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86" r:id="rId3"/>
    <p:sldId id="387" r:id="rId4"/>
    <p:sldId id="388" r:id="rId5"/>
    <p:sldId id="389" r:id="rId6"/>
    <p:sldId id="390" r:id="rId7"/>
    <p:sldId id="413" r:id="rId8"/>
    <p:sldId id="414" r:id="rId9"/>
    <p:sldId id="415" r:id="rId10"/>
    <p:sldId id="417" r:id="rId11"/>
    <p:sldId id="416" r:id="rId12"/>
    <p:sldId id="419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398" r:id="rId21"/>
    <p:sldId id="399" r:id="rId22"/>
    <p:sldId id="400" r:id="rId23"/>
    <p:sldId id="391" r:id="rId24"/>
    <p:sldId id="396" r:id="rId25"/>
    <p:sldId id="392" r:id="rId26"/>
    <p:sldId id="393" r:id="rId27"/>
    <p:sldId id="395" r:id="rId28"/>
    <p:sldId id="394" r:id="rId29"/>
    <p:sldId id="397" r:id="rId30"/>
    <p:sldId id="408" r:id="rId31"/>
    <p:sldId id="410" r:id="rId32"/>
    <p:sldId id="409" r:id="rId33"/>
    <p:sldId id="411" r:id="rId34"/>
    <p:sldId id="412" r:id="rId35"/>
  </p:sldIdLst>
  <p:sldSz cx="10287000" cy="6858000" type="35mm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FF"/>
    <a:srgbClr val="0099FF"/>
    <a:srgbClr val="0033CC"/>
    <a:srgbClr val="FF0066"/>
    <a:srgbClr val="3399FF"/>
    <a:srgbClr val="0000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2" autoAdjust="0"/>
    <p:restoredTop sz="90929"/>
  </p:normalViewPr>
  <p:slideViewPr>
    <p:cSldViewPr snapToGrid="0">
      <p:cViewPr varScale="1">
        <p:scale>
          <a:sx n="102" d="100"/>
          <a:sy n="102" d="100"/>
        </p:scale>
        <p:origin x="-102" y="-270"/>
      </p:cViewPr>
      <p:guideLst>
        <p:guide orient="horz" pos="2297"/>
        <p:guide pos="34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0" y="-60"/>
      </p:cViewPr>
      <p:guideLst>
        <p:guide orient="horz" pos="2280"/>
        <p:guide pos="33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43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9688"/>
            <a:ext cx="3170238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b="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39688"/>
            <a:ext cx="3170237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263"/>
            <a:ext cx="31702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b="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085263"/>
            <a:ext cx="31702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fld id="{D4A1B53F-4490-461A-8235-8AC953B550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D72B56-52C9-43DF-9F49-DCA967B159FC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4083D-554F-4A28-A249-62ED2CB47BEE}" type="slidenum">
              <a:rPr lang="en-US"/>
              <a:pPr/>
              <a:t>10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5411A-B016-4B21-B150-DF57B5564EB5}" type="slidenum">
              <a:rPr lang="en-US"/>
              <a:pPr/>
              <a:t>11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5411A-B016-4B21-B150-DF57B5564EB5}" type="slidenum">
              <a:rPr lang="en-US"/>
              <a:pPr/>
              <a:t>12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40115-D62D-4886-8589-822B13C277D4}" type="slidenum">
              <a:rPr lang="en-US"/>
              <a:pPr/>
              <a:t>13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80A57-3010-4EAB-9F7A-F0C6AF78E93D}" type="slidenum">
              <a:rPr lang="en-US"/>
              <a:pPr/>
              <a:t>14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D0CD2-C099-4D91-9AD5-0E102F70873B}" type="slidenum">
              <a:rPr lang="en-US"/>
              <a:pPr/>
              <a:t>15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8E36D-B3C9-4AFA-A524-7FECDF707F43}" type="slidenum">
              <a:rPr lang="en-US"/>
              <a:pPr/>
              <a:t>16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B9BB6-F6CE-4797-9A67-CCE0AF92AF55}" type="slidenum">
              <a:rPr lang="en-US"/>
              <a:pPr/>
              <a:t>17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5652F-FCBA-41C8-8924-5AC9C3447BA7}" type="slidenum">
              <a:rPr lang="en-US"/>
              <a:pPr/>
              <a:t>18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CE7D1-6996-4881-9F43-BCA8B2E4A1DB}" type="slidenum">
              <a:rPr lang="en-US"/>
              <a:pPr/>
              <a:t>19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A5B4E-9C7A-4A93-BF14-F49850654787}" type="slidenum">
              <a:rPr lang="en-US"/>
              <a:pPr/>
              <a:t>2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D303D-C1AE-49D4-A59B-D55F07958F8D}" type="slidenum">
              <a:rPr lang="en-US"/>
              <a:pPr/>
              <a:t>20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46F90-F770-4FCD-9B6D-31F5ACC1F5FC}" type="slidenum">
              <a:rPr lang="en-US"/>
              <a:pPr/>
              <a:t>21</a:t>
            </a:fld>
            <a:endParaRPr lang="en-US"/>
          </a:p>
        </p:txBody>
      </p:sp>
      <p:sp>
        <p:nvSpPr>
          <p:cNvPr id="3584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8A9CB-9733-4B12-A6A2-4385A23BBDE2}" type="slidenum">
              <a:rPr lang="en-US"/>
              <a:pPr/>
              <a:t>22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B6751-CC2D-418F-8EA3-EC5E49043373}" type="slidenum">
              <a:rPr lang="en-US"/>
              <a:pPr/>
              <a:t>23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A30E8-6F8B-4ABA-87EF-62270D66A769}" type="slidenum">
              <a:rPr lang="en-US"/>
              <a:pPr/>
              <a:t>24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50933-5AC1-4DC9-932C-CED2A536BD0D}" type="slidenum">
              <a:rPr lang="en-US"/>
              <a:pPr/>
              <a:t>25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BF472-B52C-4CE6-AD46-BC904F6A3677}" type="slidenum">
              <a:rPr lang="en-US"/>
              <a:pPr/>
              <a:t>26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BB516-1C32-4061-B561-8EAFDC478E97}" type="slidenum">
              <a:rPr lang="en-US"/>
              <a:pPr/>
              <a:t>27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A3D0-33D0-4481-B0AA-A580A7E731A4}" type="slidenum">
              <a:rPr lang="en-US"/>
              <a:pPr/>
              <a:t>28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8D3B1-F30B-484C-885C-214E341DE1A5}" type="slidenum">
              <a:rPr lang="en-US"/>
              <a:pPr/>
              <a:t>29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CB2CFD-EDB8-49D0-A9F5-5173136E564C}" type="slidenum">
              <a:rPr lang="en-US"/>
              <a:pPr/>
              <a:t>3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73D83-6F74-4559-BAC1-442233C2E90F}" type="slidenum">
              <a:rPr lang="en-US"/>
              <a:pPr/>
              <a:t>30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F09EB-A4F0-4C49-9A6B-61AA28445165}" type="slidenum">
              <a:rPr lang="en-US"/>
              <a:pPr/>
              <a:t>31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F7139-8407-453B-8508-B60168D08702}" type="slidenum">
              <a:rPr lang="en-US"/>
              <a:pPr/>
              <a:t>32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923CB-02AA-461D-9926-819E317660FC}" type="slidenum">
              <a:rPr lang="en-US"/>
              <a:pPr/>
              <a:t>33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636A4-30EF-4159-89E1-5EAA3A8E8D1D}" type="slidenum">
              <a:rPr lang="en-US"/>
              <a:pPr/>
              <a:t>34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67108-2673-4E3B-9108-7376FA8A9CA5}" type="slidenum">
              <a:rPr lang="en-US"/>
              <a:pPr/>
              <a:t>4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63F8E-3F00-4C74-B39C-8EE76473EC15}" type="slidenum">
              <a:rPr lang="en-US"/>
              <a:pPr/>
              <a:t>5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2FEF9-47A7-422C-82DB-54F311293E9C}" type="slidenum">
              <a:rPr lang="en-US"/>
              <a:pPr/>
              <a:t>6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3D24A-464B-448E-8390-DADB21614E86}" type="slidenum">
              <a:rPr lang="en-US"/>
              <a:pPr/>
              <a:t>7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7C744-0C6B-4719-9F58-42E7D8B40E63}" type="slidenum">
              <a:rPr lang="en-US"/>
              <a:pPr/>
              <a:t>8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B5EDF-B52B-4D00-8077-79220054203C}" type="slidenum">
              <a:rPr lang="en-US"/>
              <a:pPr/>
              <a:t>9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D3600-BA99-4258-AB64-E3CE77B60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2ECFD-FFB3-4F8C-9B62-84B0225D4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488" y="608013"/>
            <a:ext cx="2185987" cy="5487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608013"/>
            <a:ext cx="6405563" cy="5487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1E1AE-9361-4058-9815-49017150AB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EEF88-6F86-434A-9AD5-D77CFF4D0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48E2D-EA89-4CED-929C-A37DCC221E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44DCF-E07A-4D4D-8D0B-D0508A7882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55335-88F6-454A-A2E8-F74E245951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ACD69-7506-4973-8848-239E0D4723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9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9271C-4572-4FE7-BF94-3577EC6B54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4B781-B5AF-4575-8366-EE83A51519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0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B43A0-A93D-4152-A7EA-7BEC3DDFE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8013"/>
            <a:ext cx="874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8743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3138" y="6249988"/>
            <a:ext cx="3260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fld id="{AD29E87C-9A69-4B3A-8D70-92AC1A9E943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5pPr>
      <a:lvl6pPr marL="2516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6pPr>
      <a:lvl7pPr marL="29733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7pPr>
      <a:lvl8pPr marL="34305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8pPr>
      <a:lvl9pPr marL="38877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9666288" cy="1905000"/>
          </a:xfrm>
          <a:noFill/>
          <a:ln/>
        </p:spPr>
        <p:txBody>
          <a:bodyPr/>
          <a:lstStyle/>
          <a:p>
            <a:r>
              <a:rPr lang="en-US" sz="4900" b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/>
            </a:r>
            <a:br>
              <a:rPr lang="en-US" sz="4900" b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</a:br>
            <a:r>
              <a:rPr lang="en-US" sz="4900" b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Review and Introduction to Biostatistics</a:t>
            </a:r>
            <a:endParaRPr lang="en-US" sz="4900" b="1">
              <a:solidFill>
                <a:srgbClr val="0000FF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76388" y="4003675"/>
            <a:ext cx="7543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2" rIns="92064" bIns="46032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i="1"/>
              <a:t>Advanced Biostatistics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/>
              <a:t>Dean C. Adams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/>
              <a:t>Lecture 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/>
              <a:t>EEOB 590C</a:t>
            </a:r>
            <a:endParaRPr lang="en-US" sz="3000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914400" y="309403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Univariate Versus Multivariate Analyses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94891" y="899885"/>
            <a:ext cx="10092905" cy="601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latin typeface="+mn-lt"/>
                <a:cs typeface="Times New Roman" pitchFamily="18" charset="0"/>
              </a:rPr>
              <a:t>Univariate statistics: Assess variation in single Y </a:t>
            </a:r>
            <a:r>
              <a:rPr lang="en-US" sz="1800" b="0" dirty="0" smtClean="0">
                <a:latin typeface="+mn-lt"/>
                <a:cs typeface="Times New Roman" pitchFamily="18" charset="0"/>
              </a:rPr>
              <a:t>(obtain scalar result)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latin typeface="+mn-lt"/>
                <a:cs typeface="Times New Roman" pitchFamily="18" charset="0"/>
              </a:rPr>
              <a:t>Multivariate statistics: Assess variation in multiple Y simultaneously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latin typeface="+mn-lt"/>
                <a:cs typeface="Times New Roman" pitchFamily="18" charset="0"/>
              </a:rPr>
              <a:t>Multivariate methods are mathematical generalizations of univariate </a:t>
            </a:r>
            <a:r>
              <a:rPr lang="en-US" sz="1800" b="0" dirty="0" smtClean="0">
                <a:latin typeface="+mn-lt"/>
                <a:cs typeface="Times New Roman" pitchFamily="18" charset="0"/>
              </a:rPr>
              <a:t>(ACTUALLY, univariate methods are </a:t>
            </a:r>
            <a:r>
              <a:rPr lang="en-US" sz="1800" b="0" u="sng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special cases </a:t>
            </a:r>
            <a:r>
              <a:rPr lang="en-US" sz="1800" b="0" dirty="0" smtClean="0">
                <a:latin typeface="+mn-lt"/>
                <a:cs typeface="Times New Roman" pitchFamily="18" charset="0"/>
              </a:rPr>
              <a:t>of multivariate!)</a:t>
            </a:r>
            <a:endParaRPr lang="en-US" sz="1800" b="0" dirty="0">
              <a:latin typeface="+mn-lt"/>
              <a:cs typeface="Times New Roman" pitchFamily="18" charset="0"/>
            </a:endParaRPr>
          </a:p>
        </p:txBody>
      </p:sp>
      <p:sp>
        <p:nvSpPr>
          <p:cNvPr id="42701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1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8" b="1883"/>
          <a:stretch/>
        </p:blipFill>
        <p:spPr bwMode="auto">
          <a:xfrm>
            <a:off x="3289272" y="1486479"/>
            <a:ext cx="2225162" cy="191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122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4" r="4885" b="2827"/>
          <a:stretch/>
        </p:blipFill>
        <p:spPr bwMode="auto">
          <a:xfrm>
            <a:off x="1216325" y="3814311"/>
            <a:ext cx="2511000" cy="227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122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14031" r="3268" b="7146"/>
          <a:stretch/>
        </p:blipFill>
        <p:spPr bwMode="auto">
          <a:xfrm>
            <a:off x="4401853" y="3806402"/>
            <a:ext cx="2794958" cy="231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Type I &amp; Type II </a:t>
            </a:r>
            <a:r>
              <a:rPr lang="en-US" sz="3600" b="1" dirty="0" smtClean="0">
                <a:solidFill>
                  <a:srgbClr val="0000FF"/>
                </a:solidFill>
              </a:rPr>
              <a:t>Error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127000" y="1141413"/>
            <a:ext cx="10060796" cy="99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/>
              <a:t>Type I error (</a:t>
            </a:r>
            <a:r>
              <a:rPr lang="en-US" sz="2800" b="0" dirty="0">
                <a:latin typeface="Symbol" pitchFamily="18" charset="2"/>
              </a:rPr>
              <a:t>a</a:t>
            </a:r>
            <a:r>
              <a:rPr lang="en-US" sz="2800" b="0" dirty="0" smtClean="0"/>
              <a:t>): reject H</a:t>
            </a:r>
            <a:r>
              <a:rPr lang="en-US" sz="2800" b="0" baseline="-25000" dirty="0" smtClean="0"/>
              <a:t>0</a:t>
            </a:r>
            <a:r>
              <a:rPr lang="en-US" sz="2800" b="0" dirty="0" smtClean="0"/>
              <a:t> when true </a:t>
            </a:r>
            <a:r>
              <a:rPr lang="en-US" sz="2000" b="0" dirty="0" smtClean="0"/>
              <a:t>(false positives)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/>
              <a:t>Type </a:t>
            </a:r>
            <a:r>
              <a:rPr lang="en-US" sz="2800" b="0" dirty="0"/>
              <a:t>II error (</a:t>
            </a:r>
            <a:r>
              <a:rPr lang="en-US" sz="2800" b="0" dirty="0">
                <a:latin typeface="Symbol" pitchFamily="18" charset="2"/>
              </a:rPr>
              <a:t>b</a:t>
            </a:r>
            <a:r>
              <a:rPr lang="en-US" sz="2800" b="0" dirty="0"/>
              <a:t>): not rejecting H</a:t>
            </a:r>
            <a:r>
              <a:rPr lang="en-US" sz="2800" b="0" baseline="-25000" dirty="0"/>
              <a:t>0</a:t>
            </a:r>
            <a:r>
              <a:rPr lang="en-US" sz="2800" b="0" dirty="0"/>
              <a:t> when </a:t>
            </a:r>
            <a:r>
              <a:rPr lang="en-US" sz="2800" b="0" dirty="0" smtClean="0"/>
              <a:t>false </a:t>
            </a:r>
            <a:r>
              <a:rPr lang="en-US" sz="2000" b="0" dirty="0"/>
              <a:t>(false negatives</a:t>
            </a:r>
            <a:r>
              <a:rPr lang="en-US" sz="2000" b="0" dirty="0" smtClean="0"/>
              <a:t>)</a:t>
            </a:r>
            <a:endParaRPr lang="en-US" sz="2000" b="0" dirty="0"/>
          </a:p>
        </p:txBody>
      </p:sp>
      <p:sp>
        <p:nvSpPr>
          <p:cNvPr id="39219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3" b="18164"/>
          <a:stretch/>
        </p:blipFill>
        <p:spPr>
          <a:xfrm>
            <a:off x="2280848" y="2360140"/>
            <a:ext cx="57531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Power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127000" y="1141413"/>
            <a:ext cx="10060796" cy="99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/>
              <a:t>Power </a:t>
            </a:r>
            <a:r>
              <a:rPr lang="en-US" sz="2800" b="0" dirty="0"/>
              <a:t>(1-</a:t>
            </a:r>
            <a:r>
              <a:rPr lang="en-US" sz="2800" b="0" dirty="0">
                <a:latin typeface="Symbol" pitchFamily="18" charset="2"/>
              </a:rPr>
              <a:t>b</a:t>
            </a:r>
            <a:r>
              <a:rPr lang="en-US" sz="2800" b="0" dirty="0"/>
              <a:t>): ability to detect significant </a:t>
            </a:r>
            <a:r>
              <a:rPr lang="en-US" sz="2800" b="0" dirty="0" smtClean="0"/>
              <a:t>effect </a:t>
            </a:r>
            <a:r>
              <a:rPr lang="en-US" sz="2000" b="0" dirty="0" smtClean="0"/>
              <a:t>(function of effect, N, </a:t>
            </a:r>
            <a:r>
              <a:rPr lang="en-US" sz="2000" b="0" dirty="0" smtClean="0">
                <a:latin typeface="Symbol" pitchFamily="18" charset="2"/>
              </a:rPr>
              <a:t>s</a:t>
            </a:r>
            <a:r>
              <a:rPr lang="en-US" sz="2000" b="0" baseline="30000" dirty="0" smtClean="0"/>
              <a:t>2</a:t>
            </a:r>
            <a:r>
              <a:rPr lang="en-US" sz="2000" b="0" dirty="0" smtClean="0"/>
              <a:t>)</a:t>
            </a:r>
            <a:endParaRPr lang="en-US" sz="2000" b="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/>
              <a:t>Power of test can be empirically determined</a:t>
            </a:r>
            <a:endParaRPr lang="en-US" sz="2800" b="0" dirty="0"/>
          </a:p>
        </p:txBody>
      </p:sp>
      <p:sp>
        <p:nvSpPr>
          <p:cNvPr id="39219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42" y="3207915"/>
            <a:ext cx="3523801" cy="331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80029" y="5225405"/>
            <a:ext cx="2855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Type I error and power for several evolutionary test statistics. </a:t>
            </a:r>
          </a:p>
          <a:p>
            <a:pPr algn="l"/>
            <a:r>
              <a:rPr lang="en-US" sz="1400" b="0" dirty="0" smtClean="0"/>
              <a:t>(Adams. 2013. </a:t>
            </a:r>
            <a:r>
              <a:rPr lang="en-US" sz="1400" b="0" i="1" dirty="0" smtClean="0"/>
              <a:t>Syst. Biol.</a:t>
            </a:r>
            <a:r>
              <a:rPr lang="en-US" sz="16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90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Basic Concepts: Distributional Tests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78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Parametric statistics: estimate statistical parameters from data, and compare to a theoretical distribution of these parameters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Significance </a:t>
            </a:r>
            <a:r>
              <a:rPr lang="en-US" sz="2800" b="0" dirty="0" smtClean="0">
                <a:cs typeface="Times New Roman" pitchFamily="18" charset="0"/>
              </a:rPr>
              <a:t>based </a:t>
            </a:r>
            <a:r>
              <a:rPr lang="en-US" sz="2800" b="0" dirty="0">
                <a:cs typeface="Times New Roman" pitchFamily="18" charset="0"/>
              </a:rPr>
              <a:t>upon how ‘extreme’ the observed value is relative to the </a:t>
            </a:r>
            <a:r>
              <a:rPr lang="en-US" sz="2800" b="0" dirty="0" smtClean="0">
                <a:cs typeface="Times New Roman" pitchFamily="18" charset="0"/>
              </a:rPr>
              <a:t>distribution of values </a:t>
            </a:r>
            <a:r>
              <a:rPr lang="en-US" sz="1600" b="0" dirty="0" smtClean="0">
                <a:cs typeface="Times New Roman" pitchFamily="18" charset="0"/>
              </a:rPr>
              <a:t>(</a:t>
            </a:r>
            <a:r>
              <a:rPr lang="en-US" sz="1600" b="0" u="sng" dirty="0" smtClean="0">
                <a:cs typeface="Times New Roman" pitchFamily="18" charset="0"/>
              </a:rPr>
              <a:t>under the null hypothesis of no pattern</a:t>
            </a:r>
            <a:r>
              <a:rPr lang="en-US" sz="1600" b="0" dirty="0" smtClean="0">
                <a:cs typeface="Times New Roman" pitchFamily="18" charset="0"/>
              </a:rPr>
              <a:t>)</a:t>
            </a:r>
            <a:endParaRPr lang="en-US" sz="16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Different distributions used for different statistical parameters and tests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000" b="0" dirty="0">
                <a:cs typeface="Times New Roman" pitchFamily="18" charset="0"/>
              </a:rPr>
              <a:t>NOTE:  theoretical aspects and general properties of these distributions is a HUGE and interesting area of statistical research (consult Stats. Dept. for details)</a:t>
            </a:r>
          </a:p>
        </p:txBody>
      </p:sp>
      <p:sp>
        <p:nvSpPr>
          <p:cNvPr id="3614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1485" name="Group 13"/>
          <p:cNvGrpSpPr>
            <a:grpSpLocks/>
          </p:cNvGrpSpPr>
          <p:nvPr/>
        </p:nvGrpSpPr>
        <p:grpSpPr bwMode="auto">
          <a:xfrm>
            <a:off x="2895600" y="3579813"/>
            <a:ext cx="6065838" cy="2566987"/>
            <a:chOff x="2054" y="2455"/>
            <a:chExt cx="3821" cy="1617"/>
          </a:xfrm>
        </p:grpSpPr>
        <p:pic>
          <p:nvPicPr>
            <p:cNvPr id="361478" name="Picture 6" descr="normal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" y="2455"/>
              <a:ext cx="2263" cy="1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 flipH="1">
              <a:off x="3833" y="3099"/>
              <a:ext cx="527" cy="1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80" name="Text Box 8"/>
            <p:cNvSpPr txBox="1">
              <a:spLocks noChangeArrowheads="1"/>
            </p:cNvSpPr>
            <p:nvPr/>
          </p:nvSpPr>
          <p:spPr bwMode="auto">
            <a:xfrm>
              <a:off x="4320" y="2940"/>
              <a:ext cx="1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0" dirty="0"/>
                <a:t>Observed value</a:t>
              </a:r>
            </a:p>
          </p:txBody>
        </p:sp>
        <p:sp>
          <p:nvSpPr>
            <p:cNvPr id="361481" name="Line 9"/>
            <p:cNvSpPr>
              <a:spLocks noChangeShapeType="1"/>
            </p:cNvSpPr>
            <p:nvPr/>
          </p:nvSpPr>
          <p:spPr bwMode="auto">
            <a:xfrm>
              <a:off x="3803" y="3227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82" name="Text Box 10"/>
            <p:cNvSpPr txBox="1">
              <a:spLocks noChangeArrowheads="1"/>
            </p:cNvSpPr>
            <p:nvPr/>
          </p:nvSpPr>
          <p:spPr bwMode="auto">
            <a:xfrm>
              <a:off x="4406" y="3721"/>
              <a:ext cx="1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0"/>
                <a:t>probability</a:t>
              </a:r>
            </a:p>
          </p:txBody>
        </p:sp>
        <p:sp>
          <p:nvSpPr>
            <p:cNvPr id="361483" name="Line 11"/>
            <p:cNvSpPr>
              <a:spLocks noChangeShapeType="1"/>
            </p:cNvSpPr>
            <p:nvPr/>
          </p:nvSpPr>
          <p:spPr bwMode="auto">
            <a:xfrm flipH="1">
              <a:off x="3956" y="3903"/>
              <a:ext cx="464" cy="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84" name="Freeform 12"/>
            <p:cNvSpPr>
              <a:spLocks/>
            </p:cNvSpPr>
            <p:nvPr/>
          </p:nvSpPr>
          <p:spPr bwMode="auto">
            <a:xfrm>
              <a:off x="3804" y="3908"/>
              <a:ext cx="316" cy="134"/>
            </a:xfrm>
            <a:custGeom>
              <a:avLst/>
              <a:gdLst>
                <a:gd name="T0" fmla="*/ 0 w 316"/>
                <a:gd name="T1" fmla="*/ 134 h 134"/>
                <a:gd name="T2" fmla="*/ 4 w 316"/>
                <a:gd name="T3" fmla="*/ 0 h 134"/>
                <a:gd name="T4" fmla="*/ 42 w 316"/>
                <a:gd name="T5" fmla="*/ 34 h 134"/>
                <a:gd name="T6" fmla="*/ 72 w 316"/>
                <a:gd name="T7" fmla="*/ 52 h 134"/>
                <a:gd name="T8" fmla="*/ 110 w 316"/>
                <a:gd name="T9" fmla="*/ 74 h 134"/>
                <a:gd name="T10" fmla="*/ 154 w 316"/>
                <a:gd name="T11" fmla="*/ 92 h 134"/>
                <a:gd name="T12" fmla="*/ 192 w 316"/>
                <a:gd name="T13" fmla="*/ 106 h 134"/>
                <a:gd name="T14" fmla="*/ 224 w 316"/>
                <a:gd name="T15" fmla="*/ 116 h 134"/>
                <a:gd name="T16" fmla="*/ 316 w 316"/>
                <a:gd name="T17" fmla="*/ 132 h 134"/>
                <a:gd name="T18" fmla="*/ 0 w 316"/>
                <a:gd name="T1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134">
                  <a:moveTo>
                    <a:pt x="0" y="134"/>
                  </a:moveTo>
                  <a:lnTo>
                    <a:pt x="4" y="0"/>
                  </a:lnTo>
                  <a:lnTo>
                    <a:pt x="42" y="34"/>
                  </a:lnTo>
                  <a:lnTo>
                    <a:pt x="72" y="52"/>
                  </a:lnTo>
                  <a:lnTo>
                    <a:pt x="110" y="74"/>
                  </a:lnTo>
                  <a:lnTo>
                    <a:pt x="154" y="92"/>
                  </a:lnTo>
                  <a:lnTo>
                    <a:pt x="192" y="106"/>
                  </a:lnTo>
                  <a:lnTo>
                    <a:pt x="224" y="116"/>
                  </a:lnTo>
                  <a:lnTo>
                    <a:pt x="316" y="132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Distributions: Binomial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Distribution for binary events, calculate probabilities directly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Determine probability of obtaining </a:t>
            </a:r>
            <a:r>
              <a:rPr lang="en-US" sz="2800" b="0" i="1">
                <a:cs typeface="Times New Roman" pitchFamily="18" charset="0"/>
              </a:rPr>
              <a:t>x</a:t>
            </a:r>
            <a:r>
              <a:rPr lang="en-US" sz="2800" b="0">
                <a:cs typeface="Times New Roman" pitchFamily="18" charset="0"/>
              </a:rPr>
              <a:t> outcomes in </a:t>
            </a:r>
            <a:r>
              <a:rPr lang="en-US" sz="2800" b="0" i="1">
                <a:cs typeface="Times New Roman" pitchFamily="18" charset="0"/>
              </a:rPr>
              <a:t>n</a:t>
            </a:r>
            <a:r>
              <a:rPr lang="en-US" sz="2800" b="0">
                <a:cs typeface="Times New Roman" pitchFamily="18" charset="0"/>
              </a:rPr>
              <a:t> total tries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Example: prob. of obtaining 7 heads in 10 tries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The ‘coin-toss’ distribution</a:t>
            </a:r>
          </a:p>
        </p:txBody>
      </p:sp>
      <p:sp>
        <p:nvSpPr>
          <p:cNvPr id="3635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4572000" y="32004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/>
        </p:nvGraphicFramePr>
        <p:xfrm>
          <a:off x="4008438" y="2084388"/>
          <a:ext cx="19462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92" r:id="rId4" imgW="1143000" imgH="457200" progId="Equation.DSMT4">
                  <p:embed/>
                </p:oleObj>
              </mc:Choice>
              <mc:Fallback>
                <p:oleObj r:id="rId4" imgW="1143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084388"/>
                        <a:ext cx="194627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520700" y="2820988"/>
            <a:ext cx="9080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0" i="1">
                <a:cs typeface="Times New Roman" pitchFamily="18" charset="0"/>
              </a:rPr>
              <a:t>n</a:t>
            </a:r>
            <a:r>
              <a:rPr lang="en-US" sz="1800" b="0">
                <a:cs typeface="Times New Roman" pitchFamily="18" charset="0"/>
              </a:rPr>
              <a:t> is the total # events, </a:t>
            </a:r>
            <a:r>
              <a:rPr lang="en-US" sz="1800" b="0" i="1">
                <a:cs typeface="Times New Roman" pitchFamily="18" charset="0"/>
              </a:rPr>
              <a:t>x</a:t>
            </a:r>
            <a:r>
              <a:rPr lang="en-US" sz="1800" b="0">
                <a:cs typeface="Times New Roman" pitchFamily="18" charset="0"/>
              </a:rPr>
              <a:t> is the # successes, and </a:t>
            </a:r>
            <a:r>
              <a:rPr lang="en-US" sz="1800" b="0" i="1">
                <a:cs typeface="Times New Roman" pitchFamily="18" charset="0"/>
              </a:rPr>
              <a:t>p</a:t>
            </a:r>
            <a:r>
              <a:rPr lang="en-US" sz="1800" b="0">
                <a:cs typeface="Times New Roman" pitchFamily="18" charset="0"/>
              </a:rPr>
              <a:t> &amp; </a:t>
            </a:r>
            <a:r>
              <a:rPr lang="en-US" sz="1800" b="0" i="1">
                <a:cs typeface="Times New Roman" pitchFamily="18" charset="0"/>
              </a:rPr>
              <a:t>q</a:t>
            </a:r>
            <a:r>
              <a:rPr lang="en-US" sz="1800" b="0">
                <a:cs typeface="Times New Roman" pitchFamily="18" charset="0"/>
              </a:rPr>
              <a:t> are the probability of success and failure. </a:t>
            </a: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4443413" y="32004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3528" name="Object 8"/>
          <p:cNvGraphicFramePr>
            <a:graphicFrameLocks noChangeAspect="1"/>
          </p:cNvGraphicFramePr>
          <p:nvPr/>
        </p:nvGraphicFramePr>
        <p:xfrm>
          <a:off x="6662738" y="5759450"/>
          <a:ext cx="306863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93" name="Equation" r:id="rId6" imgW="1904760" imgH="457200" progId="Equation.DSMT4">
                  <p:embed/>
                </p:oleObj>
              </mc:Choice>
              <mc:Fallback>
                <p:oleObj name="Equation" r:id="rId6" imgW="19047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5759450"/>
                        <a:ext cx="3068637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3531" name="Picture 11" descr="binomia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228975"/>
            <a:ext cx="5154612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Distributions: Poisson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Models probability of rare, and independent events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For Poisson: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Multiple Poisson distributions exist (for different means)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Molecular mutations are typically modeled as Poisson </a:t>
            </a:r>
          </a:p>
        </p:txBody>
      </p:sp>
      <p:sp>
        <p:nvSpPr>
          <p:cNvPr id="36557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4572000" y="32004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4443413" y="32004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4862513" y="33147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5578" name="Object 10"/>
          <p:cNvGraphicFramePr>
            <a:graphicFrameLocks noChangeAspect="1"/>
          </p:cNvGraphicFramePr>
          <p:nvPr/>
        </p:nvGraphicFramePr>
        <p:xfrm>
          <a:off x="2749550" y="1643063"/>
          <a:ext cx="11049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1" r:id="rId4" imgW="558800" imgH="228600" progId="Equation.DSMT4">
                  <p:embed/>
                </p:oleObj>
              </mc:Choice>
              <mc:Fallback>
                <p:oleObj r:id="rId4" imgW="558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1643063"/>
                        <a:ext cx="11049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5580" name="Picture 12" descr="poiss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2808288"/>
            <a:ext cx="5573713" cy="29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Distributions: Chi-Square </a:t>
            </a:r>
            <a:r>
              <a:rPr lang="en-US" sz="3600" b="1">
                <a:solidFill>
                  <a:srgbClr val="0000FF"/>
                </a:solidFill>
                <a:latin typeface="Symbol" pitchFamily="18" charset="2"/>
              </a:rPr>
              <a:t>c</a:t>
            </a:r>
            <a:r>
              <a:rPr lang="en-US" sz="3600" b="1" baseline="30000">
                <a:solidFill>
                  <a:srgbClr val="0000FF"/>
                </a:solidFill>
              </a:rPr>
              <a:t>2</a:t>
            </a:r>
            <a:endParaRPr lang="en-US" sz="3600" b="1">
              <a:solidFill>
                <a:srgbClr val="0000FF"/>
              </a:solidFill>
            </a:endParaRP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Ranges from 0 to +∞: Multiple </a:t>
            </a:r>
            <a:r>
              <a:rPr lang="en-US" sz="2800" b="0">
                <a:latin typeface="Symbol" pitchFamily="18" charset="2"/>
              </a:rPr>
              <a:t>c</a:t>
            </a:r>
            <a:r>
              <a:rPr lang="en-US" sz="2800" b="0" baseline="30000"/>
              <a:t>2</a:t>
            </a:r>
            <a:r>
              <a:rPr lang="en-US" sz="2800" b="0">
                <a:cs typeface="Times New Roman" pitchFamily="18" charset="0"/>
              </a:rPr>
              <a:t> distributions exist (for different df)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Many statistics (particularly for categorical data) are compared to </a:t>
            </a:r>
            <a:r>
              <a:rPr lang="en-US" sz="2800" b="0">
                <a:latin typeface="Symbol" pitchFamily="18" charset="2"/>
              </a:rPr>
              <a:t>c</a:t>
            </a:r>
            <a:r>
              <a:rPr lang="en-US" sz="2800" b="0" baseline="30000"/>
              <a:t>2</a:t>
            </a:r>
            <a:r>
              <a:rPr lang="en-US" sz="2800" b="0">
                <a:cs typeface="Times New Roman" pitchFamily="18" charset="0"/>
              </a:rPr>
              <a:t> distributions (</a:t>
            </a:r>
            <a:r>
              <a:rPr lang="en-US" sz="2800" b="0">
                <a:latin typeface="Symbol" pitchFamily="18" charset="2"/>
              </a:rPr>
              <a:t>c</a:t>
            </a:r>
            <a:r>
              <a:rPr lang="en-US" sz="2800" b="0" baseline="30000"/>
              <a:t>2</a:t>
            </a:r>
            <a:r>
              <a:rPr lang="en-US" sz="2800" b="0">
                <a:cs typeface="Times New Roman" pitchFamily="18" charset="0"/>
              </a:rPr>
              <a:t>, G-test, Fisher’s exact test, etc.)</a:t>
            </a:r>
          </a:p>
        </p:txBody>
      </p:sp>
      <p:sp>
        <p:nvSpPr>
          <p:cNvPr id="36762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7625" name="Picture 9" descr="chi-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3224213"/>
            <a:ext cx="5032375" cy="33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Distributions: Normal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231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The ‘bell curve’: data are symmetrical about the mean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Range: -∞ to +∞: ±1</a:t>
            </a:r>
            <a:r>
              <a:rPr lang="en-US" sz="2800" b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2800" b="0">
                <a:cs typeface="Times New Roman" pitchFamily="18" charset="0"/>
              </a:rPr>
              <a:t> = 68% of data, ±2</a:t>
            </a:r>
            <a:r>
              <a:rPr lang="en-US" sz="2800" b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2800" b="0">
                <a:cs typeface="Times New Roman" pitchFamily="18" charset="0"/>
              </a:rPr>
              <a:t> = 95% of data, ±3</a:t>
            </a:r>
            <a:r>
              <a:rPr lang="en-US" sz="2800" b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2800" b="0">
                <a:cs typeface="Times New Roman" pitchFamily="18" charset="0"/>
              </a:rPr>
              <a:t> = 99% of data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T-distribution is a set of approximate normal distributions for finite sample sizes (used to compare to groups)</a:t>
            </a:r>
          </a:p>
        </p:txBody>
      </p:sp>
      <p:sp>
        <p:nvSpPr>
          <p:cNvPr id="36966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9670" name="Picture 6" descr="normal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475038"/>
            <a:ext cx="5057775" cy="30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Distributions: F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Models the ratio of variances:  range: 0 to +∞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One of the most commonly used distributions (used for GLM)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Is the combination of 2 T-distributions (and has 2 df)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Multiple F-distributions for various df</a:t>
            </a:r>
          </a:p>
        </p:txBody>
      </p:sp>
      <p:sp>
        <p:nvSpPr>
          <p:cNvPr id="37171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1718" name="Picture 6" descr="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3032125"/>
            <a:ext cx="4694238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Data Transformations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58375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Sometimes, our data and hypotheses match a type of analysis (e.g., ANOVA), but violate the assumptions (e.g., normality)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One solution: transform the data so that they more closely match the assumptions of the test </a:t>
            </a:r>
            <a:r>
              <a:rPr lang="en-US" sz="2000" b="0">
                <a:cs typeface="Times New Roman" pitchFamily="18" charset="0"/>
              </a:rPr>
              <a:t>(meeting the test assumptions is important, so that results can be attributed to true differences in the data vs. violations of the properties of the test)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>
                <a:cs typeface="Times New Roman" pitchFamily="18" charset="0"/>
              </a:rPr>
              <a:t> Some common transformations for biological data are: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Log transformation</a:t>
            </a:r>
            <a:r>
              <a:rPr lang="en-US" sz="2800" b="0">
                <a:cs typeface="Times New Roman" pitchFamily="18" charset="0"/>
              </a:rPr>
              <a:t>:  when mean is positively correlated with variance (e.g., linear morphological measurements)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Square-root transformation: </a:t>
            </a:r>
            <a:r>
              <a:rPr lang="en-US" sz="2800" b="0">
                <a:cs typeface="Times New Roman" pitchFamily="18" charset="0"/>
              </a:rPr>
              <a:t>used for frequency counts (note: need to add 0.5 to ALL counts if zeros exist in data)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Arcsine transformation:</a:t>
            </a:r>
            <a:r>
              <a:rPr lang="en-US" sz="2800" b="0">
                <a:cs typeface="Times New Roman" pitchFamily="18" charset="0"/>
              </a:rPr>
              <a:t>  used for percentage/proportion data</a:t>
            </a: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b="0">
                <a:cs typeface="Times New Roman" pitchFamily="18" charset="0"/>
              </a:rPr>
              <a:t>There are MANY other possible transformations </a:t>
            </a:r>
          </a:p>
        </p:txBody>
      </p:sp>
      <p:sp>
        <p:nvSpPr>
          <p:cNvPr id="37376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3766" name="Object 6"/>
          <p:cNvGraphicFramePr>
            <a:graphicFrameLocks noChangeAspect="1"/>
          </p:cNvGraphicFramePr>
          <p:nvPr/>
        </p:nvGraphicFramePr>
        <p:xfrm>
          <a:off x="4259263" y="6043613"/>
          <a:ext cx="16748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70" r:id="rId4" imgW="888614" imgH="253890" progId="Equation.DSMT4">
                  <p:embed/>
                </p:oleObj>
              </mc:Choice>
              <mc:Fallback>
                <p:oleObj r:id="rId4" imgW="888614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6043613"/>
                        <a:ext cx="167481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The Particulars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47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buFontTx/>
              <a:buChar char="•"/>
            </a:pPr>
            <a:r>
              <a:rPr lang="en-US" sz="2800" b="0" dirty="0"/>
              <a:t>Lectures: </a:t>
            </a:r>
            <a:r>
              <a:rPr lang="en-US" sz="2800" b="0" dirty="0" smtClean="0"/>
              <a:t>Mondays 10:00 </a:t>
            </a:r>
            <a:r>
              <a:rPr lang="en-US" sz="2800" b="0" dirty="0"/>
              <a:t>– </a:t>
            </a:r>
            <a:r>
              <a:rPr lang="en-US" sz="2800" b="0" dirty="0" smtClean="0"/>
              <a:t>11:30</a:t>
            </a:r>
            <a:r>
              <a:rPr lang="en-US" sz="2800" b="0" dirty="0"/>
              <a:t>, </a:t>
            </a:r>
            <a:r>
              <a:rPr lang="en-US" sz="2800" b="0" dirty="0" smtClean="0"/>
              <a:t>203 </a:t>
            </a:r>
            <a:r>
              <a:rPr lang="en-US" sz="2800" b="0" dirty="0" err="1" smtClean="0"/>
              <a:t>Bessey</a:t>
            </a:r>
            <a:r>
              <a:rPr lang="en-US" sz="2800" b="0" dirty="0" smtClean="0"/>
              <a:t> Hall</a:t>
            </a:r>
            <a:endParaRPr lang="en-US" sz="2800" b="0" dirty="0">
              <a:solidFill>
                <a:srgbClr val="FF0000"/>
              </a:solidFill>
            </a:endParaRPr>
          </a:p>
          <a:p>
            <a:pPr algn="l">
              <a:buFontTx/>
              <a:buChar char="•"/>
            </a:pPr>
            <a:r>
              <a:rPr lang="en-US" sz="2800" b="0" dirty="0"/>
              <a:t>Lab:	</a:t>
            </a:r>
            <a:r>
              <a:rPr lang="en-US" sz="2800" b="0" dirty="0" smtClean="0"/>
              <a:t>Mondays 11:30 </a:t>
            </a:r>
            <a:r>
              <a:rPr lang="en-US" sz="2800" b="0" dirty="0"/>
              <a:t>– </a:t>
            </a:r>
            <a:r>
              <a:rPr lang="en-US" sz="2800" b="0" dirty="0" smtClean="0"/>
              <a:t>12:30</a:t>
            </a:r>
            <a:r>
              <a:rPr lang="en-US" sz="2800" b="0" dirty="0"/>
              <a:t>, </a:t>
            </a:r>
            <a:r>
              <a:rPr lang="en-US" sz="2800" b="0" dirty="0" smtClean="0"/>
              <a:t>203 </a:t>
            </a:r>
            <a:r>
              <a:rPr lang="en-US" sz="2800" b="0" dirty="0" err="1"/>
              <a:t>Bessey</a:t>
            </a:r>
            <a:r>
              <a:rPr lang="en-US" sz="2800" b="0" dirty="0"/>
              <a:t> </a:t>
            </a:r>
            <a:r>
              <a:rPr lang="en-US" sz="2800" b="0" dirty="0" smtClean="0"/>
              <a:t>Hall</a:t>
            </a:r>
            <a:endParaRPr lang="en-US" sz="2800" b="0" dirty="0">
              <a:solidFill>
                <a:srgbClr val="FF0000"/>
              </a:solidFill>
            </a:endParaRPr>
          </a:p>
          <a:p>
            <a:pPr algn="l">
              <a:buFontTx/>
              <a:buChar char="•"/>
            </a:pPr>
            <a:r>
              <a:rPr lang="en-US" sz="2800" b="0" dirty="0"/>
              <a:t>Readings: no assigned readings, but 3 references are useful</a:t>
            </a:r>
          </a:p>
          <a:p>
            <a:pPr lvl="1" algn="l">
              <a:buFontTx/>
              <a:buChar char="•"/>
            </a:pPr>
            <a:r>
              <a:rPr lang="en-US" sz="1800" b="0" dirty="0">
                <a:cs typeface="Arial" charset="0"/>
              </a:rPr>
              <a:t>Legendre, P., and L. Legendre.  1998.  </a:t>
            </a:r>
            <a:r>
              <a:rPr lang="en-US" sz="1800" b="0" i="1" dirty="0">
                <a:cs typeface="Arial" charset="0"/>
              </a:rPr>
              <a:t>Numerical Ecology. </a:t>
            </a:r>
            <a:r>
              <a:rPr lang="en-US" sz="1800" b="0" dirty="0">
                <a:cs typeface="Arial" charset="0"/>
              </a:rPr>
              <a:t>2</a:t>
            </a:r>
            <a:r>
              <a:rPr lang="en-US" sz="1800" b="0" baseline="30000" dirty="0">
                <a:cs typeface="Arial" charset="0"/>
              </a:rPr>
              <a:t>nd</a:t>
            </a:r>
            <a:r>
              <a:rPr lang="en-US" sz="1800" b="0" dirty="0">
                <a:cs typeface="Arial" charset="0"/>
              </a:rPr>
              <a:t> 	Edition. Elsevier Science, Amsterdam. </a:t>
            </a:r>
            <a:endParaRPr lang="en-US" sz="1800" b="0" dirty="0" smtClean="0"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en-US" sz="1800" b="0" dirty="0" smtClean="0">
                <a:cs typeface="Times New Roman" pitchFamily="18" charset="0"/>
              </a:rPr>
              <a:t>Manly</a:t>
            </a:r>
            <a:r>
              <a:rPr lang="en-US" sz="1800" b="0" dirty="0">
                <a:cs typeface="Times New Roman" pitchFamily="18" charset="0"/>
              </a:rPr>
              <a:t>, B. F. J.  1994.  </a:t>
            </a:r>
            <a:r>
              <a:rPr lang="en-US" sz="1800" b="0" i="1" dirty="0">
                <a:cs typeface="Times New Roman" pitchFamily="18" charset="0"/>
              </a:rPr>
              <a:t>Multivariate Statistical Methods:  A Primer.  	</a:t>
            </a:r>
            <a:r>
              <a:rPr lang="en-US" sz="1800" b="0" dirty="0">
                <a:cs typeface="Times New Roman" pitchFamily="18" charset="0"/>
              </a:rPr>
              <a:t>Second Edition.  Chapman &amp; Hall, London. </a:t>
            </a:r>
            <a:endParaRPr lang="en-US" sz="1800" b="0" dirty="0"/>
          </a:p>
          <a:p>
            <a:pPr lvl="1" algn="l">
              <a:buFontTx/>
              <a:buChar char="•"/>
            </a:pPr>
            <a:r>
              <a:rPr lang="en-US" sz="1800" b="0" dirty="0" err="1"/>
              <a:t>Sokal</a:t>
            </a:r>
            <a:r>
              <a:rPr lang="en-US" sz="1800" b="0" dirty="0"/>
              <a:t>, R. R. and F. J. </a:t>
            </a:r>
            <a:r>
              <a:rPr lang="en-US" sz="1800" b="0" dirty="0" err="1"/>
              <a:t>Rohlf</a:t>
            </a:r>
            <a:r>
              <a:rPr lang="en-US" sz="1800" b="0" dirty="0"/>
              <a:t>.  </a:t>
            </a:r>
            <a:r>
              <a:rPr lang="en-US" sz="1800" b="0" dirty="0" smtClean="0"/>
              <a:t>2012.  </a:t>
            </a:r>
            <a:r>
              <a:rPr lang="en-US" sz="1800" b="0" i="1" dirty="0"/>
              <a:t>Biometry</a:t>
            </a:r>
            <a:r>
              <a:rPr lang="en-US" sz="1800" b="0" dirty="0"/>
              <a:t>. </a:t>
            </a:r>
            <a:r>
              <a:rPr lang="en-US" sz="1800" b="0" dirty="0" smtClean="0"/>
              <a:t>4</a:t>
            </a:r>
            <a:r>
              <a:rPr lang="en-US" sz="1800" b="0" baseline="30000" dirty="0" smtClean="0"/>
              <a:t>th</a:t>
            </a:r>
            <a:r>
              <a:rPr lang="en-US" sz="1800" b="0" dirty="0" smtClean="0"/>
              <a:t> </a:t>
            </a:r>
            <a:r>
              <a:rPr lang="en-US" sz="1800" b="0" dirty="0"/>
              <a:t>Edition.  Freeman 	Associates, San Francisco</a:t>
            </a:r>
            <a:r>
              <a:rPr lang="en-US" sz="1800" b="0" dirty="0" smtClean="0"/>
              <a:t>.</a:t>
            </a:r>
            <a:endParaRPr lang="en-US" sz="1800" b="0" dirty="0"/>
          </a:p>
          <a:p>
            <a:pPr algn="l">
              <a:buFontTx/>
              <a:buChar char="•"/>
            </a:pPr>
            <a:endParaRPr lang="en-US" sz="2800" b="0" dirty="0"/>
          </a:p>
          <a:p>
            <a:pPr algn="l">
              <a:buFontTx/>
              <a:buChar char="•"/>
            </a:pPr>
            <a:r>
              <a:rPr lang="en-US" sz="2800" b="0" dirty="0" smtClean="0"/>
              <a:t>NOTE: THIS </a:t>
            </a:r>
            <a:r>
              <a:rPr lang="en-US" sz="2800" b="0" dirty="0"/>
              <a:t>SEMINAR IS </a:t>
            </a:r>
            <a:r>
              <a:rPr lang="en-US" sz="2800" u="sng" dirty="0"/>
              <a:t>NOT</a:t>
            </a:r>
            <a:r>
              <a:rPr lang="en-US" sz="2800" b="0" dirty="0"/>
              <a:t> A SUBSTITUTE FOR STATISTICS COURSES, BUT SERVES AS AN OVERVIEW (or roadmap of what is out there)</a:t>
            </a:r>
          </a:p>
        </p:txBody>
      </p:sp>
      <p:sp>
        <p:nvSpPr>
          <p:cNvPr id="16384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Basic Concepts: Central Tendency</a:t>
            </a: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49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Summarize a sample of data points using parameters, and the measure of central tendency is one VERY important concept</a:t>
            </a:r>
          </a:p>
          <a:p>
            <a:pPr lvl="1" algn="l">
              <a:spcBef>
                <a:spcPct val="40000"/>
              </a:spcBef>
              <a:buFontTx/>
              <a:buChar char="•"/>
            </a:pPr>
            <a:r>
              <a:rPr lang="en-US" sz="2800"/>
              <a:t>Arithmetic Mean</a:t>
            </a:r>
            <a:r>
              <a:rPr lang="en-US" sz="2800" b="0"/>
              <a:t>: average of the values:</a:t>
            </a:r>
          </a:p>
          <a:p>
            <a:pPr lvl="1" algn="l">
              <a:spcBef>
                <a:spcPct val="40000"/>
              </a:spcBef>
              <a:buFontTx/>
              <a:buChar char="•"/>
            </a:pPr>
            <a:r>
              <a:rPr lang="en-US" sz="2800"/>
              <a:t>Geometric Mean:</a:t>
            </a:r>
            <a:r>
              <a:rPr lang="en-US" sz="2800" b="0"/>
              <a:t> used for log-data:</a:t>
            </a:r>
          </a:p>
          <a:p>
            <a:pPr lvl="1" algn="l">
              <a:spcBef>
                <a:spcPct val="40000"/>
              </a:spcBef>
            </a:pPr>
            <a:r>
              <a:rPr lang="en-US" sz="2800" b="0"/>
              <a:t>			       also calculated as:</a:t>
            </a:r>
          </a:p>
          <a:p>
            <a:pPr lvl="1" algn="l">
              <a:spcBef>
                <a:spcPct val="40000"/>
              </a:spcBef>
              <a:buFontTx/>
              <a:buChar char="•"/>
            </a:pPr>
            <a:r>
              <a:rPr lang="en-US" sz="2800"/>
              <a:t>Harmonic Mean:  </a:t>
            </a:r>
            <a:r>
              <a:rPr lang="en-US" sz="2800" b="0"/>
              <a:t>used for rates/speed:</a:t>
            </a:r>
          </a:p>
          <a:p>
            <a:pPr lvl="1" algn="l">
              <a:spcBef>
                <a:spcPct val="40000"/>
              </a:spcBef>
              <a:buFontTx/>
              <a:buChar char="•"/>
            </a:pPr>
            <a:r>
              <a:rPr lang="en-US" sz="2800"/>
              <a:t>Median:  </a:t>
            </a:r>
            <a:r>
              <a:rPr lang="en-US" sz="2800" b="0"/>
              <a:t>value having an equal number of lower and higher-valued items (the ‘middle’ or 50</a:t>
            </a:r>
            <a:r>
              <a:rPr lang="en-US" sz="2800" b="0" baseline="30000"/>
              <a:t>th</a:t>
            </a:r>
            <a:r>
              <a:rPr lang="en-US" sz="2800" b="0"/>
              <a:t> percentile value)</a:t>
            </a:r>
          </a:p>
          <a:p>
            <a:pPr lvl="1" algn="l">
              <a:spcBef>
                <a:spcPct val="40000"/>
              </a:spcBef>
              <a:buFontTx/>
              <a:buChar char="•"/>
            </a:pPr>
            <a:r>
              <a:rPr lang="en-US" sz="2800"/>
              <a:t>Mode:</a:t>
            </a:r>
            <a:r>
              <a:rPr lang="en-US" sz="2800" b="0"/>
              <a:t>  value found in highest frequency in the data</a:t>
            </a:r>
            <a:endParaRPr lang="en-US" sz="2800"/>
          </a:p>
        </p:txBody>
      </p:sp>
      <p:sp>
        <p:nvSpPr>
          <p:cNvPr id="35533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7200900" y="2141538"/>
          <a:ext cx="1168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61" r:id="rId4" imgW="710891" imgH="431613" progId="Equation.DSMT4">
                  <p:embed/>
                </p:oleObj>
              </mc:Choice>
              <mc:Fallback>
                <p:oleObj r:id="rId4" imgW="710891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2141538"/>
                        <a:ext cx="11684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6461125" y="2849563"/>
          <a:ext cx="19891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62" r:id="rId6" imgW="1155199" imgH="266584" progId="Equation.DSMT4">
                  <p:embed/>
                </p:oleObj>
              </mc:Choice>
              <mc:Fallback>
                <p:oleObj r:id="rId6" imgW="1155199" imgH="26658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2849563"/>
                        <a:ext cx="19891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7" name="Object 9"/>
          <p:cNvGraphicFramePr>
            <a:graphicFrameLocks noChangeAspect="1"/>
          </p:cNvGraphicFramePr>
          <p:nvPr/>
        </p:nvGraphicFramePr>
        <p:xfrm>
          <a:off x="6805613" y="3235325"/>
          <a:ext cx="1590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63" r:id="rId8" imgW="1002865" imgH="406224" progId="Equation.DSMT4">
                  <p:embed/>
                </p:oleObj>
              </mc:Choice>
              <mc:Fallback>
                <p:oleObj r:id="rId8" imgW="1002865" imgH="4062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3235325"/>
                        <a:ext cx="15906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9" name="Object 11"/>
          <p:cNvGraphicFramePr>
            <a:graphicFrameLocks noChangeAspect="1"/>
          </p:cNvGraphicFramePr>
          <p:nvPr/>
        </p:nvGraphicFramePr>
        <p:xfrm>
          <a:off x="7092950" y="3979863"/>
          <a:ext cx="13747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64" r:id="rId10" imgW="863225" imgH="444307" progId="Equation.DSMT4">
                  <p:embed/>
                </p:oleObj>
              </mc:Choice>
              <mc:Fallback>
                <p:oleObj r:id="rId10" imgW="863225" imgH="44430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979863"/>
                        <a:ext cx="1374775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Basic Concepts: Moment Statistics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Moment Statistics: deviations around the mean, raised to powers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en-US" sz="2800" b="0" dirty="0"/>
              <a:t>1</a:t>
            </a:r>
            <a:r>
              <a:rPr lang="en-US" sz="2800" b="0" baseline="30000" dirty="0"/>
              <a:t>st</a:t>
            </a:r>
            <a:r>
              <a:rPr lang="en-US" sz="2800" b="0" dirty="0"/>
              <a:t> moment: sum of deviates (equals zero)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en-US" sz="2800" b="0" dirty="0"/>
              <a:t>2</a:t>
            </a:r>
            <a:r>
              <a:rPr lang="en-US" sz="2800" b="0" baseline="30000" dirty="0"/>
              <a:t>nd</a:t>
            </a:r>
            <a:r>
              <a:rPr lang="en-US" sz="2800" b="0" dirty="0"/>
              <a:t> moment (variance)*: sum of squared deviates, measures dispersion around mean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en-US" sz="2800" b="0" dirty="0"/>
              <a:t>3</a:t>
            </a:r>
            <a:r>
              <a:rPr lang="en-US" sz="2800" b="0" baseline="30000" dirty="0"/>
              <a:t>rd</a:t>
            </a:r>
            <a:r>
              <a:rPr lang="en-US" sz="2800" b="0" dirty="0"/>
              <a:t> moment (</a:t>
            </a:r>
            <a:r>
              <a:rPr lang="en-US" sz="2800" b="0" dirty="0" err="1"/>
              <a:t>skewness</a:t>
            </a:r>
            <a:r>
              <a:rPr lang="en-US" sz="2800" b="0" dirty="0"/>
              <a:t>): </a:t>
            </a:r>
            <a:r>
              <a:rPr lang="en-US" sz="2800" b="0" dirty="0">
                <a:cs typeface="Times New Roman" pitchFamily="18" charset="0"/>
              </a:rPr>
              <a:t>describes the direction (skew) of the distribution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en-US" sz="2800" b="0" dirty="0"/>
              <a:t>4</a:t>
            </a:r>
            <a:r>
              <a:rPr lang="en-US" sz="2800" b="0" baseline="30000" dirty="0"/>
              <a:t>th</a:t>
            </a:r>
            <a:r>
              <a:rPr lang="en-US" sz="2800" b="0" dirty="0"/>
              <a:t> moment (kurtosis):  describes overabundance of deviates at tails or at center of distribution</a:t>
            </a:r>
            <a:endParaRPr lang="en-US" sz="1600" b="0" dirty="0"/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6762750" y="1654175"/>
          <a:ext cx="24987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70" name="Equation" r:id="rId4" imgW="1447560" imgH="431640" progId="Equation.DSMT4">
                  <p:embed/>
                </p:oleObj>
              </mc:Choice>
              <mc:Fallback>
                <p:oleObj name="Equation" r:id="rId4" imgW="144756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1654175"/>
                        <a:ext cx="2498725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587358"/>
              </p:ext>
            </p:extLst>
          </p:nvPr>
        </p:nvGraphicFramePr>
        <p:xfrm>
          <a:off x="6699250" y="2692400"/>
          <a:ext cx="23399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71" name="Equation" r:id="rId6" imgW="1473120" imgH="431640" progId="Equation.DSMT4">
                  <p:embed/>
                </p:oleObj>
              </mc:Choice>
              <mc:Fallback>
                <p:oleObj name="Equation" r:id="rId6" imgW="147312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2692400"/>
                        <a:ext cx="2339975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7388" name="Group 12"/>
          <p:cNvGrpSpPr>
            <a:grpSpLocks/>
          </p:cNvGrpSpPr>
          <p:nvPr/>
        </p:nvGrpSpPr>
        <p:grpSpPr bwMode="auto">
          <a:xfrm>
            <a:off x="1966913" y="3751263"/>
            <a:ext cx="2522537" cy="725487"/>
            <a:chOff x="536" y="2423"/>
            <a:chExt cx="1589" cy="457"/>
          </a:xfrm>
        </p:grpSpPr>
        <p:sp>
          <p:nvSpPr>
            <p:cNvPr id="357386" name="Line 10"/>
            <p:cNvSpPr>
              <a:spLocks noChangeShapeType="1"/>
            </p:cNvSpPr>
            <p:nvPr/>
          </p:nvSpPr>
          <p:spPr bwMode="auto">
            <a:xfrm flipV="1">
              <a:off x="556" y="2870"/>
              <a:ext cx="1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7" name="Freeform 11"/>
            <p:cNvSpPr>
              <a:spLocks/>
            </p:cNvSpPr>
            <p:nvPr/>
          </p:nvSpPr>
          <p:spPr bwMode="auto">
            <a:xfrm>
              <a:off x="536" y="2423"/>
              <a:ext cx="1579" cy="457"/>
            </a:xfrm>
            <a:custGeom>
              <a:avLst/>
              <a:gdLst>
                <a:gd name="T0" fmla="*/ 0 w 1579"/>
                <a:gd name="T1" fmla="*/ 457 h 457"/>
                <a:gd name="T2" fmla="*/ 636 w 1579"/>
                <a:gd name="T3" fmla="*/ 397 h 457"/>
                <a:gd name="T4" fmla="*/ 1073 w 1579"/>
                <a:gd name="T5" fmla="*/ 229 h 457"/>
                <a:gd name="T6" fmla="*/ 1142 w 1579"/>
                <a:gd name="T7" fmla="*/ 40 h 457"/>
                <a:gd name="T8" fmla="*/ 1232 w 1579"/>
                <a:gd name="T9" fmla="*/ 0 h 457"/>
                <a:gd name="T10" fmla="*/ 1321 w 1579"/>
                <a:gd name="T11" fmla="*/ 20 h 457"/>
                <a:gd name="T12" fmla="*/ 1381 w 1579"/>
                <a:gd name="T13" fmla="*/ 50 h 457"/>
                <a:gd name="T14" fmla="*/ 1490 w 1579"/>
                <a:gd name="T15" fmla="*/ 348 h 457"/>
                <a:gd name="T16" fmla="*/ 1510 w 1579"/>
                <a:gd name="T17" fmla="*/ 378 h 457"/>
                <a:gd name="T18" fmla="*/ 1520 w 1579"/>
                <a:gd name="T19" fmla="*/ 407 h 457"/>
                <a:gd name="T20" fmla="*/ 1550 w 1579"/>
                <a:gd name="T21" fmla="*/ 427 h 457"/>
                <a:gd name="T22" fmla="*/ 1579 w 1579"/>
                <a:gd name="T23" fmla="*/ 43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9" h="457">
                  <a:moveTo>
                    <a:pt x="0" y="457"/>
                  </a:moveTo>
                  <a:cubicBezTo>
                    <a:pt x="213" y="444"/>
                    <a:pt x="423" y="410"/>
                    <a:pt x="636" y="397"/>
                  </a:cubicBezTo>
                  <a:cubicBezTo>
                    <a:pt x="801" y="373"/>
                    <a:pt x="955" y="368"/>
                    <a:pt x="1073" y="229"/>
                  </a:cubicBezTo>
                  <a:cubicBezTo>
                    <a:pt x="1114" y="181"/>
                    <a:pt x="1122" y="98"/>
                    <a:pt x="1142" y="40"/>
                  </a:cubicBezTo>
                  <a:cubicBezTo>
                    <a:pt x="1153" y="9"/>
                    <a:pt x="1232" y="0"/>
                    <a:pt x="1232" y="0"/>
                  </a:cubicBezTo>
                  <a:cubicBezTo>
                    <a:pt x="1255" y="4"/>
                    <a:pt x="1297" y="8"/>
                    <a:pt x="1321" y="20"/>
                  </a:cubicBezTo>
                  <a:cubicBezTo>
                    <a:pt x="1399" y="59"/>
                    <a:pt x="1306" y="25"/>
                    <a:pt x="1381" y="50"/>
                  </a:cubicBezTo>
                  <a:cubicBezTo>
                    <a:pt x="1448" y="151"/>
                    <a:pt x="1453" y="236"/>
                    <a:pt x="1490" y="348"/>
                  </a:cubicBezTo>
                  <a:cubicBezTo>
                    <a:pt x="1494" y="359"/>
                    <a:pt x="1505" y="367"/>
                    <a:pt x="1510" y="378"/>
                  </a:cubicBezTo>
                  <a:cubicBezTo>
                    <a:pt x="1515" y="387"/>
                    <a:pt x="1514" y="399"/>
                    <a:pt x="1520" y="407"/>
                  </a:cubicBezTo>
                  <a:cubicBezTo>
                    <a:pt x="1528" y="416"/>
                    <a:pt x="1539" y="422"/>
                    <a:pt x="1550" y="427"/>
                  </a:cubicBezTo>
                  <a:cubicBezTo>
                    <a:pt x="1559" y="432"/>
                    <a:pt x="1579" y="437"/>
                    <a:pt x="1579" y="43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389" name="Group 13"/>
          <p:cNvGrpSpPr>
            <a:grpSpLocks/>
          </p:cNvGrpSpPr>
          <p:nvPr/>
        </p:nvGrpSpPr>
        <p:grpSpPr bwMode="auto">
          <a:xfrm flipH="1">
            <a:off x="5938838" y="3730625"/>
            <a:ext cx="2522537" cy="725488"/>
            <a:chOff x="536" y="2423"/>
            <a:chExt cx="1589" cy="457"/>
          </a:xfrm>
        </p:grpSpPr>
        <p:sp>
          <p:nvSpPr>
            <p:cNvPr id="357390" name="Line 14"/>
            <p:cNvSpPr>
              <a:spLocks noChangeShapeType="1"/>
            </p:cNvSpPr>
            <p:nvPr/>
          </p:nvSpPr>
          <p:spPr bwMode="auto">
            <a:xfrm flipV="1">
              <a:off x="556" y="2870"/>
              <a:ext cx="1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1" name="Freeform 15"/>
            <p:cNvSpPr>
              <a:spLocks/>
            </p:cNvSpPr>
            <p:nvPr/>
          </p:nvSpPr>
          <p:spPr bwMode="auto">
            <a:xfrm>
              <a:off x="536" y="2423"/>
              <a:ext cx="1579" cy="457"/>
            </a:xfrm>
            <a:custGeom>
              <a:avLst/>
              <a:gdLst>
                <a:gd name="T0" fmla="*/ 0 w 1579"/>
                <a:gd name="T1" fmla="*/ 457 h 457"/>
                <a:gd name="T2" fmla="*/ 636 w 1579"/>
                <a:gd name="T3" fmla="*/ 397 h 457"/>
                <a:gd name="T4" fmla="*/ 1073 w 1579"/>
                <a:gd name="T5" fmla="*/ 229 h 457"/>
                <a:gd name="T6" fmla="*/ 1142 w 1579"/>
                <a:gd name="T7" fmla="*/ 40 h 457"/>
                <a:gd name="T8" fmla="*/ 1232 w 1579"/>
                <a:gd name="T9" fmla="*/ 0 h 457"/>
                <a:gd name="T10" fmla="*/ 1321 w 1579"/>
                <a:gd name="T11" fmla="*/ 20 h 457"/>
                <a:gd name="T12" fmla="*/ 1381 w 1579"/>
                <a:gd name="T13" fmla="*/ 50 h 457"/>
                <a:gd name="T14" fmla="*/ 1490 w 1579"/>
                <a:gd name="T15" fmla="*/ 348 h 457"/>
                <a:gd name="T16" fmla="*/ 1510 w 1579"/>
                <a:gd name="T17" fmla="*/ 378 h 457"/>
                <a:gd name="T18" fmla="*/ 1520 w 1579"/>
                <a:gd name="T19" fmla="*/ 407 h 457"/>
                <a:gd name="T20" fmla="*/ 1550 w 1579"/>
                <a:gd name="T21" fmla="*/ 427 h 457"/>
                <a:gd name="T22" fmla="*/ 1579 w 1579"/>
                <a:gd name="T23" fmla="*/ 43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9" h="457">
                  <a:moveTo>
                    <a:pt x="0" y="457"/>
                  </a:moveTo>
                  <a:cubicBezTo>
                    <a:pt x="213" y="444"/>
                    <a:pt x="423" y="410"/>
                    <a:pt x="636" y="397"/>
                  </a:cubicBezTo>
                  <a:cubicBezTo>
                    <a:pt x="801" y="373"/>
                    <a:pt x="955" y="368"/>
                    <a:pt x="1073" y="229"/>
                  </a:cubicBezTo>
                  <a:cubicBezTo>
                    <a:pt x="1114" y="181"/>
                    <a:pt x="1122" y="98"/>
                    <a:pt x="1142" y="40"/>
                  </a:cubicBezTo>
                  <a:cubicBezTo>
                    <a:pt x="1153" y="9"/>
                    <a:pt x="1232" y="0"/>
                    <a:pt x="1232" y="0"/>
                  </a:cubicBezTo>
                  <a:cubicBezTo>
                    <a:pt x="1255" y="4"/>
                    <a:pt x="1297" y="8"/>
                    <a:pt x="1321" y="20"/>
                  </a:cubicBezTo>
                  <a:cubicBezTo>
                    <a:pt x="1399" y="59"/>
                    <a:pt x="1306" y="25"/>
                    <a:pt x="1381" y="50"/>
                  </a:cubicBezTo>
                  <a:cubicBezTo>
                    <a:pt x="1448" y="151"/>
                    <a:pt x="1453" y="236"/>
                    <a:pt x="1490" y="348"/>
                  </a:cubicBezTo>
                  <a:cubicBezTo>
                    <a:pt x="1494" y="359"/>
                    <a:pt x="1505" y="367"/>
                    <a:pt x="1510" y="378"/>
                  </a:cubicBezTo>
                  <a:cubicBezTo>
                    <a:pt x="1515" y="387"/>
                    <a:pt x="1514" y="399"/>
                    <a:pt x="1520" y="407"/>
                  </a:cubicBezTo>
                  <a:cubicBezTo>
                    <a:pt x="1528" y="416"/>
                    <a:pt x="1539" y="422"/>
                    <a:pt x="1550" y="427"/>
                  </a:cubicBezTo>
                  <a:cubicBezTo>
                    <a:pt x="1559" y="432"/>
                    <a:pt x="1579" y="437"/>
                    <a:pt x="1579" y="43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2665413" y="4476750"/>
            <a:ext cx="608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0"/>
              <a:t>Skewed left			Skewed right</a:t>
            </a:r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2674938" y="6121400"/>
            <a:ext cx="608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0"/>
              <a:t>Platykurtic				Leptokurtic</a:t>
            </a:r>
          </a:p>
        </p:txBody>
      </p:sp>
      <p:grpSp>
        <p:nvGrpSpPr>
          <p:cNvPr id="357406" name="Group 30"/>
          <p:cNvGrpSpPr>
            <a:grpSpLocks/>
          </p:cNvGrpSpPr>
          <p:nvPr/>
        </p:nvGrpSpPr>
        <p:grpSpPr bwMode="auto">
          <a:xfrm>
            <a:off x="2008188" y="5721350"/>
            <a:ext cx="2490787" cy="384175"/>
            <a:chOff x="1265" y="3814"/>
            <a:chExt cx="1569" cy="242"/>
          </a:xfrm>
        </p:grpSpPr>
        <p:sp>
          <p:nvSpPr>
            <p:cNvPr id="357399" name="Line 23"/>
            <p:cNvSpPr>
              <a:spLocks noChangeShapeType="1"/>
            </p:cNvSpPr>
            <p:nvPr/>
          </p:nvSpPr>
          <p:spPr bwMode="auto">
            <a:xfrm flipV="1">
              <a:off x="1265" y="4056"/>
              <a:ext cx="1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5" name="Freeform 29"/>
            <p:cNvSpPr>
              <a:spLocks/>
            </p:cNvSpPr>
            <p:nvPr/>
          </p:nvSpPr>
          <p:spPr bwMode="auto">
            <a:xfrm>
              <a:off x="1271" y="3814"/>
              <a:ext cx="1480" cy="238"/>
            </a:xfrm>
            <a:custGeom>
              <a:avLst/>
              <a:gdLst>
                <a:gd name="T0" fmla="*/ 0 w 1480"/>
                <a:gd name="T1" fmla="*/ 238 h 238"/>
                <a:gd name="T2" fmla="*/ 90 w 1480"/>
                <a:gd name="T3" fmla="*/ 59 h 238"/>
                <a:gd name="T4" fmla="*/ 278 w 1480"/>
                <a:gd name="T5" fmla="*/ 19 h 238"/>
                <a:gd name="T6" fmla="*/ 765 w 1480"/>
                <a:gd name="T7" fmla="*/ 0 h 238"/>
                <a:gd name="T8" fmla="*/ 1321 w 1480"/>
                <a:gd name="T9" fmla="*/ 29 h 238"/>
                <a:gd name="T10" fmla="*/ 1420 w 1480"/>
                <a:gd name="T11" fmla="*/ 49 h 238"/>
                <a:gd name="T12" fmla="*/ 1470 w 1480"/>
                <a:gd name="T13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0" h="238">
                  <a:moveTo>
                    <a:pt x="0" y="238"/>
                  </a:moveTo>
                  <a:cubicBezTo>
                    <a:pt x="37" y="182"/>
                    <a:pt x="28" y="101"/>
                    <a:pt x="90" y="59"/>
                  </a:cubicBezTo>
                  <a:cubicBezTo>
                    <a:pt x="134" y="29"/>
                    <a:pt x="233" y="23"/>
                    <a:pt x="278" y="19"/>
                  </a:cubicBezTo>
                  <a:cubicBezTo>
                    <a:pt x="478" y="0"/>
                    <a:pt x="483" y="7"/>
                    <a:pt x="765" y="0"/>
                  </a:cubicBezTo>
                  <a:cubicBezTo>
                    <a:pt x="950" y="9"/>
                    <a:pt x="1135" y="21"/>
                    <a:pt x="1321" y="29"/>
                  </a:cubicBezTo>
                  <a:cubicBezTo>
                    <a:pt x="1354" y="36"/>
                    <a:pt x="1387" y="42"/>
                    <a:pt x="1420" y="49"/>
                  </a:cubicBezTo>
                  <a:cubicBezTo>
                    <a:pt x="1480" y="61"/>
                    <a:pt x="1470" y="220"/>
                    <a:pt x="1470" y="23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408" name="Group 32"/>
          <p:cNvGrpSpPr>
            <a:grpSpLocks/>
          </p:cNvGrpSpPr>
          <p:nvPr/>
        </p:nvGrpSpPr>
        <p:grpSpPr bwMode="auto">
          <a:xfrm>
            <a:off x="5948363" y="5405438"/>
            <a:ext cx="2490787" cy="693737"/>
            <a:chOff x="3747" y="3396"/>
            <a:chExt cx="1569" cy="656"/>
          </a:xfrm>
        </p:grpSpPr>
        <p:sp>
          <p:nvSpPr>
            <p:cNvPr id="357402" name="Line 26"/>
            <p:cNvSpPr>
              <a:spLocks noChangeShapeType="1"/>
            </p:cNvSpPr>
            <p:nvPr/>
          </p:nvSpPr>
          <p:spPr bwMode="auto">
            <a:xfrm flipH="1" flipV="1">
              <a:off x="3747" y="4043"/>
              <a:ext cx="1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7" name="Freeform 31"/>
            <p:cNvSpPr>
              <a:spLocks/>
            </p:cNvSpPr>
            <p:nvPr/>
          </p:nvSpPr>
          <p:spPr bwMode="auto">
            <a:xfrm>
              <a:off x="4052" y="3396"/>
              <a:ext cx="1023" cy="656"/>
            </a:xfrm>
            <a:custGeom>
              <a:avLst/>
              <a:gdLst>
                <a:gd name="T0" fmla="*/ 0 w 1023"/>
                <a:gd name="T1" fmla="*/ 656 h 656"/>
                <a:gd name="T2" fmla="*/ 357 w 1023"/>
                <a:gd name="T3" fmla="*/ 517 h 656"/>
                <a:gd name="T4" fmla="*/ 417 w 1023"/>
                <a:gd name="T5" fmla="*/ 418 h 656"/>
                <a:gd name="T6" fmla="*/ 486 w 1023"/>
                <a:gd name="T7" fmla="*/ 259 h 656"/>
                <a:gd name="T8" fmla="*/ 506 w 1023"/>
                <a:gd name="T9" fmla="*/ 100 h 656"/>
                <a:gd name="T10" fmla="*/ 526 w 1023"/>
                <a:gd name="T11" fmla="*/ 0 h 656"/>
                <a:gd name="T12" fmla="*/ 576 w 1023"/>
                <a:gd name="T13" fmla="*/ 120 h 656"/>
                <a:gd name="T14" fmla="*/ 685 w 1023"/>
                <a:gd name="T15" fmla="*/ 527 h 656"/>
                <a:gd name="T16" fmla="*/ 774 w 1023"/>
                <a:gd name="T17" fmla="*/ 576 h 656"/>
                <a:gd name="T18" fmla="*/ 983 w 1023"/>
                <a:gd name="T19" fmla="*/ 626 h 656"/>
                <a:gd name="T20" fmla="*/ 1023 w 1023"/>
                <a:gd name="T21" fmla="*/ 63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656">
                  <a:moveTo>
                    <a:pt x="0" y="656"/>
                  </a:moveTo>
                  <a:cubicBezTo>
                    <a:pt x="138" y="633"/>
                    <a:pt x="256" y="620"/>
                    <a:pt x="357" y="517"/>
                  </a:cubicBezTo>
                  <a:cubicBezTo>
                    <a:pt x="383" y="490"/>
                    <a:pt x="396" y="449"/>
                    <a:pt x="417" y="418"/>
                  </a:cubicBezTo>
                  <a:cubicBezTo>
                    <a:pt x="435" y="363"/>
                    <a:pt x="454" y="307"/>
                    <a:pt x="486" y="259"/>
                  </a:cubicBezTo>
                  <a:cubicBezTo>
                    <a:pt x="514" y="119"/>
                    <a:pt x="471" y="341"/>
                    <a:pt x="506" y="100"/>
                  </a:cubicBezTo>
                  <a:cubicBezTo>
                    <a:pt x="511" y="66"/>
                    <a:pt x="526" y="0"/>
                    <a:pt x="526" y="0"/>
                  </a:cubicBezTo>
                  <a:cubicBezTo>
                    <a:pt x="551" y="38"/>
                    <a:pt x="562" y="78"/>
                    <a:pt x="576" y="120"/>
                  </a:cubicBezTo>
                  <a:cubicBezTo>
                    <a:pt x="621" y="254"/>
                    <a:pt x="641" y="394"/>
                    <a:pt x="685" y="527"/>
                  </a:cubicBezTo>
                  <a:cubicBezTo>
                    <a:pt x="697" y="562"/>
                    <a:pt x="747" y="562"/>
                    <a:pt x="774" y="576"/>
                  </a:cubicBezTo>
                  <a:cubicBezTo>
                    <a:pt x="868" y="624"/>
                    <a:pt x="865" y="616"/>
                    <a:pt x="983" y="626"/>
                  </a:cubicBezTo>
                  <a:cubicBezTo>
                    <a:pt x="1017" y="649"/>
                    <a:pt x="1005" y="654"/>
                    <a:pt x="1023" y="6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7409" name="Text Box 33"/>
          <p:cNvSpPr txBox="1">
            <a:spLocks noChangeArrowheads="1"/>
          </p:cNvSpPr>
          <p:nvPr/>
        </p:nvSpPr>
        <p:spPr bwMode="auto">
          <a:xfrm>
            <a:off x="598488" y="6480175"/>
            <a:ext cx="703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0"/>
              <a:t>*Note: for most statistical analyses, variance is calculated using (n-1)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392863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Basic Concepts Cont.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Standard deviation:</a:t>
            </a:r>
            <a:r>
              <a:rPr lang="en-US" sz="2800" b="0" dirty="0">
                <a:cs typeface="Times New Roman" pitchFamily="18" charset="0"/>
              </a:rPr>
              <a:t>  another measure of dispersion around the mean: square-root of variance (note that n-1 used)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Degrees of Freedom (</a:t>
            </a:r>
            <a:r>
              <a:rPr lang="en-US" sz="2800" b="0" dirty="0" err="1">
                <a:cs typeface="Times New Roman" pitchFamily="18" charset="0"/>
              </a:rPr>
              <a:t>df</a:t>
            </a:r>
            <a:r>
              <a:rPr lang="en-US" sz="2800" b="0" dirty="0">
                <a:cs typeface="Times New Roman" pitchFamily="18" charset="0"/>
              </a:rPr>
              <a:t>): describes the number of parameters in data that are free to vary </a:t>
            </a:r>
            <a:r>
              <a:rPr lang="en-US" sz="2800" b="0" i="1" dirty="0">
                <a:cs typeface="Times New Roman" pitchFamily="18" charset="0"/>
              </a:rPr>
              <a:t>after</a:t>
            </a:r>
            <a:r>
              <a:rPr lang="en-US" sz="2800" b="0" dirty="0">
                <a:cs typeface="Times New Roman" pitchFamily="18" charset="0"/>
              </a:rPr>
              <a:t> we’ve calculated some parameter  (e.g., if you know the mean and all but 1 value from the data, you can figure out the remaining </a:t>
            </a:r>
            <a:r>
              <a:rPr lang="en-US" sz="2800" b="0" dirty="0" err="1">
                <a:cs typeface="Times New Roman" pitchFamily="18" charset="0"/>
              </a:rPr>
              <a:t>variate</a:t>
            </a:r>
            <a:r>
              <a:rPr lang="en-US" sz="2800" b="0" dirty="0">
                <a:cs typeface="Times New Roman" pitchFamily="18" charset="0"/>
              </a:rPr>
              <a:t>)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Becomes important when determining whether your sample size is sufficient for a particular test (each test has associated </a:t>
            </a:r>
            <a:r>
              <a:rPr lang="en-US" sz="2800" b="0" dirty="0" err="1">
                <a:cs typeface="Times New Roman" pitchFamily="18" charset="0"/>
              </a:rPr>
              <a:t>df</a:t>
            </a:r>
            <a:r>
              <a:rPr lang="en-US" sz="2800" b="0" dirty="0">
                <a:cs typeface="Times New Roman" pitchFamily="18" charset="0"/>
              </a:rPr>
              <a:t> based on how many parameters are estimated)</a:t>
            </a:r>
          </a:p>
        </p:txBody>
      </p:sp>
      <p:sp>
        <p:nvSpPr>
          <p:cNvPr id="35942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9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84571"/>
              </p:ext>
            </p:extLst>
          </p:nvPr>
        </p:nvGraphicFramePr>
        <p:xfrm>
          <a:off x="3414713" y="2068513"/>
          <a:ext cx="260191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0" name="Equation" r:id="rId4" imgW="1638000" imgH="482400" progId="Equation.DSMT4">
                  <p:embed/>
                </p:oleObj>
              </mc:Choice>
              <mc:Fallback>
                <p:oleObj name="Equation" r:id="rId4" imgW="163800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2068513"/>
                        <a:ext cx="2601912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Roadmap of Inferential Statistics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41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Basic roadmap depends on type of X &amp; Y variables</a:t>
            </a: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i="1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i="1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i="1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i="1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i="1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i="1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i="1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i="1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i="1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0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000" b="0">
                <a:cs typeface="Times New Roman" pitchFamily="18" charset="0"/>
              </a:rPr>
              <a:t>The vast majority of biological analyses lie somewhere in this simple roadmap</a:t>
            </a:r>
          </a:p>
        </p:txBody>
      </p:sp>
      <p:sp>
        <p:nvSpPr>
          <p:cNvPr id="3389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8968" name="Group 24"/>
          <p:cNvGraphicFramePr>
            <a:graphicFrameLocks noGrp="1"/>
          </p:cNvGraphicFramePr>
          <p:nvPr/>
        </p:nvGraphicFramePr>
        <p:xfrm>
          <a:off x="584200" y="2287588"/>
          <a:ext cx="6862763" cy="2610104"/>
        </p:xfrm>
        <a:graphic>
          <a:graphicData uri="http://schemas.openxmlformats.org/drawingml/2006/table">
            <a:tbl>
              <a:tblPr/>
              <a:tblGrid>
                <a:gridCol w="2117725"/>
                <a:gridCol w="2184400"/>
                <a:gridCol w="2560638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Categorical 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Continuous 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Categorical 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Contingency tables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Logistic Regression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Continuous 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ANOVA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Regression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(correlation)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969" name="Line 25"/>
          <p:cNvSpPr>
            <a:spLocks noChangeShapeType="1"/>
          </p:cNvSpPr>
          <p:nvPr/>
        </p:nvSpPr>
        <p:spPr bwMode="auto">
          <a:xfrm flipV="1">
            <a:off x="7548563" y="4176713"/>
            <a:ext cx="490537" cy="158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7799388" y="3932238"/>
            <a:ext cx="2141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General Linear Models (GLM)</a:t>
            </a:r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7921625" y="3108325"/>
            <a:ext cx="185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Log-Linear Models</a:t>
            </a:r>
          </a:p>
        </p:txBody>
      </p:sp>
      <p:sp>
        <p:nvSpPr>
          <p:cNvPr id="338973" name="Line 29"/>
          <p:cNvSpPr>
            <a:spLocks noChangeShapeType="1"/>
          </p:cNvSpPr>
          <p:nvPr/>
        </p:nvSpPr>
        <p:spPr bwMode="auto">
          <a:xfrm flipV="1">
            <a:off x="7573963" y="3344863"/>
            <a:ext cx="490537" cy="158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Inferential Statistics: Calculations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Main categories of inferential models:  General Linear Models (GLM) and Log-linear models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Maximum likelihood (ML) used to calculate </a:t>
            </a:r>
            <a:r>
              <a:rPr lang="en-US" sz="2800" b="0" i="1"/>
              <a:t>all</a:t>
            </a:r>
            <a:r>
              <a:rPr lang="en-US" sz="2800" b="0"/>
              <a:t> parameters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GLM (ANOVA, regression): Used when Y is continuous.  Fitting procedure is </a:t>
            </a:r>
            <a:r>
              <a:rPr lang="en-US" sz="2800" b="0" i="1"/>
              <a:t>Least Squares</a:t>
            </a:r>
            <a:r>
              <a:rPr lang="en-US" sz="2800" b="0"/>
              <a:t> (minimize the sum of squares deviations).  This is equivalent to ML when error is normally distributed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Log-Linear Models (logistic regression, contingency tables): Used when Y is categorical.  Called log-linear because ML estimate of logs of variables is linear</a:t>
            </a:r>
          </a:p>
        </p:txBody>
      </p:sp>
      <p:sp>
        <p:nvSpPr>
          <p:cNvPr id="35123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Brief Explanations: ANOVA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53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ANOVA (Analysis of Variance): </a:t>
            </a:r>
            <a:r>
              <a:rPr lang="en-US" sz="2800" b="0" dirty="0">
                <a:cs typeface="Times New Roman" pitchFamily="18" charset="0"/>
              </a:rPr>
              <a:t> </a:t>
            </a:r>
            <a:r>
              <a:rPr lang="en-US" sz="2800" b="0" dirty="0" smtClean="0">
                <a:cs typeface="Times New Roman" pitchFamily="18" charset="0"/>
              </a:rPr>
              <a:t>Y~X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b="0" dirty="0" smtClean="0">
                <a:cs typeface="Times New Roman" pitchFamily="18" charset="0"/>
              </a:rPr>
              <a:t>X is categorical (groups), Y is continuous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cs typeface="Times New Roman" pitchFamily="18" charset="0"/>
              </a:rPr>
              <a:t>H</a:t>
            </a:r>
            <a:r>
              <a:rPr lang="en-US" sz="2800" b="0" baseline="-25000" dirty="0" smtClean="0">
                <a:cs typeface="Times New Roman" pitchFamily="18" charset="0"/>
              </a:rPr>
              <a:t>o</a:t>
            </a:r>
            <a:r>
              <a:rPr lang="en-US" sz="2800" b="0" dirty="0">
                <a:cs typeface="Times New Roman" pitchFamily="18" charset="0"/>
              </a:rPr>
              <a:t>: no relationship between X &amp; </a:t>
            </a:r>
            <a:r>
              <a:rPr lang="en-US" sz="2800" b="0" dirty="0" smtClean="0">
                <a:cs typeface="Times New Roman" pitchFamily="18" charset="0"/>
              </a:rPr>
              <a:t>Y </a:t>
            </a:r>
            <a:r>
              <a:rPr lang="en-US" sz="1800" b="0" dirty="0" smtClean="0">
                <a:cs typeface="Times New Roman" pitchFamily="18" charset="0"/>
              </a:rPr>
              <a:t>(i.e., no </a:t>
            </a:r>
            <a:r>
              <a:rPr lang="en-US" sz="1800" b="0" dirty="0">
                <a:cs typeface="Times New Roman" pitchFamily="18" charset="0"/>
              </a:rPr>
              <a:t>difference among </a:t>
            </a:r>
            <a:r>
              <a:rPr lang="en-US" sz="1800" b="0" dirty="0" smtClean="0">
                <a:cs typeface="Times New Roman" pitchFamily="18" charset="0"/>
              </a:rPr>
              <a:t>groups)</a:t>
            </a:r>
            <a:endParaRPr lang="en-US" sz="1800" b="0" dirty="0"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cs typeface="Times New Roman" pitchFamily="18" charset="0"/>
              </a:rPr>
              <a:t>Compare </a:t>
            </a:r>
            <a:r>
              <a:rPr lang="en-US" sz="2800" b="0" dirty="0">
                <a:cs typeface="Times New Roman" pitchFamily="18" charset="0"/>
              </a:rPr>
              <a:t>variation between groups to variation within groups (e.g., are males &amp; female different in height?)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/>
              <a:t>Model</a:t>
            </a:r>
            <a:r>
              <a:rPr lang="en-US" sz="2800" b="0" dirty="0"/>
              <a:t>:                           </a:t>
            </a:r>
            <a:r>
              <a:rPr lang="en-US" sz="2800" b="0" dirty="0" smtClean="0"/>
              <a:t> </a:t>
            </a:r>
            <a:r>
              <a:rPr lang="en-US" sz="2000" b="0" dirty="0" smtClean="0"/>
              <a:t>(</a:t>
            </a:r>
            <a:r>
              <a:rPr lang="en-US" sz="2000" b="0" dirty="0" smtClean="0">
                <a:latin typeface="Symbol" pitchFamily="18" charset="2"/>
                <a:cs typeface="Times New Roman" pitchFamily="18" charset="0"/>
              </a:rPr>
              <a:t>m</a:t>
            </a:r>
            <a:r>
              <a:rPr lang="en-US" sz="2000" b="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cs typeface="Times New Roman" pitchFamily="18" charset="0"/>
              </a:rPr>
              <a:t>is </a:t>
            </a:r>
            <a:r>
              <a:rPr lang="en-US" sz="2000" b="0" dirty="0" smtClean="0">
                <a:cs typeface="Times New Roman" pitchFamily="18" charset="0"/>
              </a:rPr>
              <a:t>grand </a:t>
            </a:r>
            <a:r>
              <a:rPr lang="en-US" sz="2000" b="0" dirty="0">
                <a:cs typeface="Times New Roman" pitchFamily="18" charset="0"/>
              </a:rPr>
              <a:t>mean,</a:t>
            </a:r>
            <a:r>
              <a:rPr lang="en-US" sz="2000" b="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000" b="0" baseline="-30000" dirty="0" err="1">
                <a:latin typeface="Book Antiqua" pitchFamily="18" charset="0"/>
                <a:cs typeface="Times New Roman" pitchFamily="18" charset="0"/>
              </a:rPr>
              <a:t>i</a:t>
            </a:r>
            <a:r>
              <a:rPr lang="en-US" sz="2000" b="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cs typeface="Times New Roman" pitchFamily="18" charset="0"/>
              </a:rPr>
              <a:t>is </a:t>
            </a:r>
            <a:r>
              <a:rPr lang="en-US" sz="2000" b="0" dirty="0" err="1" smtClean="0">
                <a:cs typeface="Times New Roman" pitchFamily="18" charset="0"/>
              </a:rPr>
              <a:t>i</a:t>
            </a:r>
            <a:r>
              <a:rPr lang="en-US" sz="2000" b="0" baseline="30000" dirty="0" err="1" smtClean="0">
                <a:cs typeface="Times New Roman" pitchFamily="18" charset="0"/>
              </a:rPr>
              <a:t>th</a:t>
            </a:r>
            <a:r>
              <a:rPr lang="en-US" sz="2000" b="0" dirty="0" smtClean="0">
                <a:cs typeface="Times New Roman" pitchFamily="18" charset="0"/>
              </a:rPr>
              <a:t> </a:t>
            </a:r>
            <a:r>
              <a:rPr lang="en-US" sz="2000" b="0" dirty="0">
                <a:cs typeface="Times New Roman" pitchFamily="18" charset="0"/>
              </a:rPr>
              <a:t>group mean, and</a:t>
            </a:r>
            <a:r>
              <a:rPr lang="en-US" sz="2000" b="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2000" b="0" baseline="-30000" dirty="0" err="1">
                <a:latin typeface="Book Antiqua" pitchFamily="18" charset="0"/>
                <a:cs typeface="Times New Roman" pitchFamily="18" charset="0"/>
              </a:rPr>
              <a:t>ij</a:t>
            </a:r>
            <a:r>
              <a:rPr lang="en-US" sz="2000" b="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cs typeface="Times New Roman" pitchFamily="18" charset="0"/>
              </a:rPr>
              <a:t>is </a:t>
            </a:r>
            <a:r>
              <a:rPr lang="en-US" sz="2000" b="0" dirty="0" smtClean="0">
                <a:cs typeface="Times New Roman" pitchFamily="18" charset="0"/>
              </a:rPr>
              <a:t>error)</a:t>
            </a:r>
            <a:endParaRPr lang="en-US" sz="20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Multiple factors can be tested simultaneously (e.g., sex &amp; species)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Assumptions: independent</a:t>
            </a:r>
            <a:r>
              <a:rPr lang="en-US" sz="2800" b="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2800" b="0" baseline="-30000" dirty="0" err="1">
                <a:latin typeface="Book Antiqua" pitchFamily="18" charset="0"/>
                <a:cs typeface="Times New Roman" pitchFamily="18" charset="0"/>
              </a:rPr>
              <a:t>ij</a:t>
            </a:r>
            <a:r>
              <a:rPr lang="en-US" sz="2800" b="0" dirty="0">
                <a:latin typeface="Book Antiqua" pitchFamily="18" charset="0"/>
                <a:cs typeface="Times New Roman" pitchFamily="18" charset="0"/>
              </a:rPr>
              <a:t>, </a:t>
            </a:r>
            <a:r>
              <a:rPr lang="en-US" sz="2800" b="0" dirty="0">
                <a:cs typeface="Times New Roman" pitchFamily="18" charset="0"/>
              </a:rPr>
              <a:t>normally distributed</a:t>
            </a:r>
            <a:r>
              <a:rPr lang="en-US" sz="2800" b="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2800" b="0" baseline="-30000" dirty="0" err="1">
                <a:latin typeface="Book Antiqua" pitchFamily="18" charset="0"/>
                <a:cs typeface="Times New Roman" pitchFamily="18" charset="0"/>
              </a:rPr>
              <a:t>ij</a:t>
            </a:r>
            <a:r>
              <a:rPr lang="en-US" sz="2800" b="0" dirty="0">
                <a:latin typeface="Book Antiqua" pitchFamily="18" charset="0"/>
                <a:cs typeface="Times New Roman" pitchFamily="18" charset="0"/>
              </a:rPr>
              <a:t>, </a:t>
            </a:r>
            <a:r>
              <a:rPr lang="en-US" sz="2800" b="0" dirty="0">
                <a:cs typeface="Times New Roman" pitchFamily="18" charset="0"/>
              </a:rPr>
              <a:t>&amp; homoscedastic (equal) variance</a:t>
            </a:r>
          </a:p>
        </p:txBody>
      </p:sp>
      <p:sp>
        <p:nvSpPr>
          <p:cNvPr id="34099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10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762975"/>
              </p:ext>
            </p:extLst>
          </p:nvPr>
        </p:nvGraphicFramePr>
        <p:xfrm>
          <a:off x="1647825" y="3826801"/>
          <a:ext cx="23764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94" name="Equation" r:id="rId4" imgW="965160" imgH="241200" progId="Equation.DSMT4">
                  <p:embed/>
                </p:oleObj>
              </mc:Choice>
              <mc:Fallback>
                <p:oleObj name="Equation" r:id="rId4" imgW="965160" imgH="241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826801"/>
                        <a:ext cx="2376488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Brief Explanations: Regression</a:t>
            </a: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53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Regression: </a:t>
            </a:r>
            <a:r>
              <a:rPr lang="en-US" sz="2800" b="0" dirty="0">
                <a:cs typeface="Times New Roman" pitchFamily="18" charset="0"/>
              </a:rPr>
              <a:t>Y~X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b="0" dirty="0" smtClean="0">
                <a:cs typeface="Times New Roman" pitchFamily="18" charset="0"/>
              </a:rPr>
              <a:t>X &amp; Y are continuous</a:t>
            </a:r>
            <a:endParaRPr lang="en-US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H</a:t>
            </a:r>
            <a:r>
              <a:rPr lang="en-US" sz="2800" b="0" baseline="-25000" dirty="0">
                <a:cs typeface="Times New Roman" pitchFamily="18" charset="0"/>
              </a:rPr>
              <a:t>o</a:t>
            </a:r>
            <a:r>
              <a:rPr lang="en-US" sz="2800" b="0" dirty="0">
                <a:cs typeface="Times New Roman" pitchFamily="18" charset="0"/>
              </a:rPr>
              <a:t>: no </a:t>
            </a:r>
            <a:r>
              <a:rPr lang="en-US" sz="2800" b="0" dirty="0" smtClean="0">
                <a:cs typeface="Times New Roman" pitchFamily="18" charset="0"/>
              </a:rPr>
              <a:t>relationship between X &amp; Y</a:t>
            </a:r>
            <a:endParaRPr lang="en-US" sz="2800" b="0" dirty="0"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Fit a line or curve to data that maximally describes variation in the bivariate plot (e.g., relationship of age vs. height)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Model:                            </a:t>
            </a:r>
            <a:r>
              <a:rPr lang="en-US" sz="2800" b="0" dirty="0" smtClean="0"/>
              <a:t>   </a:t>
            </a:r>
            <a:r>
              <a:rPr lang="en-US" b="0" dirty="0" smtClean="0"/>
              <a:t>(</a:t>
            </a:r>
            <a:r>
              <a:rPr lang="en-US" b="0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b="0" baseline="-25000" dirty="0">
                <a:cs typeface="Times New Roman" pitchFamily="18" charset="0"/>
              </a:rPr>
              <a:t>0</a:t>
            </a:r>
            <a:r>
              <a:rPr lang="en-US" b="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b="0" dirty="0">
                <a:cs typeface="Times New Roman" pitchFamily="18" charset="0"/>
              </a:rPr>
              <a:t>is </a:t>
            </a:r>
            <a:r>
              <a:rPr lang="en-US" b="0" dirty="0" smtClean="0">
                <a:cs typeface="Times New Roman" pitchFamily="18" charset="0"/>
              </a:rPr>
              <a:t>intercept</a:t>
            </a:r>
            <a:r>
              <a:rPr lang="en-US" b="0" dirty="0">
                <a:latin typeface="Book Antiqua" pitchFamily="18" charset="0"/>
                <a:cs typeface="Times New Roman" pitchFamily="18" charset="0"/>
              </a:rPr>
              <a:t>, </a:t>
            </a:r>
            <a:r>
              <a:rPr lang="en-US" b="0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b="0" baseline="-25000" dirty="0">
                <a:cs typeface="Times New Roman" pitchFamily="18" charset="0"/>
              </a:rPr>
              <a:t>i</a:t>
            </a:r>
            <a:r>
              <a:rPr lang="en-US" b="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b="0" dirty="0">
                <a:cs typeface="Times New Roman" pitchFamily="18" charset="0"/>
              </a:rPr>
              <a:t>is </a:t>
            </a:r>
            <a:r>
              <a:rPr lang="en-US" b="0" dirty="0" smtClean="0">
                <a:cs typeface="Times New Roman" pitchFamily="18" charset="0"/>
              </a:rPr>
              <a:t>slope, and</a:t>
            </a:r>
            <a:r>
              <a:rPr lang="en-US" b="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Symbol" pitchFamily="18" charset="2"/>
                <a:cs typeface="Times New Roman" pitchFamily="18" charset="0"/>
              </a:rPr>
              <a:t>e</a:t>
            </a:r>
            <a:r>
              <a:rPr lang="en-US" b="0" baseline="-30000" dirty="0" err="1">
                <a:latin typeface="Book Antiqua" pitchFamily="18" charset="0"/>
                <a:cs typeface="Times New Roman" pitchFamily="18" charset="0"/>
              </a:rPr>
              <a:t>i</a:t>
            </a:r>
            <a:r>
              <a:rPr lang="en-US" b="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b="0" dirty="0">
                <a:cs typeface="Times New Roman" pitchFamily="18" charset="0"/>
              </a:rPr>
              <a:t>is </a:t>
            </a:r>
            <a:r>
              <a:rPr lang="en-US" b="0" dirty="0" smtClean="0">
                <a:cs typeface="Times New Roman" pitchFamily="18" charset="0"/>
              </a:rPr>
              <a:t>error</a:t>
            </a:r>
            <a:r>
              <a:rPr lang="en-US" b="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cs typeface="Times New Roman" pitchFamily="18" charset="0"/>
              </a:rPr>
              <a:t>)</a:t>
            </a:r>
            <a:endParaRPr lang="en-US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latin typeface="+mn-lt"/>
                <a:cs typeface="Times New Roman" pitchFamily="18" charset="0"/>
              </a:rPr>
              <a:t>Multiple </a:t>
            </a:r>
            <a:r>
              <a:rPr lang="en-US" sz="2800" b="0" dirty="0">
                <a:latin typeface="+mn-lt"/>
                <a:cs typeface="Times New Roman" pitchFamily="18" charset="0"/>
              </a:rPr>
              <a:t>linear and/or curvilinear X-variables may be included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latin typeface="+mn-lt"/>
                <a:cs typeface="Times New Roman" pitchFamily="18" charset="0"/>
              </a:rPr>
              <a:t>Assumptions: independent X</a:t>
            </a:r>
            <a:r>
              <a:rPr lang="en-US" sz="2800" b="0" baseline="-25000" dirty="0">
                <a:latin typeface="+mn-lt"/>
                <a:cs typeface="Times New Roman" pitchFamily="18" charset="0"/>
              </a:rPr>
              <a:t>i</a:t>
            </a:r>
            <a:r>
              <a:rPr lang="en-US" sz="2800" b="0" dirty="0">
                <a:latin typeface="+mn-lt"/>
                <a:cs typeface="Times New Roman" pitchFamily="18" charset="0"/>
              </a:rPr>
              <a:t> (measured without error), independent and normally distributed </a:t>
            </a:r>
            <a:r>
              <a:rPr lang="en-US" sz="2800" b="0" dirty="0" err="1" smtClean="0">
                <a:latin typeface="+mn-lt"/>
                <a:cs typeface="Times New Roman" pitchFamily="18" charset="0"/>
              </a:rPr>
              <a:t>e</a:t>
            </a:r>
            <a:r>
              <a:rPr lang="en-US" sz="2800" b="0" baseline="-30000" dirty="0" err="1" smtClean="0">
                <a:latin typeface="+mn-lt"/>
                <a:cs typeface="Times New Roman" pitchFamily="18" charset="0"/>
              </a:rPr>
              <a:t>ij</a:t>
            </a:r>
            <a:r>
              <a:rPr lang="en-US" sz="2800" b="0" dirty="0" smtClean="0">
                <a:latin typeface="+mn-lt"/>
                <a:cs typeface="Times New Roman" pitchFamily="18" charset="0"/>
              </a:rPr>
              <a:t>, </a:t>
            </a:r>
            <a:r>
              <a:rPr lang="en-US" sz="2800" b="0" dirty="0">
                <a:latin typeface="+mn-lt"/>
                <a:cs typeface="Times New Roman" pitchFamily="18" charset="0"/>
              </a:rPr>
              <a:t>&amp; homoscedastic variance along regression line</a:t>
            </a:r>
          </a:p>
        </p:txBody>
      </p:sp>
      <p:sp>
        <p:nvSpPr>
          <p:cNvPr id="34509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5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59378"/>
              </p:ext>
            </p:extLst>
          </p:nvPr>
        </p:nvGraphicFramePr>
        <p:xfrm>
          <a:off x="1583717" y="3844922"/>
          <a:ext cx="27384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18" name="Equation" r:id="rId4" imgW="1130040" imgH="228600" progId="Equation.DSMT4">
                  <p:embed/>
                </p:oleObj>
              </mc:Choice>
              <mc:Fallback>
                <p:oleObj name="Equation" r:id="rId4" imgW="11300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717" y="3844922"/>
                        <a:ext cx="27384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Brief Explanations: Logistic Regression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420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Logistic Regression: </a:t>
            </a:r>
            <a:r>
              <a:rPr lang="en-US" sz="2800" b="0" dirty="0">
                <a:cs typeface="Times New Roman" pitchFamily="18" charset="0"/>
              </a:rPr>
              <a:t>Y~X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b="0" dirty="0" smtClean="0">
                <a:cs typeface="Times New Roman" pitchFamily="18" charset="0"/>
              </a:rPr>
              <a:t>X is continuous, Y is binary</a:t>
            </a:r>
            <a:endParaRPr lang="en-US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H</a:t>
            </a:r>
            <a:r>
              <a:rPr lang="en-US" sz="2800" b="0" baseline="-25000" dirty="0">
                <a:cs typeface="Times New Roman" pitchFamily="18" charset="0"/>
              </a:rPr>
              <a:t>o</a:t>
            </a:r>
            <a:r>
              <a:rPr lang="en-US" sz="2800" b="0" dirty="0">
                <a:cs typeface="Times New Roman" pitchFamily="18" charset="0"/>
              </a:rPr>
              <a:t>: no relationship between X &amp; 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cs typeface="Times New Roman" pitchFamily="18" charset="0"/>
              </a:rPr>
              <a:t>Y </a:t>
            </a:r>
            <a:r>
              <a:rPr lang="en-US" sz="2800" b="0" dirty="0">
                <a:cs typeface="Times New Roman" pitchFamily="18" charset="0"/>
              </a:rPr>
              <a:t>is derived from a categorical variable (e.g., % males)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Best regression line fit using ML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Logistic regression can sometimes be performed as linear regression using the </a:t>
            </a:r>
            <a:r>
              <a:rPr lang="en-US" sz="2800" b="0" i="1" dirty="0" err="1">
                <a:cs typeface="Times New Roman" pitchFamily="18" charset="0"/>
              </a:rPr>
              <a:t>logit</a:t>
            </a:r>
            <a:r>
              <a:rPr lang="en-US" sz="2800" b="0" i="1" dirty="0">
                <a:cs typeface="Times New Roman" pitchFamily="18" charset="0"/>
              </a:rPr>
              <a:t> </a:t>
            </a:r>
            <a:r>
              <a:rPr lang="en-US" sz="2800" b="0" dirty="0">
                <a:cs typeface="Times New Roman" pitchFamily="18" charset="0"/>
              </a:rPr>
              <a:t>transformation of the proportions</a:t>
            </a:r>
            <a:endParaRPr lang="en-US" sz="2800" b="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Brief Explanations: Contingency Tables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373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R x C Tests: </a:t>
            </a:r>
            <a:r>
              <a:rPr lang="en-US" sz="2800" b="0" dirty="0">
                <a:cs typeface="Times New Roman" pitchFamily="18" charset="0"/>
              </a:rPr>
              <a:t> Y~X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b="0" dirty="0">
                <a:cs typeface="Times New Roman" pitchFamily="18" charset="0"/>
              </a:rPr>
              <a:t>X is </a:t>
            </a:r>
            <a:r>
              <a:rPr lang="en-US" b="0" dirty="0" smtClean="0">
                <a:cs typeface="Times New Roman" pitchFamily="18" charset="0"/>
              </a:rPr>
              <a:t>categorical, </a:t>
            </a:r>
            <a:r>
              <a:rPr lang="en-US" b="0" dirty="0">
                <a:cs typeface="Times New Roman" pitchFamily="18" charset="0"/>
              </a:rPr>
              <a:t>Y is </a:t>
            </a:r>
            <a:r>
              <a:rPr lang="en-US" b="0" dirty="0" smtClean="0">
                <a:cs typeface="Times New Roman" pitchFamily="18" charset="0"/>
              </a:rPr>
              <a:t>categorical</a:t>
            </a:r>
            <a:endParaRPr lang="en-US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H</a:t>
            </a:r>
            <a:r>
              <a:rPr lang="en-US" sz="2800" b="0" baseline="-25000" dirty="0">
                <a:cs typeface="Times New Roman" pitchFamily="18" charset="0"/>
              </a:rPr>
              <a:t>o</a:t>
            </a:r>
            <a:r>
              <a:rPr lang="en-US" sz="2800" b="0" dirty="0">
                <a:cs typeface="Times New Roman" pitchFamily="18" charset="0"/>
              </a:rPr>
              <a:t>: no </a:t>
            </a:r>
            <a:r>
              <a:rPr lang="en-US" sz="2800" b="0" dirty="0" smtClean="0">
                <a:cs typeface="Times New Roman" pitchFamily="18" charset="0"/>
              </a:rPr>
              <a:t>frequency differences among groups </a:t>
            </a:r>
            <a:r>
              <a:rPr lang="en-US" sz="1600" b="0" dirty="0" smtClean="0">
                <a:cs typeface="Times New Roman" pitchFamily="18" charset="0"/>
              </a:rPr>
              <a:t>(rows &amp; cols independent)</a:t>
            </a:r>
            <a:endParaRPr lang="en-US" sz="16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cs typeface="Times New Roman" pitchFamily="18" charset="0"/>
              </a:rPr>
              <a:t>Chi-square tests and G-tests fit this type of model</a:t>
            </a: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cs typeface="Times New Roman" pitchFamily="18" charset="0"/>
              </a:rPr>
              <a:t>Common in </a:t>
            </a:r>
            <a:r>
              <a:rPr lang="en-US" sz="2800" b="0" dirty="0">
                <a:cs typeface="Times New Roman" pitchFamily="18" charset="0"/>
              </a:rPr>
              <a:t>medical </a:t>
            </a:r>
            <a:r>
              <a:rPr lang="en-US" sz="2800" b="0" dirty="0" smtClean="0">
                <a:cs typeface="Times New Roman" pitchFamily="18" charset="0"/>
              </a:rPr>
              <a:t>studies: </a:t>
            </a:r>
            <a:r>
              <a:rPr lang="en-US" sz="2800" b="0" dirty="0">
                <a:cs typeface="Times New Roman" pitchFamily="18" charset="0"/>
              </a:rPr>
              <a:t>Is smoking associated with cancer rates?  </a:t>
            </a:r>
          </a:p>
        </p:txBody>
      </p:sp>
      <p:sp>
        <p:nvSpPr>
          <p:cNvPr id="34714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716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14040"/>
              </p:ext>
            </p:extLst>
          </p:nvPr>
        </p:nvGraphicFramePr>
        <p:xfrm>
          <a:off x="2204817" y="5050755"/>
          <a:ext cx="5569350" cy="1394722"/>
        </p:xfrm>
        <a:graphic>
          <a:graphicData uri="http://schemas.openxmlformats.org/drawingml/2006/table">
            <a:tbl>
              <a:tblPr/>
              <a:tblGrid>
                <a:gridCol w="1718601"/>
                <a:gridCol w="1772710"/>
                <a:gridCol w="2078039"/>
              </a:tblGrid>
              <a:tr h="3698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Cancer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 Cancer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Smokers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#B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Non-Smokers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Expanded Roadmap of Inferential Statistics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71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Include more X &amp; Y variables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u="sng" dirty="0"/>
              <a:t>ALL GLM</a:t>
            </a:r>
            <a:r>
              <a:rPr lang="en-US" sz="2800" dirty="0"/>
              <a:t> </a:t>
            </a:r>
            <a:r>
              <a:rPr lang="en-US" sz="2800" b="0" dirty="0"/>
              <a:t>models are derived from SAME equation, so conceptual leap to multivariate statistics is minimal</a:t>
            </a: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0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0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000" b="0" dirty="0">
                <a:cs typeface="Times New Roman" pitchFamily="18" charset="0"/>
              </a:rPr>
              <a:t>Note: ‘multivariate’ log-linear models </a:t>
            </a:r>
            <a:r>
              <a:rPr lang="en-US" sz="2000" b="0" dirty="0" smtClean="0">
                <a:cs typeface="Times New Roman" pitchFamily="18" charset="0"/>
              </a:rPr>
              <a:t>exist</a:t>
            </a:r>
            <a:r>
              <a:rPr lang="en-US" sz="2000" b="0" dirty="0">
                <a:cs typeface="Times New Roman" pitchFamily="18" charset="0"/>
              </a:rPr>
              <a:t>, but are </a:t>
            </a:r>
            <a:r>
              <a:rPr lang="en-US" sz="2000" b="0" dirty="0" smtClean="0">
                <a:cs typeface="Times New Roman" pitchFamily="18" charset="0"/>
              </a:rPr>
              <a:t>infrequently used </a:t>
            </a:r>
            <a:r>
              <a:rPr lang="en-US" sz="2000" b="0" dirty="0">
                <a:cs typeface="Times New Roman" pitchFamily="18" charset="0"/>
              </a:rPr>
              <a:t>in biology</a:t>
            </a: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3463" name="Group 183"/>
          <p:cNvGraphicFramePr>
            <a:graphicFrameLocks noGrp="1"/>
          </p:cNvGraphicFramePr>
          <p:nvPr/>
        </p:nvGraphicFramePr>
        <p:xfrm>
          <a:off x="236538" y="1690688"/>
          <a:ext cx="9269412" cy="2841752"/>
        </p:xfrm>
        <a:graphic>
          <a:graphicData uri="http://schemas.openxmlformats.org/drawingml/2006/table">
            <a:tbl>
              <a:tblPr/>
              <a:tblGrid>
                <a:gridCol w="1624012"/>
                <a:gridCol w="1552575"/>
                <a:gridCol w="1700213"/>
                <a:gridCol w="1512887"/>
                <a:gridCol w="1698625"/>
                <a:gridCol w="11811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 Categorical 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&gt;1 Categorical 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 Continuous 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&gt;1 Continuous 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Both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 Categorical 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R x C Tests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Multi-way tables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Logistic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Regression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‘multi-factor’ logistic regression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 Continuous 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Factorial ANOVA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Regression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Multiple Regression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ANCOVA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&gt;1 Continuous 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MANOVA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Factorial MANOVA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Multivariate Regression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Multivariate Multiple Regression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MANCOVA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3446" name="Line 166"/>
          <p:cNvSpPr>
            <a:spLocks noChangeShapeType="1"/>
          </p:cNvSpPr>
          <p:nvPr/>
        </p:nvSpPr>
        <p:spPr bwMode="auto">
          <a:xfrm>
            <a:off x="238125" y="2963863"/>
            <a:ext cx="9251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39762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Dean’s Biased View of Statistics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373063" y="1029275"/>
            <a:ext cx="9493250" cy="55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All data are dots in space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Axes of the space change depending on data type (e.g., categorical vs. continuous data)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Statistical methods represent a set of tools for visualizing and describing patterns of dots in data space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i="1" dirty="0"/>
              <a:t>Secret of statistics</a:t>
            </a:r>
            <a:r>
              <a:rPr lang="en-US" sz="2800" b="0" dirty="0"/>
              <a:t>:  knowing which method to use for which data type (choice is combination of hypotheses and data types)</a:t>
            </a:r>
          </a:p>
        </p:txBody>
      </p:sp>
      <p:sp>
        <p:nvSpPr>
          <p:cNvPr id="32768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7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8" t="12500" r="16342" b="13292"/>
          <a:stretch>
            <a:fillRect/>
          </a:stretch>
        </p:blipFill>
        <p:spPr bwMode="auto">
          <a:xfrm>
            <a:off x="5038336" y="2021667"/>
            <a:ext cx="3935412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886825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Basic Univariate Statistics: Student’s T-Test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198437" y="1031604"/>
            <a:ext cx="9685337" cy="533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Compare </a:t>
            </a:r>
            <a:r>
              <a:rPr lang="en-US" sz="2800" b="0" dirty="0" smtClean="0">
                <a:cs typeface="Times New Roman" pitchFamily="18" charset="0"/>
              </a:rPr>
              <a:t>single </a:t>
            </a:r>
            <a:r>
              <a:rPr lang="en-US" sz="2800" b="0" dirty="0">
                <a:cs typeface="Times New Roman" pitchFamily="18" charset="0"/>
              </a:rPr>
              <a:t>sample </a:t>
            </a:r>
            <a:r>
              <a:rPr lang="en-US" sz="2800" b="0" dirty="0" smtClean="0">
                <a:cs typeface="Times New Roman" pitchFamily="18" charset="0"/>
              </a:rPr>
              <a:t>to a known </a:t>
            </a:r>
            <a:r>
              <a:rPr lang="en-US" sz="2800" b="0" dirty="0">
                <a:cs typeface="Times New Roman" pitchFamily="18" charset="0"/>
              </a:rPr>
              <a:t>value, or compare 2 samples </a:t>
            </a:r>
            <a:endParaRPr lang="en-US" sz="2800" b="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cs typeface="Times New Roman" pitchFamily="18" charset="0"/>
              </a:rPr>
              <a:t>Determine whether </a:t>
            </a:r>
            <a:r>
              <a:rPr lang="en-US" sz="2800" b="0" dirty="0">
                <a:cs typeface="Times New Roman" pitchFamily="18" charset="0"/>
              </a:rPr>
              <a:t>means are significantly different </a:t>
            </a:r>
            <a:endParaRPr lang="en-US" sz="2800" b="0" dirty="0" smtClean="0"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cs typeface="Times New Roman" pitchFamily="18" charset="0"/>
              </a:rPr>
              <a:t>H</a:t>
            </a:r>
            <a:r>
              <a:rPr lang="en-US" sz="2800" b="0" baseline="-25000" dirty="0" smtClean="0">
                <a:cs typeface="Times New Roman" pitchFamily="18" charset="0"/>
              </a:rPr>
              <a:t>o</a:t>
            </a:r>
            <a:r>
              <a:rPr lang="en-US" sz="2800" b="0" dirty="0">
                <a:cs typeface="Times New Roman" pitchFamily="18" charset="0"/>
              </a:rPr>
              <a:t>: no </a:t>
            </a:r>
            <a:r>
              <a:rPr lang="en-US" sz="2800" b="0" dirty="0" smtClean="0">
                <a:cs typeface="Times New Roman" pitchFamily="18" charset="0"/>
              </a:rPr>
              <a:t>difference in means</a:t>
            </a: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For a single sample calculate: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cs typeface="Times New Roman" pitchFamily="18" charset="0"/>
              </a:rPr>
              <a:t>For </a:t>
            </a:r>
            <a:r>
              <a:rPr lang="en-US" sz="2800" b="0" dirty="0">
                <a:cs typeface="Times New Roman" pitchFamily="18" charset="0"/>
              </a:rPr>
              <a:t>two samples calculate: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Other </a:t>
            </a:r>
            <a:r>
              <a:rPr lang="en-US" sz="2800" b="0" dirty="0" smtClean="0">
                <a:cs typeface="Times New Roman" pitchFamily="18" charset="0"/>
              </a:rPr>
              <a:t>variations </a:t>
            </a:r>
            <a:r>
              <a:rPr lang="en-US" sz="2800" b="0" dirty="0">
                <a:cs typeface="Times New Roman" pitchFamily="18" charset="0"/>
              </a:rPr>
              <a:t>exist (e.g., for paired data)</a:t>
            </a:r>
          </a:p>
          <a:p>
            <a:pPr algn="l">
              <a:spcBef>
                <a:spcPct val="10000"/>
              </a:spcBef>
            </a:pPr>
            <a:endParaRPr lang="en-US" sz="1600" b="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sz="1600" b="0" dirty="0" smtClean="0">
                <a:cs typeface="Times New Roman" pitchFamily="18" charset="0"/>
              </a:rPr>
              <a:t>*Note</a:t>
            </a:r>
            <a:r>
              <a:rPr lang="en-US" sz="1600" b="0" dirty="0">
                <a:cs typeface="Times New Roman" pitchFamily="18" charset="0"/>
              </a:rPr>
              <a:t>:  2-sample </a:t>
            </a:r>
            <a:r>
              <a:rPr lang="en-US" sz="1600" b="0" i="1" dirty="0">
                <a:cs typeface="Times New Roman" pitchFamily="18" charset="0"/>
              </a:rPr>
              <a:t>t</a:t>
            </a:r>
            <a:r>
              <a:rPr lang="en-US" sz="1600" b="0" dirty="0">
                <a:cs typeface="Times New Roman" pitchFamily="18" charset="0"/>
              </a:rPr>
              <a:t>-test </a:t>
            </a:r>
            <a:r>
              <a:rPr lang="en-US" sz="1600" b="0" dirty="0" smtClean="0">
                <a:cs typeface="Times New Roman" pitchFamily="18" charset="0"/>
              </a:rPr>
              <a:t>(n</a:t>
            </a:r>
            <a:r>
              <a:rPr lang="en-US" sz="1600" b="0" baseline="-25000" dirty="0" smtClean="0">
                <a:cs typeface="Times New Roman" pitchFamily="18" charset="0"/>
              </a:rPr>
              <a:t>1</a:t>
            </a:r>
            <a:r>
              <a:rPr lang="en-US" sz="1600" b="0" dirty="0" smtClean="0">
                <a:cs typeface="Times New Roman" pitchFamily="18" charset="0"/>
              </a:rPr>
              <a:t>=n</a:t>
            </a:r>
            <a:r>
              <a:rPr lang="en-US" sz="1600" b="0" baseline="-25000" dirty="0" smtClean="0">
                <a:cs typeface="Times New Roman" pitchFamily="18" charset="0"/>
              </a:rPr>
              <a:t>2</a:t>
            </a:r>
            <a:r>
              <a:rPr lang="en-US" sz="1600" b="0" dirty="0" smtClean="0">
                <a:cs typeface="Times New Roman" pitchFamily="18" charset="0"/>
              </a:rPr>
              <a:t>) yields </a:t>
            </a:r>
            <a:r>
              <a:rPr lang="en-US" sz="1600" b="0" dirty="0">
                <a:cs typeface="Times New Roman" pitchFamily="18" charset="0"/>
              </a:rPr>
              <a:t>equivalent results to 2-sample ANOVA</a:t>
            </a:r>
          </a:p>
        </p:txBody>
      </p:sp>
      <p:sp>
        <p:nvSpPr>
          <p:cNvPr id="37581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58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067699"/>
              </p:ext>
            </p:extLst>
          </p:nvPr>
        </p:nvGraphicFramePr>
        <p:xfrm>
          <a:off x="4889500" y="2412274"/>
          <a:ext cx="1035793" cy="76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16" r:id="rId4" imgW="609336" imgH="444307" progId="Equation.DSMT4">
                  <p:embed/>
                </p:oleObj>
              </mc:Choice>
              <mc:Fallback>
                <p:oleObj r:id="rId4" imgW="609336" imgH="44430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412274"/>
                        <a:ext cx="1035793" cy="7614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488862"/>
              </p:ext>
            </p:extLst>
          </p:nvPr>
        </p:nvGraphicFramePr>
        <p:xfrm>
          <a:off x="4440045" y="3330261"/>
          <a:ext cx="1503748" cy="105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17" name="Equation" r:id="rId6" imgW="965160" imgH="672840" progId="Equation.DSMT4">
                  <p:embed/>
                </p:oleObj>
              </mc:Choice>
              <mc:Fallback>
                <p:oleObj name="Equation" r:id="rId6" imgW="965160" imgH="6728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045" y="3330261"/>
                        <a:ext cx="1503748" cy="10525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6434478" y="4242710"/>
            <a:ext cx="32407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1400" b="0" dirty="0">
                <a:cs typeface="Times New Roman" pitchFamily="18" charset="0"/>
              </a:rPr>
              <a:t>compare to </a:t>
            </a:r>
            <a:r>
              <a:rPr lang="en-US" sz="1400" b="0" i="1" dirty="0">
                <a:cs typeface="Times New Roman" pitchFamily="18" charset="0"/>
              </a:rPr>
              <a:t>t</a:t>
            </a:r>
            <a:r>
              <a:rPr lang="en-US" sz="1400" b="0" dirty="0">
                <a:cs typeface="Times New Roman" pitchFamily="18" charset="0"/>
              </a:rPr>
              <a:t>-distribution with pooled </a:t>
            </a:r>
            <a:r>
              <a:rPr lang="en-US" sz="1400" b="0" dirty="0" err="1" smtClean="0">
                <a:cs typeface="Times New Roman" pitchFamily="18" charset="0"/>
              </a:rPr>
              <a:t>df</a:t>
            </a:r>
            <a:r>
              <a:rPr lang="en-US" sz="1400" b="0" dirty="0" smtClean="0">
                <a:cs typeface="Times New Roman" pitchFamily="18" charset="0"/>
              </a:rPr>
              <a:t> (or do resampling)</a:t>
            </a:r>
            <a:endParaRPr lang="en-US" sz="1400" dirty="0"/>
          </a:p>
        </p:txBody>
      </p:sp>
      <p:graphicFrame>
        <p:nvGraphicFramePr>
          <p:cNvPr id="375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640201"/>
              </p:ext>
            </p:extLst>
          </p:nvPr>
        </p:nvGraphicFramePr>
        <p:xfrm>
          <a:off x="1680753" y="4426131"/>
          <a:ext cx="1620747" cy="46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18" r:id="rId8" imgW="1765300" imgH="508000" progId="Equation.DSMT4">
                  <p:embed/>
                </p:oleObj>
              </mc:Choice>
              <mc:Fallback>
                <p:oleObj r:id="rId8" imgW="1765300" imgH="508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753" y="4426131"/>
                        <a:ext cx="1620747" cy="4642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T-Test: Example</a:t>
            </a:r>
          </a:p>
        </p:txBody>
      </p:sp>
      <p:sp>
        <p:nvSpPr>
          <p:cNvPr id="379907" name="Text Box 2051"/>
          <p:cNvSpPr txBox="1">
            <a:spLocks noChangeArrowheads="1"/>
          </p:cNvSpPr>
          <p:nvPr/>
        </p:nvSpPr>
        <p:spPr bwMode="auto">
          <a:xfrm>
            <a:off x="198438" y="1141413"/>
            <a:ext cx="9685337" cy="539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Compare male and female class loads (# course credits)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cs typeface="Times New Roman" pitchFamily="18" charset="0"/>
              </a:rPr>
              <a:t>Obtain t-statistic: </a:t>
            </a:r>
          </a:p>
          <a:p>
            <a:pPr algn="l">
              <a:spcBef>
                <a:spcPct val="10000"/>
              </a:spcBef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endParaRPr lang="en-US" sz="1600" b="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>
                <a:latin typeface="Courier New" pitchFamily="49" charset="0"/>
                <a:cs typeface="Courier New" pitchFamily="49" charset="0"/>
              </a:rPr>
              <a:t>y~x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ct val="10000"/>
              </a:spcBef>
            </a:pPr>
            <a:endParaRPr lang="en-US" sz="1600" b="0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data:  y by x </a:t>
            </a:r>
          </a:p>
          <a:p>
            <a:pPr algn="l">
              <a:spcBef>
                <a:spcPct val="10000"/>
              </a:spcBef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t = 4.4721, </a:t>
            </a:r>
            <a:r>
              <a:rPr lang="en-US" sz="1600" b="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= 8, p-value = 0.002077</a:t>
            </a:r>
          </a:p>
          <a:p>
            <a:pPr algn="l">
              <a:spcBef>
                <a:spcPct val="10000"/>
              </a:spcBef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alternative hypothesis: true difference in means is not equal to 0 </a:t>
            </a:r>
          </a:p>
          <a:p>
            <a:pPr algn="l">
              <a:spcBef>
                <a:spcPct val="10000"/>
              </a:spcBef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95 percent confidence interval:</a:t>
            </a:r>
          </a:p>
          <a:p>
            <a:pPr algn="l">
              <a:spcBef>
                <a:spcPct val="10000"/>
              </a:spcBef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0.9687236 3.0312764 </a:t>
            </a:r>
          </a:p>
          <a:p>
            <a:pPr algn="l">
              <a:spcBef>
                <a:spcPct val="10000"/>
              </a:spcBef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sample estimates:</a:t>
            </a:r>
          </a:p>
          <a:p>
            <a:pPr algn="l">
              <a:spcBef>
                <a:spcPct val="10000"/>
              </a:spcBef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mean in group f mean in group m </a:t>
            </a:r>
          </a:p>
          <a:p>
            <a:pPr algn="l">
              <a:spcBef>
                <a:spcPct val="10000"/>
              </a:spcBef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             6               4 </a:t>
            </a:r>
          </a:p>
        </p:txBody>
      </p:sp>
      <p:sp>
        <p:nvSpPr>
          <p:cNvPr id="379908" name="Line 2052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9913" name="Object 2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51949"/>
              </p:ext>
            </p:extLst>
          </p:nvPr>
        </p:nvGraphicFramePr>
        <p:xfrm>
          <a:off x="4157223" y="2435766"/>
          <a:ext cx="3442757" cy="80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58" name="Equation" r:id="rId4" imgW="2895480" imgH="672840" progId="Equation.DSMT4">
                  <p:embed/>
                </p:oleObj>
              </mc:Choice>
              <mc:Fallback>
                <p:oleObj name="Equation" r:id="rId4" imgW="2895480" imgH="672840" progId="Equation.DSMT4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223" y="2435766"/>
                        <a:ext cx="3442757" cy="8033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5" name="Object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82514"/>
              </p:ext>
            </p:extLst>
          </p:nvPr>
        </p:nvGraphicFramePr>
        <p:xfrm>
          <a:off x="688446" y="1830388"/>
          <a:ext cx="31353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59" name="Equation" r:id="rId6" imgW="2793960" imgH="507960" progId="Equation.DSMT4">
                  <p:embed/>
                </p:oleObj>
              </mc:Choice>
              <mc:Fallback>
                <p:oleObj name="Equation" r:id="rId6" imgW="2793960" imgH="507960" progId="Equation.DSMT4">
                  <p:embed/>
                  <p:pic>
                    <p:nvPicPr>
                      <p:cNvPr id="0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46" y="1830388"/>
                        <a:ext cx="3135312" cy="571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6146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Basic Univariate Statistics: Correlation</a:t>
            </a:r>
          </a:p>
        </p:txBody>
      </p:sp>
      <p:sp>
        <p:nvSpPr>
          <p:cNvPr id="377859" name="Text Box 6147"/>
          <p:cNvSpPr txBox="1">
            <a:spLocks noChangeArrowheads="1"/>
          </p:cNvSpPr>
          <p:nvPr/>
        </p:nvSpPr>
        <p:spPr bwMode="auto">
          <a:xfrm>
            <a:off x="198438" y="1141413"/>
            <a:ext cx="9685337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Determine amount of association (</a:t>
            </a:r>
            <a:r>
              <a:rPr lang="en-US" sz="2800" b="0" dirty="0" err="1">
                <a:cs typeface="Times New Roman" pitchFamily="18" charset="0"/>
              </a:rPr>
              <a:t>covariation</a:t>
            </a:r>
            <a:r>
              <a:rPr lang="en-US" sz="2800" b="0" dirty="0">
                <a:cs typeface="Times New Roman" pitchFamily="18" charset="0"/>
              </a:rPr>
              <a:t>) between </a:t>
            </a:r>
            <a:r>
              <a:rPr lang="en-US" sz="2800" b="0" dirty="0" smtClean="0">
                <a:cs typeface="Times New Roman" pitchFamily="18" charset="0"/>
              </a:rPr>
              <a:t>two </a:t>
            </a:r>
            <a:r>
              <a:rPr lang="en-US" sz="2800" b="0" dirty="0">
                <a:cs typeface="Times New Roman" pitchFamily="18" charset="0"/>
              </a:rPr>
              <a:t>variables (H</a:t>
            </a:r>
            <a:r>
              <a:rPr lang="en-US" sz="2800" b="0" baseline="-25000" dirty="0">
                <a:cs typeface="Times New Roman" pitchFamily="18" charset="0"/>
              </a:rPr>
              <a:t>o</a:t>
            </a:r>
            <a:r>
              <a:rPr lang="en-US" sz="2800" b="0" dirty="0">
                <a:cs typeface="Times New Roman" pitchFamily="18" charset="0"/>
              </a:rPr>
              <a:t>: no association)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Range: -1 to +1 (more extreme values = higher correlation)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Measures ‘tightness’ of scatter of one variable relative to the other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b="0" dirty="0">
                <a:cs typeface="Times New Roman" pitchFamily="18" charset="0"/>
              </a:rPr>
              <a:t>Assess significance by converting r to </a:t>
            </a:r>
            <a:r>
              <a:rPr lang="en-US" b="0" dirty="0" smtClean="0">
                <a:cs typeface="Times New Roman" pitchFamily="18" charset="0"/>
              </a:rPr>
              <a:t>t (or resampling)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377860" name="Line 6148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7867" name="Object 6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478047"/>
              </p:ext>
            </p:extLst>
          </p:nvPr>
        </p:nvGraphicFramePr>
        <p:xfrm>
          <a:off x="1825806" y="2575031"/>
          <a:ext cx="6368687" cy="121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67" r:id="rId4" imgW="4787900" imgH="914400" progId="Equation.DSMT4">
                  <p:embed/>
                </p:oleObj>
              </mc:Choice>
              <mc:Fallback>
                <p:oleObj r:id="rId4" imgW="4787900" imgH="914400" progId="Equation.DSMT4">
                  <p:embed/>
                  <p:pic>
                    <p:nvPicPr>
                      <p:cNvPr id="0" name="Object 6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806" y="2575031"/>
                        <a:ext cx="6368687" cy="12158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175" name="Group 6463"/>
          <p:cNvGrpSpPr>
            <a:grpSpLocks/>
          </p:cNvGrpSpPr>
          <p:nvPr/>
        </p:nvGrpSpPr>
        <p:grpSpPr bwMode="auto">
          <a:xfrm>
            <a:off x="3889209" y="4574329"/>
            <a:ext cx="2208213" cy="1430338"/>
            <a:chOff x="4445" y="2988"/>
            <a:chExt cx="1763" cy="1149"/>
          </a:xfrm>
        </p:grpSpPr>
        <p:sp>
          <p:nvSpPr>
            <p:cNvPr id="377870" name="Rectangle 6158"/>
            <p:cNvSpPr>
              <a:spLocks noChangeArrowheads="1"/>
            </p:cNvSpPr>
            <p:nvPr/>
          </p:nvSpPr>
          <p:spPr bwMode="auto">
            <a:xfrm>
              <a:off x="4479" y="3001"/>
              <a:ext cx="1717" cy="1102"/>
            </a:xfrm>
            <a:prstGeom prst="rect">
              <a:avLst/>
            </a:prstGeom>
            <a:noFill/>
            <a:ln w="79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72" name="Line 6160"/>
            <p:cNvSpPr>
              <a:spLocks noChangeShapeType="1"/>
            </p:cNvSpPr>
            <p:nvPr/>
          </p:nvSpPr>
          <p:spPr bwMode="auto">
            <a:xfrm>
              <a:off x="4479" y="4103"/>
              <a:ext cx="17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73" name="Line 6161"/>
            <p:cNvSpPr>
              <a:spLocks noChangeShapeType="1"/>
            </p:cNvSpPr>
            <p:nvPr/>
          </p:nvSpPr>
          <p:spPr bwMode="auto">
            <a:xfrm>
              <a:off x="4479" y="4103"/>
              <a:ext cx="1" cy="3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75" name="Line 6163"/>
            <p:cNvSpPr>
              <a:spLocks noChangeShapeType="1"/>
            </p:cNvSpPr>
            <p:nvPr/>
          </p:nvSpPr>
          <p:spPr bwMode="auto">
            <a:xfrm>
              <a:off x="4907" y="4103"/>
              <a:ext cx="1" cy="3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77" name="Line 6165"/>
            <p:cNvSpPr>
              <a:spLocks noChangeShapeType="1"/>
            </p:cNvSpPr>
            <p:nvPr/>
          </p:nvSpPr>
          <p:spPr bwMode="auto">
            <a:xfrm>
              <a:off x="4823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78" name="Line 6166"/>
            <p:cNvSpPr>
              <a:spLocks noChangeShapeType="1"/>
            </p:cNvSpPr>
            <p:nvPr/>
          </p:nvSpPr>
          <p:spPr bwMode="auto">
            <a:xfrm>
              <a:off x="4735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79" name="Line 6167"/>
            <p:cNvSpPr>
              <a:spLocks noChangeShapeType="1"/>
            </p:cNvSpPr>
            <p:nvPr/>
          </p:nvSpPr>
          <p:spPr bwMode="auto">
            <a:xfrm>
              <a:off x="4651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80" name="Line 6168"/>
            <p:cNvSpPr>
              <a:spLocks noChangeShapeType="1"/>
            </p:cNvSpPr>
            <p:nvPr/>
          </p:nvSpPr>
          <p:spPr bwMode="auto">
            <a:xfrm>
              <a:off x="4563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81" name="Line 6169"/>
            <p:cNvSpPr>
              <a:spLocks noChangeShapeType="1"/>
            </p:cNvSpPr>
            <p:nvPr/>
          </p:nvSpPr>
          <p:spPr bwMode="auto">
            <a:xfrm>
              <a:off x="5339" y="4103"/>
              <a:ext cx="1" cy="3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83" name="Line 6171"/>
            <p:cNvSpPr>
              <a:spLocks noChangeShapeType="1"/>
            </p:cNvSpPr>
            <p:nvPr/>
          </p:nvSpPr>
          <p:spPr bwMode="auto">
            <a:xfrm>
              <a:off x="5251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84" name="Line 6172"/>
            <p:cNvSpPr>
              <a:spLocks noChangeShapeType="1"/>
            </p:cNvSpPr>
            <p:nvPr/>
          </p:nvSpPr>
          <p:spPr bwMode="auto">
            <a:xfrm>
              <a:off x="5168" y="4103"/>
              <a:ext cx="0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85" name="Line 6173"/>
            <p:cNvSpPr>
              <a:spLocks noChangeShapeType="1"/>
            </p:cNvSpPr>
            <p:nvPr/>
          </p:nvSpPr>
          <p:spPr bwMode="auto">
            <a:xfrm>
              <a:off x="5079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86" name="Line 6174"/>
            <p:cNvSpPr>
              <a:spLocks noChangeShapeType="1"/>
            </p:cNvSpPr>
            <p:nvPr/>
          </p:nvSpPr>
          <p:spPr bwMode="auto">
            <a:xfrm>
              <a:off x="4995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87" name="Line 6175"/>
            <p:cNvSpPr>
              <a:spLocks noChangeShapeType="1"/>
            </p:cNvSpPr>
            <p:nvPr/>
          </p:nvSpPr>
          <p:spPr bwMode="auto">
            <a:xfrm>
              <a:off x="5767" y="4103"/>
              <a:ext cx="1" cy="3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89" name="Line 6177"/>
            <p:cNvSpPr>
              <a:spLocks noChangeShapeType="1"/>
            </p:cNvSpPr>
            <p:nvPr/>
          </p:nvSpPr>
          <p:spPr bwMode="auto">
            <a:xfrm>
              <a:off x="5680" y="4103"/>
              <a:ext cx="0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90" name="Line 6178"/>
            <p:cNvSpPr>
              <a:spLocks noChangeShapeType="1"/>
            </p:cNvSpPr>
            <p:nvPr/>
          </p:nvSpPr>
          <p:spPr bwMode="auto">
            <a:xfrm>
              <a:off x="5595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91" name="Line 6179"/>
            <p:cNvSpPr>
              <a:spLocks noChangeShapeType="1"/>
            </p:cNvSpPr>
            <p:nvPr/>
          </p:nvSpPr>
          <p:spPr bwMode="auto">
            <a:xfrm>
              <a:off x="5507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92" name="Line 6180"/>
            <p:cNvSpPr>
              <a:spLocks noChangeShapeType="1"/>
            </p:cNvSpPr>
            <p:nvPr/>
          </p:nvSpPr>
          <p:spPr bwMode="auto">
            <a:xfrm>
              <a:off x="5424" y="4103"/>
              <a:ext cx="0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93" name="Line 6181"/>
            <p:cNvSpPr>
              <a:spLocks noChangeShapeType="1"/>
            </p:cNvSpPr>
            <p:nvPr/>
          </p:nvSpPr>
          <p:spPr bwMode="auto">
            <a:xfrm>
              <a:off x="6196" y="4103"/>
              <a:ext cx="0" cy="3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95" name="Line 6183"/>
            <p:cNvSpPr>
              <a:spLocks noChangeShapeType="1"/>
            </p:cNvSpPr>
            <p:nvPr/>
          </p:nvSpPr>
          <p:spPr bwMode="auto">
            <a:xfrm>
              <a:off x="6111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96" name="Line 6184"/>
            <p:cNvSpPr>
              <a:spLocks noChangeShapeType="1"/>
            </p:cNvSpPr>
            <p:nvPr/>
          </p:nvSpPr>
          <p:spPr bwMode="auto">
            <a:xfrm>
              <a:off x="6023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97" name="Line 6185"/>
            <p:cNvSpPr>
              <a:spLocks noChangeShapeType="1"/>
            </p:cNvSpPr>
            <p:nvPr/>
          </p:nvSpPr>
          <p:spPr bwMode="auto">
            <a:xfrm>
              <a:off x="5940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98" name="Line 6186"/>
            <p:cNvSpPr>
              <a:spLocks noChangeShapeType="1"/>
            </p:cNvSpPr>
            <p:nvPr/>
          </p:nvSpPr>
          <p:spPr bwMode="auto">
            <a:xfrm>
              <a:off x="5851" y="4103"/>
              <a:ext cx="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00" name="Line 6188"/>
            <p:cNvSpPr>
              <a:spLocks noChangeShapeType="1"/>
            </p:cNvSpPr>
            <p:nvPr/>
          </p:nvSpPr>
          <p:spPr bwMode="auto">
            <a:xfrm flipV="1">
              <a:off x="4479" y="3001"/>
              <a:ext cx="1" cy="1102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01" name="Line 6189"/>
            <p:cNvSpPr>
              <a:spLocks noChangeShapeType="1"/>
            </p:cNvSpPr>
            <p:nvPr/>
          </p:nvSpPr>
          <p:spPr bwMode="auto">
            <a:xfrm flipH="1">
              <a:off x="4445" y="4103"/>
              <a:ext cx="34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03" name="Line 6191"/>
            <p:cNvSpPr>
              <a:spLocks noChangeShapeType="1"/>
            </p:cNvSpPr>
            <p:nvPr/>
          </p:nvSpPr>
          <p:spPr bwMode="auto">
            <a:xfrm flipH="1">
              <a:off x="4445" y="3829"/>
              <a:ext cx="34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05" name="Line 6193"/>
            <p:cNvSpPr>
              <a:spLocks noChangeShapeType="1"/>
            </p:cNvSpPr>
            <p:nvPr/>
          </p:nvSpPr>
          <p:spPr bwMode="auto">
            <a:xfrm flipH="1">
              <a:off x="4462" y="3884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06" name="Line 6194"/>
            <p:cNvSpPr>
              <a:spLocks noChangeShapeType="1"/>
            </p:cNvSpPr>
            <p:nvPr/>
          </p:nvSpPr>
          <p:spPr bwMode="auto">
            <a:xfrm flipH="1">
              <a:off x="4462" y="3939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07" name="Line 6195"/>
            <p:cNvSpPr>
              <a:spLocks noChangeShapeType="1"/>
            </p:cNvSpPr>
            <p:nvPr/>
          </p:nvSpPr>
          <p:spPr bwMode="auto">
            <a:xfrm flipH="1">
              <a:off x="4462" y="3994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08" name="Line 6196"/>
            <p:cNvSpPr>
              <a:spLocks noChangeShapeType="1"/>
            </p:cNvSpPr>
            <p:nvPr/>
          </p:nvSpPr>
          <p:spPr bwMode="auto">
            <a:xfrm flipH="1">
              <a:off x="4462" y="4049"/>
              <a:ext cx="17" cy="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09" name="Line 6197"/>
            <p:cNvSpPr>
              <a:spLocks noChangeShapeType="1"/>
            </p:cNvSpPr>
            <p:nvPr/>
          </p:nvSpPr>
          <p:spPr bwMode="auto">
            <a:xfrm flipH="1">
              <a:off x="4445" y="3552"/>
              <a:ext cx="34" cy="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11" name="Line 6199"/>
            <p:cNvSpPr>
              <a:spLocks noChangeShapeType="1"/>
            </p:cNvSpPr>
            <p:nvPr/>
          </p:nvSpPr>
          <p:spPr bwMode="auto">
            <a:xfrm flipH="1">
              <a:off x="4462" y="3606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12" name="Line 6200"/>
            <p:cNvSpPr>
              <a:spLocks noChangeShapeType="1"/>
            </p:cNvSpPr>
            <p:nvPr/>
          </p:nvSpPr>
          <p:spPr bwMode="auto">
            <a:xfrm flipH="1">
              <a:off x="4462" y="3661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13" name="Line 6201"/>
            <p:cNvSpPr>
              <a:spLocks noChangeShapeType="1"/>
            </p:cNvSpPr>
            <p:nvPr/>
          </p:nvSpPr>
          <p:spPr bwMode="auto">
            <a:xfrm flipH="1">
              <a:off x="4462" y="3720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14" name="Line 6202"/>
            <p:cNvSpPr>
              <a:spLocks noChangeShapeType="1"/>
            </p:cNvSpPr>
            <p:nvPr/>
          </p:nvSpPr>
          <p:spPr bwMode="auto">
            <a:xfrm flipH="1">
              <a:off x="4462" y="3775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15" name="Line 6203"/>
            <p:cNvSpPr>
              <a:spLocks noChangeShapeType="1"/>
            </p:cNvSpPr>
            <p:nvPr/>
          </p:nvSpPr>
          <p:spPr bwMode="auto">
            <a:xfrm flipH="1">
              <a:off x="4445" y="3278"/>
              <a:ext cx="34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17" name="Line 6205"/>
            <p:cNvSpPr>
              <a:spLocks noChangeShapeType="1"/>
            </p:cNvSpPr>
            <p:nvPr/>
          </p:nvSpPr>
          <p:spPr bwMode="auto">
            <a:xfrm flipH="1">
              <a:off x="4462" y="3333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18" name="Line 6206"/>
            <p:cNvSpPr>
              <a:spLocks noChangeShapeType="1"/>
            </p:cNvSpPr>
            <p:nvPr/>
          </p:nvSpPr>
          <p:spPr bwMode="auto">
            <a:xfrm flipH="1">
              <a:off x="4462" y="3388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19" name="Line 6207"/>
            <p:cNvSpPr>
              <a:spLocks noChangeShapeType="1"/>
            </p:cNvSpPr>
            <p:nvPr/>
          </p:nvSpPr>
          <p:spPr bwMode="auto">
            <a:xfrm flipH="1">
              <a:off x="4462" y="3443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20" name="Line 6208"/>
            <p:cNvSpPr>
              <a:spLocks noChangeShapeType="1"/>
            </p:cNvSpPr>
            <p:nvPr/>
          </p:nvSpPr>
          <p:spPr bwMode="auto">
            <a:xfrm flipH="1">
              <a:off x="4462" y="3497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21" name="Line 6209"/>
            <p:cNvSpPr>
              <a:spLocks noChangeShapeType="1"/>
            </p:cNvSpPr>
            <p:nvPr/>
          </p:nvSpPr>
          <p:spPr bwMode="auto">
            <a:xfrm flipH="1">
              <a:off x="4445" y="3001"/>
              <a:ext cx="34" cy="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23" name="Line 6211"/>
            <p:cNvSpPr>
              <a:spLocks noChangeShapeType="1"/>
            </p:cNvSpPr>
            <p:nvPr/>
          </p:nvSpPr>
          <p:spPr bwMode="auto">
            <a:xfrm flipH="1">
              <a:off x="4462" y="3055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24" name="Line 6212"/>
            <p:cNvSpPr>
              <a:spLocks noChangeShapeType="1"/>
            </p:cNvSpPr>
            <p:nvPr/>
          </p:nvSpPr>
          <p:spPr bwMode="auto">
            <a:xfrm flipH="1">
              <a:off x="4462" y="3109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25" name="Line 6213"/>
            <p:cNvSpPr>
              <a:spLocks noChangeShapeType="1"/>
            </p:cNvSpPr>
            <p:nvPr/>
          </p:nvSpPr>
          <p:spPr bwMode="auto">
            <a:xfrm flipH="1">
              <a:off x="4462" y="3164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26" name="Line 6214"/>
            <p:cNvSpPr>
              <a:spLocks noChangeShapeType="1"/>
            </p:cNvSpPr>
            <p:nvPr/>
          </p:nvSpPr>
          <p:spPr bwMode="auto">
            <a:xfrm flipH="1">
              <a:off x="4462" y="3219"/>
              <a:ext cx="17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927" name="Oval 6215"/>
            <p:cNvSpPr>
              <a:spLocks noChangeArrowheads="1"/>
            </p:cNvSpPr>
            <p:nvPr/>
          </p:nvSpPr>
          <p:spPr bwMode="auto">
            <a:xfrm>
              <a:off x="5487" y="3401"/>
              <a:ext cx="24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28" name="Oval 6216"/>
            <p:cNvSpPr>
              <a:spLocks noChangeArrowheads="1"/>
            </p:cNvSpPr>
            <p:nvPr/>
          </p:nvSpPr>
          <p:spPr bwMode="auto">
            <a:xfrm>
              <a:off x="5515" y="3384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29" name="Oval 6217"/>
            <p:cNvSpPr>
              <a:spLocks noChangeArrowheads="1"/>
            </p:cNvSpPr>
            <p:nvPr/>
          </p:nvSpPr>
          <p:spPr bwMode="auto">
            <a:xfrm>
              <a:off x="5675" y="3396"/>
              <a:ext cx="26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30" name="Oval 6218"/>
            <p:cNvSpPr>
              <a:spLocks noChangeArrowheads="1"/>
            </p:cNvSpPr>
            <p:nvPr/>
          </p:nvSpPr>
          <p:spPr bwMode="auto">
            <a:xfrm>
              <a:off x="5696" y="3350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31" name="Oval 6219"/>
            <p:cNvSpPr>
              <a:spLocks noChangeArrowheads="1"/>
            </p:cNvSpPr>
            <p:nvPr/>
          </p:nvSpPr>
          <p:spPr bwMode="auto">
            <a:xfrm>
              <a:off x="5494" y="3463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32" name="Oval 6220"/>
            <p:cNvSpPr>
              <a:spLocks noChangeArrowheads="1"/>
            </p:cNvSpPr>
            <p:nvPr/>
          </p:nvSpPr>
          <p:spPr bwMode="auto">
            <a:xfrm>
              <a:off x="5608" y="3636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33" name="Oval 6221"/>
            <p:cNvSpPr>
              <a:spLocks noChangeArrowheads="1"/>
            </p:cNvSpPr>
            <p:nvPr/>
          </p:nvSpPr>
          <p:spPr bwMode="auto">
            <a:xfrm>
              <a:off x="5369" y="3471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34" name="Oval 6222"/>
            <p:cNvSpPr>
              <a:spLocks noChangeArrowheads="1"/>
            </p:cNvSpPr>
            <p:nvPr/>
          </p:nvSpPr>
          <p:spPr bwMode="auto">
            <a:xfrm>
              <a:off x="5524" y="3379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35" name="Oval 6223"/>
            <p:cNvSpPr>
              <a:spLocks noChangeArrowheads="1"/>
            </p:cNvSpPr>
            <p:nvPr/>
          </p:nvSpPr>
          <p:spPr bwMode="auto">
            <a:xfrm>
              <a:off x="5360" y="3455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36" name="Oval 6224"/>
            <p:cNvSpPr>
              <a:spLocks noChangeArrowheads="1"/>
            </p:cNvSpPr>
            <p:nvPr/>
          </p:nvSpPr>
          <p:spPr bwMode="auto">
            <a:xfrm>
              <a:off x="5222" y="3413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37" name="Oval 6225"/>
            <p:cNvSpPr>
              <a:spLocks noChangeArrowheads="1"/>
            </p:cNvSpPr>
            <p:nvPr/>
          </p:nvSpPr>
          <p:spPr bwMode="auto">
            <a:xfrm>
              <a:off x="4970" y="3619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38" name="Oval 6226"/>
            <p:cNvSpPr>
              <a:spLocks noChangeArrowheads="1"/>
            </p:cNvSpPr>
            <p:nvPr/>
          </p:nvSpPr>
          <p:spPr bwMode="auto">
            <a:xfrm>
              <a:off x="5024" y="3649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39" name="Oval 6227"/>
            <p:cNvSpPr>
              <a:spLocks noChangeArrowheads="1"/>
            </p:cNvSpPr>
            <p:nvPr/>
          </p:nvSpPr>
          <p:spPr bwMode="auto">
            <a:xfrm>
              <a:off x="5327" y="3501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40" name="Oval 6228"/>
            <p:cNvSpPr>
              <a:spLocks noChangeArrowheads="1"/>
            </p:cNvSpPr>
            <p:nvPr/>
          </p:nvSpPr>
          <p:spPr bwMode="auto">
            <a:xfrm>
              <a:off x="5528" y="3341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41" name="Oval 6229"/>
            <p:cNvSpPr>
              <a:spLocks noChangeArrowheads="1"/>
            </p:cNvSpPr>
            <p:nvPr/>
          </p:nvSpPr>
          <p:spPr bwMode="auto">
            <a:xfrm>
              <a:off x="5709" y="3354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42" name="Oval 6230"/>
            <p:cNvSpPr>
              <a:spLocks noChangeArrowheads="1"/>
            </p:cNvSpPr>
            <p:nvPr/>
          </p:nvSpPr>
          <p:spPr bwMode="auto">
            <a:xfrm>
              <a:off x="5369" y="3568"/>
              <a:ext cx="25" cy="26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43" name="Oval 6231"/>
            <p:cNvSpPr>
              <a:spLocks noChangeArrowheads="1"/>
            </p:cNvSpPr>
            <p:nvPr/>
          </p:nvSpPr>
          <p:spPr bwMode="auto">
            <a:xfrm>
              <a:off x="4962" y="3695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44" name="Oval 6232"/>
            <p:cNvSpPr>
              <a:spLocks noChangeArrowheads="1"/>
            </p:cNvSpPr>
            <p:nvPr/>
          </p:nvSpPr>
          <p:spPr bwMode="auto">
            <a:xfrm>
              <a:off x="5323" y="3509"/>
              <a:ext cx="25" cy="26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45" name="Oval 6233"/>
            <p:cNvSpPr>
              <a:spLocks noChangeArrowheads="1"/>
            </p:cNvSpPr>
            <p:nvPr/>
          </p:nvSpPr>
          <p:spPr bwMode="auto">
            <a:xfrm>
              <a:off x="5184" y="3509"/>
              <a:ext cx="26" cy="26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46" name="Oval 6234"/>
            <p:cNvSpPr>
              <a:spLocks noChangeArrowheads="1"/>
            </p:cNvSpPr>
            <p:nvPr/>
          </p:nvSpPr>
          <p:spPr bwMode="auto">
            <a:xfrm>
              <a:off x="5490" y="3422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47" name="Oval 6235"/>
            <p:cNvSpPr>
              <a:spLocks noChangeArrowheads="1"/>
            </p:cNvSpPr>
            <p:nvPr/>
          </p:nvSpPr>
          <p:spPr bwMode="auto">
            <a:xfrm>
              <a:off x="5453" y="3443"/>
              <a:ext cx="25" cy="24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48" name="Oval 6236"/>
            <p:cNvSpPr>
              <a:spLocks noChangeArrowheads="1"/>
            </p:cNvSpPr>
            <p:nvPr/>
          </p:nvSpPr>
          <p:spPr bwMode="auto">
            <a:xfrm>
              <a:off x="5155" y="3552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49" name="Oval 6237"/>
            <p:cNvSpPr>
              <a:spLocks noChangeArrowheads="1"/>
            </p:cNvSpPr>
            <p:nvPr/>
          </p:nvSpPr>
          <p:spPr bwMode="auto">
            <a:xfrm>
              <a:off x="5717" y="3312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50" name="Oval 6238"/>
            <p:cNvSpPr>
              <a:spLocks noChangeArrowheads="1"/>
            </p:cNvSpPr>
            <p:nvPr/>
          </p:nvSpPr>
          <p:spPr bwMode="auto">
            <a:xfrm>
              <a:off x="5272" y="3509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51" name="Oval 6239"/>
            <p:cNvSpPr>
              <a:spLocks noChangeArrowheads="1"/>
            </p:cNvSpPr>
            <p:nvPr/>
          </p:nvSpPr>
          <p:spPr bwMode="auto">
            <a:xfrm>
              <a:off x="5600" y="3467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52" name="Oval 6240"/>
            <p:cNvSpPr>
              <a:spLocks noChangeArrowheads="1"/>
            </p:cNvSpPr>
            <p:nvPr/>
          </p:nvSpPr>
          <p:spPr bwMode="auto">
            <a:xfrm>
              <a:off x="5142" y="3539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53" name="Oval 6241"/>
            <p:cNvSpPr>
              <a:spLocks noChangeArrowheads="1"/>
            </p:cNvSpPr>
            <p:nvPr/>
          </p:nvSpPr>
          <p:spPr bwMode="auto">
            <a:xfrm>
              <a:off x="5352" y="3514"/>
              <a:ext cx="25" cy="25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54" name="Oval 6242"/>
            <p:cNvSpPr>
              <a:spLocks noChangeArrowheads="1"/>
            </p:cNvSpPr>
            <p:nvPr/>
          </p:nvSpPr>
          <p:spPr bwMode="auto">
            <a:xfrm>
              <a:off x="5201" y="3556"/>
              <a:ext cx="25" cy="25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55" name="Oval 6243"/>
            <p:cNvSpPr>
              <a:spLocks noChangeArrowheads="1"/>
            </p:cNvSpPr>
            <p:nvPr/>
          </p:nvSpPr>
          <p:spPr bwMode="auto">
            <a:xfrm>
              <a:off x="5230" y="3522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56" name="Oval 6244"/>
            <p:cNvSpPr>
              <a:spLocks noChangeArrowheads="1"/>
            </p:cNvSpPr>
            <p:nvPr/>
          </p:nvSpPr>
          <p:spPr bwMode="auto">
            <a:xfrm>
              <a:off x="5428" y="3497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57" name="Oval 6245"/>
            <p:cNvSpPr>
              <a:spLocks noChangeArrowheads="1"/>
            </p:cNvSpPr>
            <p:nvPr/>
          </p:nvSpPr>
          <p:spPr bwMode="auto">
            <a:xfrm>
              <a:off x="5553" y="3337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58" name="Oval 6246"/>
            <p:cNvSpPr>
              <a:spLocks noChangeArrowheads="1"/>
            </p:cNvSpPr>
            <p:nvPr/>
          </p:nvSpPr>
          <p:spPr bwMode="auto">
            <a:xfrm>
              <a:off x="5314" y="3594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59" name="Oval 6247"/>
            <p:cNvSpPr>
              <a:spLocks noChangeArrowheads="1"/>
            </p:cNvSpPr>
            <p:nvPr/>
          </p:nvSpPr>
          <p:spPr bwMode="auto">
            <a:xfrm>
              <a:off x="5503" y="3401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60" name="Oval 6248"/>
            <p:cNvSpPr>
              <a:spLocks noChangeArrowheads="1"/>
            </p:cNvSpPr>
            <p:nvPr/>
          </p:nvSpPr>
          <p:spPr bwMode="auto">
            <a:xfrm>
              <a:off x="5331" y="3539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61" name="Oval 6249"/>
            <p:cNvSpPr>
              <a:spLocks noChangeArrowheads="1"/>
            </p:cNvSpPr>
            <p:nvPr/>
          </p:nvSpPr>
          <p:spPr bwMode="auto">
            <a:xfrm>
              <a:off x="5243" y="3488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62" name="Oval 6250"/>
            <p:cNvSpPr>
              <a:spLocks noChangeArrowheads="1"/>
            </p:cNvSpPr>
            <p:nvPr/>
          </p:nvSpPr>
          <p:spPr bwMode="auto">
            <a:xfrm>
              <a:off x="5125" y="3653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63" name="Oval 6251"/>
            <p:cNvSpPr>
              <a:spLocks noChangeArrowheads="1"/>
            </p:cNvSpPr>
            <p:nvPr/>
          </p:nvSpPr>
          <p:spPr bwMode="auto">
            <a:xfrm>
              <a:off x="5255" y="3598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64" name="Oval 6252"/>
            <p:cNvSpPr>
              <a:spLocks noChangeArrowheads="1"/>
            </p:cNvSpPr>
            <p:nvPr/>
          </p:nvSpPr>
          <p:spPr bwMode="auto">
            <a:xfrm>
              <a:off x="5629" y="3422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65" name="Oval 6253"/>
            <p:cNvSpPr>
              <a:spLocks noChangeArrowheads="1"/>
            </p:cNvSpPr>
            <p:nvPr/>
          </p:nvSpPr>
          <p:spPr bwMode="auto">
            <a:xfrm>
              <a:off x="5369" y="3459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66" name="Oval 6254"/>
            <p:cNvSpPr>
              <a:spLocks noChangeArrowheads="1"/>
            </p:cNvSpPr>
            <p:nvPr/>
          </p:nvSpPr>
          <p:spPr bwMode="auto">
            <a:xfrm>
              <a:off x="5990" y="3130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67" name="Oval 6255"/>
            <p:cNvSpPr>
              <a:spLocks noChangeArrowheads="1"/>
            </p:cNvSpPr>
            <p:nvPr/>
          </p:nvSpPr>
          <p:spPr bwMode="auto">
            <a:xfrm>
              <a:off x="5751" y="3181"/>
              <a:ext cx="24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68" name="Oval 6256"/>
            <p:cNvSpPr>
              <a:spLocks noChangeArrowheads="1"/>
            </p:cNvSpPr>
            <p:nvPr/>
          </p:nvSpPr>
          <p:spPr bwMode="auto">
            <a:xfrm>
              <a:off x="5629" y="3266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69" name="Oval 6257"/>
            <p:cNvSpPr>
              <a:spLocks noChangeArrowheads="1"/>
            </p:cNvSpPr>
            <p:nvPr/>
          </p:nvSpPr>
          <p:spPr bwMode="auto">
            <a:xfrm>
              <a:off x="5898" y="3228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70" name="Oval 6258"/>
            <p:cNvSpPr>
              <a:spLocks noChangeArrowheads="1"/>
            </p:cNvSpPr>
            <p:nvPr/>
          </p:nvSpPr>
          <p:spPr bwMode="auto">
            <a:xfrm>
              <a:off x="5864" y="3177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71" name="Oval 6259"/>
            <p:cNvSpPr>
              <a:spLocks noChangeArrowheads="1"/>
            </p:cNvSpPr>
            <p:nvPr/>
          </p:nvSpPr>
          <p:spPr bwMode="auto">
            <a:xfrm>
              <a:off x="5726" y="3185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72" name="Oval 6260"/>
            <p:cNvSpPr>
              <a:spLocks noChangeArrowheads="1"/>
            </p:cNvSpPr>
            <p:nvPr/>
          </p:nvSpPr>
          <p:spPr bwMode="auto">
            <a:xfrm>
              <a:off x="5914" y="3206"/>
              <a:ext cx="26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73" name="Oval 6261"/>
            <p:cNvSpPr>
              <a:spLocks noChangeArrowheads="1"/>
            </p:cNvSpPr>
            <p:nvPr/>
          </p:nvSpPr>
          <p:spPr bwMode="auto">
            <a:xfrm>
              <a:off x="5775" y="3333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74" name="Oval 6262"/>
            <p:cNvSpPr>
              <a:spLocks noChangeArrowheads="1"/>
            </p:cNvSpPr>
            <p:nvPr/>
          </p:nvSpPr>
          <p:spPr bwMode="auto">
            <a:xfrm>
              <a:off x="5868" y="3287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75" name="Oval 6263"/>
            <p:cNvSpPr>
              <a:spLocks noChangeArrowheads="1"/>
            </p:cNvSpPr>
            <p:nvPr/>
          </p:nvSpPr>
          <p:spPr bwMode="auto">
            <a:xfrm>
              <a:off x="5285" y="3509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76" name="Oval 6264"/>
            <p:cNvSpPr>
              <a:spLocks noChangeArrowheads="1"/>
            </p:cNvSpPr>
            <p:nvPr/>
          </p:nvSpPr>
          <p:spPr bwMode="auto">
            <a:xfrm>
              <a:off x="6082" y="3228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77" name="Oval 6265"/>
            <p:cNvSpPr>
              <a:spLocks noChangeArrowheads="1"/>
            </p:cNvSpPr>
            <p:nvPr/>
          </p:nvSpPr>
          <p:spPr bwMode="auto">
            <a:xfrm>
              <a:off x="5754" y="3244"/>
              <a:ext cx="26" cy="26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78" name="Oval 6266"/>
            <p:cNvSpPr>
              <a:spLocks noChangeArrowheads="1"/>
            </p:cNvSpPr>
            <p:nvPr/>
          </p:nvSpPr>
          <p:spPr bwMode="auto">
            <a:xfrm>
              <a:off x="6183" y="3081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79" name="Oval 6267"/>
            <p:cNvSpPr>
              <a:spLocks noChangeArrowheads="1"/>
            </p:cNvSpPr>
            <p:nvPr/>
          </p:nvSpPr>
          <p:spPr bwMode="auto">
            <a:xfrm>
              <a:off x="5096" y="3674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80" name="Oval 6268"/>
            <p:cNvSpPr>
              <a:spLocks noChangeArrowheads="1"/>
            </p:cNvSpPr>
            <p:nvPr/>
          </p:nvSpPr>
          <p:spPr bwMode="auto">
            <a:xfrm>
              <a:off x="5914" y="3413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81" name="Oval 6269"/>
            <p:cNvSpPr>
              <a:spLocks noChangeArrowheads="1"/>
            </p:cNvSpPr>
            <p:nvPr/>
          </p:nvSpPr>
          <p:spPr bwMode="auto">
            <a:xfrm>
              <a:off x="5478" y="3509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82" name="Oval 6270"/>
            <p:cNvSpPr>
              <a:spLocks noChangeArrowheads="1"/>
            </p:cNvSpPr>
            <p:nvPr/>
          </p:nvSpPr>
          <p:spPr bwMode="auto">
            <a:xfrm>
              <a:off x="5432" y="3443"/>
              <a:ext cx="25" cy="24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83" name="Oval 6271"/>
            <p:cNvSpPr>
              <a:spLocks noChangeArrowheads="1"/>
            </p:cNvSpPr>
            <p:nvPr/>
          </p:nvSpPr>
          <p:spPr bwMode="auto">
            <a:xfrm>
              <a:off x="5747" y="3249"/>
              <a:ext cx="24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84" name="Oval 6272"/>
            <p:cNvSpPr>
              <a:spLocks noChangeArrowheads="1"/>
            </p:cNvSpPr>
            <p:nvPr/>
          </p:nvSpPr>
          <p:spPr bwMode="auto">
            <a:xfrm>
              <a:off x="5767" y="3249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85" name="Oval 6273"/>
            <p:cNvSpPr>
              <a:spLocks noChangeArrowheads="1"/>
            </p:cNvSpPr>
            <p:nvPr/>
          </p:nvSpPr>
          <p:spPr bwMode="auto">
            <a:xfrm>
              <a:off x="5839" y="3413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86" name="Oval 6274"/>
            <p:cNvSpPr>
              <a:spLocks noChangeArrowheads="1"/>
            </p:cNvSpPr>
            <p:nvPr/>
          </p:nvSpPr>
          <p:spPr bwMode="auto">
            <a:xfrm>
              <a:off x="5398" y="3253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87" name="Oval 6275"/>
            <p:cNvSpPr>
              <a:spLocks noChangeArrowheads="1"/>
            </p:cNvSpPr>
            <p:nvPr/>
          </p:nvSpPr>
          <p:spPr bwMode="auto">
            <a:xfrm>
              <a:off x="5264" y="3501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88" name="Oval 6276"/>
            <p:cNvSpPr>
              <a:spLocks noChangeArrowheads="1"/>
            </p:cNvSpPr>
            <p:nvPr/>
          </p:nvSpPr>
          <p:spPr bwMode="auto">
            <a:xfrm>
              <a:off x="5176" y="3657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89" name="Oval 6277"/>
            <p:cNvSpPr>
              <a:spLocks noChangeArrowheads="1"/>
            </p:cNvSpPr>
            <p:nvPr/>
          </p:nvSpPr>
          <p:spPr bwMode="auto">
            <a:xfrm>
              <a:off x="5432" y="3552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90" name="Oval 6278"/>
            <p:cNvSpPr>
              <a:spLocks noChangeArrowheads="1"/>
            </p:cNvSpPr>
            <p:nvPr/>
          </p:nvSpPr>
          <p:spPr bwMode="auto">
            <a:xfrm>
              <a:off x="5767" y="3211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91" name="Oval 6279"/>
            <p:cNvSpPr>
              <a:spLocks noChangeArrowheads="1"/>
            </p:cNvSpPr>
            <p:nvPr/>
          </p:nvSpPr>
          <p:spPr bwMode="auto">
            <a:xfrm>
              <a:off x="6031" y="3181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92" name="Oval 6280"/>
            <p:cNvSpPr>
              <a:spLocks noChangeArrowheads="1"/>
            </p:cNvSpPr>
            <p:nvPr/>
          </p:nvSpPr>
          <p:spPr bwMode="auto">
            <a:xfrm>
              <a:off x="5650" y="3257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93" name="Oval 6281"/>
            <p:cNvSpPr>
              <a:spLocks noChangeArrowheads="1"/>
            </p:cNvSpPr>
            <p:nvPr/>
          </p:nvSpPr>
          <p:spPr bwMode="auto">
            <a:xfrm>
              <a:off x="6128" y="2988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94" name="Oval 6282"/>
            <p:cNvSpPr>
              <a:spLocks noChangeArrowheads="1"/>
            </p:cNvSpPr>
            <p:nvPr/>
          </p:nvSpPr>
          <p:spPr bwMode="auto">
            <a:xfrm>
              <a:off x="5600" y="3476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95" name="Oval 6283"/>
            <p:cNvSpPr>
              <a:spLocks noChangeArrowheads="1"/>
            </p:cNvSpPr>
            <p:nvPr/>
          </p:nvSpPr>
          <p:spPr bwMode="auto">
            <a:xfrm>
              <a:off x="5940" y="3346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96" name="Oval 6284"/>
            <p:cNvSpPr>
              <a:spLocks noChangeArrowheads="1"/>
            </p:cNvSpPr>
            <p:nvPr/>
          </p:nvSpPr>
          <p:spPr bwMode="auto">
            <a:xfrm>
              <a:off x="6040" y="3295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97" name="Oval 6285"/>
            <p:cNvSpPr>
              <a:spLocks noChangeArrowheads="1"/>
            </p:cNvSpPr>
            <p:nvPr/>
          </p:nvSpPr>
          <p:spPr bwMode="auto">
            <a:xfrm>
              <a:off x="5356" y="3409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98" name="Oval 6286"/>
            <p:cNvSpPr>
              <a:spLocks noChangeArrowheads="1"/>
            </p:cNvSpPr>
            <p:nvPr/>
          </p:nvSpPr>
          <p:spPr bwMode="auto">
            <a:xfrm>
              <a:off x="5591" y="3308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99" name="Oval 6287"/>
            <p:cNvSpPr>
              <a:spLocks noChangeArrowheads="1"/>
            </p:cNvSpPr>
            <p:nvPr/>
          </p:nvSpPr>
          <p:spPr bwMode="auto">
            <a:xfrm>
              <a:off x="5583" y="3426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00" name="Oval 6288"/>
            <p:cNvSpPr>
              <a:spLocks noChangeArrowheads="1"/>
            </p:cNvSpPr>
            <p:nvPr/>
          </p:nvSpPr>
          <p:spPr bwMode="auto">
            <a:xfrm>
              <a:off x="5881" y="3232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01" name="Oval 6289"/>
            <p:cNvSpPr>
              <a:spLocks noChangeArrowheads="1"/>
            </p:cNvSpPr>
            <p:nvPr/>
          </p:nvSpPr>
          <p:spPr bwMode="auto">
            <a:xfrm>
              <a:off x="5688" y="3312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02" name="Oval 6290"/>
            <p:cNvSpPr>
              <a:spLocks noChangeArrowheads="1"/>
            </p:cNvSpPr>
            <p:nvPr/>
          </p:nvSpPr>
          <p:spPr bwMode="auto">
            <a:xfrm>
              <a:off x="4991" y="3691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03" name="Oval 6291"/>
            <p:cNvSpPr>
              <a:spLocks noChangeArrowheads="1"/>
            </p:cNvSpPr>
            <p:nvPr/>
          </p:nvSpPr>
          <p:spPr bwMode="auto">
            <a:xfrm>
              <a:off x="4626" y="3939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04" name="Oval 6292"/>
            <p:cNvSpPr>
              <a:spLocks noChangeArrowheads="1"/>
            </p:cNvSpPr>
            <p:nvPr/>
          </p:nvSpPr>
          <p:spPr bwMode="auto">
            <a:xfrm>
              <a:off x="4886" y="3708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05" name="Oval 6293"/>
            <p:cNvSpPr>
              <a:spLocks noChangeArrowheads="1"/>
            </p:cNvSpPr>
            <p:nvPr/>
          </p:nvSpPr>
          <p:spPr bwMode="auto">
            <a:xfrm>
              <a:off x="5189" y="3514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06" name="Oval 6294"/>
            <p:cNvSpPr>
              <a:spLocks noChangeArrowheads="1"/>
            </p:cNvSpPr>
            <p:nvPr/>
          </p:nvSpPr>
          <p:spPr bwMode="auto">
            <a:xfrm>
              <a:off x="5373" y="3509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07" name="Oval 6295"/>
            <p:cNvSpPr>
              <a:spLocks noChangeArrowheads="1"/>
            </p:cNvSpPr>
            <p:nvPr/>
          </p:nvSpPr>
          <p:spPr bwMode="auto">
            <a:xfrm>
              <a:off x="5348" y="3501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08" name="Oval 6296"/>
            <p:cNvSpPr>
              <a:spLocks noChangeArrowheads="1"/>
            </p:cNvSpPr>
            <p:nvPr/>
          </p:nvSpPr>
          <p:spPr bwMode="auto">
            <a:xfrm>
              <a:off x="5419" y="3434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09" name="Oval 6297"/>
            <p:cNvSpPr>
              <a:spLocks noChangeArrowheads="1"/>
            </p:cNvSpPr>
            <p:nvPr/>
          </p:nvSpPr>
          <p:spPr bwMode="auto">
            <a:xfrm>
              <a:off x="5008" y="3552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10" name="Oval 6298"/>
            <p:cNvSpPr>
              <a:spLocks noChangeArrowheads="1"/>
            </p:cNvSpPr>
            <p:nvPr/>
          </p:nvSpPr>
          <p:spPr bwMode="auto">
            <a:xfrm>
              <a:off x="5210" y="3619"/>
              <a:ext cx="24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11" name="Oval 6299"/>
            <p:cNvSpPr>
              <a:spLocks noChangeArrowheads="1"/>
            </p:cNvSpPr>
            <p:nvPr/>
          </p:nvSpPr>
          <p:spPr bwMode="auto">
            <a:xfrm>
              <a:off x="4924" y="3750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12" name="Oval 6300"/>
            <p:cNvSpPr>
              <a:spLocks noChangeArrowheads="1"/>
            </p:cNvSpPr>
            <p:nvPr/>
          </p:nvSpPr>
          <p:spPr bwMode="auto">
            <a:xfrm>
              <a:off x="4752" y="3733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13" name="Oval 6301"/>
            <p:cNvSpPr>
              <a:spLocks noChangeArrowheads="1"/>
            </p:cNvSpPr>
            <p:nvPr/>
          </p:nvSpPr>
          <p:spPr bwMode="auto">
            <a:xfrm>
              <a:off x="5037" y="3670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14" name="Oval 6302"/>
            <p:cNvSpPr>
              <a:spLocks noChangeArrowheads="1"/>
            </p:cNvSpPr>
            <p:nvPr/>
          </p:nvSpPr>
          <p:spPr bwMode="auto">
            <a:xfrm>
              <a:off x="4698" y="3909"/>
              <a:ext cx="24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15" name="Oval 6303"/>
            <p:cNvSpPr>
              <a:spLocks noChangeArrowheads="1"/>
            </p:cNvSpPr>
            <p:nvPr/>
          </p:nvSpPr>
          <p:spPr bwMode="auto">
            <a:xfrm>
              <a:off x="5172" y="3670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16" name="Oval 6304"/>
            <p:cNvSpPr>
              <a:spLocks noChangeArrowheads="1"/>
            </p:cNvSpPr>
            <p:nvPr/>
          </p:nvSpPr>
          <p:spPr bwMode="auto">
            <a:xfrm>
              <a:off x="4698" y="3918"/>
              <a:ext cx="24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17" name="Oval 6305"/>
            <p:cNvSpPr>
              <a:spLocks noChangeArrowheads="1"/>
            </p:cNvSpPr>
            <p:nvPr/>
          </p:nvSpPr>
          <p:spPr bwMode="auto">
            <a:xfrm>
              <a:off x="5436" y="3375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18" name="Oval 6306"/>
            <p:cNvSpPr>
              <a:spLocks noChangeArrowheads="1"/>
            </p:cNvSpPr>
            <p:nvPr/>
          </p:nvSpPr>
          <p:spPr bwMode="auto">
            <a:xfrm>
              <a:off x="5570" y="3443"/>
              <a:ext cx="25" cy="24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19" name="Oval 6307"/>
            <p:cNvSpPr>
              <a:spLocks noChangeArrowheads="1"/>
            </p:cNvSpPr>
            <p:nvPr/>
          </p:nvSpPr>
          <p:spPr bwMode="auto">
            <a:xfrm>
              <a:off x="5083" y="3606"/>
              <a:ext cx="26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20" name="Oval 6308"/>
            <p:cNvSpPr>
              <a:spLocks noChangeArrowheads="1"/>
            </p:cNvSpPr>
            <p:nvPr/>
          </p:nvSpPr>
          <p:spPr bwMode="auto">
            <a:xfrm>
              <a:off x="5109" y="3763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21" name="Oval 6309"/>
            <p:cNvSpPr>
              <a:spLocks noChangeArrowheads="1"/>
            </p:cNvSpPr>
            <p:nvPr/>
          </p:nvSpPr>
          <p:spPr bwMode="auto">
            <a:xfrm>
              <a:off x="5524" y="3522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22" name="Oval 6310"/>
            <p:cNvSpPr>
              <a:spLocks noChangeArrowheads="1"/>
            </p:cNvSpPr>
            <p:nvPr/>
          </p:nvSpPr>
          <p:spPr bwMode="auto">
            <a:xfrm>
              <a:off x="5285" y="3653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23" name="Oval 6311"/>
            <p:cNvSpPr>
              <a:spLocks noChangeArrowheads="1"/>
            </p:cNvSpPr>
            <p:nvPr/>
          </p:nvSpPr>
          <p:spPr bwMode="auto">
            <a:xfrm>
              <a:off x="4777" y="3901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24" name="Oval 6312"/>
            <p:cNvSpPr>
              <a:spLocks noChangeArrowheads="1"/>
            </p:cNvSpPr>
            <p:nvPr/>
          </p:nvSpPr>
          <p:spPr bwMode="auto">
            <a:xfrm>
              <a:off x="5197" y="3560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25" name="Oval 6313"/>
            <p:cNvSpPr>
              <a:spLocks noChangeArrowheads="1"/>
            </p:cNvSpPr>
            <p:nvPr/>
          </p:nvSpPr>
          <p:spPr bwMode="auto">
            <a:xfrm>
              <a:off x="5482" y="3363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26" name="Oval 6314"/>
            <p:cNvSpPr>
              <a:spLocks noChangeArrowheads="1"/>
            </p:cNvSpPr>
            <p:nvPr/>
          </p:nvSpPr>
          <p:spPr bwMode="auto">
            <a:xfrm>
              <a:off x="5075" y="3796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27" name="Oval 6315"/>
            <p:cNvSpPr>
              <a:spLocks noChangeArrowheads="1"/>
            </p:cNvSpPr>
            <p:nvPr/>
          </p:nvSpPr>
          <p:spPr bwMode="auto">
            <a:xfrm>
              <a:off x="5562" y="3577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28" name="Oval 6316"/>
            <p:cNvSpPr>
              <a:spLocks noChangeArrowheads="1"/>
            </p:cNvSpPr>
            <p:nvPr/>
          </p:nvSpPr>
          <p:spPr bwMode="auto">
            <a:xfrm>
              <a:off x="5159" y="3653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29" name="Oval 6317"/>
            <p:cNvSpPr>
              <a:spLocks noChangeArrowheads="1"/>
            </p:cNvSpPr>
            <p:nvPr/>
          </p:nvSpPr>
          <p:spPr bwMode="auto">
            <a:xfrm>
              <a:off x="5356" y="3547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30" name="Oval 6318"/>
            <p:cNvSpPr>
              <a:spLocks noChangeArrowheads="1"/>
            </p:cNvSpPr>
            <p:nvPr/>
          </p:nvSpPr>
          <p:spPr bwMode="auto">
            <a:xfrm>
              <a:off x="5134" y="3691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31" name="Oval 6319"/>
            <p:cNvSpPr>
              <a:spLocks noChangeArrowheads="1"/>
            </p:cNvSpPr>
            <p:nvPr/>
          </p:nvSpPr>
          <p:spPr bwMode="auto">
            <a:xfrm>
              <a:off x="5147" y="3682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32" name="Oval 6320"/>
            <p:cNvSpPr>
              <a:spLocks noChangeArrowheads="1"/>
            </p:cNvSpPr>
            <p:nvPr/>
          </p:nvSpPr>
          <p:spPr bwMode="auto">
            <a:xfrm>
              <a:off x="5478" y="3320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33" name="Oval 6321"/>
            <p:cNvSpPr>
              <a:spLocks noChangeArrowheads="1"/>
            </p:cNvSpPr>
            <p:nvPr/>
          </p:nvSpPr>
          <p:spPr bwMode="auto">
            <a:xfrm>
              <a:off x="5214" y="3678"/>
              <a:ext cx="24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34" name="Oval 6322"/>
            <p:cNvSpPr>
              <a:spLocks noChangeArrowheads="1"/>
            </p:cNvSpPr>
            <p:nvPr/>
          </p:nvSpPr>
          <p:spPr bwMode="auto">
            <a:xfrm>
              <a:off x="5314" y="3602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35" name="Oval 6323"/>
            <p:cNvSpPr>
              <a:spLocks noChangeArrowheads="1"/>
            </p:cNvSpPr>
            <p:nvPr/>
          </p:nvSpPr>
          <p:spPr bwMode="auto">
            <a:xfrm>
              <a:off x="5440" y="3505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36" name="Oval 6324"/>
            <p:cNvSpPr>
              <a:spLocks noChangeArrowheads="1"/>
            </p:cNvSpPr>
            <p:nvPr/>
          </p:nvSpPr>
          <p:spPr bwMode="auto">
            <a:xfrm>
              <a:off x="5163" y="3687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37" name="Oval 6325"/>
            <p:cNvSpPr>
              <a:spLocks noChangeArrowheads="1"/>
            </p:cNvSpPr>
            <p:nvPr/>
          </p:nvSpPr>
          <p:spPr bwMode="auto">
            <a:xfrm>
              <a:off x="5012" y="3829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38" name="Oval 6326"/>
            <p:cNvSpPr>
              <a:spLocks noChangeArrowheads="1"/>
            </p:cNvSpPr>
            <p:nvPr/>
          </p:nvSpPr>
          <p:spPr bwMode="auto">
            <a:xfrm>
              <a:off x="5398" y="3602"/>
              <a:ext cx="26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39" name="Oval 6327"/>
            <p:cNvSpPr>
              <a:spLocks noChangeArrowheads="1"/>
            </p:cNvSpPr>
            <p:nvPr/>
          </p:nvSpPr>
          <p:spPr bwMode="auto">
            <a:xfrm>
              <a:off x="5050" y="3665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40" name="Oval 6328"/>
            <p:cNvSpPr>
              <a:spLocks noChangeArrowheads="1"/>
            </p:cNvSpPr>
            <p:nvPr/>
          </p:nvSpPr>
          <p:spPr bwMode="auto">
            <a:xfrm>
              <a:off x="5398" y="3573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41" name="Oval 6329"/>
            <p:cNvSpPr>
              <a:spLocks noChangeArrowheads="1"/>
            </p:cNvSpPr>
            <p:nvPr/>
          </p:nvSpPr>
          <p:spPr bwMode="auto">
            <a:xfrm>
              <a:off x="5562" y="3354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42" name="Oval 6330"/>
            <p:cNvSpPr>
              <a:spLocks noChangeArrowheads="1"/>
            </p:cNvSpPr>
            <p:nvPr/>
          </p:nvSpPr>
          <p:spPr bwMode="auto">
            <a:xfrm>
              <a:off x="5045" y="3577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43" name="Oval 6331"/>
            <p:cNvSpPr>
              <a:spLocks noChangeArrowheads="1"/>
            </p:cNvSpPr>
            <p:nvPr/>
          </p:nvSpPr>
          <p:spPr bwMode="auto">
            <a:xfrm>
              <a:off x="5142" y="3716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44" name="Oval 6332"/>
            <p:cNvSpPr>
              <a:spLocks noChangeArrowheads="1"/>
            </p:cNvSpPr>
            <p:nvPr/>
          </p:nvSpPr>
          <p:spPr bwMode="auto">
            <a:xfrm>
              <a:off x="5373" y="3568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45" name="Oval 6333"/>
            <p:cNvSpPr>
              <a:spLocks noChangeArrowheads="1"/>
            </p:cNvSpPr>
            <p:nvPr/>
          </p:nvSpPr>
          <p:spPr bwMode="auto">
            <a:xfrm>
              <a:off x="5205" y="3535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46" name="Oval 6334"/>
            <p:cNvSpPr>
              <a:spLocks noChangeArrowheads="1"/>
            </p:cNvSpPr>
            <p:nvPr/>
          </p:nvSpPr>
          <p:spPr bwMode="auto">
            <a:xfrm>
              <a:off x="5352" y="3678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47" name="Oval 6335"/>
            <p:cNvSpPr>
              <a:spLocks noChangeArrowheads="1"/>
            </p:cNvSpPr>
            <p:nvPr/>
          </p:nvSpPr>
          <p:spPr bwMode="auto">
            <a:xfrm>
              <a:off x="5243" y="3644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48" name="Oval 6336"/>
            <p:cNvSpPr>
              <a:spLocks noChangeArrowheads="1"/>
            </p:cNvSpPr>
            <p:nvPr/>
          </p:nvSpPr>
          <p:spPr bwMode="auto">
            <a:xfrm>
              <a:off x="5826" y="3257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49" name="Oval 6337"/>
            <p:cNvSpPr>
              <a:spLocks noChangeArrowheads="1"/>
            </p:cNvSpPr>
            <p:nvPr/>
          </p:nvSpPr>
          <p:spPr bwMode="auto">
            <a:xfrm>
              <a:off x="5642" y="3484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50" name="Oval 6338"/>
            <p:cNvSpPr>
              <a:spLocks noChangeArrowheads="1"/>
            </p:cNvSpPr>
            <p:nvPr/>
          </p:nvSpPr>
          <p:spPr bwMode="auto">
            <a:xfrm>
              <a:off x="5348" y="3535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51" name="Oval 6339"/>
            <p:cNvSpPr>
              <a:spLocks noChangeArrowheads="1"/>
            </p:cNvSpPr>
            <p:nvPr/>
          </p:nvSpPr>
          <p:spPr bwMode="auto">
            <a:xfrm>
              <a:off x="5498" y="3509"/>
              <a:ext cx="26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52" name="Oval 6340"/>
            <p:cNvSpPr>
              <a:spLocks noChangeArrowheads="1"/>
            </p:cNvSpPr>
            <p:nvPr/>
          </p:nvSpPr>
          <p:spPr bwMode="auto">
            <a:xfrm>
              <a:off x="5830" y="3130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53" name="Oval 6341"/>
            <p:cNvSpPr>
              <a:spLocks noChangeArrowheads="1"/>
            </p:cNvSpPr>
            <p:nvPr/>
          </p:nvSpPr>
          <p:spPr bwMode="auto">
            <a:xfrm>
              <a:off x="5130" y="3476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54" name="Oval 6342"/>
            <p:cNvSpPr>
              <a:spLocks noChangeArrowheads="1"/>
            </p:cNvSpPr>
            <p:nvPr/>
          </p:nvSpPr>
          <p:spPr bwMode="auto">
            <a:xfrm>
              <a:off x="5092" y="3884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55" name="Oval 6343"/>
            <p:cNvSpPr>
              <a:spLocks noChangeArrowheads="1"/>
            </p:cNvSpPr>
            <p:nvPr/>
          </p:nvSpPr>
          <p:spPr bwMode="auto">
            <a:xfrm>
              <a:off x="5629" y="3480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56" name="Oval 6344"/>
            <p:cNvSpPr>
              <a:spLocks noChangeArrowheads="1"/>
            </p:cNvSpPr>
            <p:nvPr/>
          </p:nvSpPr>
          <p:spPr bwMode="auto">
            <a:xfrm>
              <a:off x="5189" y="3691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57" name="Oval 6345"/>
            <p:cNvSpPr>
              <a:spLocks noChangeArrowheads="1"/>
            </p:cNvSpPr>
            <p:nvPr/>
          </p:nvSpPr>
          <p:spPr bwMode="auto">
            <a:xfrm>
              <a:off x="5318" y="3509"/>
              <a:ext cx="26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58" name="Oval 6346"/>
            <p:cNvSpPr>
              <a:spLocks noChangeArrowheads="1"/>
            </p:cNvSpPr>
            <p:nvPr/>
          </p:nvSpPr>
          <p:spPr bwMode="auto">
            <a:xfrm>
              <a:off x="5557" y="3392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59" name="Oval 6347"/>
            <p:cNvSpPr>
              <a:spLocks noChangeArrowheads="1"/>
            </p:cNvSpPr>
            <p:nvPr/>
          </p:nvSpPr>
          <p:spPr bwMode="auto">
            <a:xfrm>
              <a:off x="5616" y="3484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60" name="Oval 6348"/>
            <p:cNvSpPr>
              <a:spLocks noChangeArrowheads="1"/>
            </p:cNvSpPr>
            <p:nvPr/>
          </p:nvSpPr>
          <p:spPr bwMode="auto">
            <a:xfrm>
              <a:off x="5511" y="3325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61" name="Oval 6349"/>
            <p:cNvSpPr>
              <a:spLocks noChangeArrowheads="1"/>
            </p:cNvSpPr>
            <p:nvPr/>
          </p:nvSpPr>
          <p:spPr bwMode="auto">
            <a:xfrm>
              <a:off x="4542" y="4082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62" name="Oval 6350"/>
            <p:cNvSpPr>
              <a:spLocks noChangeArrowheads="1"/>
            </p:cNvSpPr>
            <p:nvPr/>
          </p:nvSpPr>
          <p:spPr bwMode="auto">
            <a:xfrm>
              <a:off x="5629" y="3649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63" name="Oval 6351"/>
            <p:cNvSpPr>
              <a:spLocks noChangeArrowheads="1"/>
            </p:cNvSpPr>
            <p:nvPr/>
          </p:nvSpPr>
          <p:spPr bwMode="auto">
            <a:xfrm>
              <a:off x="5608" y="3585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64" name="Oval 6352"/>
            <p:cNvSpPr>
              <a:spLocks noChangeArrowheads="1"/>
            </p:cNvSpPr>
            <p:nvPr/>
          </p:nvSpPr>
          <p:spPr bwMode="auto">
            <a:xfrm>
              <a:off x="5822" y="3329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65" name="Oval 6353"/>
            <p:cNvSpPr>
              <a:spLocks noChangeArrowheads="1"/>
            </p:cNvSpPr>
            <p:nvPr/>
          </p:nvSpPr>
          <p:spPr bwMode="auto">
            <a:xfrm>
              <a:off x="5536" y="3467"/>
              <a:ext cx="26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66" name="Oval 6354"/>
            <p:cNvSpPr>
              <a:spLocks noChangeArrowheads="1"/>
            </p:cNvSpPr>
            <p:nvPr/>
          </p:nvSpPr>
          <p:spPr bwMode="auto">
            <a:xfrm>
              <a:off x="5591" y="3518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67" name="Oval 6355"/>
            <p:cNvSpPr>
              <a:spLocks noChangeArrowheads="1"/>
            </p:cNvSpPr>
            <p:nvPr/>
          </p:nvSpPr>
          <p:spPr bwMode="auto">
            <a:xfrm>
              <a:off x="5490" y="3649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68" name="Oval 6356"/>
            <p:cNvSpPr>
              <a:spLocks noChangeArrowheads="1"/>
            </p:cNvSpPr>
            <p:nvPr/>
          </p:nvSpPr>
          <p:spPr bwMode="auto">
            <a:xfrm>
              <a:off x="5482" y="3522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69" name="Oval 6357"/>
            <p:cNvSpPr>
              <a:spLocks noChangeArrowheads="1"/>
            </p:cNvSpPr>
            <p:nvPr/>
          </p:nvSpPr>
          <p:spPr bwMode="auto">
            <a:xfrm>
              <a:off x="5536" y="3438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70" name="Oval 6358"/>
            <p:cNvSpPr>
              <a:spLocks noChangeArrowheads="1"/>
            </p:cNvSpPr>
            <p:nvPr/>
          </p:nvSpPr>
          <p:spPr bwMode="auto">
            <a:xfrm>
              <a:off x="5344" y="3434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71" name="Oval 6359"/>
            <p:cNvSpPr>
              <a:spLocks noChangeArrowheads="1"/>
            </p:cNvSpPr>
            <p:nvPr/>
          </p:nvSpPr>
          <p:spPr bwMode="auto">
            <a:xfrm>
              <a:off x="4567" y="4091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72" name="Oval 6360"/>
            <p:cNvSpPr>
              <a:spLocks noChangeArrowheads="1"/>
            </p:cNvSpPr>
            <p:nvPr/>
          </p:nvSpPr>
          <p:spPr bwMode="auto">
            <a:xfrm>
              <a:off x="4466" y="3990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73" name="Oval 6361"/>
            <p:cNvSpPr>
              <a:spLocks noChangeArrowheads="1"/>
            </p:cNvSpPr>
            <p:nvPr/>
          </p:nvSpPr>
          <p:spPr bwMode="auto">
            <a:xfrm>
              <a:off x="5566" y="3455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74" name="Oval 6362"/>
            <p:cNvSpPr>
              <a:spLocks noChangeArrowheads="1"/>
            </p:cNvSpPr>
            <p:nvPr/>
          </p:nvSpPr>
          <p:spPr bwMode="auto">
            <a:xfrm>
              <a:off x="5717" y="3261"/>
              <a:ext cx="26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75" name="Oval 6363"/>
            <p:cNvSpPr>
              <a:spLocks noChangeArrowheads="1"/>
            </p:cNvSpPr>
            <p:nvPr/>
          </p:nvSpPr>
          <p:spPr bwMode="auto">
            <a:xfrm>
              <a:off x="5436" y="3413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76" name="Oval 6364"/>
            <p:cNvSpPr>
              <a:spLocks noChangeArrowheads="1"/>
            </p:cNvSpPr>
            <p:nvPr/>
          </p:nvSpPr>
          <p:spPr bwMode="auto">
            <a:xfrm>
              <a:off x="5730" y="3287"/>
              <a:ext cx="24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77" name="Oval 6365"/>
            <p:cNvSpPr>
              <a:spLocks noChangeArrowheads="1"/>
            </p:cNvSpPr>
            <p:nvPr/>
          </p:nvSpPr>
          <p:spPr bwMode="auto">
            <a:xfrm>
              <a:off x="5541" y="3316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78" name="Oval 6366"/>
            <p:cNvSpPr>
              <a:spLocks noChangeArrowheads="1"/>
            </p:cNvSpPr>
            <p:nvPr/>
          </p:nvSpPr>
          <p:spPr bwMode="auto">
            <a:xfrm>
              <a:off x="5033" y="3720"/>
              <a:ext cx="25" cy="26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79" name="Oval 6367"/>
            <p:cNvSpPr>
              <a:spLocks noChangeArrowheads="1"/>
            </p:cNvSpPr>
            <p:nvPr/>
          </p:nvSpPr>
          <p:spPr bwMode="auto">
            <a:xfrm>
              <a:off x="5386" y="3363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80" name="Oval 6368"/>
            <p:cNvSpPr>
              <a:spLocks noChangeArrowheads="1"/>
            </p:cNvSpPr>
            <p:nvPr/>
          </p:nvSpPr>
          <p:spPr bwMode="auto">
            <a:xfrm>
              <a:off x="4970" y="3712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81" name="Oval 6369"/>
            <p:cNvSpPr>
              <a:spLocks noChangeArrowheads="1"/>
            </p:cNvSpPr>
            <p:nvPr/>
          </p:nvSpPr>
          <p:spPr bwMode="auto">
            <a:xfrm>
              <a:off x="5348" y="3514"/>
              <a:ext cx="25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82" name="Oval 6370"/>
            <p:cNvSpPr>
              <a:spLocks noChangeArrowheads="1"/>
            </p:cNvSpPr>
            <p:nvPr/>
          </p:nvSpPr>
          <p:spPr bwMode="auto">
            <a:xfrm>
              <a:off x="4726" y="3973"/>
              <a:ext cx="26" cy="25"/>
            </a:xfrm>
            <a:prstGeom prst="ellipse">
              <a:avLst/>
            </a:prstGeom>
            <a:solidFill>
              <a:srgbClr val="FF0000"/>
            </a:solidFill>
            <a:ln w="800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83" name="Line 6371"/>
            <p:cNvSpPr>
              <a:spLocks noChangeShapeType="1"/>
            </p:cNvSpPr>
            <p:nvPr/>
          </p:nvSpPr>
          <p:spPr bwMode="auto">
            <a:xfrm flipV="1">
              <a:off x="4479" y="3093"/>
              <a:ext cx="1717" cy="918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84" name="Line 6372"/>
            <p:cNvSpPr>
              <a:spLocks noChangeShapeType="1"/>
            </p:cNvSpPr>
            <p:nvPr/>
          </p:nvSpPr>
          <p:spPr bwMode="auto">
            <a:xfrm flipH="1" flipV="1">
              <a:off x="5407" y="3001"/>
              <a:ext cx="8" cy="1102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85" name="Line 6373"/>
            <p:cNvSpPr>
              <a:spLocks noChangeShapeType="1"/>
            </p:cNvSpPr>
            <p:nvPr/>
          </p:nvSpPr>
          <p:spPr bwMode="auto">
            <a:xfrm flipH="1" flipV="1">
              <a:off x="6187" y="3030"/>
              <a:ext cx="9" cy="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86" name="Line 6374"/>
            <p:cNvSpPr>
              <a:spLocks noChangeShapeType="1"/>
            </p:cNvSpPr>
            <p:nvPr/>
          </p:nvSpPr>
          <p:spPr bwMode="auto">
            <a:xfrm flipH="1" flipV="1">
              <a:off x="6170" y="3026"/>
              <a:ext cx="17" cy="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87" name="Line 6375"/>
            <p:cNvSpPr>
              <a:spLocks noChangeShapeType="1"/>
            </p:cNvSpPr>
            <p:nvPr/>
          </p:nvSpPr>
          <p:spPr bwMode="auto">
            <a:xfrm flipH="1">
              <a:off x="6149" y="3026"/>
              <a:ext cx="21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88" name="Line 6376"/>
            <p:cNvSpPr>
              <a:spLocks noChangeShapeType="1"/>
            </p:cNvSpPr>
            <p:nvPr/>
          </p:nvSpPr>
          <p:spPr bwMode="auto">
            <a:xfrm>
              <a:off x="6124" y="3026"/>
              <a:ext cx="25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89" name="Line 6377"/>
            <p:cNvSpPr>
              <a:spLocks noChangeShapeType="1"/>
            </p:cNvSpPr>
            <p:nvPr/>
          </p:nvSpPr>
          <p:spPr bwMode="auto">
            <a:xfrm>
              <a:off x="6099" y="3026"/>
              <a:ext cx="25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90" name="Line 6378"/>
            <p:cNvSpPr>
              <a:spLocks noChangeShapeType="1"/>
            </p:cNvSpPr>
            <p:nvPr/>
          </p:nvSpPr>
          <p:spPr bwMode="auto">
            <a:xfrm flipV="1">
              <a:off x="6069" y="3026"/>
              <a:ext cx="30" cy="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91" name="Line 6379"/>
            <p:cNvSpPr>
              <a:spLocks noChangeShapeType="1"/>
            </p:cNvSpPr>
            <p:nvPr/>
          </p:nvSpPr>
          <p:spPr bwMode="auto">
            <a:xfrm flipV="1">
              <a:off x="6036" y="3030"/>
              <a:ext cx="33" cy="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92" name="Line 6380"/>
            <p:cNvSpPr>
              <a:spLocks noChangeShapeType="1"/>
            </p:cNvSpPr>
            <p:nvPr/>
          </p:nvSpPr>
          <p:spPr bwMode="auto">
            <a:xfrm flipV="1">
              <a:off x="6003" y="3039"/>
              <a:ext cx="33" cy="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93" name="Line 6381"/>
            <p:cNvSpPr>
              <a:spLocks noChangeShapeType="1"/>
            </p:cNvSpPr>
            <p:nvPr/>
          </p:nvSpPr>
          <p:spPr bwMode="auto">
            <a:xfrm flipV="1">
              <a:off x="5965" y="3043"/>
              <a:ext cx="38" cy="12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94" name="Line 6382"/>
            <p:cNvSpPr>
              <a:spLocks noChangeShapeType="1"/>
            </p:cNvSpPr>
            <p:nvPr/>
          </p:nvSpPr>
          <p:spPr bwMode="auto">
            <a:xfrm flipV="1">
              <a:off x="5927" y="3055"/>
              <a:ext cx="38" cy="13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95" name="Line 6383"/>
            <p:cNvSpPr>
              <a:spLocks noChangeShapeType="1"/>
            </p:cNvSpPr>
            <p:nvPr/>
          </p:nvSpPr>
          <p:spPr bwMode="auto">
            <a:xfrm flipV="1">
              <a:off x="5885" y="3068"/>
              <a:ext cx="42" cy="13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96" name="Line 6384"/>
            <p:cNvSpPr>
              <a:spLocks noChangeShapeType="1"/>
            </p:cNvSpPr>
            <p:nvPr/>
          </p:nvSpPr>
          <p:spPr bwMode="auto">
            <a:xfrm flipV="1">
              <a:off x="5839" y="3081"/>
              <a:ext cx="46" cy="12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97" name="Line 6385"/>
            <p:cNvSpPr>
              <a:spLocks noChangeShapeType="1"/>
            </p:cNvSpPr>
            <p:nvPr/>
          </p:nvSpPr>
          <p:spPr bwMode="auto">
            <a:xfrm flipV="1">
              <a:off x="5797" y="3093"/>
              <a:ext cx="42" cy="16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98" name="Line 6386"/>
            <p:cNvSpPr>
              <a:spLocks noChangeShapeType="1"/>
            </p:cNvSpPr>
            <p:nvPr/>
          </p:nvSpPr>
          <p:spPr bwMode="auto">
            <a:xfrm flipV="1">
              <a:off x="5751" y="3109"/>
              <a:ext cx="46" cy="2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099" name="Line 6387"/>
            <p:cNvSpPr>
              <a:spLocks noChangeShapeType="1"/>
            </p:cNvSpPr>
            <p:nvPr/>
          </p:nvSpPr>
          <p:spPr bwMode="auto">
            <a:xfrm flipV="1">
              <a:off x="5701" y="3130"/>
              <a:ext cx="50" cy="22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00" name="Line 6388"/>
            <p:cNvSpPr>
              <a:spLocks noChangeShapeType="1"/>
            </p:cNvSpPr>
            <p:nvPr/>
          </p:nvSpPr>
          <p:spPr bwMode="auto">
            <a:xfrm flipV="1">
              <a:off x="5650" y="3152"/>
              <a:ext cx="51" cy="2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01" name="Line 6389"/>
            <p:cNvSpPr>
              <a:spLocks noChangeShapeType="1"/>
            </p:cNvSpPr>
            <p:nvPr/>
          </p:nvSpPr>
          <p:spPr bwMode="auto">
            <a:xfrm flipV="1">
              <a:off x="5600" y="3173"/>
              <a:ext cx="50" cy="2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02" name="Line 6390"/>
            <p:cNvSpPr>
              <a:spLocks noChangeShapeType="1"/>
            </p:cNvSpPr>
            <p:nvPr/>
          </p:nvSpPr>
          <p:spPr bwMode="auto">
            <a:xfrm flipV="1">
              <a:off x="5549" y="3194"/>
              <a:ext cx="51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03" name="Line 6391"/>
            <p:cNvSpPr>
              <a:spLocks noChangeShapeType="1"/>
            </p:cNvSpPr>
            <p:nvPr/>
          </p:nvSpPr>
          <p:spPr bwMode="auto">
            <a:xfrm flipV="1">
              <a:off x="5498" y="3219"/>
              <a:ext cx="51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04" name="Line 6392"/>
            <p:cNvSpPr>
              <a:spLocks noChangeShapeType="1"/>
            </p:cNvSpPr>
            <p:nvPr/>
          </p:nvSpPr>
          <p:spPr bwMode="auto">
            <a:xfrm flipV="1">
              <a:off x="5449" y="3244"/>
              <a:ext cx="49" cy="26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05" name="Line 6393"/>
            <p:cNvSpPr>
              <a:spLocks noChangeShapeType="1"/>
            </p:cNvSpPr>
            <p:nvPr/>
          </p:nvSpPr>
          <p:spPr bwMode="auto">
            <a:xfrm flipV="1">
              <a:off x="5394" y="3270"/>
              <a:ext cx="55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06" name="Line 6394"/>
            <p:cNvSpPr>
              <a:spLocks noChangeShapeType="1"/>
            </p:cNvSpPr>
            <p:nvPr/>
          </p:nvSpPr>
          <p:spPr bwMode="auto">
            <a:xfrm flipV="1">
              <a:off x="5344" y="3299"/>
              <a:ext cx="50" cy="26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07" name="Line 6395"/>
            <p:cNvSpPr>
              <a:spLocks noChangeShapeType="1"/>
            </p:cNvSpPr>
            <p:nvPr/>
          </p:nvSpPr>
          <p:spPr bwMode="auto">
            <a:xfrm flipV="1">
              <a:off x="5293" y="3325"/>
              <a:ext cx="51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08" name="Line 6396"/>
            <p:cNvSpPr>
              <a:spLocks noChangeShapeType="1"/>
            </p:cNvSpPr>
            <p:nvPr/>
          </p:nvSpPr>
          <p:spPr bwMode="auto">
            <a:xfrm flipV="1">
              <a:off x="5243" y="3354"/>
              <a:ext cx="50" cy="3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09" name="Line 6397"/>
            <p:cNvSpPr>
              <a:spLocks noChangeShapeType="1"/>
            </p:cNvSpPr>
            <p:nvPr/>
          </p:nvSpPr>
          <p:spPr bwMode="auto">
            <a:xfrm flipV="1">
              <a:off x="5189" y="3384"/>
              <a:ext cx="54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10" name="Line 6398"/>
            <p:cNvSpPr>
              <a:spLocks noChangeShapeType="1"/>
            </p:cNvSpPr>
            <p:nvPr/>
          </p:nvSpPr>
          <p:spPr bwMode="auto">
            <a:xfrm flipV="1">
              <a:off x="5142" y="3413"/>
              <a:ext cx="47" cy="3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11" name="Line 6399"/>
            <p:cNvSpPr>
              <a:spLocks noChangeShapeType="1"/>
            </p:cNvSpPr>
            <p:nvPr/>
          </p:nvSpPr>
          <p:spPr bwMode="auto">
            <a:xfrm flipV="1">
              <a:off x="5092" y="3447"/>
              <a:ext cx="50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12" name="Line 6400"/>
            <p:cNvSpPr>
              <a:spLocks noChangeShapeType="1"/>
            </p:cNvSpPr>
            <p:nvPr/>
          </p:nvSpPr>
          <p:spPr bwMode="auto">
            <a:xfrm flipV="1">
              <a:off x="5045" y="3476"/>
              <a:ext cx="47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13" name="Line 6401"/>
            <p:cNvSpPr>
              <a:spLocks noChangeShapeType="1"/>
            </p:cNvSpPr>
            <p:nvPr/>
          </p:nvSpPr>
          <p:spPr bwMode="auto">
            <a:xfrm flipV="1">
              <a:off x="4999" y="3505"/>
              <a:ext cx="46" cy="3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14" name="Line 6402"/>
            <p:cNvSpPr>
              <a:spLocks noChangeShapeType="1"/>
            </p:cNvSpPr>
            <p:nvPr/>
          </p:nvSpPr>
          <p:spPr bwMode="auto">
            <a:xfrm flipV="1">
              <a:off x="4954" y="3539"/>
              <a:ext cx="45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15" name="Line 6403"/>
            <p:cNvSpPr>
              <a:spLocks noChangeShapeType="1"/>
            </p:cNvSpPr>
            <p:nvPr/>
          </p:nvSpPr>
          <p:spPr bwMode="auto">
            <a:xfrm flipV="1">
              <a:off x="4912" y="3568"/>
              <a:ext cx="42" cy="3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16" name="Line 6404"/>
            <p:cNvSpPr>
              <a:spLocks noChangeShapeType="1"/>
            </p:cNvSpPr>
            <p:nvPr/>
          </p:nvSpPr>
          <p:spPr bwMode="auto">
            <a:xfrm flipV="1">
              <a:off x="4874" y="3598"/>
              <a:ext cx="38" cy="3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17" name="Line 6405"/>
            <p:cNvSpPr>
              <a:spLocks noChangeShapeType="1"/>
            </p:cNvSpPr>
            <p:nvPr/>
          </p:nvSpPr>
          <p:spPr bwMode="auto">
            <a:xfrm flipV="1">
              <a:off x="4836" y="3632"/>
              <a:ext cx="38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18" name="Line 6406"/>
            <p:cNvSpPr>
              <a:spLocks noChangeShapeType="1"/>
            </p:cNvSpPr>
            <p:nvPr/>
          </p:nvSpPr>
          <p:spPr bwMode="auto">
            <a:xfrm flipV="1">
              <a:off x="4798" y="3661"/>
              <a:ext cx="38" cy="3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19" name="Line 6407"/>
            <p:cNvSpPr>
              <a:spLocks noChangeShapeType="1"/>
            </p:cNvSpPr>
            <p:nvPr/>
          </p:nvSpPr>
          <p:spPr bwMode="auto">
            <a:xfrm flipV="1">
              <a:off x="4764" y="3691"/>
              <a:ext cx="34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20" name="Line 6408"/>
            <p:cNvSpPr>
              <a:spLocks noChangeShapeType="1"/>
            </p:cNvSpPr>
            <p:nvPr/>
          </p:nvSpPr>
          <p:spPr bwMode="auto">
            <a:xfrm flipV="1">
              <a:off x="4735" y="3716"/>
              <a:ext cx="29" cy="3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21" name="Line 6409"/>
            <p:cNvSpPr>
              <a:spLocks noChangeShapeType="1"/>
            </p:cNvSpPr>
            <p:nvPr/>
          </p:nvSpPr>
          <p:spPr bwMode="auto">
            <a:xfrm flipV="1">
              <a:off x="4705" y="3746"/>
              <a:ext cx="30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22" name="Line 6410"/>
            <p:cNvSpPr>
              <a:spLocks noChangeShapeType="1"/>
            </p:cNvSpPr>
            <p:nvPr/>
          </p:nvSpPr>
          <p:spPr bwMode="auto">
            <a:xfrm flipV="1">
              <a:off x="4681" y="3771"/>
              <a:ext cx="24" cy="3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23" name="Line 6411"/>
            <p:cNvSpPr>
              <a:spLocks noChangeShapeType="1"/>
            </p:cNvSpPr>
            <p:nvPr/>
          </p:nvSpPr>
          <p:spPr bwMode="auto">
            <a:xfrm flipV="1">
              <a:off x="4660" y="3801"/>
              <a:ext cx="21" cy="2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24" name="Line 6412"/>
            <p:cNvSpPr>
              <a:spLocks noChangeShapeType="1"/>
            </p:cNvSpPr>
            <p:nvPr/>
          </p:nvSpPr>
          <p:spPr bwMode="auto">
            <a:xfrm flipV="1">
              <a:off x="4643" y="3821"/>
              <a:ext cx="17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25" name="Line 6413"/>
            <p:cNvSpPr>
              <a:spLocks noChangeShapeType="1"/>
            </p:cNvSpPr>
            <p:nvPr/>
          </p:nvSpPr>
          <p:spPr bwMode="auto">
            <a:xfrm flipV="1">
              <a:off x="4626" y="3846"/>
              <a:ext cx="17" cy="2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26" name="Line 6414"/>
            <p:cNvSpPr>
              <a:spLocks noChangeShapeType="1"/>
            </p:cNvSpPr>
            <p:nvPr/>
          </p:nvSpPr>
          <p:spPr bwMode="auto">
            <a:xfrm flipV="1">
              <a:off x="4614" y="3867"/>
              <a:ext cx="12" cy="2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27" name="Line 6415"/>
            <p:cNvSpPr>
              <a:spLocks noChangeShapeType="1"/>
            </p:cNvSpPr>
            <p:nvPr/>
          </p:nvSpPr>
          <p:spPr bwMode="auto">
            <a:xfrm flipV="1">
              <a:off x="4601" y="3888"/>
              <a:ext cx="13" cy="2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28" name="Line 6416"/>
            <p:cNvSpPr>
              <a:spLocks noChangeShapeType="1"/>
            </p:cNvSpPr>
            <p:nvPr/>
          </p:nvSpPr>
          <p:spPr bwMode="auto">
            <a:xfrm flipV="1">
              <a:off x="4597" y="3909"/>
              <a:ext cx="4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29" name="Line 6417"/>
            <p:cNvSpPr>
              <a:spLocks noChangeShapeType="1"/>
            </p:cNvSpPr>
            <p:nvPr/>
          </p:nvSpPr>
          <p:spPr bwMode="auto">
            <a:xfrm flipV="1">
              <a:off x="4593" y="3926"/>
              <a:ext cx="4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30" name="Line 6418"/>
            <p:cNvSpPr>
              <a:spLocks noChangeShapeType="1"/>
            </p:cNvSpPr>
            <p:nvPr/>
          </p:nvSpPr>
          <p:spPr bwMode="auto">
            <a:xfrm flipV="1">
              <a:off x="4593" y="3943"/>
              <a:ext cx="0" cy="13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31" name="Line 6419"/>
            <p:cNvSpPr>
              <a:spLocks noChangeShapeType="1"/>
            </p:cNvSpPr>
            <p:nvPr/>
          </p:nvSpPr>
          <p:spPr bwMode="auto">
            <a:xfrm flipH="1" flipV="1">
              <a:off x="4593" y="3956"/>
              <a:ext cx="4" cy="12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32" name="Line 6420"/>
            <p:cNvSpPr>
              <a:spLocks noChangeShapeType="1"/>
            </p:cNvSpPr>
            <p:nvPr/>
          </p:nvSpPr>
          <p:spPr bwMode="auto">
            <a:xfrm flipH="1" flipV="1">
              <a:off x="4597" y="3968"/>
              <a:ext cx="4" cy="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33" name="Line 6421"/>
            <p:cNvSpPr>
              <a:spLocks noChangeShapeType="1"/>
            </p:cNvSpPr>
            <p:nvPr/>
          </p:nvSpPr>
          <p:spPr bwMode="auto">
            <a:xfrm flipH="1" flipV="1">
              <a:off x="4601" y="3977"/>
              <a:ext cx="13" cy="8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34" name="Line 6422"/>
            <p:cNvSpPr>
              <a:spLocks noChangeShapeType="1"/>
            </p:cNvSpPr>
            <p:nvPr/>
          </p:nvSpPr>
          <p:spPr bwMode="auto">
            <a:xfrm flipH="1" flipV="1">
              <a:off x="4614" y="3985"/>
              <a:ext cx="12" cy="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35" name="Line 6423"/>
            <p:cNvSpPr>
              <a:spLocks noChangeShapeType="1"/>
            </p:cNvSpPr>
            <p:nvPr/>
          </p:nvSpPr>
          <p:spPr bwMode="auto">
            <a:xfrm flipH="1" flipV="1">
              <a:off x="4626" y="3994"/>
              <a:ext cx="17" cy="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36" name="Line 6424"/>
            <p:cNvSpPr>
              <a:spLocks noChangeShapeType="1"/>
            </p:cNvSpPr>
            <p:nvPr/>
          </p:nvSpPr>
          <p:spPr bwMode="auto">
            <a:xfrm flipH="1" flipV="1">
              <a:off x="4643" y="3998"/>
              <a:ext cx="17" cy="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37" name="Line 6425"/>
            <p:cNvSpPr>
              <a:spLocks noChangeShapeType="1"/>
            </p:cNvSpPr>
            <p:nvPr/>
          </p:nvSpPr>
          <p:spPr bwMode="auto">
            <a:xfrm flipH="1">
              <a:off x="4660" y="4002"/>
              <a:ext cx="25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38" name="Line 6426"/>
            <p:cNvSpPr>
              <a:spLocks noChangeShapeType="1"/>
            </p:cNvSpPr>
            <p:nvPr/>
          </p:nvSpPr>
          <p:spPr bwMode="auto">
            <a:xfrm>
              <a:off x="4685" y="4002"/>
              <a:ext cx="25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39" name="Line 6427"/>
            <p:cNvSpPr>
              <a:spLocks noChangeShapeType="1"/>
            </p:cNvSpPr>
            <p:nvPr/>
          </p:nvSpPr>
          <p:spPr bwMode="auto">
            <a:xfrm flipV="1">
              <a:off x="4710" y="3998"/>
              <a:ext cx="29" cy="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40" name="Line 6428"/>
            <p:cNvSpPr>
              <a:spLocks noChangeShapeType="1"/>
            </p:cNvSpPr>
            <p:nvPr/>
          </p:nvSpPr>
          <p:spPr bwMode="auto">
            <a:xfrm flipV="1">
              <a:off x="4739" y="3994"/>
              <a:ext cx="29" cy="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41" name="Line 6429"/>
            <p:cNvSpPr>
              <a:spLocks noChangeShapeType="1"/>
            </p:cNvSpPr>
            <p:nvPr/>
          </p:nvSpPr>
          <p:spPr bwMode="auto">
            <a:xfrm flipV="1">
              <a:off x="4768" y="3985"/>
              <a:ext cx="34" cy="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42" name="Line 6430"/>
            <p:cNvSpPr>
              <a:spLocks noChangeShapeType="1"/>
            </p:cNvSpPr>
            <p:nvPr/>
          </p:nvSpPr>
          <p:spPr bwMode="auto">
            <a:xfrm flipV="1">
              <a:off x="4802" y="3977"/>
              <a:ext cx="38" cy="8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43" name="Line 6431"/>
            <p:cNvSpPr>
              <a:spLocks noChangeShapeType="1"/>
            </p:cNvSpPr>
            <p:nvPr/>
          </p:nvSpPr>
          <p:spPr bwMode="auto">
            <a:xfrm flipV="1">
              <a:off x="4840" y="3964"/>
              <a:ext cx="38" cy="13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44" name="Line 6432"/>
            <p:cNvSpPr>
              <a:spLocks noChangeShapeType="1"/>
            </p:cNvSpPr>
            <p:nvPr/>
          </p:nvSpPr>
          <p:spPr bwMode="auto">
            <a:xfrm flipV="1">
              <a:off x="4878" y="3952"/>
              <a:ext cx="38" cy="12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45" name="Line 6433"/>
            <p:cNvSpPr>
              <a:spLocks noChangeShapeType="1"/>
            </p:cNvSpPr>
            <p:nvPr/>
          </p:nvSpPr>
          <p:spPr bwMode="auto">
            <a:xfrm flipV="1">
              <a:off x="4916" y="3939"/>
              <a:ext cx="42" cy="13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46" name="Line 6434"/>
            <p:cNvSpPr>
              <a:spLocks noChangeShapeType="1"/>
            </p:cNvSpPr>
            <p:nvPr/>
          </p:nvSpPr>
          <p:spPr bwMode="auto">
            <a:xfrm flipV="1">
              <a:off x="4958" y="3922"/>
              <a:ext cx="45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47" name="Line 6435"/>
            <p:cNvSpPr>
              <a:spLocks noChangeShapeType="1"/>
            </p:cNvSpPr>
            <p:nvPr/>
          </p:nvSpPr>
          <p:spPr bwMode="auto">
            <a:xfrm flipV="1">
              <a:off x="5003" y="3905"/>
              <a:ext cx="47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48" name="Line 6436"/>
            <p:cNvSpPr>
              <a:spLocks noChangeShapeType="1"/>
            </p:cNvSpPr>
            <p:nvPr/>
          </p:nvSpPr>
          <p:spPr bwMode="auto">
            <a:xfrm flipV="1">
              <a:off x="5050" y="3884"/>
              <a:ext cx="46" cy="2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49" name="Line 6437"/>
            <p:cNvSpPr>
              <a:spLocks noChangeShapeType="1"/>
            </p:cNvSpPr>
            <p:nvPr/>
          </p:nvSpPr>
          <p:spPr bwMode="auto">
            <a:xfrm flipV="1">
              <a:off x="5096" y="3867"/>
              <a:ext cx="51" cy="17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50" name="Line 6438"/>
            <p:cNvSpPr>
              <a:spLocks noChangeShapeType="1"/>
            </p:cNvSpPr>
            <p:nvPr/>
          </p:nvSpPr>
          <p:spPr bwMode="auto">
            <a:xfrm flipV="1">
              <a:off x="5147" y="3842"/>
              <a:ext cx="46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51" name="Line 6439"/>
            <p:cNvSpPr>
              <a:spLocks noChangeShapeType="1"/>
            </p:cNvSpPr>
            <p:nvPr/>
          </p:nvSpPr>
          <p:spPr bwMode="auto">
            <a:xfrm flipV="1">
              <a:off x="5193" y="3821"/>
              <a:ext cx="54" cy="2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52" name="Line 6440"/>
            <p:cNvSpPr>
              <a:spLocks noChangeShapeType="1"/>
            </p:cNvSpPr>
            <p:nvPr/>
          </p:nvSpPr>
          <p:spPr bwMode="auto">
            <a:xfrm flipV="1">
              <a:off x="5247" y="3796"/>
              <a:ext cx="50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53" name="Line 6441"/>
            <p:cNvSpPr>
              <a:spLocks noChangeShapeType="1"/>
            </p:cNvSpPr>
            <p:nvPr/>
          </p:nvSpPr>
          <p:spPr bwMode="auto">
            <a:xfrm flipV="1">
              <a:off x="5297" y="3771"/>
              <a:ext cx="51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54" name="Line 6442"/>
            <p:cNvSpPr>
              <a:spLocks noChangeShapeType="1"/>
            </p:cNvSpPr>
            <p:nvPr/>
          </p:nvSpPr>
          <p:spPr bwMode="auto">
            <a:xfrm flipV="1">
              <a:off x="5348" y="3741"/>
              <a:ext cx="50" cy="3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55" name="Line 6443"/>
            <p:cNvSpPr>
              <a:spLocks noChangeShapeType="1"/>
            </p:cNvSpPr>
            <p:nvPr/>
          </p:nvSpPr>
          <p:spPr bwMode="auto">
            <a:xfrm flipV="1">
              <a:off x="5398" y="3716"/>
              <a:ext cx="55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56" name="Line 6444"/>
            <p:cNvSpPr>
              <a:spLocks noChangeShapeType="1"/>
            </p:cNvSpPr>
            <p:nvPr/>
          </p:nvSpPr>
          <p:spPr bwMode="auto">
            <a:xfrm flipV="1">
              <a:off x="5453" y="3687"/>
              <a:ext cx="50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57" name="Line 6445"/>
            <p:cNvSpPr>
              <a:spLocks noChangeShapeType="1"/>
            </p:cNvSpPr>
            <p:nvPr/>
          </p:nvSpPr>
          <p:spPr bwMode="auto">
            <a:xfrm flipV="1">
              <a:off x="5503" y="3657"/>
              <a:ext cx="50" cy="3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58" name="Line 6446"/>
            <p:cNvSpPr>
              <a:spLocks noChangeShapeType="1"/>
            </p:cNvSpPr>
            <p:nvPr/>
          </p:nvSpPr>
          <p:spPr bwMode="auto">
            <a:xfrm flipV="1">
              <a:off x="5553" y="3628"/>
              <a:ext cx="51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59" name="Line 6447"/>
            <p:cNvSpPr>
              <a:spLocks noChangeShapeType="1"/>
            </p:cNvSpPr>
            <p:nvPr/>
          </p:nvSpPr>
          <p:spPr bwMode="auto">
            <a:xfrm flipV="1">
              <a:off x="5604" y="3594"/>
              <a:ext cx="50" cy="3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60" name="Line 6448"/>
            <p:cNvSpPr>
              <a:spLocks noChangeShapeType="1"/>
            </p:cNvSpPr>
            <p:nvPr/>
          </p:nvSpPr>
          <p:spPr bwMode="auto">
            <a:xfrm flipV="1">
              <a:off x="5654" y="3564"/>
              <a:ext cx="51" cy="3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61" name="Line 6449"/>
            <p:cNvSpPr>
              <a:spLocks noChangeShapeType="1"/>
            </p:cNvSpPr>
            <p:nvPr/>
          </p:nvSpPr>
          <p:spPr bwMode="auto">
            <a:xfrm flipV="1">
              <a:off x="5705" y="3535"/>
              <a:ext cx="46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62" name="Line 6450"/>
            <p:cNvSpPr>
              <a:spLocks noChangeShapeType="1"/>
            </p:cNvSpPr>
            <p:nvPr/>
          </p:nvSpPr>
          <p:spPr bwMode="auto">
            <a:xfrm flipV="1">
              <a:off x="5751" y="3501"/>
              <a:ext cx="50" cy="3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63" name="Line 6451"/>
            <p:cNvSpPr>
              <a:spLocks noChangeShapeType="1"/>
            </p:cNvSpPr>
            <p:nvPr/>
          </p:nvSpPr>
          <p:spPr bwMode="auto">
            <a:xfrm flipV="1">
              <a:off x="5801" y="3471"/>
              <a:ext cx="42" cy="3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64" name="Line 6452"/>
            <p:cNvSpPr>
              <a:spLocks noChangeShapeType="1"/>
            </p:cNvSpPr>
            <p:nvPr/>
          </p:nvSpPr>
          <p:spPr bwMode="auto">
            <a:xfrm flipV="1">
              <a:off x="5843" y="3443"/>
              <a:ext cx="46" cy="28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65" name="Line 6453"/>
            <p:cNvSpPr>
              <a:spLocks noChangeShapeType="1"/>
            </p:cNvSpPr>
            <p:nvPr/>
          </p:nvSpPr>
          <p:spPr bwMode="auto">
            <a:xfrm flipV="1">
              <a:off x="5889" y="3409"/>
              <a:ext cx="38" cy="34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66" name="Line 6454"/>
            <p:cNvSpPr>
              <a:spLocks noChangeShapeType="1"/>
            </p:cNvSpPr>
            <p:nvPr/>
          </p:nvSpPr>
          <p:spPr bwMode="auto">
            <a:xfrm flipV="1">
              <a:off x="5927" y="3379"/>
              <a:ext cx="42" cy="3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67" name="Line 6455"/>
            <p:cNvSpPr>
              <a:spLocks noChangeShapeType="1"/>
            </p:cNvSpPr>
            <p:nvPr/>
          </p:nvSpPr>
          <p:spPr bwMode="auto">
            <a:xfrm flipV="1">
              <a:off x="5969" y="3350"/>
              <a:ext cx="34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68" name="Line 6456"/>
            <p:cNvSpPr>
              <a:spLocks noChangeShapeType="1"/>
            </p:cNvSpPr>
            <p:nvPr/>
          </p:nvSpPr>
          <p:spPr bwMode="auto">
            <a:xfrm flipV="1">
              <a:off x="6003" y="3320"/>
              <a:ext cx="37" cy="3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69" name="Line 6457"/>
            <p:cNvSpPr>
              <a:spLocks noChangeShapeType="1"/>
            </p:cNvSpPr>
            <p:nvPr/>
          </p:nvSpPr>
          <p:spPr bwMode="auto">
            <a:xfrm flipV="1">
              <a:off x="6040" y="3295"/>
              <a:ext cx="29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70" name="Line 6458"/>
            <p:cNvSpPr>
              <a:spLocks noChangeShapeType="1"/>
            </p:cNvSpPr>
            <p:nvPr/>
          </p:nvSpPr>
          <p:spPr bwMode="auto">
            <a:xfrm flipV="1">
              <a:off x="6069" y="3266"/>
              <a:ext cx="30" cy="29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71" name="Line 6459"/>
            <p:cNvSpPr>
              <a:spLocks noChangeShapeType="1"/>
            </p:cNvSpPr>
            <p:nvPr/>
          </p:nvSpPr>
          <p:spPr bwMode="auto">
            <a:xfrm flipV="1">
              <a:off x="6099" y="3240"/>
              <a:ext cx="29" cy="26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72" name="Line 6460"/>
            <p:cNvSpPr>
              <a:spLocks noChangeShapeType="1"/>
            </p:cNvSpPr>
            <p:nvPr/>
          </p:nvSpPr>
          <p:spPr bwMode="auto">
            <a:xfrm flipV="1">
              <a:off x="6128" y="3215"/>
              <a:ext cx="21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73" name="Line 6461"/>
            <p:cNvSpPr>
              <a:spLocks noChangeShapeType="1"/>
            </p:cNvSpPr>
            <p:nvPr/>
          </p:nvSpPr>
          <p:spPr bwMode="auto">
            <a:xfrm flipV="1">
              <a:off x="6149" y="3190"/>
              <a:ext cx="21" cy="25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174" name="Line 6462"/>
            <p:cNvSpPr>
              <a:spLocks noChangeShapeType="1"/>
            </p:cNvSpPr>
            <p:nvPr/>
          </p:nvSpPr>
          <p:spPr bwMode="auto">
            <a:xfrm flipV="1">
              <a:off x="6170" y="3168"/>
              <a:ext cx="17" cy="22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6161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Correlation Cont.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198438" y="1014187"/>
            <a:ext cx="9685337" cy="535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Numerator of </a:t>
            </a:r>
            <a:r>
              <a:rPr lang="en-US" sz="2800" b="0" dirty="0" err="1">
                <a:cs typeface="Times New Roman" pitchFamily="18" charset="0"/>
              </a:rPr>
              <a:t>r</a:t>
            </a:r>
            <a:r>
              <a:rPr lang="en-US" sz="2800" b="0" baseline="-25000" dirty="0" err="1">
                <a:cs typeface="Times New Roman" pitchFamily="18" charset="0"/>
              </a:rPr>
              <a:t>ij</a:t>
            </a:r>
            <a:r>
              <a:rPr lang="en-US" sz="2800" b="0" dirty="0">
                <a:cs typeface="Times New Roman" pitchFamily="18" charset="0"/>
              </a:rPr>
              <a:t> is covariance: describes deviations in 1 variable as they change with deviations in another variable (similar to variance, but for 2 variables)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Very important concept*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Can also think of correlation as angle between vectors </a:t>
            </a:r>
            <a:r>
              <a:rPr lang="en-US" sz="2800" b="0" i="1" dirty="0" err="1">
                <a:cs typeface="Times New Roman" pitchFamily="18" charset="0"/>
              </a:rPr>
              <a:t>i</a:t>
            </a:r>
            <a:r>
              <a:rPr lang="en-US" sz="2800" b="0" dirty="0">
                <a:cs typeface="Times New Roman" pitchFamily="18" charset="0"/>
              </a:rPr>
              <a:t> and </a:t>
            </a:r>
            <a:r>
              <a:rPr lang="en-US" sz="2800" b="0" i="1" dirty="0">
                <a:cs typeface="Times New Roman" pitchFamily="18" charset="0"/>
              </a:rPr>
              <a:t>j</a:t>
            </a:r>
            <a:r>
              <a:rPr lang="en-US" sz="2800" b="0" dirty="0">
                <a:cs typeface="Times New Roman" pitchFamily="18" charset="0"/>
              </a:rPr>
              <a:t> in variable space: the tighter the angle, the higher the correlation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Thus,  r = </a:t>
            </a:r>
            <a:r>
              <a:rPr lang="en-US" sz="2800" b="0" dirty="0" err="1">
                <a:cs typeface="Times New Roman" pitchFamily="18" charset="0"/>
              </a:rPr>
              <a:t>cos</a:t>
            </a:r>
            <a:r>
              <a:rPr lang="en-US" sz="2800" b="0" dirty="0">
                <a:cs typeface="Times New Roman" pitchFamily="18" charset="0"/>
              </a:rPr>
              <a:t> </a:t>
            </a:r>
            <a:r>
              <a:rPr lang="en-US" sz="2800" b="0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sz="2800" b="0" dirty="0">
                <a:cs typeface="Times New Roman" pitchFamily="18" charset="0"/>
              </a:rPr>
              <a:t> (1 of MANY ways to visualize correlations)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sz="1600" b="0" dirty="0">
                <a:cs typeface="Times New Roman" pitchFamily="18" charset="0"/>
              </a:rPr>
              <a:t>*NOTE: N-1 drops out of numerator and denominator of r</a:t>
            </a:r>
          </a:p>
        </p:txBody>
      </p:sp>
      <p:sp>
        <p:nvSpPr>
          <p:cNvPr id="3819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1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868109"/>
              </p:ext>
            </p:extLst>
          </p:nvPr>
        </p:nvGraphicFramePr>
        <p:xfrm>
          <a:off x="5896920" y="2467831"/>
          <a:ext cx="2329913" cy="84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2" name="Equation" r:id="rId4" imgW="1714320" imgH="622080" progId="Equation.DSMT4">
                  <p:embed/>
                </p:oleObj>
              </mc:Choice>
              <mc:Fallback>
                <p:oleObj name="Equation" r:id="rId4" imgW="1714320" imgH="622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920" y="2467831"/>
                        <a:ext cx="2329913" cy="8457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254" name="Text Box 302"/>
          <p:cNvSpPr txBox="1">
            <a:spLocks noChangeArrowheads="1"/>
          </p:cNvSpPr>
          <p:nvPr/>
        </p:nvSpPr>
        <p:spPr bwMode="auto">
          <a:xfrm>
            <a:off x="4637088" y="2743200"/>
            <a:ext cx="55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vs.</a:t>
            </a:r>
          </a:p>
        </p:txBody>
      </p:sp>
      <p:graphicFrame>
        <p:nvGraphicFramePr>
          <p:cNvPr id="382256" name="Object 3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13817"/>
              </p:ext>
            </p:extLst>
          </p:nvPr>
        </p:nvGraphicFramePr>
        <p:xfrm>
          <a:off x="1010672" y="2469418"/>
          <a:ext cx="3361712" cy="82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3" name="Equation" r:id="rId6" imgW="2476440" imgH="609480" progId="Equation.DSMT4">
                  <p:embed/>
                </p:oleObj>
              </mc:Choice>
              <mc:Fallback>
                <p:oleObj name="Equation" r:id="rId6" imgW="2476440" imgH="609480" progId="Equation.DSMT4">
                  <p:embed/>
                  <p:pic>
                    <p:nvPicPr>
                      <p:cNvPr id="0" name="Object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672" y="2469418"/>
                        <a:ext cx="3361712" cy="8297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Basic Univariate Statistics: Chi-Square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64712" cy="51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Often used to summarize categorical data from contingency tables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Tests for independence of values in cells (i.e. </a:t>
            </a:r>
            <a:r>
              <a:rPr lang="en-US" sz="2800" b="0">
                <a:cs typeface="Times New Roman" pitchFamily="18" charset="0"/>
              </a:rPr>
              <a:t>between rows and columns)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For 2 x 2 table calculate: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Compare X</a:t>
            </a:r>
            <a:r>
              <a:rPr lang="en-US" sz="2800" b="0" baseline="30000" dirty="0">
                <a:cs typeface="Times New Roman" pitchFamily="18" charset="0"/>
              </a:rPr>
              <a:t>2</a:t>
            </a:r>
            <a:r>
              <a:rPr lang="en-US" sz="2800" b="0" dirty="0">
                <a:cs typeface="Times New Roman" pitchFamily="18" charset="0"/>
              </a:rPr>
              <a:t> to X</a:t>
            </a:r>
            <a:r>
              <a:rPr lang="en-US" sz="2800" b="0" baseline="30000" dirty="0">
                <a:cs typeface="Times New Roman" pitchFamily="18" charset="0"/>
              </a:rPr>
              <a:t>2</a:t>
            </a:r>
            <a:r>
              <a:rPr lang="en-US" sz="2800" b="0" dirty="0">
                <a:cs typeface="Times New Roman" pitchFamily="18" charset="0"/>
              </a:rPr>
              <a:t> distribution with (n-1) </a:t>
            </a:r>
            <a:r>
              <a:rPr lang="en-US" sz="2800" b="0" dirty="0" err="1">
                <a:cs typeface="Times New Roman" pitchFamily="18" charset="0"/>
              </a:rPr>
              <a:t>df</a:t>
            </a:r>
            <a:r>
              <a:rPr lang="en-US" sz="2800" b="0" dirty="0">
                <a:cs typeface="Times New Roman" pitchFamily="18" charset="0"/>
              </a:rPr>
              <a:t> =(r-1)(c-1)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b="0" dirty="0">
                <a:cs typeface="Times New Roman" pitchFamily="18" charset="0"/>
              </a:rPr>
              <a:t>Other derivations exist for particular data types, but this is general concept</a:t>
            </a:r>
          </a:p>
        </p:txBody>
      </p:sp>
      <p:sp>
        <p:nvSpPr>
          <p:cNvPr id="3840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4302" name="Object 302"/>
          <p:cNvGraphicFramePr>
            <a:graphicFrameLocks noChangeAspect="1"/>
          </p:cNvGraphicFramePr>
          <p:nvPr/>
        </p:nvGraphicFramePr>
        <p:xfrm>
          <a:off x="4244975" y="2500313"/>
          <a:ext cx="203041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35" r:id="rId4" imgW="1129810" imgH="609336" progId="Equation.DSMT4">
                  <p:embed/>
                </p:oleObj>
              </mc:Choice>
              <mc:Fallback>
                <p:oleObj r:id="rId4" imgW="1129810" imgH="609336" progId="Equation.DSMT4">
                  <p:embed/>
                  <p:pic>
                    <p:nvPicPr>
                      <p:cNvPr id="0" name="Object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2500313"/>
                        <a:ext cx="2030413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304" name="Text Box 304"/>
          <p:cNvSpPr txBox="1">
            <a:spLocks noChangeArrowheads="1"/>
          </p:cNvSpPr>
          <p:nvPr/>
        </p:nvSpPr>
        <p:spPr bwMode="auto">
          <a:xfrm>
            <a:off x="5191919" y="3694906"/>
            <a:ext cx="45696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0" dirty="0"/>
              <a:t>O = observed data in each cell, &amp; E = expected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Inferential vs. Exploratory Statistics</a:t>
            </a: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04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i="1" dirty="0"/>
              <a:t>Independent Variable</a:t>
            </a:r>
            <a:r>
              <a:rPr lang="en-US" sz="2800" b="0" dirty="0"/>
              <a:t>:  specifies the hypothesis; a </a:t>
            </a:r>
            <a:r>
              <a:rPr lang="en-US" sz="2800" b="0" i="1" dirty="0"/>
              <a:t>predictor </a:t>
            </a:r>
            <a:r>
              <a:rPr lang="en-US" sz="2800" b="0" dirty="0"/>
              <a:t>for other variables (e.g., sex, age). (</a:t>
            </a:r>
            <a:r>
              <a:rPr lang="en-US" sz="2800" b="0" i="1" dirty="0"/>
              <a:t>X-matrix</a:t>
            </a:r>
            <a:r>
              <a:rPr lang="en-US" sz="2800" b="0" dirty="0"/>
              <a:t>)</a:t>
            </a:r>
            <a:endParaRPr lang="en-US" sz="2800" b="0" i="1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i="1" dirty="0"/>
              <a:t>Dependent Variable</a:t>
            </a:r>
            <a:r>
              <a:rPr lang="en-US" sz="2800" b="0" dirty="0"/>
              <a:t>:  the </a:t>
            </a:r>
            <a:r>
              <a:rPr lang="en-US" sz="2800" b="0" i="1" dirty="0"/>
              <a:t>response </a:t>
            </a:r>
            <a:r>
              <a:rPr lang="en-US" sz="2800" b="0" dirty="0"/>
              <a:t>variable; its variation depends other variables.  This is the ‘data’ (</a:t>
            </a:r>
            <a:r>
              <a:rPr lang="en-US" sz="2800" b="0" i="1" dirty="0"/>
              <a:t>Y-matrix</a:t>
            </a:r>
            <a:r>
              <a:rPr lang="en-US" sz="2800" b="0" dirty="0"/>
              <a:t>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i="1" dirty="0"/>
              <a:t>MANY </a:t>
            </a:r>
            <a:r>
              <a:rPr lang="en-US" sz="2800" b="0" dirty="0"/>
              <a:t>ways of classifying statistical methods, I prefer…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i="1" dirty="0"/>
              <a:t>Inferential Statistics</a:t>
            </a:r>
            <a:r>
              <a:rPr lang="en-US" sz="2800" b="0" dirty="0"/>
              <a:t>:  test for specific patterns in data using independent variables to generate hypotheses (Y vs. X)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i="1" dirty="0"/>
              <a:t>Exploratory Statistics</a:t>
            </a:r>
            <a:r>
              <a:rPr lang="en-US" sz="2800" b="0" dirty="0"/>
              <a:t>:  describe patterns in data without independent variables or specific hypotheses (patterns in Y)</a:t>
            </a:r>
          </a:p>
        </p:txBody>
      </p:sp>
      <p:sp>
        <p:nvSpPr>
          <p:cNvPr id="32973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Inferential vs. Exploratory Statistics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Some examples:</a:t>
            </a:r>
          </a:p>
        </p:txBody>
      </p:sp>
      <p:sp>
        <p:nvSpPr>
          <p:cNvPr id="33382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3870" name="Group 46"/>
          <p:cNvGrpSpPr>
            <a:grpSpLocks/>
          </p:cNvGrpSpPr>
          <p:nvPr/>
        </p:nvGrpSpPr>
        <p:grpSpPr bwMode="auto">
          <a:xfrm>
            <a:off x="2316163" y="1733550"/>
            <a:ext cx="5548312" cy="4484688"/>
            <a:chOff x="-2" y="-2"/>
            <a:chExt cx="3495" cy="2825"/>
          </a:xfrm>
        </p:grpSpPr>
        <p:grpSp>
          <p:nvGrpSpPr>
            <p:cNvPr id="333868" name="Group 44"/>
            <p:cNvGrpSpPr>
              <a:grpSpLocks/>
            </p:cNvGrpSpPr>
            <p:nvPr/>
          </p:nvGrpSpPr>
          <p:grpSpPr bwMode="auto">
            <a:xfrm>
              <a:off x="0" y="0"/>
              <a:ext cx="3491" cy="2821"/>
              <a:chOff x="0" y="0"/>
              <a:chExt cx="3491" cy="2821"/>
            </a:xfrm>
          </p:grpSpPr>
          <p:grpSp>
            <p:nvGrpSpPr>
              <p:cNvPr id="333843" name="Group 19"/>
              <p:cNvGrpSpPr>
                <a:grpSpLocks/>
              </p:cNvGrpSpPr>
              <p:nvPr/>
            </p:nvGrpSpPr>
            <p:grpSpPr bwMode="auto">
              <a:xfrm>
                <a:off x="0" y="0"/>
                <a:ext cx="1640" cy="403"/>
                <a:chOff x="0" y="0"/>
                <a:chExt cx="1640" cy="403"/>
              </a:xfrm>
            </p:grpSpPr>
            <p:sp>
              <p:nvSpPr>
                <p:cNvPr id="333829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5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>
                      <a:latin typeface="Book Antiqua" pitchFamily="18" charset="0"/>
                      <a:cs typeface="Times New Roman" pitchFamily="18" charset="0"/>
                    </a:rPr>
                    <a:t>Inferential Methods</a:t>
                  </a:r>
                  <a:endParaRPr lang="en-US" sz="1800"/>
                </a:p>
              </p:txBody>
            </p:sp>
            <p:sp>
              <p:nvSpPr>
                <p:cNvPr id="33384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4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45" name="Group 21"/>
              <p:cNvGrpSpPr>
                <a:grpSpLocks/>
              </p:cNvGrpSpPr>
              <p:nvPr/>
            </p:nvGrpSpPr>
            <p:grpSpPr bwMode="auto">
              <a:xfrm>
                <a:off x="1640" y="0"/>
                <a:ext cx="1851" cy="403"/>
                <a:chOff x="1640" y="0"/>
                <a:chExt cx="1851" cy="403"/>
              </a:xfrm>
            </p:grpSpPr>
            <p:sp>
              <p:nvSpPr>
                <p:cNvPr id="333830" name="Rectangle 6"/>
                <p:cNvSpPr>
                  <a:spLocks noChangeArrowheads="1"/>
                </p:cNvSpPr>
                <p:nvPr/>
              </p:nvSpPr>
              <p:spPr bwMode="auto">
                <a:xfrm>
                  <a:off x="1683" y="0"/>
                  <a:ext cx="176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>
                      <a:latin typeface="Book Antiqua" pitchFamily="18" charset="0"/>
                      <a:cs typeface="Times New Roman" pitchFamily="18" charset="0"/>
                    </a:rPr>
                    <a:t>Exploratory Methods</a:t>
                  </a:r>
                  <a:endParaRPr lang="en-US" sz="1800"/>
                </a:p>
              </p:txBody>
            </p:sp>
            <p:sp>
              <p:nvSpPr>
                <p:cNvPr id="333844" name="Rectangle 20"/>
                <p:cNvSpPr>
                  <a:spLocks noChangeArrowheads="1"/>
                </p:cNvSpPr>
                <p:nvPr/>
              </p:nvSpPr>
              <p:spPr bwMode="auto">
                <a:xfrm>
                  <a:off x="1640" y="0"/>
                  <a:ext cx="18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47" name="Group 23"/>
              <p:cNvGrpSpPr>
                <a:grpSpLocks/>
              </p:cNvGrpSpPr>
              <p:nvPr/>
            </p:nvGrpSpPr>
            <p:grpSpPr bwMode="auto">
              <a:xfrm>
                <a:off x="0" y="403"/>
                <a:ext cx="1640" cy="403"/>
                <a:chOff x="0" y="403"/>
                <a:chExt cx="1640" cy="403"/>
              </a:xfrm>
            </p:grpSpPr>
            <p:sp>
              <p:nvSpPr>
                <p:cNvPr id="33383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55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 b="0">
                      <a:latin typeface="Book Antiqua" pitchFamily="18" charset="0"/>
                      <a:cs typeface="Times New Roman" pitchFamily="18" charset="0"/>
                    </a:rPr>
                    <a:t>T-test</a:t>
                  </a:r>
                  <a:endParaRPr lang="en-US" sz="1800" b="0">
                    <a:cs typeface="Times New Roman" pitchFamily="18" charset="0"/>
                  </a:endParaRPr>
                </a:p>
                <a:p>
                  <a:pPr algn="l"/>
                  <a:endParaRPr lang="en-US" sz="1800" b="0"/>
                </a:p>
              </p:txBody>
            </p:sp>
            <p:sp>
              <p:nvSpPr>
                <p:cNvPr id="33384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64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49" name="Group 25"/>
              <p:cNvGrpSpPr>
                <a:grpSpLocks/>
              </p:cNvGrpSpPr>
              <p:nvPr/>
            </p:nvGrpSpPr>
            <p:grpSpPr bwMode="auto">
              <a:xfrm>
                <a:off x="1640" y="403"/>
                <a:ext cx="1851" cy="403"/>
                <a:chOff x="1640" y="403"/>
                <a:chExt cx="1851" cy="403"/>
              </a:xfrm>
            </p:grpSpPr>
            <p:sp>
              <p:nvSpPr>
                <p:cNvPr id="333832" name="Rectangle 8"/>
                <p:cNvSpPr>
                  <a:spLocks noChangeArrowheads="1"/>
                </p:cNvSpPr>
                <p:nvPr/>
              </p:nvSpPr>
              <p:spPr bwMode="auto">
                <a:xfrm>
                  <a:off x="1683" y="403"/>
                  <a:ext cx="176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 b="0">
                      <a:latin typeface="Book Antiqua" pitchFamily="18" charset="0"/>
                      <a:cs typeface="Times New Roman" pitchFamily="18" charset="0"/>
                    </a:rPr>
                    <a:t>Principal Components (PCA)</a:t>
                  </a:r>
                  <a:endParaRPr lang="en-US" sz="1800" b="0">
                    <a:cs typeface="Times New Roman" pitchFamily="18" charset="0"/>
                  </a:endParaRPr>
                </a:p>
                <a:p>
                  <a:pPr algn="l"/>
                  <a:endParaRPr lang="en-US" sz="1800" b="0"/>
                </a:p>
              </p:txBody>
            </p:sp>
            <p:sp>
              <p:nvSpPr>
                <p:cNvPr id="333848" name="Rectangle 24"/>
                <p:cNvSpPr>
                  <a:spLocks noChangeArrowheads="1"/>
                </p:cNvSpPr>
                <p:nvPr/>
              </p:nvSpPr>
              <p:spPr bwMode="auto">
                <a:xfrm>
                  <a:off x="1640" y="403"/>
                  <a:ext cx="18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51" name="Group 27"/>
              <p:cNvGrpSpPr>
                <a:grpSpLocks/>
              </p:cNvGrpSpPr>
              <p:nvPr/>
            </p:nvGrpSpPr>
            <p:grpSpPr bwMode="auto">
              <a:xfrm>
                <a:off x="0" y="806"/>
                <a:ext cx="1640" cy="403"/>
                <a:chOff x="0" y="806"/>
                <a:chExt cx="1640" cy="403"/>
              </a:xfrm>
            </p:grpSpPr>
            <p:sp>
              <p:nvSpPr>
                <p:cNvPr id="33383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55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 b="0">
                      <a:latin typeface="Book Antiqua" pitchFamily="18" charset="0"/>
                      <a:cs typeface="Times New Roman" pitchFamily="18" charset="0"/>
                    </a:rPr>
                    <a:t>F-test</a:t>
                  </a:r>
                  <a:endParaRPr lang="en-US" sz="1800" b="0">
                    <a:cs typeface="Times New Roman" pitchFamily="18" charset="0"/>
                  </a:endParaRPr>
                </a:p>
                <a:p>
                  <a:pPr algn="l"/>
                  <a:endParaRPr lang="en-US" sz="1800" b="0"/>
                </a:p>
              </p:txBody>
            </p:sp>
            <p:sp>
              <p:nvSpPr>
                <p:cNvPr id="33385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64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53" name="Group 29"/>
              <p:cNvGrpSpPr>
                <a:grpSpLocks/>
              </p:cNvGrpSpPr>
              <p:nvPr/>
            </p:nvGrpSpPr>
            <p:grpSpPr bwMode="auto">
              <a:xfrm>
                <a:off x="1640" y="806"/>
                <a:ext cx="1851" cy="403"/>
                <a:chOff x="1640" y="806"/>
                <a:chExt cx="1851" cy="403"/>
              </a:xfrm>
            </p:grpSpPr>
            <p:sp>
              <p:nvSpPr>
                <p:cNvPr id="333834" name="Rectangle 10"/>
                <p:cNvSpPr>
                  <a:spLocks noChangeArrowheads="1"/>
                </p:cNvSpPr>
                <p:nvPr/>
              </p:nvSpPr>
              <p:spPr bwMode="auto">
                <a:xfrm>
                  <a:off x="1683" y="806"/>
                  <a:ext cx="176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 b="0">
                      <a:latin typeface="Book Antiqua" pitchFamily="18" charset="0"/>
                      <a:cs typeface="Times New Roman" pitchFamily="18" charset="0"/>
                    </a:rPr>
                    <a:t>Principal Coordinates (PCoA)</a:t>
                  </a:r>
                  <a:endParaRPr lang="en-US" sz="1800" b="0">
                    <a:cs typeface="Times New Roman" pitchFamily="18" charset="0"/>
                  </a:endParaRPr>
                </a:p>
                <a:p>
                  <a:pPr algn="l"/>
                  <a:endParaRPr lang="en-US" sz="1800" b="0"/>
                </a:p>
              </p:txBody>
            </p:sp>
            <p:sp>
              <p:nvSpPr>
                <p:cNvPr id="333852" name="Rectangle 28"/>
                <p:cNvSpPr>
                  <a:spLocks noChangeArrowheads="1"/>
                </p:cNvSpPr>
                <p:nvPr/>
              </p:nvSpPr>
              <p:spPr bwMode="auto">
                <a:xfrm>
                  <a:off x="1640" y="806"/>
                  <a:ext cx="18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55" name="Group 31"/>
              <p:cNvGrpSpPr>
                <a:grpSpLocks/>
              </p:cNvGrpSpPr>
              <p:nvPr/>
            </p:nvGrpSpPr>
            <p:grpSpPr bwMode="auto">
              <a:xfrm>
                <a:off x="0" y="1209"/>
                <a:ext cx="1640" cy="403"/>
                <a:chOff x="0" y="1209"/>
                <a:chExt cx="1640" cy="403"/>
              </a:xfrm>
            </p:grpSpPr>
            <p:sp>
              <p:nvSpPr>
                <p:cNvPr id="333835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55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 b="0">
                      <a:latin typeface="Book Antiqua" pitchFamily="18" charset="0"/>
                      <a:cs typeface="Times New Roman" pitchFamily="18" charset="0"/>
                    </a:rPr>
                    <a:t>ANOVA/MANOVA</a:t>
                  </a:r>
                  <a:endParaRPr lang="en-US" sz="1800" b="0">
                    <a:cs typeface="Times New Roman" pitchFamily="18" charset="0"/>
                  </a:endParaRPr>
                </a:p>
                <a:p>
                  <a:pPr algn="l"/>
                  <a:endParaRPr lang="en-US" sz="1800" b="0"/>
                </a:p>
              </p:txBody>
            </p:sp>
            <p:sp>
              <p:nvSpPr>
                <p:cNvPr id="33385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64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57" name="Group 33"/>
              <p:cNvGrpSpPr>
                <a:grpSpLocks/>
              </p:cNvGrpSpPr>
              <p:nvPr/>
            </p:nvGrpSpPr>
            <p:grpSpPr bwMode="auto">
              <a:xfrm>
                <a:off x="1640" y="1209"/>
                <a:ext cx="1851" cy="403"/>
                <a:chOff x="1640" y="1209"/>
                <a:chExt cx="1851" cy="403"/>
              </a:xfrm>
            </p:grpSpPr>
            <p:sp>
              <p:nvSpPr>
                <p:cNvPr id="3338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" y="1209"/>
                  <a:ext cx="176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 b="0">
                      <a:latin typeface="Book Antiqua" pitchFamily="18" charset="0"/>
                      <a:cs typeface="Times New Roman" pitchFamily="18" charset="0"/>
                    </a:rPr>
                    <a:t>Multi-Dimensional Scaling (MDS)</a:t>
                  </a:r>
                  <a:endParaRPr lang="en-US" sz="1800" b="0">
                    <a:cs typeface="Times New Roman" pitchFamily="18" charset="0"/>
                  </a:endParaRPr>
                </a:p>
                <a:p>
                  <a:pPr algn="l"/>
                  <a:endParaRPr lang="en-US" sz="1800" b="0"/>
                </a:p>
              </p:txBody>
            </p:sp>
            <p:sp>
              <p:nvSpPr>
                <p:cNvPr id="333856" name="Rectangle 32"/>
                <p:cNvSpPr>
                  <a:spLocks noChangeArrowheads="1"/>
                </p:cNvSpPr>
                <p:nvPr/>
              </p:nvSpPr>
              <p:spPr bwMode="auto">
                <a:xfrm>
                  <a:off x="1640" y="1209"/>
                  <a:ext cx="18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59" name="Group 35"/>
              <p:cNvGrpSpPr>
                <a:grpSpLocks/>
              </p:cNvGrpSpPr>
              <p:nvPr/>
            </p:nvGrpSpPr>
            <p:grpSpPr bwMode="auto">
              <a:xfrm>
                <a:off x="0" y="1612"/>
                <a:ext cx="1640" cy="403"/>
                <a:chOff x="0" y="1612"/>
                <a:chExt cx="1640" cy="403"/>
              </a:xfrm>
            </p:grpSpPr>
            <p:sp>
              <p:nvSpPr>
                <p:cNvPr id="333837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55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 b="0">
                      <a:latin typeface="Book Antiqua" pitchFamily="18" charset="0"/>
                      <a:cs typeface="Times New Roman" pitchFamily="18" charset="0"/>
                    </a:rPr>
                    <a:t>Chi-square</a:t>
                  </a:r>
                  <a:endParaRPr lang="en-US" sz="1800" b="0">
                    <a:cs typeface="Times New Roman" pitchFamily="18" charset="0"/>
                  </a:endParaRPr>
                </a:p>
                <a:p>
                  <a:pPr algn="l"/>
                  <a:endParaRPr lang="en-US" sz="1800" b="0"/>
                </a:p>
              </p:txBody>
            </p:sp>
            <p:sp>
              <p:nvSpPr>
                <p:cNvPr id="333858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64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61" name="Group 37"/>
              <p:cNvGrpSpPr>
                <a:grpSpLocks/>
              </p:cNvGrpSpPr>
              <p:nvPr/>
            </p:nvGrpSpPr>
            <p:grpSpPr bwMode="auto">
              <a:xfrm>
                <a:off x="1640" y="1612"/>
                <a:ext cx="1851" cy="403"/>
                <a:chOff x="1640" y="1612"/>
                <a:chExt cx="1851" cy="403"/>
              </a:xfrm>
            </p:grpSpPr>
            <p:sp>
              <p:nvSpPr>
                <p:cNvPr id="333838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3" y="1612"/>
                  <a:ext cx="176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 b="0">
                      <a:latin typeface="Book Antiqua" pitchFamily="18" charset="0"/>
                      <a:cs typeface="Times New Roman" pitchFamily="18" charset="0"/>
                    </a:rPr>
                    <a:t>UPGMA</a:t>
                  </a:r>
                  <a:endParaRPr lang="en-US" sz="1800" b="0">
                    <a:cs typeface="Times New Roman" pitchFamily="18" charset="0"/>
                  </a:endParaRPr>
                </a:p>
                <a:p>
                  <a:pPr algn="l"/>
                  <a:endParaRPr lang="en-US" sz="1800" b="0"/>
                </a:p>
              </p:txBody>
            </p:sp>
            <p:sp>
              <p:nvSpPr>
                <p:cNvPr id="333860" name="Rectangle 36"/>
                <p:cNvSpPr>
                  <a:spLocks noChangeArrowheads="1"/>
                </p:cNvSpPr>
                <p:nvPr/>
              </p:nvSpPr>
              <p:spPr bwMode="auto">
                <a:xfrm>
                  <a:off x="1640" y="1612"/>
                  <a:ext cx="18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63" name="Group 39"/>
              <p:cNvGrpSpPr>
                <a:grpSpLocks/>
              </p:cNvGrpSpPr>
              <p:nvPr/>
            </p:nvGrpSpPr>
            <p:grpSpPr bwMode="auto">
              <a:xfrm>
                <a:off x="0" y="2015"/>
                <a:ext cx="1640" cy="403"/>
                <a:chOff x="0" y="2015"/>
                <a:chExt cx="1640" cy="403"/>
              </a:xfrm>
            </p:grpSpPr>
            <p:sp>
              <p:nvSpPr>
                <p:cNvPr id="33383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155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 b="0">
                      <a:latin typeface="Book Antiqua" pitchFamily="18" charset="0"/>
                      <a:cs typeface="Times New Roman" pitchFamily="18" charset="0"/>
                    </a:rPr>
                    <a:t>Regression</a:t>
                  </a:r>
                  <a:endParaRPr lang="en-US" sz="1800" b="0">
                    <a:cs typeface="Times New Roman" pitchFamily="18" charset="0"/>
                  </a:endParaRPr>
                </a:p>
                <a:p>
                  <a:pPr algn="l"/>
                  <a:endParaRPr lang="en-US" sz="1800" b="0"/>
                </a:p>
              </p:txBody>
            </p:sp>
            <p:sp>
              <p:nvSpPr>
                <p:cNvPr id="33386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164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65" name="Group 41"/>
              <p:cNvGrpSpPr>
                <a:grpSpLocks/>
              </p:cNvGrpSpPr>
              <p:nvPr/>
            </p:nvGrpSpPr>
            <p:grpSpPr bwMode="auto">
              <a:xfrm>
                <a:off x="1640" y="2015"/>
                <a:ext cx="1851" cy="403"/>
                <a:chOff x="1640" y="2015"/>
                <a:chExt cx="1851" cy="403"/>
              </a:xfrm>
            </p:grpSpPr>
            <p:sp>
              <p:nvSpPr>
                <p:cNvPr id="333840" name="Rectangle 16"/>
                <p:cNvSpPr>
                  <a:spLocks noChangeArrowheads="1"/>
                </p:cNvSpPr>
                <p:nvPr/>
              </p:nvSpPr>
              <p:spPr bwMode="auto">
                <a:xfrm>
                  <a:off x="1683" y="2015"/>
                  <a:ext cx="176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sz="1800" b="0">
                      <a:latin typeface="Book Antiqua" pitchFamily="18" charset="0"/>
                      <a:cs typeface="Times New Roman" pitchFamily="18" charset="0"/>
                    </a:rPr>
                    <a:t>K-Means clustering</a:t>
                  </a:r>
                  <a:endParaRPr lang="en-US" sz="1800" b="0">
                    <a:cs typeface="Times New Roman" pitchFamily="18" charset="0"/>
                  </a:endParaRPr>
                </a:p>
                <a:p>
                  <a:pPr algn="l"/>
                  <a:endParaRPr lang="en-US" sz="1800" b="0"/>
                </a:p>
              </p:txBody>
            </p:sp>
            <p:sp>
              <p:nvSpPr>
                <p:cNvPr id="333864" name="Rectangle 40"/>
                <p:cNvSpPr>
                  <a:spLocks noChangeArrowheads="1"/>
                </p:cNvSpPr>
                <p:nvPr/>
              </p:nvSpPr>
              <p:spPr bwMode="auto">
                <a:xfrm>
                  <a:off x="1640" y="2015"/>
                  <a:ext cx="18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3867" name="Group 43"/>
              <p:cNvGrpSpPr>
                <a:grpSpLocks/>
              </p:cNvGrpSpPr>
              <p:nvPr/>
            </p:nvGrpSpPr>
            <p:grpSpPr bwMode="auto">
              <a:xfrm>
                <a:off x="0" y="2418"/>
                <a:ext cx="3491" cy="403"/>
                <a:chOff x="0" y="2418"/>
                <a:chExt cx="3491" cy="403"/>
              </a:xfrm>
            </p:grpSpPr>
            <p:sp>
              <p:nvSpPr>
                <p:cNvPr id="333841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2418"/>
                  <a:ext cx="340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sz="1800" b="0">
                      <a:latin typeface="Book Antiqua" pitchFamily="18" charset="0"/>
                      <a:cs typeface="Times New Roman" pitchFamily="18" charset="0"/>
                    </a:rPr>
                    <a:t>Some methods are ‘hybrids’ (e.g., CVA and Correspondence Analysis)</a:t>
                  </a:r>
                  <a:endParaRPr lang="en-US" sz="1800" b="0">
                    <a:cs typeface="Times New Roman" pitchFamily="18" charset="0"/>
                  </a:endParaRPr>
                </a:p>
                <a:p>
                  <a:endParaRPr lang="en-US" sz="1800" b="0"/>
                </a:p>
              </p:txBody>
            </p:sp>
            <p:sp>
              <p:nvSpPr>
                <p:cNvPr id="333866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349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33869" name="Rectangle 45"/>
            <p:cNvSpPr>
              <a:spLocks noChangeArrowheads="1"/>
            </p:cNvSpPr>
            <p:nvPr/>
          </p:nvSpPr>
          <p:spPr bwMode="auto">
            <a:xfrm>
              <a:off x="-2" y="-2"/>
              <a:ext cx="3495" cy="2825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2568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Inferential Statistics: Approaches</a:t>
            </a:r>
          </a:p>
        </p:txBody>
      </p:sp>
      <p:sp>
        <p:nvSpPr>
          <p:cNvPr id="335875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43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i="1" dirty="0"/>
              <a:t>Parametric Methods</a:t>
            </a:r>
            <a:r>
              <a:rPr lang="en-US" sz="2800" b="0" dirty="0"/>
              <a:t>: U</a:t>
            </a:r>
            <a:r>
              <a:rPr lang="en-US" sz="2800" b="0" dirty="0">
                <a:cs typeface="Times New Roman" pitchFamily="18" charset="0"/>
              </a:rPr>
              <a:t>se parameters estimated from data to test hypotheses. Parameters compared to theoretical distributions to assess significance (powerful approaches)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i="1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i="1" dirty="0">
                <a:cs typeface="Times New Roman" pitchFamily="18" charset="0"/>
              </a:rPr>
              <a:t>Nonparametric Methods:  </a:t>
            </a:r>
            <a:r>
              <a:rPr lang="en-US" sz="2800" b="0" dirty="0">
                <a:cs typeface="Times New Roman" pitchFamily="18" charset="0"/>
              </a:rPr>
              <a:t>Depend on the distribution of the </a:t>
            </a:r>
            <a:r>
              <a:rPr lang="en-US" sz="2800" b="0" dirty="0" err="1">
                <a:cs typeface="Times New Roman" pitchFamily="18" charset="0"/>
              </a:rPr>
              <a:t>variates</a:t>
            </a:r>
            <a:r>
              <a:rPr lang="en-US" sz="2800" b="0" dirty="0">
                <a:cs typeface="Times New Roman" pitchFamily="18" charset="0"/>
              </a:rPr>
              <a:t> (the data); some use ranks, others generate their own distribution from data (e.g., randomization).  Used when data don’t meet parametric assumptions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i="1" dirty="0">
                <a:cs typeface="Times New Roman" pitchFamily="18" charset="0"/>
              </a:rPr>
              <a:t>Bayesian Methods</a:t>
            </a:r>
            <a:r>
              <a:rPr lang="en-US" sz="2800" b="0" dirty="0">
                <a:cs typeface="Times New Roman" pitchFamily="18" charset="0"/>
              </a:rPr>
              <a:t>:  use prior knowledge </a:t>
            </a:r>
            <a:r>
              <a:rPr lang="en-US" sz="2800" b="0" dirty="0" smtClean="0">
                <a:cs typeface="Times New Roman" pitchFamily="18" charset="0"/>
              </a:rPr>
              <a:t>&amp; data to assess </a:t>
            </a:r>
            <a:r>
              <a:rPr lang="en-US" sz="2800" b="0" dirty="0">
                <a:cs typeface="Times New Roman" pitchFamily="18" charset="0"/>
              </a:rPr>
              <a:t>hypotheses.  </a:t>
            </a:r>
            <a:r>
              <a:rPr lang="en-US" sz="2800" b="0" dirty="0" smtClean="0">
                <a:cs typeface="Times New Roman" pitchFamily="18" charset="0"/>
              </a:rPr>
              <a:t>Powerfu</a:t>
            </a:r>
            <a:r>
              <a:rPr lang="en-US" sz="2800" b="0" dirty="0" smtClean="0">
                <a:cs typeface="Times New Roman" pitchFamily="18" charset="0"/>
              </a:rPr>
              <a:t>l approach</a:t>
            </a:r>
            <a:r>
              <a:rPr lang="en-US" sz="2800" b="0" dirty="0" smtClean="0">
                <a:cs typeface="Times New Roman" pitchFamily="18" charset="0"/>
              </a:rPr>
              <a:t>, </a:t>
            </a:r>
            <a:r>
              <a:rPr lang="en-US" sz="2800" b="0" dirty="0">
                <a:cs typeface="Times New Roman" pitchFamily="18" charset="0"/>
              </a:rPr>
              <a:t>but </a:t>
            </a:r>
            <a:r>
              <a:rPr lang="en-US" sz="2800" b="0" dirty="0" smtClean="0">
                <a:cs typeface="Times New Roman" pitchFamily="18" charset="0"/>
              </a:rPr>
              <a:t>can be context </a:t>
            </a:r>
            <a:r>
              <a:rPr lang="en-US" sz="2800" b="0" dirty="0">
                <a:cs typeface="Times New Roman" pitchFamily="18" charset="0"/>
              </a:rPr>
              <a:t>dependent (e.g., if two researchers have different ‘priors’)</a:t>
            </a:r>
            <a:r>
              <a:rPr lang="en-US" sz="2800" b="0" dirty="0"/>
              <a:t> </a:t>
            </a:r>
          </a:p>
        </p:txBody>
      </p:sp>
      <p:sp>
        <p:nvSpPr>
          <p:cNvPr id="3358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Basic Concepts: Inferential Statistics</a:t>
            </a:r>
          </a:p>
        </p:txBody>
      </p:sp>
      <p:sp>
        <p:nvSpPr>
          <p:cNvPr id="386051" name="Text Box 1027"/>
          <p:cNvSpPr txBox="1">
            <a:spLocks noChangeArrowheads="1"/>
          </p:cNvSpPr>
          <p:nvPr/>
        </p:nvSpPr>
        <p:spPr bwMode="auto">
          <a:xfrm>
            <a:off x="373063" y="1141413"/>
            <a:ext cx="9493250" cy="5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Test for specific patterns in data using independent variables to generate hypotheses (Y vs. X)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Procedure: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Obtain an observed value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Compare observed value to expected values </a:t>
            </a:r>
            <a:r>
              <a:rPr lang="en-US" sz="2800" u="sng" dirty="0" smtClean="0">
                <a:cs typeface="Times New Roman" pitchFamily="18" charset="0"/>
              </a:rPr>
              <a:t>under the null hypothesis </a:t>
            </a:r>
            <a:r>
              <a:rPr lang="en-US" sz="2800" b="0" dirty="0" smtClean="0">
                <a:cs typeface="Times New Roman" pitchFamily="18" charset="0"/>
              </a:rPr>
              <a:t>(</a:t>
            </a:r>
            <a:r>
              <a:rPr lang="en-US" sz="2800" b="0" smtClean="0">
                <a:cs typeface="Times New Roman" pitchFamily="18" charset="0"/>
              </a:rPr>
              <a:t>or </a:t>
            </a:r>
            <a:r>
              <a:rPr lang="en-US" sz="2800" b="0" smtClean="0">
                <a:cs typeface="Times New Roman" pitchFamily="18" charset="0"/>
              </a:rPr>
              <a:t>from the </a:t>
            </a:r>
            <a:r>
              <a:rPr lang="en-US" sz="2800" b="0" smtClean="0">
                <a:cs typeface="Times New Roman" pitchFamily="18" charset="0"/>
              </a:rPr>
              <a:t>likelihood </a:t>
            </a:r>
            <a:r>
              <a:rPr lang="en-US" sz="2800" b="0" dirty="0" smtClean="0">
                <a:cs typeface="Times New Roman" pitchFamily="18" charset="0"/>
              </a:rPr>
              <a:t>under the null hypothesis) </a:t>
            </a:r>
            <a:endParaRPr lang="en-US" sz="2800" b="0" dirty="0"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Determine whether observed value is something interesting (i.e., it is unexpected relative to </a:t>
            </a:r>
            <a:r>
              <a:rPr lang="en-US" sz="2800" b="0" dirty="0" smtClean="0">
                <a:cs typeface="Times New Roman" pitchFamily="18" charset="0"/>
              </a:rPr>
              <a:t>expected under the null hypothesis? Typically P &lt; 0.05)</a:t>
            </a: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Where do the expected values come from?</a:t>
            </a:r>
          </a:p>
        </p:txBody>
      </p:sp>
      <p:sp>
        <p:nvSpPr>
          <p:cNvPr id="386052" name="Line 1028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Inferential Statistics: Expected Values</a:t>
            </a:r>
          </a:p>
        </p:txBody>
      </p:sp>
      <p:sp>
        <p:nvSpPr>
          <p:cNvPr id="38810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73063" y="1029275"/>
            <a:ext cx="9493250" cy="550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/>
              <a:t>Obtained by: </a:t>
            </a:r>
          </a:p>
          <a:p>
            <a:pPr lvl="1" algn="l">
              <a:spcBef>
                <a:spcPct val="10000"/>
              </a:spcBef>
            </a:pPr>
            <a:r>
              <a:rPr lang="en-US" sz="2800" b="0" dirty="0" smtClean="0"/>
              <a:t>1: The </a:t>
            </a:r>
            <a:r>
              <a:rPr lang="en-US" sz="2800" b="0" dirty="0"/>
              <a:t>type of data </a:t>
            </a:r>
            <a:r>
              <a:rPr lang="en-US" sz="2800" b="0" dirty="0" smtClean="0"/>
              <a:t>examined</a:t>
            </a:r>
          </a:p>
          <a:p>
            <a:pPr lvl="1" algn="l">
              <a:spcBef>
                <a:spcPct val="10000"/>
              </a:spcBef>
            </a:pPr>
            <a:r>
              <a:rPr lang="en-US" sz="2800" b="0" dirty="0" smtClean="0"/>
              <a:t>2: A </a:t>
            </a:r>
            <a:r>
              <a:rPr lang="en-US" sz="2800" b="0" dirty="0"/>
              <a:t>model of how the process works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/>
              <a:t>Often </a:t>
            </a:r>
            <a:r>
              <a:rPr lang="en-US" sz="2800" b="0" dirty="0"/>
              <a:t>a theoretical distribution can be </a:t>
            </a:r>
            <a:r>
              <a:rPr lang="en-US" sz="2800" b="0" dirty="0" smtClean="0"/>
              <a:t>derived</a:t>
            </a:r>
            <a:endParaRPr lang="en-US" sz="2800" b="0" dirty="0"/>
          </a:p>
          <a:p>
            <a:pPr algn="l">
              <a:spcBef>
                <a:spcPct val="10000"/>
              </a:spcBef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Example 1:  How likely is it that you get 5 heads in a row?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b="0" dirty="0"/>
              <a:t>Type of data:  Binary: head/tail (1/0)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b="0" dirty="0"/>
              <a:t>Model:  a ‘fair’ coin (i.e., chance of heads = 0.5). Also, each event independent (flipping a head the 1</a:t>
            </a:r>
            <a:r>
              <a:rPr lang="en-US" sz="2000" b="0" baseline="30000" dirty="0"/>
              <a:t>st</a:t>
            </a:r>
            <a:r>
              <a:rPr lang="en-US" sz="2000" b="0" dirty="0"/>
              <a:t> toss does not alter chance of heads on 2</a:t>
            </a:r>
            <a:r>
              <a:rPr lang="en-US" sz="2000" b="0" baseline="30000" dirty="0"/>
              <a:t>nd</a:t>
            </a:r>
            <a:r>
              <a:rPr lang="en-US" sz="2000" b="0" dirty="0"/>
              <a:t> toss)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b="0" dirty="0"/>
              <a:t>Likelihood of 5 tails in a row is: 0.5*0.5*0.5*0.5*0.5 = 0.03125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b="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b="0" dirty="0"/>
              <a:t>Value is small, so result of 5 heads in a row is not likely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Inferential Statistics: Expected Values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476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Example 2:  Are male and female mandible lengths the same?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/>
              <a:t>Type of data</a:t>
            </a:r>
            <a:r>
              <a:rPr lang="en-US" sz="2000" b="0" dirty="0"/>
              <a:t>:  Continuous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/>
              <a:t>Model</a:t>
            </a:r>
            <a:r>
              <a:rPr lang="en-US" sz="2000" b="0" dirty="0"/>
              <a:t>:  Assess trend in male vs. female jackal mandible length (i.e., compare average values). Assume independence of individuals measured.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b="0" dirty="0"/>
              <a:t>Calculate test value                                and generate expected </a:t>
            </a:r>
            <a:r>
              <a:rPr lang="en-US" sz="2000" b="0" dirty="0" smtClean="0"/>
              <a:t>values </a:t>
            </a:r>
            <a:r>
              <a:rPr lang="en-US" sz="2000" b="0" u="sng" dirty="0" smtClean="0"/>
              <a:t>under the null hypothesis of no difference between males and females </a:t>
            </a:r>
            <a:r>
              <a:rPr lang="en-US" sz="2000" b="0" dirty="0" smtClean="0"/>
              <a:t>(i.e., no pattern)* </a:t>
            </a:r>
            <a:endParaRPr lang="en-US" sz="2000" b="0" dirty="0"/>
          </a:p>
          <a:p>
            <a:pPr lvl="2" algn="l">
              <a:spcBef>
                <a:spcPct val="10000"/>
              </a:spcBef>
              <a:buFontTx/>
              <a:buChar char="•"/>
            </a:pPr>
            <a:r>
              <a:rPr lang="en-US" sz="2000" b="0" dirty="0" smtClean="0"/>
              <a:t>Shuffle </a:t>
            </a:r>
            <a:r>
              <a:rPr lang="en-US" sz="2000" b="0" dirty="0"/>
              <a:t>specimens among M/F groups, calculate </a:t>
            </a:r>
            <a:r>
              <a:rPr lang="en-US" sz="2000" b="0" i="1" dirty="0" err="1"/>
              <a:t>D</a:t>
            </a:r>
            <a:r>
              <a:rPr lang="en-US" sz="2000" b="0" i="1" baseline="-25000" dirty="0" err="1"/>
              <a:t>rand</a:t>
            </a:r>
            <a:r>
              <a:rPr lang="en-US" sz="2000" b="0" i="1" baseline="-25000" dirty="0"/>
              <a:t>  </a:t>
            </a:r>
            <a:r>
              <a:rPr lang="en-US" sz="2000" b="0" dirty="0"/>
              <a:t>and repeat many times, compare </a:t>
            </a:r>
            <a:r>
              <a:rPr lang="en-US" sz="2000" b="0" i="1" dirty="0" err="1"/>
              <a:t>D</a:t>
            </a:r>
            <a:r>
              <a:rPr lang="en-US" sz="2000" b="0" i="1" baseline="-25000" dirty="0" err="1"/>
              <a:t>obs</a:t>
            </a:r>
            <a:r>
              <a:rPr lang="en-US" sz="2000" b="0" i="1" dirty="0"/>
              <a:t> </a:t>
            </a:r>
            <a:r>
              <a:rPr lang="en-US" sz="2000" b="0" dirty="0"/>
              <a:t>to distribution of </a:t>
            </a:r>
            <a:r>
              <a:rPr lang="en-US" sz="2000" b="0" i="1" dirty="0" err="1"/>
              <a:t>D</a:t>
            </a:r>
            <a:r>
              <a:rPr lang="en-US" sz="2000" b="0" i="1" baseline="-25000" dirty="0" err="1"/>
              <a:t>rand</a:t>
            </a:r>
            <a:endParaRPr lang="en-US" sz="2000" b="0" i="1" baseline="-250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600" b="0" dirty="0" smtClean="0"/>
              <a:t>Males: 120,107,110,116, 114, 111, 113, 117, 114, 112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600" b="0" dirty="0" smtClean="0"/>
              <a:t>Females: 110, 111, 107, 108, 110, 105, 107, 106, 111, 111</a:t>
            </a:r>
            <a:r>
              <a:rPr lang="en-US" sz="2000" b="0" dirty="0" smtClean="0"/>
              <a:t>		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b="0" i="1" dirty="0" err="1" smtClean="0"/>
              <a:t>D</a:t>
            </a:r>
            <a:r>
              <a:rPr lang="en-US" sz="2000" b="0" i="1" baseline="-25000" dirty="0" err="1" smtClean="0"/>
              <a:t>obs</a:t>
            </a:r>
            <a:r>
              <a:rPr lang="en-US" sz="2000" b="0" dirty="0" smtClean="0"/>
              <a:t> = 4.8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000" b="0" dirty="0"/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0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b="0" dirty="0" smtClean="0"/>
              <a:t>This </a:t>
            </a:r>
            <a:r>
              <a:rPr lang="en-US" sz="2000" b="0" dirty="0"/>
              <a:t>is a randomization </a:t>
            </a:r>
            <a:r>
              <a:rPr lang="en-US" sz="2000" b="0" dirty="0" smtClean="0"/>
              <a:t>test</a:t>
            </a:r>
          </a:p>
        </p:txBody>
      </p:sp>
      <p:sp>
        <p:nvSpPr>
          <p:cNvPr id="3901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20814"/>
              </p:ext>
            </p:extLst>
          </p:nvPr>
        </p:nvGraphicFramePr>
        <p:xfrm>
          <a:off x="3135313" y="2541588"/>
          <a:ext cx="17589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3" name="Equation" r:id="rId4" imgW="1130040" imgH="304560" progId="Equation.DSMT4">
                  <p:embed/>
                </p:oleObj>
              </mc:Choice>
              <mc:Fallback>
                <p:oleObj name="Equation" r:id="rId4" imgW="113004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2541588"/>
                        <a:ext cx="17589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2" name="Object 8"/>
          <p:cNvGraphicFramePr>
            <a:graphicFrameLocks noChangeAspect="1"/>
          </p:cNvGraphicFramePr>
          <p:nvPr/>
        </p:nvGraphicFramePr>
        <p:xfrm>
          <a:off x="5937250" y="3760788"/>
          <a:ext cx="4100513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4" name="Image" r:id="rId6" imgW="4100571" imgH="2980950" progId="Photoshop.Image.6">
                  <p:embed/>
                </p:oleObj>
              </mc:Choice>
              <mc:Fallback>
                <p:oleObj name="Image" r:id="rId6" imgW="4100571" imgH="2980950" progId="Photoshop.Image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3760788"/>
                        <a:ext cx="4100513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68" y="6154348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/>
              <a:t>*The null hypothesis and expected values derived from it are </a:t>
            </a:r>
          </a:p>
          <a:p>
            <a:pPr algn="l"/>
            <a:r>
              <a:rPr lang="en-US" sz="1800" b="0" i="1" dirty="0" smtClean="0"/>
              <a:t>extremely </a:t>
            </a:r>
            <a:r>
              <a:rPr lang="en-US" sz="1800" b="0" dirty="0" smtClean="0"/>
              <a:t>important for designing proper permutation tests</a:t>
            </a:r>
            <a:endParaRPr lang="en-US" sz="1800" b="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</TotalTime>
  <Words>2501</Words>
  <Application>Microsoft Office PowerPoint</Application>
  <PresentationFormat>35mm Slides</PresentationFormat>
  <Paragraphs>435</Paragraphs>
  <Slides>34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Default Design</vt:lpstr>
      <vt:lpstr>Equation</vt:lpstr>
      <vt:lpstr>Image</vt:lpstr>
      <vt:lpstr>MathType 6.0 Equation</vt:lpstr>
      <vt:lpstr> Review and Introduction to Biostatistics</vt:lpstr>
      <vt:lpstr>The Particulars</vt:lpstr>
      <vt:lpstr>Dean’s Biased View of Statistics</vt:lpstr>
      <vt:lpstr>Inferential vs. Exploratory Statistics</vt:lpstr>
      <vt:lpstr>Inferential vs. Exploratory Statistics</vt:lpstr>
      <vt:lpstr>Inferential Statistics: Approaches</vt:lpstr>
      <vt:lpstr>Basic Concepts: Inferential Statistics</vt:lpstr>
      <vt:lpstr>Inferential Statistics: Expected Values</vt:lpstr>
      <vt:lpstr>Inferential Statistics: Expected Values</vt:lpstr>
      <vt:lpstr>Univariate Versus Multivariate Analyses</vt:lpstr>
      <vt:lpstr>Type I &amp; Type II Error</vt:lpstr>
      <vt:lpstr>Power</vt:lpstr>
      <vt:lpstr>Basic Concepts: Distributional Tests</vt:lpstr>
      <vt:lpstr>Distributions: Binomial</vt:lpstr>
      <vt:lpstr>Distributions: Poisson</vt:lpstr>
      <vt:lpstr>Distributions: Chi-Square c2</vt:lpstr>
      <vt:lpstr>Distributions: Normal</vt:lpstr>
      <vt:lpstr>Distributions: F</vt:lpstr>
      <vt:lpstr>Data Transformations</vt:lpstr>
      <vt:lpstr>Basic Concepts: Central Tendency</vt:lpstr>
      <vt:lpstr>Basic Concepts: Moment Statistics</vt:lpstr>
      <vt:lpstr>Basic Concepts Cont.</vt:lpstr>
      <vt:lpstr>Roadmap of Inferential Statistics</vt:lpstr>
      <vt:lpstr>Inferential Statistics: Calculations</vt:lpstr>
      <vt:lpstr>Brief Explanations: ANOVA</vt:lpstr>
      <vt:lpstr>Brief Explanations: Regression</vt:lpstr>
      <vt:lpstr>Brief Explanations: Logistic Regression</vt:lpstr>
      <vt:lpstr>Brief Explanations: Contingency Tables</vt:lpstr>
      <vt:lpstr>Expanded Roadmap of Inferential Statistics</vt:lpstr>
      <vt:lpstr>Basic Univariate Statistics: Student’s T-Test</vt:lpstr>
      <vt:lpstr>T-Test: Example</vt:lpstr>
      <vt:lpstr>Basic Univariate Statistics: Correlation</vt:lpstr>
      <vt:lpstr>Correlation Cont.</vt:lpstr>
      <vt:lpstr>Basic Univariate Statistics: Chi-Square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and trophic variability in populations of Plethodon cinereus and P. hoffmani in south-central Pennsylvania</dc:title>
  <dc:creator>Dean Adams</dc:creator>
  <cp:lastModifiedBy>Dean Adams</cp:lastModifiedBy>
  <cp:revision>447</cp:revision>
  <cp:lastPrinted>2000-02-02T20:57:17Z</cp:lastPrinted>
  <dcterms:created xsi:type="dcterms:W3CDTF">1998-06-08T20:00:14Z</dcterms:created>
  <dcterms:modified xsi:type="dcterms:W3CDTF">2014-12-08T19:04:31Z</dcterms:modified>
</cp:coreProperties>
</file>