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14" r:id="rId3"/>
    <p:sldId id="515" r:id="rId4"/>
    <p:sldId id="516" r:id="rId5"/>
    <p:sldId id="459" r:id="rId6"/>
    <p:sldId id="518" r:id="rId7"/>
    <p:sldId id="517" r:id="rId8"/>
    <p:sldId id="537" r:id="rId9"/>
    <p:sldId id="538" r:id="rId10"/>
    <p:sldId id="519" r:id="rId11"/>
    <p:sldId id="520" r:id="rId12"/>
    <p:sldId id="482" r:id="rId13"/>
    <p:sldId id="481" r:id="rId14"/>
    <p:sldId id="521" r:id="rId15"/>
    <p:sldId id="530" r:id="rId16"/>
    <p:sldId id="522" r:id="rId17"/>
    <p:sldId id="531" r:id="rId18"/>
    <p:sldId id="532" r:id="rId19"/>
    <p:sldId id="533" r:id="rId20"/>
    <p:sldId id="534" r:id="rId21"/>
    <p:sldId id="536" r:id="rId22"/>
    <p:sldId id="483" r:id="rId23"/>
    <p:sldId id="508" r:id="rId24"/>
    <p:sldId id="509" r:id="rId25"/>
    <p:sldId id="510" r:id="rId26"/>
    <p:sldId id="484" r:id="rId27"/>
    <p:sldId id="492" r:id="rId28"/>
    <p:sldId id="486" r:id="rId29"/>
    <p:sldId id="525" r:id="rId30"/>
    <p:sldId id="526" r:id="rId31"/>
    <p:sldId id="511" r:id="rId32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0099FF"/>
    <a:srgbClr val="0033CC"/>
    <a:srgbClr val="FF0066"/>
    <a:srgbClr val="EDEDED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52" autoAdjust="0"/>
  </p:normalViewPr>
  <p:slideViewPr>
    <p:cSldViewPr snapToGrid="0">
      <p:cViewPr varScale="1">
        <p:scale>
          <a:sx n="111" d="100"/>
          <a:sy n="111" d="100"/>
        </p:scale>
        <p:origin x="-72" y="-120"/>
      </p:cViewPr>
      <p:guideLst>
        <p:guide orient="horz" pos="2297"/>
        <p:guide pos="3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"/>
    </p:cViewPr>
  </p:sorterViewPr>
  <p:notesViewPr>
    <p:cSldViewPr snapToGrid="0">
      <p:cViewPr>
        <p:scale>
          <a:sx n="100" d="100"/>
          <a:sy n="100" d="100"/>
        </p:scale>
        <p:origin x="-3324" y="-72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52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65955D72-9621-41FC-92F5-3630068D67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C205A-5D34-41FB-911B-DAECD3DC3EDE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7E3E9-EBF9-4465-A298-2F259602FF26}" type="slidenum">
              <a:rPr lang="en-US"/>
              <a:pPr/>
              <a:t>10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3D953-7CC6-479A-BD13-6A1D26450DFE}" type="slidenum">
              <a:rPr lang="en-US"/>
              <a:pPr/>
              <a:t>11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0EE03-6370-4E21-A8BC-78EB95977738}" type="slidenum">
              <a:rPr lang="en-US"/>
              <a:pPr/>
              <a:t>12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DFFCC-6A1F-4ECF-AB84-9D6A3257B4CF}" type="slidenum">
              <a:rPr lang="en-US"/>
              <a:pPr/>
              <a:t>13</a:t>
            </a:fld>
            <a:endParaRPr lang="en-US"/>
          </a:p>
        </p:txBody>
      </p:sp>
      <p:sp>
        <p:nvSpPr>
          <p:cNvPr id="5560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A0878-04AE-4D0E-86E5-74ED25F1ADA3}" type="slidenum">
              <a:rPr lang="en-US"/>
              <a:pPr/>
              <a:t>14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A0878-04AE-4D0E-86E5-74ED25F1ADA3}" type="slidenum">
              <a:rPr lang="en-US"/>
              <a:pPr/>
              <a:t>15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37B2D-A184-47DB-A7F0-90A4E2EF0F9D}" type="slidenum">
              <a:rPr lang="en-US"/>
              <a:pPr/>
              <a:t>16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2967-E199-41DE-BBC4-BF5BE617B394}" type="slidenum">
              <a:rPr lang="en-US"/>
              <a:pPr/>
              <a:t>17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37B2D-A184-47DB-A7F0-90A4E2EF0F9D}" type="slidenum">
              <a:rPr lang="en-US"/>
              <a:pPr/>
              <a:t>18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37B2D-A184-47DB-A7F0-90A4E2EF0F9D}" type="slidenum">
              <a:rPr lang="en-US"/>
              <a:pPr/>
              <a:t>19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1D98D-2143-4C5A-A068-DE32DF114D03}" type="slidenum">
              <a:rPr lang="en-US"/>
              <a:pPr/>
              <a:t>2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37B2D-A184-47DB-A7F0-90A4E2EF0F9D}" type="slidenum">
              <a:rPr lang="en-US"/>
              <a:pPr/>
              <a:t>20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DAC6-2187-4E46-B3B6-F14F123EDEFA}" type="slidenum">
              <a:rPr lang="en-US"/>
              <a:pPr/>
              <a:t>21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E3D23-B9FD-4270-91AE-DDD786C36D02}" type="slidenum">
              <a:rPr lang="en-US"/>
              <a:pPr/>
              <a:t>22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B7233-2B6F-4FD6-B34A-7AB0F15CB00A}" type="slidenum">
              <a:rPr lang="en-US"/>
              <a:pPr/>
              <a:t>23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9143B-9A63-49D9-A95D-C447409BC86C}" type="slidenum">
              <a:rPr lang="en-US"/>
              <a:pPr/>
              <a:t>24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6D9F6-87A0-4814-9654-97C1AD1AA333}" type="slidenum">
              <a:rPr lang="en-US"/>
              <a:pPr/>
              <a:t>25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3A02-A491-49C4-913C-49880356BE40}" type="slidenum">
              <a:rPr lang="en-US"/>
              <a:pPr/>
              <a:t>26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C401B-32C0-44EF-A478-3ED89D706D4F}" type="slidenum">
              <a:rPr lang="en-US"/>
              <a:pPr/>
              <a:t>27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007E0-E158-4034-84C0-3FA032974F87}" type="slidenum">
              <a:rPr lang="en-US"/>
              <a:pPr/>
              <a:t>28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723E0-D377-4024-8C3E-7938104F8047}" type="slidenum">
              <a:rPr lang="en-US"/>
              <a:pPr/>
              <a:t>29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29C76-63B3-4EFB-BEB6-18527523C518}" type="slidenum">
              <a:rPr lang="en-US"/>
              <a:pPr/>
              <a:t>3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78949-E3D2-41C5-9E74-25ADE7CE76B9}" type="slidenum">
              <a:rPr lang="en-US"/>
              <a:pPr/>
              <a:t>30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AC21E-D0AE-4E40-90E9-055ED4829D09}" type="slidenum">
              <a:rPr lang="en-US"/>
              <a:pPr/>
              <a:t>31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E201A-8775-40BE-9C0D-EB6AFBBCA564}" type="slidenum">
              <a:rPr lang="en-US"/>
              <a:pPr/>
              <a:t>4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2967-E199-41DE-BBC4-BF5BE617B394}" type="slidenum">
              <a:rPr lang="en-US"/>
              <a:pPr/>
              <a:t>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F7867-8331-488E-956C-C407E9B0F7BF}" type="slidenum">
              <a:rPr lang="en-US"/>
              <a:pPr/>
              <a:t>6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0EAC-8A87-4A9F-8DFA-35DBC7715965}" type="slidenum">
              <a:rPr lang="en-US"/>
              <a:pPr/>
              <a:t>7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0EAC-8A87-4A9F-8DFA-35DBC7715965}" type="slidenum">
              <a:rPr lang="en-US"/>
              <a:pPr/>
              <a:t>8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0EAC-8A87-4A9F-8DFA-35DBC7715965}" type="slidenum">
              <a:rPr lang="en-US"/>
              <a:pPr/>
              <a:t>9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C44B6-9C3D-4B9A-8A29-9A45293CB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137C3-D7FE-40CF-A05C-BBCB95E1C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A06BD-3E53-47C7-9D3C-636FEAF719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28FE3-A849-4899-9055-C26D9C957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7AF66-CD83-4DA2-87F1-8C6AF56577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5D62-D498-4A5A-B4DA-4E7DD0DA1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50D0F-49BF-4BB7-8A7E-3A1A9BFF3F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44A6F-B601-4872-8D49-E2DE2ABC78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C793A-F663-4FF7-B32D-9166CAA63E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796E8-DEA3-4A96-BD6C-D1FCDDB2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7F758-02B9-49D1-994A-07BC8CFB6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702D1D1-3F7E-4778-95A5-C501A238F2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11" Type="http://schemas.openxmlformats.org/officeDocument/2006/relationships/image" Target="../media/image19.emf"/><Relationship Id="rId5" Type="http://schemas.openxmlformats.org/officeDocument/2006/relationships/image" Target="../media/image9.jpeg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8.jpeg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7.wmf"/><Relationship Id="rId10" Type="http://schemas.openxmlformats.org/officeDocument/2006/relationships/image" Target="../media/image24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jpeg"/><Relationship Id="rId5" Type="http://schemas.openxmlformats.org/officeDocument/2006/relationships/image" Target="../media/image5.wmf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9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Resampling Methods</a:t>
            </a:r>
            <a:endParaRPr lang="en-US" sz="4900" b="1">
              <a:solidFill>
                <a:srgbClr val="0000FF"/>
              </a:solidFill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i="1" dirty="0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dirty="0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 dirty="0"/>
              <a:t>Lecture 2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 dirty="0"/>
              <a:t>EEOB 590C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6" name="Text Box 6"/>
          <p:cNvSpPr txBox="1">
            <a:spLocks noChangeArrowheads="1"/>
          </p:cNvSpPr>
          <p:nvPr/>
        </p:nvSpPr>
        <p:spPr bwMode="auto">
          <a:xfrm>
            <a:off x="198438" y="1000092"/>
            <a:ext cx="9793287" cy="55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Assess association of X &amp; 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Shuffle Y relative to X: models expectations of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r>
              <a:rPr lang="en-US" sz="1800" dirty="0" smtClean="0"/>
              <a:t>(no relationship)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Example </a:t>
            </a:r>
            <a:r>
              <a:rPr lang="en-US" sz="2800" dirty="0"/>
              <a:t>1:  Comparison of groups (T-test or ANOVA)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Identify column representing independent variable (X)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Identify column representing dependent variables (</a:t>
            </a:r>
            <a:r>
              <a:rPr lang="en-US" b="1" dirty="0"/>
              <a:t>Y</a:t>
            </a:r>
            <a:r>
              <a:rPr lang="en-US" dirty="0"/>
              <a:t>): calculate </a:t>
            </a:r>
            <a:r>
              <a:rPr lang="en-US" i="1" dirty="0"/>
              <a:t>F </a:t>
            </a:r>
            <a:r>
              <a:rPr lang="en-US" dirty="0"/>
              <a:t>or </a:t>
            </a:r>
            <a:r>
              <a:rPr lang="en-US" i="1" dirty="0"/>
              <a:t>T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Shuffle Y on X and recalculate statistic (</a:t>
            </a:r>
            <a:r>
              <a:rPr lang="en-US" i="1" dirty="0"/>
              <a:t>F</a:t>
            </a:r>
            <a:r>
              <a:rPr lang="en-US" dirty="0"/>
              <a:t> or 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Works </a:t>
            </a:r>
            <a:r>
              <a:rPr lang="en-US" sz="2800" dirty="0"/>
              <a:t>for multivariate </a:t>
            </a:r>
            <a:r>
              <a:rPr lang="en-US" sz="2800" b="1" dirty="0"/>
              <a:t>Y </a:t>
            </a:r>
            <a:r>
              <a:rPr lang="en-US" sz="2800" dirty="0" smtClean="0"/>
              <a:t>data </a:t>
            </a:r>
            <a:r>
              <a:rPr lang="en-US" sz="1800" dirty="0" smtClean="0"/>
              <a:t>(shuffle ROWS of Y)</a:t>
            </a:r>
            <a:endParaRPr lang="en-US" sz="1800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07950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Standard Designs: T-Test / ANOVA</a:t>
            </a:r>
          </a:p>
        </p:txBody>
      </p:sp>
      <p:sp>
        <p:nvSpPr>
          <p:cNvPr id="640003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4000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04788" y="4383088"/>
          <a:ext cx="2205037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31" name="Picture" r:id="rId4" imgW="5344200" imgH="3534480" progId="Word.Picture.8">
                  <p:embed/>
                </p:oleObj>
              </mc:Choice>
              <mc:Fallback>
                <p:oleObj name="Picture" r:id="rId4" imgW="5344200" imgH="35344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383088"/>
                        <a:ext cx="2205037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0055" name="Group 55"/>
          <p:cNvGrpSpPr>
            <a:grpSpLocks/>
          </p:cNvGrpSpPr>
          <p:nvPr/>
        </p:nvGrpSpPr>
        <p:grpSpPr bwMode="auto">
          <a:xfrm>
            <a:off x="3817938" y="4179888"/>
            <a:ext cx="1138237" cy="1704975"/>
            <a:chOff x="4865" y="3023"/>
            <a:chExt cx="717" cy="1074"/>
          </a:xfrm>
        </p:grpSpPr>
        <p:sp>
          <p:nvSpPr>
            <p:cNvPr id="640009" name="Rectangle 9"/>
            <p:cNvSpPr>
              <a:spLocks noChangeArrowheads="1"/>
            </p:cNvSpPr>
            <p:nvPr/>
          </p:nvSpPr>
          <p:spPr bwMode="auto">
            <a:xfrm>
              <a:off x="4957" y="3237"/>
              <a:ext cx="97" cy="42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10" name="Rectangle 10"/>
            <p:cNvSpPr>
              <a:spLocks noChangeArrowheads="1"/>
            </p:cNvSpPr>
            <p:nvPr/>
          </p:nvSpPr>
          <p:spPr bwMode="auto">
            <a:xfrm>
              <a:off x="4956" y="3670"/>
              <a:ext cx="97" cy="4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11" name="Line 11"/>
            <p:cNvSpPr>
              <a:spLocks noChangeShapeType="1"/>
            </p:cNvSpPr>
            <p:nvPr/>
          </p:nvSpPr>
          <p:spPr bwMode="auto">
            <a:xfrm>
              <a:off x="5137" y="3671"/>
              <a:ext cx="1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0012" name="Text Box 12"/>
            <p:cNvSpPr txBox="1">
              <a:spLocks noChangeArrowheads="1"/>
            </p:cNvSpPr>
            <p:nvPr/>
          </p:nvSpPr>
          <p:spPr bwMode="auto">
            <a:xfrm>
              <a:off x="5287" y="3562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obs</a:t>
              </a:r>
            </a:p>
          </p:txBody>
        </p:sp>
        <p:sp>
          <p:nvSpPr>
            <p:cNvPr id="640013" name="Line 13"/>
            <p:cNvSpPr>
              <a:spLocks noChangeShapeType="1"/>
            </p:cNvSpPr>
            <p:nvPr/>
          </p:nvSpPr>
          <p:spPr bwMode="auto">
            <a:xfrm flipV="1">
              <a:off x="4865" y="3668"/>
              <a:ext cx="2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0040" name="Text Box 40"/>
            <p:cNvSpPr txBox="1">
              <a:spLocks noChangeArrowheads="1"/>
            </p:cNvSpPr>
            <p:nvPr/>
          </p:nvSpPr>
          <p:spPr bwMode="auto">
            <a:xfrm>
              <a:off x="4893" y="302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Y</a:t>
              </a:r>
            </a:p>
          </p:txBody>
        </p:sp>
      </p:grpSp>
      <p:grpSp>
        <p:nvGrpSpPr>
          <p:cNvPr id="640046" name="Group 46"/>
          <p:cNvGrpSpPr>
            <a:grpSpLocks/>
          </p:cNvGrpSpPr>
          <p:nvPr/>
        </p:nvGrpSpPr>
        <p:grpSpPr bwMode="auto">
          <a:xfrm>
            <a:off x="3503613" y="4179888"/>
            <a:ext cx="349250" cy="1704975"/>
            <a:chOff x="4712" y="3032"/>
            <a:chExt cx="220" cy="1074"/>
          </a:xfrm>
        </p:grpSpPr>
        <p:sp>
          <p:nvSpPr>
            <p:cNvPr id="640041" name="Rectangle 41"/>
            <p:cNvSpPr>
              <a:spLocks noChangeArrowheads="1"/>
            </p:cNvSpPr>
            <p:nvPr/>
          </p:nvSpPr>
          <p:spPr bwMode="auto">
            <a:xfrm>
              <a:off x="4776" y="3247"/>
              <a:ext cx="97" cy="4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42" name="Text Box 42"/>
            <p:cNvSpPr txBox="1">
              <a:spLocks noChangeArrowheads="1"/>
            </p:cNvSpPr>
            <p:nvPr/>
          </p:nvSpPr>
          <p:spPr bwMode="auto">
            <a:xfrm>
              <a:off x="4712" y="30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sp>
          <p:nvSpPr>
            <p:cNvPr id="640043" name="Rectangle 43"/>
            <p:cNvSpPr>
              <a:spLocks noChangeArrowheads="1"/>
            </p:cNvSpPr>
            <p:nvPr/>
          </p:nvSpPr>
          <p:spPr bwMode="auto">
            <a:xfrm>
              <a:off x="4776" y="3679"/>
              <a:ext cx="97" cy="4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44" name="Text Box 44"/>
            <p:cNvSpPr txBox="1">
              <a:spLocks noChangeArrowheads="1"/>
            </p:cNvSpPr>
            <p:nvPr/>
          </p:nvSpPr>
          <p:spPr bwMode="auto">
            <a:xfrm>
              <a:off x="4721" y="3379"/>
              <a:ext cx="2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M</a:t>
              </a:r>
            </a:p>
          </p:txBody>
        </p:sp>
        <p:sp>
          <p:nvSpPr>
            <p:cNvPr id="640045" name="Text Box 45"/>
            <p:cNvSpPr txBox="1">
              <a:spLocks noChangeArrowheads="1"/>
            </p:cNvSpPr>
            <p:nvPr/>
          </p:nvSpPr>
          <p:spPr bwMode="auto">
            <a:xfrm>
              <a:off x="4737" y="374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F</a:t>
              </a:r>
            </a:p>
          </p:txBody>
        </p:sp>
      </p:grpSp>
      <p:grpSp>
        <p:nvGrpSpPr>
          <p:cNvPr id="640047" name="Group 47"/>
          <p:cNvGrpSpPr>
            <a:grpSpLocks/>
          </p:cNvGrpSpPr>
          <p:nvPr/>
        </p:nvGrpSpPr>
        <p:grpSpPr bwMode="auto">
          <a:xfrm>
            <a:off x="5083175" y="4217988"/>
            <a:ext cx="349250" cy="1704975"/>
            <a:chOff x="4712" y="3032"/>
            <a:chExt cx="220" cy="1074"/>
          </a:xfrm>
        </p:grpSpPr>
        <p:sp>
          <p:nvSpPr>
            <p:cNvPr id="640048" name="Rectangle 48"/>
            <p:cNvSpPr>
              <a:spLocks noChangeArrowheads="1"/>
            </p:cNvSpPr>
            <p:nvPr/>
          </p:nvSpPr>
          <p:spPr bwMode="auto">
            <a:xfrm>
              <a:off x="4776" y="3247"/>
              <a:ext cx="97" cy="4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49" name="Text Box 49"/>
            <p:cNvSpPr txBox="1">
              <a:spLocks noChangeArrowheads="1"/>
            </p:cNvSpPr>
            <p:nvPr/>
          </p:nvSpPr>
          <p:spPr bwMode="auto">
            <a:xfrm>
              <a:off x="4712" y="30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sp>
          <p:nvSpPr>
            <p:cNvPr id="640050" name="Rectangle 50"/>
            <p:cNvSpPr>
              <a:spLocks noChangeArrowheads="1"/>
            </p:cNvSpPr>
            <p:nvPr/>
          </p:nvSpPr>
          <p:spPr bwMode="auto">
            <a:xfrm>
              <a:off x="4776" y="3679"/>
              <a:ext cx="97" cy="4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51" name="Text Box 51"/>
            <p:cNvSpPr txBox="1">
              <a:spLocks noChangeArrowheads="1"/>
            </p:cNvSpPr>
            <p:nvPr/>
          </p:nvSpPr>
          <p:spPr bwMode="auto">
            <a:xfrm>
              <a:off x="4721" y="3379"/>
              <a:ext cx="20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M</a:t>
              </a:r>
            </a:p>
          </p:txBody>
        </p:sp>
        <p:sp>
          <p:nvSpPr>
            <p:cNvPr id="640052" name="Text Box 52"/>
            <p:cNvSpPr txBox="1">
              <a:spLocks noChangeArrowheads="1"/>
            </p:cNvSpPr>
            <p:nvPr/>
          </p:nvSpPr>
          <p:spPr bwMode="auto">
            <a:xfrm>
              <a:off x="4737" y="374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F</a:t>
              </a:r>
            </a:p>
          </p:txBody>
        </p:sp>
      </p:grpSp>
      <p:grpSp>
        <p:nvGrpSpPr>
          <p:cNvPr id="640056" name="Group 56"/>
          <p:cNvGrpSpPr>
            <a:grpSpLocks/>
          </p:cNvGrpSpPr>
          <p:nvPr/>
        </p:nvGrpSpPr>
        <p:grpSpPr bwMode="auto">
          <a:xfrm>
            <a:off x="5384800" y="4213225"/>
            <a:ext cx="1173163" cy="1670050"/>
            <a:chOff x="2675" y="2813"/>
            <a:chExt cx="739" cy="1052"/>
          </a:xfrm>
        </p:grpSpPr>
        <p:sp>
          <p:nvSpPr>
            <p:cNvPr id="640027" name="Rectangle 27"/>
            <p:cNvSpPr>
              <a:spLocks noChangeArrowheads="1"/>
            </p:cNvSpPr>
            <p:nvPr/>
          </p:nvSpPr>
          <p:spPr bwMode="auto">
            <a:xfrm>
              <a:off x="2770" y="3022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28" name="Rectangle 28"/>
            <p:cNvSpPr>
              <a:spLocks noChangeArrowheads="1"/>
            </p:cNvSpPr>
            <p:nvPr/>
          </p:nvSpPr>
          <p:spPr bwMode="auto">
            <a:xfrm>
              <a:off x="2771" y="3116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29" name="Line 29"/>
            <p:cNvSpPr>
              <a:spLocks noChangeShapeType="1"/>
            </p:cNvSpPr>
            <p:nvPr/>
          </p:nvSpPr>
          <p:spPr bwMode="auto">
            <a:xfrm>
              <a:off x="2947" y="3456"/>
              <a:ext cx="1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0030" name="Text Box 30"/>
            <p:cNvSpPr txBox="1">
              <a:spLocks noChangeArrowheads="1"/>
            </p:cNvSpPr>
            <p:nvPr/>
          </p:nvSpPr>
          <p:spPr bwMode="auto">
            <a:xfrm>
              <a:off x="3075" y="3347"/>
              <a:ext cx="3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rand</a:t>
              </a:r>
            </a:p>
          </p:txBody>
        </p:sp>
        <p:sp>
          <p:nvSpPr>
            <p:cNvPr id="640031" name="Line 31"/>
            <p:cNvSpPr>
              <a:spLocks noChangeShapeType="1"/>
            </p:cNvSpPr>
            <p:nvPr/>
          </p:nvSpPr>
          <p:spPr bwMode="auto">
            <a:xfrm flipV="1">
              <a:off x="2675" y="3456"/>
              <a:ext cx="2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0032" name="Rectangle 32"/>
            <p:cNvSpPr>
              <a:spLocks noChangeArrowheads="1"/>
            </p:cNvSpPr>
            <p:nvPr/>
          </p:nvSpPr>
          <p:spPr bwMode="auto">
            <a:xfrm>
              <a:off x="2770" y="3190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33" name="Rectangle 33"/>
            <p:cNvSpPr>
              <a:spLocks noChangeArrowheads="1"/>
            </p:cNvSpPr>
            <p:nvPr/>
          </p:nvSpPr>
          <p:spPr bwMode="auto">
            <a:xfrm>
              <a:off x="2771" y="3377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34" name="Rectangle 34"/>
            <p:cNvSpPr>
              <a:spLocks noChangeArrowheads="1"/>
            </p:cNvSpPr>
            <p:nvPr/>
          </p:nvSpPr>
          <p:spPr bwMode="auto">
            <a:xfrm>
              <a:off x="2770" y="3283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35" name="Rectangle 35"/>
            <p:cNvSpPr>
              <a:spLocks noChangeArrowheads="1"/>
            </p:cNvSpPr>
            <p:nvPr/>
          </p:nvSpPr>
          <p:spPr bwMode="auto">
            <a:xfrm>
              <a:off x="2771" y="3458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36" name="Rectangle 36"/>
            <p:cNvSpPr>
              <a:spLocks noChangeArrowheads="1"/>
            </p:cNvSpPr>
            <p:nvPr/>
          </p:nvSpPr>
          <p:spPr bwMode="auto">
            <a:xfrm>
              <a:off x="2770" y="3607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37" name="Rectangle 37"/>
            <p:cNvSpPr>
              <a:spLocks noChangeArrowheads="1"/>
            </p:cNvSpPr>
            <p:nvPr/>
          </p:nvSpPr>
          <p:spPr bwMode="auto">
            <a:xfrm>
              <a:off x="2771" y="3533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38" name="Rectangle 38"/>
            <p:cNvSpPr>
              <a:spLocks noChangeArrowheads="1"/>
            </p:cNvSpPr>
            <p:nvPr/>
          </p:nvSpPr>
          <p:spPr bwMode="auto">
            <a:xfrm>
              <a:off x="2770" y="3700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39" name="Rectangle 39"/>
            <p:cNvSpPr>
              <a:spLocks noChangeArrowheads="1"/>
            </p:cNvSpPr>
            <p:nvPr/>
          </p:nvSpPr>
          <p:spPr bwMode="auto">
            <a:xfrm>
              <a:off x="2771" y="3794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0054" name="Text Box 54"/>
            <p:cNvSpPr txBox="1">
              <a:spLocks noChangeArrowheads="1"/>
            </p:cNvSpPr>
            <p:nvPr/>
          </p:nvSpPr>
          <p:spPr bwMode="auto">
            <a:xfrm>
              <a:off x="2707" y="281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Y</a:t>
              </a:r>
            </a:p>
          </p:txBody>
        </p:sp>
      </p:grpSp>
      <p:grpSp>
        <p:nvGrpSpPr>
          <p:cNvPr id="640065" name="Group 65"/>
          <p:cNvGrpSpPr>
            <a:grpSpLocks/>
          </p:cNvGrpSpPr>
          <p:nvPr/>
        </p:nvGrpSpPr>
        <p:grpSpPr bwMode="auto">
          <a:xfrm>
            <a:off x="6721475" y="4773613"/>
            <a:ext cx="2760663" cy="1035050"/>
            <a:chOff x="4234" y="3250"/>
            <a:chExt cx="1739" cy="652"/>
          </a:xfrm>
        </p:grpSpPr>
        <p:grpSp>
          <p:nvGrpSpPr>
            <p:cNvPr id="640057" name="Group 57"/>
            <p:cNvGrpSpPr>
              <a:grpSpLocks/>
            </p:cNvGrpSpPr>
            <p:nvPr/>
          </p:nvGrpSpPr>
          <p:grpSpPr bwMode="auto">
            <a:xfrm>
              <a:off x="4234" y="3250"/>
              <a:ext cx="1739" cy="652"/>
              <a:chOff x="2887" y="3299"/>
              <a:chExt cx="1152" cy="432"/>
            </a:xfrm>
          </p:grpSpPr>
          <p:grpSp>
            <p:nvGrpSpPr>
              <p:cNvPr id="640058" name="Group 58"/>
              <p:cNvGrpSpPr>
                <a:grpSpLocks/>
              </p:cNvGrpSpPr>
              <p:nvPr/>
            </p:nvGrpSpPr>
            <p:grpSpPr bwMode="auto">
              <a:xfrm>
                <a:off x="3079" y="3299"/>
                <a:ext cx="768" cy="432"/>
                <a:chOff x="4176" y="3408"/>
                <a:chExt cx="768" cy="432"/>
              </a:xfrm>
            </p:grpSpPr>
            <p:sp>
              <p:nvSpPr>
                <p:cNvPr id="640059" name="Freeform 59"/>
                <p:cNvSpPr>
                  <a:spLocks/>
                </p:cNvSpPr>
                <p:nvPr/>
              </p:nvSpPr>
              <p:spPr bwMode="auto">
                <a:xfrm>
                  <a:off x="4176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0060" name="Freeform 60"/>
                <p:cNvSpPr>
                  <a:spLocks/>
                </p:cNvSpPr>
                <p:nvPr/>
              </p:nvSpPr>
              <p:spPr bwMode="auto">
                <a:xfrm flipH="1">
                  <a:off x="4560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40061" name="Line 61"/>
              <p:cNvSpPr>
                <a:spLocks noChangeShapeType="1"/>
              </p:cNvSpPr>
              <p:nvPr/>
            </p:nvSpPr>
            <p:spPr bwMode="auto">
              <a:xfrm>
                <a:off x="2887" y="3731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0062" name="Line 62"/>
            <p:cNvSpPr>
              <a:spLocks noChangeShapeType="1"/>
            </p:cNvSpPr>
            <p:nvPr/>
          </p:nvSpPr>
          <p:spPr bwMode="auto">
            <a:xfrm>
              <a:off x="5553" y="3553"/>
              <a:ext cx="0" cy="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0063" name="Text Box 63"/>
            <p:cNvSpPr txBox="1">
              <a:spLocks noChangeArrowheads="1"/>
            </p:cNvSpPr>
            <p:nvPr/>
          </p:nvSpPr>
          <p:spPr bwMode="auto">
            <a:xfrm>
              <a:off x="5427" y="3305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obs</a:t>
              </a:r>
            </a:p>
          </p:txBody>
        </p:sp>
        <p:sp>
          <p:nvSpPr>
            <p:cNvPr id="640064" name="AutoShape 64"/>
            <p:cNvSpPr>
              <a:spLocks noChangeArrowheads="1"/>
            </p:cNvSpPr>
            <p:nvPr/>
          </p:nvSpPr>
          <p:spPr bwMode="auto">
            <a:xfrm>
              <a:off x="5550" y="3844"/>
              <a:ext cx="123" cy="47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2"/>
          <p:cNvSpPr txBox="1">
            <a:spLocks noChangeArrowheads="1"/>
          </p:cNvSpPr>
          <p:nvPr/>
        </p:nvSpPr>
        <p:spPr bwMode="auto">
          <a:xfrm>
            <a:off x="198438" y="1016718"/>
            <a:ext cx="9793287" cy="566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Example </a:t>
            </a:r>
            <a:r>
              <a:rPr lang="en-US" sz="2800" dirty="0"/>
              <a:t>2:  Tests of Association (correlation and regression)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Identify column representing independent variable (X)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Identify column representing dependent variables (</a:t>
            </a:r>
            <a:r>
              <a:rPr lang="en-US" b="1" dirty="0"/>
              <a:t>Y</a:t>
            </a:r>
            <a:r>
              <a:rPr lang="en-US" dirty="0"/>
              <a:t>); calculate  </a:t>
            </a:r>
            <a:r>
              <a:rPr lang="en-US" i="1" dirty="0"/>
              <a:t>F</a:t>
            </a:r>
            <a:r>
              <a:rPr lang="en-US" dirty="0"/>
              <a:t> or </a:t>
            </a:r>
            <a:r>
              <a:rPr lang="en-US" i="1" dirty="0"/>
              <a:t>r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Shuffle Y on X and recalculate statistic (</a:t>
            </a:r>
            <a:r>
              <a:rPr lang="en-US" i="1" dirty="0" smtClean="0"/>
              <a:t>F,</a:t>
            </a:r>
            <a:r>
              <a:rPr lang="en-US" dirty="0" smtClean="0"/>
              <a:t> </a:t>
            </a:r>
            <a:r>
              <a:rPr lang="en-US" i="1" dirty="0" smtClean="0"/>
              <a:t>r, </a:t>
            </a:r>
            <a:r>
              <a:rPr lang="en-US" dirty="0" smtClean="0"/>
              <a:t>etc.)</a:t>
            </a: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Works </a:t>
            </a:r>
            <a:r>
              <a:rPr lang="en-US" sz="2800" dirty="0"/>
              <a:t>for multivariate </a:t>
            </a:r>
            <a:r>
              <a:rPr lang="en-US" sz="2800" b="1" dirty="0"/>
              <a:t>Y </a:t>
            </a:r>
            <a:r>
              <a:rPr lang="en-US" sz="2800" dirty="0" smtClean="0"/>
              <a:t>data </a:t>
            </a:r>
            <a:r>
              <a:rPr lang="en-US" sz="3600" dirty="0"/>
              <a:t> </a:t>
            </a:r>
            <a:r>
              <a:rPr lang="en-US" sz="1800" dirty="0"/>
              <a:t>(shuffle ROWS of Y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771525" y="107950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Standard Designs: Regression/Correlation</a:t>
            </a:r>
          </a:p>
        </p:txBody>
      </p:sp>
      <p:sp>
        <p:nvSpPr>
          <p:cNvPr id="6430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3080" name="Group 8"/>
          <p:cNvGrpSpPr>
            <a:grpSpLocks/>
          </p:cNvGrpSpPr>
          <p:nvPr/>
        </p:nvGrpSpPr>
        <p:grpSpPr bwMode="auto">
          <a:xfrm>
            <a:off x="3817938" y="3548100"/>
            <a:ext cx="1138237" cy="1704975"/>
            <a:chOff x="4865" y="3023"/>
            <a:chExt cx="717" cy="1074"/>
          </a:xfrm>
        </p:grpSpPr>
        <p:sp>
          <p:nvSpPr>
            <p:cNvPr id="643081" name="Rectangle 9"/>
            <p:cNvSpPr>
              <a:spLocks noChangeArrowheads="1"/>
            </p:cNvSpPr>
            <p:nvPr/>
          </p:nvSpPr>
          <p:spPr bwMode="auto">
            <a:xfrm>
              <a:off x="4957" y="3237"/>
              <a:ext cx="97" cy="42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082" name="Rectangle 10"/>
            <p:cNvSpPr>
              <a:spLocks noChangeArrowheads="1"/>
            </p:cNvSpPr>
            <p:nvPr/>
          </p:nvSpPr>
          <p:spPr bwMode="auto">
            <a:xfrm>
              <a:off x="4956" y="3670"/>
              <a:ext cx="97" cy="4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083" name="Line 11"/>
            <p:cNvSpPr>
              <a:spLocks noChangeShapeType="1"/>
            </p:cNvSpPr>
            <p:nvPr/>
          </p:nvSpPr>
          <p:spPr bwMode="auto">
            <a:xfrm>
              <a:off x="5137" y="3671"/>
              <a:ext cx="1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3084" name="Text Box 12"/>
            <p:cNvSpPr txBox="1">
              <a:spLocks noChangeArrowheads="1"/>
            </p:cNvSpPr>
            <p:nvPr/>
          </p:nvSpPr>
          <p:spPr bwMode="auto">
            <a:xfrm>
              <a:off x="5287" y="3562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obs</a:t>
              </a:r>
            </a:p>
          </p:txBody>
        </p:sp>
        <p:sp>
          <p:nvSpPr>
            <p:cNvPr id="643085" name="Line 13"/>
            <p:cNvSpPr>
              <a:spLocks noChangeShapeType="1"/>
            </p:cNvSpPr>
            <p:nvPr/>
          </p:nvSpPr>
          <p:spPr bwMode="auto">
            <a:xfrm flipV="1">
              <a:off x="4865" y="3668"/>
              <a:ext cx="2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3086" name="Text Box 14"/>
            <p:cNvSpPr txBox="1">
              <a:spLocks noChangeArrowheads="1"/>
            </p:cNvSpPr>
            <p:nvPr/>
          </p:nvSpPr>
          <p:spPr bwMode="auto">
            <a:xfrm>
              <a:off x="4893" y="302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Y</a:t>
              </a:r>
            </a:p>
          </p:txBody>
        </p:sp>
      </p:grpSp>
      <p:sp>
        <p:nvSpPr>
          <p:cNvPr id="643089" name="Text Box 17"/>
          <p:cNvSpPr txBox="1">
            <a:spLocks noChangeArrowheads="1"/>
          </p:cNvSpPr>
          <p:nvPr/>
        </p:nvSpPr>
        <p:spPr bwMode="auto">
          <a:xfrm>
            <a:off x="3503613" y="3548100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643090" name="Rectangle 18"/>
          <p:cNvSpPr>
            <a:spLocks noChangeArrowheads="1"/>
          </p:cNvSpPr>
          <p:nvPr/>
        </p:nvSpPr>
        <p:spPr bwMode="auto">
          <a:xfrm>
            <a:off x="3614738" y="3898937"/>
            <a:ext cx="153987" cy="1354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 anchor="ctr"/>
          <a:lstStyle/>
          <a:p>
            <a:endParaRPr lang="en-US"/>
          </a:p>
        </p:txBody>
      </p:sp>
      <p:sp>
        <p:nvSpPr>
          <p:cNvPr id="643095" name="Text Box 23"/>
          <p:cNvSpPr txBox="1">
            <a:spLocks noChangeArrowheads="1"/>
          </p:cNvSpPr>
          <p:nvPr/>
        </p:nvSpPr>
        <p:spPr bwMode="auto">
          <a:xfrm>
            <a:off x="5083175" y="3586200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grpSp>
        <p:nvGrpSpPr>
          <p:cNvPr id="643099" name="Group 27"/>
          <p:cNvGrpSpPr>
            <a:grpSpLocks/>
          </p:cNvGrpSpPr>
          <p:nvPr/>
        </p:nvGrpSpPr>
        <p:grpSpPr bwMode="auto">
          <a:xfrm>
            <a:off x="5384800" y="3581437"/>
            <a:ext cx="1173163" cy="1670050"/>
            <a:chOff x="2675" y="2813"/>
            <a:chExt cx="739" cy="1052"/>
          </a:xfrm>
        </p:grpSpPr>
        <p:sp>
          <p:nvSpPr>
            <p:cNvPr id="643100" name="Rectangle 28"/>
            <p:cNvSpPr>
              <a:spLocks noChangeArrowheads="1"/>
            </p:cNvSpPr>
            <p:nvPr/>
          </p:nvSpPr>
          <p:spPr bwMode="auto">
            <a:xfrm>
              <a:off x="2770" y="3022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01" name="Rectangle 29"/>
            <p:cNvSpPr>
              <a:spLocks noChangeArrowheads="1"/>
            </p:cNvSpPr>
            <p:nvPr/>
          </p:nvSpPr>
          <p:spPr bwMode="auto">
            <a:xfrm>
              <a:off x="2771" y="3116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02" name="Line 30"/>
            <p:cNvSpPr>
              <a:spLocks noChangeShapeType="1"/>
            </p:cNvSpPr>
            <p:nvPr/>
          </p:nvSpPr>
          <p:spPr bwMode="auto">
            <a:xfrm>
              <a:off x="2947" y="3456"/>
              <a:ext cx="1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3103" name="Text Box 31"/>
            <p:cNvSpPr txBox="1">
              <a:spLocks noChangeArrowheads="1"/>
            </p:cNvSpPr>
            <p:nvPr/>
          </p:nvSpPr>
          <p:spPr bwMode="auto">
            <a:xfrm>
              <a:off x="3075" y="3347"/>
              <a:ext cx="3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rand</a:t>
              </a:r>
            </a:p>
          </p:txBody>
        </p:sp>
        <p:sp>
          <p:nvSpPr>
            <p:cNvPr id="643104" name="Line 32"/>
            <p:cNvSpPr>
              <a:spLocks noChangeShapeType="1"/>
            </p:cNvSpPr>
            <p:nvPr/>
          </p:nvSpPr>
          <p:spPr bwMode="auto">
            <a:xfrm flipV="1">
              <a:off x="2675" y="3456"/>
              <a:ext cx="2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3105" name="Rectangle 33"/>
            <p:cNvSpPr>
              <a:spLocks noChangeArrowheads="1"/>
            </p:cNvSpPr>
            <p:nvPr/>
          </p:nvSpPr>
          <p:spPr bwMode="auto">
            <a:xfrm>
              <a:off x="2770" y="3190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06" name="Rectangle 34"/>
            <p:cNvSpPr>
              <a:spLocks noChangeArrowheads="1"/>
            </p:cNvSpPr>
            <p:nvPr/>
          </p:nvSpPr>
          <p:spPr bwMode="auto">
            <a:xfrm>
              <a:off x="2771" y="3377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07" name="Rectangle 35"/>
            <p:cNvSpPr>
              <a:spLocks noChangeArrowheads="1"/>
            </p:cNvSpPr>
            <p:nvPr/>
          </p:nvSpPr>
          <p:spPr bwMode="auto">
            <a:xfrm>
              <a:off x="2770" y="3283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08" name="Rectangle 36"/>
            <p:cNvSpPr>
              <a:spLocks noChangeArrowheads="1"/>
            </p:cNvSpPr>
            <p:nvPr/>
          </p:nvSpPr>
          <p:spPr bwMode="auto">
            <a:xfrm>
              <a:off x="2771" y="3458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09" name="Rectangle 37"/>
            <p:cNvSpPr>
              <a:spLocks noChangeArrowheads="1"/>
            </p:cNvSpPr>
            <p:nvPr/>
          </p:nvSpPr>
          <p:spPr bwMode="auto">
            <a:xfrm>
              <a:off x="2770" y="3607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10" name="Rectangle 38"/>
            <p:cNvSpPr>
              <a:spLocks noChangeArrowheads="1"/>
            </p:cNvSpPr>
            <p:nvPr/>
          </p:nvSpPr>
          <p:spPr bwMode="auto">
            <a:xfrm>
              <a:off x="2771" y="3533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11" name="Rectangle 39"/>
            <p:cNvSpPr>
              <a:spLocks noChangeArrowheads="1"/>
            </p:cNvSpPr>
            <p:nvPr/>
          </p:nvSpPr>
          <p:spPr bwMode="auto">
            <a:xfrm>
              <a:off x="2770" y="3700"/>
              <a:ext cx="97" cy="9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12" name="Rectangle 40"/>
            <p:cNvSpPr>
              <a:spLocks noChangeArrowheads="1"/>
            </p:cNvSpPr>
            <p:nvPr/>
          </p:nvSpPr>
          <p:spPr bwMode="auto">
            <a:xfrm>
              <a:off x="2771" y="3794"/>
              <a:ext cx="97" cy="7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  <p:sp>
          <p:nvSpPr>
            <p:cNvPr id="643113" name="Text Box 41"/>
            <p:cNvSpPr txBox="1">
              <a:spLocks noChangeArrowheads="1"/>
            </p:cNvSpPr>
            <p:nvPr/>
          </p:nvSpPr>
          <p:spPr bwMode="auto">
            <a:xfrm>
              <a:off x="2707" y="281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Y</a:t>
              </a:r>
            </a:p>
          </p:txBody>
        </p:sp>
      </p:grpSp>
      <p:grpSp>
        <p:nvGrpSpPr>
          <p:cNvPr id="643114" name="Group 42"/>
          <p:cNvGrpSpPr>
            <a:grpSpLocks/>
          </p:cNvGrpSpPr>
          <p:nvPr/>
        </p:nvGrpSpPr>
        <p:grpSpPr bwMode="auto">
          <a:xfrm>
            <a:off x="6721475" y="4141825"/>
            <a:ext cx="2760663" cy="1035050"/>
            <a:chOff x="4234" y="3250"/>
            <a:chExt cx="1739" cy="652"/>
          </a:xfrm>
        </p:grpSpPr>
        <p:grpSp>
          <p:nvGrpSpPr>
            <p:cNvPr id="643115" name="Group 43"/>
            <p:cNvGrpSpPr>
              <a:grpSpLocks/>
            </p:cNvGrpSpPr>
            <p:nvPr/>
          </p:nvGrpSpPr>
          <p:grpSpPr bwMode="auto">
            <a:xfrm>
              <a:off x="4234" y="3250"/>
              <a:ext cx="1739" cy="652"/>
              <a:chOff x="2887" y="3299"/>
              <a:chExt cx="1152" cy="432"/>
            </a:xfrm>
          </p:grpSpPr>
          <p:grpSp>
            <p:nvGrpSpPr>
              <p:cNvPr id="643116" name="Group 44"/>
              <p:cNvGrpSpPr>
                <a:grpSpLocks/>
              </p:cNvGrpSpPr>
              <p:nvPr/>
            </p:nvGrpSpPr>
            <p:grpSpPr bwMode="auto">
              <a:xfrm>
                <a:off x="3079" y="3299"/>
                <a:ext cx="768" cy="432"/>
                <a:chOff x="4176" y="3408"/>
                <a:chExt cx="768" cy="432"/>
              </a:xfrm>
            </p:grpSpPr>
            <p:sp>
              <p:nvSpPr>
                <p:cNvPr id="643117" name="Freeform 45"/>
                <p:cNvSpPr>
                  <a:spLocks/>
                </p:cNvSpPr>
                <p:nvPr/>
              </p:nvSpPr>
              <p:spPr bwMode="auto">
                <a:xfrm>
                  <a:off x="4176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3118" name="Freeform 46"/>
                <p:cNvSpPr>
                  <a:spLocks/>
                </p:cNvSpPr>
                <p:nvPr/>
              </p:nvSpPr>
              <p:spPr bwMode="auto">
                <a:xfrm flipH="1">
                  <a:off x="4560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43119" name="Line 47"/>
              <p:cNvSpPr>
                <a:spLocks noChangeShapeType="1"/>
              </p:cNvSpPr>
              <p:nvPr/>
            </p:nvSpPr>
            <p:spPr bwMode="auto">
              <a:xfrm>
                <a:off x="2887" y="3731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3120" name="Line 48"/>
            <p:cNvSpPr>
              <a:spLocks noChangeShapeType="1"/>
            </p:cNvSpPr>
            <p:nvPr/>
          </p:nvSpPr>
          <p:spPr bwMode="auto">
            <a:xfrm>
              <a:off x="5553" y="3553"/>
              <a:ext cx="0" cy="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43121" name="Text Box 49"/>
            <p:cNvSpPr txBox="1">
              <a:spLocks noChangeArrowheads="1"/>
            </p:cNvSpPr>
            <p:nvPr/>
          </p:nvSpPr>
          <p:spPr bwMode="auto">
            <a:xfrm>
              <a:off x="5427" y="3305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obs</a:t>
              </a:r>
            </a:p>
          </p:txBody>
        </p:sp>
        <p:sp>
          <p:nvSpPr>
            <p:cNvPr id="643122" name="AutoShape 50"/>
            <p:cNvSpPr>
              <a:spLocks noChangeArrowheads="1"/>
            </p:cNvSpPr>
            <p:nvPr/>
          </p:nvSpPr>
          <p:spPr bwMode="auto">
            <a:xfrm>
              <a:off x="5550" y="3844"/>
              <a:ext cx="123" cy="47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pic>
        <p:nvPicPr>
          <p:cNvPr id="643124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3" b="66141"/>
          <a:stretch>
            <a:fillRect/>
          </a:stretch>
        </p:blipFill>
        <p:spPr bwMode="auto">
          <a:xfrm>
            <a:off x="573088" y="3511587"/>
            <a:ext cx="23749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3125" name="Rectangle 53"/>
          <p:cNvSpPr>
            <a:spLocks noChangeArrowheads="1"/>
          </p:cNvSpPr>
          <p:nvPr/>
        </p:nvSpPr>
        <p:spPr bwMode="auto">
          <a:xfrm>
            <a:off x="5176838" y="3916400"/>
            <a:ext cx="153987" cy="1354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4" tIns="46032" rIns="92064" bIns="46032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89" grpId="0"/>
      <p:bldP spid="643090" grpId="0" animBg="1"/>
      <p:bldP spid="643095" grpId="0"/>
      <p:bldP spid="6431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Restricted Randomization</a:t>
            </a:r>
          </a:p>
        </p:txBody>
      </p:sp>
      <p:sp>
        <p:nvSpPr>
          <p:cNvPr id="557059" name="Line 2051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075" name="Text Box 2067"/>
          <p:cNvSpPr txBox="1">
            <a:spLocks noChangeArrowheads="1"/>
          </p:cNvSpPr>
          <p:nvPr/>
        </p:nvSpPr>
        <p:spPr bwMode="auto">
          <a:xfrm>
            <a:off x="198438" y="1033344"/>
            <a:ext cx="9793287" cy="305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Restrict permutation of values to sub-set of data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Useful </a:t>
            </a:r>
            <a:r>
              <a:rPr lang="en-US" sz="2800" dirty="0"/>
              <a:t>for hypotheses where </a:t>
            </a:r>
            <a:r>
              <a:rPr lang="en-US" sz="2800" dirty="0" smtClean="0"/>
              <a:t>some combinations </a:t>
            </a:r>
            <a:r>
              <a:rPr lang="en-US" sz="2800" dirty="0"/>
              <a:t>don’t make </a:t>
            </a:r>
            <a:r>
              <a:rPr lang="en-US" sz="2800" dirty="0" smtClean="0"/>
              <a:t>sense (or for where specific hypotheses are of interest)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Example</a:t>
            </a:r>
            <a:r>
              <a:rPr lang="en-US" sz="2800" dirty="0"/>
              <a:t>:  </a:t>
            </a:r>
            <a:r>
              <a:rPr lang="en-US" sz="2800" dirty="0" smtClean="0"/>
              <a:t>Two </a:t>
            </a:r>
            <a:r>
              <a:rPr lang="en-US" sz="2800" dirty="0"/>
              <a:t>species with males and </a:t>
            </a:r>
            <a:r>
              <a:rPr lang="en-US" sz="2800" dirty="0" smtClean="0"/>
              <a:t>females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Compare </a:t>
            </a:r>
            <a:r>
              <a:rPr lang="en-US" sz="2000" dirty="0"/>
              <a:t>species but </a:t>
            </a:r>
            <a:r>
              <a:rPr lang="en-US" sz="2000" i="1" dirty="0"/>
              <a:t>preserve</a:t>
            </a:r>
            <a:r>
              <a:rPr lang="en-US" sz="2000" dirty="0"/>
              <a:t> sexual </a:t>
            </a:r>
            <a:r>
              <a:rPr lang="en-US" sz="2000" dirty="0" smtClean="0"/>
              <a:t>dimorphism: Shuffle within each sex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Compare sexes but </a:t>
            </a:r>
            <a:r>
              <a:rPr lang="en-US" sz="2000" i="1" dirty="0" smtClean="0"/>
              <a:t>preserve </a:t>
            </a:r>
            <a:r>
              <a:rPr lang="en-US" sz="2000" dirty="0" smtClean="0"/>
              <a:t>species: Shuffle only within each species</a:t>
            </a:r>
            <a:endParaRPr lang="en-US" sz="2000" dirty="0"/>
          </a:p>
        </p:txBody>
      </p:sp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49734"/>
              </p:ext>
            </p:extLst>
          </p:nvPr>
        </p:nvGraphicFramePr>
        <p:xfrm>
          <a:off x="3391593" y="4446596"/>
          <a:ext cx="2261061" cy="1188720"/>
        </p:xfrm>
        <a:graphic>
          <a:graphicData uri="http://schemas.openxmlformats.org/drawingml/2006/table">
            <a:tbl>
              <a:tblPr/>
              <a:tblGrid>
                <a:gridCol w="922712"/>
                <a:gridCol w="648393"/>
                <a:gridCol w="689956"/>
              </a:tblGrid>
              <a:tr h="174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♂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3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Spp. 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Spp. 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4447309" y="4314314"/>
            <a:ext cx="365760" cy="1496291"/>
          </a:xfrm>
          <a:prstGeom prst="ellipse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28333" y="4317083"/>
            <a:ext cx="365760" cy="1496291"/>
          </a:xfrm>
          <a:prstGeom prst="ellipse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rot="5400000">
            <a:off x="4390195" y="3903142"/>
            <a:ext cx="365760" cy="2263213"/>
          </a:xfrm>
          <a:prstGeom prst="ellipse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5400000">
            <a:off x="4398507" y="4268903"/>
            <a:ext cx="365760" cy="2279839"/>
          </a:xfrm>
          <a:prstGeom prst="ellipse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Factoria</a:t>
            </a:r>
            <a:r>
              <a:rPr lang="en-US" sz="3600" b="1" dirty="0">
                <a:solidFill>
                  <a:srgbClr val="0000FF"/>
                </a:solidFill>
              </a:rPr>
              <a:t>l</a:t>
            </a:r>
            <a:r>
              <a:rPr lang="en-US" sz="3600" b="1" dirty="0" smtClean="0">
                <a:solidFill>
                  <a:srgbClr val="0000FF"/>
                </a:solidFill>
              </a:rPr>
              <a:t> Models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108066" y="1016718"/>
            <a:ext cx="10025150" cy="46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600" dirty="0" smtClean="0"/>
              <a:t>Model: </a:t>
            </a:r>
            <a:r>
              <a:rPr lang="en-US" sz="2600" dirty="0"/>
              <a:t>Y~A+B+A*B</a:t>
            </a:r>
            <a:endParaRPr lang="en-US" sz="26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600" dirty="0" smtClean="0"/>
              <a:t>Assessing factors via resampling is challenging </a:t>
            </a:r>
            <a:r>
              <a:rPr lang="en-US" sz="1800" dirty="0" smtClean="0"/>
              <a:t>(requires estimates of EMS for each)</a:t>
            </a:r>
          </a:p>
          <a:p>
            <a:pPr algn="l">
              <a:spcBef>
                <a:spcPct val="10000"/>
              </a:spcBef>
            </a:pPr>
            <a:endParaRPr lang="en-US" sz="1600" dirty="0" smtClean="0"/>
          </a:p>
          <a:p>
            <a:pPr algn="l">
              <a:spcBef>
                <a:spcPct val="10000"/>
              </a:spcBef>
            </a:pPr>
            <a:r>
              <a:rPr lang="en-US" sz="2600" dirty="0" smtClean="0"/>
              <a:t>1</a:t>
            </a:r>
            <a:r>
              <a:rPr lang="en-US" sz="2600" dirty="0"/>
              <a:t>: Unrestricted Randomization: </a:t>
            </a:r>
            <a:r>
              <a:rPr lang="en-US" sz="2600" dirty="0" smtClean="0"/>
              <a:t>Permute Y vs. (A+B+A*B</a:t>
            </a:r>
            <a:r>
              <a:rPr lang="en-US" sz="2600" dirty="0"/>
              <a:t>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Can test all terms (MS</a:t>
            </a:r>
            <a:r>
              <a:rPr lang="en-US" sz="1800" baseline="-25000" dirty="0"/>
              <a:t>A</a:t>
            </a:r>
            <a:r>
              <a:rPr lang="en-US" sz="1800" dirty="0"/>
              <a:t>, MS</a:t>
            </a:r>
            <a:r>
              <a:rPr lang="en-US" sz="1800" baseline="-25000" dirty="0"/>
              <a:t>B</a:t>
            </a:r>
            <a:r>
              <a:rPr lang="en-US" sz="1800" dirty="0"/>
              <a:t>, &amp; MS</a:t>
            </a:r>
            <a:r>
              <a:rPr lang="en-US" sz="1800" baseline="-25000" dirty="0"/>
              <a:t>A*B</a:t>
            </a:r>
            <a:r>
              <a:rPr lang="en-US" sz="1800" dirty="0"/>
              <a:t>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 smtClean="0"/>
              <a:t>Often the </a:t>
            </a:r>
            <a:r>
              <a:rPr lang="en-US" sz="1800" b="1" dirty="0" smtClean="0"/>
              <a:t>wrong H</a:t>
            </a:r>
            <a:r>
              <a:rPr lang="en-US" sz="1800" b="1" baseline="-25000" dirty="0" smtClean="0"/>
              <a:t>0</a:t>
            </a:r>
            <a:r>
              <a:rPr lang="en-US" sz="1800" b="1" dirty="0" smtClean="0"/>
              <a:t>! </a:t>
            </a:r>
            <a:r>
              <a:rPr lang="en-US" sz="1800" dirty="0" smtClean="0"/>
              <a:t>Conflates MS across terms (can yield </a:t>
            </a:r>
            <a:r>
              <a:rPr lang="en-US" sz="1800" dirty="0" err="1" smtClean="0"/>
              <a:t>uninterpretable</a:t>
            </a:r>
            <a:r>
              <a:rPr lang="en-US" sz="1800" dirty="0" smtClean="0"/>
              <a:t> results)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1800" dirty="0" smtClean="0"/>
          </a:p>
          <a:p>
            <a:pPr algn="l">
              <a:spcBef>
                <a:spcPct val="10000"/>
              </a:spcBef>
            </a:pPr>
            <a:r>
              <a:rPr lang="en-US" sz="2600" dirty="0" smtClean="0"/>
              <a:t>2: </a:t>
            </a:r>
            <a:r>
              <a:rPr lang="en-US" sz="2600" dirty="0"/>
              <a:t>Restricted Randomization</a:t>
            </a:r>
            <a:r>
              <a:rPr lang="en-US" sz="2600" dirty="0" smtClean="0"/>
              <a:t>: </a:t>
            </a:r>
            <a:r>
              <a:rPr lang="en-US" sz="2600" dirty="0"/>
              <a:t>Permute </a:t>
            </a:r>
            <a:r>
              <a:rPr lang="en-US" sz="2600" dirty="0" smtClean="0"/>
              <a:t>Y (within A; then within B)</a:t>
            </a:r>
            <a:endParaRPr lang="en-US" sz="26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 smtClean="0"/>
              <a:t>Can </a:t>
            </a:r>
            <a:r>
              <a:rPr lang="en-US" sz="1800" dirty="0"/>
              <a:t>test MS</a:t>
            </a:r>
            <a:r>
              <a:rPr lang="en-US" sz="1800" baseline="-25000" dirty="0"/>
              <a:t>A</a:t>
            </a:r>
            <a:r>
              <a:rPr lang="en-US" sz="1800" dirty="0"/>
              <a:t> &amp; MS</a:t>
            </a:r>
            <a:r>
              <a:rPr lang="en-US" sz="1800" baseline="-25000" dirty="0"/>
              <a:t>B</a:t>
            </a:r>
            <a:r>
              <a:rPr lang="en-US" sz="1800" dirty="0"/>
              <a:t>, but not MS</a:t>
            </a:r>
            <a:r>
              <a:rPr lang="en-US" sz="1800" baseline="-25000" dirty="0"/>
              <a:t>A*B</a:t>
            </a:r>
            <a:r>
              <a:rPr lang="en-US" sz="1800" dirty="0"/>
              <a:t> </a:t>
            </a:r>
            <a:r>
              <a:rPr lang="en-US" sz="1800" dirty="0" smtClean="0"/>
              <a:t>(could use unrestricted randomization for A*B)</a:t>
            </a:r>
            <a:endParaRPr lang="en-US" sz="1800" dirty="0"/>
          </a:p>
          <a:p>
            <a:pPr lvl="1" algn="l">
              <a:spcBef>
                <a:spcPct val="10000"/>
              </a:spcBef>
            </a:pPr>
            <a:endParaRPr lang="en-US" sz="1800" dirty="0" smtClean="0"/>
          </a:p>
          <a:p>
            <a:pPr algn="l">
              <a:spcBef>
                <a:spcPct val="10000"/>
              </a:spcBef>
            </a:pPr>
            <a:r>
              <a:rPr lang="en-US" sz="2600" dirty="0" smtClean="0"/>
              <a:t>3: Residual Randomization</a:t>
            </a:r>
            <a:r>
              <a:rPr lang="en-US" sz="2600" dirty="0"/>
              <a:t>: Permute </a:t>
            </a:r>
            <a:r>
              <a:rPr lang="en-US" sz="2600" dirty="0" err="1" smtClean="0"/>
              <a:t>Y</a:t>
            </a:r>
            <a:r>
              <a:rPr lang="en-US" sz="2600" baseline="-25000" dirty="0" err="1" smtClean="0"/>
              <a:t>resid</a:t>
            </a:r>
            <a:r>
              <a:rPr lang="en-US" sz="2600" dirty="0" smtClean="0"/>
              <a:t> from sequential H</a:t>
            </a:r>
            <a:r>
              <a:rPr lang="en-US" sz="2600" baseline="-25000" dirty="0" smtClean="0"/>
              <a:t>o </a:t>
            </a:r>
            <a:r>
              <a:rPr lang="en-US" sz="2600" dirty="0" smtClean="0"/>
              <a:t>models</a:t>
            </a:r>
            <a:endParaRPr lang="en-US" sz="26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Can </a:t>
            </a:r>
            <a:r>
              <a:rPr lang="en-US" sz="1800" dirty="0" smtClean="0"/>
              <a:t>test all terms (MS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, MS</a:t>
            </a:r>
            <a:r>
              <a:rPr lang="en-US" sz="1800" baseline="-25000" dirty="0" smtClean="0"/>
              <a:t>B</a:t>
            </a:r>
            <a:r>
              <a:rPr lang="en-US" sz="1800" dirty="0"/>
              <a:t>, </a:t>
            </a:r>
            <a:r>
              <a:rPr lang="en-US" sz="1800" dirty="0" smtClean="0"/>
              <a:t>&amp; MS</a:t>
            </a:r>
            <a:r>
              <a:rPr lang="en-US" sz="1800" baseline="-25000" dirty="0" smtClean="0"/>
              <a:t>A*B</a:t>
            </a:r>
            <a:r>
              <a:rPr lang="en-US" sz="1800" dirty="0" smtClean="0"/>
              <a:t>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 smtClean="0"/>
              <a:t>Proper H</a:t>
            </a:r>
            <a:r>
              <a:rPr lang="en-US" sz="1800" baseline="-25000" dirty="0" smtClean="0"/>
              <a:t>0</a:t>
            </a:r>
            <a:r>
              <a:rPr lang="en-US" sz="1800" dirty="0" smtClean="0"/>
              <a:t> for each</a:t>
            </a:r>
          </a:p>
        </p:txBody>
      </p:sp>
      <p:sp>
        <p:nvSpPr>
          <p:cNvPr id="555012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8520546" y="5935704"/>
            <a:ext cx="17664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200" dirty="0" smtClean="0"/>
              <a:t>See </a:t>
            </a:r>
            <a:r>
              <a:rPr lang="en-US" sz="1200" dirty="0" err="1" smtClean="0"/>
              <a:t>Edgington</a:t>
            </a:r>
            <a:r>
              <a:rPr lang="en-US" sz="1200" dirty="0" smtClean="0"/>
              <a:t> 1995 </a:t>
            </a:r>
          </a:p>
          <a:p>
            <a:pPr algn="r"/>
            <a:r>
              <a:rPr lang="en-US" sz="1200" dirty="0" smtClean="0"/>
              <a:t>Manly 1998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97369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198438" y="991779"/>
            <a:ext cx="9793287" cy="478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Factorial models are sets of </a:t>
            </a:r>
            <a:r>
              <a:rPr lang="en-US" sz="2800" i="1" dirty="0" smtClean="0"/>
              <a:t>sequential </a:t>
            </a:r>
            <a:r>
              <a:rPr lang="en-US" sz="2800" dirty="0" smtClean="0"/>
              <a:t>hypothesis tests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Model: Y~ A + B + A*B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Y~A</a:t>
            </a:r>
            <a:r>
              <a:rPr lang="en-US" sz="2800" dirty="0" smtClean="0"/>
              <a:t>: Tests MS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vs. H</a:t>
            </a:r>
            <a:r>
              <a:rPr lang="en-US" sz="2800" baseline="-25000" dirty="0" smtClean="0"/>
              <a:t>0.r</a:t>
            </a:r>
            <a:r>
              <a:rPr lang="en-US" sz="2800" dirty="0" smtClean="0"/>
              <a:t> Y~1 </a:t>
            </a:r>
            <a:r>
              <a:rPr lang="en-US" sz="1600" dirty="0" smtClean="0"/>
              <a:t>(Does A explain more variation than the mean?)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Y~ A + B</a:t>
            </a:r>
            <a:r>
              <a:rPr lang="en-US" sz="2800" dirty="0" smtClean="0"/>
              <a:t>: Tests MS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vs. </a:t>
            </a:r>
            <a:r>
              <a:rPr lang="en-US" sz="2800" dirty="0"/>
              <a:t>vs.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0.r1</a:t>
            </a:r>
            <a:r>
              <a:rPr lang="en-US" sz="2800" dirty="0" smtClean="0"/>
              <a:t> Y~A </a:t>
            </a:r>
            <a:r>
              <a:rPr lang="en-US" sz="1600" dirty="0"/>
              <a:t>(Does </a:t>
            </a:r>
            <a:r>
              <a:rPr lang="en-US" sz="1600" dirty="0" smtClean="0"/>
              <a:t>B|A </a:t>
            </a:r>
            <a:r>
              <a:rPr lang="en-US" sz="1600" dirty="0"/>
              <a:t>explain </a:t>
            </a:r>
            <a:r>
              <a:rPr lang="en-US" sz="1600" dirty="0" smtClean="0"/>
              <a:t>&gt; variation </a:t>
            </a:r>
            <a:r>
              <a:rPr lang="en-US" sz="1600" dirty="0"/>
              <a:t>than </a:t>
            </a:r>
            <a:r>
              <a:rPr lang="en-US" sz="1600" dirty="0" smtClean="0"/>
              <a:t>A?)</a:t>
            </a:r>
            <a:endParaRPr lang="en-US" sz="16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1" dirty="0" smtClean="0"/>
              <a:t>Y</a:t>
            </a:r>
            <a:r>
              <a:rPr lang="en-US" sz="2800" b="1" dirty="0"/>
              <a:t>~ A + </a:t>
            </a:r>
            <a:r>
              <a:rPr lang="en-US" sz="2800" b="1" dirty="0" smtClean="0"/>
              <a:t>B + A*B</a:t>
            </a:r>
            <a:r>
              <a:rPr lang="en-US" sz="2800" dirty="0" smtClean="0"/>
              <a:t>: </a:t>
            </a:r>
            <a:r>
              <a:rPr lang="en-US" sz="2800" dirty="0"/>
              <a:t>Tests </a:t>
            </a:r>
            <a:r>
              <a:rPr lang="en-US" sz="2800" dirty="0" smtClean="0"/>
              <a:t>MS</a:t>
            </a:r>
            <a:r>
              <a:rPr lang="en-US" sz="2800" baseline="-25000" dirty="0" smtClean="0"/>
              <a:t>A*B</a:t>
            </a:r>
            <a:r>
              <a:rPr lang="en-US" sz="2800" dirty="0" smtClean="0"/>
              <a:t> </a:t>
            </a:r>
            <a:r>
              <a:rPr lang="en-US" sz="2800" dirty="0"/>
              <a:t>vs. vs.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0.r2</a:t>
            </a:r>
            <a:r>
              <a:rPr lang="en-US" sz="2800" dirty="0" smtClean="0"/>
              <a:t> Y~A+B </a:t>
            </a:r>
            <a:r>
              <a:rPr lang="en-US" sz="1600" dirty="0" smtClean="0"/>
              <a:t>(as above for A*B)</a:t>
            </a:r>
            <a:endParaRPr lang="en-US" sz="16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Develop resampling procedures that appropriately test each H</a:t>
            </a:r>
            <a:r>
              <a:rPr lang="en-US" sz="2800" baseline="-25000" dirty="0" smtClean="0"/>
              <a:t>0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 smtClean="0"/>
              <a:t>Residual randomization </a:t>
            </a:r>
            <a:r>
              <a:rPr lang="en-US" sz="2800" dirty="0" smtClean="0"/>
              <a:t>most appropriate for factorial models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79375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Factorial Models: Understanding the Null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45123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0" y="332898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35" name="Text Box 15"/>
          <p:cNvSpPr txBox="1">
            <a:spLocks noChangeArrowheads="1"/>
          </p:cNvSpPr>
          <p:nvPr/>
        </p:nvSpPr>
        <p:spPr bwMode="auto">
          <a:xfrm>
            <a:off x="7777778" y="5838882"/>
            <a:ext cx="24877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See Gonzalez and Manly </a:t>
            </a:r>
            <a:r>
              <a:rPr lang="en-US" sz="1200" dirty="0" smtClean="0"/>
              <a:t>1998</a:t>
            </a:r>
            <a:endParaRPr lang="en-US" sz="1200" dirty="0"/>
          </a:p>
          <a:p>
            <a:pPr algn="r"/>
            <a:r>
              <a:rPr lang="en-US" sz="1200" dirty="0" err="1" smtClean="0"/>
              <a:t>Andersson</a:t>
            </a:r>
            <a:r>
              <a:rPr lang="en-US" sz="1200" dirty="0" smtClean="0"/>
              <a:t> and </a:t>
            </a:r>
            <a:r>
              <a:rPr lang="en-US" sz="1200" dirty="0" err="1" smtClean="0"/>
              <a:t>TerBraak</a:t>
            </a:r>
            <a:r>
              <a:rPr lang="en-US" sz="1200" dirty="0" smtClean="0"/>
              <a:t> 2003</a:t>
            </a:r>
          </a:p>
          <a:p>
            <a:pPr algn="r"/>
            <a:r>
              <a:rPr lang="en-US" sz="1200" dirty="0" smtClean="0"/>
              <a:t>Collyer, </a:t>
            </a:r>
            <a:r>
              <a:rPr lang="en-US" sz="1200" dirty="0" err="1" smtClean="0"/>
              <a:t>Sekora</a:t>
            </a:r>
            <a:r>
              <a:rPr lang="en-US" sz="1200" dirty="0" smtClean="0"/>
              <a:t>, and Adams 2015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97369"/>
            <a:ext cx="2143125" cy="454025"/>
          </a:xfrm>
        </p:spPr>
        <p:txBody>
          <a:bodyPr/>
          <a:lstStyle/>
          <a:p>
            <a:fld id="{E0F95D62-D498-4A5A-B4DA-4E7DD0DA1A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198438" y="991779"/>
            <a:ext cx="9793287" cy="516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Permute 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resid</a:t>
            </a:r>
            <a:r>
              <a:rPr lang="en-US" sz="2800" dirty="0" smtClean="0"/>
              <a:t> from reduced model (H</a:t>
            </a:r>
            <a:r>
              <a:rPr lang="en-US" sz="2800" baseline="-25000" dirty="0" smtClean="0"/>
              <a:t>0.r</a:t>
            </a:r>
            <a:r>
              <a:rPr lang="en-US" sz="2800" dirty="0" smtClean="0"/>
              <a:t>) with fewer terms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Holds constant SS terms in H</a:t>
            </a:r>
            <a:r>
              <a:rPr lang="en-US" sz="2800" baseline="-25000" dirty="0" smtClean="0"/>
              <a:t>0.r</a:t>
            </a:r>
            <a:r>
              <a:rPr lang="en-US" sz="2800" dirty="0" smtClean="0"/>
              <a:t> while testing SS terms not in H</a:t>
            </a:r>
            <a:r>
              <a:rPr lang="en-US" sz="2800" baseline="-25000" dirty="0" smtClean="0"/>
              <a:t>0.r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Protocol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Calculate parameters and observed test statistic (</a:t>
            </a:r>
            <a:r>
              <a:rPr lang="en-US" sz="1800" dirty="0" err="1"/>
              <a:t>E</a:t>
            </a:r>
            <a:r>
              <a:rPr lang="en-US" sz="1800" baseline="-25000" dirty="0" err="1"/>
              <a:t>obs</a:t>
            </a:r>
            <a:r>
              <a:rPr lang="en-US" sz="1800" dirty="0"/>
              <a:t>) from full model (e.g., 2-factor ANOVA:    	   	 , where </a:t>
            </a:r>
            <a:r>
              <a:rPr lang="en-US" sz="1800" b="1" dirty="0"/>
              <a:t>X </a:t>
            </a:r>
            <a:r>
              <a:rPr lang="en-US" sz="1800" dirty="0"/>
              <a:t>contains factors A, B, and A</a:t>
            </a:r>
            <a:r>
              <a:rPr lang="en-US" sz="1800" dirty="0">
                <a:cs typeface="Times New Roman" pitchFamily="18" charset="0"/>
              </a:rPr>
              <a:t>×</a:t>
            </a:r>
            <a:r>
              <a:rPr lang="en-US" sz="1800" dirty="0"/>
              <a:t>B)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Remove term (e.g., A×B) from </a:t>
            </a:r>
            <a:r>
              <a:rPr lang="en-US" sz="1800" b="1" dirty="0"/>
              <a:t>X</a:t>
            </a:r>
            <a:r>
              <a:rPr lang="en-US" sz="1800" dirty="0"/>
              <a:t>, calculate </a:t>
            </a:r>
            <a:r>
              <a:rPr lang="en-US" sz="1800" dirty="0" smtClean="0"/>
              <a:t>predicted values (  ) </a:t>
            </a:r>
            <a:r>
              <a:rPr lang="en-US" sz="1800" dirty="0"/>
              <a:t>and residuals (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dirty="0"/>
              <a:t>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Shuffle residuals (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dirty="0"/>
              <a:t>), add to predicted values, and calculate  </a:t>
            </a:r>
            <a:r>
              <a:rPr lang="en-US" sz="1800" dirty="0" err="1"/>
              <a:t>E</a:t>
            </a:r>
            <a:r>
              <a:rPr lang="en-US" sz="1800" baseline="-25000" dirty="0" err="1"/>
              <a:t>rand</a:t>
            </a:r>
            <a:r>
              <a:rPr lang="en-US" sz="1800" dirty="0"/>
              <a:t>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Repeat many times and percentage of </a:t>
            </a:r>
            <a:r>
              <a:rPr lang="en-US" sz="1800" dirty="0" err="1"/>
              <a:t>E</a:t>
            </a:r>
            <a:r>
              <a:rPr lang="en-US" sz="1800" baseline="-25000" dirty="0" err="1"/>
              <a:t>rand</a:t>
            </a:r>
            <a:r>
              <a:rPr lang="en-US" sz="1800" dirty="0"/>
              <a:t> more extreme than </a:t>
            </a:r>
            <a:r>
              <a:rPr lang="en-US" sz="1800" dirty="0" err="1"/>
              <a:t>E</a:t>
            </a:r>
            <a:r>
              <a:rPr lang="en-US" sz="1800" baseline="-25000" dirty="0" err="1"/>
              <a:t>obs</a:t>
            </a:r>
            <a:r>
              <a:rPr lang="en-US" sz="1800" dirty="0"/>
              <a:t> is significance level</a:t>
            </a:r>
          </a:p>
          <a:p>
            <a:pPr lvl="1" algn="l">
              <a:spcBef>
                <a:spcPct val="10000"/>
              </a:spcBef>
            </a:pPr>
            <a:endParaRPr lang="en-US" sz="1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Higher statistical power for factorial designs </a:t>
            </a:r>
            <a:r>
              <a:rPr lang="en-US" sz="1200" dirty="0" smtClean="0"/>
              <a:t>(</a:t>
            </a:r>
            <a:r>
              <a:rPr lang="en-US" sz="1200" dirty="0" err="1" smtClean="0"/>
              <a:t>Andersson</a:t>
            </a:r>
            <a:r>
              <a:rPr lang="en-US" sz="1200" dirty="0" smtClean="0"/>
              <a:t> and </a:t>
            </a:r>
            <a:r>
              <a:rPr lang="en-US" sz="1200" dirty="0" err="1" smtClean="0"/>
              <a:t>TerBraak</a:t>
            </a:r>
            <a:r>
              <a:rPr lang="en-US" sz="1200" dirty="0" smtClean="0"/>
              <a:t> 2003)</a:t>
            </a:r>
            <a:endParaRPr lang="en-US" sz="12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Extremely </a:t>
            </a:r>
            <a:r>
              <a:rPr lang="en-US" sz="2800" dirty="0"/>
              <a:t>powerful </a:t>
            </a:r>
            <a:r>
              <a:rPr lang="en-US" sz="2800" dirty="0" smtClean="0"/>
              <a:t>for </a:t>
            </a:r>
            <a:r>
              <a:rPr lang="en-US" sz="2800" dirty="0"/>
              <a:t>many E&amp;E </a:t>
            </a:r>
            <a:r>
              <a:rPr lang="en-US" sz="2800" dirty="0" smtClean="0"/>
              <a:t>hypotheses</a:t>
            </a:r>
            <a:endParaRPr lang="en-US" sz="2800" dirty="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79375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Residual Randomization</a:t>
            </a:r>
          </a:p>
        </p:txBody>
      </p:sp>
      <p:sp>
        <p:nvSpPr>
          <p:cNvPr id="645123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0" y="3328988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233268"/>
              </p:ext>
            </p:extLst>
          </p:nvPr>
        </p:nvGraphicFramePr>
        <p:xfrm>
          <a:off x="842963" y="3629947"/>
          <a:ext cx="13557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30" name="Equation" r:id="rId4" imgW="710891" imgH="203112" progId="Equation.DSMT4">
                  <p:embed/>
                </p:oleObj>
              </mc:Choice>
              <mc:Fallback>
                <p:oleObj name="Equation" r:id="rId4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629947"/>
                        <a:ext cx="13557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5" name="Text Box 15"/>
          <p:cNvSpPr txBox="1">
            <a:spLocks noChangeArrowheads="1"/>
          </p:cNvSpPr>
          <p:nvPr/>
        </p:nvSpPr>
        <p:spPr bwMode="auto">
          <a:xfrm>
            <a:off x="4481513" y="5891016"/>
            <a:ext cx="5805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dirty="0"/>
              <a:t>See Gonzalez and Manly </a:t>
            </a:r>
            <a:r>
              <a:rPr lang="en-US" sz="1200" dirty="0" smtClean="0"/>
              <a:t>1998. </a:t>
            </a:r>
            <a:r>
              <a:rPr lang="en-US" sz="1200" i="1" dirty="0" err="1" smtClean="0"/>
              <a:t>Environmetrics</a:t>
            </a:r>
            <a:r>
              <a:rPr lang="en-US" sz="1200" dirty="0" smtClean="0"/>
              <a:t>.</a:t>
            </a:r>
            <a:endParaRPr lang="en-US" sz="1200" dirty="0"/>
          </a:p>
          <a:p>
            <a:pPr algn="r"/>
            <a:r>
              <a:rPr lang="en-US" sz="1200" dirty="0"/>
              <a:t>Collyer and Adams </a:t>
            </a:r>
            <a:r>
              <a:rPr lang="en-US" sz="1200" dirty="0" smtClean="0"/>
              <a:t>2007. </a:t>
            </a:r>
            <a:r>
              <a:rPr lang="en-US" sz="1200" i="1" dirty="0" smtClean="0"/>
              <a:t>Ecology</a:t>
            </a:r>
            <a:r>
              <a:rPr lang="en-US" sz="1200" dirty="0" smtClean="0"/>
              <a:t>.</a:t>
            </a:r>
          </a:p>
          <a:p>
            <a:pPr algn="r"/>
            <a:r>
              <a:rPr lang="en-US" sz="1200" dirty="0" smtClean="0"/>
              <a:t>Collyer, </a:t>
            </a:r>
            <a:r>
              <a:rPr lang="en-US" sz="1200" dirty="0" err="1" smtClean="0"/>
              <a:t>Sekora</a:t>
            </a:r>
            <a:r>
              <a:rPr lang="en-US" sz="1200" dirty="0" smtClean="0"/>
              <a:t>, and Adams 2015. </a:t>
            </a:r>
            <a:r>
              <a:rPr lang="en-US" sz="1200" i="1" dirty="0" smtClean="0"/>
              <a:t>Heredity.</a:t>
            </a:r>
            <a:endParaRPr lang="en-US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440124"/>
              </p:ext>
            </p:extLst>
          </p:nvPr>
        </p:nvGraphicFramePr>
        <p:xfrm>
          <a:off x="6458990" y="3936345"/>
          <a:ext cx="214890" cy="28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31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8990" y="3936345"/>
                        <a:ext cx="214890" cy="28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397369"/>
            <a:ext cx="2143125" cy="454025"/>
          </a:xfrm>
        </p:spPr>
        <p:txBody>
          <a:bodyPr/>
          <a:lstStyle/>
          <a:p>
            <a:fld id="{E0F95D62-D498-4A5A-B4DA-4E7DD0DA1A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198438" y="1141413"/>
            <a:ext cx="9793287" cy="359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Permutation </a:t>
            </a:r>
            <a:r>
              <a:rPr lang="en-US" sz="2800" dirty="0" smtClean="0"/>
              <a:t>useful when </a:t>
            </a:r>
            <a:r>
              <a:rPr lang="en-US" sz="2800" dirty="0"/>
              <a:t>no theoretical distribution </a:t>
            </a:r>
            <a:r>
              <a:rPr lang="en-US" sz="2800" dirty="0" smtClean="0"/>
              <a:t>exists for H</a:t>
            </a:r>
            <a:r>
              <a:rPr lang="en-US" sz="2800" baseline="-25000" dirty="0" smtClean="0"/>
              <a:t>0</a:t>
            </a:r>
            <a:endParaRPr lang="en-US" sz="2800" baseline="-250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dirty="0"/>
              <a:t>VERY COMMON </a:t>
            </a:r>
            <a:r>
              <a:rPr lang="en-US" sz="2800" dirty="0"/>
              <a:t>in biology, as biologists frequently have specific hypotheses not ‘covered’ by current distribution </a:t>
            </a:r>
            <a:r>
              <a:rPr lang="en-US" sz="2800" dirty="0" smtClean="0"/>
              <a:t>theory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Protocol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Collect data and generate hypothesis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Identify dependent and independent variables; calculate appropriate </a:t>
            </a:r>
            <a:r>
              <a:rPr lang="en-US" dirty="0" err="1"/>
              <a:t>T</a:t>
            </a:r>
            <a:r>
              <a:rPr lang="en-US" baseline="-25000" dirty="0" err="1"/>
              <a:t>obs</a:t>
            </a:r>
            <a:endParaRPr lang="en-US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/>
              <a:t>Shuffle data to generate distribution of </a:t>
            </a:r>
            <a:r>
              <a:rPr lang="en-US" dirty="0" err="1"/>
              <a:t>T</a:t>
            </a:r>
            <a:r>
              <a:rPr lang="en-US" baseline="-25000" dirty="0" err="1"/>
              <a:t>rand</a:t>
            </a:r>
            <a:endParaRPr lang="en-US" dirty="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771525" y="107950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Permutation For Non-Standard Designs</a:t>
            </a:r>
          </a:p>
        </p:txBody>
      </p:sp>
      <p:sp>
        <p:nvSpPr>
          <p:cNvPr id="6502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Non-Standard Permutation: </a:t>
            </a:r>
            <a:r>
              <a:rPr lang="en-US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509955" name="Text Box 1027"/>
          <p:cNvSpPr txBox="1">
            <a:spLocks noChangeArrowheads="1"/>
          </p:cNvSpPr>
          <p:nvPr/>
        </p:nvSpPr>
        <p:spPr bwMode="auto">
          <a:xfrm>
            <a:off x="198438" y="1027113"/>
            <a:ext cx="9901526" cy="55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 smtClean="0"/>
              <a:t>P. </a:t>
            </a:r>
            <a:r>
              <a:rPr lang="en-US" sz="2800" i="1" dirty="0" err="1" smtClean="0"/>
              <a:t>cinereus</a:t>
            </a:r>
            <a:r>
              <a:rPr lang="en-US" sz="2800" i="1" dirty="0" smtClean="0"/>
              <a:t> </a:t>
            </a:r>
            <a:r>
              <a:rPr lang="en-US" sz="2800" dirty="0" smtClean="0"/>
              <a:t>&amp; </a:t>
            </a:r>
            <a:r>
              <a:rPr lang="en-US" sz="2800" i="1" dirty="0" smtClean="0"/>
              <a:t>P. </a:t>
            </a:r>
            <a:r>
              <a:rPr lang="en-US" sz="2800" i="1" dirty="0" err="1" smtClean="0"/>
              <a:t>hoffmani</a:t>
            </a:r>
            <a:r>
              <a:rPr lang="en-US" sz="2800" dirty="0" smtClean="0"/>
              <a:t>: compete in </a:t>
            </a:r>
            <a:r>
              <a:rPr lang="en-US" sz="2800" dirty="0" err="1" smtClean="0"/>
              <a:t>sympatry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Is there evidence of character displacement?</a:t>
            </a:r>
          </a:p>
          <a:p>
            <a:pPr lvl="1" algn="l">
              <a:spcBef>
                <a:spcPct val="10000"/>
              </a:spcBef>
            </a:pPr>
            <a:r>
              <a:rPr lang="en-US" sz="1600" dirty="0" smtClean="0"/>
              <a:t>H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: Sympatric differences &gt; allopatric differences</a:t>
            </a:r>
            <a:endParaRPr lang="en-US" sz="16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Data: Head shape (multivariate)</a:t>
            </a:r>
          </a:p>
          <a:p>
            <a:pPr marL="457200" lvl="2" algn="l">
              <a:spcBef>
                <a:spcPct val="100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</a:t>
            </a:r>
            <a:r>
              <a:rPr lang="en-US" sz="1600" dirty="0" err="1" smtClean="0"/>
              <a:t>D</a:t>
            </a:r>
            <a:r>
              <a:rPr lang="en-US" sz="1600" baseline="-25000" dirty="0" err="1" smtClean="0"/>
              <a:t>symp</a:t>
            </a:r>
            <a:r>
              <a:rPr lang="en-US" sz="1600" dirty="0" smtClean="0"/>
              <a:t>&gt; </a:t>
            </a:r>
            <a:r>
              <a:rPr lang="en-US" sz="1600" dirty="0" err="1" smtClean="0"/>
              <a:t>D</a:t>
            </a:r>
            <a:r>
              <a:rPr lang="en-US" sz="1600" baseline="-25000" dirty="0" err="1" smtClean="0"/>
              <a:t>allo</a:t>
            </a:r>
            <a:r>
              <a:rPr lang="en-US" sz="1600" baseline="-25000" dirty="0" smtClean="0"/>
              <a:t> </a:t>
            </a:r>
            <a:r>
              <a:rPr lang="en-US" sz="1600" b="1" u="sng" dirty="0" smtClean="0">
                <a:solidFill>
                  <a:srgbClr val="FF0000"/>
                </a:solidFill>
              </a:rPr>
              <a:t>(non-standard design)</a:t>
            </a:r>
          </a:p>
          <a:p>
            <a:pPr algn="l">
              <a:spcBef>
                <a:spcPct val="10000"/>
              </a:spcBef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12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Conclusion: evidence for character displacement</a:t>
            </a:r>
            <a:endParaRPr lang="en-US" sz="2800" dirty="0"/>
          </a:p>
        </p:txBody>
      </p:sp>
      <p:sp>
        <p:nvSpPr>
          <p:cNvPr id="509956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70" name="Text Box 1042"/>
          <p:cNvSpPr txBox="1">
            <a:spLocks noChangeArrowheads="1"/>
          </p:cNvSpPr>
          <p:nvPr/>
        </p:nvSpPr>
        <p:spPr bwMode="auto">
          <a:xfrm>
            <a:off x="1849743" y="4728837"/>
            <a:ext cx="1405174" cy="8271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sz="1200" noProof="1" smtClean="0">
                <a:latin typeface="Book Antiqua" pitchFamily="18" charset="0"/>
              </a:rPr>
              <a:t>D</a:t>
            </a:r>
            <a:r>
              <a:rPr lang="en-US" sz="1200" baseline="-25000" noProof="1" smtClean="0">
                <a:latin typeface="Book Antiqua" pitchFamily="18" charset="0"/>
              </a:rPr>
              <a:t>symp</a:t>
            </a:r>
            <a:r>
              <a:rPr lang="en-US" sz="1200" noProof="1" smtClean="0">
                <a:latin typeface="Book Antiqua" pitchFamily="18" charset="0"/>
              </a:rPr>
              <a:t> = 0.0753</a:t>
            </a:r>
          </a:p>
          <a:p>
            <a:pPr algn="l"/>
            <a:r>
              <a:rPr lang="en-US" sz="1200" noProof="1" smtClean="0">
                <a:latin typeface="Book Antiqua" pitchFamily="18" charset="0"/>
              </a:rPr>
              <a:t>D</a:t>
            </a:r>
            <a:r>
              <a:rPr lang="en-US" sz="1200" baseline="-25000" noProof="1" smtClean="0">
                <a:latin typeface="Book Antiqua" pitchFamily="18" charset="0"/>
              </a:rPr>
              <a:t>allo</a:t>
            </a:r>
            <a:r>
              <a:rPr lang="en-US" sz="1200" noProof="1" smtClean="0">
                <a:latin typeface="Book Antiqua" pitchFamily="18" charset="0"/>
              </a:rPr>
              <a:t> = 0.0444</a:t>
            </a:r>
          </a:p>
          <a:p>
            <a:pPr algn="l"/>
            <a:r>
              <a:rPr lang="en-US" sz="1200" noProof="1" smtClean="0">
                <a:latin typeface="Book Antiqua" pitchFamily="18" charset="0"/>
              </a:rPr>
              <a:t>T = 0.0308</a:t>
            </a:r>
          </a:p>
          <a:p>
            <a:pPr algn="l"/>
            <a:r>
              <a:rPr lang="en-US" sz="1200" noProof="1" smtClean="0">
                <a:latin typeface="Book Antiqua" pitchFamily="18" charset="0"/>
              </a:rPr>
              <a:t>P</a:t>
            </a:r>
            <a:r>
              <a:rPr lang="en-US" sz="1200" baseline="-25000" noProof="1" smtClean="0">
                <a:latin typeface="Book Antiqua" pitchFamily="18" charset="0"/>
              </a:rPr>
              <a:t>rand</a:t>
            </a:r>
            <a:r>
              <a:rPr lang="en-US" sz="1200" noProof="1" smtClean="0">
                <a:latin typeface="Book Antiqua" pitchFamily="18" charset="0"/>
              </a:rPr>
              <a:t> = 0.0001</a:t>
            </a:r>
          </a:p>
        </p:txBody>
      </p:sp>
      <p:sp>
        <p:nvSpPr>
          <p:cNvPr id="509971" name="Text Box 1043"/>
          <p:cNvSpPr txBox="1">
            <a:spLocks noChangeArrowheads="1"/>
          </p:cNvSpPr>
          <p:nvPr/>
        </p:nvSpPr>
        <p:spPr bwMode="auto">
          <a:xfrm>
            <a:off x="458153" y="6554410"/>
            <a:ext cx="58054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/>
              <a:t>Data From Adams and Rohlf (2000). </a:t>
            </a:r>
            <a:r>
              <a:rPr lang="en-US" sz="1200" i="1" dirty="0" smtClean="0"/>
              <a:t>PNAS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311669" y="1494875"/>
            <a:ext cx="2788295" cy="1819771"/>
            <a:chOff x="3229" y="1090"/>
            <a:chExt cx="2536" cy="1862"/>
          </a:xfrm>
        </p:grpSpPr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4742" y="1090"/>
              <a:ext cx="1023" cy="981"/>
              <a:chOff x="4507" y="695"/>
              <a:chExt cx="1023" cy="981"/>
            </a:xfrm>
          </p:grpSpPr>
          <p:pic>
            <p:nvPicPr>
              <p:cNvPr id="25" name="Picture 18" descr="DSCN50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9" y="695"/>
                <a:ext cx="772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4507" y="1267"/>
                <a:ext cx="1023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0" i="1" dirty="0">
                    <a:ea typeface="ＭＳ Ｐゴシック" charset="-128"/>
                  </a:rPr>
                  <a:t>Plethodon </a:t>
                </a:r>
                <a:r>
                  <a:rPr lang="en-US" sz="1000" b="0" i="1" dirty="0" err="1">
                    <a:ea typeface="ＭＳ Ｐゴシック" charset="-128"/>
                  </a:rPr>
                  <a:t>cinereus</a:t>
                </a:r>
                <a:endParaRPr lang="en-US" sz="1000" b="0" dirty="0">
                  <a:ea typeface="ＭＳ Ｐゴシック" charset="-128"/>
                </a:endParaRP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4778" y="2029"/>
              <a:ext cx="982" cy="923"/>
              <a:chOff x="4525" y="1296"/>
              <a:chExt cx="982" cy="923"/>
            </a:xfrm>
          </p:grpSpPr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525" y="1810"/>
                <a:ext cx="982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0" i="1" dirty="0">
                    <a:ea typeface="ＭＳ Ｐゴシック" charset="-128"/>
                  </a:rPr>
                  <a:t>Plethodon </a:t>
                </a:r>
                <a:r>
                  <a:rPr lang="en-US" sz="1000" b="0" i="1" dirty="0" err="1">
                    <a:ea typeface="ＭＳ Ｐゴシック" charset="-128"/>
                  </a:rPr>
                  <a:t>hoffmani</a:t>
                </a:r>
                <a:endParaRPr lang="en-US" sz="1000" b="0" dirty="0">
                  <a:ea typeface="ＭＳ Ｐゴシック" charset="-128"/>
                </a:endParaRPr>
              </a:p>
            </p:txBody>
          </p:sp>
          <p:pic>
            <p:nvPicPr>
              <p:cNvPr id="24" name="Picture 23" descr="hoffmani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2" y="1296"/>
                <a:ext cx="765" cy="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3229" y="1206"/>
              <a:ext cx="1504" cy="1598"/>
              <a:chOff x="3229" y="1206"/>
              <a:chExt cx="1504" cy="1598"/>
            </a:xfrm>
          </p:grpSpPr>
          <p:pic>
            <p:nvPicPr>
              <p:cNvPr id="21" name="Picture 28" descr="Plethodon_cinereu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40" t="17056" b="12878"/>
              <a:stretch>
                <a:fillRect/>
              </a:stretch>
            </p:blipFill>
            <p:spPr bwMode="auto">
              <a:xfrm>
                <a:off x="3229" y="1206"/>
                <a:ext cx="1504" cy="1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4071" y="1794"/>
                <a:ext cx="147" cy="228"/>
              </a:xfrm>
              <a:custGeom>
                <a:avLst/>
                <a:gdLst>
                  <a:gd name="T0" fmla="*/ 53 w 147"/>
                  <a:gd name="T1" fmla="*/ 135 h 228"/>
                  <a:gd name="T2" fmla="*/ 53 w 147"/>
                  <a:gd name="T3" fmla="*/ 111 h 228"/>
                  <a:gd name="T4" fmla="*/ 38 w 147"/>
                  <a:gd name="T5" fmla="*/ 84 h 228"/>
                  <a:gd name="T6" fmla="*/ 44 w 147"/>
                  <a:gd name="T7" fmla="*/ 54 h 228"/>
                  <a:gd name="T8" fmla="*/ 50 w 147"/>
                  <a:gd name="T9" fmla="*/ 33 h 228"/>
                  <a:gd name="T10" fmla="*/ 65 w 147"/>
                  <a:gd name="T11" fmla="*/ 12 h 228"/>
                  <a:gd name="T12" fmla="*/ 95 w 147"/>
                  <a:gd name="T13" fmla="*/ 0 h 228"/>
                  <a:gd name="T14" fmla="*/ 104 w 147"/>
                  <a:gd name="T15" fmla="*/ 6 h 228"/>
                  <a:gd name="T16" fmla="*/ 125 w 147"/>
                  <a:gd name="T17" fmla="*/ 9 h 228"/>
                  <a:gd name="T18" fmla="*/ 128 w 147"/>
                  <a:gd name="T19" fmla="*/ 18 h 228"/>
                  <a:gd name="T20" fmla="*/ 137 w 147"/>
                  <a:gd name="T21" fmla="*/ 21 h 228"/>
                  <a:gd name="T22" fmla="*/ 131 w 147"/>
                  <a:gd name="T23" fmla="*/ 51 h 228"/>
                  <a:gd name="T24" fmla="*/ 119 w 147"/>
                  <a:gd name="T25" fmla="*/ 69 h 228"/>
                  <a:gd name="T26" fmla="*/ 113 w 147"/>
                  <a:gd name="T27" fmla="*/ 78 h 228"/>
                  <a:gd name="T28" fmla="*/ 89 w 147"/>
                  <a:gd name="T29" fmla="*/ 126 h 228"/>
                  <a:gd name="T30" fmla="*/ 65 w 147"/>
                  <a:gd name="T31" fmla="*/ 144 h 228"/>
                  <a:gd name="T32" fmla="*/ 50 w 147"/>
                  <a:gd name="T33" fmla="*/ 171 h 228"/>
                  <a:gd name="T34" fmla="*/ 44 w 147"/>
                  <a:gd name="T35" fmla="*/ 180 h 228"/>
                  <a:gd name="T36" fmla="*/ 50 w 147"/>
                  <a:gd name="T37" fmla="*/ 198 h 228"/>
                  <a:gd name="T38" fmla="*/ 38 w 147"/>
                  <a:gd name="T39" fmla="*/ 228 h 228"/>
                  <a:gd name="T40" fmla="*/ 8 w 147"/>
                  <a:gd name="T41" fmla="*/ 225 h 228"/>
                  <a:gd name="T42" fmla="*/ 8 w 147"/>
                  <a:gd name="T43" fmla="*/ 198 h 228"/>
                  <a:gd name="T44" fmla="*/ 35 w 147"/>
                  <a:gd name="T45" fmla="*/ 165 h 228"/>
                  <a:gd name="T46" fmla="*/ 41 w 147"/>
                  <a:gd name="T47" fmla="*/ 156 h 228"/>
                  <a:gd name="T48" fmla="*/ 50 w 147"/>
                  <a:gd name="T49" fmla="*/ 153 h 228"/>
                  <a:gd name="T50" fmla="*/ 53 w 147"/>
                  <a:gd name="T51" fmla="*/ 13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228">
                    <a:moveTo>
                      <a:pt x="53" y="135"/>
                    </a:moveTo>
                    <a:cubicBezTo>
                      <a:pt x="37" y="130"/>
                      <a:pt x="46" y="122"/>
                      <a:pt x="53" y="111"/>
                    </a:cubicBezTo>
                    <a:cubicBezTo>
                      <a:pt x="48" y="85"/>
                      <a:pt x="45" y="104"/>
                      <a:pt x="38" y="84"/>
                    </a:cubicBezTo>
                    <a:cubicBezTo>
                      <a:pt x="43" y="48"/>
                      <a:pt x="38" y="75"/>
                      <a:pt x="44" y="54"/>
                    </a:cubicBezTo>
                    <a:cubicBezTo>
                      <a:pt x="46" y="47"/>
                      <a:pt x="50" y="33"/>
                      <a:pt x="50" y="33"/>
                    </a:cubicBezTo>
                    <a:cubicBezTo>
                      <a:pt x="54" y="20"/>
                      <a:pt x="61" y="25"/>
                      <a:pt x="65" y="12"/>
                    </a:cubicBezTo>
                    <a:cubicBezTo>
                      <a:pt x="85" y="19"/>
                      <a:pt x="80" y="5"/>
                      <a:pt x="95" y="0"/>
                    </a:cubicBezTo>
                    <a:cubicBezTo>
                      <a:pt x="98" y="2"/>
                      <a:pt x="101" y="5"/>
                      <a:pt x="104" y="6"/>
                    </a:cubicBezTo>
                    <a:cubicBezTo>
                      <a:pt x="111" y="8"/>
                      <a:pt x="119" y="6"/>
                      <a:pt x="125" y="9"/>
                    </a:cubicBezTo>
                    <a:cubicBezTo>
                      <a:pt x="128" y="10"/>
                      <a:pt x="126" y="16"/>
                      <a:pt x="128" y="18"/>
                    </a:cubicBezTo>
                    <a:cubicBezTo>
                      <a:pt x="130" y="20"/>
                      <a:pt x="134" y="20"/>
                      <a:pt x="137" y="21"/>
                    </a:cubicBezTo>
                    <a:cubicBezTo>
                      <a:pt x="145" y="33"/>
                      <a:pt x="147" y="46"/>
                      <a:pt x="131" y="51"/>
                    </a:cubicBezTo>
                    <a:cubicBezTo>
                      <a:pt x="127" y="57"/>
                      <a:pt x="123" y="63"/>
                      <a:pt x="119" y="69"/>
                    </a:cubicBezTo>
                    <a:cubicBezTo>
                      <a:pt x="117" y="72"/>
                      <a:pt x="113" y="78"/>
                      <a:pt x="113" y="78"/>
                    </a:cubicBezTo>
                    <a:cubicBezTo>
                      <a:pt x="108" y="115"/>
                      <a:pt x="131" y="121"/>
                      <a:pt x="89" y="126"/>
                    </a:cubicBezTo>
                    <a:cubicBezTo>
                      <a:pt x="78" y="130"/>
                      <a:pt x="75" y="137"/>
                      <a:pt x="65" y="144"/>
                    </a:cubicBezTo>
                    <a:cubicBezTo>
                      <a:pt x="61" y="157"/>
                      <a:pt x="64" y="166"/>
                      <a:pt x="50" y="171"/>
                    </a:cubicBezTo>
                    <a:cubicBezTo>
                      <a:pt x="48" y="174"/>
                      <a:pt x="44" y="176"/>
                      <a:pt x="44" y="180"/>
                    </a:cubicBezTo>
                    <a:cubicBezTo>
                      <a:pt x="44" y="186"/>
                      <a:pt x="50" y="198"/>
                      <a:pt x="50" y="198"/>
                    </a:cubicBezTo>
                    <a:cubicBezTo>
                      <a:pt x="46" y="209"/>
                      <a:pt x="41" y="217"/>
                      <a:pt x="38" y="228"/>
                    </a:cubicBezTo>
                    <a:cubicBezTo>
                      <a:pt x="28" y="227"/>
                      <a:pt x="17" y="228"/>
                      <a:pt x="8" y="225"/>
                    </a:cubicBezTo>
                    <a:cubicBezTo>
                      <a:pt x="0" y="222"/>
                      <a:pt x="5" y="207"/>
                      <a:pt x="8" y="198"/>
                    </a:cubicBezTo>
                    <a:cubicBezTo>
                      <a:pt x="13" y="184"/>
                      <a:pt x="23" y="173"/>
                      <a:pt x="35" y="165"/>
                    </a:cubicBezTo>
                    <a:cubicBezTo>
                      <a:pt x="37" y="162"/>
                      <a:pt x="38" y="158"/>
                      <a:pt x="41" y="156"/>
                    </a:cubicBezTo>
                    <a:cubicBezTo>
                      <a:pt x="43" y="154"/>
                      <a:pt x="49" y="156"/>
                      <a:pt x="50" y="153"/>
                    </a:cubicBezTo>
                    <a:cubicBezTo>
                      <a:pt x="54" y="133"/>
                      <a:pt x="39" y="114"/>
                      <a:pt x="53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 flipV="1">
              <a:off x="4153" y="1894"/>
              <a:ext cx="745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307" y="1372"/>
              <a:ext cx="538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68871"/>
              </p:ext>
            </p:extLst>
          </p:nvPr>
        </p:nvGraphicFramePr>
        <p:xfrm>
          <a:off x="5089169" y="3006719"/>
          <a:ext cx="22225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4" name="Picture" r:id="rId7" imgW="4521600" imgH="2140920" progId="Word.Picture.8">
                  <p:embed/>
                </p:oleObj>
              </mc:Choice>
              <mc:Fallback>
                <p:oleObj name="Picture" r:id="rId7" imgW="4521600" imgH="214092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169" y="3006719"/>
                        <a:ext cx="22225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6008933" y="4060147"/>
            <a:ext cx="3256720" cy="1882486"/>
            <a:chOff x="3159" y="1642"/>
            <a:chExt cx="2669" cy="1282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165" y="2767"/>
              <a:ext cx="2515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900" b="0" dirty="0">
                  <a:solidFill>
                    <a:schemeClr val="tx1"/>
                  </a:solidFill>
                </a:rPr>
                <a:t>sympatric </a:t>
              </a:r>
              <a:r>
                <a:rPr lang="en-US" sz="900" b="0" i="1" dirty="0">
                  <a:solidFill>
                    <a:schemeClr val="tx1"/>
                  </a:solidFill>
                </a:rPr>
                <a:t>P. </a:t>
              </a:r>
              <a:r>
                <a:rPr lang="en-US" sz="900" b="0" i="1" dirty="0" err="1">
                  <a:solidFill>
                    <a:schemeClr val="tx1"/>
                  </a:solidFill>
                </a:rPr>
                <a:t>cinereus</a:t>
              </a:r>
              <a:r>
                <a:rPr lang="en-US" sz="900" b="0" dirty="0">
                  <a:solidFill>
                    <a:schemeClr val="tx1"/>
                  </a:solidFill>
                </a:rPr>
                <a:t> (green) and sympatric </a:t>
              </a:r>
              <a:r>
                <a:rPr lang="en-US" sz="900" b="0" i="1" dirty="0">
                  <a:solidFill>
                    <a:schemeClr val="tx1"/>
                  </a:solidFill>
                </a:rPr>
                <a:t>P. </a:t>
              </a:r>
              <a:r>
                <a:rPr lang="en-US" sz="900" b="0" i="1" dirty="0" err="1">
                  <a:solidFill>
                    <a:schemeClr val="tx1"/>
                  </a:solidFill>
                </a:rPr>
                <a:t>hoffmani</a:t>
              </a:r>
              <a:r>
                <a:rPr lang="en-US" sz="900" b="0" dirty="0">
                  <a:solidFill>
                    <a:schemeClr val="tx1"/>
                  </a:solidFill>
                </a:rPr>
                <a:t> (red)</a:t>
              </a:r>
            </a:p>
          </p:txBody>
        </p:sp>
        <p:pic>
          <p:nvPicPr>
            <p:cNvPr id="33" name="Picture 3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0" y="1642"/>
              <a:ext cx="1735" cy="1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34" name="Object 35"/>
            <p:cNvGraphicFramePr>
              <a:graphicFrameLocks noChangeAspect="1"/>
            </p:cNvGraphicFramePr>
            <p:nvPr/>
          </p:nvGraphicFramePr>
          <p:xfrm>
            <a:off x="3159" y="2319"/>
            <a:ext cx="6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665" name="Picture" r:id="rId10" imgW="2562840" imgH="1524600" progId="Word.Picture.8">
                    <p:embed/>
                  </p:oleObj>
                </mc:Choice>
                <mc:Fallback>
                  <p:oleObj name="Picture" r:id="rId10" imgW="2562840" imgH="15246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312" t="2275" r="56885" b="63684"/>
                        <a:stretch>
                          <a:fillRect/>
                        </a:stretch>
                      </p:blipFill>
                      <p:spPr bwMode="auto">
                        <a:xfrm>
                          <a:off x="3159" y="2319"/>
                          <a:ext cx="67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3535" y="2168"/>
              <a:ext cx="391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4927" y="1827"/>
              <a:ext cx="207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7" name="Object 38"/>
            <p:cNvGraphicFramePr>
              <a:graphicFrameLocks noChangeAspect="1"/>
            </p:cNvGraphicFramePr>
            <p:nvPr/>
          </p:nvGraphicFramePr>
          <p:xfrm>
            <a:off x="5159" y="1680"/>
            <a:ext cx="66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666" name="Picture" r:id="rId12" imgW="2448720" imgH="1486440" progId="Word.Picture.8">
                    <p:embed/>
                  </p:oleObj>
                </mc:Choice>
                <mc:Fallback>
                  <p:oleObj name="Picture" r:id="rId12" imgW="2448720" imgH="148644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127" t="3151" r="57930" b="64085"/>
                        <a:stretch>
                          <a:fillRect/>
                        </a:stretch>
                      </p:blipFill>
                      <p:spPr bwMode="auto">
                        <a:xfrm>
                          <a:off x="5159" y="1680"/>
                          <a:ext cx="66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005644"/>
              </p:ext>
            </p:extLst>
          </p:nvPr>
        </p:nvGraphicFramePr>
        <p:xfrm>
          <a:off x="2078182" y="4095779"/>
          <a:ext cx="1367415" cy="34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67" name="Equation" r:id="rId14" imgW="1117600" imgH="279400" progId="Equation.DSMT4">
                  <p:embed/>
                </p:oleObj>
              </mc:Choice>
              <mc:Fallback>
                <p:oleObj name="Equation" r:id="rId14" imgW="11176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2" y="4095779"/>
                        <a:ext cx="1367415" cy="342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8482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8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198438" y="1016718"/>
            <a:ext cx="9793287" cy="445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High-dimensional multivariate data increasingly common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If p&gt;N, standard approaches can fail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Example: MANOVA design with p&gt;N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|SSCP</a:t>
            </a:r>
            <a:r>
              <a:rPr lang="en-US" baseline="-25000" dirty="0" smtClean="0"/>
              <a:t>F</a:t>
            </a:r>
            <a:r>
              <a:rPr lang="en-US" dirty="0" smtClean="0"/>
              <a:t>|=</a:t>
            </a:r>
            <a:r>
              <a:rPr lang="en-US" dirty="0"/>
              <a:t>0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dirty="0" smtClean="0"/>
              <a:t>SSCP</a:t>
            </a:r>
            <a:r>
              <a:rPr lang="en-US" baseline="-25000" dirty="0" smtClean="0"/>
              <a:t>F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/>
              <a:t>does not work (divide by zero)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dirty="0"/>
              <a:t>MANOVA can’t be computed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 smtClean="0"/>
              <a:t>Solution: Use resampling-based methods</a:t>
            </a:r>
          </a:p>
          <a:p>
            <a:pPr algn="l">
              <a:spcBef>
                <a:spcPct val="10000"/>
              </a:spcBef>
            </a:pPr>
            <a:endParaRPr lang="en-US" dirty="0"/>
          </a:p>
          <a:p>
            <a:pPr algn="l">
              <a:spcBef>
                <a:spcPct val="10000"/>
              </a:spcBef>
            </a:pPr>
            <a:r>
              <a:rPr lang="en-US" dirty="0" smtClean="0"/>
              <a:t>1: Assess significance from other model parameters</a:t>
            </a:r>
          </a:p>
          <a:p>
            <a:pPr algn="l">
              <a:spcBef>
                <a:spcPct val="10000"/>
              </a:spcBef>
            </a:pPr>
            <a:r>
              <a:rPr lang="en-US" dirty="0" smtClean="0"/>
              <a:t>2: Distance-based statistical approaches</a:t>
            </a:r>
            <a:endParaRPr lang="en-US" dirty="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771525" y="107950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The ‘Small </a:t>
            </a:r>
            <a:r>
              <a:rPr lang="en-US" sz="3600" b="1" i="1" dirty="0" smtClean="0">
                <a:solidFill>
                  <a:srgbClr val="0000FF"/>
                </a:solidFill>
              </a:rPr>
              <a:t>N</a:t>
            </a:r>
            <a:r>
              <a:rPr lang="en-US" sz="3600" b="1" dirty="0" smtClean="0">
                <a:solidFill>
                  <a:srgbClr val="0000FF"/>
                </a:solidFill>
              </a:rPr>
              <a:t> to Large p’ Problem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502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198438" y="1016718"/>
            <a:ext cx="9793287" cy="378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/>
              <a:t>Test </a:t>
            </a:r>
            <a:r>
              <a:rPr lang="en-US" dirty="0"/>
              <a:t>significance </a:t>
            </a:r>
            <a:r>
              <a:rPr lang="en-US" dirty="0" smtClean="0"/>
              <a:t>of some parameter using </a:t>
            </a:r>
            <a:r>
              <a:rPr lang="en-US" dirty="0"/>
              <a:t>randomization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dirty="0"/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Obtain original </a:t>
            </a:r>
            <a:r>
              <a:rPr lang="en-US" dirty="0" smtClean="0"/>
              <a:t>test-statistics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obs</a:t>
            </a:r>
            <a:r>
              <a:rPr lang="en-US" dirty="0" smtClean="0"/>
              <a:t>): </a:t>
            </a:r>
            <a:r>
              <a:rPr lang="en-US" i="1" dirty="0" err="1"/>
              <a:t>tr</a:t>
            </a:r>
            <a:r>
              <a:rPr lang="en-US" dirty="0"/>
              <a:t>(</a:t>
            </a:r>
            <a:r>
              <a:rPr lang="en-US" dirty="0" err="1"/>
              <a:t>SSPC</a:t>
            </a:r>
            <a:r>
              <a:rPr lang="en-US" baseline="-25000" dirty="0" err="1"/>
              <a:t>model</a:t>
            </a:r>
            <a:r>
              <a:rPr lang="en-US" dirty="0"/>
              <a:t>), D</a:t>
            </a:r>
            <a:r>
              <a:rPr lang="en-US" baseline="-25000" dirty="0"/>
              <a:t>gp1,gp2</a:t>
            </a:r>
            <a:r>
              <a:rPr lang="en-US" dirty="0"/>
              <a:t>, etc.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Shuffle </a:t>
            </a:r>
            <a:r>
              <a:rPr lang="en-US" dirty="0" smtClean="0"/>
              <a:t>data &amp; calculate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rand</a:t>
            </a:r>
            <a:endParaRPr lang="en-US" dirty="0"/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err="1"/>
              <a:t>T</a:t>
            </a:r>
            <a:r>
              <a:rPr lang="en-US" baseline="-25000" dirty="0" err="1"/>
              <a:t>obs</a:t>
            </a:r>
            <a:r>
              <a:rPr lang="en-US" dirty="0"/>
              <a:t> vs. </a:t>
            </a:r>
            <a:r>
              <a:rPr lang="en-US" dirty="0" err="1"/>
              <a:t>T</a:t>
            </a:r>
            <a:r>
              <a:rPr lang="en-US" baseline="-25000" dirty="0" err="1"/>
              <a:t>rand</a:t>
            </a:r>
            <a:endParaRPr lang="en-US" dirty="0"/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dirty="0"/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/>
              <a:t>Doesn’t require inverting covariance matrix, so general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816" y="107950"/>
            <a:ext cx="10212184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Resample Parameters for Hypothesis Testing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502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90" y="90488"/>
            <a:ext cx="10066714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Inferential Statistics: Expected Distributions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124690" y="1058283"/>
            <a:ext cx="10066714" cy="272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Distribution </a:t>
            </a:r>
            <a:r>
              <a:rPr lang="en-US" sz="2800" dirty="0">
                <a:cs typeface="Times New Roman" pitchFamily="18" charset="0"/>
              </a:rPr>
              <a:t>of ‘expected’ values </a:t>
            </a:r>
            <a:r>
              <a:rPr lang="en-US" sz="2800" dirty="0" smtClean="0">
                <a:cs typeface="Times New Roman" pitchFamily="18" charset="0"/>
              </a:rPr>
              <a:t>from H</a:t>
            </a:r>
            <a:r>
              <a:rPr lang="en-US" sz="2800" baseline="-25000" dirty="0" smtClean="0">
                <a:cs typeface="Times New Roman" pitchFamily="18" charset="0"/>
              </a:rPr>
              <a:t>0</a:t>
            </a:r>
            <a:r>
              <a:rPr lang="en-US" sz="2800" dirty="0" smtClean="0">
                <a:cs typeface="Times New Roman" pitchFamily="18" charset="0"/>
              </a:rPr>
              <a:t> </a:t>
            </a: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Compare observed to expected to assess significance </a:t>
            </a:r>
          </a:p>
          <a:p>
            <a:pPr lvl="1" algn="l">
              <a:spcBef>
                <a:spcPct val="10000"/>
              </a:spcBef>
            </a:pPr>
            <a:r>
              <a:rPr lang="en-US" sz="1800" dirty="0" smtClean="0">
                <a:cs typeface="Times New Roman" pitchFamily="18" charset="0"/>
              </a:rPr>
              <a:t>“How </a:t>
            </a:r>
            <a:r>
              <a:rPr lang="en-US" sz="1800" dirty="0">
                <a:cs typeface="Times New Roman" pitchFamily="18" charset="0"/>
              </a:rPr>
              <a:t>‘extreme’ </a:t>
            </a:r>
            <a:r>
              <a:rPr lang="en-US" sz="1800" dirty="0" smtClean="0">
                <a:cs typeface="Times New Roman" pitchFamily="18" charset="0"/>
              </a:rPr>
              <a:t>is my observed value?”</a:t>
            </a:r>
            <a:endParaRPr lang="en-US" sz="1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u="sng" dirty="0" err="1" smtClean="0">
                <a:cs typeface="Times New Roman" pitchFamily="18" charset="0"/>
              </a:rPr>
              <a:t>Frequentist</a:t>
            </a:r>
            <a:r>
              <a:rPr lang="en-US" sz="2800" u="sng" dirty="0" smtClean="0">
                <a:cs typeface="Times New Roman" pitchFamily="18" charset="0"/>
              </a:rPr>
              <a:t> statistics</a:t>
            </a:r>
            <a:r>
              <a:rPr lang="en-US" sz="2800" dirty="0" smtClean="0">
                <a:cs typeface="Times New Roman" pitchFamily="18" charset="0"/>
              </a:rPr>
              <a:t>: Distributions from theory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u="sng" dirty="0" smtClean="0">
                <a:cs typeface="Times New Roman" pitchFamily="18" charset="0"/>
              </a:rPr>
              <a:t>Resampling methods</a:t>
            </a:r>
            <a:r>
              <a:rPr lang="en-US" sz="2800" dirty="0" smtClean="0">
                <a:cs typeface="Times New Roman" pitchFamily="18" charset="0"/>
              </a:rPr>
              <a:t>: Generate </a:t>
            </a:r>
            <a:r>
              <a:rPr lang="en-US" sz="2800" dirty="0">
                <a:cs typeface="Times New Roman" pitchFamily="18" charset="0"/>
              </a:rPr>
              <a:t>expected </a:t>
            </a:r>
            <a:r>
              <a:rPr lang="en-US" sz="2800" dirty="0" smtClean="0">
                <a:cs typeface="Times New Roman" pitchFamily="18" charset="0"/>
              </a:rPr>
              <a:t>distributions from data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62976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9765" name="Group 5"/>
          <p:cNvGrpSpPr>
            <a:grpSpLocks/>
          </p:cNvGrpSpPr>
          <p:nvPr/>
        </p:nvGrpSpPr>
        <p:grpSpPr bwMode="auto">
          <a:xfrm>
            <a:off x="2891631" y="3895697"/>
            <a:ext cx="6065838" cy="2566987"/>
            <a:chOff x="2054" y="2455"/>
            <a:chExt cx="3821" cy="1617"/>
          </a:xfrm>
        </p:grpSpPr>
        <p:pic>
          <p:nvPicPr>
            <p:cNvPr id="629766" name="Picture 6" descr="normal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" y="2455"/>
              <a:ext cx="2263" cy="1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9767" name="Line 7"/>
            <p:cNvSpPr>
              <a:spLocks noChangeShapeType="1"/>
            </p:cNvSpPr>
            <p:nvPr/>
          </p:nvSpPr>
          <p:spPr bwMode="auto">
            <a:xfrm flipH="1">
              <a:off x="3833" y="3099"/>
              <a:ext cx="527" cy="1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768" name="Text Box 8"/>
            <p:cNvSpPr txBox="1">
              <a:spLocks noChangeArrowheads="1"/>
            </p:cNvSpPr>
            <p:nvPr/>
          </p:nvSpPr>
          <p:spPr bwMode="auto">
            <a:xfrm>
              <a:off x="4320" y="2940"/>
              <a:ext cx="1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Observed value</a:t>
              </a:r>
            </a:p>
          </p:txBody>
        </p:sp>
        <p:sp>
          <p:nvSpPr>
            <p:cNvPr id="629769" name="Line 9"/>
            <p:cNvSpPr>
              <a:spLocks noChangeShapeType="1"/>
            </p:cNvSpPr>
            <p:nvPr/>
          </p:nvSpPr>
          <p:spPr bwMode="auto">
            <a:xfrm>
              <a:off x="3803" y="3227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770" name="Text Box 10"/>
            <p:cNvSpPr txBox="1">
              <a:spLocks noChangeArrowheads="1"/>
            </p:cNvSpPr>
            <p:nvPr/>
          </p:nvSpPr>
          <p:spPr bwMode="auto">
            <a:xfrm>
              <a:off x="4406" y="3721"/>
              <a:ext cx="1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probability</a:t>
              </a:r>
            </a:p>
          </p:txBody>
        </p:sp>
        <p:sp>
          <p:nvSpPr>
            <p:cNvPr id="629771" name="Line 11"/>
            <p:cNvSpPr>
              <a:spLocks noChangeShapeType="1"/>
            </p:cNvSpPr>
            <p:nvPr/>
          </p:nvSpPr>
          <p:spPr bwMode="auto">
            <a:xfrm flipH="1">
              <a:off x="3956" y="3903"/>
              <a:ext cx="464" cy="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9772" name="Freeform 12"/>
            <p:cNvSpPr>
              <a:spLocks/>
            </p:cNvSpPr>
            <p:nvPr/>
          </p:nvSpPr>
          <p:spPr bwMode="auto">
            <a:xfrm>
              <a:off x="3804" y="3908"/>
              <a:ext cx="316" cy="134"/>
            </a:xfrm>
            <a:custGeom>
              <a:avLst/>
              <a:gdLst>
                <a:gd name="T0" fmla="*/ 0 w 316"/>
                <a:gd name="T1" fmla="*/ 134 h 134"/>
                <a:gd name="T2" fmla="*/ 4 w 316"/>
                <a:gd name="T3" fmla="*/ 0 h 134"/>
                <a:gd name="T4" fmla="*/ 42 w 316"/>
                <a:gd name="T5" fmla="*/ 34 h 134"/>
                <a:gd name="T6" fmla="*/ 72 w 316"/>
                <a:gd name="T7" fmla="*/ 52 h 134"/>
                <a:gd name="T8" fmla="*/ 110 w 316"/>
                <a:gd name="T9" fmla="*/ 74 h 134"/>
                <a:gd name="T10" fmla="*/ 154 w 316"/>
                <a:gd name="T11" fmla="*/ 92 h 134"/>
                <a:gd name="T12" fmla="*/ 192 w 316"/>
                <a:gd name="T13" fmla="*/ 106 h 134"/>
                <a:gd name="T14" fmla="*/ 224 w 316"/>
                <a:gd name="T15" fmla="*/ 116 h 134"/>
                <a:gd name="T16" fmla="*/ 316 w 316"/>
                <a:gd name="T17" fmla="*/ 132 h 134"/>
                <a:gd name="T18" fmla="*/ 0 w 316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6" h="134">
                  <a:moveTo>
                    <a:pt x="0" y="134"/>
                  </a:moveTo>
                  <a:lnTo>
                    <a:pt x="4" y="0"/>
                  </a:lnTo>
                  <a:lnTo>
                    <a:pt x="42" y="34"/>
                  </a:lnTo>
                  <a:lnTo>
                    <a:pt x="72" y="52"/>
                  </a:lnTo>
                  <a:lnTo>
                    <a:pt x="110" y="74"/>
                  </a:lnTo>
                  <a:lnTo>
                    <a:pt x="154" y="92"/>
                  </a:lnTo>
                  <a:lnTo>
                    <a:pt x="192" y="106"/>
                  </a:lnTo>
                  <a:lnTo>
                    <a:pt x="224" y="116"/>
                  </a:lnTo>
                  <a:lnTo>
                    <a:pt x="316" y="132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82231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198438" y="1016718"/>
            <a:ext cx="9793287" cy="526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/>
              <a:t>Test significance based on distances between objects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Relies on covariance </a:t>
            </a:r>
            <a:r>
              <a:rPr lang="en-US" dirty="0">
                <a:solidFill>
                  <a:srgbClr val="000000"/>
                </a:solidFill>
              </a:rPr>
              <a:t>matrix - distance matrix equivalency </a:t>
            </a:r>
            <a:r>
              <a:rPr lang="en-US" sz="1600" dirty="0">
                <a:solidFill>
                  <a:srgbClr val="000000"/>
                </a:solidFill>
              </a:rPr>
              <a:t>(Gower, </a:t>
            </a:r>
            <a:r>
              <a:rPr lang="en-US" sz="1600" dirty="0" smtClean="0">
                <a:solidFill>
                  <a:srgbClr val="000000"/>
                </a:solidFill>
              </a:rPr>
              <a:t>1966)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MANOVA is covariance based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Its ‘dual’ (</a:t>
            </a:r>
            <a:r>
              <a:rPr lang="en-US" dirty="0" err="1" smtClean="0">
                <a:solidFill>
                  <a:srgbClr val="000000"/>
                </a:solidFill>
              </a:rPr>
              <a:t>permutational</a:t>
            </a:r>
            <a:r>
              <a:rPr lang="en-US" dirty="0" smtClean="0">
                <a:solidFill>
                  <a:srgbClr val="000000"/>
                </a:solidFill>
              </a:rPr>
              <a:t>-MANOVA) is distance-based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816" y="107950"/>
            <a:ext cx="10212184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Distance-Based Approaches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502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24828" y="2903680"/>
            <a:ext cx="717846" cy="1119264"/>
            <a:chOff x="4511" y="7175"/>
            <a:chExt cx="642" cy="1178"/>
          </a:xfrm>
        </p:grpSpPr>
        <p:sp>
          <p:nvSpPr>
            <p:cNvPr id="6" name="Rectangle 17"/>
            <p:cNvSpPr>
              <a:spLocks noChangeAspect="1" noChangeArrowheads="1"/>
            </p:cNvSpPr>
            <p:nvPr/>
          </p:nvSpPr>
          <p:spPr bwMode="auto">
            <a:xfrm>
              <a:off x="4511" y="7175"/>
              <a:ext cx="642" cy="11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spect="1" noChangeArrowheads="1"/>
            </p:cNvSpPr>
            <p:nvPr/>
          </p:nvSpPr>
          <p:spPr bwMode="auto">
            <a:xfrm>
              <a:off x="4685" y="7581"/>
              <a:ext cx="33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3941516" y="4363790"/>
            <a:ext cx="677035" cy="599262"/>
            <a:chOff x="3144" y="9366"/>
            <a:chExt cx="910" cy="946"/>
          </a:xfrm>
        </p:grpSpPr>
        <p:sp>
          <p:nvSpPr>
            <p:cNvPr id="9" name="Text Box 20"/>
            <p:cNvSpPr txBox="1">
              <a:spLocks noChangeAspect="1" noChangeArrowheads="1"/>
            </p:cNvSpPr>
            <p:nvPr/>
          </p:nvSpPr>
          <p:spPr bwMode="auto">
            <a:xfrm>
              <a:off x="3144" y="9778"/>
              <a:ext cx="82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</a:rPr>
                <a:t>VCV</a:t>
              </a:r>
            </a:p>
          </p:txBody>
        </p:sp>
        <p:grpSp>
          <p:nvGrpSpPr>
            <p:cNvPr id="10" name="Group 21"/>
            <p:cNvGrpSpPr>
              <a:grpSpLocks noChangeAspect="1"/>
            </p:cNvGrpSpPr>
            <p:nvPr/>
          </p:nvGrpSpPr>
          <p:grpSpPr bwMode="auto">
            <a:xfrm>
              <a:off x="3217" y="9366"/>
              <a:ext cx="837" cy="837"/>
              <a:chOff x="2494" y="1822"/>
              <a:chExt cx="751" cy="751"/>
            </a:xfrm>
          </p:grpSpPr>
          <p:sp>
            <p:nvSpPr>
              <p:cNvPr id="11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496" y="1824"/>
                <a:ext cx="749" cy="7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23"/>
              <p:cNvSpPr>
                <a:spLocks noChangeAspect="1" noChangeShapeType="1"/>
              </p:cNvSpPr>
              <p:nvPr/>
            </p:nvSpPr>
            <p:spPr bwMode="auto">
              <a:xfrm>
                <a:off x="2494" y="1822"/>
                <a:ext cx="748" cy="7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856629" y="3114497"/>
            <a:ext cx="1701985" cy="1307483"/>
            <a:chOff x="9045" y="7800"/>
            <a:chExt cx="795" cy="720"/>
          </a:xfrm>
        </p:grpSpPr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9045" y="8130"/>
              <a:ext cx="7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flipV="1">
              <a:off x="9435" y="7800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9510" y="795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40"/>
            <p:cNvSpPr>
              <a:spLocks noChangeArrowheads="1"/>
            </p:cNvSpPr>
            <p:nvPr/>
          </p:nvSpPr>
          <p:spPr bwMode="auto">
            <a:xfrm>
              <a:off x="9300" y="8025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41"/>
            <p:cNvSpPr>
              <a:spLocks noChangeArrowheads="1"/>
            </p:cNvSpPr>
            <p:nvPr/>
          </p:nvSpPr>
          <p:spPr bwMode="auto">
            <a:xfrm>
              <a:off x="9660" y="801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9315" y="822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43"/>
            <p:cNvSpPr>
              <a:spLocks noChangeArrowheads="1"/>
            </p:cNvSpPr>
            <p:nvPr/>
          </p:nvSpPr>
          <p:spPr bwMode="auto">
            <a:xfrm>
              <a:off x="9555" y="831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44"/>
          <p:cNvSpPr txBox="1">
            <a:spLocks noChangeAspect="1" noChangeArrowheads="1"/>
          </p:cNvSpPr>
          <p:nvPr/>
        </p:nvSpPr>
        <p:spPr bwMode="auto">
          <a:xfrm>
            <a:off x="2632918" y="4363790"/>
            <a:ext cx="770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000000"/>
                </a:solidFill>
              </a:rPr>
              <a:t>PCA</a:t>
            </a: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160320" y="2173757"/>
            <a:ext cx="860492" cy="768526"/>
            <a:chOff x="5168" y="9393"/>
            <a:chExt cx="844" cy="850"/>
          </a:xfrm>
        </p:grpSpPr>
        <p:grpSp>
          <p:nvGrpSpPr>
            <p:cNvPr id="23" name="Group 53"/>
            <p:cNvGrpSpPr>
              <a:grpSpLocks noChangeAspect="1"/>
            </p:cNvGrpSpPr>
            <p:nvPr/>
          </p:nvGrpSpPr>
          <p:grpSpPr bwMode="auto">
            <a:xfrm>
              <a:off x="5168" y="9393"/>
              <a:ext cx="844" cy="842"/>
              <a:chOff x="2058" y="186"/>
              <a:chExt cx="758" cy="756"/>
            </a:xfrm>
          </p:grpSpPr>
          <p:sp>
            <p:nvSpPr>
              <p:cNvPr id="25" name="Line 54"/>
              <p:cNvSpPr>
                <a:spLocks noChangeAspect="1" noChangeShapeType="1"/>
              </p:cNvSpPr>
              <p:nvPr/>
            </p:nvSpPr>
            <p:spPr bwMode="auto">
              <a:xfrm>
                <a:off x="2060" y="187"/>
                <a:ext cx="748" cy="7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2059" y="186"/>
                <a:ext cx="1" cy="7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Aspect="1" noChangeShapeType="1"/>
              </p:cNvSpPr>
              <p:nvPr/>
            </p:nvSpPr>
            <p:spPr bwMode="auto">
              <a:xfrm>
                <a:off x="2058" y="940"/>
                <a:ext cx="7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57"/>
            <p:cNvSpPr txBox="1">
              <a:spLocks noChangeAspect="1" noChangeArrowheads="1"/>
            </p:cNvSpPr>
            <p:nvPr/>
          </p:nvSpPr>
          <p:spPr bwMode="auto">
            <a:xfrm>
              <a:off x="5191" y="9869"/>
              <a:ext cx="51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>
                  <a:solidFill>
                    <a:srgbClr val="000000"/>
                  </a:solidFill>
                </a:rPr>
                <a:t>Dist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Text Box 44"/>
          <p:cNvSpPr txBox="1">
            <a:spLocks noChangeAspect="1" noChangeArrowheads="1"/>
          </p:cNvSpPr>
          <p:nvPr/>
        </p:nvSpPr>
        <p:spPr bwMode="auto">
          <a:xfrm>
            <a:off x="2589488" y="2304289"/>
            <a:ext cx="788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000000"/>
                </a:solidFill>
              </a:rPr>
              <a:t>PCoA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461289" y="4201438"/>
            <a:ext cx="1457079" cy="4410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4868282" y="4079675"/>
            <a:ext cx="1845675" cy="435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435391" y="2304291"/>
            <a:ext cx="1508876" cy="5235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840091" y="2613105"/>
            <a:ext cx="1873866" cy="6874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Text Box 1043"/>
          <p:cNvSpPr txBox="1">
            <a:spLocks noChangeArrowheads="1"/>
          </p:cNvSpPr>
          <p:nvPr/>
        </p:nvSpPr>
        <p:spPr bwMode="auto">
          <a:xfrm>
            <a:off x="7862888" y="6106421"/>
            <a:ext cx="2401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200" dirty="0" smtClean="0"/>
              <a:t>Gower 1966. </a:t>
            </a:r>
            <a:r>
              <a:rPr lang="en-US" sz="1200" i="1" dirty="0" err="1" smtClean="0"/>
              <a:t>Biometrika</a:t>
            </a:r>
            <a:r>
              <a:rPr lang="en-US" sz="1200" i="1" dirty="0" smtClean="0"/>
              <a:t>.</a:t>
            </a:r>
          </a:p>
          <a:p>
            <a:pPr algn="r">
              <a:spcBef>
                <a:spcPts val="0"/>
              </a:spcBef>
            </a:pPr>
            <a:r>
              <a:rPr lang="en-US" sz="1200" dirty="0" smtClean="0"/>
              <a:t>Adams 2014. </a:t>
            </a:r>
            <a:r>
              <a:rPr lang="en-US" sz="1200" i="1" dirty="0" err="1" smtClean="0"/>
              <a:t>Evol</a:t>
            </a:r>
            <a:r>
              <a:rPr lang="en-US" sz="1200" i="1" dirty="0" smtClean="0"/>
              <a:t>. &amp; Syst. Biol. 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10192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5" name="Text Box 1043"/>
          <p:cNvSpPr txBox="1">
            <a:spLocks noChangeArrowheads="1"/>
          </p:cNvSpPr>
          <p:nvPr/>
        </p:nvSpPr>
        <p:spPr bwMode="auto">
          <a:xfrm>
            <a:off x="122802" y="6564525"/>
            <a:ext cx="497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* Method will be discussed in more detail later this semester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93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10287000" cy="11430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FF"/>
                </a:solidFill>
              </a:rPr>
              <a:t>Permutational</a:t>
            </a:r>
            <a:r>
              <a:rPr lang="en-US" sz="3600" b="1" dirty="0" smtClean="0">
                <a:solidFill>
                  <a:srgbClr val="0000FF"/>
                </a:solidFill>
              </a:rPr>
              <a:t>-MANOVA*: Computations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366019" name="Text Box 3"/>
          <p:cNvSpPr txBox="1">
            <a:spLocks noChangeArrowheads="1"/>
          </p:cNvSpPr>
          <p:nvPr/>
        </p:nvSpPr>
        <p:spPr bwMode="auto">
          <a:xfrm>
            <a:off x="65316" y="1001589"/>
            <a:ext cx="10140041" cy="520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err="1" smtClean="0">
                <a:solidFill>
                  <a:schemeClr val="tx1"/>
                </a:solidFill>
              </a:rPr>
              <a:t>Permutational</a:t>
            </a:r>
            <a:r>
              <a:rPr lang="en-US" sz="2800" b="0" dirty="0" smtClean="0">
                <a:solidFill>
                  <a:schemeClr val="tx1"/>
                </a:solidFill>
              </a:rPr>
              <a:t>-MANOVA partitions variation in distances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err="1" smtClean="0">
                <a:solidFill>
                  <a:schemeClr val="tx1"/>
                </a:solidFill>
              </a:rPr>
              <a:t>SS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Btwn</a:t>
            </a:r>
            <a:r>
              <a:rPr lang="en-US" sz="2800" b="0" dirty="0" smtClean="0">
                <a:solidFill>
                  <a:schemeClr val="tx1"/>
                </a:solidFill>
              </a:rPr>
              <a:t> and </a:t>
            </a:r>
            <a:r>
              <a:rPr lang="en-US" sz="2800" b="0" dirty="0" err="1" smtClean="0">
                <a:solidFill>
                  <a:schemeClr val="tx1"/>
                </a:solidFill>
              </a:rPr>
              <a:t>SS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Err</a:t>
            </a:r>
            <a:r>
              <a:rPr lang="en-US" sz="2800" b="0" dirty="0" smtClean="0">
                <a:solidFill>
                  <a:schemeClr val="tx1"/>
                </a:solidFill>
              </a:rPr>
              <a:t> found from Distances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Obtain SS</a:t>
            </a:r>
            <a:r>
              <a:rPr lang="en-US" b="0" baseline="-25000" dirty="0" smtClean="0">
                <a:solidFill>
                  <a:schemeClr val="tx1"/>
                </a:solidFill>
              </a:rPr>
              <a:t>B</a:t>
            </a:r>
            <a:r>
              <a:rPr lang="en-US" b="0" dirty="0" smtClean="0">
                <a:solidFill>
                  <a:schemeClr val="tx1"/>
                </a:solidFill>
              </a:rPr>
              <a:t>, SS</a:t>
            </a:r>
            <a:r>
              <a:rPr lang="en-US" b="0" baseline="-25000" dirty="0" smtClean="0">
                <a:solidFill>
                  <a:schemeClr val="tx1"/>
                </a:solidFill>
              </a:rPr>
              <a:t>W</a:t>
            </a:r>
            <a:r>
              <a:rPr lang="en-US" b="0" dirty="0" smtClean="0">
                <a:solidFill>
                  <a:schemeClr val="tx1"/>
                </a:solidFill>
              </a:rPr>
              <a:t>: estimate F</a:t>
            </a:r>
            <a:r>
              <a:rPr lang="en-US" b="0" baseline="-25000" dirty="0" smtClean="0">
                <a:solidFill>
                  <a:schemeClr val="tx1"/>
                </a:solidFill>
              </a:rPr>
              <a:t>obs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b="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b="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Shuffle data; estimate </a:t>
            </a:r>
            <a:r>
              <a:rPr lang="en-US" b="0" dirty="0" err="1" smtClean="0">
                <a:solidFill>
                  <a:schemeClr val="tx1"/>
                </a:solidFill>
              </a:rPr>
              <a:t>F</a:t>
            </a:r>
            <a:r>
              <a:rPr lang="en-US" b="0" baseline="-25000" dirty="0" err="1" smtClean="0">
                <a:solidFill>
                  <a:schemeClr val="tx1"/>
                </a:solidFill>
              </a:rPr>
              <a:t>rand</a:t>
            </a:r>
            <a:endParaRPr lang="en-US" b="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Compare F</a:t>
            </a:r>
            <a:r>
              <a:rPr lang="en-US" b="0" baseline="-25000" dirty="0" smtClean="0">
                <a:solidFill>
                  <a:schemeClr val="tx1"/>
                </a:solidFill>
              </a:rPr>
              <a:t>obs</a:t>
            </a:r>
            <a:r>
              <a:rPr lang="en-US" b="0" dirty="0" smtClean="0">
                <a:solidFill>
                  <a:schemeClr val="tx1"/>
                </a:solidFill>
              </a:rPr>
              <a:t> vs. </a:t>
            </a:r>
            <a:r>
              <a:rPr lang="en-US" b="0" dirty="0" err="1" smtClean="0">
                <a:solidFill>
                  <a:schemeClr val="tx1"/>
                </a:solidFill>
              </a:rPr>
              <a:t>F</a:t>
            </a:r>
            <a:r>
              <a:rPr lang="en-US" b="0" baseline="-25000" dirty="0" err="1" smtClean="0">
                <a:solidFill>
                  <a:schemeClr val="tx1"/>
                </a:solidFill>
              </a:rPr>
              <a:t>rand</a:t>
            </a:r>
            <a:endParaRPr lang="en-US" b="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Repeat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Doesn’t require inverting covariance matrix, so general solution</a:t>
            </a:r>
          </a:p>
        </p:txBody>
      </p:sp>
      <p:sp>
        <p:nvSpPr>
          <p:cNvPr id="1366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09" y="4189103"/>
            <a:ext cx="1830387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97" y="1460130"/>
            <a:ext cx="3595687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30" y="4060515"/>
            <a:ext cx="1830387" cy="14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153105"/>
              </p:ext>
            </p:extLst>
          </p:nvPr>
        </p:nvGraphicFramePr>
        <p:xfrm>
          <a:off x="1105592" y="3104751"/>
          <a:ext cx="1459493" cy="54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77" name="Equation" r:id="rId7" imgW="1180800" imgH="444240" progId="Equation.DSMT4">
                  <p:embed/>
                </p:oleObj>
              </mc:Choice>
              <mc:Fallback>
                <p:oleObj name="Equation" r:id="rId7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592" y="3104751"/>
                        <a:ext cx="1459493" cy="549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517128"/>
              </p:ext>
            </p:extLst>
          </p:nvPr>
        </p:nvGraphicFramePr>
        <p:xfrm>
          <a:off x="3217024" y="3113024"/>
          <a:ext cx="1599923" cy="5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78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024" y="3113024"/>
                        <a:ext cx="1599923" cy="5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044615" y="3479326"/>
            <a:ext cx="1647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Same group: </a:t>
            </a:r>
            <a:r>
              <a:rPr lang="en-US" sz="1200" dirty="0" err="1">
                <a:solidFill>
                  <a:schemeClr val="tx1"/>
                </a:solidFill>
              </a:rPr>
              <a:t>e</a:t>
            </a:r>
            <a:r>
              <a:rPr lang="en-US" sz="1200" baseline="-25000" dirty="0" err="1">
                <a:solidFill>
                  <a:schemeClr val="tx1"/>
                </a:solidFill>
              </a:rPr>
              <a:t>ij</a:t>
            </a:r>
            <a:r>
              <a:rPr lang="en-US" sz="1200" dirty="0">
                <a:solidFill>
                  <a:schemeClr val="tx1"/>
                </a:solidFill>
              </a:rPr>
              <a:t>=1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Different group: </a:t>
            </a:r>
            <a:r>
              <a:rPr lang="en-US" sz="1200" dirty="0" err="1">
                <a:solidFill>
                  <a:schemeClr val="tx1"/>
                </a:solidFill>
              </a:rPr>
              <a:t>e</a:t>
            </a:r>
            <a:r>
              <a:rPr lang="en-US" sz="1200" baseline="-25000" dirty="0" err="1">
                <a:solidFill>
                  <a:schemeClr val="tx1"/>
                </a:solidFill>
              </a:rPr>
              <a:t>ij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99484"/>
              </p:ext>
            </p:extLst>
          </p:nvPr>
        </p:nvGraphicFramePr>
        <p:xfrm>
          <a:off x="2078181" y="3686797"/>
          <a:ext cx="1901443" cy="57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679" name="Equation" r:id="rId11" imgW="1511280" imgH="457200" progId="Equation.DSMT4">
                  <p:embed/>
                </p:oleObj>
              </mc:Choice>
              <mc:Fallback>
                <p:oleObj name="Equation" r:id="rId11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1" y="3686797"/>
                        <a:ext cx="1901443" cy="575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8519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911" y="6336254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*Method identical to Procrustes ANOVA and AMOVA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6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Bootstrap</a:t>
            </a:r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33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Permutation: </a:t>
            </a:r>
            <a:r>
              <a:rPr lang="en-US" sz="2800" dirty="0" err="1" smtClean="0"/>
              <a:t>resamping</a:t>
            </a:r>
            <a:r>
              <a:rPr lang="en-US" sz="2800" dirty="0" smtClean="0"/>
              <a:t> </a:t>
            </a:r>
            <a:r>
              <a:rPr lang="en-US" sz="2800" i="1" dirty="0" smtClean="0"/>
              <a:t>without </a:t>
            </a:r>
            <a:r>
              <a:rPr lang="en-US" sz="2800" dirty="0" smtClean="0"/>
              <a:t>replacement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Each observation present, just shuffles order</a:t>
            </a:r>
            <a:endParaRPr lang="en-US" sz="16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Bootstrap: resampling </a:t>
            </a:r>
            <a:r>
              <a:rPr lang="en-US" sz="2800" i="1" dirty="0" smtClean="0"/>
              <a:t>with </a:t>
            </a:r>
            <a:r>
              <a:rPr lang="en-US" sz="2800" dirty="0" smtClean="0"/>
              <a:t>replacement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Some observations chosen more than once, others not at all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Useful for estimating confidence </a:t>
            </a:r>
            <a:r>
              <a:rPr lang="en-US" sz="2800" dirty="0"/>
              <a:t>intervals (CI</a:t>
            </a:r>
            <a:r>
              <a:rPr lang="en-US" sz="2800" dirty="0" smtClean="0"/>
              <a:t>) </a:t>
            </a:r>
            <a:r>
              <a:rPr lang="en-US" sz="1600" dirty="0" smtClean="0"/>
              <a:t>(though other uses as well)</a:t>
            </a:r>
            <a:endParaRPr lang="en-US" sz="16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Several </a:t>
            </a:r>
            <a:r>
              <a:rPr lang="en-US" sz="2800" dirty="0"/>
              <a:t>approaches </a:t>
            </a:r>
            <a:r>
              <a:rPr lang="en-US" sz="2800" dirty="0" smtClean="0"/>
              <a:t>exist</a:t>
            </a:r>
            <a:endParaRPr lang="en-US" sz="2800" dirty="0"/>
          </a:p>
        </p:txBody>
      </p:sp>
      <p:sp>
        <p:nvSpPr>
          <p:cNvPr id="55910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Standard Bootstrap CI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198438" y="983466"/>
            <a:ext cx="9793287" cy="269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Proposed to alleviate bias in estimating </a:t>
            </a:r>
            <a:r>
              <a:rPr lang="en-US" sz="2600" dirty="0">
                <a:latin typeface="Symbol" pitchFamily="18" charset="2"/>
              </a:rPr>
              <a:t>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Protocol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Generate many bootstrap data sets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Estimate test statistic for each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Find </a:t>
            </a:r>
            <a:r>
              <a:rPr lang="en-US" sz="2600" dirty="0">
                <a:latin typeface="Symbol" pitchFamily="18" charset="2"/>
              </a:rPr>
              <a:t>s</a:t>
            </a:r>
            <a:r>
              <a:rPr lang="en-US" sz="2600" dirty="0"/>
              <a:t> from bootstrap test statistics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CI calculated as: </a:t>
            </a:r>
          </a:p>
        </p:txBody>
      </p:sp>
      <p:sp>
        <p:nvSpPr>
          <p:cNvPr id="6123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2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79067"/>
              </p:ext>
            </p:extLst>
          </p:nvPr>
        </p:nvGraphicFramePr>
        <p:xfrm>
          <a:off x="3208712" y="3240545"/>
          <a:ext cx="2789873" cy="46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6" name="Equation" r:id="rId4" imgW="1358640" imgH="228600" progId="Equation.DSMT4">
                  <p:embed/>
                </p:oleObj>
              </mc:Choice>
              <mc:Fallback>
                <p:oleObj name="Equation" r:id="rId4" imgW="13586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712" y="3240545"/>
                        <a:ext cx="2789873" cy="46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2408" name="Picture 5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7" r="7240" b="2592"/>
          <a:stretch/>
        </p:blipFill>
        <p:spPr bwMode="auto">
          <a:xfrm>
            <a:off x="5852157" y="2894715"/>
            <a:ext cx="4351713" cy="390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45252" y="5095203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Traditional CI: red</a:t>
            </a:r>
          </a:p>
          <a:p>
            <a:pPr algn="l"/>
            <a:r>
              <a:rPr lang="en-US" sz="1600" dirty="0" smtClean="0"/>
              <a:t>Bootstrap CI: green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Percentile Bootstrap CI</a:t>
            </a:r>
          </a:p>
        </p:txBody>
      </p:sp>
      <p:sp>
        <p:nvSpPr>
          <p:cNvPr id="614403" name="Text Box 1027"/>
          <p:cNvSpPr txBox="1">
            <a:spLocks noChangeArrowheads="1"/>
          </p:cNvSpPr>
          <p:nvPr/>
        </p:nvSpPr>
        <p:spPr bwMode="auto">
          <a:xfrm>
            <a:off x="198438" y="950214"/>
            <a:ext cx="9793287" cy="56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600" dirty="0"/>
              <a:t>Proposed to alleviate use of normal distribution 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600" dirty="0"/>
              <a:t>Protocol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600" dirty="0"/>
              <a:t>Generate many bootstrap data sets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600" dirty="0"/>
              <a:t>Estimate test statistic for each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600" dirty="0"/>
              <a:t>Bootstrap </a:t>
            </a:r>
            <a:r>
              <a:rPr lang="en-US" sz="2600" dirty="0" smtClean="0"/>
              <a:t>CI: upper </a:t>
            </a:r>
            <a:r>
              <a:rPr lang="en-US" sz="2600" dirty="0"/>
              <a:t>and lower </a:t>
            </a:r>
            <a:endParaRPr lang="en-US" sz="2600" dirty="0" smtClean="0"/>
          </a:p>
          <a:p>
            <a:pPr lvl="1" algn="l">
              <a:spcBef>
                <a:spcPts val="0"/>
              </a:spcBef>
            </a:pP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/2 percent </a:t>
            </a:r>
            <a:r>
              <a:rPr lang="en-US" sz="2000" dirty="0" smtClean="0"/>
              <a:t>(usually: 0.025 &amp; 0.975)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600" dirty="0" smtClean="0"/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600" dirty="0"/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600" dirty="0" smtClean="0"/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600" dirty="0"/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600" dirty="0" smtClean="0"/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600" dirty="0" smtClean="0"/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600" dirty="0"/>
          </a:p>
          <a:p>
            <a:pPr algn="l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sz="2000" dirty="0" smtClean="0"/>
              <a:t>Note</a:t>
            </a:r>
            <a:r>
              <a:rPr lang="en-US" sz="2000" dirty="0"/>
              <a:t>: </a:t>
            </a:r>
            <a:r>
              <a:rPr lang="en-US" sz="2000" dirty="0" smtClean="0"/>
              <a:t>assumes the </a:t>
            </a:r>
            <a:r>
              <a:rPr lang="en-US" sz="2000" dirty="0"/>
              <a:t>distribution of bootstrap test statistics is centered on observed test statistic</a:t>
            </a:r>
          </a:p>
        </p:txBody>
      </p:sp>
      <p:sp>
        <p:nvSpPr>
          <p:cNvPr id="614404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5252" y="5095203"/>
            <a:ext cx="1721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Traditional CI: red</a:t>
            </a:r>
          </a:p>
          <a:p>
            <a:pPr algn="l"/>
            <a:r>
              <a:rPr lang="en-US" sz="1600" dirty="0" smtClean="0"/>
              <a:t>Bootstrap CI: blue</a:t>
            </a:r>
            <a:endParaRPr lang="en-US" sz="1600" dirty="0"/>
          </a:p>
        </p:txBody>
      </p:sp>
      <p:pic>
        <p:nvPicPr>
          <p:cNvPr id="66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7" r="7630" b="2982"/>
          <a:stretch/>
        </p:blipFill>
        <p:spPr bwMode="auto">
          <a:xfrm>
            <a:off x="6007055" y="2839219"/>
            <a:ext cx="3810275" cy="342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Bias-Corrected Percentile Bootstrap CI</a:t>
            </a:r>
          </a:p>
        </p:txBody>
      </p:sp>
      <p:sp>
        <p:nvSpPr>
          <p:cNvPr id="6164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198438" y="1141413"/>
            <a:ext cx="9793287" cy="38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Accounts for when &gt; 50% of bootstrap test statistics are above or below observed value (‘Slides’ the percentiles a bit)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Protocol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Generate many bootstrap data sets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Estimate test statistic for each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Find fraction (</a:t>
            </a:r>
            <a:r>
              <a:rPr lang="en-US" sz="2600" dirty="0" err="1"/>
              <a:t>Fr</a:t>
            </a:r>
            <a:r>
              <a:rPr lang="en-US" sz="2600" dirty="0"/>
              <a:t>) of bootstrap values above/below observed statistic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600" dirty="0"/>
              <a:t>Upper and lower CI:</a:t>
            </a:r>
            <a:r>
              <a:rPr lang="en-US" sz="2800" dirty="0"/>
              <a:t>				</a:t>
            </a:r>
            <a:r>
              <a:rPr lang="en-US" sz="2800" dirty="0" smtClean="0"/>
              <a:t>     </a:t>
            </a:r>
            <a:r>
              <a:rPr lang="en-US" dirty="0" smtClean="0"/>
              <a:t>(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 is cumulative normal </a:t>
            </a:r>
            <a:r>
              <a:rPr lang="en-US" dirty="0" smtClean="0"/>
              <a:t>distribution, </a:t>
            </a:r>
            <a:r>
              <a:rPr lang="en-US" dirty="0"/>
              <a:t>and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is desired type I error: usually 0.05) </a:t>
            </a:r>
          </a:p>
        </p:txBody>
      </p:sp>
      <p:graphicFrame>
        <p:nvGraphicFramePr>
          <p:cNvPr id="616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393840"/>
              </p:ext>
            </p:extLst>
          </p:nvPr>
        </p:nvGraphicFramePr>
        <p:xfrm>
          <a:off x="3942023" y="4206559"/>
          <a:ext cx="2499792" cy="42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1" name="Equation" r:id="rId4" imgW="1650960" imgH="279360" progId="Equation.DSMT4">
                  <p:embed/>
                </p:oleObj>
              </mc:Choice>
              <mc:Fallback>
                <p:oleObj name="Equation" r:id="rId4" imgW="165096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023" y="4206559"/>
                        <a:ext cx="2499792" cy="42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Bootstrapping and Phylogenetics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6115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170" name="Text Box 18"/>
          <p:cNvSpPr txBox="1">
            <a:spLocks noChangeArrowheads="1"/>
          </p:cNvSpPr>
          <p:nvPr/>
        </p:nvSpPr>
        <p:spPr bwMode="auto">
          <a:xfrm>
            <a:off x="198438" y="1141413"/>
            <a:ext cx="9793287" cy="512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err="1"/>
              <a:t>Felsenstein</a:t>
            </a:r>
            <a:r>
              <a:rPr lang="en-US" sz="2800" dirty="0"/>
              <a:t> (1985) proposed bootstrapping </a:t>
            </a:r>
            <a:r>
              <a:rPr lang="en-US" sz="2800" dirty="0" smtClean="0"/>
              <a:t>to assess </a:t>
            </a:r>
            <a:r>
              <a:rPr lang="en-US" sz="2800" dirty="0"/>
              <a:t>confidence in phylogenetic trees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Calculate phylogenetic tree from data (e.g., parsimony or UPGMA)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Bootstrap data set large # times and recalculate tree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Proportion of nodes in bootstrapped trees is ‘support’ for that node in the observed tree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Logic: measured characters are representative of true character set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Bootstrap generates alternative character matrices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CAREFUL </a:t>
            </a:r>
            <a:r>
              <a:rPr lang="en-US" sz="2800" dirty="0"/>
              <a:t>IN INTERPRETATION!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Bootstrap estimates on nodes are NOT independent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Bootstrap values </a:t>
            </a:r>
            <a:r>
              <a:rPr lang="en-US" sz="1800" dirty="0" smtClean="0"/>
              <a:t>often follow </a:t>
            </a:r>
            <a:r>
              <a:rPr lang="en-US" sz="1800" dirty="0"/>
              <a:t>particular pattern: large at base and tips, smaller in middle </a:t>
            </a:r>
            <a:r>
              <a:rPr lang="en-US" sz="1800" dirty="0" smtClean="0"/>
              <a:t>(result </a:t>
            </a:r>
            <a:r>
              <a:rPr lang="en-US" sz="1800" dirty="0"/>
              <a:t>of </a:t>
            </a:r>
            <a:r>
              <a:rPr lang="en-US" sz="1800" dirty="0" err="1"/>
              <a:t>combinatoric</a:t>
            </a:r>
            <a:r>
              <a:rPr lang="en-US" sz="1800" dirty="0"/>
              <a:t> branching </a:t>
            </a:r>
            <a:r>
              <a:rPr lang="en-US" sz="1800" dirty="0" smtClean="0"/>
              <a:t>theory)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Jackknife</a:t>
            </a:r>
            <a:endParaRPr lang="en-US" sz="3600" b="1" baseline="30000">
              <a:solidFill>
                <a:srgbClr val="0000FF"/>
              </a:solidFill>
            </a:endParaRPr>
          </a:p>
        </p:txBody>
      </p:sp>
      <p:sp>
        <p:nvSpPr>
          <p:cNvPr id="579587" name="Line 1027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588" name="Text Box 1028"/>
          <p:cNvSpPr txBox="1">
            <a:spLocks noChangeArrowheads="1"/>
          </p:cNvSpPr>
          <p:nvPr/>
        </p:nvSpPr>
        <p:spPr bwMode="auto">
          <a:xfrm>
            <a:off x="198438" y="1141413"/>
            <a:ext cx="9793287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Jackknifing resamples by systematically eliminating 1 sample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Each iterated data set thus contains </a:t>
            </a:r>
            <a:r>
              <a:rPr lang="en-US" sz="2800" i="1"/>
              <a:t>n-1</a:t>
            </a:r>
            <a:r>
              <a:rPr lang="en-US" sz="2800"/>
              <a:t> observations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Asks how precise is the observed estimate (or how sensitive it is to particular values)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Typically used to estimate bias, standard errors, and CI of test statistics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Jackknife Protocol for Bias	</a:t>
            </a: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Calculate observed test statistic E</a:t>
            </a:r>
            <a:r>
              <a:rPr lang="en-US" sz="2800" baseline="-25000"/>
              <a:t>obs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Remove one observation and calculate estimate of statistic E</a:t>
            </a:r>
            <a:r>
              <a:rPr lang="en-US" sz="2800" baseline="-25000"/>
              <a:t>jack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Repeat above step, removing a different object each iteration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Calculate mean of estimates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/>
              <a:t>Note: the jackknife is less frequently used due to greater computer power (full permutations and bootstraps are more computationally feasible) </a:t>
            </a:r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65259" name="Object 11"/>
          <p:cNvGraphicFramePr>
            <a:graphicFrameLocks noChangeAspect="1"/>
          </p:cNvGraphicFramePr>
          <p:nvPr/>
        </p:nvGraphicFramePr>
        <p:xfrm>
          <a:off x="579438" y="3046413"/>
          <a:ext cx="2292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89" name="Equation" r:id="rId4" imgW="1117440" imgH="253800" progId="Equation.DSMT4">
                  <p:embed/>
                </p:oleObj>
              </mc:Choice>
              <mc:Fallback>
                <p:oleObj name="Equation" r:id="rId4" imgW="111744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046413"/>
                        <a:ext cx="2292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60" name="Object 12"/>
          <p:cNvGraphicFramePr>
            <a:graphicFrameLocks noChangeAspect="1"/>
          </p:cNvGraphicFramePr>
          <p:nvPr/>
        </p:nvGraphicFramePr>
        <p:xfrm>
          <a:off x="4537075" y="2643188"/>
          <a:ext cx="650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90" name="Equation" r:id="rId6" imgW="317160" imgH="253800" progId="Equation.DSMT4">
                  <p:embed/>
                </p:oleObj>
              </mc:Choice>
              <mc:Fallback>
                <p:oleObj name="Equation" r:id="rId6" imgW="31716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2643188"/>
                        <a:ext cx="6508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Monte Carlo Simulations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Use parameterized model to simulate data, from which distribution of E</a:t>
            </a:r>
            <a:r>
              <a:rPr lang="en-US" sz="2800" baseline="-25000"/>
              <a:t>rand </a:t>
            </a:r>
            <a:r>
              <a:rPr lang="en-US" sz="2800"/>
              <a:t>is generated</a:t>
            </a:r>
            <a:endParaRPr lang="en-US" sz="2800" baseline="-250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NOT a permutation or bootstrap, because values in each iteration are not from the original set of data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However, parameters for the model are estimated from the original data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Assumes that the observed data is a </a:t>
            </a:r>
            <a:r>
              <a:rPr lang="en-US" sz="2800" i="1"/>
              <a:t>representative sample, </a:t>
            </a:r>
            <a:r>
              <a:rPr lang="en-US" sz="2800"/>
              <a:t>so other such samples are generated, and used to compare patterns in original sample to those of randomly generated samples</a:t>
            </a:r>
          </a:p>
        </p:txBody>
      </p:sp>
      <p:sp>
        <p:nvSpPr>
          <p:cNvPr id="65638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Resampling Methods</a:t>
            </a:r>
          </a:p>
        </p:txBody>
      </p:sp>
      <p:sp>
        <p:nvSpPr>
          <p:cNvPr id="631811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198438" y="941901"/>
            <a:ext cx="9793287" cy="573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Take </a:t>
            </a:r>
            <a:r>
              <a:rPr lang="en-US" sz="2800" dirty="0"/>
              <a:t>many samples from original data set 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Evaluate significance </a:t>
            </a:r>
            <a:r>
              <a:rPr lang="en-US" sz="2800" dirty="0"/>
              <a:t>of the original based on these samples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Nonparametric </a:t>
            </a:r>
            <a:r>
              <a:rPr lang="en-US" sz="2000" dirty="0" smtClean="0"/>
              <a:t>(no theoretical distribution)</a:t>
            </a:r>
            <a:endParaRPr lang="en-US" sz="20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Very flexible </a:t>
            </a:r>
            <a:r>
              <a:rPr lang="en-US" sz="2000" dirty="0" smtClean="0"/>
              <a:t>(easy to assess complex designs)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Major variants: randomization, bootstrap, jackknife, Monte Carlo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Useful for testing: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Standard </a:t>
            </a:r>
            <a:r>
              <a:rPr lang="en-US" sz="2800" dirty="0"/>
              <a:t>designs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Non-standard </a:t>
            </a:r>
            <a:r>
              <a:rPr lang="en-US" sz="2800" dirty="0"/>
              <a:t>designs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High-dimensional data (small </a:t>
            </a:r>
            <a:r>
              <a:rPr lang="en-US" sz="2800" i="1" dirty="0" smtClean="0"/>
              <a:t>N</a:t>
            </a:r>
            <a:r>
              <a:rPr lang="en-US" sz="2800" dirty="0" smtClean="0"/>
              <a:t>; </a:t>
            </a:r>
            <a:r>
              <a:rPr lang="en-US" sz="2800" dirty="0" smtClean="0">
                <a:sym typeface="Wingdings" pitchFamily="2" charset="2"/>
              </a:rPr>
              <a:t>large </a:t>
            </a:r>
            <a:r>
              <a:rPr lang="en-US" sz="2800" i="1" dirty="0" smtClean="0">
                <a:sym typeface="Wingdings" pitchFamily="2" charset="2"/>
              </a:rPr>
              <a:t>p</a:t>
            </a:r>
            <a:r>
              <a:rPr lang="en-US" sz="2800" dirty="0" smtClean="0">
                <a:sym typeface="Wingdings" pitchFamily="2" charset="2"/>
              </a:rPr>
              <a:t>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Monte Carlo Simulations</a:t>
            </a:r>
          </a:p>
        </p:txBody>
      </p:sp>
      <p:sp>
        <p:nvSpPr>
          <p:cNvPr id="65843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Char char="•"/>
            </a:pPr>
            <a:r>
              <a:rPr lang="en-US" sz="2800"/>
              <a:t>Example applications:</a:t>
            </a:r>
          </a:p>
          <a:p>
            <a:pPr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/>
              <a:t>Are plants distributed randomly in forest?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sz="1800"/>
              <a:t>Calculate point-pattern statistic of actual plants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sz="1800"/>
              <a:t>Simulate random plant locations (using RandUnif, or other model) and compare patterns</a:t>
            </a:r>
          </a:p>
          <a:p>
            <a:pPr>
              <a:spcBef>
                <a:spcPct val="10000"/>
              </a:spcBef>
              <a:buFontTx/>
              <a:buAutoNum type="arabicPeriod" startAt="2"/>
            </a:pPr>
            <a:endParaRPr lang="en-US" sz="2800"/>
          </a:p>
          <a:p>
            <a:pPr>
              <a:spcBef>
                <a:spcPct val="10000"/>
              </a:spcBef>
              <a:buFontTx/>
              <a:buAutoNum type="arabicPeriod" startAt="2"/>
            </a:pPr>
            <a:r>
              <a:rPr lang="en-US" sz="2800"/>
              <a:t>Are species ‘evenly’ distributed among communities?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sz="1800"/>
              <a:t>Calculate evenness measure (E) for actual communities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sz="1800"/>
              <a:t>Simulate random communities from a community-assembly model and compare E</a:t>
            </a:r>
            <a:r>
              <a:rPr lang="en-US" sz="1800" baseline="-25000"/>
              <a:t>rand</a:t>
            </a:r>
            <a:r>
              <a:rPr lang="en-US" sz="1800"/>
              <a:t> to E</a:t>
            </a:r>
            <a:r>
              <a:rPr lang="en-US" sz="1800" baseline="-25000"/>
              <a:t>obs</a:t>
            </a:r>
            <a:endParaRPr lang="en-US" sz="1800"/>
          </a:p>
          <a:p>
            <a:pPr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800"/>
              <a:t>In E&amp;E, one often hears of ‘parametric bootstrap’ for hypothesis testing and generation of confidence intervals. This is a Monte Carlo procedure</a:t>
            </a:r>
          </a:p>
        </p:txBody>
      </p:sp>
      <p:sp>
        <p:nvSpPr>
          <p:cNvPr id="65843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Resampling: Comments</a:t>
            </a: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Resampling approaches extremely useful and flexible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Much more powerful than rank-based nonparametric approaches, and can be as powerful as parametric tests in some circumstances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Can be used to assess significance when data don’t meet certain assumptions of test (e.g., data not normal but in ANOVA format)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Useful when no theoretical distribution exists (CCorA &amp;2B-PLS)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Also useful when data design or hypothesis is ‘non-standard’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Can implement resampling methods in: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/>
              <a:t>R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/>
              <a:t>SAS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/>
              <a:t>Any computer programming language (Perl, Python, C, Pascal, etc.)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/>
              <a:t>Excel with Pop-tools add-in (intuitive, but limited in capabilities)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/>
              <a:t>Permute (Legendre) </a:t>
            </a:r>
          </a:p>
        </p:txBody>
      </p:sp>
      <p:sp>
        <p:nvSpPr>
          <p:cNvPr id="6185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1" name="Text Box 5"/>
          <p:cNvSpPr txBox="1">
            <a:spLocks noChangeArrowheads="1"/>
          </p:cNvSpPr>
          <p:nvPr/>
        </p:nvSpPr>
        <p:spPr bwMode="auto">
          <a:xfrm>
            <a:off x="198438" y="975153"/>
            <a:ext cx="9793287" cy="583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First true randomization: Fisher’s exact test (1935)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Complete enumeration </a:t>
            </a:r>
            <a:r>
              <a:rPr lang="en-US" sz="2800" dirty="0"/>
              <a:t>of possible pairings of </a:t>
            </a:r>
            <a:r>
              <a:rPr lang="en-US" sz="2800" dirty="0" smtClean="0"/>
              <a:t>data (for t-test)</a:t>
            </a:r>
            <a:endParaRPr lang="en-US" sz="2800" dirty="0"/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1800" dirty="0" smtClean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 smtClean="0"/>
              <a:t>Calculate </a:t>
            </a:r>
            <a:r>
              <a:rPr lang="en-US" sz="1800" dirty="0"/>
              <a:t>observed statistic (e.g., T-statistic): </a:t>
            </a:r>
            <a:r>
              <a:rPr lang="en-US" sz="1800" dirty="0" err="1"/>
              <a:t>E</a:t>
            </a:r>
            <a:r>
              <a:rPr lang="en-US" sz="1800" baseline="-25000" dirty="0" err="1"/>
              <a:t>obs</a:t>
            </a:r>
            <a:endParaRPr lang="en-US" sz="1800" baseline="-250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Reorder data set (i.e. randomly shuffle data) and recalculate statistic </a:t>
            </a:r>
            <a:r>
              <a:rPr lang="en-US" sz="1800" dirty="0" err="1"/>
              <a:t>E</a:t>
            </a:r>
            <a:r>
              <a:rPr lang="en-US" sz="1800" baseline="-25000" dirty="0" err="1"/>
              <a:t>rand</a:t>
            </a:r>
            <a:endParaRPr lang="en-US" sz="1800" baseline="-25000" dirty="0"/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Repeat for all possible combinations and generate distribution of possible statistics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/>
              <a:t>Percentage of </a:t>
            </a:r>
            <a:r>
              <a:rPr lang="en-US" sz="1800" dirty="0" err="1"/>
              <a:t>E</a:t>
            </a:r>
            <a:r>
              <a:rPr lang="en-US" sz="1800" baseline="-25000" dirty="0" err="1"/>
              <a:t>rand</a:t>
            </a:r>
            <a:r>
              <a:rPr lang="en-US" sz="1800" dirty="0"/>
              <a:t> more extreme than </a:t>
            </a:r>
            <a:r>
              <a:rPr lang="en-US" sz="1800" dirty="0" err="1"/>
              <a:t>E</a:t>
            </a:r>
            <a:r>
              <a:rPr lang="en-US" sz="1800" baseline="-25000" dirty="0" err="1"/>
              <a:t>obs</a:t>
            </a:r>
            <a:r>
              <a:rPr lang="en-US" sz="1800" dirty="0"/>
              <a:t> is significance level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dirty="0" smtClean="0"/>
              <a:t>Note</a:t>
            </a:r>
            <a:r>
              <a:rPr lang="en-US" sz="2000" dirty="0"/>
              <a:t>: </a:t>
            </a:r>
            <a:r>
              <a:rPr lang="en-US" sz="2000" dirty="0" err="1"/>
              <a:t>E</a:t>
            </a:r>
            <a:r>
              <a:rPr lang="en-US" sz="2000" baseline="-25000" dirty="0" err="1"/>
              <a:t>obs</a:t>
            </a:r>
            <a:r>
              <a:rPr lang="en-US" sz="2000" baseline="-25000" dirty="0"/>
              <a:t> </a:t>
            </a:r>
            <a:r>
              <a:rPr lang="en-US" sz="2000" dirty="0"/>
              <a:t>is treated as an </a:t>
            </a:r>
            <a:r>
              <a:rPr lang="en-US" sz="2000" dirty="0" smtClean="0"/>
              <a:t>iteration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Randomization can be used to determine most any test </a:t>
            </a:r>
            <a:r>
              <a:rPr lang="en-US" sz="2800" dirty="0" smtClean="0"/>
              <a:t>statistic</a:t>
            </a:r>
            <a:endParaRPr lang="en-US" sz="2800" dirty="0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Randomization (Permutation)</a:t>
            </a:r>
          </a:p>
        </p:txBody>
      </p:sp>
      <p:sp>
        <p:nvSpPr>
          <p:cNvPr id="633859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584084" y="3930126"/>
            <a:ext cx="2760663" cy="1035050"/>
            <a:chOff x="6569075" y="5006975"/>
            <a:chExt cx="2760663" cy="1035050"/>
          </a:xfrm>
        </p:grpSpPr>
        <p:grpSp>
          <p:nvGrpSpPr>
            <p:cNvPr id="633880" name="Group 24"/>
            <p:cNvGrpSpPr>
              <a:grpSpLocks/>
            </p:cNvGrpSpPr>
            <p:nvPr/>
          </p:nvGrpSpPr>
          <p:grpSpPr bwMode="auto">
            <a:xfrm>
              <a:off x="6569075" y="5006975"/>
              <a:ext cx="2760663" cy="1035050"/>
              <a:chOff x="2887" y="3299"/>
              <a:chExt cx="1152" cy="432"/>
            </a:xfrm>
          </p:grpSpPr>
          <p:grpSp>
            <p:nvGrpSpPr>
              <p:cNvPr id="633881" name="Group 25"/>
              <p:cNvGrpSpPr>
                <a:grpSpLocks/>
              </p:cNvGrpSpPr>
              <p:nvPr/>
            </p:nvGrpSpPr>
            <p:grpSpPr bwMode="auto">
              <a:xfrm>
                <a:off x="3079" y="3299"/>
                <a:ext cx="768" cy="432"/>
                <a:chOff x="4176" y="3408"/>
                <a:chExt cx="768" cy="432"/>
              </a:xfrm>
            </p:grpSpPr>
            <p:sp>
              <p:nvSpPr>
                <p:cNvPr id="633882" name="Freeform 26"/>
                <p:cNvSpPr>
                  <a:spLocks/>
                </p:cNvSpPr>
                <p:nvPr/>
              </p:nvSpPr>
              <p:spPr bwMode="auto">
                <a:xfrm>
                  <a:off x="4176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883" name="Freeform 27"/>
                <p:cNvSpPr>
                  <a:spLocks/>
                </p:cNvSpPr>
                <p:nvPr/>
              </p:nvSpPr>
              <p:spPr bwMode="auto">
                <a:xfrm flipH="1">
                  <a:off x="4560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3884" name="Line 28"/>
              <p:cNvSpPr>
                <a:spLocks noChangeShapeType="1"/>
              </p:cNvSpPr>
              <p:nvPr/>
            </p:nvSpPr>
            <p:spPr bwMode="auto">
              <a:xfrm>
                <a:off x="2887" y="3731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3885" name="Line 29"/>
            <p:cNvSpPr>
              <a:spLocks noChangeShapeType="1"/>
            </p:cNvSpPr>
            <p:nvPr/>
          </p:nvSpPr>
          <p:spPr bwMode="auto">
            <a:xfrm>
              <a:off x="8662988" y="5487988"/>
              <a:ext cx="0" cy="3968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633886" name="Text Box 30"/>
            <p:cNvSpPr txBox="1">
              <a:spLocks noChangeArrowheads="1"/>
            </p:cNvSpPr>
            <p:nvPr/>
          </p:nvSpPr>
          <p:spPr bwMode="auto">
            <a:xfrm>
              <a:off x="8462963" y="5094288"/>
              <a:ext cx="4683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obs</a:t>
              </a:r>
            </a:p>
          </p:txBody>
        </p:sp>
        <p:sp>
          <p:nvSpPr>
            <p:cNvPr id="633887" name="AutoShape 31"/>
            <p:cNvSpPr>
              <a:spLocks noChangeArrowheads="1"/>
            </p:cNvSpPr>
            <p:nvPr/>
          </p:nvSpPr>
          <p:spPr bwMode="auto">
            <a:xfrm>
              <a:off x="8658225" y="5949950"/>
              <a:ext cx="195263" cy="74613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94694"/>
              </p:ext>
            </p:extLst>
          </p:nvPr>
        </p:nvGraphicFramePr>
        <p:xfrm>
          <a:off x="914400" y="3462766"/>
          <a:ext cx="244532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532"/>
              </a:tblGrid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366554"/>
              </p:ext>
            </p:extLst>
          </p:nvPr>
        </p:nvGraphicFramePr>
        <p:xfrm>
          <a:off x="279400" y="4932363"/>
          <a:ext cx="158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71" name="Equation" r:id="rId4" imgW="1587240" imgH="228600" progId="Equation.DSMT4">
                  <p:embed/>
                </p:oleObj>
              </mc:Choice>
              <mc:Fallback>
                <p:oleObj name="Equation" r:id="rId4" imgW="1587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400" y="4932363"/>
                        <a:ext cx="1587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03229"/>
              </p:ext>
            </p:extLst>
          </p:nvPr>
        </p:nvGraphicFramePr>
        <p:xfrm>
          <a:off x="2646212" y="3465533"/>
          <a:ext cx="244532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532"/>
              </a:tblGrid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28117"/>
              </p:ext>
            </p:extLst>
          </p:nvPr>
        </p:nvGraphicFramePr>
        <p:xfrm>
          <a:off x="2455863" y="4946650"/>
          <a:ext cx="698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72" name="Equation" r:id="rId6" imgW="698400" imgH="203040" progId="Equation.DSMT4">
                  <p:embed/>
                </p:oleObj>
              </mc:Choice>
              <mc:Fallback>
                <p:oleObj name="Equation" r:id="rId6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5863" y="4946650"/>
                        <a:ext cx="698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28358"/>
              </p:ext>
            </p:extLst>
          </p:nvPr>
        </p:nvGraphicFramePr>
        <p:xfrm>
          <a:off x="4375538" y="3489665"/>
          <a:ext cx="244532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532"/>
              </a:tblGrid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537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80303"/>
              </p:ext>
            </p:extLst>
          </p:nvPr>
        </p:nvGraphicFramePr>
        <p:xfrm>
          <a:off x="4235450" y="4970463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73" name="Equation" r:id="rId8" imgW="596880" imgH="203040" progId="Equation.DSMT4">
                  <p:embed/>
                </p:oleObj>
              </mc:Choice>
              <mc:Fallback>
                <p:oleObj name="Equation" r:id="rId8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35450" y="4970463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3607" y="6359637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Randomization: Example</a:t>
            </a:r>
          </a:p>
        </p:txBody>
      </p:sp>
      <p:sp>
        <p:nvSpPr>
          <p:cNvPr id="509955" name="Text Box 1027"/>
          <p:cNvSpPr txBox="1">
            <a:spLocks noChangeArrowheads="1"/>
          </p:cNvSpPr>
          <p:nvPr/>
        </p:nvSpPr>
        <p:spPr bwMode="auto">
          <a:xfrm>
            <a:off x="198438" y="1027113"/>
            <a:ext cx="9793287" cy="384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 smtClean="0"/>
              <a:t>P. </a:t>
            </a:r>
            <a:r>
              <a:rPr lang="en-US" sz="2800" i="1" dirty="0" err="1" smtClean="0"/>
              <a:t>cinereus</a:t>
            </a:r>
            <a:r>
              <a:rPr lang="en-US" sz="2800" i="1" dirty="0" smtClean="0"/>
              <a:t> </a:t>
            </a:r>
            <a:r>
              <a:rPr lang="en-US" sz="2800" dirty="0" smtClean="0"/>
              <a:t>&amp; </a:t>
            </a:r>
            <a:r>
              <a:rPr lang="en-US" sz="2800" i="1" dirty="0" smtClean="0"/>
              <a:t>P. </a:t>
            </a:r>
            <a:r>
              <a:rPr lang="en-US" sz="2800" i="1" dirty="0" err="1" smtClean="0"/>
              <a:t>hoffmani</a:t>
            </a:r>
            <a:r>
              <a:rPr lang="en-US" sz="2800" dirty="0" smtClean="0"/>
              <a:t>: compete when sympatric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What happens to jaw morphology?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Compare squamosal/</a:t>
            </a:r>
            <a:r>
              <a:rPr lang="en-US" sz="2800" dirty="0" err="1" smtClean="0"/>
              <a:t>dentary</a:t>
            </a:r>
            <a:r>
              <a:rPr lang="en-US" sz="2800" dirty="0" smtClean="0"/>
              <a:t> ratios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509956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9962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54974"/>
              </p:ext>
            </p:extLst>
          </p:nvPr>
        </p:nvGraphicFramePr>
        <p:xfrm>
          <a:off x="6894976" y="4117067"/>
          <a:ext cx="2873202" cy="170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70" name="Document" r:id="rId4" imgW="3726720" imgH="2209680" progId="Word.Document.8">
                  <p:embed/>
                </p:oleObj>
              </mc:Choice>
              <mc:Fallback>
                <p:oleObj name="Document" r:id="rId4" imgW="3726720" imgH="2209680" progId="Word.Document.8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976" y="4117067"/>
                        <a:ext cx="2873202" cy="170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3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19678"/>
              </p:ext>
            </p:extLst>
          </p:nvPr>
        </p:nvGraphicFramePr>
        <p:xfrm>
          <a:off x="704213" y="4388148"/>
          <a:ext cx="25019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71" name="Picture" r:id="rId6" imgW="5344200" imgH="3534480" progId="Word.Picture.8">
                  <p:embed/>
                </p:oleObj>
              </mc:Choice>
              <mc:Fallback>
                <p:oleObj name="Picture" r:id="rId6" imgW="5344200" imgH="3534480" progId="Word.Picture.8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3" y="4388148"/>
                        <a:ext cx="250190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9964" name="Group 1036"/>
          <p:cNvGrpSpPr>
            <a:grpSpLocks/>
          </p:cNvGrpSpPr>
          <p:nvPr/>
        </p:nvGrpSpPr>
        <p:grpSpPr bwMode="auto">
          <a:xfrm>
            <a:off x="2527068" y="2515100"/>
            <a:ext cx="1734474" cy="819606"/>
            <a:chOff x="364" y="2696"/>
            <a:chExt cx="2235" cy="1056"/>
          </a:xfrm>
        </p:grpSpPr>
        <p:graphicFrame>
          <p:nvGraphicFramePr>
            <p:cNvPr id="509965" name="Object 1037"/>
            <p:cNvGraphicFramePr>
              <a:graphicFrameLocks noChangeAspect="1"/>
            </p:cNvGraphicFramePr>
            <p:nvPr/>
          </p:nvGraphicFramePr>
          <p:xfrm>
            <a:off x="364" y="2696"/>
            <a:ext cx="2235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172" name="Picture" r:id="rId8" imgW="4496400" imgH="2134080" progId="Word.Picture.8">
                    <p:embed/>
                  </p:oleObj>
                </mc:Choice>
                <mc:Fallback>
                  <p:oleObj name="Picture" r:id="rId8" imgW="4496400" imgH="2134080" progId="Word.Picture.8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2696"/>
                          <a:ext cx="2235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699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9966" name="Line 1038"/>
            <p:cNvSpPr>
              <a:spLocks noChangeShapeType="1"/>
            </p:cNvSpPr>
            <p:nvPr/>
          </p:nvSpPr>
          <p:spPr bwMode="auto">
            <a:xfrm flipH="1">
              <a:off x="606" y="3344"/>
              <a:ext cx="1193" cy="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7" tIns="45708" rIns="91417" bIns="45708">
              <a:spAutoFit/>
            </a:bodyPr>
            <a:lstStyle/>
            <a:p>
              <a:endParaRPr lang="en-US"/>
            </a:p>
          </p:txBody>
        </p:sp>
        <p:sp>
          <p:nvSpPr>
            <p:cNvPr id="509967" name="Line 1039"/>
            <p:cNvSpPr>
              <a:spLocks noChangeShapeType="1"/>
            </p:cNvSpPr>
            <p:nvPr/>
          </p:nvSpPr>
          <p:spPr bwMode="auto">
            <a:xfrm flipH="1">
              <a:off x="1797" y="3132"/>
              <a:ext cx="561" cy="2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7" tIns="45708" rIns="91417" bIns="45708">
              <a:spAutoFit/>
            </a:bodyPr>
            <a:lstStyle/>
            <a:p>
              <a:endParaRPr lang="en-US"/>
            </a:p>
          </p:txBody>
        </p:sp>
        <p:sp>
          <p:nvSpPr>
            <p:cNvPr id="509968" name="Text Box 1040"/>
            <p:cNvSpPr txBox="1">
              <a:spLocks noChangeArrowheads="1"/>
            </p:cNvSpPr>
            <p:nvPr/>
          </p:nvSpPr>
          <p:spPr bwMode="auto">
            <a:xfrm rot="20445342">
              <a:off x="1863" y="3130"/>
              <a:ext cx="42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417" tIns="45708" rIns="91417" bIns="45708">
              <a:spAutoFit/>
            </a:bodyPr>
            <a:lstStyle/>
            <a:p>
              <a:r>
                <a:rPr lang="en-US" sz="1200" b="1" dirty="0" err="1">
                  <a:solidFill>
                    <a:srgbClr val="FF0000"/>
                  </a:solidFill>
                </a:rPr>
                <a:t>sq</a:t>
              </a:r>
              <a:endParaRPr lang="en-US" sz="1200" b="1" dirty="0"/>
            </a:p>
          </p:txBody>
        </p:sp>
        <p:sp>
          <p:nvSpPr>
            <p:cNvPr id="509969" name="Text Box 1041"/>
            <p:cNvSpPr txBox="1">
              <a:spLocks noChangeArrowheads="1"/>
            </p:cNvSpPr>
            <p:nvPr/>
          </p:nvSpPr>
          <p:spPr bwMode="auto">
            <a:xfrm>
              <a:off x="922" y="3287"/>
              <a:ext cx="61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417" tIns="45708" rIns="91417" bIns="45708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dent</a:t>
              </a:r>
              <a:endParaRPr lang="en-US" sz="1200" b="1" dirty="0"/>
            </a:p>
          </p:txBody>
        </p:sp>
      </p:grpSp>
      <p:sp>
        <p:nvSpPr>
          <p:cNvPr id="509970" name="Text Box 1042"/>
          <p:cNvSpPr txBox="1">
            <a:spLocks noChangeArrowheads="1"/>
          </p:cNvSpPr>
          <p:nvPr/>
        </p:nvSpPr>
        <p:spPr bwMode="auto">
          <a:xfrm>
            <a:off x="4064602" y="4461394"/>
            <a:ext cx="1405174" cy="4930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sz="1200" noProof="1">
                <a:latin typeface="Book Antiqua" pitchFamily="18" charset="0"/>
              </a:rPr>
              <a:t>F = 15.47, </a:t>
            </a:r>
          </a:p>
          <a:p>
            <a:pPr algn="l"/>
            <a:r>
              <a:rPr lang="en-US" sz="1200" noProof="1">
                <a:latin typeface="Book Antiqua" pitchFamily="18" charset="0"/>
              </a:rPr>
              <a:t>P = 7.76 x 10</a:t>
            </a:r>
            <a:r>
              <a:rPr lang="en-US" sz="1200" baseline="30000" noProof="1">
                <a:latin typeface="Book Antiqua" pitchFamily="18" charset="0"/>
              </a:rPr>
              <a:t>-9</a:t>
            </a:r>
            <a:r>
              <a:rPr lang="en-US" sz="1200" noProof="1">
                <a:latin typeface="Book Antiqua" pitchFamily="18" charset="0"/>
              </a:rPr>
              <a:t>  </a:t>
            </a:r>
          </a:p>
        </p:txBody>
      </p:sp>
      <p:sp>
        <p:nvSpPr>
          <p:cNvPr id="509971" name="Text Box 1043"/>
          <p:cNvSpPr txBox="1">
            <a:spLocks noChangeArrowheads="1"/>
          </p:cNvSpPr>
          <p:nvPr/>
        </p:nvSpPr>
        <p:spPr bwMode="auto">
          <a:xfrm>
            <a:off x="4481513" y="6209025"/>
            <a:ext cx="58054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/>
              <a:t>Data From Adams and </a:t>
            </a:r>
            <a:r>
              <a:rPr lang="en-US" sz="1200" dirty="0" err="1"/>
              <a:t>Rohlf</a:t>
            </a:r>
            <a:r>
              <a:rPr lang="en-US" sz="1200" dirty="0"/>
              <a:t> (2000). </a:t>
            </a:r>
            <a:r>
              <a:rPr lang="en-US" sz="1200" i="1" dirty="0"/>
              <a:t>PNAS</a:t>
            </a:r>
            <a:r>
              <a:rPr lang="en-US" sz="1200" dirty="0"/>
              <a:t> 97:4106-4111.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894976" y="1684769"/>
            <a:ext cx="2788295" cy="1819771"/>
            <a:chOff x="3229" y="1090"/>
            <a:chExt cx="2536" cy="1862"/>
          </a:xfrm>
        </p:grpSpPr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4742" y="1090"/>
              <a:ext cx="1023" cy="981"/>
              <a:chOff x="4507" y="695"/>
              <a:chExt cx="1023" cy="981"/>
            </a:xfrm>
          </p:grpSpPr>
          <p:pic>
            <p:nvPicPr>
              <p:cNvPr id="25" name="Picture 18" descr="DSCN505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9" y="695"/>
                <a:ext cx="772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4507" y="1267"/>
                <a:ext cx="1023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0" i="1" dirty="0">
                    <a:ea typeface="ＭＳ Ｐゴシック" charset="-128"/>
                  </a:rPr>
                  <a:t>Plethodon </a:t>
                </a:r>
                <a:r>
                  <a:rPr lang="en-US" sz="1000" b="0" i="1" dirty="0" err="1">
                    <a:ea typeface="ＭＳ Ｐゴシック" charset="-128"/>
                  </a:rPr>
                  <a:t>cinereus</a:t>
                </a:r>
                <a:endParaRPr lang="en-US" sz="1000" b="0" dirty="0">
                  <a:ea typeface="ＭＳ Ｐゴシック" charset="-128"/>
                </a:endParaRPr>
              </a:p>
            </p:txBody>
          </p:sp>
        </p:grpSp>
        <p:grpSp>
          <p:nvGrpSpPr>
            <p:cNvPr id="17" name="Group 42"/>
            <p:cNvGrpSpPr>
              <a:grpSpLocks/>
            </p:cNvGrpSpPr>
            <p:nvPr/>
          </p:nvGrpSpPr>
          <p:grpSpPr bwMode="auto">
            <a:xfrm>
              <a:off x="4778" y="2029"/>
              <a:ext cx="982" cy="923"/>
              <a:chOff x="4525" y="1296"/>
              <a:chExt cx="982" cy="923"/>
            </a:xfrm>
          </p:grpSpPr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525" y="1810"/>
                <a:ext cx="982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 b="0" i="1" dirty="0">
                    <a:ea typeface="ＭＳ Ｐゴシック" charset="-128"/>
                  </a:rPr>
                  <a:t>Plethodon </a:t>
                </a:r>
                <a:r>
                  <a:rPr lang="en-US" sz="1000" b="0" i="1" dirty="0" err="1">
                    <a:ea typeface="ＭＳ Ｐゴシック" charset="-128"/>
                  </a:rPr>
                  <a:t>hoffmani</a:t>
                </a:r>
                <a:endParaRPr lang="en-US" sz="1000" b="0" dirty="0">
                  <a:ea typeface="ＭＳ Ｐゴシック" charset="-128"/>
                </a:endParaRPr>
              </a:p>
            </p:txBody>
          </p:sp>
          <p:pic>
            <p:nvPicPr>
              <p:cNvPr id="24" name="Picture 23" descr="hoffmani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2" y="1296"/>
                <a:ext cx="765" cy="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>
              <a:off x="3229" y="1206"/>
              <a:ext cx="1504" cy="1598"/>
              <a:chOff x="3229" y="1206"/>
              <a:chExt cx="1504" cy="1598"/>
            </a:xfrm>
          </p:grpSpPr>
          <p:pic>
            <p:nvPicPr>
              <p:cNvPr id="21" name="Picture 28" descr="Plethodon_cinereus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240" t="17056" b="12878"/>
              <a:stretch>
                <a:fillRect/>
              </a:stretch>
            </p:blipFill>
            <p:spPr bwMode="auto">
              <a:xfrm>
                <a:off x="3229" y="1206"/>
                <a:ext cx="1504" cy="1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4071" y="1794"/>
                <a:ext cx="147" cy="228"/>
              </a:xfrm>
              <a:custGeom>
                <a:avLst/>
                <a:gdLst>
                  <a:gd name="T0" fmla="*/ 53 w 147"/>
                  <a:gd name="T1" fmla="*/ 135 h 228"/>
                  <a:gd name="T2" fmla="*/ 53 w 147"/>
                  <a:gd name="T3" fmla="*/ 111 h 228"/>
                  <a:gd name="T4" fmla="*/ 38 w 147"/>
                  <a:gd name="T5" fmla="*/ 84 h 228"/>
                  <a:gd name="T6" fmla="*/ 44 w 147"/>
                  <a:gd name="T7" fmla="*/ 54 h 228"/>
                  <a:gd name="T8" fmla="*/ 50 w 147"/>
                  <a:gd name="T9" fmla="*/ 33 h 228"/>
                  <a:gd name="T10" fmla="*/ 65 w 147"/>
                  <a:gd name="T11" fmla="*/ 12 h 228"/>
                  <a:gd name="T12" fmla="*/ 95 w 147"/>
                  <a:gd name="T13" fmla="*/ 0 h 228"/>
                  <a:gd name="T14" fmla="*/ 104 w 147"/>
                  <a:gd name="T15" fmla="*/ 6 h 228"/>
                  <a:gd name="T16" fmla="*/ 125 w 147"/>
                  <a:gd name="T17" fmla="*/ 9 h 228"/>
                  <a:gd name="T18" fmla="*/ 128 w 147"/>
                  <a:gd name="T19" fmla="*/ 18 h 228"/>
                  <a:gd name="T20" fmla="*/ 137 w 147"/>
                  <a:gd name="T21" fmla="*/ 21 h 228"/>
                  <a:gd name="T22" fmla="*/ 131 w 147"/>
                  <a:gd name="T23" fmla="*/ 51 h 228"/>
                  <a:gd name="T24" fmla="*/ 119 w 147"/>
                  <a:gd name="T25" fmla="*/ 69 h 228"/>
                  <a:gd name="T26" fmla="*/ 113 w 147"/>
                  <a:gd name="T27" fmla="*/ 78 h 228"/>
                  <a:gd name="T28" fmla="*/ 89 w 147"/>
                  <a:gd name="T29" fmla="*/ 126 h 228"/>
                  <a:gd name="T30" fmla="*/ 65 w 147"/>
                  <a:gd name="T31" fmla="*/ 144 h 228"/>
                  <a:gd name="T32" fmla="*/ 50 w 147"/>
                  <a:gd name="T33" fmla="*/ 171 h 228"/>
                  <a:gd name="T34" fmla="*/ 44 w 147"/>
                  <a:gd name="T35" fmla="*/ 180 h 228"/>
                  <a:gd name="T36" fmla="*/ 50 w 147"/>
                  <a:gd name="T37" fmla="*/ 198 h 228"/>
                  <a:gd name="T38" fmla="*/ 38 w 147"/>
                  <a:gd name="T39" fmla="*/ 228 h 228"/>
                  <a:gd name="T40" fmla="*/ 8 w 147"/>
                  <a:gd name="T41" fmla="*/ 225 h 228"/>
                  <a:gd name="T42" fmla="*/ 8 w 147"/>
                  <a:gd name="T43" fmla="*/ 198 h 228"/>
                  <a:gd name="T44" fmla="*/ 35 w 147"/>
                  <a:gd name="T45" fmla="*/ 165 h 228"/>
                  <a:gd name="T46" fmla="*/ 41 w 147"/>
                  <a:gd name="T47" fmla="*/ 156 h 228"/>
                  <a:gd name="T48" fmla="*/ 50 w 147"/>
                  <a:gd name="T49" fmla="*/ 153 h 228"/>
                  <a:gd name="T50" fmla="*/ 53 w 147"/>
                  <a:gd name="T51" fmla="*/ 13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228">
                    <a:moveTo>
                      <a:pt x="53" y="135"/>
                    </a:moveTo>
                    <a:cubicBezTo>
                      <a:pt x="37" y="130"/>
                      <a:pt x="46" y="122"/>
                      <a:pt x="53" y="111"/>
                    </a:cubicBezTo>
                    <a:cubicBezTo>
                      <a:pt x="48" y="85"/>
                      <a:pt x="45" y="104"/>
                      <a:pt x="38" y="84"/>
                    </a:cubicBezTo>
                    <a:cubicBezTo>
                      <a:pt x="43" y="48"/>
                      <a:pt x="38" y="75"/>
                      <a:pt x="44" y="54"/>
                    </a:cubicBezTo>
                    <a:cubicBezTo>
                      <a:pt x="46" y="47"/>
                      <a:pt x="50" y="33"/>
                      <a:pt x="50" y="33"/>
                    </a:cubicBezTo>
                    <a:cubicBezTo>
                      <a:pt x="54" y="20"/>
                      <a:pt x="61" y="25"/>
                      <a:pt x="65" y="12"/>
                    </a:cubicBezTo>
                    <a:cubicBezTo>
                      <a:pt x="85" y="19"/>
                      <a:pt x="80" y="5"/>
                      <a:pt x="95" y="0"/>
                    </a:cubicBezTo>
                    <a:cubicBezTo>
                      <a:pt x="98" y="2"/>
                      <a:pt x="101" y="5"/>
                      <a:pt x="104" y="6"/>
                    </a:cubicBezTo>
                    <a:cubicBezTo>
                      <a:pt x="111" y="8"/>
                      <a:pt x="119" y="6"/>
                      <a:pt x="125" y="9"/>
                    </a:cubicBezTo>
                    <a:cubicBezTo>
                      <a:pt x="128" y="10"/>
                      <a:pt x="126" y="16"/>
                      <a:pt x="128" y="18"/>
                    </a:cubicBezTo>
                    <a:cubicBezTo>
                      <a:pt x="130" y="20"/>
                      <a:pt x="134" y="20"/>
                      <a:pt x="137" y="21"/>
                    </a:cubicBezTo>
                    <a:cubicBezTo>
                      <a:pt x="145" y="33"/>
                      <a:pt x="147" y="46"/>
                      <a:pt x="131" y="51"/>
                    </a:cubicBezTo>
                    <a:cubicBezTo>
                      <a:pt x="127" y="57"/>
                      <a:pt x="123" y="63"/>
                      <a:pt x="119" y="69"/>
                    </a:cubicBezTo>
                    <a:cubicBezTo>
                      <a:pt x="117" y="72"/>
                      <a:pt x="113" y="78"/>
                      <a:pt x="113" y="78"/>
                    </a:cubicBezTo>
                    <a:cubicBezTo>
                      <a:pt x="108" y="115"/>
                      <a:pt x="131" y="121"/>
                      <a:pt x="89" y="126"/>
                    </a:cubicBezTo>
                    <a:cubicBezTo>
                      <a:pt x="78" y="130"/>
                      <a:pt x="75" y="137"/>
                      <a:pt x="65" y="144"/>
                    </a:cubicBezTo>
                    <a:cubicBezTo>
                      <a:pt x="61" y="157"/>
                      <a:pt x="64" y="166"/>
                      <a:pt x="50" y="171"/>
                    </a:cubicBezTo>
                    <a:cubicBezTo>
                      <a:pt x="48" y="174"/>
                      <a:pt x="44" y="176"/>
                      <a:pt x="44" y="180"/>
                    </a:cubicBezTo>
                    <a:cubicBezTo>
                      <a:pt x="44" y="186"/>
                      <a:pt x="50" y="198"/>
                      <a:pt x="50" y="198"/>
                    </a:cubicBezTo>
                    <a:cubicBezTo>
                      <a:pt x="46" y="209"/>
                      <a:pt x="41" y="217"/>
                      <a:pt x="38" y="228"/>
                    </a:cubicBezTo>
                    <a:cubicBezTo>
                      <a:pt x="28" y="227"/>
                      <a:pt x="17" y="228"/>
                      <a:pt x="8" y="225"/>
                    </a:cubicBezTo>
                    <a:cubicBezTo>
                      <a:pt x="0" y="222"/>
                      <a:pt x="5" y="207"/>
                      <a:pt x="8" y="198"/>
                    </a:cubicBezTo>
                    <a:cubicBezTo>
                      <a:pt x="13" y="184"/>
                      <a:pt x="23" y="173"/>
                      <a:pt x="35" y="165"/>
                    </a:cubicBezTo>
                    <a:cubicBezTo>
                      <a:pt x="37" y="162"/>
                      <a:pt x="38" y="158"/>
                      <a:pt x="41" y="156"/>
                    </a:cubicBezTo>
                    <a:cubicBezTo>
                      <a:pt x="43" y="154"/>
                      <a:pt x="49" y="156"/>
                      <a:pt x="50" y="153"/>
                    </a:cubicBezTo>
                    <a:cubicBezTo>
                      <a:pt x="54" y="133"/>
                      <a:pt x="39" y="114"/>
                      <a:pt x="53" y="135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 flipV="1">
              <a:off x="4153" y="1894"/>
              <a:ext cx="745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307" y="1372"/>
              <a:ext cx="538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 Box 1042"/>
          <p:cNvSpPr txBox="1">
            <a:spLocks noChangeArrowheads="1"/>
          </p:cNvSpPr>
          <p:nvPr/>
        </p:nvSpPr>
        <p:spPr bwMode="auto">
          <a:xfrm>
            <a:off x="4048606" y="5109905"/>
            <a:ext cx="1421170" cy="4596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sz="1200" noProof="1" smtClean="0">
                <a:latin typeface="Book Antiqua" pitchFamily="18" charset="0"/>
              </a:rPr>
              <a:t>P</a:t>
            </a:r>
            <a:r>
              <a:rPr lang="en-US" sz="1200" baseline="-25000" noProof="1" smtClean="0">
                <a:latin typeface="Book Antiqua" pitchFamily="18" charset="0"/>
              </a:rPr>
              <a:t>rand</a:t>
            </a:r>
            <a:r>
              <a:rPr lang="en-US" sz="1200" noProof="1" smtClean="0">
                <a:latin typeface="Book Antiqua" pitchFamily="18" charset="0"/>
              </a:rPr>
              <a:t> </a:t>
            </a:r>
            <a:r>
              <a:rPr lang="en-US" sz="1200" noProof="1">
                <a:latin typeface="Book Antiqua" pitchFamily="18" charset="0"/>
              </a:rPr>
              <a:t>= 0.00001</a:t>
            </a:r>
          </a:p>
          <a:p>
            <a:pPr algn="l"/>
            <a:r>
              <a:rPr lang="en-US" sz="1200" noProof="1">
                <a:latin typeface="Book Antiqua" pitchFamily="18" charset="0"/>
              </a:rPr>
              <a:t>(99,999 iterations)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0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General Permutation Test</a:t>
            </a:r>
          </a:p>
        </p:txBody>
      </p:sp>
      <p:sp>
        <p:nvSpPr>
          <p:cNvPr id="637955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957" name="Text Box 5"/>
          <p:cNvSpPr txBox="1">
            <a:spLocks noChangeArrowheads="1"/>
          </p:cNvSpPr>
          <p:nvPr/>
        </p:nvSpPr>
        <p:spPr bwMode="auto">
          <a:xfrm>
            <a:off x="198438" y="950214"/>
            <a:ext cx="9793287" cy="18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All possible permutations not feasible for most cases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Use large number of </a:t>
            </a:r>
            <a:r>
              <a:rPr lang="en-US" sz="2800" dirty="0"/>
              <a:t>iterations </a:t>
            </a:r>
            <a:r>
              <a:rPr lang="en-US" sz="2800" dirty="0" smtClean="0"/>
              <a:t>instead </a:t>
            </a:r>
            <a:r>
              <a:rPr lang="en-US" sz="2000" dirty="0" smtClean="0"/>
              <a:t>(4,999</a:t>
            </a:r>
            <a:r>
              <a:rPr lang="en-US" sz="2000" dirty="0"/>
              <a:t>, 9,999, etc</a:t>
            </a:r>
            <a:r>
              <a:rPr lang="en-US" sz="2000" dirty="0" smtClean="0"/>
              <a:t>.)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 ↑ # </a:t>
            </a:r>
            <a:r>
              <a:rPr lang="en-US" sz="2800" dirty="0"/>
              <a:t>iterations improves precision </a:t>
            </a:r>
            <a:r>
              <a:rPr lang="en-US" sz="2800" dirty="0" smtClean="0"/>
              <a:t>of estimated significance</a:t>
            </a:r>
            <a:endParaRPr lang="en-US" sz="2800" dirty="0"/>
          </a:p>
        </p:txBody>
      </p:sp>
      <p:sp>
        <p:nvSpPr>
          <p:cNvPr id="637984" name="Text Box 32"/>
          <p:cNvSpPr txBox="1">
            <a:spLocks noChangeArrowheads="1"/>
          </p:cNvSpPr>
          <p:nvPr/>
        </p:nvSpPr>
        <p:spPr bwMode="auto">
          <a:xfrm>
            <a:off x="4481513" y="6237161"/>
            <a:ext cx="58054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/>
              <a:t>from Adams and Anthony (1996). </a:t>
            </a:r>
            <a:r>
              <a:rPr lang="en-US" sz="1200" i="1" dirty="0"/>
              <a:t>Anim. </a:t>
            </a:r>
            <a:r>
              <a:rPr lang="en-US" sz="1200" i="1" dirty="0" err="1"/>
              <a:t>Behav</a:t>
            </a:r>
            <a:r>
              <a:rPr lang="en-US" sz="1200" i="1" dirty="0"/>
              <a:t>. 51</a:t>
            </a:r>
            <a:r>
              <a:rPr lang="en-US" sz="1200" dirty="0"/>
              <a:t>:733-738.</a:t>
            </a:r>
          </a:p>
        </p:txBody>
      </p:sp>
      <p:pic>
        <p:nvPicPr>
          <p:cNvPr id="637989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49" y="2871984"/>
            <a:ext cx="3716337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Randomization: Comments</a:t>
            </a:r>
          </a:p>
        </p:txBody>
      </p:sp>
      <p:sp>
        <p:nvSpPr>
          <p:cNvPr id="63590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198438" y="1141413"/>
            <a:ext cx="9793287" cy="431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EXTREMELY </a:t>
            </a:r>
            <a:r>
              <a:rPr lang="en-US" sz="2800" dirty="0"/>
              <a:t>useful and flexible technique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Critical issue: </a:t>
            </a:r>
            <a:r>
              <a:rPr lang="en-US" sz="2800" b="1" dirty="0" smtClean="0"/>
              <a:t>What </a:t>
            </a:r>
            <a:r>
              <a:rPr lang="en-US" sz="2800" dirty="0" smtClean="0"/>
              <a:t>and </a:t>
            </a:r>
            <a:r>
              <a:rPr lang="en-US" sz="2800" b="1" dirty="0" smtClean="0"/>
              <a:t>How </a:t>
            </a:r>
            <a:r>
              <a:rPr lang="en-US" sz="2800" dirty="0" smtClean="0"/>
              <a:t>to resample</a:t>
            </a: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General procedure: shuffle dependent (Y) variables relative to X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Works for: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Standard designs (ANOVA, regression, factorial ANOVA)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Non-standard designs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Small </a:t>
            </a:r>
            <a:r>
              <a:rPr lang="en-US" sz="2800" i="1" dirty="0" smtClean="0"/>
              <a:t>p</a:t>
            </a:r>
            <a:r>
              <a:rPr lang="en-US" sz="2800" dirty="0" smtClean="0"/>
              <a:t>, large </a:t>
            </a:r>
            <a:r>
              <a:rPr lang="en-US" sz="2800" i="1" dirty="0" smtClean="0"/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Exchangeable Units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3590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198438" y="1141413"/>
            <a:ext cx="9793287" cy="37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i="1" dirty="0" smtClean="0"/>
              <a:t>What </a:t>
            </a:r>
            <a:r>
              <a:rPr lang="en-US" sz="2800" dirty="0" smtClean="0"/>
              <a:t>one shuffles matters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Designing a proper resampling test requires</a:t>
            </a:r>
          </a:p>
          <a:p>
            <a:pPr lvl="1" algn="l">
              <a:spcBef>
                <a:spcPct val="10000"/>
              </a:spcBef>
            </a:pPr>
            <a:r>
              <a:rPr lang="en-US" sz="2800" dirty="0" smtClean="0"/>
              <a:t>1: Identifying the null hypothesis (H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</a:t>
            </a:r>
          </a:p>
          <a:p>
            <a:pPr lvl="1" algn="l">
              <a:spcBef>
                <a:spcPct val="10000"/>
              </a:spcBef>
            </a:pPr>
            <a:r>
              <a:rPr lang="en-US" sz="2800" dirty="0" smtClean="0"/>
              <a:t>2: Having a known expected value under H</a:t>
            </a:r>
            <a:r>
              <a:rPr lang="en-US" sz="2800" baseline="-25000" dirty="0" smtClean="0"/>
              <a:t>0</a:t>
            </a:r>
          </a:p>
          <a:p>
            <a:pPr lvl="1" algn="l">
              <a:spcBef>
                <a:spcPct val="10000"/>
              </a:spcBef>
            </a:pPr>
            <a:r>
              <a:rPr lang="en-US" sz="2800" dirty="0" smtClean="0"/>
              <a:t>3: Identifying what values may be shuffled to estimate distribution under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  <a:endParaRPr lang="en-US" sz="2800" baseline="-250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Not all things that </a:t>
            </a:r>
            <a:r>
              <a:rPr lang="en-US" sz="2800" i="1" dirty="0" smtClean="0"/>
              <a:t> can </a:t>
            </a:r>
            <a:r>
              <a:rPr lang="en-US" sz="2800" dirty="0" smtClean="0"/>
              <a:t>be shuffled </a:t>
            </a:r>
            <a:r>
              <a:rPr lang="en-US" sz="2800" i="1" dirty="0" smtClean="0"/>
              <a:t>should </a:t>
            </a:r>
            <a:r>
              <a:rPr lang="en-US" sz="2800" dirty="0" smtClean="0"/>
              <a:t> be shuffled!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6313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Exchangeable Units: Example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35907" name="Line 3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198438" y="1141413"/>
            <a:ext cx="9793287" cy="534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High-dimensional PCM  (phylogenetic comparative method)</a:t>
            </a:r>
          </a:p>
          <a:p>
            <a:pPr lvl="1" algn="l">
              <a:spcBef>
                <a:spcPct val="10000"/>
              </a:spcBef>
            </a:pPr>
            <a:r>
              <a:rPr lang="en-US" sz="2800" dirty="0" smtClean="0"/>
              <a:t>1: Shuffle Y-data and re-calculate things each time (</a:t>
            </a:r>
            <a:r>
              <a:rPr lang="en-US" sz="2800" i="1" dirty="0" smtClean="0"/>
              <a:t>D</a:t>
            </a:r>
            <a:r>
              <a:rPr lang="en-US" sz="2800" dirty="0" smtClean="0"/>
              <a:t>-PGLS)</a:t>
            </a:r>
          </a:p>
          <a:p>
            <a:pPr lvl="1" algn="l">
              <a:spcBef>
                <a:spcPct val="10000"/>
              </a:spcBef>
            </a:pPr>
            <a:r>
              <a:rPr lang="en-US" sz="2800" dirty="0" smtClean="0"/>
              <a:t>2: Calculate PICs then shuffle these (</a:t>
            </a:r>
            <a:r>
              <a:rPr lang="en-US" sz="2800" dirty="0" err="1" smtClean="0"/>
              <a:t>PIC</a:t>
            </a:r>
            <a:r>
              <a:rPr lang="en-US" sz="2800" baseline="-25000" dirty="0" err="1" smtClean="0"/>
              <a:t>rand</a:t>
            </a:r>
            <a:r>
              <a:rPr lang="en-US" sz="2800" dirty="0" smtClean="0"/>
              <a:t>)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err="1" smtClean="0"/>
              <a:t>PIC</a:t>
            </a:r>
            <a:r>
              <a:rPr lang="en-US" sz="2800" baseline="-25000" dirty="0" err="1" smtClean="0"/>
              <a:t>rand</a:t>
            </a:r>
            <a:r>
              <a:rPr lang="en-US" sz="2800" dirty="0" smtClean="0"/>
              <a:t> </a:t>
            </a:r>
            <a:r>
              <a:rPr lang="en-US" sz="2800" dirty="0"/>
              <a:t>has high type I error </a:t>
            </a:r>
            <a:r>
              <a:rPr lang="en-US" sz="2800" dirty="0" smtClean="0"/>
              <a:t>rates </a:t>
            </a:r>
            <a:r>
              <a:rPr lang="en-US" sz="1600" dirty="0" smtClean="0"/>
              <a:t>(PICs are NOT the exchangeable units under the null hypothesis)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28014"/>
            <a:ext cx="2143125" cy="454025"/>
          </a:xfrm>
        </p:spPr>
        <p:txBody>
          <a:bodyPr/>
          <a:lstStyle/>
          <a:p>
            <a:fld id="{BF144A6F-B601-4872-8D49-E2DE2ABC78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218382" y="6113964"/>
            <a:ext cx="2984326" cy="2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200" b="0" dirty="0" smtClean="0">
                <a:solidFill>
                  <a:schemeClr val="tx1"/>
                </a:solidFill>
              </a:rPr>
              <a:t>Adams and Collyer 2015. </a:t>
            </a:r>
            <a:r>
              <a:rPr lang="en-US" sz="1200" b="0" i="1" dirty="0" err="1">
                <a:solidFill>
                  <a:schemeClr val="tx1"/>
                </a:solidFill>
              </a:rPr>
              <a:t>Evol</a:t>
            </a:r>
            <a:r>
              <a:rPr lang="en-US" sz="1200" b="0" i="1" dirty="0">
                <a:solidFill>
                  <a:schemeClr val="tx1"/>
                </a:solidFill>
              </a:rPr>
              <a:t>. </a:t>
            </a:r>
            <a:endParaRPr lang="en-US" sz="1400" b="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2862160"/>
            <a:ext cx="5194694" cy="2426972"/>
            <a:chOff x="659634" y="2995928"/>
            <a:chExt cx="5718401" cy="2671649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34" y="2995928"/>
              <a:ext cx="5718401" cy="2671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4723960" y="2995928"/>
              <a:ext cx="849854" cy="62939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723960" y="4471518"/>
              <a:ext cx="849854" cy="629399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5148887" y="3754418"/>
              <a:ext cx="44385" cy="717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t="13490" r="21780" b="11529"/>
          <a:stretch/>
        </p:blipFill>
        <p:spPr>
          <a:xfrm>
            <a:off x="6846701" y="2796036"/>
            <a:ext cx="2913194" cy="28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2154</Words>
  <Application>Microsoft Office PowerPoint</Application>
  <PresentationFormat>35mm Slides</PresentationFormat>
  <Paragraphs>480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Default Design</vt:lpstr>
      <vt:lpstr>Equation</vt:lpstr>
      <vt:lpstr>Document</vt:lpstr>
      <vt:lpstr>Picture</vt:lpstr>
      <vt:lpstr>Resampling Methods</vt:lpstr>
      <vt:lpstr>Inferential Statistics: Expected Distributions</vt:lpstr>
      <vt:lpstr>Resampling Methods</vt:lpstr>
      <vt:lpstr>Randomization (Permutation)</vt:lpstr>
      <vt:lpstr>Randomization: Example</vt:lpstr>
      <vt:lpstr>General Permutation Test</vt:lpstr>
      <vt:lpstr>Randomization: Comments</vt:lpstr>
      <vt:lpstr>Exchangeable Units</vt:lpstr>
      <vt:lpstr>Exchangeable Units: Example</vt:lpstr>
      <vt:lpstr>Standard Designs: T-Test / ANOVA</vt:lpstr>
      <vt:lpstr>Standard Designs: Regression/Correlation</vt:lpstr>
      <vt:lpstr>Restricted Randomization</vt:lpstr>
      <vt:lpstr>Factorial Models</vt:lpstr>
      <vt:lpstr>Factorial Models: Understanding the Null</vt:lpstr>
      <vt:lpstr>Residual Randomization</vt:lpstr>
      <vt:lpstr>Permutation For Non-Standard Designs</vt:lpstr>
      <vt:lpstr>Non-Standard Permutation: Example</vt:lpstr>
      <vt:lpstr>The ‘Small N to Large p’ Problem</vt:lpstr>
      <vt:lpstr>Resample Parameters for Hypothesis Testing</vt:lpstr>
      <vt:lpstr>Distance-Based Approaches</vt:lpstr>
      <vt:lpstr>Permutational-MANOVA*: Computations</vt:lpstr>
      <vt:lpstr>Bootstrap</vt:lpstr>
      <vt:lpstr>Standard Bootstrap CI</vt:lpstr>
      <vt:lpstr>Percentile Bootstrap CI</vt:lpstr>
      <vt:lpstr>Bias-Corrected Percentile Bootstrap CI</vt:lpstr>
      <vt:lpstr>Bootstrapping and Phylogenetics</vt:lpstr>
      <vt:lpstr>Jackknife</vt:lpstr>
      <vt:lpstr>Jackknife Protocol for Bias </vt:lpstr>
      <vt:lpstr>Monte Carlo Simulations</vt:lpstr>
      <vt:lpstr>Monte Carlo Simulations</vt:lpstr>
      <vt:lpstr>Resampling: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851</cp:revision>
  <cp:lastPrinted>2000-02-02T20:57:17Z</cp:lastPrinted>
  <dcterms:created xsi:type="dcterms:W3CDTF">1998-06-08T20:00:14Z</dcterms:created>
  <dcterms:modified xsi:type="dcterms:W3CDTF">2014-12-08T19:06:59Z</dcterms:modified>
</cp:coreProperties>
</file>