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429" r:id="rId3"/>
    <p:sldId id="417" r:id="rId4"/>
    <p:sldId id="403" r:id="rId5"/>
    <p:sldId id="430" r:id="rId6"/>
    <p:sldId id="421" r:id="rId7"/>
    <p:sldId id="404" r:id="rId8"/>
    <p:sldId id="405" r:id="rId9"/>
    <p:sldId id="433" r:id="rId10"/>
    <p:sldId id="406" r:id="rId11"/>
    <p:sldId id="434" r:id="rId12"/>
    <p:sldId id="435" r:id="rId13"/>
    <p:sldId id="436" r:id="rId14"/>
    <p:sldId id="409" r:id="rId15"/>
    <p:sldId id="408" r:id="rId16"/>
    <p:sldId id="410" r:id="rId17"/>
    <p:sldId id="412" r:id="rId18"/>
    <p:sldId id="422" r:id="rId19"/>
    <p:sldId id="437" r:id="rId20"/>
    <p:sldId id="426" r:id="rId21"/>
    <p:sldId id="427" r:id="rId22"/>
    <p:sldId id="428" r:id="rId23"/>
    <p:sldId id="413" r:id="rId24"/>
    <p:sldId id="415" r:id="rId25"/>
    <p:sldId id="414" r:id="rId26"/>
    <p:sldId id="438" r:id="rId27"/>
    <p:sldId id="423" r:id="rId28"/>
    <p:sldId id="425" r:id="rId29"/>
    <p:sldId id="424" r:id="rId30"/>
    <p:sldId id="416" r:id="rId31"/>
  </p:sldIdLst>
  <p:sldSz cx="10287000" cy="6858000" type="35mm"/>
  <p:notesSz cx="7315200" cy="9601200"/>
  <p:defaultTextStyle>
    <a:defPPr>
      <a:defRPr lang="en-US"/>
    </a:defPPr>
    <a:lvl1pPr algn="ctr"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FF"/>
    <a:srgbClr val="0099FF"/>
    <a:srgbClr val="0033CC"/>
    <a:srgbClr val="FF0066"/>
    <a:srgbClr val="EDEDED"/>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2" autoAdjust="0"/>
    <p:restoredTop sz="94585" autoAdjust="0"/>
  </p:normalViewPr>
  <p:slideViewPr>
    <p:cSldViewPr snapToGrid="0">
      <p:cViewPr varScale="1">
        <p:scale>
          <a:sx n="91" d="100"/>
          <a:sy n="91" d="100"/>
        </p:scale>
        <p:origin x="-102" y="-342"/>
      </p:cViewPr>
      <p:guideLst>
        <p:guide orient="horz" pos="2297"/>
        <p:guide pos="34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60" y="-60"/>
      </p:cViewPr>
      <p:guideLst>
        <p:guide orient="horz" pos="2280"/>
        <p:guide pos="33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31.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40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9688"/>
            <a:ext cx="3170238" cy="55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defRPr sz="1000" b="0" i="1"/>
            </a:lvl1pPr>
          </a:lstStyle>
          <a:p>
            <a:endParaRPr lang="en-US"/>
          </a:p>
        </p:txBody>
      </p:sp>
      <p:sp>
        <p:nvSpPr>
          <p:cNvPr id="2051" name="Rectangle 3"/>
          <p:cNvSpPr>
            <a:spLocks noGrp="1" noChangeArrowheads="1"/>
          </p:cNvSpPr>
          <p:nvPr>
            <p:ph type="dt" idx="1"/>
          </p:nvPr>
        </p:nvSpPr>
        <p:spPr bwMode="auto">
          <a:xfrm>
            <a:off x="4144963" y="-39688"/>
            <a:ext cx="3170237" cy="55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b="0" i="1"/>
            </a:lvl1pPr>
          </a:lstStyle>
          <a:p>
            <a:endParaRPr lang="en-US"/>
          </a:p>
        </p:txBody>
      </p:sp>
      <p:sp>
        <p:nvSpPr>
          <p:cNvPr id="2052" name="Rectangle 4"/>
          <p:cNvSpPr>
            <a:spLocks noGrp="1" noRot="1" noChangeAspect="1" noChangeArrowheads="1" noTextEdit="1"/>
          </p:cNvSpPr>
          <p:nvPr>
            <p:ph type="sldImg" idx="2"/>
          </p:nvPr>
        </p:nvSpPr>
        <p:spPr bwMode="auto">
          <a:xfrm>
            <a:off x="990600" y="760413"/>
            <a:ext cx="5334000" cy="3557587"/>
          </a:xfrm>
          <a:prstGeom prst="rect">
            <a:avLst/>
          </a:prstGeom>
          <a:noFill/>
          <a:ln w="12699">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76313" y="4562475"/>
            <a:ext cx="536257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085263"/>
            <a:ext cx="31702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defRPr sz="1000" b="0" i="1"/>
            </a:lvl1pPr>
          </a:lstStyle>
          <a:p>
            <a:endParaRPr lang="en-US"/>
          </a:p>
        </p:txBody>
      </p:sp>
      <p:sp>
        <p:nvSpPr>
          <p:cNvPr id="2055" name="Rectangle 7"/>
          <p:cNvSpPr>
            <a:spLocks noGrp="1" noChangeArrowheads="1"/>
          </p:cNvSpPr>
          <p:nvPr>
            <p:ph type="sldNum" sz="quarter" idx="5"/>
          </p:nvPr>
        </p:nvSpPr>
        <p:spPr bwMode="auto">
          <a:xfrm>
            <a:off x="4144963" y="9085263"/>
            <a:ext cx="31702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b="0" i="1"/>
            </a:lvl1pPr>
          </a:lstStyle>
          <a:p>
            <a:fld id="{428BE90F-E220-480F-80C3-107641257D9D}" type="slidenum">
              <a:rPr lang="en-US"/>
              <a:pPr/>
              <a:t>‹#›</a:t>
            </a:fld>
            <a:endParaRPr lang="en-US"/>
          </a:p>
        </p:txBody>
      </p:sp>
    </p:spTree>
    <p:extLst>
      <p:ext uri="{BB962C8B-B14F-4D97-AF65-F5344CB8AC3E}">
        <p14:creationId xmlns:p14="http://schemas.microsoft.com/office/powerpoint/2010/main" val="15063732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96D29-C96E-42AA-9414-9BC7701DD592}" type="slidenum">
              <a:rPr lang="en-US"/>
              <a:pPr/>
              <a:t>1</a:t>
            </a:fld>
            <a:endParaRPr lang="en-US"/>
          </a:p>
        </p:txBody>
      </p:sp>
      <p:sp>
        <p:nvSpPr>
          <p:cNvPr id="5122" name="Rectangle 2"/>
          <p:cNvSpPr>
            <a:spLocks noGrp="1" noRot="1" noChangeAspect="1" noChangeArrowheads="1" noTextEdit="1"/>
          </p:cNvSpPr>
          <p:nvPr>
            <p:ph type="sldImg"/>
          </p:nvPr>
        </p:nvSpPr>
        <p:spPr>
          <a:ln cap="flat"/>
        </p:spPr>
      </p:sp>
      <p:sp>
        <p:nvSpPr>
          <p:cNvPr id="51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24424-D928-4B41-B3B5-AA93500CE89C}" type="slidenum">
              <a:rPr lang="en-US"/>
              <a:pPr/>
              <a:t>10</a:t>
            </a:fld>
            <a:endParaRPr lang="en-US"/>
          </a:p>
        </p:txBody>
      </p:sp>
      <p:sp>
        <p:nvSpPr>
          <p:cNvPr id="395266"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95267"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90ADE-319E-480B-9BD6-6E9D21BD86D4}" type="slidenum">
              <a:rPr lang="en-US"/>
              <a:pPr/>
              <a:t>11</a:t>
            </a:fld>
            <a:endParaRPr lang="en-US"/>
          </a:p>
        </p:txBody>
      </p:sp>
      <p:sp>
        <p:nvSpPr>
          <p:cNvPr id="500738"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500739"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E009-7953-4644-9DDF-904ECA5290D8}" type="slidenum">
              <a:rPr lang="en-US"/>
              <a:pPr/>
              <a:t>12</a:t>
            </a:fld>
            <a:endParaRPr lang="en-US"/>
          </a:p>
        </p:txBody>
      </p:sp>
      <p:sp>
        <p:nvSpPr>
          <p:cNvPr id="51917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E009-7953-4644-9DDF-904ECA5290D8}" type="slidenum">
              <a:rPr lang="en-US"/>
              <a:pPr/>
              <a:t>13</a:t>
            </a:fld>
            <a:endParaRPr lang="en-US"/>
          </a:p>
        </p:txBody>
      </p:sp>
      <p:sp>
        <p:nvSpPr>
          <p:cNvPr id="51917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4399B-9D54-46DE-8562-4121265DA6CD}" type="slidenum">
              <a:rPr lang="en-US"/>
              <a:pPr/>
              <a:t>14</a:t>
            </a:fld>
            <a:endParaRPr lang="en-US"/>
          </a:p>
        </p:txBody>
      </p:sp>
      <p:sp>
        <p:nvSpPr>
          <p:cNvPr id="40141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0141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BBCCE-DDEF-4757-A33B-6A26B45C5601}" type="slidenum">
              <a:rPr lang="en-US"/>
              <a:pPr/>
              <a:t>15</a:t>
            </a:fld>
            <a:endParaRPr lang="en-US"/>
          </a:p>
        </p:txBody>
      </p:sp>
      <p:sp>
        <p:nvSpPr>
          <p:cNvPr id="399362"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99363"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5EDE-FF32-4939-A535-03D92BCAA712}" type="slidenum">
              <a:rPr lang="en-US"/>
              <a:pPr/>
              <a:t>16</a:t>
            </a:fld>
            <a:endParaRPr lang="en-US"/>
          </a:p>
        </p:txBody>
      </p:sp>
      <p:sp>
        <p:nvSpPr>
          <p:cNvPr id="403458"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03459"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39582-E92E-4758-83A4-21F17D533CAA}" type="slidenum">
              <a:rPr lang="en-US"/>
              <a:pPr/>
              <a:t>17</a:t>
            </a:fld>
            <a:endParaRPr lang="en-US"/>
          </a:p>
        </p:txBody>
      </p:sp>
      <p:sp>
        <p:nvSpPr>
          <p:cNvPr id="407554"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07555"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90101-2DD1-4DC2-A574-1F936AB17BF8}" type="slidenum">
              <a:rPr lang="en-US"/>
              <a:pPr/>
              <a:t>18</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E009-7953-4644-9DDF-904ECA5290D8}" type="slidenum">
              <a:rPr lang="en-US"/>
              <a:pPr/>
              <a:t>19</a:t>
            </a:fld>
            <a:endParaRPr lang="en-US"/>
          </a:p>
        </p:txBody>
      </p:sp>
      <p:sp>
        <p:nvSpPr>
          <p:cNvPr id="51917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50933-5AC1-4DC9-932C-CED2A536BD0D}" type="slidenum">
              <a:rPr lang="en-US"/>
              <a:pPr/>
              <a:t>2</a:t>
            </a:fld>
            <a:endParaRPr lang="en-US"/>
          </a:p>
        </p:txBody>
      </p:sp>
      <p:sp>
        <p:nvSpPr>
          <p:cNvPr id="342018"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42019"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AF85F-5AAF-445E-AB96-A100FA0B0211}" type="slidenum">
              <a:rPr lang="en-US"/>
              <a:pPr/>
              <a:t>20</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r>
              <a:rPr lang="en-US"/>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14900-C66D-491F-AA54-1FD7941CB656}" type="slidenum">
              <a:rPr lang="en-US"/>
              <a:pPr/>
              <a:t>21</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87C86-CEEB-47A0-9052-BD185D842790}" type="slidenum">
              <a:rPr lang="en-US"/>
              <a:pPr/>
              <a:t>22</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AAAD2-7427-43EF-9876-1855CFD10211}" type="slidenum">
              <a:rPr lang="en-US"/>
              <a:pPr/>
              <a:t>23</a:t>
            </a:fld>
            <a:endParaRPr lang="en-US"/>
          </a:p>
        </p:txBody>
      </p:sp>
      <p:sp>
        <p:nvSpPr>
          <p:cNvPr id="409602"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09603"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FFFCD-673A-4266-A468-555A20A3D5C6}" type="slidenum">
              <a:rPr lang="en-US"/>
              <a:pPr/>
              <a:t>24</a:t>
            </a:fld>
            <a:endParaRPr lang="en-US"/>
          </a:p>
        </p:txBody>
      </p:sp>
      <p:sp>
        <p:nvSpPr>
          <p:cNvPr id="413698"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13699"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D9D5F-D16A-4CA4-9A03-323CEB9E0AE6}" type="slidenum">
              <a:rPr lang="en-US"/>
              <a:pPr/>
              <a:t>25</a:t>
            </a:fld>
            <a:endParaRPr lang="en-US"/>
          </a:p>
        </p:txBody>
      </p:sp>
      <p:sp>
        <p:nvSpPr>
          <p:cNvPr id="41165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1165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E009-7953-4644-9DDF-904ECA5290D8}" type="slidenum">
              <a:rPr lang="en-US"/>
              <a:pPr/>
              <a:t>26</a:t>
            </a:fld>
            <a:endParaRPr lang="en-US"/>
          </a:p>
        </p:txBody>
      </p:sp>
      <p:sp>
        <p:nvSpPr>
          <p:cNvPr id="51917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7BDCF-8331-4F2F-B454-33EBD7F6A34A}" type="slidenum">
              <a:rPr lang="en-US"/>
              <a:pPr/>
              <a:t>27</a:t>
            </a:fld>
            <a:endParaRPr 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94AED-11EF-4BEF-A0B3-5D5AF007D1B6}" type="slidenum">
              <a:rPr lang="en-US"/>
              <a:pPr/>
              <a:t>28</a:t>
            </a:fld>
            <a:endParaRPr 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9F40E-5684-453B-B8C6-0434BF56C0F5}" type="slidenum">
              <a:rPr lang="en-US"/>
              <a:pPr/>
              <a:t>29</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39BC5-2759-43BF-B305-52064E827302}" type="slidenum">
              <a:rPr lang="en-US"/>
              <a:pPr/>
              <a:t>3</a:t>
            </a:fld>
            <a:endParaRPr lang="en-US"/>
          </a:p>
        </p:txBody>
      </p:sp>
      <p:sp>
        <p:nvSpPr>
          <p:cNvPr id="417794"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17795"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8E75F-84C1-4FF6-85BA-77099BB14152}" type="slidenum">
              <a:rPr lang="en-US"/>
              <a:pPr/>
              <a:t>30</a:t>
            </a:fld>
            <a:endParaRPr lang="en-US"/>
          </a:p>
        </p:txBody>
      </p:sp>
      <p:sp>
        <p:nvSpPr>
          <p:cNvPr id="415746"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415747"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5F4EC-B4F9-4055-944E-077DC480D0FF}" type="slidenum">
              <a:rPr lang="en-US"/>
              <a:pPr/>
              <a:t>4</a:t>
            </a:fld>
            <a:endParaRPr lang="en-US"/>
          </a:p>
        </p:txBody>
      </p:sp>
      <p:sp>
        <p:nvSpPr>
          <p:cNvPr id="389122"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89123"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646A9-6FBF-4133-9C2D-E2DE10CE4818}" type="slidenum">
              <a:rPr lang="en-US"/>
              <a:pPr/>
              <a:t>5</a:t>
            </a:fld>
            <a:endParaRPr lang="en-US"/>
          </a:p>
        </p:txBody>
      </p:sp>
      <p:sp>
        <p:nvSpPr>
          <p:cNvPr id="387074"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87075"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60EA9-94E8-42AA-9E1E-DD1B952C272A}" type="slidenum">
              <a:rPr lang="en-US"/>
              <a:pPr/>
              <a:t>6</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F33D8-0510-4C63-A97C-A9802C9833B7}" type="slidenum">
              <a:rPr lang="en-US"/>
              <a:pPr/>
              <a:t>7</a:t>
            </a:fld>
            <a:endParaRPr lang="en-US"/>
          </a:p>
        </p:txBody>
      </p:sp>
      <p:sp>
        <p:nvSpPr>
          <p:cNvPr id="391170"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35F79-EE0F-44F9-B92A-C13C8AB2A33E}" type="slidenum">
              <a:rPr lang="en-US"/>
              <a:pPr/>
              <a:t>8</a:t>
            </a:fld>
            <a:endParaRPr lang="en-US"/>
          </a:p>
        </p:txBody>
      </p:sp>
      <p:sp>
        <p:nvSpPr>
          <p:cNvPr id="393218"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393219"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1E7F8-F81D-4CB6-B556-7036ED600632}" type="slidenum">
              <a:rPr lang="en-US"/>
              <a:pPr/>
              <a:t>9</a:t>
            </a:fld>
            <a:endParaRPr lang="en-US"/>
          </a:p>
        </p:txBody>
      </p:sp>
      <p:sp>
        <p:nvSpPr>
          <p:cNvPr id="1208322" name="Rectangle 2"/>
          <p:cNvSpPr>
            <a:spLocks noGrp="1" noRot="1" noChangeAspect="1" noChangeArrowheads="1" noTextEdit="1"/>
          </p:cNvSpPr>
          <p:nvPr>
            <p:ph type="sldImg"/>
          </p:nvPr>
        </p:nvSpPr>
        <p:spPr bwMode="auto">
          <a:xfrm>
            <a:off x="990600" y="760413"/>
            <a:ext cx="5334000" cy="3557587"/>
          </a:xfrm>
          <a:prstGeom prst="rect">
            <a:avLst/>
          </a:prstGeom>
          <a:solidFill>
            <a:srgbClr val="FFFFFF"/>
          </a:solidFill>
          <a:ln>
            <a:solidFill>
              <a:srgbClr val="000000"/>
            </a:solidFill>
            <a:miter lim="800000"/>
            <a:headEnd/>
            <a:tailEnd/>
          </a:ln>
        </p:spPr>
      </p:sp>
      <p:sp>
        <p:nvSpPr>
          <p:cNvPr id="1208323" name="Rectangle 3"/>
          <p:cNvSpPr>
            <a:spLocks noGrp="1" noChangeArrowheads="1"/>
          </p:cNvSpPr>
          <p:nvPr>
            <p:ph type="body" idx="1"/>
          </p:nvPr>
        </p:nvSpPr>
        <p:spPr bwMode="auto">
          <a:xfrm>
            <a:off x="976313" y="4562475"/>
            <a:ext cx="5362575" cy="4284663"/>
          </a:xfrm>
          <a:prstGeom prst="rect">
            <a:avLst/>
          </a:prstGeom>
          <a:solidFill>
            <a:srgbClr val="FFFFFF"/>
          </a:solidFill>
          <a:ln>
            <a:solidFill>
              <a:srgbClr val="000000"/>
            </a:solidFill>
            <a:miter lim="800000"/>
            <a:headEnd/>
            <a:tailEnd/>
          </a:ln>
        </p:spPr>
        <p:txBody>
          <a:bodyPr/>
          <a:lstStyle/>
          <a:p>
            <a:pPr marL="228600" indent="-2286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C5BB2B-A571-45C6-9277-9E1B6BBF22A2}" type="slidenum">
              <a:rPr lang="en-US"/>
              <a:pPr/>
              <a:t>‹#›</a:t>
            </a:fld>
            <a:endParaRPr lang="en-US"/>
          </a:p>
        </p:txBody>
      </p:sp>
    </p:spTree>
    <p:extLst>
      <p:ext uri="{BB962C8B-B14F-4D97-AF65-F5344CB8AC3E}">
        <p14:creationId xmlns:p14="http://schemas.microsoft.com/office/powerpoint/2010/main" val="11858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38AE8D-CC17-4275-A05F-BE76944C15AA}" type="slidenum">
              <a:rPr lang="en-US"/>
              <a:pPr/>
              <a:t>‹#›</a:t>
            </a:fld>
            <a:endParaRPr lang="en-US"/>
          </a:p>
        </p:txBody>
      </p:sp>
    </p:spTree>
    <p:extLst>
      <p:ext uri="{BB962C8B-B14F-4D97-AF65-F5344CB8AC3E}">
        <p14:creationId xmlns:p14="http://schemas.microsoft.com/office/powerpoint/2010/main" val="217351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9488" y="608013"/>
            <a:ext cx="2185987" cy="5487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1525" y="608013"/>
            <a:ext cx="6405563" cy="5487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FB3DE6-6343-47A6-B0DF-D1D2CA9C7EB4}" type="slidenum">
              <a:rPr lang="en-US"/>
              <a:pPr/>
              <a:t>‹#›</a:t>
            </a:fld>
            <a:endParaRPr lang="en-US"/>
          </a:p>
        </p:txBody>
      </p:sp>
    </p:spTree>
    <p:extLst>
      <p:ext uri="{BB962C8B-B14F-4D97-AF65-F5344CB8AC3E}">
        <p14:creationId xmlns:p14="http://schemas.microsoft.com/office/powerpoint/2010/main" val="358211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D7B44A-FF4F-4933-A8DF-55B1BB7DF4F0}" type="slidenum">
              <a:rPr lang="en-US"/>
              <a:pPr/>
              <a:t>‹#›</a:t>
            </a:fld>
            <a:endParaRPr lang="en-US"/>
          </a:p>
        </p:txBody>
      </p:sp>
    </p:spTree>
    <p:extLst>
      <p:ext uri="{BB962C8B-B14F-4D97-AF65-F5344CB8AC3E}">
        <p14:creationId xmlns:p14="http://schemas.microsoft.com/office/powerpoint/2010/main" val="377785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A7D5FC-1339-464F-A286-7DCF4115BD17}" type="slidenum">
              <a:rPr lang="en-US"/>
              <a:pPr/>
              <a:t>‹#›</a:t>
            </a:fld>
            <a:endParaRPr lang="en-US"/>
          </a:p>
        </p:txBody>
      </p:sp>
    </p:spTree>
    <p:extLst>
      <p:ext uri="{BB962C8B-B14F-4D97-AF65-F5344CB8AC3E}">
        <p14:creationId xmlns:p14="http://schemas.microsoft.com/office/powerpoint/2010/main" val="160365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1525" y="19812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9812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115077-CBF9-499D-8F06-4D1EF6E62317}" type="slidenum">
              <a:rPr lang="en-US"/>
              <a:pPr/>
              <a:t>‹#›</a:t>
            </a:fld>
            <a:endParaRPr lang="en-US"/>
          </a:p>
        </p:txBody>
      </p:sp>
    </p:spTree>
    <p:extLst>
      <p:ext uri="{BB962C8B-B14F-4D97-AF65-F5344CB8AC3E}">
        <p14:creationId xmlns:p14="http://schemas.microsoft.com/office/powerpoint/2010/main" val="428395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9C0541-4B56-4EBE-B951-830EAB89EE13}" type="slidenum">
              <a:rPr lang="en-US"/>
              <a:pPr/>
              <a:t>‹#›</a:t>
            </a:fld>
            <a:endParaRPr lang="en-US"/>
          </a:p>
        </p:txBody>
      </p:sp>
    </p:spTree>
    <p:extLst>
      <p:ext uri="{BB962C8B-B14F-4D97-AF65-F5344CB8AC3E}">
        <p14:creationId xmlns:p14="http://schemas.microsoft.com/office/powerpoint/2010/main" val="212530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32BF1F-359E-4FCC-AB1F-C868312249D9}" type="slidenum">
              <a:rPr lang="en-US"/>
              <a:pPr/>
              <a:t>‹#›</a:t>
            </a:fld>
            <a:endParaRPr lang="en-US"/>
          </a:p>
        </p:txBody>
      </p:sp>
    </p:spTree>
    <p:extLst>
      <p:ext uri="{BB962C8B-B14F-4D97-AF65-F5344CB8AC3E}">
        <p14:creationId xmlns:p14="http://schemas.microsoft.com/office/powerpoint/2010/main" val="326518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3A96AC8-5BA0-464C-8206-3B6F6C5A1217}" type="slidenum">
              <a:rPr lang="en-US"/>
              <a:pPr/>
              <a:t>‹#›</a:t>
            </a:fld>
            <a:endParaRPr lang="en-US"/>
          </a:p>
        </p:txBody>
      </p:sp>
    </p:spTree>
    <p:extLst>
      <p:ext uri="{BB962C8B-B14F-4D97-AF65-F5344CB8AC3E}">
        <p14:creationId xmlns:p14="http://schemas.microsoft.com/office/powerpoint/2010/main" val="133153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7BA62E-ADBB-4E53-9A8A-C7F84B6A556E}" type="slidenum">
              <a:rPr lang="en-US"/>
              <a:pPr/>
              <a:t>‹#›</a:t>
            </a:fld>
            <a:endParaRPr lang="en-US"/>
          </a:p>
        </p:txBody>
      </p:sp>
    </p:spTree>
    <p:extLst>
      <p:ext uri="{BB962C8B-B14F-4D97-AF65-F5344CB8AC3E}">
        <p14:creationId xmlns:p14="http://schemas.microsoft.com/office/powerpoint/2010/main" val="195194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C18F26-F16E-4420-BC70-6BB7B2A3FC75}" type="slidenum">
              <a:rPr lang="en-US"/>
              <a:pPr/>
              <a:t>‹#›</a:t>
            </a:fld>
            <a:endParaRPr lang="en-US"/>
          </a:p>
        </p:txBody>
      </p:sp>
    </p:spTree>
    <p:extLst>
      <p:ext uri="{BB962C8B-B14F-4D97-AF65-F5344CB8AC3E}">
        <p14:creationId xmlns:p14="http://schemas.microsoft.com/office/powerpoint/2010/main" val="191556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71525" y="608013"/>
            <a:ext cx="87439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2" rIns="92064" bIns="4603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71525" y="1981200"/>
            <a:ext cx="8743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2" rIns="92064" bIns="4603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71525" y="6249988"/>
            <a:ext cx="2143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64" tIns="46032" rIns="92064" bIns="46032" numCol="1" anchor="ctr" anchorCtr="0" compatLnSpc="1">
            <a:prstTxWarp prst="textNoShape">
              <a:avLst/>
            </a:prstTxWarp>
          </a:bodyPr>
          <a:lstStyle>
            <a:lvl1pPr algn="l">
              <a:defRPr sz="1300" b="0"/>
            </a:lvl1pPr>
          </a:lstStyle>
          <a:p>
            <a:endParaRPr lang="en-US"/>
          </a:p>
        </p:txBody>
      </p:sp>
      <p:sp>
        <p:nvSpPr>
          <p:cNvPr id="1029" name="Rectangle 5"/>
          <p:cNvSpPr>
            <a:spLocks noGrp="1" noChangeArrowheads="1"/>
          </p:cNvSpPr>
          <p:nvPr>
            <p:ph type="ftr" sz="quarter" idx="3"/>
          </p:nvPr>
        </p:nvSpPr>
        <p:spPr bwMode="auto">
          <a:xfrm>
            <a:off x="3513138" y="6249988"/>
            <a:ext cx="3260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64" tIns="46032" rIns="92064" bIns="46032" numCol="1" anchor="ctr" anchorCtr="0" compatLnSpc="1">
            <a:prstTxWarp prst="textNoShape">
              <a:avLst/>
            </a:prstTxWarp>
          </a:bodyPr>
          <a:lstStyle>
            <a:lvl1pPr>
              <a:defRPr sz="1300" b="0"/>
            </a:lvl1pPr>
          </a:lstStyle>
          <a:p>
            <a:endParaRPr lang="en-US"/>
          </a:p>
        </p:txBody>
      </p:sp>
      <p:sp>
        <p:nvSpPr>
          <p:cNvPr id="1030" name="Rectangle 6"/>
          <p:cNvSpPr>
            <a:spLocks noGrp="1" noChangeArrowheads="1"/>
          </p:cNvSpPr>
          <p:nvPr>
            <p:ph type="sldNum" sz="quarter" idx="4"/>
          </p:nvPr>
        </p:nvSpPr>
        <p:spPr bwMode="auto">
          <a:xfrm>
            <a:off x="7372350" y="6249988"/>
            <a:ext cx="2143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64" tIns="46032" rIns="92064" bIns="46032" numCol="1" anchor="ctr" anchorCtr="0" compatLnSpc="1">
            <a:prstTxWarp prst="textNoShape">
              <a:avLst/>
            </a:prstTxWarp>
          </a:bodyPr>
          <a:lstStyle>
            <a:lvl1pPr algn="r">
              <a:defRPr sz="1300" b="0"/>
            </a:lvl1pPr>
          </a:lstStyle>
          <a:p>
            <a:fld id="{6AF6AE68-59CB-40BF-8205-47204DFBAB1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100">
          <a:solidFill>
            <a:schemeClr val="tx1"/>
          </a:solidFill>
          <a:latin typeface="+mn-lt"/>
        </a:defRPr>
      </a:lvl4pPr>
      <a:lvl5pPr marL="2058988" indent="-230188" algn="l" rtl="0" eaLnBrk="0" fontAlgn="base" hangingPunct="0">
        <a:spcBef>
          <a:spcPct val="20000"/>
        </a:spcBef>
        <a:spcAft>
          <a:spcPct val="0"/>
        </a:spcAft>
        <a:buChar char="•"/>
        <a:defRPr sz="2100">
          <a:solidFill>
            <a:schemeClr val="tx1"/>
          </a:solidFill>
          <a:latin typeface="+mn-lt"/>
        </a:defRPr>
      </a:lvl5pPr>
      <a:lvl6pPr marL="2516188" indent="-230188" algn="l" rtl="0" eaLnBrk="0" fontAlgn="base" hangingPunct="0">
        <a:spcBef>
          <a:spcPct val="20000"/>
        </a:spcBef>
        <a:spcAft>
          <a:spcPct val="0"/>
        </a:spcAft>
        <a:buChar char="•"/>
        <a:defRPr sz="2100">
          <a:solidFill>
            <a:schemeClr val="tx1"/>
          </a:solidFill>
          <a:latin typeface="+mn-lt"/>
        </a:defRPr>
      </a:lvl6pPr>
      <a:lvl7pPr marL="2973388" indent="-230188" algn="l" rtl="0" eaLnBrk="0" fontAlgn="base" hangingPunct="0">
        <a:spcBef>
          <a:spcPct val="20000"/>
        </a:spcBef>
        <a:spcAft>
          <a:spcPct val="0"/>
        </a:spcAft>
        <a:buChar char="•"/>
        <a:defRPr sz="2100">
          <a:solidFill>
            <a:schemeClr val="tx1"/>
          </a:solidFill>
          <a:latin typeface="+mn-lt"/>
        </a:defRPr>
      </a:lvl7pPr>
      <a:lvl8pPr marL="3430588" indent="-230188" algn="l" rtl="0" eaLnBrk="0" fontAlgn="base" hangingPunct="0">
        <a:spcBef>
          <a:spcPct val="20000"/>
        </a:spcBef>
        <a:spcAft>
          <a:spcPct val="0"/>
        </a:spcAft>
        <a:buChar char="•"/>
        <a:defRPr sz="2100">
          <a:solidFill>
            <a:schemeClr val="tx1"/>
          </a:solidFill>
          <a:latin typeface="+mn-lt"/>
        </a:defRPr>
      </a:lvl8pPr>
      <a:lvl9pPr marL="3887788" indent="-230188" algn="l" rtl="0" eaLnBrk="0" fontAlgn="base" hangingPunct="0">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wmf"/><Relationship Id="rId5" Type="http://schemas.openxmlformats.org/officeDocument/2006/relationships/oleObject" Target="../embeddings/oleObject25.bin"/><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0.xml"/><Relationship Id="rId7"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3.wmf"/><Relationship Id="rId3" Type="http://schemas.openxmlformats.org/officeDocument/2006/relationships/notesSlide" Target="../notesSlides/notesSlide21.xml"/><Relationship Id="rId7" Type="http://schemas.openxmlformats.org/officeDocument/2006/relationships/image" Target="../media/image28.wmf"/><Relationship Id="rId12"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1.bin"/><Relationship Id="rId11" Type="http://schemas.openxmlformats.org/officeDocument/2006/relationships/image" Target="../media/image32.wmf"/><Relationship Id="rId5" Type="http://schemas.openxmlformats.org/officeDocument/2006/relationships/image" Target="../media/image31.wmf"/><Relationship Id="rId15" Type="http://schemas.openxmlformats.org/officeDocument/2006/relationships/image" Target="../media/image3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9.wmf"/><Relationship Id="rId14"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5.xml"/><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7.bin"/><Relationship Id="rId5" Type="http://schemas.openxmlformats.org/officeDocument/2006/relationships/image" Target="../media/image35.wmf"/><Relationship Id="rId4" Type="http://schemas.openxmlformats.org/officeDocument/2006/relationships/oleObject" Target="../embeddings/oleObject36.bin"/><Relationship Id="rId9" Type="http://schemas.openxmlformats.org/officeDocument/2006/relationships/image" Target="../media/image3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8.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4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0.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8.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143000"/>
            <a:ext cx="9666288" cy="1905000"/>
          </a:xfrm>
          <a:noFill/>
          <a:ln/>
        </p:spPr>
        <p:txBody>
          <a:bodyPr/>
          <a:lstStyle/>
          <a:p>
            <a:r>
              <a:rPr lang="en-US" sz="4500" b="1">
                <a:solidFill>
                  <a:srgbClr val="0000FF"/>
                </a:solidFill>
                <a:latin typeface="Book Antiqua" pitchFamily="18" charset="0"/>
                <a:cs typeface="Times New Roman" pitchFamily="18" charset="0"/>
              </a:rPr>
              <a:t>ANOVA Models</a:t>
            </a:r>
            <a:br>
              <a:rPr lang="en-US" sz="4500" b="1">
                <a:solidFill>
                  <a:srgbClr val="0000FF"/>
                </a:solidFill>
                <a:latin typeface="Book Antiqua" pitchFamily="18" charset="0"/>
                <a:cs typeface="Times New Roman" pitchFamily="18" charset="0"/>
              </a:rPr>
            </a:br>
            <a:endParaRPr lang="en-US" sz="2000" b="1">
              <a:solidFill>
                <a:srgbClr val="0000FF"/>
              </a:solidFill>
            </a:endParaRPr>
          </a:p>
        </p:txBody>
      </p:sp>
      <p:sp>
        <p:nvSpPr>
          <p:cNvPr id="4100" name="Rectangle 4"/>
          <p:cNvSpPr>
            <a:spLocks noChangeArrowheads="1"/>
          </p:cNvSpPr>
          <p:nvPr/>
        </p:nvSpPr>
        <p:spPr bwMode="auto">
          <a:xfrm>
            <a:off x="1576388" y="4003675"/>
            <a:ext cx="7543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spAutoFit/>
          </a:bodyPr>
          <a:lstStyle/>
          <a:p>
            <a:pPr>
              <a:lnSpc>
                <a:spcPct val="75000"/>
              </a:lnSpc>
              <a:spcBef>
                <a:spcPct val="50000"/>
              </a:spcBef>
            </a:pPr>
            <a:r>
              <a:rPr lang="en-US" sz="3000" i="1"/>
              <a:t>Advanced Biostatistics</a:t>
            </a:r>
          </a:p>
          <a:p>
            <a:pPr>
              <a:lnSpc>
                <a:spcPct val="75000"/>
              </a:lnSpc>
              <a:spcBef>
                <a:spcPct val="50000"/>
              </a:spcBef>
            </a:pPr>
            <a:r>
              <a:rPr lang="en-US" sz="3000"/>
              <a:t>Dean C. Adams</a:t>
            </a:r>
          </a:p>
          <a:p>
            <a:pPr>
              <a:lnSpc>
                <a:spcPct val="75000"/>
              </a:lnSpc>
              <a:spcBef>
                <a:spcPct val="50000"/>
              </a:spcBef>
            </a:pPr>
            <a:r>
              <a:rPr lang="en-US"/>
              <a:t>Lecture 3</a:t>
            </a:r>
          </a:p>
          <a:p>
            <a:pPr>
              <a:lnSpc>
                <a:spcPct val="75000"/>
              </a:lnSpc>
              <a:spcBef>
                <a:spcPct val="50000"/>
              </a:spcBef>
            </a:pPr>
            <a:r>
              <a:rPr lang="en-US"/>
              <a:t>EEOB 590C</a:t>
            </a:r>
            <a:endParaRPr lang="en-US" sz="3000"/>
          </a:p>
        </p:txBody>
      </p:sp>
      <p:sp>
        <p:nvSpPr>
          <p:cNvPr id="4101" name="Line 5"/>
          <p:cNvSpPr>
            <a:spLocks noChangeShapeType="1"/>
          </p:cNvSpPr>
          <p:nvPr/>
        </p:nvSpPr>
        <p:spPr bwMode="auto">
          <a:xfrm>
            <a:off x="914400" y="309403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71525" y="90488"/>
            <a:ext cx="8743950" cy="1143000"/>
          </a:xfrm>
        </p:spPr>
        <p:txBody>
          <a:bodyPr/>
          <a:lstStyle/>
          <a:p>
            <a:r>
              <a:rPr lang="en-US" sz="3600" b="1">
                <a:solidFill>
                  <a:srgbClr val="0000FF"/>
                </a:solidFill>
              </a:rPr>
              <a:t>Experiment-Wise Error Rate	</a:t>
            </a:r>
          </a:p>
        </p:txBody>
      </p:sp>
      <p:sp>
        <p:nvSpPr>
          <p:cNvPr id="394243" name="Text Box 3"/>
          <p:cNvSpPr txBox="1">
            <a:spLocks noChangeArrowheads="1"/>
          </p:cNvSpPr>
          <p:nvPr/>
        </p:nvSpPr>
        <p:spPr bwMode="auto">
          <a:xfrm>
            <a:off x="296862" y="1011768"/>
            <a:ext cx="9990137" cy="483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l">
              <a:spcBef>
                <a:spcPts val="0"/>
              </a:spcBef>
              <a:buFontTx/>
              <a:buChar char="•"/>
            </a:pPr>
            <a:r>
              <a:rPr lang="en-US" sz="2800" b="0" dirty="0">
                <a:cs typeface="Times New Roman" pitchFamily="18" charset="0"/>
              </a:rPr>
              <a:t>Multiple testing of data increases chance of ‘finding’ significance, so adjust critical-</a:t>
            </a:r>
            <a:r>
              <a:rPr lang="en-US" sz="2800" b="0" dirty="0">
                <a:latin typeface="Symbol" pitchFamily="18" charset="2"/>
                <a:cs typeface="Times New Roman" pitchFamily="18" charset="0"/>
              </a:rPr>
              <a:t>a</a:t>
            </a:r>
            <a:r>
              <a:rPr lang="en-US" sz="2800" b="0" dirty="0">
                <a:cs typeface="Times New Roman" pitchFamily="18" charset="0"/>
              </a:rPr>
              <a:t> for # comparisons (</a:t>
            </a:r>
            <a:r>
              <a:rPr lang="en-US" sz="2800" b="0" i="1" dirty="0">
                <a:cs typeface="Times New Roman" pitchFamily="18" charset="0"/>
              </a:rPr>
              <a:t>k</a:t>
            </a:r>
            <a:r>
              <a:rPr lang="en-US" sz="2800" b="0" dirty="0" smtClean="0">
                <a:cs typeface="Times New Roman" pitchFamily="18" charset="0"/>
              </a:rPr>
              <a:t>)</a:t>
            </a:r>
          </a:p>
          <a:p>
            <a:pPr algn="l">
              <a:spcBef>
                <a:spcPts val="0"/>
              </a:spcBef>
              <a:buFontTx/>
              <a:buChar char="•"/>
            </a:pPr>
            <a:endParaRPr lang="en-US" sz="2800" b="0" dirty="0">
              <a:cs typeface="Times New Roman" pitchFamily="18" charset="0"/>
            </a:endParaRPr>
          </a:p>
          <a:p>
            <a:pPr lvl="1" algn="l">
              <a:spcBef>
                <a:spcPts val="0"/>
              </a:spcBef>
              <a:buFontTx/>
              <a:buChar char="•"/>
            </a:pPr>
            <a:r>
              <a:rPr lang="en-US" sz="2800" b="0" dirty="0">
                <a:cs typeface="Times New Roman" pitchFamily="18" charset="0"/>
              </a:rPr>
              <a:t>Various approaches</a:t>
            </a:r>
          </a:p>
          <a:p>
            <a:pPr lvl="1" algn="l">
              <a:spcBef>
                <a:spcPts val="0"/>
              </a:spcBef>
              <a:buFontTx/>
              <a:buChar char="•"/>
            </a:pPr>
            <a:r>
              <a:rPr lang="en-US" sz="2800" b="0" dirty="0">
                <a:cs typeface="Times New Roman" pitchFamily="18" charset="0"/>
              </a:rPr>
              <a:t>Dunn-</a:t>
            </a:r>
            <a:r>
              <a:rPr lang="en-US" sz="2800" b="0" dirty="0" err="1">
                <a:cs typeface="Times New Roman" pitchFamily="18" charset="0"/>
              </a:rPr>
              <a:t>Sidak</a:t>
            </a:r>
            <a:r>
              <a:rPr lang="en-US" sz="2800" b="0" dirty="0">
                <a:cs typeface="Times New Roman" pitchFamily="18" charset="0"/>
              </a:rPr>
              <a:t>:</a:t>
            </a:r>
          </a:p>
          <a:p>
            <a:pPr lvl="1" algn="l">
              <a:spcBef>
                <a:spcPts val="0"/>
              </a:spcBef>
              <a:buFontTx/>
              <a:buChar char="•"/>
            </a:pPr>
            <a:r>
              <a:rPr lang="en-US" sz="2800" b="0" dirty="0" err="1">
                <a:cs typeface="Times New Roman" pitchFamily="18" charset="0"/>
              </a:rPr>
              <a:t>Bonferroni</a:t>
            </a:r>
            <a:r>
              <a:rPr lang="en-US" sz="2800" b="0" dirty="0">
                <a:cs typeface="Times New Roman" pitchFamily="18" charset="0"/>
              </a:rPr>
              <a:t>:</a:t>
            </a:r>
          </a:p>
          <a:p>
            <a:pPr lvl="1" algn="l">
              <a:spcBef>
                <a:spcPts val="0"/>
              </a:spcBef>
              <a:buFontTx/>
              <a:buChar char="•"/>
            </a:pPr>
            <a:r>
              <a:rPr lang="en-US" sz="2800" b="0" dirty="0">
                <a:cs typeface="Times New Roman" pitchFamily="18" charset="0"/>
              </a:rPr>
              <a:t>Sequential </a:t>
            </a:r>
            <a:r>
              <a:rPr lang="en-US" sz="2800" b="0" dirty="0" err="1">
                <a:cs typeface="Times New Roman" pitchFamily="18" charset="0"/>
              </a:rPr>
              <a:t>Bonferroni</a:t>
            </a:r>
            <a:r>
              <a:rPr lang="en-US" sz="2800" b="0" dirty="0">
                <a:cs typeface="Times New Roman" pitchFamily="18" charset="0"/>
              </a:rPr>
              <a:t>: ,                but recalculated each time (</a:t>
            </a:r>
            <a:r>
              <a:rPr lang="en-US" sz="2800" b="0" i="1" dirty="0">
                <a:cs typeface="Times New Roman" pitchFamily="18" charset="0"/>
              </a:rPr>
              <a:t>k</a:t>
            </a:r>
            <a:r>
              <a:rPr lang="en-US" sz="2800" b="0" dirty="0">
                <a:cs typeface="Times New Roman" pitchFamily="18" charset="0"/>
              </a:rPr>
              <a:t>=1,2,3. . . ) for ORDERED comparisons</a:t>
            </a: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err="1" smtClean="0">
                <a:cs typeface="Times New Roman" pitchFamily="18" charset="0"/>
              </a:rPr>
              <a:t>Bonferroni</a:t>
            </a:r>
            <a:r>
              <a:rPr lang="en-US" sz="2800" b="0" dirty="0" smtClean="0">
                <a:cs typeface="Times New Roman" pitchFamily="18" charset="0"/>
              </a:rPr>
              <a:t> </a:t>
            </a:r>
            <a:r>
              <a:rPr lang="en-US" sz="2800" b="0" dirty="0">
                <a:cs typeface="Times New Roman" pitchFamily="18" charset="0"/>
              </a:rPr>
              <a:t>considered quite conservative: sequential </a:t>
            </a:r>
            <a:r>
              <a:rPr lang="en-US" sz="2800" b="0" dirty="0" err="1">
                <a:cs typeface="Times New Roman" pitchFamily="18" charset="0"/>
              </a:rPr>
              <a:t>Bonferroni</a:t>
            </a:r>
            <a:r>
              <a:rPr lang="en-US" sz="2800" b="0" dirty="0">
                <a:cs typeface="Times New Roman" pitchFamily="18" charset="0"/>
              </a:rPr>
              <a:t> much less so</a:t>
            </a:r>
          </a:p>
        </p:txBody>
      </p:sp>
      <p:sp>
        <p:nvSpPr>
          <p:cNvPr id="394244"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94248" name="Object 8"/>
          <p:cNvGraphicFramePr>
            <a:graphicFrameLocks noChangeAspect="1"/>
          </p:cNvGraphicFramePr>
          <p:nvPr>
            <p:extLst>
              <p:ext uri="{D42A27DB-BD31-4B8C-83A1-F6EECF244321}">
                <p14:modId xmlns:p14="http://schemas.microsoft.com/office/powerpoint/2010/main" val="2198672243"/>
              </p:ext>
            </p:extLst>
          </p:nvPr>
        </p:nvGraphicFramePr>
        <p:xfrm>
          <a:off x="3606800" y="2770903"/>
          <a:ext cx="1524263" cy="412564"/>
        </p:xfrm>
        <a:graphic>
          <a:graphicData uri="http://schemas.openxmlformats.org/presentationml/2006/ole">
            <mc:AlternateContent xmlns:mc="http://schemas.openxmlformats.org/markup-compatibility/2006">
              <mc:Choice xmlns:v="urn:schemas-microsoft-com:vml" Requires="v">
                <p:oleObj spid="_x0000_s394374" name="Equation" r:id="rId4" imgW="1041120" imgH="279360" progId="Equation.DSMT4">
                  <p:embed/>
                </p:oleObj>
              </mc:Choice>
              <mc:Fallback>
                <p:oleObj name="Equation" r:id="rId4" imgW="1041120" imgH="2793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770903"/>
                        <a:ext cx="1524263" cy="412564"/>
                      </a:xfrm>
                      <a:prstGeom prst="rect">
                        <a:avLst/>
                      </a:prstGeom>
                      <a:noFill/>
                      <a:extLst/>
                    </p:spPr>
                  </p:pic>
                </p:oleObj>
              </mc:Fallback>
            </mc:AlternateContent>
          </a:graphicData>
        </a:graphic>
      </p:graphicFrame>
      <p:graphicFrame>
        <p:nvGraphicFramePr>
          <p:cNvPr id="394249" name="Object 9"/>
          <p:cNvGraphicFramePr>
            <a:graphicFrameLocks noChangeAspect="1"/>
          </p:cNvGraphicFramePr>
          <p:nvPr>
            <p:extLst>
              <p:ext uri="{D42A27DB-BD31-4B8C-83A1-F6EECF244321}">
                <p14:modId xmlns:p14="http://schemas.microsoft.com/office/powerpoint/2010/main" val="3423592954"/>
              </p:ext>
            </p:extLst>
          </p:nvPr>
        </p:nvGraphicFramePr>
        <p:xfrm>
          <a:off x="3561609" y="3133723"/>
          <a:ext cx="678074" cy="588170"/>
        </p:xfrm>
        <a:graphic>
          <a:graphicData uri="http://schemas.openxmlformats.org/presentationml/2006/ole">
            <mc:AlternateContent xmlns:mc="http://schemas.openxmlformats.org/markup-compatibility/2006">
              <mc:Choice xmlns:v="urn:schemas-microsoft-com:vml" Requires="v">
                <p:oleObj spid="_x0000_s394375" name="Equation" r:id="rId6" imgW="457200" imgH="393480" progId="Equation.DSMT4">
                  <p:embed/>
                </p:oleObj>
              </mc:Choice>
              <mc:Fallback>
                <p:oleObj name="Equation" r:id="rId6" imgW="457200" imgH="3934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1609" y="3133723"/>
                        <a:ext cx="678074" cy="588170"/>
                      </a:xfrm>
                      <a:prstGeom prst="rect">
                        <a:avLst/>
                      </a:prstGeom>
                      <a:noFill/>
                      <a:extLst/>
                    </p:spPr>
                  </p:pic>
                </p:oleObj>
              </mc:Fallback>
            </mc:AlternateContent>
          </a:graphicData>
        </a:graphic>
      </p:graphicFrame>
      <p:graphicFrame>
        <p:nvGraphicFramePr>
          <p:cNvPr id="394250" name="Object 10"/>
          <p:cNvGraphicFramePr>
            <a:graphicFrameLocks noChangeAspect="1"/>
          </p:cNvGraphicFramePr>
          <p:nvPr>
            <p:extLst>
              <p:ext uri="{D42A27DB-BD31-4B8C-83A1-F6EECF244321}">
                <p14:modId xmlns:p14="http://schemas.microsoft.com/office/powerpoint/2010/main" val="2583531429"/>
              </p:ext>
            </p:extLst>
          </p:nvPr>
        </p:nvGraphicFramePr>
        <p:xfrm>
          <a:off x="4743450" y="3548063"/>
          <a:ext cx="736600" cy="606425"/>
        </p:xfrm>
        <a:graphic>
          <a:graphicData uri="http://schemas.openxmlformats.org/presentationml/2006/ole">
            <mc:AlternateContent xmlns:mc="http://schemas.openxmlformats.org/markup-compatibility/2006">
              <mc:Choice xmlns:v="urn:schemas-microsoft-com:vml" Requires="v">
                <p:oleObj spid="_x0000_s394376" name="Equation" r:id="rId8" imgW="482400" imgH="393480" progId="Equation.DSMT4">
                  <p:embed/>
                </p:oleObj>
              </mc:Choice>
              <mc:Fallback>
                <p:oleObj name="Equation" r:id="rId8" imgW="482400" imgH="393480" progId="Equation.DSMT4">
                  <p:embed/>
                  <p:pic>
                    <p:nvPicPr>
                      <p:cNvPr id="0" name="Object 10"/>
                      <p:cNvPicPr>
                        <a:picLocks noChangeAspect="1" noChangeArrowheads="1"/>
                      </p:cNvPicPr>
                      <p:nvPr/>
                    </p:nvPicPr>
                    <p:blipFill>
                      <a:blip r:embed="rId9"/>
                      <a:srcRect/>
                      <a:stretch>
                        <a:fillRect/>
                      </a:stretch>
                    </p:blipFill>
                    <p:spPr bwMode="auto">
                      <a:xfrm>
                        <a:off x="4743450" y="3548063"/>
                        <a:ext cx="736600" cy="606425"/>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a:xfrm>
            <a:off x="8143874" y="6403975"/>
            <a:ext cx="2143125" cy="454025"/>
          </a:xfrm>
        </p:spPr>
        <p:txBody>
          <a:bodyPr/>
          <a:lstStyle/>
          <a:p>
            <a:fld id="{AC32BF1F-359E-4FCC-AB1F-C868312249D9}"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93700" y="90488"/>
            <a:ext cx="9390063" cy="1143000"/>
          </a:xfrm>
        </p:spPr>
        <p:txBody>
          <a:bodyPr/>
          <a:lstStyle/>
          <a:p>
            <a:r>
              <a:rPr lang="en-US" sz="3600" b="1" dirty="0" smtClean="0">
                <a:solidFill>
                  <a:srgbClr val="0000FF"/>
                </a:solidFill>
              </a:rPr>
              <a:t>Example</a:t>
            </a:r>
            <a:r>
              <a:rPr lang="en-US" sz="3600" b="1" dirty="0">
                <a:solidFill>
                  <a:srgbClr val="0000FF"/>
                </a:solidFill>
              </a:rPr>
              <a:t>: </a:t>
            </a:r>
            <a:r>
              <a:rPr lang="en-US" sz="3600" b="1" dirty="0" err="1">
                <a:solidFill>
                  <a:srgbClr val="0000FF"/>
                </a:solidFill>
              </a:rPr>
              <a:t>Bumpus</a:t>
            </a:r>
            <a:r>
              <a:rPr lang="en-US" sz="3600" b="1" dirty="0">
                <a:solidFill>
                  <a:srgbClr val="0000FF"/>
                </a:solidFill>
              </a:rPr>
              <a:t> Sparrow Data</a:t>
            </a:r>
          </a:p>
        </p:txBody>
      </p:sp>
      <p:sp>
        <p:nvSpPr>
          <p:cNvPr id="499715" name="Text Box 3"/>
          <p:cNvSpPr txBox="1">
            <a:spLocks noChangeArrowheads="1"/>
          </p:cNvSpPr>
          <p:nvPr/>
        </p:nvSpPr>
        <p:spPr bwMode="auto">
          <a:xfrm>
            <a:off x="198437" y="1004888"/>
            <a:ext cx="9793287" cy="41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dirty="0"/>
              <a:t>After a bad winter storm (Feb. 1, 1898), </a:t>
            </a:r>
            <a:r>
              <a:rPr lang="en-US" sz="2800" b="0" dirty="0" err="1"/>
              <a:t>Bumpus</a:t>
            </a:r>
            <a:r>
              <a:rPr lang="en-US" sz="2800" b="0" dirty="0"/>
              <a:t> retrieved 136 sparrows in Rhode Island (about ½ died)</a:t>
            </a:r>
          </a:p>
          <a:p>
            <a:pPr algn="l">
              <a:spcBef>
                <a:spcPct val="10000"/>
              </a:spcBef>
              <a:buFontTx/>
              <a:buChar char="•"/>
            </a:pPr>
            <a:r>
              <a:rPr lang="en-US" sz="2800" b="0" dirty="0"/>
              <a:t>Collected the following measurements on each:</a:t>
            </a:r>
          </a:p>
          <a:p>
            <a:pPr algn="l">
              <a:spcBef>
                <a:spcPct val="10000"/>
              </a:spcBef>
              <a:buFontTx/>
              <a:buChar char="•"/>
            </a:pPr>
            <a:endParaRPr lang="en-US" sz="2800" b="0" dirty="0"/>
          </a:p>
          <a:p>
            <a:pPr algn="l">
              <a:spcBef>
                <a:spcPct val="10000"/>
              </a:spcBef>
              <a:buFontTx/>
              <a:buChar char="•"/>
            </a:pPr>
            <a:endParaRPr lang="en-US" sz="2800" b="0" dirty="0"/>
          </a:p>
          <a:p>
            <a:pPr algn="l">
              <a:spcBef>
                <a:spcPct val="10000"/>
              </a:spcBef>
              <a:buFontTx/>
              <a:buChar char="•"/>
            </a:pPr>
            <a:endParaRPr lang="en-US" sz="2800" b="0" dirty="0"/>
          </a:p>
          <a:p>
            <a:pPr algn="l">
              <a:spcBef>
                <a:spcPct val="10000"/>
              </a:spcBef>
              <a:buFontTx/>
              <a:buChar char="•"/>
            </a:pPr>
            <a:endParaRPr lang="en-US" sz="2800" b="0" dirty="0"/>
          </a:p>
          <a:p>
            <a:pPr algn="l">
              <a:spcBef>
                <a:spcPct val="10000"/>
              </a:spcBef>
              <a:buFontTx/>
              <a:buChar char="•"/>
            </a:pPr>
            <a:r>
              <a:rPr lang="en-US" sz="2800" b="0" dirty="0"/>
              <a:t>To investigate natural selection, examined whether there was a difference in alive vs. dead birds</a:t>
            </a:r>
          </a:p>
        </p:txBody>
      </p:sp>
      <p:sp>
        <p:nvSpPr>
          <p:cNvPr id="499716"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9719" name="Text Box 7"/>
          <p:cNvSpPr txBox="1">
            <a:spLocks noChangeArrowheads="1"/>
          </p:cNvSpPr>
          <p:nvPr/>
        </p:nvSpPr>
        <p:spPr bwMode="auto">
          <a:xfrm>
            <a:off x="1120775" y="2565400"/>
            <a:ext cx="77025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b="0" dirty="0"/>
              <a:t>1)   Alive/dead		2)  Weight		3)  Total length</a:t>
            </a:r>
          </a:p>
          <a:p>
            <a:pPr>
              <a:spcBef>
                <a:spcPct val="50000"/>
              </a:spcBef>
            </a:pPr>
            <a:r>
              <a:rPr lang="en-US" sz="1800" b="0" dirty="0"/>
              <a:t>4)  Wing extent		5)  Beak-head length	6)  </a:t>
            </a:r>
            <a:r>
              <a:rPr lang="en-US" sz="1800" b="0" dirty="0" err="1"/>
              <a:t>Humerus</a:t>
            </a:r>
            <a:endParaRPr lang="en-US" sz="1800" b="0" dirty="0"/>
          </a:p>
          <a:p>
            <a:pPr>
              <a:spcBef>
                <a:spcPct val="50000"/>
              </a:spcBef>
            </a:pPr>
            <a:r>
              <a:rPr lang="en-US" sz="1800" b="0" dirty="0"/>
              <a:t>7)  Femur 		8)  </a:t>
            </a:r>
            <a:r>
              <a:rPr lang="en-US" sz="1800" b="0" dirty="0" err="1"/>
              <a:t>Tibiotarsal</a:t>
            </a:r>
            <a:r>
              <a:rPr lang="en-US" sz="1800" b="0" dirty="0"/>
              <a:t> 		9)  Skull</a:t>
            </a:r>
          </a:p>
          <a:p>
            <a:pPr>
              <a:spcBef>
                <a:spcPct val="50000"/>
              </a:spcBef>
            </a:pPr>
            <a:r>
              <a:rPr lang="en-US" sz="1800" b="0" dirty="0"/>
              <a:t>10)  Keel-sternum 		11) male/female</a:t>
            </a:r>
          </a:p>
        </p:txBody>
      </p:sp>
      <p:sp>
        <p:nvSpPr>
          <p:cNvPr id="499720" name="Text Box 8"/>
          <p:cNvSpPr txBox="1">
            <a:spLocks noChangeArrowheads="1"/>
          </p:cNvSpPr>
          <p:nvPr/>
        </p:nvSpPr>
        <p:spPr bwMode="auto">
          <a:xfrm>
            <a:off x="0" y="6521450"/>
            <a:ext cx="7535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dirty="0" err="1"/>
              <a:t>Bumpus</a:t>
            </a:r>
            <a:r>
              <a:rPr lang="en-US" sz="1600" b="0" dirty="0"/>
              <a:t>, H. C.  1898.  </a:t>
            </a:r>
            <a:r>
              <a:rPr lang="en-US" sz="1600" b="0" i="1" dirty="0"/>
              <a:t>Woods Hole Mar. Biol. Sta.</a:t>
            </a:r>
            <a:r>
              <a:rPr lang="en-US" sz="1600" b="0" dirty="0"/>
              <a:t> 6:209-226.</a:t>
            </a:r>
          </a:p>
        </p:txBody>
      </p:sp>
      <p:sp>
        <p:nvSpPr>
          <p:cNvPr id="2" name="Slide Number Placeholder 1"/>
          <p:cNvSpPr>
            <a:spLocks noGrp="1"/>
          </p:cNvSpPr>
          <p:nvPr>
            <p:ph type="sldNum" sz="quarter" idx="12"/>
          </p:nvPr>
        </p:nvSpPr>
        <p:spPr>
          <a:xfrm>
            <a:off x="8143875" y="6403975"/>
            <a:ext cx="2143125" cy="454025"/>
          </a:xfrm>
        </p:spPr>
        <p:txBody>
          <a:bodyPr/>
          <a:lstStyle/>
          <a:p>
            <a:fld id="{A5CD4491-9AD0-4EA7-A501-87BE5477E328}" type="slidenum">
              <a:rPr lang="en-US" smtClean="0"/>
              <a:pPr/>
              <a:t>11</a:t>
            </a:fld>
            <a:endParaRPr lang="en-US" dirty="0"/>
          </a:p>
        </p:txBody>
      </p:sp>
    </p:spTree>
    <p:extLst>
      <p:ext uri="{BB962C8B-B14F-4D97-AF65-F5344CB8AC3E}">
        <p14:creationId xmlns:p14="http://schemas.microsoft.com/office/powerpoint/2010/main" val="779411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93700" y="90488"/>
            <a:ext cx="9390063" cy="1143000"/>
          </a:xfrm>
        </p:spPr>
        <p:txBody>
          <a:bodyPr/>
          <a:lstStyle/>
          <a:p>
            <a:r>
              <a:rPr lang="en-US" sz="3600" b="1" dirty="0" smtClean="0">
                <a:solidFill>
                  <a:srgbClr val="0000FF"/>
                </a:solidFill>
              </a:rPr>
              <a:t>Example: Single-Factor ANOVA</a:t>
            </a:r>
            <a:endParaRPr lang="en-US" sz="3600" b="1" dirty="0">
              <a:solidFill>
                <a:srgbClr val="0000FF"/>
              </a:solidFill>
            </a:endParaRPr>
          </a:p>
        </p:txBody>
      </p:sp>
      <p:sp>
        <p:nvSpPr>
          <p:cNvPr id="518147" name="Text Box 3"/>
          <p:cNvSpPr txBox="1">
            <a:spLocks noChangeArrowheads="1"/>
          </p:cNvSpPr>
          <p:nvPr/>
        </p:nvSpPr>
        <p:spPr bwMode="auto">
          <a:xfrm>
            <a:off x="198438" y="1141413"/>
            <a:ext cx="9793287" cy="539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dirty="0" smtClean="0"/>
              <a:t>Single-factor ANOVA</a:t>
            </a:r>
            <a:endParaRPr lang="en-US" sz="2800" b="0" dirty="0"/>
          </a:p>
          <a:p>
            <a:pPr algn="l">
              <a:spcBef>
                <a:spcPct val="10000"/>
              </a:spcBef>
            </a:pPr>
            <a:r>
              <a:rPr lang="en-US" sz="2000" b="0" dirty="0">
                <a:latin typeface="Courier New" pitchFamily="49" charset="0"/>
                <a:cs typeface="Courier New" pitchFamily="49" charset="0"/>
              </a:rPr>
              <a:t>&gt; </a:t>
            </a:r>
            <a:r>
              <a:rPr lang="en-US" sz="2000" b="0" dirty="0" err="1">
                <a:latin typeface="Courier New" pitchFamily="49" charset="0"/>
                <a:cs typeface="Courier New" pitchFamily="49" charset="0"/>
              </a:rPr>
              <a:t>anova</a:t>
            </a:r>
            <a:r>
              <a:rPr lang="en-US" sz="2000" b="0" dirty="0">
                <a:latin typeface="Courier New" pitchFamily="49" charset="0"/>
                <a:cs typeface="Courier New" pitchFamily="49" charset="0"/>
              </a:rPr>
              <a:t>(lm(</a:t>
            </a:r>
            <a:r>
              <a:rPr lang="en-US" sz="2000" b="0" dirty="0" err="1">
                <a:latin typeface="Courier New" pitchFamily="49" charset="0"/>
                <a:cs typeface="Courier New" pitchFamily="49" charset="0"/>
              </a:rPr>
              <a:t>TotalLength~sex</a:t>
            </a:r>
            <a:r>
              <a:rPr lang="en-US" sz="2000" b="0" dirty="0">
                <a:latin typeface="Courier New" pitchFamily="49" charset="0"/>
                <a:cs typeface="Courier New" pitchFamily="49" charset="0"/>
              </a:rPr>
              <a:t>))</a:t>
            </a:r>
          </a:p>
          <a:p>
            <a:pPr algn="l">
              <a:spcBef>
                <a:spcPct val="10000"/>
              </a:spcBef>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Df</a:t>
            </a:r>
            <a:r>
              <a:rPr lang="en-US" sz="2000" b="0" dirty="0" smtClean="0">
                <a:latin typeface="Courier New" pitchFamily="49" charset="0"/>
                <a:cs typeface="Courier New" pitchFamily="49" charset="0"/>
              </a:rPr>
              <a:t>   </a:t>
            </a:r>
            <a:r>
              <a:rPr lang="en-US" sz="2000" b="0" dirty="0">
                <a:latin typeface="Courier New" pitchFamily="49" charset="0"/>
                <a:cs typeface="Courier New" pitchFamily="49" charset="0"/>
              </a:rPr>
              <a:t>Sum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Mean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F value    </a:t>
            </a:r>
            <a:r>
              <a:rPr lang="en-US" sz="2000" b="0" dirty="0" err="1">
                <a:latin typeface="Courier New" pitchFamily="49" charset="0"/>
                <a:cs typeface="Courier New" pitchFamily="49" charset="0"/>
              </a:rPr>
              <a:t>Pr</a:t>
            </a:r>
            <a:r>
              <a:rPr lang="en-US" sz="2000" b="0" dirty="0">
                <a:latin typeface="Courier New" pitchFamily="49" charset="0"/>
                <a:cs typeface="Courier New" pitchFamily="49" charset="0"/>
              </a:rPr>
              <a:t>(&gt;F)    </a:t>
            </a:r>
          </a:p>
          <a:p>
            <a:pPr algn="l">
              <a:spcBef>
                <a:spcPct val="10000"/>
              </a:spcBef>
            </a:pPr>
            <a:r>
              <a:rPr lang="en-US" sz="2000" b="0" dirty="0">
                <a:latin typeface="Courier New" pitchFamily="49" charset="0"/>
                <a:cs typeface="Courier New" pitchFamily="49" charset="0"/>
              </a:rPr>
              <a:t>sex         1 0.007460 0.0074597  16.667 7.617e-05 ***</a:t>
            </a:r>
          </a:p>
          <a:p>
            <a:pPr algn="l">
              <a:spcBef>
                <a:spcPct val="10000"/>
              </a:spcBef>
            </a:pPr>
            <a:r>
              <a:rPr lang="en-US" sz="2000" b="0" dirty="0">
                <a:latin typeface="Courier New" pitchFamily="49" charset="0"/>
                <a:cs typeface="Courier New" pitchFamily="49" charset="0"/>
              </a:rPr>
              <a:t>Residuals 134 0.059975 0.0004476 </a:t>
            </a:r>
            <a:endParaRPr lang="en-US" sz="2800" b="0" dirty="0" smtClean="0"/>
          </a:p>
          <a:p>
            <a:pPr algn="l">
              <a:spcBef>
                <a:spcPct val="10000"/>
              </a:spcBef>
              <a:buFontTx/>
              <a:buChar char="•"/>
            </a:pPr>
            <a:endParaRPr lang="en-US" sz="2800" b="0" dirty="0" smtClean="0"/>
          </a:p>
          <a:p>
            <a:pPr algn="l">
              <a:spcBef>
                <a:spcPct val="10000"/>
              </a:spcBef>
              <a:buFontTx/>
              <a:buChar char="•"/>
            </a:pPr>
            <a:endParaRPr lang="en-US" sz="2000" b="0" dirty="0"/>
          </a:p>
          <a:p>
            <a:pPr algn="l">
              <a:spcBef>
                <a:spcPct val="10000"/>
              </a:spcBef>
              <a:buFontTx/>
              <a:buChar char="•"/>
            </a:pPr>
            <a:endParaRPr lang="en-US" sz="2000" b="0" dirty="0"/>
          </a:p>
          <a:p>
            <a:pPr algn="l">
              <a:spcBef>
                <a:spcPct val="10000"/>
              </a:spcBef>
              <a:buFontTx/>
              <a:buChar char="•"/>
            </a:pPr>
            <a:endParaRPr lang="en-US" sz="2800" b="0" dirty="0" smtClean="0"/>
          </a:p>
          <a:p>
            <a:pPr algn="l">
              <a:spcBef>
                <a:spcPct val="10000"/>
              </a:spcBef>
              <a:buFontTx/>
              <a:buChar char="•"/>
            </a:pPr>
            <a:endParaRPr lang="en-US" sz="2800" b="0" dirty="0"/>
          </a:p>
          <a:p>
            <a:pPr algn="l">
              <a:spcBef>
                <a:spcPct val="10000"/>
              </a:spcBef>
              <a:buFontTx/>
              <a:buChar char="•"/>
            </a:pPr>
            <a:endParaRPr lang="en-US" sz="2800" b="0" dirty="0" smtClean="0"/>
          </a:p>
          <a:p>
            <a:pPr algn="l">
              <a:spcBef>
                <a:spcPct val="10000"/>
              </a:spcBef>
              <a:buFontTx/>
              <a:buChar char="•"/>
            </a:pPr>
            <a:endParaRPr lang="en-US" sz="2800" b="0" dirty="0"/>
          </a:p>
          <a:p>
            <a:pPr algn="l">
              <a:spcBef>
                <a:spcPct val="10000"/>
              </a:spcBef>
              <a:buFontTx/>
              <a:buChar char="•"/>
            </a:pPr>
            <a:r>
              <a:rPr lang="en-US" sz="2800" b="0" dirty="0" smtClean="0"/>
              <a:t>Males larger than females</a:t>
            </a:r>
            <a:endParaRPr lang="en-US" sz="2800" b="0" dirty="0"/>
          </a:p>
        </p:txBody>
      </p:sp>
      <p:sp>
        <p:nvSpPr>
          <p:cNvPr id="51814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5CD4491-9AD0-4EA7-A501-87BE5477E328}" type="slidenum">
              <a:rPr lang="en-US" smtClean="0"/>
              <a:pPr/>
              <a:t>12</a:t>
            </a:fld>
            <a:endParaRPr lang="en-US" dirty="0"/>
          </a:p>
        </p:txBody>
      </p:sp>
      <p:pic>
        <p:nvPicPr>
          <p:cNvPr id="447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133" y="2922331"/>
            <a:ext cx="3415771" cy="341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4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822" y="3073399"/>
            <a:ext cx="3113166" cy="31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97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93700" y="90488"/>
            <a:ext cx="9390063" cy="1143000"/>
          </a:xfrm>
        </p:spPr>
        <p:txBody>
          <a:bodyPr/>
          <a:lstStyle/>
          <a:p>
            <a:r>
              <a:rPr lang="en-US" sz="3600" b="1" dirty="0" smtClean="0">
                <a:solidFill>
                  <a:srgbClr val="0000FF"/>
                </a:solidFill>
              </a:rPr>
              <a:t>Example II: More Complicated Factor</a:t>
            </a:r>
            <a:endParaRPr lang="en-US" sz="3600" b="1" dirty="0">
              <a:solidFill>
                <a:srgbClr val="0000FF"/>
              </a:solidFill>
            </a:endParaRPr>
          </a:p>
        </p:txBody>
      </p:sp>
      <p:sp>
        <p:nvSpPr>
          <p:cNvPr id="518147" name="Text Box 3"/>
          <p:cNvSpPr txBox="1">
            <a:spLocks noChangeArrowheads="1"/>
          </p:cNvSpPr>
          <p:nvPr/>
        </p:nvSpPr>
        <p:spPr bwMode="auto">
          <a:xfrm>
            <a:off x="198438" y="1141413"/>
            <a:ext cx="9793287" cy="520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smtClean="0"/>
              <a:t>ANOVA with 4 groups </a:t>
            </a:r>
            <a:r>
              <a:rPr lang="en-US" sz="2000" b="0" dirty="0" smtClean="0"/>
              <a:t>(male-alive, male-dead, female-</a:t>
            </a:r>
            <a:r>
              <a:rPr lang="en-US" sz="2000" b="0" dirty="0" err="1" smtClean="0"/>
              <a:t>alive,female</a:t>
            </a:r>
            <a:r>
              <a:rPr lang="en-US" sz="2000" b="0" dirty="0" smtClean="0"/>
              <a:t>-dead)</a:t>
            </a:r>
          </a:p>
          <a:p>
            <a:pPr algn="l">
              <a:spcBef>
                <a:spcPts val="0"/>
              </a:spcBef>
            </a:pPr>
            <a:endParaRPr lang="en-US" sz="1600" b="0" dirty="0"/>
          </a:p>
          <a:p>
            <a:pPr algn="l">
              <a:spcBef>
                <a:spcPts val="0"/>
              </a:spcBef>
            </a:pPr>
            <a:r>
              <a:rPr lang="en-US" sz="2000" b="0" dirty="0" smtClean="0">
                <a:latin typeface="Courier New" pitchFamily="49" charset="0"/>
                <a:cs typeface="Courier New" pitchFamily="49" charset="0"/>
              </a:rPr>
              <a:t>&gt; </a:t>
            </a:r>
            <a:r>
              <a:rPr lang="en-US" sz="2000" b="0" dirty="0" err="1">
                <a:latin typeface="Courier New" pitchFamily="49" charset="0"/>
                <a:cs typeface="Courier New" pitchFamily="49" charset="0"/>
              </a:rPr>
              <a:t>gp</a:t>
            </a:r>
            <a:r>
              <a:rPr lang="en-US" sz="2000" b="0" dirty="0" smtClean="0">
                <a:latin typeface="Courier New" pitchFamily="49" charset="0"/>
                <a:cs typeface="Courier New" pitchFamily="49" charset="0"/>
              </a:rPr>
              <a:t>&lt;-</a:t>
            </a:r>
            <a:r>
              <a:rPr lang="en-US" sz="2000" b="0" dirty="0" err="1" smtClean="0">
                <a:latin typeface="Courier New" pitchFamily="49" charset="0"/>
                <a:cs typeface="Courier New" pitchFamily="49" charset="0"/>
              </a:rPr>
              <a:t>as.factor</a:t>
            </a:r>
            <a:r>
              <a:rPr lang="en-US" sz="2000" b="0" dirty="0" smtClean="0">
                <a:latin typeface="Courier New" pitchFamily="49" charset="0"/>
                <a:cs typeface="Courier New" pitchFamily="49" charset="0"/>
              </a:rPr>
              <a:t>(paste(</a:t>
            </a:r>
            <a:r>
              <a:rPr lang="en-US" sz="2000" b="0" dirty="0" err="1" smtClean="0">
                <a:latin typeface="Courier New" pitchFamily="49" charset="0"/>
                <a:cs typeface="Courier New" pitchFamily="49" charset="0"/>
              </a:rPr>
              <a:t>sex,surv</a:t>
            </a:r>
            <a:r>
              <a:rPr lang="en-US" sz="2000" b="0" dirty="0" smtClean="0">
                <a:latin typeface="Courier New" pitchFamily="49" charset="0"/>
                <a:cs typeface="Courier New" pitchFamily="49" charset="0"/>
              </a:rPr>
              <a:t>))</a:t>
            </a:r>
            <a:endParaRPr lang="en-US" sz="2000" b="0" dirty="0">
              <a:latin typeface="Courier New" pitchFamily="49" charset="0"/>
              <a:cs typeface="Courier New" pitchFamily="49" charset="0"/>
            </a:endParaRPr>
          </a:p>
          <a:p>
            <a:pPr algn="l">
              <a:spcBef>
                <a:spcPts val="0"/>
              </a:spcBef>
            </a:pPr>
            <a:r>
              <a:rPr lang="en-US" sz="2000" b="0" dirty="0">
                <a:latin typeface="Courier New" pitchFamily="49" charset="0"/>
                <a:cs typeface="Courier New" pitchFamily="49" charset="0"/>
              </a:rPr>
              <a:t>&gt; </a:t>
            </a:r>
            <a:r>
              <a:rPr lang="en-US" sz="2000" b="0" dirty="0" err="1">
                <a:latin typeface="Courier New" pitchFamily="49" charset="0"/>
                <a:cs typeface="Courier New" pitchFamily="49" charset="0"/>
              </a:rPr>
              <a:t>anova</a:t>
            </a:r>
            <a:r>
              <a:rPr lang="en-US" sz="2000" b="0" dirty="0">
                <a:latin typeface="Courier New" pitchFamily="49" charset="0"/>
                <a:cs typeface="Courier New" pitchFamily="49" charset="0"/>
              </a:rPr>
              <a:t>(lm(</a:t>
            </a:r>
            <a:r>
              <a:rPr lang="en-US" sz="2000" b="0" dirty="0" err="1">
                <a:latin typeface="Courier New" pitchFamily="49" charset="0"/>
                <a:cs typeface="Courier New" pitchFamily="49" charset="0"/>
              </a:rPr>
              <a:t>TotalLength~gp</a:t>
            </a:r>
            <a:r>
              <a:rPr lang="en-US" sz="2000" b="0" dirty="0">
                <a:latin typeface="Courier New" pitchFamily="49" charset="0"/>
                <a:cs typeface="Courier New" pitchFamily="49" charset="0"/>
              </a:rPr>
              <a:t>))</a:t>
            </a:r>
          </a:p>
          <a:p>
            <a:pPr algn="l">
              <a:spcBef>
                <a:spcPts val="0"/>
              </a:spcBef>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Df</a:t>
            </a:r>
            <a:r>
              <a:rPr lang="en-US" sz="2000" b="0" dirty="0" smtClean="0">
                <a:latin typeface="Courier New" pitchFamily="49" charset="0"/>
                <a:cs typeface="Courier New" pitchFamily="49" charset="0"/>
              </a:rPr>
              <a:t>   </a:t>
            </a:r>
            <a:r>
              <a:rPr lang="en-US" sz="2000" b="0" dirty="0">
                <a:latin typeface="Courier New" pitchFamily="49" charset="0"/>
                <a:cs typeface="Courier New" pitchFamily="49" charset="0"/>
              </a:rPr>
              <a:t>Sum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Mean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F value    </a:t>
            </a:r>
            <a:r>
              <a:rPr lang="en-US" sz="2000" b="0" dirty="0" err="1">
                <a:latin typeface="Courier New" pitchFamily="49" charset="0"/>
                <a:cs typeface="Courier New" pitchFamily="49" charset="0"/>
              </a:rPr>
              <a:t>Pr</a:t>
            </a:r>
            <a:r>
              <a:rPr lang="en-US" sz="2000" b="0" dirty="0">
                <a:latin typeface="Courier New" pitchFamily="49" charset="0"/>
                <a:cs typeface="Courier New" pitchFamily="49" charset="0"/>
              </a:rPr>
              <a:t>(&gt;F)    </a:t>
            </a:r>
          </a:p>
          <a:p>
            <a:pPr algn="l">
              <a:spcBef>
                <a:spcPts val="0"/>
              </a:spcBef>
            </a:pPr>
            <a:r>
              <a:rPr lang="en-US" sz="2000" b="0" dirty="0" err="1">
                <a:latin typeface="Courier New" pitchFamily="49" charset="0"/>
                <a:cs typeface="Courier New" pitchFamily="49" charset="0"/>
              </a:rPr>
              <a:t>gp</a:t>
            </a:r>
            <a:r>
              <a:rPr lang="en-US" sz="2000" b="0" dirty="0">
                <a:latin typeface="Courier New" pitchFamily="49" charset="0"/>
                <a:cs typeface="Courier New" pitchFamily="49" charset="0"/>
              </a:rPr>
              <a:t>          3 0.014515 0.0048382  12.068 4.957e-07 ***</a:t>
            </a:r>
          </a:p>
          <a:p>
            <a:pPr algn="l">
              <a:spcBef>
                <a:spcPts val="0"/>
              </a:spcBef>
              <a:buFontTx/>
              <a:buChar char="•"/>
            </a:pPr>
            <a:endParaRPr lang="en-US" sz="2800" b="0" dirty="0" smtClean="0"/>
          </a:p>
          <a:p>
            <a:pPr algn="l">
              <a:spcBef>
                <a:spcPts val="0"/>
              </a:spcBef>
              <a:buFontTx/>
              <a:buChar char="•"/>
            </a:pPr>
            <a:r>
              <a:rPr lang="en-US" sz="2800" b="0" dirty="0" smtClean="0"/>
              <a:t>Pairwise comparisons*</a:t>
            </a:r>
          </a:p>
          <a:p>
            <a:pPr algn="l">
              <a:spcBef>
                <a:spcPts val="0"/>
              </a:spcBef>
            </a:pPr>
            <a:r>
              <a:rPr lang="en-US" sz="2000" b="0" dirty="0">
                <a:latin typeface="Courier New" pitchFamily="49" charset="0"/>
                <a:cs typeface="Courier New" pitchFamily="49" charset="0"/>
              </a:rPr>
              <a:t>&gt; </a:t>
            </a:r>
            <a:r>
              <a:rPr lang="en-US" sz="2000" b="0" dirty="0" err="1">
                <a:latin typeface="Courier New" pitchFamily="49" charset="0"/>
                <a:cs typeface="Courier New" pitchFamily="49" charset="0"/>
              </a:rPr>
              <a:t>pairwise.t.test</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TotalLength</a:t>
            </a:r>
            <a:r>
              <a:rPr lang="en-US" sz="2000" b="0" dirty="0">
                <a:latin typeface="Courier New" pitchFamily="49" charset="0"/>
                <a:cs typeface="Courier New" pitchFamily="49" charset="0"/>
              </a:rPr>
              <a:t>, </a:t>
            </a:r>
            <a:r>
              <a:rPr lang="en-US" sz="2000" b="0" dirty="0" err="1">
                <a:latin typeface="Courier New" pitchFamily="49" charset="0"/>
                <a:cs typeface="Courier New" pitchFamily="49" charset="0"/>
              </a:rPr>
              <a:t>gp</a:t>
            </a:r>
            <a:r>
              <a:rPr lang="en-US" sz="2000" b="0" dirty="0">
                <a:latin typeface="Courier New" pitchFamily="49" charset="0"/>
                <a:cs typeface="Courier New" pitchFamily="49" charset="0"/>
              </a:rPr>
              <a:t>, </a:t>
            </a:r>
            <a:r>
              <a:rPr lang="en-US" sz="2000" b="0" dirty="0" err="1">
                <a:latin typeface="Courier New" pitchFamily="49" charset="0"/>
                <a:cs typeface="Courier New" pitchFamily="49" charset="0"/>
              </a:rPr>
              <a:t>p.adj</a:t>
            </a:r>
            <a:r>
              <a:rPr lang="en-US" sz="2000" b="0" dirty="0">
                <a:latin typeface="Courier New" pitchFamily="49" charset="0"/>
                <a:cs typeface="Courier New" pitchFamily="49" charset="0"/>
              </a:rPr>
              <a:t> = "none")</a:t>
            </a:r>
          </a:p>
          <a:p>
            <a:pPr algn="l">
              <a:spcBef>
                <a:spcPts val="0"/>
              </a:spcBef>
            </a:pPr>
            <a:endParaRPr lang="en-US" sz="1600" b="0" dirty="0">
              <a:latin typeface="Courier New" pitchFamily="49" charset="0"/>
              <a:cs typeface="Courier New" pitchFamily="49" charset="0"/>
            </a:endParaRPr>
          </a:p>
          <a:p>
            <a:pPr algn="l">
              <a:spcBef>
                <a:spcPts val="0"/>
              </a:spcBef>
            </a:pPr>
            <a:r>
              <a:rPr lang="en-US" sz="1600" b="0" dirty="0">
                <a:latin typeface="Courier New" pitchFamily="49" charset="0"/>
                <a:cs typeface="Courier New" pitchFamily="49" charset="0"/>
              </a:rPr>
              <a:t>        f FALSE f TRUE  m FALSE</a:t>
            </a:r>
          </a:p>
          <a:p>
            <a:pPr algn="l">
              <a:spcBef>
                <a:spcPts val="0"/>
              </a:spcBef>
            </a:pPr>
            <a:r>
              <a:rPr lang="en-US" sz="1600" b="0" dirty="0">
                <a:latin typeface="Courier New" pitchFamily="49" charset="0"/>
                <a:cs typeface="Courier New" pitchFamily="49" charset="0"/>
              </a:rPr>
              <a:t>f TRUE  0.259   -       -      </a:t>
            </a:r>
          </a:p>
          <a:p>
            <a:pPr algn="l">
              <a:spcBef>
                <a:spcPts val="0"/>
              </a:spcBef>
            </a:pPr>
            <a:r>
              <a:rPr lang="en-US" sz="1600" b="0" dirty="0">
                <a:latin typeface="Courier New" pitchFamily="49" charset="0"/>
                <a:cs typeface="Courier New" pitchFamily="49" charset="0"/>
              </a:rPr>
              <a:t>m FALSE 1.2e-05 3.5e-07 -      </a:t>
            </a:r>
          </a:p>
          <a:p>
            <a:pPr algn="l">
              <a:spcBef>
                <a:spcPts val="0"/>
              </a:spcBef>
            </a:pPr>
            <a:r>
              <a:rPr lang="en-US" sz="1600" b="0" dirty="0">
                <a:latin typeface="Courier New" pitchFamily="49" charset="0"/>
                <a:cs typeface="Courier New" pitchFamily="49" charset="0"/>
              </a:rPr>
              <a:t>m TRUE  0.260   0.024   9.1e-05</a:t>
            </a:r>
          </a:p>
          <a:p>
            <a:pPr algn="l">
              <a:spcBef>
                <a:spcPts val="0"/>
              </a:spcBef>
            </a:pPr>
            <a:endParaRPr lang="en-US" sz="2000" b="0" dirty="0" smtClean="0"/>
          </a:p>
          <a:p>
            <a:pPr algn="l">
              <a:spcBef>
                <a:spcPts val="0"/>
              </a:spcBef>
            </a:pPr>
            <a:endParaRPr lang="en-US" sz="1600" b="0" dirty="0" smtClean="0"/>
          </a:p>
          <a:p>
            <a:pPr algn="l">
              <a:spcBef>
                <a:spcPts val="0"/>
              </a:spcBef>
            </a:pPr>
            <a:r>
              <a:rPr lang="en-US" sz="1600" b="0" dirty="0" smtClean="0"/>
              <a:t>*Shows P-values only</a:t>
            </a:r>
            <a:endParaRPr lang="en-US" sz="1600" b="0" dirty="0"/>
          </a:p>
        </p:txBody>
      </p:sp>
      <p:sp>
        <p:nvSpPr>
          <p:cNvPr id="51814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5CD4491-9AD0-4EA7-A501-87BE5477E328}" type="slidenum">
              <a:rPr lang="en-US" smtClean="0"/>
              <a:pPr/>
              <a:t>13</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3430044051"/>
              </p:ext>
            </p:extLst>
          </p:nvPr>
        </p:nvGraphicFramePr>
        <p:xfrm>
          <a:off x="4927600" y="5257475"/>
          <a:ext cx="4802188" cy="1389152"/>
        </p:xfrm>
        <a:graphic>
          <a:graphicData uri="http://schemas.openxmlformats.org/drawingml/2006/table">
            <a:tbl>
              <a:tblPr/>
              <a:tblGrid>
                <a:gridCol w="913246"/>
                <a:gridCol w="859718"/>
                <a:gridCol w="960219"/>
                <a:gridCol w="905599"/>
                <a:gridCol w="1163406"/>
              </a:tblGrid>
              <a:tr h="2840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31461" marR="31461" marT="31461" marB="314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Fem Dead</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Fem </a:t>
                      </a:r>
                      <a:r>
                        <a:rPr kumimoji="0" lang="en-US" sz="1400" b="0" i="0" u="none" strike="noStrike" cap="none" normalizeH="0" baseline="0" dirty="0" err="1" smtClean="0">
                          <a:ln>
                            <a:noFill/>
                          </a:ln>
                          <a:solidFill>
                            <a:schemeClr val="tx1"/>
                          </a:solidFill>
                          <a:effectLst/>
                          <a:latin typeface="Times New Roman" pitchFamily="18" charset="0"/>
                        </a:rPr>
                        <a:t>Surv</a:t>
                      </a:r>
                      <a:endParaRPr kumimoji="0" lang="en-US" sz="1400" b="0" i="0" u="none" strike="noStrike" cap="none" normalizeH="0" baseline="0" dirty="0" smtClean="0">
                        <a:ln>
                          <a:noFill/>
                        </a:ln>
                        <a:solidFill>
                          <a:schemeClr val="tx1"/>
                        </a:solidFill>
                        <a:effectLst/>
                        <a:latin typeface="Times New Roman" pitchFamily="18" charset="0"/>
                      </a:endParaRP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Male Dead</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Male </a:t>
                      </a:r>
                      <a:r>
                        <a:rPr kumimoji="0" lang="en-US" sz="1400" b="0" i="0" u="none" strike="noStrike" cap="none" normalizeH="0" baseline="0" dirty="0" err="1" smtClean="0">
                          <a:ln>
                            <a:noFill/>
                          </a:ln>
                          <a:solidFill>
                            <a:schemeClr val="tx1"/>
                          </a:solidFill>
                          <a:effectLst/>
                          <a:latin typeface="Times New Roman" pitchFamily="18" charset="0"/>
                        </a:rPr>
                        <a:t>Surv</a:t>
                      </a:r>
                      <a:endParaRPr kumimoji="0" lang="en-US" sz="1400" b="0" i="0" u="none" strike="noStrike" cap="none" normalizeH="0" baseline="0" dirty="0" smtClean="0">
                        <a:ln>
                          <a:noFill/>
                        </a:ln>
                        <a:solidFill>
                          <a:schemeClr val="tx1"/>
                        </a:solidFill>
                        <a:effectLst/>
                        <a:latin typeface="Times New Roman" pitchFamily="18" charset="0"/>
                      </a:endParaRPr>
                    </a:p>
                  </a:txBody>
                  <a:tcPr marL="31461" marR="31461" marT="31461" marB="314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6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Fem Dead</a:t>
                      </a:r>
                    </a:p>
                  </a:txBody>
                  <a:tcPr marL="31461" marR="31461" marT="31461" marB="314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0</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0.295 NS</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0.001</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0.320 NS</a:t>
                      </a:r>
                    </a:p>
                  </a:txBody>
                  <a:tcPr marL="31461" marR="31461" marT="31461" marB="314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6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Fem </a:t>
                      </a:r>
                      <a:r>
                        <a:rPr kumimoji="0" lang="en-US" sz="1400" b="0" i="0" u="none" strike="noStrike" cap="none" normalizeH="0" baseline="0" dirty="0" err="1" smtClean="0">
                          <a:ln>
                            <a:noFill/>
                          </a:ln>
                          <a:solidFill>
                            <a:schemeClr val="tx1"/>
                          </a:solidFill>
                          <a:effectLst/>
                          <a:latin typeface="Times New Roman" pitchFamily="18" charset="0"/>
                        </a:rPr>
                        <a:t>Surv</a:t>
                      </a:r>
                      <a:endParaRPr kumimoji="0" lang="en-US" sz="1400" b="0" i="0" u="none" strike="noStrike" cap="none" normalizeH="0" baseline="0" dirty="0" smtClean="0">
                        <a:ln>
                          <a:noFill/>
                        </a:ln>
                        <a:solidFill>
                          <a:schemeClr val="tx1"/>
                        </a:solidFill>
                        <a:effectLst/>
                        <a:latin typeface="Times New Roman" pitchFamily="18" charset="0"/>
                      </a:endParaRPr>
                    </a:p>
                  </a:txBody>
                  <a:tcPr marL="31461" marR="31461" marT="31461" marB="314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0.0066</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0.001</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0.032</a:t>
                      </a:r>
                    </a:p>
                  </a:txBody>
                  <a:tcPr marL="31461" marR="31461" marT="31461" marB="314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6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Male Dead</a:t>
                      </a:r>
                    </a:p>
                  </a:txBody>
                  <a:tcPr marL="31461" marR="31461" marT="31461" marB="314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0.0229</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0.0295</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0</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0.001</a:t>
                      </a:r>
                    </a:p>
                  </a:txBody>
                  <a:tcPr marL="31461" marR="31461" marT="31461" marB="314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6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Male </a:t>
                      </a:r>
                      <a:r>
                        <a:rPr kumimoji="0" lang="en-US" sz="1400" b="0" i="0" u="none" strike="noStrike" cap="none" normalizeH="0" baseline="0" dirty="0" err="1" smtClean="0">
                          <a:ln>
                            <a:noFill/>
                          </a:ln>
                          <a:solidFill>
                            <a:schemeClr val="tx1"/>
                          </a:solidFill>
                          <a:effectLst/>
                          <a:latin typeface="Times New Roman" pitchFamily="18" charset="0"/>
                        </a:rPr>
                        <a:t>Surv</a:t>
                      </a:r>
                      <a:endParaRPr kumimoji="0" lang="en-US" sz="1400" b="0" i="0" u="none" strike="noStrike" cap="none" normalizeH="0" baseline="0" dirty="0" smtClean="0">
                        <a:ln>
                          <a:noFill/>
                        </a:ln>
                        <a:solidFill>
                          <a:schemeClr val="tx1"/>
                        </a:solidFill>
                        <a:effectLst/>
                        <a:latin typeface="Times New Roman" pitchFamily="18" charset="0"/>
                      </a:endParaRPr>
                    </a:p>
                  </a:txBody>
                  <a:tcPr marL="31461" marR="31461" marT="31461" marB="314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0.0053</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0.0118</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0.0176</a:t>
                      </a:r>
                    </a:p>
                  </a:txBody>
                  <a:tcPr marL="31461" marR="31461" marT="31461" marB="31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0</a:t>
                      </a:r>
                    </a:p>
                  </a:txBody>
                  <a:tcPr marL="31461" marR="31461" marT="31461" marB="314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Box 2"/>
          <p:cNvSpPr txBox="1"/>
          <p:nvPr/>
        </p:nvSpPr>
        <p:spPr>
          <a:xfrm>
            <a:off x="5002715" y="4772967"/>
            <a:ext cx="3830729" cy="338554"/>
          </a:xfrm>
          <a:prstGeom prst="rect">
            <a:avLst/>
          </a:prstGeom>
          <a:noFill/>
        </p:spPr>
        <p:txBody>
          <a:bodyPr wrap="none" rtlCol="0">
            <a:spAutoFit/>
          </a:bodyPr>
          <a:lstStyle/>
          <a:p>
            <a:pPr algn="l"/>
            <a:r>
              <a:rPr lang="en-US" sz="1600" b="0" dirty="0" smtClean="0"/>
              <a:t>Via Randomization </a:t>
            </a:r>
            <a:r>
              <a:rPr lang="en-US" sz="1200" b="0" dirty="0" smtClean="0"/>
              <a:t>(</a:t>
            </a:r>
            <a:r>
              <a:rPr lang="en-US" sz="1200" b="0" dirty="0" err="1" smtClean="0"/>
              <a:t>D</a:t>
            </a:r>
            <a:r>
              <a:rPr lang="en-US" sz="1200" b="0" baseline="-25000" dirty="0" err="1" smtClean="0"/>
              <a:t>euclid</a:t>
            </a:r>
            <a:r>
              <a:rPr lang="en-US" sz="1200" b="0" dirty="0" smtClean="0"/>
              <a:t> below, P above diagonal)</a:t>
            </a:r>
            <a:endParaRPr lang="en-US" sz="1200" b="0" dirty="0"/>
          </a:p>
        </p:txBody>
      </p:sp>
    </p:spTree>
    <p:extLst>
      <p:ext uri="{BB962C8B-B14F-4D97-AF65-F5344CB8AC3E}">
        <p14:creationId xmlns:p14="http://schemas.microsoft.com/office/powerpoint/2010/main" val="227797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14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814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814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814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8147">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771525" y="90488"/>
            <a:ext cx="8743950" cy="1143000"/>
          </a:xfrm>
        </p:spPr>
        <p:txBody>
          <a:bodyPr/>
          <a:lstStyle/>
          <a:p>
            <a:r>
              <a:rPr lang="en-US" sz="3600" b="1">
                <a:solidFill>
                  <a:srgbClr val="0000FF"/>
                </a:solidFill>
              </a:rPr>
              <a:t>Factorial ANOVA	</a:t>
            </a:r>
          </a:p>
        </p:txBody>
      </p:sp>
      <p:sp>
        <p:nvSpPr>
          <p:cNvPr id="400387" name="Text Box 3"/>
          <p:cNvSpPr txBox="1">
            <a:spLocks noChangeArrowheads="1"/>
          </p:cNvSpPr>
          <p:nvPr/>
        </p:nvSpPr>
        <p:spPr bwMode="auto">
          <a:xfrm>
            <a:off x="364596" y="1005941"/>
            <a:ext cx="9493250" cy="55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a:cs typeface="Times New Roman" pitchFamily="18" charset="0"/>
              </a:rPr>
              <a:t>ANOVA multiple X variables (</a:t>
            </a:r>
            <a:r>
              <a:rPr lang="en-US" sz="2800" b="0" dirty="0" err="1">
                <a:cs typeface="Times New Roman" pitchFamily="18" charset="0"/>
              </a:rPr>
              <a:t>e.g</a:t>
            </a:r>
            <a:r>
              <a:rPr lang="en-US" sz="2800" b="0" dirty="0">
                <a:cs typeface="Times New Roman" pitchFamily="18" charset="0"/>
              </a:rPr>
              <a:t>, species </a:t>
            </a:r>
            <a:r>
              <a:rPr lang="en-US" sz="2800" b="0" i="1" dirty="0">
                <a:cs typeface="Times New Roman" pitchFamily="18" charset="0"/>
              </a:rPr>
              <a:t>AND </a:t>
            </a:r>
            <a:r>
              <a:rPr lang="en-US" sz="2800" b="0" dirty="0">
                <a:cs typeface="Times New Roman" pitchFamily="18" charset="0"/>
              </a:rPr>
              <a:t>sex) </a:t>
            </a:r>
          </a:p>
          <a:p>
            <a:pPr algn="l">
              <a:spcBef>
                <a:spcPts val="0"/>
              </a:spcBef>
              <a:buFontTx/>
              <a:buChar char="•"/>
            </a:pPr>
            <a:r>
              <a:rPr lang="en-US" sz="2800" b="0" dirty="0"/>
              <a:t>Model:</a:t>
            </a:r>
          </a:p>
          <a:p>
            <a:pPr algn="l">
              <a:spcBef>
                <a:spcPts val="0"/>
              </a:spcBef>
              <a:buFontTx/>
              <a:buChar char="•"/>
            </a:pPr>
            <a:r>
              <a:rPr lang="en-US" sz="2800" b="0" dirty="0"/>
              <a:t>In simple case, SSA &amp; SSB are </a:t>
            </a:r>
            <a:r>
              <a:rPr lang="en-US" sz="2800" u="sng" dirty="0" smtClean="0"/>
              <a:t>independent </a:t>
            </a:r>
            <a:r>
              <a:rPr lang="en-US" sz="2800" b="0" dirty="0" smtClean="0"/>
              <a:t>of one </a:t>
            </a:r>
            <a:r>
              <a:rPr lang="en-US" sz="2800" b="0" dirty="0"/>
              <a:t>another, and are thus calculated as before: e.g.</a:t>
            </a:r>
          </a:p>
          <a:p>
            <a:pPr algn="l">
              <a:spcBef>
                <a:spcPts val="0"/>
              </a:spcBef>
              <a:buFontTx/>
              <a:buChar char="•"/>
            </a:pPr>
            <a:endParaRPr lang="en-US" sz="2800" b="0" dirty="0"/>
          </a:p>
          <a:p>
            <a:pPr algn="l">
              <a:spcBef>
                <a:spcPts val="0"/>
              </a:spcBef>
              <a:buFontTx/>
              <a:buChar char="•"/>
            </a:pPr>
            <a:endParaRPr lang="en-US" sz="2800" b="0" dirty="0"/>
          </a:p>
          <a:p>
            <a:pPr algn="l">
              <a:spcBef>
                <a:spcPts val="0"/>
              </a:spcBef>
              <a:buFontTx/>
              <a:buChar char="•"/>
            </a:pPr>
            <a:endParaRPr lang="en-US" sz="2800" b="0" dirty="0"/>
          </a:p>
          <a:p>
            <a:pPr algn="l">
              <a:spcBef>
                <a:spcPts val="0"/>
              </a:spcBef>
              <a:buFontTx/>
              <a:buChar char="•"/>
            </a:pPr>
            <a:endParaRPr lang="en-US" sz="2800" b="0" dirty="0"/>
          </a:p>
          <a:p>
            <a:pPr algn="l">
              <a:spcBef>
                <a:spcPts val="0"/>
              </a:spcBef>
            </a:pPr>
            <a:endParaRPr lang="en-US" sz="1600" b="0" dirty="0" smtClean="0"/>
          </a:p>
          <a:p>
            <a:pPr algn="l">
              <a:spcBef>
                <a:spcPts val="0"/>
              </a:spcBef>
            </a:pPr>
            <a:endParaRPr lang="en-US" sz="1600" b="0" dirty="0" smtClean="0"/>
          </a:p>
          <a:p>
            <a:pPr algn="l">
              <a:spcBef>
                <a:spcPts val="0"/>
              </a:spcBef>
            </a:pPr>
            <a:endParaRPr lang="en-US" sz="1600" b="0" dirty="0"/>
          </a:p>
          <a:p>
            <a:pPr algn="l">
              <a:spcBef>
                <a:spcPts val="0"/>
              </a:spcBef>
            </a:pPr>
            <a:endParaRPr lang="en-US" sz="1600" b="0" dirty="0" smtClean="0"/>
          </a:p>
          <a:p>
            <a:pPr algn="l">
              <a:spcBef>
                <a:spcPts val="0"/>
              </a:spcBef>
            </a:pPr>
            <a:endParaRPr lang="en-US" sz="1600" b="0" dirty="0"/>
          </a:p>
          <a:p>
            <a:pPr algn="l">
              <a:spcBef>
                <a:spcPts val="0"/>
              </a:spcBef>
            </a:pPr>
            <a:endParaRPr lang="en-US" sz="1600" b="0" dirty="0" smtClean="0"/>
          </a:p>
          <a:p>
            <a:pPr algn="l">
              <a:spcBef>
                <a:spcPts val="0"/>
              </a:spcBef>
            </a:pPr>
            <a:endParaRPr lang="en-US" sz="1600" b="0" dirty="0"/>
          </a:p>
          <a:p>
            <a:pPr algn="l">
              <a:spcBef>
                <a:spcPts val="0"/>
              </a:spcBef>
            </a:pPr>
            <a:r>
              <a:rPr lang="en-US" sz="1600" b="0" dirty="0" smtClean="0"/>
              <a:t>*Note</a:t>
            </a:r>
            <a:r>
              <a:rPr lang="en-US" sz="1600" b="0" dirty="0"/>
              <a:t>: SSE </a:t>
            </a:r>
            <a:r>
              <a:rPr lang="en-US" sz="1600" b="0" i="1" dirty="0"/>
              <a:t>IS</a:t>
            </a:r>
            <a:r>
              <a:rPr lang="en-US" sz="1600" b="0" dirty="0"/>
              <a:t> affected by factors (SSE = SST –(SSA+SSB)</a:t>
            </a:r>
            <a:endParaRPr lang="en-US" sz="1600" b="0" dirty="0">
              <a:cs typeface="Times New Roman" pitchFamily="18" charset="0"/>
            </a:endParaRPr>
          </a:p>
        </p:txBody>
      </p:sp>
      <p:sp>
        <p:nvSpPr>
          <p:cNvPr id="40038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400389" name="Object 5"/>
          <p:cNvGraphicFramePr>
            <a:graphicFrameLocks noChangeAspect="1"/>
          </p:cNvGraphicFramePr>
          <p:nvPr>
            <p:extLst>
              <p:ext uri="{D42A27DB-BD31-4B8C-83A1-F6EECF244321}">
                <p14:modId xmlns:p14="http://schemas.microsoft.com/office/powerpoint/2010/main" val="1775795568"/>
              </p:ext>
            </p:extLst>
          </p:nvPr>
        </p:nvGraphicFramePr>
        <p:xfrm>
          <a:off x="1845733" y="1457110"/>
          <a:ext cx="2880519" cy="521973"/>
        </p:xfrm>
        <a:graphic>
          <a:graphicData uri="http://schemas.openxmlformats.org/presentationml/2006/ole">
            <mc:AlternateContent xmlns:mc="http://schemas.openxmlformats.org/markup-compatibility/2006">
              <mc:Choice xmlns:v="urn:schemas-microsoft-com:vml" Requires="v">
                <p:oleObj spid="_x0000_s400516" name="Equation" r:id="rId4" imgW="1346040" imgH="241200" progId="Equation.DSMT4">
                  <p:embed/>
                </p:oleObj>
              </mc:Choice>
              <mc:Fallback>
                <p:oleObj name="Equation" r:id="rId4" imgW="1346040" imgH="24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5733" y="1457110"/>
                        <a:ext cx="2880519" cy="521973"/>
                      </a:xfrm>
                      <a:prstGeom prst="rect">
                        <a:avLst/>
                      </a:prstGeom>
                      <a:noFill/>
                      <a:extLst/>
                    </p:spPr>
                  </p:pic>
                </p:oleObj>
              </mc:Fallback>
            </mc:AlternateContent>
          </a:graphicData>
        </a:graphic>
      </p:graphicFrame>
      <p:graphicFrame>
        <p:nvGraphicFramePr>
          <p:cNvPr id="400435" name="Group 51"/>
          <p:cNvGraphicFramePr>
            <a:graphicFrameLocks noGrp="1"/>
          </p:cNvGraphicFramePr>
          <p:nvPr>
            <p:extLst>
              <p:ext uri="{D42A27DB-BD31-4B8C-83A1-F6EECF244321}">
                <p14:modId xmlns:p14="http://schemas.microsoft.com/office/powerpoint/2010/main" val="1735682324"/>
              </p:ext>
            </p:extLst>
          </p:nvPr>
        </p:nvGraphicFramePr>
        <p:xfrm>
          <a:off x="588433" y="3183996"/>
          <a:ext cx="9045575" cy="2527936"/>
        </p:xfrm>
        <a:graphic>
          <a:graphicData uri="http://schemas.openxmlformats.org/drawingml/2006/table">
            <a:tbl>
              <a:tblPr/>
              <a:tblGrid>
                <a:gridCol w="1114425"/>
                <a:gridCol w="1828800"/>
                <a:gridCol w="2173288"/>
                <a:gridCol w="1182687"/>
                <a:gridCol w="1784350"/>
                <a:gridCol w="962025"/>
              </a:tblGrid>
              <a:tr h="4794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Source</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MS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A</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SSA</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SSA/df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MSA/MSE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B</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SSB</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SSB/df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MSB/MSE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Error</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Book Antiqua" pitchFamily="18" charset="0"/>
                          <a:cs typeface="Times New Roman" pitchFamily="18" charset="0"/>
                        </a:rPr>
                        <a:t>df</a:t>
                      </a:r>
                      <a:r>
                        <a:rPr kumimoji="0" lang="en-US" sz="2000" b="0" i="0" u="none" strike="noStrike" cap="none" normalizeH="0" baseline="-30000" smtClean="0">
                          <a:ln>
                            <a:noFill/>
                          </a:ln>
                          <a:solidFill>
                            <a:schemeClr val="tx1"/>
                          </a:solidFill>
                          <a:effectLst/>
                          <a:latin typeface="Book Antiqua" pitchFamily="18" charset="0"/>
                          <a:cs typeface="Times New Roman" pitchFamily="18" charset="0"/>
                        </a:rPr>
                        <a:t>tot</a:t>
                      </a:r>
                      <a:r>
                        <a:rPr kumimoji="0" lang="en-US" sz="2000" b="0" i="0" u="none" strike="noStrike" cap="none" normalizeH="0" baseline="0" smtClean="0">
                          <a:ln>
                            <a:noFill/>
                          </a:ln>
                          <a:solidFill>
                            <a:schemeClr val="tx1"/>
                          </a:solidFill>
                          <a:effectLst/>
                          <a:latin typeface="Book Antiqua" pitchFamily="18" charset="0"/>
                          <a:cs typeface="Times New Roman" pitchFamily="18" charset="0"/>
                        </a:rPr>
                        <a:t>-(df</a:t>
                      </a:r>
                      <a:r>
                        <a:rPr kumimoji="0" lang="en-US" sz="2000" b="0" i="0" u="none" strike="noStrike" cap="none" normalizeH="0" baseline="-30000" smtClean="0">
                          <a:ln>
                            <a:noFill/>
                          </a:ln>
                          <a:solidFill>
                            <a:schemeClr val="tx1"/>
                          </a:solidFill>
                          <a:effectLst/>
                          <a:latin typeface="Book Antiqua" pitchFamily="18" charset="0"/>
                          <a:cs typeface="Times New Roman" pitchFamily="18" charset="0"/>
                        </a:rPr>
                        <a:t>A</a:t>
                      </a:r>
                      <a:r>
                        <a:rPr kumimoji="0" lang="en-US" sz="2000" b="0" i="0" u="none" strike="noStrike" cap="none" normalizeH="0" baseline="0" smtClean="0">
                          <a:ln>
                            <a:noFill/>
                          </a:ln>
                          <a:solidFill>
                            <a:schemeClr val="tx1"/>
                          </a:solidFill>
                          <a:effectLst/>
                          <a:latin typeface="Book Antiqua" pitchFamily="18" charset="0"/>
                          <a:cs typeface="Times New Roman" pitchFamily="18" charset="0"/>
                        </a:rPr>
                        <a:t>+df</a:t>
                      </a:r>
                      <a:r>
                        <a:rPr kumimoji="0" lang="en-US" sz="2000" b="0" i="0" u="none" strike="noStrike" cap="none" normalizeH="0" baseline="-30000" smtClean="0">
                          <a:ln>
                            <a:noFill/>
                          </a:ln>
                          <a:solidFill>
                            <a:schemeClr val="tx1"/>
                          </a:solidFill>
                          <a:effectLst/>
                          <a:latin typeface="Book Antiqua" pitchFamily="18" charset="0"/>
                          <a:cs typeface="Times New Roman" pitchFamily="18" charset="0"/>
                        </a:rPr>
                        <a:t>B</a:t>
                      </a:r>
                      <a:r>
                        <a:rPr kumimoji="0" lang="en-US" sz="2000" b="0" i="0" u="none" strike="noStrike" cap="none" normalizeH="0" baseline="0" smtClean="0">
                          <a:ln>
                            <a:noFill/>
                          </a:ln>
                          <a:solidFill>
                            <a:schemeClr val="tx1"/>
                          </a:solidFill>
                          <a:effectLst/>
                          <a:latin typeface="Book Antiqua" pitchFamily="18" charset="0"/>
                          <a:cs typeface="Times New Roman" pitchFamily="18" charset="0"/>
                        </a:rPr>
                        <a:t>)</a:t>
                      </a:r>
                      <a:r>
                        <a:rPr kumimoji="0" lang="en-US" sz="2000" b="0" i="0" u="none" strike="noStrike" cap="none" normalizeH="0" baseline="0" smtClean="0">
                          <a:ln>
                            <a:noFill/>
                          </a:ln>
                          <a:solidFill>
                            <a:schemeClr val="tx1"/>
                          </a:solidFill>
                          <a:effectLst/>
                          <a:latin typeface="Times New Roman" pitchFamily="18" charset="0"/>
                        </a:rPr>
                        <a:t>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SSE/df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Total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Book Antiqua" pitchFamily="18" charset="0"/>
                          <a:cs typeface="Times New Roman" pitchFamily="18" charset="0"/>
                        </a:rPr>
                        <a:t>SSA+SSB+SSE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0434" name="Object 50"/>
          <p:cNvGraphicFramePr>
            <a:graphicFrameLocks noChangeAspect="1"/>
          </p:cNvGraphicFramePr>
          <p:nvPr>
            <p:extLst>
              <p:ext uri="{D42A27DB-BD31-4B8C-83A1-F6EECF244321}">
                <p14:modId xmlns:p14="http://schemas.microsoft.com/office/powerpoint/2010/main" val="2155444554"/>
              </p:ext>
            </p:extLst>
          </p:nvPr>
        </p:nvGraphicFramePr>
        <p:xfrm>
          <a:off x="5977466" y="2304942"/>
          <a:ext cx="1821393" cy="654689"/>
        </p:xfrm>
        <a:graphic>
          <a:graphicData uri="http://schemas.openxmlformats.org/presentationml/2006/ole">
            <mc:AlternateContent xmlns:mc="http://schemas.openxmlformats.org/markup-compatibility/2006">
              <mc:Choice xmlns:v="urn:schemas-microsoft-com:vml" Requires="v">
                <p:oleObj spid="_x0000_s400517" name="Equation" r:id="rId6" imgW="1269720" imgH="457200" progId="Equation.DSMT4">
                  <p:embed/>
                </p:oleObj>
              </mc:Choice>
              <mc:Fallback>
                <p:oleObj name="Equation" r:id="rId6" imgW="1269720" imgH="457200" progId="Equation.DSMT4">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7466" y="2304942"/>
                        <a:ext cx="1821393" cy="654689"/>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71525" y="90488"/>
            <a:ext cx="8743950" cy="1143000"/>
          </a:xfrm>
        </p:spPr>
        <p:txBody>
          <a:bodyPr/>
          <a:lstStyle/>
          <a:p>
            <a:r>
              <a:rPr lang="en-US" sz="3600" b="1">
                <a:solidFill>
                  <a:srgbClr val="0000FF"/>
                </a:solidFill>
              </a:rPr>
              <a:t>Factorial ANOVA	Cont.</a:t>
            </a:r>
          </a:p>
        </p:txBody>
      </p:sp>
      <p:sp>
        <p:nvSpPr>
          <p:cNvPr id="398339" name="Text Box 3"/>
          <p:cNvSpPr txBox="1">
            <a:spLocks noChangeArrowheads="1"/>
          </p:cNvSpPr>
          <p:nvPr/>
        </p:nvSpPr>
        <p:spPr bwMode="auto">
          <a:xfrm>
            <a:off x="373063" y="1004888"/>
            <a:ext cx="9493250" cy="418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dirty="0">
                <a:cs typeface="Times New Roman" pitchFamily="18" charset="0"/>
              </a:rPr>
              <a:t>Think of data for Factorial ANOVA as table of reactions</a:t>
            </a:r>
          </a:p>
          <a:p>
            <a:pPr algn="l">
              <a:spcBef>
                <a:spcPct val="50000"/>
              </a:spcBef>
              <a:buFontTx/>
              <a:buChar char="•"/>
            </a:pPr>
            <a:endParaRPr lang="en-US" sz="2800" b="0" dirty="0"/>
          </a:p>
          <a:p>
            <a:pPr algn="l">
              <a:spcBef>
                <a:spcPct val="50000"/>
              </a:spcBef>
              <a:buFontTx/>
              <a:buChar char="•"/>
            </a:pPr>
            <a:endParaRPr lang="en-US" sz="2800" b="0" dirty="0"/>
          </a:p>
          <a:p>
            <a:pPr algn="l">
              <a:spcBef>
                <a:spcPct val="50000"/>
              </a:spcBef>
              <a:buFontTx/>
              <a:buChar char="•"/>
            </a:pPr>
            <a:endParaRPr lang="en-US" sz="2800" b="0" dirty="0"/>
          </a:p>
          <a:p>
            <a:pPr algn="l">
              <a:spcBef>
                <a:spcPct val="50000"/>
              </a:spcBef>
              <a:buFontTx/>
              <a:buChar char="•"/>
            </a:pPr>
            <a:r>
              <a:rPr lang="en-US" sz="2800" b="0" dirty="0"/>
              <a:t>Find means of rows, columns, and individual cells, and comparison of these yields tests for Factors A &amp; </a:t>
            </a:r>
            <a:r>
              <a:rPr lang="en-US" sz="2800" b="0" dirty="0" smtClean="0"/>
              <a:t>B</a:t>
            </a:r>
          </a:p>
          <a:p>
            <a:pPr algn="l">
              <a:spcBef>
                <a:spcPct val="50000"/>
              </a:spcBef>
              <a:buFontTx/>
              <a:buChar char="•"/>
            </a:pPr>
            <a:r>
              <a:rPr lang="en-US" sz="2800" b="0" dirty="0" smtClean="0">
                <a:cs typeface="Times New Roman" pitchFamily="18" charset="0"/>
              </a:rPr>
              <a:t>NOTE: This </a:t>
            </a:r>
            <a:r>
              <a:rPr lang="en-US" sz="2800" b="0" smtClean="0">
                <a:cs typeface="Times New Roman" pitchFamily="18" charset="0"/>
              </a:rPr>
              <a:t>ignores the interaction (A:B)</a:t>
            </a:r>
            <a:endParaRPr lang="en-US" sz="2800" b="0" dirty="0">
              <a:cs typeface="Times New Roman" pitchFamily="18" charset="0"/>
            </a:endParaRPr>
          </a:p>
        </p:txBody>
      </p:sp>
      <p:sp>
        <p:nvSpPr>
          <p:cNvPr id="398340"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98403" name="Group 67"/>
          <p:cNvGraphicFramePr>
            <a:graphicFrameLocks noGrp="1"/>
          </p:cNvGraphicFramePr>
          <p:nvPr/>
        </p:nvGraphicFramePr>
        <p:xfrm>
          <a:off x="1808163" y="1762125"/>
          <a:ext cx="5745162" cy="1800225"/>
        </p:xfrm>
        <a:graphic>
          <a:graphicData uri="http://schemas.openxmlformats.org/drawingml/2006/table">
            <a:tbl>
              <a:tblPr/>
              <a:tblGrid>
                <a:gridCol w="1854200"/>
                <a:gridCol w="1871662"/>
                <a:gridCol w="2019300"/>
              </a:tblGrid>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B (gp 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B (gp 2)</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A (gp1)</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Responses AB</a:t>
                      </a:r>
                      <a:r>
                        <a:rPr kumimoji="0" lang="en-US" sz="2000" b="0" i="0" u="none" strike="noStrike" cap="none" normalizeH="0" baseline="-30000" smtClean="0">
                          <a:ln>
                            <a:noFill/>
                          </a:ln>
                          <a:solidFill>
                            <a:schemeClr val="tx1"/>
                          </a:solidFill>
                          <a:effectLst/>
                          <a:latin typeface="Times New Roman" pitchFamily="18" charset="0"/>
                          <a:cs typeface="Times New Roman" pitchFamily="18" charset="0"/>
                        </a:rPr>
                        <a:t>11</a:t>
                      </a:r>
                      <a:r>
                        <a:rPr kumimoji="0" lang="en-US" sz="2000" b="0" i="0" u="none" strike="noStrike" cap="none" normalizeH="0" baseline="0" smtClean="0">
                          <a:ln>
                            <a:noFill/>
                          </a:ln>
                          <a:solidFill>
                            <a:schemeClr val="tx1"/>
                          </a:solidFill>
                          <a:effectLst/>
                          <a:latin typeface="Times New Roman" pitchFamily="18" charset="0"/>
                        </a:rPr>
                        <a:t>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Responses AB</a:t>
                      </a:r>
                      <a:r>
                        <a:rPr kumimoji="0" lang="en-US" sz="2000" b="0" i="0" u="none" strike="noStrike" cap="none" normalizeH="0" baseline="-30000" smtClean="0">
                          <a:ln>
                            <a:noFill/>
                          </a:ln>
                          <a:solidFill>
                            <a:schemeClr val="tx1"/>
                          </a:solidFill>
                          <a:effectLst/>
                          <a:latin typeface="Times New Roman" pitchFamily="18" charset="0"/>
                          <a:cs typeface="Times New Roman" pitchFamily="18" charset="0"/>
                        </a:rPr>
                        <a:t>12</a:t>
                      </a:r>
                      <a:r>
                        <a:rPr kumimoji="0" lang="en-US" sz="2000" b="0" i="0" u="none" strike="noStrike" cap="none" normalizeH="0" baseline="0" smtClean="0">
                          <a:ln>
                            <a:noFill/>
                          </a:ln>
                          <a:solidFill>
                            <a:schemeClr val="tx1"/>
                          </a:solidFill>
                          <a:effectLst/>
                          <a:latin typeface="Times New Roman" pitchFamily="18" charset="0"/>
                        </a:rPr>
                        <a:t> </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Factor A (gp 2)</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Responses AB</a:t>
                      </a:r>
                      <a:r>
                        <a:rPr kumimoji="0" lang="en-US" sz="2000" b="0" i="0" u="none" strike="noStrike" cap="none" normalizeH="0" baseline="-30000" smtClean="0">
                          <a:ln>
                            <a:noFill/>
                          </a:ln>
                          <a:solidFill>
                            <a:schemeClr val="tx1"/>
                          </a:solidFill>
                          <a:effectLst/>
                          <a:latin typeface="Times New Roman" pitchFamily="18" charset="0"/>
                          <a:cs typeface="Times New Roman" pitchFamily="18" charset="0"/>
                        </a:rPr>
                        <a:t>21</a:t>
                      </a:r>
                      <a:r>
                        <a:rPr kumimoji="0" lang="en-US" sz="2000" b="0" i="0" u="none" strike="noStrike" cap="none" normalizeH="0" baseline="0" smtClean="0">
                          <a:ln>
                            <a:noFill/>
                          </a:ln>
                          <a:solidFill>
                            <a:schemeClr val="tx1"/>
                          </a:solidFill>
                          <a:effectLst/>
                          <a:latin typeface="Times New Roman" pitchFamily="18" charset="0"/>
                        </a:rPr>
                        <a:t>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Responses AB</a:t>
                      </a:r>
                      <a:r>
                        <a:rPr kumimoji="0" lang="en-US" sz="2000" b="0" i="0" u="none" strike="noStrike" cap="none" normalizeH="0" baseline="-30000" smtClean="0">
                          <a:ln>
                            <a:noFill/>
                          </a:ln>
                          <a:solidFill>
                            <a:schemeClr val="tx1"/>
                          </a:solidFill>
                          <a:effectLst/>
                          <a:latin typeface="Times New Roman" pitchFamily="18" charset="0"/>
                          <a:cs typeface="Times New Roman" pitchFamily="18" charset="0"/>
                        </a:rPr>
                        <a:t>22</a:t>
                      </a:r>
                      <a:r>
                        <a:rPr kumimoji="0" lang="en-US" sz="2000" b="0" i="0" u="none" strike="noStrike" cap="none" normalizeH="0" baseline="0" smtClean="0">
                          <a:ln>
                            <a:noFill/>
                          </a:ln>
                          <a:solidFill>
                            <a:schemeClr val="tx1"/>
                          </a:solidFill>
                          <a:effectLst/>
                          <a:latin typeface="Times New Roman" pitchFamily="18" charset="0"/>
                        </a:rPr>
                        <a:t> </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771525" y="90488"/>
            <a:ext cx="8743950" cy="1143000"/>
          </a:xfrm>
        </p:spPr>
        <p:txBody>
          <a:bodyPr/>
          <a:lstStyle/>
          <a:p>
            <a:r>
              <a:rPr lang="en-US" sz="3600" b="1">
                <a:solidFill>
                  <a:srgbClr val="0000FF"/>
                </a:solidFill>
              </a:rPr>
              <a:t>Factorial ANOVA: Interactions</a:t>
            </a:r>
          </a:p>
        </p:txBody>
      </p:sp>
      <p:sp>
        <p:nvSpPr>
          <p:cNvPr id="402435" name="Text Box 3"/>
          <p:cNvSpPr txBox="1">
            <a:spLocks noChangeArrowheads="1"/>
          </p:cNvSpPr>
          <p:nvPr/>
        </p:nvSpPr>
        <p:spPr bwMode="auto">
          <a:xfrm>
            <a:off x="364596" y="1039809"/>
            <a:ext cx="9493250" cy="440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a:cs typeface="Times New Roman" pitchFamily="18" charset="0"/>
              </a:rPr>
              <a:t>Interactions measure the </a:t>
            </a:r>
            <a:r>
              <a:rPr lang="en-US" sz="2800" b="0" i="1" dirty="0">
                <a:cs typeface="Times New Roman" pitchFamily="18" charset="0"/>
              </a:rPr>
              <a:t>joint </a:t>
            </a:r>
            <a:r>
              <a:rPr lang="en-US" sz="2800" b="0" dirty="0">
                <a:cs typeface="Times New Roman" pitchFamily="18" charset="0"/>
              </a:rPr>
              <a:t>effect of main effects A &amp; B </a:t>
            </a:r>
          </a:p>
          <a:p>
            <a:pPr lvl="1" algn="l">
              <a:spcBef>
                <a:spcPts val="0"/>
              </a:spcBef>
              <a:buFontTx/>
              <a:buChar char="•"/>
            </a:pPr>
            <a:r>
              <a:rPr lang="en-US" sz="2800" b="0" dirty="0">
                <a:cs typeface="Times New Roman" pitchFamily="18" charset="0"/>
              </a:rPr>
              <a:t>Identifies whether response to A dependent on level of B</a:t>
            </a: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Estimated as</a:t>
            </a:r>
            <a:r>
              <a:rPr lang="en-US" sz="2800" b="0" dirty="0">
                <a:cs typeface="Times New Roman" pitchFamily="18" charset="0"/>
              </a:rPr>
              <a:t>:							</a:t>
            </a: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Significant interaction: main </a:t>
            </a:r>
            <a:r>
              <a:rPr lang="en-US" sz="2800" b="0" dirty="0">
                <a:cs typeface="Times New Roman" pitchFamily="18" charset="0"/>
              </a:rPr>
              <a:t>effects </a:t>
            </a:r>
            <a:r>
              <a:rPr lang="en-US" sz="2800" b="0" dirty="0" smtClean="0">
                <a:cs typeface="Times New Roman" pitchFamily="18" charset="0"/>
              </a:rPr>
              <a:t>not interpretable </a:t>
            </a:r>
            <a:r>
              <a:rPr lang="en-US" sz="2800" u="sng" dirty="0" smtClean="0">
                <a:cs typeface="Times New Roman" pitchFamily="18" charset="0"/>
              </a:rPr>
              <a:t>without</a:t>
            </a:r>
            <a:r>
              <a:rPr lang="en-US" sz="2800" dirty="0" smtClean="0">
                <a:cs typeface="Times New Roman" pitchFamily="18" charset="0"/>
              </a:rPr>
              <a:t> </a:t>
            </a:r>
            <a:r>
              <a:rPr lang="en-US" sz="2800" b="0" dirty="0">
                <a:cs typeface="Times New Roman" pitchFamily="18" charset="0"/>
              </a:rPr>
              <a:t>clarification </a:t>
            </a:r>
            <a:r>
              <a:rPr lang="en-US" sz="2000" b="0" dirty="0">
                <a:cs typeface="Times New Roman" pitchFamily="18" charset="0"/>
              </a:rPr>
              <a:t>(e.g., species 1 larger than species 2 ONLY in wet environments</a:t>
            </a:r>
            <a:r>
              <a:rPr lang="en-US" sz="2000" b="0" dirty="0" smtClean="0">
                <a:cs typeface="Times New Roman" pitchFamily="18" charset="0"/>
              </a:rPr>
              <a:t>…)</a:t>
            </a:r>
          </a:p>
          <a:p>
            <a:pPr algn="l">
              <a:spcBef>
                <a:spcPts val="0"/>
              </a:spcBef>
              <a:buFontTx/>
              <a:buChar char="•"/>
            </a:pPr>
            <a:r>
              <a:rPr lang="en-US" sz="2800" b="0" i="1" dirty="0" smtClean="0">
                <a:cs typeface="Times New Roman" pitchFamily="18" charset="0"/>
              </a:rPr>
              <a:t>VERY </a:t>
            </a:r>
            <a:r>
              <a:rPr lang="en-US" sz="2800" b="0" dirty="0">
                <a:cs typeface="Times New Roman" pitchFamily="18" charset="0"/>
              </a:rPr>
              <a:t>common in biology </a:t>
            </a:r>
          </a:p>
          <a:p>
            <a:pPr algn="l">
              <a:spcBef>
                <a:spcPts val="0"/>
              </a:spcBef>
              <a:buFontTx/>
              <a:buChar char="•"/>
            </a:pPr>
            <a:endParaRPr lang="en-US" sz="2800" b="0" dirty="0">
              <a:cs typeface="Times New Roman" pitchFamily="18" charset="0"/>
            </a:endParaRPr>
          </a:p>
          <a:p>
            <a:pPr algn="l">
              <a:spcBef>
                <a:spcPts val="0"/>
              </a:spcBef>
              <a:buFontTx/>
              <a:buChar char="•"/>
            </a:pPr>
            <a:endParaRPr lang="en-US" sz="2800" b="0" dirty="0" smtClean="0">
              <a:cs typeface="Times New Roman" pitchFamily="18" charset="0"/>
            </a:endParaRPr>
          </a:p>
        </p:txBody>
      </p:sp>
      <p:sp>
        <p:nvSpPr>
          <p:cNvPr id="402436"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02467" name="Group 35"/>
          <p:cNvGrpSpPr>
            <a:grpSpLocks/>
          </p:cNvGrpSpPr>
          <p:nvPr/>
        </p:nvGrpSpPr>
        <p:grpSpPr bwMode="auto">
          <a:xfrm>
            <a:off x="646113" y="4856163"/>
            <a:ext cx="4783137" cy="1831975"/>
            <a:chOff x="1569" y="2980"/>
            <a:chExt cx="3013" cy="1154"/>
          </a:xfrm>
        </p:grpSpPr>
        <p:grpSp>
          <p:nvGrpSpPr>
            <p:cNvPr id="402457" name="Group 25"/>
            <p:cNvGrpSpPr>
              <a:grpSpLocks/>
            </p:cNvGrpSpPr>
            <p:nvPr/>
          </p:nvGrpSpPr>
          <p:grpSpPr bwMode="auto">
            <a:xfrm>
              <a:off x="2165" y="2980"/>
              <a:ext cx="1798" cy="923"/>
              <a:chOff x="417" y="3079"/>
              <a:chExt cx="1798" cy="923"/>
            </a:xfrm>
          </p:grpSpPr>
          <p:sp>
            <p:nvSpPr>
              <p:cNvPr id="402455" name="Line 23"/>
              <p:cNvSpPr>
                <a:spLocks noChangeShapeType="1"/>
              </p:cNvSpPr>
              <p:nvPr/>
            </p:nvSpPr>
            <p:spPr bwMode="auto">
              <a:xfrm>
                <a:off x="417" y="3079"/>
                <a:ext cx="0" cy="92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2456" name="Line 24"/>
              <p:cNvSpPr>
                <a:spLocks noChangeShapeType="1"/>
              </p:cNvSpPr>
              <p:nvPr/>
            </p:nvSpPr>
            <p:spPr bwMode="auto">
              <a:xfrm rot="-5400000">
                <a:off x="1322" y="3100"/>
                <a:ext cx="0" cy="17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02459" name="Text Box 27"/>
            <p:cNvSpPr txBox="1">
              <a:spLocks noChangeArrowheads="1"/>
            </p:cNvSpPr>
            <p:nvPr/>
          </p:nvSpPr>
          <p:spPr bwMode="auto">
            <a:xfrm>
              <a:off x="1569" y="3189"/>
              <a:ext cx="60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r>
                <a:rPr lang="en-US" sz="1800" b="0"/>
                <a:t>Growth rate</a:t>
              </a:r>
            </a:p>
          </p:txBody>
        </p:sp>
        <p:sp>
          <p:nvSpPr>
            <p:cNvPr id="402460" name="Line 28"/>
            <p:cNvSpPr>
              <a:spLocks noChangeShapeType="1"/>
            </p:cNvSpPr>
            <p:nvPr/>
          </p:nvSpPr>
          <p:spPr bwMode="auto">
            <a:xfrm>
              <a:off x="2324" y="3108"/>
              <a:ext cx="1261" cy="55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2462" name="Line 30"/>
            <p:cNvSpPr>
              <a:spLocks noChangeShapeType="1"/>
            </p:cNvSpPr>
            <p:nvPr/>
          </p:nvSpPr>
          <p:spPr bwMode="auto">
            <a:xfrm flipH="1">
              <a:off x="2350" y="3094"/>
              <a:ext cx="1261" cy="55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2463" name="Text Box 31"/>
            <p:cNvSpPr txBox="1">
              <a:spLocks noChangeArrowheads="1"/>
            </p:cNvSpPr>
            <p:nvPr/>
          </p:nvSpPr>
          <p:spPr bwMode="auto">
            <a:xfrm>
              <a:off x="2206" y="3903"/>
              <a:ext cx="1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800" b="0"/>
                <a:t>Wet                           Dry</a:t>
              </a:r>
            </a:p>
          </p:txBody>
        </p:sp>
        <p:sp>
          <p:nvSpPr>
            <p:cNvPr id="402464" name="Text Box 32"/>
            <p:cNvSpPr txBox="1">
              <a:spLocks noChangeArrowheads="1"/>
            </p:cNvSpPr>
            <p:nvPr/>
          </p:nvSpPr>
          <p:spPr bwMode="auto">
            <a:xfrm>
              <a:off x="3643" y="2995"/>
              <a:ext cx="9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800" b="0"/>
                <a:t>Species 1</a:t>
              </a:r>
            </a:p>
          </p:txBody>
        </p:sp>
        <p:sp>
          <p:nvSpPr>
            <p:cNvPr id="402466" name="Text Box 34"/>
            <p:cNvSpPr txBox="1">
              <a:spLocks noChangeArrowheads="1"/>
            </p:cNvSpPr>
            <p:nvPr/>
          </p:nvSpPr>
          <p:spPr bwMode="auto">
            <a:xfrm>
              <a:off x="3679" y="3548"/>
              <a:ext cx="9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800" b="0"/>
                <a:t>Species 2</a:t>
              </a:r>
            </a:p>
          </p:txBody>
        </p:sp>
      </p:grpSp>
      <p:sp>
        <p:nvSpPr>
          <p:cNvPr id="402468" name="Text Box 36"/>
          <p:cNvSpPr txBox="1">
            <a:spLocks noChangeArrowheads="1"/>
          </p:cNvSpPr>
          <p:nvPr/>
        </p:nvSpPr>
        <p:spPr bwMode="auto">
          <a:xfrm>
            <a:off x="5313363" y="5630863"/>
            <a:ext cx="4737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dirty="0"/>
              <a:t>Note: The study of trade-offs (reaction norms) in evolutionary ecology is based on the study of interactions</a:t>
            </a:r>
          </a:p>
        </p:txBody>
      </p:sp>
      <p:graphicFrame>
        <p:nvGraphicFramePr>
          <p:cNvPr id="2" name="Object 1"/>
          <p:cNvGraphicFramePr>
            <a:graphicFrameLocks noChangeAspect="1"/>
          </p:cNvGraphicFramePr>
          <p:nvPr>
            <p:extLst>
              <p:ext uri="{D42A27DB-BD31-4B8C-83A1-F6EECF244321}">
                <p14:modId xmlns:p14="http://schemas.microsoft.com/office/powerpoint/2010/main" val="2624126677"/>
              </p:ext>
            </p:extLst>
          </p:nvPr>
        </p:nvGraphicFramePr>
        <p:xfrm>
          <a:off x="2673350" y="2546626"/>
          <a:ext cx="5511799" cy="629962"/>
        </p:xfrm>
        <a:graphic>
          <a:graphicData uri="http://schemas.openxmlformats.org/presentationml/2006/ole">
            <mc:AlternateContent xmlns:mc="http://schemas.openxmlformats.org/markup-compatibility/2006">
              <mc:Choice xmlns:v="urn:schemas-microsoft-com:vml" Requires="v">
                <p:oleObj spid="_x0000_s448564" name="Equation" r:id="rId4" imgW="4140000" imgH="469800" progId="Equation.DSMT4">
                  <p:embed/>
                </p:oleObj>
              </mc:Choice>
              <mc:Fallback>
                <p:oleObj name="Equation" r:id="rId4" imgW="4140000" imgH="469800" progId="Equation.DSMT4">
                  <p:embed/>
                  <p:pic>
                    <p:nvPicPr>
                      <p:cNvPr id="0" name="Object 17"/>
                      <p:cNvPicPr>
                        <a:picLocks noChangeAspect="1" noChangeArrowheads="1"/>
                      </p:cNvPicPr>
                      <p:nvPr/>
                    </p:nvPicPr>
                    <p:blipFill>
                      <a:blip r:embed="rId5"/>
                      <a:srcRect/>
                      <a:stretch>
                        <a:fillRect/>
                      </a:stretch>
                    </p:blipFill>
                    <p:spPr bwMode="auto">
                      <a:xfrm>
                        <a:off x="2673350" y="2546626"/>
                        <a:ext cx="5511799" cy="629962"/>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024037"/>
              </p:ext>
            </p:extLst>
          </p:nvPr>
        </p:nvGraphicFramePr>
        <p:xfrm>
          <a:off x="3199076" y="1988199"/>
          <a:ext cx="3534836" cy="535926"/>
        </p:xfrm>
        <a:graphic>
          <a:graphicData uri="http://schemas.openxmlformats.org/presentationml/2006/ole">
            <mc:AlternateContent xmlns:mc="http://schemas.openxmlformats.org/markup-compatibility/2006">
              <mc:Choice xmlns:v="urn:schemas-microsoft-com:vml" Requires="v">
                <p:oleObj spid="_x0000_s448565" name="Equation" r:id="rId6" imgW="1866900" imgH="279400" progId="Equation.DSMT4">
                  <p:embed/>
                </p:oleObj>
              </mc:Choice>
              <mc:Fallback>
                <p:oleObj name="Equation" r:id="rId6" imgW="1866900" imgH="2794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9076" y="1988199"/>
                        <a:ext cx="3534836" cy="535926"/>
                      </a:xfrm>
                      <a:prstGeom prst="rect">
                        <a:avLst/>
                      </a:prstGeom>
                      <a:noFill/>
                      <a:ln>
                        <a:noFill/>
                      </a:ln>
                    </p:spPr>
                  </p:pic>
                </p:oleObj>
              </mc:Fallback>
            </mc:AlternateContent>
          </a:graphicData>
        </a:graphic>
      </p:graphicFrame>
      <p:sp>
        <p:nvSpPr>
          <p:cNvPr id="4" name="Oval 3"/>
          <p:cNvSpPr/>
          <p:nvPr/>
        </p:nvSpPr>
        <p:spPr bwMode="auto">
          <a:xfrm>
            <a:off x="5372100" y="1930400"/>
            <a:ext cx="749300" cy="66040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 name="Slide Number Placeholder 4"/>
          <p:cNvSpPr>
            <a:spLocks noGrp="1"/>
          </p:cNvSpPr>
          <p:nvPr>
            <p:ph type="sldNum" sz="quarter" idx="12"/>
          </p:nvPr>
        </p:nvSpPr>
        <p:spPr>
          <a:xfrm>
            <a:off x="8143875" y="6397945"/>
            <a:ext cx="2143125" cy="454025"/>
          </a:xfrm>
        </p:spPr>
        <p:txBody>
          <a:bodyPr/>
          <a:lstStyle/>
          <a:p>
            <a:fld id="{AC32BF1F-359E-4FCC-AB1F-C868312249D9}"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4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24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24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24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71525" y="90488"/>
            <a:ext cx="8743950" cy="1143000"/>
          </a:xfrm>
        </p:spPr>
        <p:txBody>
          <a:bodyPr/>
          <a:lstStyle/>
          <a:p>
            <a:r>
              <a:rPr lang="en-US" sz="3600" b="1">
                <a:solidFill>
                  <a:srgbClr val="0000FF"/>
                </a:solidFill>
              </a:rPr>
              <a:t>Factorial ANOVA</a:t>
            </a:r>
          </a:p>
        </p:txBody>
      </p:sp>
      <p:sp>
        <p:nvSpPr>
          <p:cNvPr id="406531" name="Text Box 3"/>
          <p:cNvSpPr txBox="1">
            <a:spLocks noChangeArrowheads="1"/>
          </p:cNvSpPr>
          <p:nvPr/>
        </p:nvSpPr>
        <p:spPr bwMode="auto">
          <a:xfrm>
            <a:off x="373063" y="1141413"/>
            <a:ext cx="9493250"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50000"/>
              </a:spcBef>
              <a:buFontTx/>
              <a:buChar char="•"/>
            </a:pPr>
            <a:r>
              <a:rPr lang="en-US" sz="2800" b="0">
                <a:cs typeface="Times New Roman" pitchFamily="18" charset="0"/>
              </a:rPr>
              <a:t>Other factors can be added for general factorial designs (e.g., 3-way factorial with interaction)</a:t>
            </a:r>
          </a:p>
          <a:p>
            <a:pPr algn="l">
              <a:spcBef>
                <a:spcPct val="50000"/>
              </a:spcBef>
              <a:buFontTx/>
              <a:buChar char="•"/>
            </a:pPr>
            <a:endParaRPr lang="en-US" sz="2800" b="0">
              <a:cs typeface="Times New Roman" pitchFamily="18" charset="0"/>
            </a:endParaRPr>
          </a:p>
          <a:p>
            <a:pPr algn="l">
              <a:spcBef>
                <a:spcPct val="50000"/>
              </a:spcBef>
              <a:buFontTx/>
              <a:buChar char="•"/>
            </a:pPr>
            <a:r>
              <a:rPr lang="en-US" sz="2800" b="0">
                <a:cs typeface="Times New Roman" pitchFamily="18" charset="0"/>
              </a:rPr>
              <a:t>Adding factors also means adding many interactions</a:t>
            </a:r>
          </a:p>
          <a:p>
            <a:pPr algn="l">
              <a:spcBef>
                <a:spcPct val="50000"/>
              </a:spcBef>
              <a:buFontTx/>
              <a:buChar char="•"/>
            </a:pPr>
            <a:r>
              <a:rPr lang="en-US" sz="2800" b="0">
                <a:cs typeface="Times New Roman" pitchFamily="18" charset="0"/>
              </a:rPr>
              <a:t>In general, assess significance of interactions, pool non-significant interaction Mean Square with MSE**, then interpret main effects whenever possible</a:t>
            </a:r>
          </a:p>
          <a:p>
            <a:pPr algn="l">
              <a:spcBef>
                <a:spcPct val="50000"/>
              </a:spcBef>
              <a:buFontTx/>
              <a:buChar char="•"/>
            </a:pPr>
            <a:r>
              <a:rPr lang="en-US" sz="2800" b="0">
                <a:cs typeface="Times New Roman" pitchFamily="18" charset="0"/>
              </a:rPr>
              <a:t>Inclusion of more factors is ‘neater’, and </a:t>
            </a:r>
            <a:r>
              <a:rPr lang="en-US" sz="2800" u="sng">
                <a:cs typeface="Times New Roman" pitchFamily="18" charset="0"/>
              </a:rPr>
              <a:t>allows assessment of interactions</a:t>
            </a:r>
            <a:r>
              <a:rPr lang="en-US" sz="2800" b="0">
                <a:cs typeface="Times New Roman" pitchFamily="18" charset="0"/>
              </a:rPr>
              <a:t>, but requires larger </a:t>
            </a:r>
            <a:r>
              <a:rPr lang="en-US" sz="2800" b="0" i="1">
                <a:cs typeface="Times New Roman" pitchFamily="18" charset="0"/>
              </a:rPr>
              <a:t>N</a:t>
            </a:r>
          </a:p>
        </p:txBody>
      </p:sp>
      <p:sp>
        <p:nvSpPr>
          <p:cNvPr id="406532"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406536" name="Object 8"/>
          <p:cNvGraphicFramePr>
            <a:graphicFrameLocks noChangeAspect="1"/>
          </p:cNvGraphicFramePr>
          <p:nvPr/>
        </p:nvGraphicFramePr>
        <p:xfrm>
          <a:off x="815975" y="2187575"/>
          <a:ext cx="7815263" cy="560388"/>
        </p:xfrm>
        <a:graphic>
          <a:graphicData uri="http://schemas.openxmlformats.org/presentationml/2006/ole">
            <mc:AlternateContent xmlns:mc="http://schemas.openxmlformats.org/markup-compatibility/2006">
              <mc:Choice xmlns:v="urn:schemas-microsoft-com:vml" Requires="v">
                <p:oleObj spid="_x0000_s406579" r:id="rId4" imgW="3860800" imgH="279400" progId="Equation.DSMT4">
                  <p:embed/>
                </p:oleObj>
              </mc:Choice>
              <mc:Fallback>
                <p:oleObj r:id="rId4" imgW="3860800" imgH="2794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2187575"/>
                        <a:ext cx="78152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38" name="Text Box 10"/>
          <p:cNvSpPr txBox="1">
            <a:spLocks noChangeArrowheads="1"/>
          </p:cNvSpPr>
          <p:nvPr/>
        </p:nvSpPr>
        <p:spPr bwMode="auto">
          <a:xfrm>
            <a:off x="441325" y="6069013"/>
            <a:ext cx="931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2000" b="0"/>
              <a:t>**Rules for pooling MSA*B with MSE depend upon significance, the type of effect (fixed or random), and several other factors (See Box 10.3 in </a:t>
            </a:r>
            <a:r>
              <a:rPr lang="en-US" sz="2000" b="0" i="1"/>
              <a:t>Biometry </a:t>
            </a:r>
            <a:r>
              <a:rPr lang="en-US" sz="2000" b="0"/>
              <a:t>for details)</a:t>
            </a:r>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771525" y="79375"/>
            <a:ext cx="8743950" cy="1143000"/>
          </a:xfrm>
        </p:spPr>
        <p:txBody>
          <a:bodyPr/>
          <a:lstStyle/>
          <a:p>
            <a:r>
              <a:rPr lang="en-US" sz="3600" b="1">
                <a:solidFill>
                  <a:srgbClr val="0000FF"/>
                </a:solidFill>
              </a:rPr>
              <a:t>Factorial ANOVA: Assessing Significance</a:t>
            </a:r>
          </a:p>
        </p:txBody>
      </p:sp>
      <p:sp>
        <p:nvSpPr>
          <p:cNvPr id="430083" name="Text Box 3"/>
          <p:cNvSpPr txBox="1">
            <a:spLocks noChangeArrowheads="1"/>
          </p:cNvSpPr>
          <p:nvPr/>
        </p:nvSpPr>
        <p:spPr bwMode="auto">
          <a:xfrm>
            <a:off x="373063" y="1141413"/>
            <a:ext cx="94932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a:cs typeface="Times New Roman" pitchFamily="18" charset="0"/>
              </a:rPr>
              <a:t>Standard approach: </a:t>
            </a:r>
          </a:p>
          <a:p>
            <a:pPr lvl="1" algn="l">
              <a:spcBef>
                <a:spcPct val="10000"/>
              </a:spcBef>
              <a:buFontTx/>
              <a:buChar char="•"/>
            </a:pPr>
            <a:r>
              <a:rPr lang="en-US" sz="2800" b="0">
                <a:cs typeface="Times New Roman" pitchFamily="18" charset="0"/>
              </a:rPr>
              <a:t>Compare F-ratios for each factor to F-distribution with appropriate df</a:t>
            </a:r>
          </a:p>
          <a:p>
            <a:pPr algn="l">
              <a:spcBef>
                <a:spcPct val="10000"/>
              </a:spcBef>
              <a:buFontTx/>
              <a:buChar char="•"/>
            </a:pPr>
            <a:endParaRPr lang="en-US" sz="2800" b="0">
              <a:cs typeface="Times New Roman" pitchFamily="18" charset="0"/>
            </a:endParaRPr>
          </a:p>
          <a:p>
            <a:pPr algn="l">
              <a:spcBef>
                <a:spcPct val="10000"/>
              </a:spcBef>
              <a:buFontTx/>
              <a:buChar char="•"/>
            </a:pPr>
            <a:endParaRPr lang="en-US" sz="2800" b="0">
              <a:cs typeface="Times New Roman" pitchFamily="18" charset="0"/>
            </a:endParaRPr>
          </a:p>
          <a:p>
            <a:pPr algn="l">
              <a:spcBef>
                <a:spcPct val="10000"/>
              </a:spcBef>
              <a:buFontTx/>
              <a:buChar char="•"/>
            </a:pPr>
            <a:r>
              <a:rPr lang="en-US" sz="2800" b="0">
                <a:cs typeface="Times New Roman" pitchFamily="18" charset="0"/>
              </a:rPr>
              <a:t>Resampling Alternative:</a:t>
            </a:r>
          </a:p>
          <a:p>
            <a:pPr lvl="1" algn="l">
              <a:spcBef>
                <a:spcPct val="10000"/>
              </a:spcBef>
              <a:buFontTx/>
              <a:buChar char="•"/>
            </a:pPr>
            <a:r>
              <a:rPr lang="en-US" sz="2800" b="0">
                <a:cs typeface="Times New Roman" pitchFamily="18" charset="0"/>
              </a:rPr>
              <a:t>Residual randomization: shuffle residuals from reduced model to assess that factor (e.g., remove A×B and use randomization to test A×B factor)</a:t>
            </a:r>
          </a:p>
        </p:txBody>
      </p:sp>
      <p:sp>
        <p:nvSpPr>
          <p:cNvPr id="430084"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30088" name="Picture 8" descr="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6713" y="2112963"/>
            <a:ext cx="1941512" cy="1533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0091" name="Object 11"/>
          <p:cNvGraphicFramePr>
            <a:graphicFrameLocks noChangeAspect="1"/>
          </p:cNvGraphicFramePr>
          <p:nvPr/>
        </p:nvGraphicFramePr>
        <p:xfrm>
          <a:off x="7332663" y="5092700"/>
          <a:ext cx="2757487" cy="1473200"/>
        </p:xfrm>
        <a:graphic>
          <a:graphicData uri="http://schemas.openxmlformats.org/presentationml/2006/ole">
            <mc:AlternateContent xmlns:mc="http://schemas.openxmlformats.org/markup-compatibility/2006">
              <mc:Choice xmlns:v="urn:schemas-microsoft-com:vml" Requires="v">
                <p:oleObj spid="_x0000_s430177" name="Document" r:id="rId5" imgW="3726720" imgH="2209680" progId="Word.Document.8">
                  <p:embed/>
                </p:oleObj>
              </mc:Choice>
              <mc:Fallback>
                <p:oleObj name="Document" r:id="rId5" imgW="3726720" imgH="220968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t="9555" r="-340"/>
                      <a:stretch>
                        <a:fillRect/>
                      </a:stretch>
                    </p:blipFill>
                    <p:spPr bwMode="auto">
                      <a:xfrm>
                        <a:off x="7332663" y="5092700"/>
                        <a:ext cx="2757487"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092" name="Group 12"/>
          <p:cNvGrpSpPr>
            <a:grpSpLocks/>
          </p:cNvGrpSpPr>
          <p:nvPr/>
        </p:nvGrpSpPr>
        <p:grpSpPr bwMode="auto">
          <a:xfrm>
            <a:off x="1312863" y="5108575"/>
            <a:ext cx="1452562" cy="1704975"/>
            <a:chOff x="834" y="3246"/>
            <a:chExt cx="915" cy="1074"/>
          </a:xfrm>
        </p:grpSpPr>
        <p:grpSp>
          <p:nvGrpSpPr>
            <p:cNvPr id="430093" name="Group 13"/>
            <p:cNvGrpSpPr>
              <a:grpSpLocks/>
            </p:cNvGrpSpPr>
            <p:nvPr/>
          </p:nvGrpSpPr>
          <p:grpSpPr bwMode="auto">
            <a:xfrm>
              <a:off x="1032" y="3246"/>
              <a:ext cx="717" cy="1074"/>
              <a:chOff x="4865" y="3023"/>
              <a:chExt cx="717" cy="1074"/>
            </a:xfrm>
          </p:grpSpPr>
          <p:sp>
            <p:nvSpPr>
              <p:cNvPr id="430094" name="Rectangle 14"/>
              <p:cNvSpPr>
                <a:spLocks noChangeArrowheads="1"/>
              </p:cNvSpPr>
              <p:nvPr/>
            </p:nvSpPr>
            <p:spPr bwMode="auto">
              <a:xfrm>
                <a:off x="4957" y="3237"/>
                <a:ext cx="97" cy="427"/>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095" name="Rectangle 15"/>
              <p:cNvSpPr>
                <a:spLocks noChangeArrowheads="1"/>
              </p:cNvSpPr>
              <p:nvPr/>
            </p:nvSpPr>
            <p:spPr bwMode="auto">
              <a:xfrm>
                <a:off x="4956" y="3670"/>
                <a:ext cx="97" cy="427"/>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096" name="Line 16"/>
              <p:cNvSpPr>
                <a:spLocks noChangeShapeType="1"/>
              </p:cNvSpPr>
              <p:nvPr/>
            </p:nvSpPr>
            <p:spPr bwMode="auto">
              <a:xfrm>
                <a:off x="5137" y="3671"/>
                <a:ext cx="19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30097" name="Text Box 17"/>
              <p:cNvSpPr txBox="1">
                <a:spLocks noChangeArrowheads="1"/>
              </p:cNvSpPr>
              <p:nvPr/>
            </p:nvSpPr>
            <p:spPr bwMode="auto">
              <a:xfrm>
                <a:off x="5287" y="3562"/>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obs</a:t>
                </a:r>
              </a:p>
            </p:txBody>
          </p:sp>
          <p:sp>
            <p:nvSpPr>
              <p:cNvPr id="430098" name="Line 18"/>
              <p:cNvSpPr>
                <a:spLocks noChangeShapeType="1"/>
              </p:cNvSpPr>
              <p:nvPr/>
            </p:nvSpPr>
            <p:spPr bwMode="auto">
              <a:xfrm flipV="1">
                <a:off x="4865" y="3668"/>
                <a:ext cx="245"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30099" name="Text Box 19"/>
              <p:cNvSpPr txBox="1">
                <a:spLocks noChangeArrowheads="1"/>
              </p:cNvSpPr>
              <p:nvPr/>
            </p:nvSpPr>
            <p:spPr bwMode="auto">
              <a:xfrm>
                <a:off x="4893" y="302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Y</a:t>
                </a:r>
              </a:p>
            </p:txBody>
          </p:sp>
        </p:grpSp>
        <p:grpSp>
          <p:nvGrpSpPr>
            <p:cNvPr id="430100" name="Group 20"/>
            <p:cNvGrpSpPr>
              <a:grpSpLocks/>
            </p:cNvGrpSpPr>
            <p:nvPr/>
          </p:nvGrpSpPr>
          <p:grpSpPr bwMode="auto">
            <a:xfrm>
              <a:off x="834" y="3246"/>
              <a:ext cx="220" cy="1074"/>
              <a:chOff x="4712" y="3032"/>
              <a:chExt cx="220" cy="1074"/>
            </a:xfrm>
          </p:grpSpPr>
          <p:sp>
            <p:nvSpPr>
              <p:cNvPr id="430101" name="Rectangle 21"/>
              <p:cNvSpPr>
                <a:spLocks noChangeArrowheads="1"/>
              </p:cNvSpPr>
              <p:nvPr/>
            </p:nvSpPr>
            <p:spPr bwMode="auto">
              <a:xfrm>
                <a:off x="4776" y="3247"/>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02" name="Text Box 22"/>
              <p:cNvSpPr txBox="1">
                <a:spLocks noChangeArrowheads="1"/>
              </p:cNvSpPr>
              <p:nvPr/>
            </p:nvSpPr>
            <p:spPr bwMode="auto">
              <a:xfrm>
                <a:off x="4712" y="30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X</a:t>
                </a:r>
              </a:p>
            </p:txBody>
          </p:sp>
          <p:sp>
            <p:nvSpPr>
              <p:cNvPr id="430103" name="Rectangle 23"/>
              <p:cNvSpPr>
                <a:spLocks noChangeArrowheads="1"/>
              </p:cNvSpPr>
              <p:nvPr/>
            </p:nvSpPr>
            <p:spPr bwMode="auto">
              <a:xfrm>
                <a:off x="4776" y="3679"/>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04" name="Text Box 24"/>
              <p:cNvSpPr txBox="1">
                <a:spLocks noChangeArrowheads="1"/>
              </p:cNvSpPr>
              <p:nvPr/>
            </p:nvSpPr>
            <p:spPr bwMode="auto">
              <a:xfrm>
                <a:off x="4721" y="3379"/>
                <a:ext cx="20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M</a:t>
                </a:r>
              </a:p>
            </p:txBody>
          </p:sp>
          <p:sp>
            <p:nvSpPr>
              <p:cNvPr id="430105" name="Text Box 25"/>
              <p:cNvSpPr txBox="1">
                <a:spLocks noChangeArrowheads="1"/>
              </p:cNvSpPr>
              <p:nvPr/>
            </p:nvSpPr>
            <p:spPr bwMode="auto">
              <a:xfrm>
                <a:off x="4737" y="374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F</a:t>
                </a:r>
              </a:p>
            </p:txBody>
          </p:sp>
        </p:grpSp>
      </p:grpSp>
      <p:grpSp>
        <p:nvGrpSpPr>
          <p:cNvPr id="430106" name="Group 26"/>
          <p:cNvGrpSpPr>
            <a:grpSpLocks/>
          </p:cNvGrpSpPr>
          <p:nvPr/>
        </p:nvGrpSpPr>
        <p:grpSpPr bwMode="auto">
          <a:xfrm>
            <a:off x="2892425" y="5141913"/>
            <a:ext cx="1474788" cy="1709737"/>
            <a:chOff x="1829" y="3267"/>
            <a:chExt cx="929" cy="1077"/>
          </a:xfrm>
        </p:grpSpPr>
        <p:grpSp>
          <p:nvGrpSpPr>
            <p:cNvPr id="430107" name="Group 27"/>
            <p:cNvGrpSpPr>
              <a:grpSpLocks/>
            </p:cNvGrpSpPr>
            <p:nvPr/>
          </p:nvGrpSpPr>
          <p:grpSpPr bwMode="auto">
            <a:xfrm>
              <a:off x="1829" y="3270"/>
              <a:ext cx="220" cy="1074"/>
              <a:chOff x="4712" y="3032"/>
              <a:chExt cx="220" cy="1074"/>
            </a:xfrm>
          </p:grpSpPr>
          <p:sp>
            <p:nvSpPr>
              <p:cNvPr id="430108" name="Rectangle 28"/>
              <p:cNvSpPr>
                <a:spLocks noChangeArrowheads="1"/>
              </p:cNvSpPr>
              <p:nvPr/>
            </p:nvSpPr>
            <p:spPr bwMode="auto">
              <a:xfrm>
                <a:off x="4776" y="3247"/>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09" name="Text Box 29"/>
              <p:cNvSpPr txBox="1">
                <a:spLocks noChangeArrowheads="1"/>
              </p:cNvSpPr>
              <p:nvPr/>
            </p:nvSpPr>
            <p:spPr bwMode="auto">
              <a:xfrm>
                <a:off x="4712" y="30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X</a:t>
                </a:r>
              </a:p>
            </p:txBody>
          </p:sp>
          <p:sp>
            <p:nvSpPr>
              <p:cNvPr id="430110" name="Rectangle 30"/>
              <p:cNvSpPr>
                <a:spLocks noChangeArrowheads="1"/>
              </p:cNvSpPr>
              <p:nvPr/>
            </p:nvSpPr>
            <p:spPr bwMode="auto">
              <a:xfrm>
                <a:off x="4776" y="3679"/>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11" name="Text Box 31"/>
              <p:cNvSpPr txBox="1">
                <a:spLocks noChangeArrowheads="1"/>
              </p:cNvSpPr>
              <p:nvPr/>
            </p:nvSpPr>
            <p:spPr bwMode="auto">
              <a:xfrm>
                <a:off x="4721" y="3379"/>
                <a:ext cx="20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M</a:t>
                </a:r>
              </a:p>
            </p:txBody>
          </p:sp>
          <p:sp>
            <p:nvSpPr>
              <p:cNvPr id="430112" name="Text Box 32"/>
              <p:cNvSpPr txBox="1">
                <a:spLocks noChangeArrowheads="1"/>
              </p:cNvSpPr>
              <p:nvPr/>
            </p:nvSpPr>
            <p:spPr bwMode="auto">
              <a:xfrm>
                <a:off x="4737" y="374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F</a:t>
                </a:r>
              </a:p>
            </p:txBody>
          </p:sp>
        </p:grpSp>
        <p:grpSp>
          <p:nvGrpSpPr>
            <p:cNvPr id="430113" name="Group 33"/>
            <p:cNvGrpSpPr>
              <a:grpSpLocks/>
            </p:cNvGrpSpPr>
            <p:nvPr/>
          </p:nvGrpSpPr>
          <p:grpSpPr bwMode="auto">
            <a:xfrm>
              <a:off x="2019" y="3267"/>
              <a:ext cx="739" cy="1052"/>
              <a:chOff x="2675" y="2813"/>
              <a:chExt cx="739" cy="1052"/>
            </a:xfrm>
          </p:grpSpPr>
          <p:sp>
            <p:nvSpPr>
              <p:cNvPr id="430114" name="Rectangle 34"/>
              <p:cNvSpPr>
                <a:spLocks noChangeArrowheads="1"/>
              </p:cNvSpPr>
              <p:nvPr/>
            </p:nvSpPr>
            <p:spPr bwMode="auto">
              <a:xfrm>
                <a:off x="2770" y="3022"/>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15" name="Rectangle 35"/>
              <p:cNvSpPr>
                <a:spLocks noChangeArrowheads="1"/>
              </p:cNvSpPr>
              <p:nvPr/>
            </p:nvSpPr>
            <p:spPr bwMode="auto">
              <a:xfrm>
                <a:off x="2771" y="3116"/>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16" name="Line 36"/>
              <p:cNvSpPr>
                <a:spLocks noChangeShapeType="1"/>
              </p:cNvSpPr>
              <p:nvPr/>
            </p:nvSpPr>
            <p:spPr bwMode="auto">
              <a:xfrm>
                <a:off x="2947" y="3456"/>
                <a:ext cx="19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30117" name="Text Box 37"/>
              <p:cNvSpPr txBox="1">
                <a:spLocks noChangeArrowheads="1"/>
              </p:cNvSpPr>
              <p:nvPr/>
            </p:nvSpPr>
            <p:spPr bwMode="auto">
              <a:xfrm>
                <a:off x="3075" y="3347"/>
                <a:ext cx="3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rand</a:t>
                </a:r>
              </a:p>
            </p:txBody>
          </p:sp>
          <p:sp>
            <p:nvSpPr>
              <p:cNvPr id="430118" name="Line 38"/>
              <p:cNvSpPr>
                <a:spLocks noChangeShapeType="1"/>
              </p:cNvSpPr>
              <p:nvPr/>
            </p:nvSpPr>
            <p:spPr bwMode="auto">
              <a:xfrm flipV="1">
                <a:off x="2675" y="3456"/>
                <a:ext cx="245"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30119" name="Rectangle 39"/>
              <p:cNvSpPr>
                <a:spLocks noChangeArrowheads="1"/>
              </p:cNvSpPr>
              <p:nvPr/>
            </p:nvSpPr>
            <p:spPr bwMode="auto">
              <a:xfrm>
                <a:off x="2770" y="3190"/>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0" name="Rectangle 40"/>
              <p:cNvSpPr>
                <a:spLocks noChangeArrowheads="1"/>
              </p:cNvSpPr>
              <p:nvPr/>
            </p:nvSpPr>
            <p:spPr bwMode="auto">
              <a:xfrm>
                <a:off x="2771" y="3377"/>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1" name="Rectangle 41"/>
              <p:cNvSpPr>
                <a:spLocks noChangeArrowheads="1"/>
              </p:cNvSpPr>
              <p:nvPr/>
            </p:nvSpPr>
            <p:spPr bwMode="auto">
              <a:xfrm>
                <a:off x="2770" y="3283"/>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2" name="Rectangle 42"/>
              <p:cNvSpPr>
                <a:spLocks noChangeArrowheads="1"/>
              </p:cNvSpPr>
              <p:nvPr/>
            </p:nvSpPr>
            <p:spPr bwMode="auto">
              <a:xfrm>
                <a:off x="2771" y="3458"/>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3" name="Rectangle 43"/>
              <p:cNvSpPr>
                <a:spLocks noChangeArrowheads="1"/>
              </p:cNvSpPr>
              <p:nvPr/>
            </p:nvSpPr>
            <p:spPr bwMode="auto">
              <a:xfrm>
                <a:off x="2770" y="3607"/>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4" name="Rectangle 44"/>
              <p:cNvSpPr>
                <a:spLocks noChangeArrowheads="1"/>
              </p:cNvSpPr>
              <p:nvPr/>
            </p:nvSpPr>
            <p:spPr bwMode="auto">
              <a:xfrm>
                <a:off x="2771" y="3533"/>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5" name="Rectangle 45"/>
              <p:cNvSpPr>
                <a:spLocks noChangeArrowheads="1"/>
              </p:cNvSpPr>
              <p:nvPr/>
            </p:nvSpPr>
            <p:spPr bwMode="auto">
              <a:xfrm>
                <a:off x="2770" y="3700"/>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6" name="Rectangle 46"/>
              <p:cNvSpPr>
                <a:spLocks noChangeArrowheads="1"/>
              </p:cNvSpPr>
              <p:nvPr/>
            </p:nvSpPr>
            <p:spPr bwMode="auto">
              <a:xfrm>
                <a:off x="2771" y="3794"/>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30127" name="Text Box 47"/>
              <p:cNvSpPr txBox="1">
                <a:spLocks noChangeArrowheads="1"/>
              </p:cNvSpPr>
              <p:nvPr/>
            </p:nvSpPr>
            <p:spPr bwMode="auto">
              <a:xfrm>
                <a:off x="2707" y="281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Y</a:t>
                </a:r>
              </a:p>
            </p:txBody>
          </p:sp>
        </p:grpSp>
      </p:grpSp>
      <p:grpSp>
        <p:nvGrpSpPr>
          <p:cNvPr id="430128" name="Group 48"/>
          <p:cNvGrpSpPr>
            <a:grpSpLocks/>
          </p:cNvGrpSpPr>
          <p:nvPr/>
        </p:nvGrpSpPr>
        <p:grpSpPr bwMode="auto">
          <a:xfrm>
            <a:off x="4494213" y="5348288"/>
            <a:ext cx="2760662" cy="1035050"/>
            <a:chOff x="4234" y="3250"/>
            <a:chExt cx="1739" cy="652"/>
          </a:xfrm>
        </p:grpSpPr>
        <p:grpSp>
          <p:nvGrpSpPr>
            <p:cNvPr id="430129" name="Group 49"/>
            <p:cNvGrpSpPr>
              <a:grpSpLocks/>
            </p:cNvGrpSpPr>
            <p:nvPr/>
          </p:nvGrpSpPr>
          <p:grpSpPr bwMode="auto">
            <a:xfrm>
              <a:off x="4234" y="3250"/>
              <a:ext cx="1739" cy="652"/>
              <a:chOff x="2887" y="3299"/>
              <a:chExt cx="1152" cy="432"/>
            </a:xfrm>
          </p:grpSpPr>
          <p:grpSp>
            <p:nvGrpSpPr>
              <p:cNvPr id="430130" name="Group 50"/>
              <p:cNvGrpSpPr>
                <a:grpSpLocks/>
              </p:cNvGrpSpPr>
              <p:nvPr/>
            </p:nvGrpSpPr>
            <p:grpSpPr bwMode="auto">
              <a:xfrm>
                <a:off x="3079" y="3299"/>
                <a:ext cx="768" cy="432"/>
                <a:chOff x="4176" y="3408"/>
                <a:chExt cx="768" cy="432"/>
              </a:xfrm>
            </p:grpSpPr>
            <p:sp>
              <p:nvSpPr>
                <p:cNvPr id="430131" name="Freeform 51"/>
                <p:cNvSpPr>
                  <a:spLocks/>
                </p:cNvSpPr>
                <p:nvPr/>
              </p:nvSpPr>
              <p:spPr bwMode="auto">
                <a:xfrm>
                  <a:off x="4176" y="3408"/>
                  <a:ext cx="384" cy="432"/>
                </a:xfrm>
                <a:custGeom>
                  <a:avLst/>
                  <a:gdLst>
                    <a:gd name="T0" fmla="*/ 0 w 384"/>
                    <a:gd name="T1" fmla="*/ 432 h 432"/>
                    <a:gd name="T2" fmla="*/ 92 w 384"/>
                    <a:gd name="T3" fmla="*/ 396 h 432"/>
                    <a:gd name="T4" fmla="*/ 144 w 384"/>
                    <a:gd name="T5" fmla="*/ 352 h 432"/>
                    <a:gd name="T6" fmla="*/ 192 w 384"/>
                    <a:gd name="T7" fmla="*/ 300 h 432"/>
                    <a:gd name="T8" fmla="*/ 240 w 384"/>
                    <a:gd name="T9" fmla="*/ 192 h 432"/>
                    <a:gd name="T10" fmla="*/ 288 w 384"/>
                    <a:gd name="T11" fmla="*/ 96 h 432"/>
                    <a:gd name="T12" fmla="*/ 336 w 384"/>
                    <a:gd name="T13" fmla="*/ 28 h 432"/>
                    <a:gd name="T14" fmla="*/ 384 w 384"/>
                    <a:gd name="T15" fmla="*/ 0 h 432"/>
                    <a:gd name="T16" fmla="*/ 384 w 384"/>
                    <a:gd name="T17" fmla="*/ 432 h 432"/>
                    <a:gd name="T18" fmla="*/ 0 w 384"/>
                    <a:gd name="T19"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432">
                      <a:moveTo>
                        <a:pt x="0" y="432"/>
                      </a:moveTo>
                      <a:lnTo>
                        <a:pt x="92" y="396"/>
                      </a:lnTo>
                      <a:lnTo>
                        <a:pt x="144" y="352"/>
                      </a:lnTo>
                      <a:lnTo>
                        <a:pt x="192" y="300"/>
                      </a:lnTo>
                      <a:lnTo>
                        <a:pt x="240" y="192"/>
                      </a:lnTo>
                      <a:lnTo>
                        <a:pt x="288" y="96"/>
                      </a:lnTo>
                      <a:lnTo>
                        <a:pt x="336" y="28"/>
                      </a:lnTo>
                      <a:lnTo>
                        <a:pt x="384" y="0"/>
                      </a:lnTo>
                      <a:lnTo>
                        <a:pt x="384" y="432"/>
                      </a:lnTo>
                      <a:lnTo>
                        <a:pt x="0" y="432"/>
                      </a:lnTo>
                      <a:close/>
                    </a:path>
                  </a:pathLst>
                </a:custGeom>
                <a:solidFill>
                  <a:srgbClr val="0000FF"/>
                </a:solidFill>
                <a:ln w="28575"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2" name="Freeform 52"/>
                <p:cNvSpPr>
                  <a:spLocks/>
                </p:cNvSpPr>
                <p:nvPr/>
              </p:nvSpPr>
              <p:spPr bwMode="auto">
                <a:xfrm flipH="1">
                  <a:off x="4560" y="3408"/>
                  <a:ext cx="384" cy="432"/>
                </a:xfrm>
                <a:custGeom>
                  <a:avLst/>
                  <a:gdLst>
                    <a:gd name="T0" fmla="*/ 0 w 384"/>
                    <a:gd name="T1" fmla="*/ 432 h 432"/>
                    <a:gd name="T2" fmla="*/ 92 w 384"/>
                    <a:gd name="T3" fmla="*/ 396 h 432"/>
                    <a:gd name="T4" fmla="*/ 144 w 384"/>
                    <a:gd name="T5" fmla="*/ 352 h 432"/>
                    <a:gd name="T6" fmla="*/ 192 w 384"/>
                    <a:gd name="T7" fmla="*/ 300 h 432"/>
                    <a:gd name="T8" fmla="*/ 240 w 384"/>
                    <a:gd name="T9" fmla="*/ 192 h 432"/>
                    <a:gd name="T10" fmla="*/ 288 w 384"/>
                    <a:gd name="T11" fmla="*/ 96 h 432"/>
                    <a:gd name="T12" fmla="*/ 336 w 384"/>
                    <a:gd name="T13" fmla="*/ 28 h 432"/>
                    <a:gd name="T14" fmla="*/ 384 w 384"/>
                    <a:gd name="T15" fmla="*/ 0 h 432"/>
                    <a:gd name="T16" fmla="*/ 384 w 384"/>
                    <a:gd name="T17" fmla="*/ 432 h 432"/>
                    <a:gd name="T18" fmla="*/ 0 w 384"/>
                    <a:gd name="T19"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432">
                      <a:moveTo>
                        <a:pt x="0" y="432"/>
                      </a:moveTo>
                      <a:lnTo>
                        <a:pt x="92" y="396"/>
                      </a:lnTo>
                      <a:lnTo>
                        <a:pt x="144" y="352"/>
                      </a:lnTo>
                      <a:lnTo>
                        <a:pt x="192" y="300"/>
                      </a:lnTo>
                      <a:lnTo>
                        <a:pt x="240" y="192"/>
                      </a:lnTo>
                      <a:lnTo>
                        <a:pt x="288" y="96"/>
                      </a:lnTo>
                      <a:lnTo>
                        <a:pt x="336" y="28"/>
                      </a:lnTo>
                      <a:lnTo>
                        <a:pt x="384" y="0"/>
                      </a:lnTo>
                      <a:lnTo>
                        <a:pt x="384" y="432"/>
                      </a:lnTo>
                      <a:lnTo>
                        <a:pt x="0" y="432"/>
                      </a:lnTo>
                      <a:close/>
                    </a:path>
                  </a:pathLst>
                </a:custGeom>
                <a:solidFill>
                  <a:srgbClr val="0000FF"/>
                </a:solidFill>
                <a:ln w="28575"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33" name="Line 53"/>
              <p:cNvSpPr>
                <a:spLocks noChangeShapeType="1"/>
              </p:cNvSpPr>
              <p:nvPr/>
            </p:nvSpPr>
            <p:spPr bwMode="auto">
              <a:xfrm>
                <a:off x="2887" y="3731"/>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34" name="Line 54"/>
            <p:cNvSpPr>
              <a:spLocks noChangeShapeType="1"/>
            </p:cNvSpPr>
            <p:nvPr/>
          </p:nvSpPr>
          <p:spPr bwMode="auto">
            <a:xfrm>
              <a:off x="5553" y="3553"/>
              <a:ext cx="0" cy="25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30135" name="Text Box 55"/>
            <p:cNvSpPr txBox="1">
              <a:spLocks noChangeArrowheads="1"/>
            </p:cNvSpPr>
            <p:nvPr/>
          </p:nvSpPr>
          <p:spPr bwMode="auto">
            <a:xfrm>
              <a:off x="5427" y="3305"/>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obs</a:t>
              </a:r>
            </a:p>
          </p:txBody>
        </p:sp>
        <p:sp>
          <p:nvSpPr>
            <p:cNvPr id="430136" name="AutoShape 56"/>
            <p:cNvSpPr>
              <a:spLocks noChangeArrowheads="1"/>
            </p:cNvSpPr>
            <p:nvPr/>
          </p:nvSpPr>
          <p:spPr bwMode="auto">
            <a:xfrm>
              <a:off x="5550" y="3844"/>
              <a:ext cx="123" cy="47"/>
            </a:xfrm>
            <a:prstGeom prst="rtTriangle">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grpSp>
      <p:sp>
        <p:nvSpPr>
          <p:cNvPr id="2" name="Slide Number Placeholder 1"/>
          <p:cNvSpPr>
            <a:spLocks noGrp="1"/>
          </p:cNvSpPr>
          <p:nvPr>
            <p:ph type="sldNum" sz="quarter" idx="12"/>
          </p:nvPr>
        </p:nvSpPr>
        <p:spPr>
          <a:xfrm>
            <a:off x="8143875" y="6396137"/>
            <a:ext cx="2143125" cy="454025"/>
          </a:xfrm>
        </p:spPr>
        <p:txBody>
          <a:bodyPr/>
          <a:lstStyle/>
          <a:p>
            <a:fld id="{7AD7B44A-FF4F-4933-A8DF-55B1BB7DF4F0}"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300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93700" y="90488"/>
            <a:ext cx="9390063" cy="1143000"/>
          </a:xfrm>
        </p:spPr>
        <p:txBody>
          <a:bodyPr/>
          <a:lstStyle/>
          <a:p>
            <a:r>
              <a:rPr lang="en-US" sz="3600" b="1" dirty="0" smtClean="0">
                <a:solidFill>
                  <a:srgbClr val="0000FF"/>
                </a:solidFill>
              </a:rPr>
              <a:t>Example: Factorial ANOVA</a:t>
            </a:r>
            <a:endParaRPr lang="en-US" sz="3600" b="1" dirty="0">
              <a:solidFill>
                <a:srgbClr val="0000FF"/>
              </a:solidFill>
            </a:endParaRPr>
          </a:p>
        </p:txBody>
      </p:sp>
      <p:sp>
        <p:nvSpPr>
          <p:cNvPr id="518147" name="Text Box 3"/>
          <p:cNvSpPr txBox="1">
            <a:spLocks noChangeArrowheads="1"/>
          </p:cNvSpPr>
          <p:nvPr/>
        </p:nvSpPr>
        <p:spPr bwMode="auto">
          <a:xfrm>
            <a:off x="198438" y="1141413"/>
            <a:ext cx="9793287" cy="360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smtClean="0"/>
              <a:t>ANOVA 2 factors (sex, </a:t>
            </a:r>
            <a:r>
              <a:rPr lang="en-US" sz="2800" b="0" dirty="0" err="1" smtClean="0"/>
              <a:t>surv</a:t>
            </a:r>
            <a:r>
              <a:rPr lang="en-US" sz="2800" b="0" dirty="0" smtClean="0"/>
              <a:t>)</a:t>
            </a:r>
            <a:endParaRPr lang="en-US" sz="2000" b="0" dirty="0" smtClean="0"/>
          </a:p>
          <a:p>
            <a:pPr algn="l">
              <a:spcBef>
                <a:spcPts val="0"/>
              </a:spcBef>
            </a:pPr>
            <a:endParaRPr lang="en-US" sz="1600" b="0" dirty="0"/>
          </a:p>
          <a:p>
            <a:pPr algn="l">
              <a:spcBef>
                <a:spcPts val="0"/>
              </a:spcBef>
            </a:pPr>
            <a:r>
              <a:rPr lang="en-US" sz="2000" b="0" dirty="0">
                <a:latin typeface="Courier New" pitchFamily="49" charset="0"/>
                <a:cs typeface="Courier New" pitchFamily="49" charset="0"/>
              </a:rPr>
              <a:t>&gt; </a:t>
            </a:r>
            <a:r>
              <a:rPr lang="en-US" sz="2000" b="0" dirty="0" err="1">
                <a:latin typeface="Courier New" pitchFamily="49" charset="0"/>
                <a:cs typeface="Courier New" pitchFamily="49" charset="0"/>
              </a:rPr>
              <a:t>anova</a:t>
            </a:r>
            <a:r>
              <a:rPr lang="en-US" sz="2000" b="0" dirty="0">
                <a:latin typeface="Courier New" pitchFamily="49" charset="0"/>
                <a:cs typeface="Courier New" pitchFamily="49" charset="0"/>
              </a:rPr>
              <a:t>(lm(</a:t>
            </a:r>
            <a:r>
              <a:rPr lang="en-US" sz="2000" b="0" dirty="0" err="1">
                <a:latin typeface="Courier New" pitchFamily="49" charset="0"/>
                <a:cs typeface="Courier New" pitchFamily="49" charset="0"/>
              </a:rPr>
              <a:t>TotalLength~sex</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surv</a:t>
            </a:r>
            <a:r>
              <a:rPr lang="en-US" sz="2000" b="0" dirty="0">
                <a:latin typeface="Courier New" pitchFamily="49" charset="0"/>
                <a:cs typeface="Courier New" pitchFamily="49" charset="0"/>
              </a:rPr>
              <a:t>))</a:t>
            </a:r>
          </a:p>
          <a:p>
            <a:pPr algn="l">
              <a:spcBef>
                <a:spcPts val="0"/>
              </a:spcBef>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Df</a:t>
            </a:r>
            <a:r>
              <a:rPr lang="en-US" sz="2000" b="0" dirty="0" smtClean="0">
                <a:latin typeface="Courier New" pitchFamily="49" charset="0"/>
                <a:cs typeface="Courier New" pitchFamily="49" charset="0"/>
              </a:rPr>
              <a:t>   </a:t>
            </a:r>
            <a:r>
              <a:rPr lang="en-US" sz="2000" b="0" dirty="0">
                <a:latin typeface="Courier New" pitchFamily="49" charset="0"/>
                <a:cs typeface="Courier New" pitchFamily="49" charset="0"/>
              </a:rPr>
              <a:t>Sum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Mean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F value    </a:t>
            </a:r>
            <a:r>
              <a:rPr lang="en-US" sz="2000" b="0" dirty="0" err="1">
                <a:latin typeface="Courier New" pitchFamily="49" charset="0"/>
                <a:cs typeface="Courier New" pitchFamily="49" charset="0"/>
              </a:rPr>
              <a:t>Pr</a:t>
            </a:r>
            <a:r>
              <a:rPr lang="en-US" sz="2000" b="0" dirty="0">
                <a:latin typeface="Courier New" pitchFamily="49" charset="0"/>
                <a:cs typeface="Courier New" pitchFamily="49" charset="0"/>
              </a:rPr>
              <a:t>(&gt;F)    </a:t>
            </a:r>
          </a:p>
          <a:p>
            <a:pPr algn="l">
              <a:spcBef>
                <a:spcPts val="0"/>
              </a:spcBef>
            </a:pPr>
            <a:r>
              <a:rPr lang="en-US" sz="2000" b="0" dirty="0">
                <a:latin typeface="Courier New" pitchFamily="49" charset="0"/>
                <a:cs typeface="Courier New" pitchFamily="49" charset="0"/>
              </a:rPr>
              <a:t>sex         1 0.007460 0.0074597 18.6069 3.122e-05 ***</a:t>
            </a:r>
          </a:p>
          <a:p>
            <a:pPr algn="l">
              <a:spcBef>
                <a:spcPts val="0"/>
              </a:spcBef>
            </a:pPr>
            <a:r>
              <a:rPr lang="en-US" sz="2000" b="0" dirty="0" err="1">
                <a:latin typeface="Courier New" pitchFamily="49" charset="0"/>
                <a:cs typeface="Courier New" pitchFamily="49" charset="0"/>
              </a:rPr>
              <a:t>surv</a:t>
            </a:r>
            <a:r>
              <a:rPr lang="en-US" sz="2000" b="0" dirty="0">
                <a:latin typeface="Courier New" pitchFamily="49" charset="0"/>
                <a:cs typeface="Courier New" pitchFamily="49" charset="0"/>
              </a:rPr>
              <a:t>        1 0.006121 0.0061212 15.2683 0.0001483 ***</a:t>
            </a:r>
          </a:p>
          <a:p>
            <a:pPr algn="l">
              <a:spcBef>
                <a:spcPts val="0"/>
              </a:spcBef>
            </a:pPr>
            <a:r>
              <a:rPr lang="en-US" sz="2000" b="0" dirty="0" err="1">
                <a:latin typeface="Courier New" pitchFamily="49" charset="0"/>
                <a:cs typeface="Courier New" pitchFamily="49" charset="0"/>
              </a:rPr>
              <a:t>sex:surv</a:t>
            </a:r>
            <a:r>
              <a:rPr lang="en-US" sz="2000" b="0" dirty="0">
                <a:latin typeface="Courier New" pitchFamily="49" charset="0"/>
                <a:cs typeface="Courier New" pitchFamily="49" charset="0"/>
              </a:rPr>
              <a:t>    1 0.000934 0.0009337  2.3289 0.1293803 </a:t>
            </a:r>
            <a:endParaRPr lang="en-US" sz="2800" b="0" dirty="0" smtClean="0"/>
          </a:p>
          <a:p>
            <a:pPr algn="l">
              <a:spcBef>
                <a:spcPts val="0"/>
              </a:spcBef>
            </a:pPr>
            <a:r>
              <a:rPr lang="en-US" sz="2800" b="0" dirty="0" smtClean="0"/>
              <a:t>	</a:t>
            </a:r>
            <a:r>
              <a:rPr lang="en-US" sz="1600" b="0" dirty="0" smtClean="0"/>
              <a:t>*NOTE: no significant interaction</a:t>
            </a:r>
          </a:p>
          <a:p>
            <a:pPr algn="l">
              <a:spcBef>
                <a:spcPts val="0"/>
              </a:spcBef>
            </a:pPr>
            <a:endParaRPr lang="en-US" sz="2800" b="0" dirty="0" smtClean="0"/>
          </a:p>
          <a:p>
            <a:pPr algn="l">
              <a:spcBef>
                <a:spcPts val="0"/>
              </a:spcBef>
              <a:buFontTx/>
              <a:buChar char="•"/>
            </a:pPr>
            <a:r>
              <a:rPr lang="en-US" sz="2800" b="0" dirty="0" smtClean="0"/>
              <a:t>Pairwise comparisons (same as before)</a:t>
            </a:r>
          </a:p>
        </p:txBody>
      </p:sp>
      <p:sp>
        <p:nvSpPr>
          <p:cNvPr id="51814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5CD4491-9AD0-4EA7-A501-87BE5477E328}" type="slidenum">
              <a:rPr lang="en-US" smtClean="0"/>
              <a:pPr/>
              <a:t>19</a:t>
            </a:fld>
            <a:endParaRPr lang="en-US" dirty="0"/>
          </a:p>
        </p:txBody>
      </p:sp>
    </p:spTree>
    <p:extLst>
      <p:ext uri="{BB962C8B-B14F-4D97-AF65-F5344CB8AC3E}">
        <p14:creationId xmlns:p14="http://schemas.microsoft.com/office/powerpoint/2010/main" val="131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71525" y="90488"/>
            <a:ext cx="8743950" cy="1143000"/>
          </a:xfrm>
        </p:spPr>
        <p:txBody>
          <a:bodyPr/>
          <a:lstStyle/>
          <a:p>
            <a:r>
              <a:rPr lang="en-US" sz="3600" b="1" dirty="0" smtClean="0">
                <a:solidFill>
                  <a:srgbClr val="0000FF"/>
                </a:solidFill>
              </a:rPr>
              <a:t>ANOVA Models</a:t>
            </a:r>
            <a:endParaRPr lang="en-US" sz="3600" b="1" dirty="0">
              <a:solidFill>
                <a:srgbClr val="0000FF"/>
              </a:solidFill>
            </a:endParaRPr>
          </a:p>
        </p:txBody>
      </p:sp>
      <p:sp>
        <p:nvSpPr>
          <p:cNvPr id="340995" name="Text Box 3"/>
          <p:cNvSpPr txBox="1">
            <a:spLocks noChangeArrowheads="1"/>
          </p:cNvSpPr>
          <p:nvPr/>
        </p:nvSpPr>
        <p:spPr bwMode="auto">
          <a:xfrm>
            <a:off x="373063" y="1141413"/>
            <a:ext cx="9493250" cy="420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dirty="0">
                <a:cs typeface="Times New Roman" pitchFamily="18" charset="0"/>
              </a:rPr>
              <a:t>ANOVA (Analysis of Variance): </a:t>
            </a:r>
            <a:r>
              <a:rPr lang="en-US" sz="2800" b="0" dirty="0">
                <a:cs typeface="Times New Roman" pitchFamily="18" charset="0"/>
              </a:rPr>
              <a:t> </a:t>
            </a:r>
            <a:r>
              <a:rPr lang="en-US" sz="2800" b="0" dirty="0" smtClean="0">
                <a:cs typeface="Times New Roman" pitchFamily="18" charset="0"/>
              </a:rPr>
              <a:t>Y~X </a:t>
            </a:r>
          </a:p>
          <a:p>
            <a:pPr lvl="1" algn="l">
              <a:spcBef>
                <a:spcPct val="10000"/>
              </a:spcBef>
              <a:buFontTx/>
              <a:buChar char="•"/>
            </a:pPr>
            <a:r>
              <a:rPr lang="en-US" b="0" dirty="0" smtClean="0">
                <a:cs typeface="Times New Roman" pitchFamily="18" charset="0"/>
              </a:rPr>
              <a:t>X is categorical (groups), Y is continuous</a:t>
            </a:r>
          </a:p>
          <a:p>
            <a:pPr algn="l">
              <a:spcBef>
                <a:spcPct val="10000"/>
              </a:spcBef>
              <a:buFontTx/>
              <a:buChar char="•"/>
            </a:pPr>
            <a:r>
              <a:rPr lang="en-US" sz="2800" b="0" dirty="0" smtClean="0">
                <a:cs typeface="Times New Roman" pitchFamily="18" charset="0"/>
              </a:rPr>
              <a:t>H</a:t>
            </a:r>
            <a:r>
              <a:rPr lang="en-US" sz="2800" b="0" baseline="-25000" dirty="0" smtClean="0">
                <a:cs typeface="Times New Roman" pitchFamily="18" charset="0"/>
              </a:rPr>
              <a:t>o</a:t>
            </a:r>
            <a:r>
              <a:rPr lang="en-US" sz="2800" b="0" dirty="0">
                <a:cs typeface="Times New Roman" pitchFamily="18" charset="0"/>
              </a:rPr>
              <a:t>: </a:t>
            </a:r>
            <a:r>
              <a:rPr lang="en-US" sz="2800" b="0" dirty="0" smtClean="0">
                <a:cs typeface="Times New Roman" pitchFamily="18" charset="0"/>
              </a:rPr>
              <a:t>no relationship between X &amp; Y </a:t>
            </a:r>
            <a:r>
              <a:rPr lang="en-US" sz="2000" b="0" dirty="0" smtClean="0">
                <a:cs typeface="Times New Roman" pitchFamily="18" charset="0"/>
              </a:rPr>
              <a:t>(i.e., no </a:t>
            </a:r>
            <a:r>
              <a:rPr lang="en-US" sz="2000" b="0" dirty="0">
                <a:cs typeface="Times New Roman" pitchFamily="18" charset="0"/>
              </a:rPr>
              <a:t>difference among </a:t>
            </a:r>
            <a:r>
              <a:rPr lang="en-US" sz="2000" b="0" dirty="0" smtClean="0">
                <a:cs typeface="Times New Roman" pitchFamily="18" charset="0"/>
              </a:rPr>
              <a:t>groups)</a:t>
            </a:r>
            <a:r>
              <a:rPr lang="en-US" sz="2800" b="0" dirty="0" smtClean="0">
                <a:cs typeface="Times New Roman" pitchFamily="18" charset="0"/>
              </a:rPr>
              <a:t> </a:t>
            </a:r>
            <a:endParaRPr lang="en-US" sz="2800" b="0" dirty="0">
              <a:cs typeface="Times New Roman" pitchFamily="18" charset="0"/>
            </a:endParaRPr>
          </a:p>
          <a:p>
            <a:pPr lvl="1" algn="l">
              <a:spcBef>
                <a:spcPct val="10000"/>
              </a:spcBef>
              <a:buFontTx/>
              <a:buChar char="•"/>
            </a:pPr>
            <a:r>
              <a:rPr lang="en-US" sz="2800" b="0" dirty="0" smtClean="0">
                <a:cs typeface="Times New Roman" pitchFamily="18" charset="0"/>
              </a:rPr>
              <a:t>Compare </a:t>
            </a:r>
            <a:r>
              <a:rPr lang="en-US" sz="2800" b="0" dirty="0">
                <a:cs typeface="Times New Roman" pitchFamily="18" charset="0"/>
              </a:rPr>
              <a:t>variation between groups to variation within groups (e.g., are males &amp; female different in height?) </a:t>
            </a:r>
          </a:p>
          <a:p>
            <a:pPr algn="l">
              <a:spcBef>
                <a:spcPct val="10000"/>
              </a:spcBef>
              <a:buFontTx/>
              <a:buChar char="•"/>
            </a:pPr>
            <a:endParaRPr lang="en-US" sz="2800" b="0" dirty="0" smtClean="0"/>
          </a:p>
          <a:p>
            <a:pPr algn="l">
              <a:spcBef>
                <a:spcPct val="10000"/>
              </a:spcBef>
              <a:buFontTx/>
              <a:buChar char="•"/>
            </a:pPr>
            <a:r>
              <a:rPr lang="en-US" sz="2800" b="0" dirty="0" smtClean="0"/>
              <a:t>Model</a:t>
            </a:r>
            <a:r>
              <a:rPr lang="en-US" sz="2800" b="0" dirty="0"/>
              <a:t>:                           </a:t>
            </a:r>
            <a:r>
              <a:rPr lang="en-US" sz="2800" b="0" dirty="0" smtClean="0"/>
              <a:t> </a:t>
            </a:r>
            <a:r>
              <a:rPr lang="en-US" sz="2000" b="0" dirty="0" smtClean="0"/>
              <a:t>(</a:t>
            </a:r>
            <a:r>
              <a:rPr lang="en-US" sz="2000" b="0" dirty="0" smtClean="0">
                <a:latin typeface="Symbol" pitchFamily="18" charset="2"/>
                <a:cs typeface="Times New Roman" pitchFamily="18" charset="0"/>
              </a:rPr>
              <a:t>m</a:t>
            </a:r>
            <a:r>
              <a:rPr lang="en-US" sz="2000" b="0" dirty="0" smtClean="0">
                <a:latin typeface="Book Antiqua" pitchFamily="18" charset="0"/>
                <a:cs typeface="Times New Roman" pitchFamily="18" charset="0"/>
              </a:rPr>
              <a:t> </a:t>
            </a:r>
            <a:r>
              <a:rPr lang="en-US" sz="2000" b="0" dirty="0">
                <a:cs typeface="Times New Roman" pitchFamily="18" charset="0"/>
              </a:rPr>
              <a:t>is </a:t>
            </a:r>
            <a:r>
              <a:rPr lang="en-US" sz="2000" b="0" dirty="0" smtClean="0">
                <a:cs typeface="Times New Roman" pitchFamily="18" charset="0"/>
              </a:rPr>
              <a:t>grand </a:t>
            </a:r>
            <a:r>
              <a:rPr lang="en-US" sz="2000" b="0" dirty="0">
                <a:cs typeface="Times New Roman" pitchFamily="18" charset="0"/>
              </a:rPr>
              <a:t>mean,</a:t>
            </a:r>
            <a:r>
              <a:rPr lang="en-US" sz="2000" b="0" dirty="0">
                <a:latin typeface="Book Antiqua" pitchFamily="18" charset="0"/>
                <a:cs typeface="Times New Roman" pitchFamily="18" charset="0"/>
              </a:rPr>
              <a:t> </a:t>
            </a:r>
            <a:r>
              <a:rPr lang="en-US" sz="2000" b="0" dirty="0" err="1">
                <a:latin typeface="Symbol" pitchFamily="18" charset="2"/>
                <a:cs typeface="Times New Roman" pitchFamily="18" charset="0"/>
              </a:rPr>
              <a:t>a</a:t>
            </a:r>
            <a:r>
              <a:rPr lang="en-US" sz="2000" b="0" baseline="-30000" dirty="0" err="1">
                <a:latin typeface="Book Antiqua" pitchFamily="18" charset="0"/>
                <a:cs typeface="Times New Roman" pitchFamily="18" charset="0"/>
              </a:rPr>
              <a:t>i</a:t>
            </a:r>
            <a:r>
              <a:rPr lang="en-US" sz="2000" b="0" dirty="0">
                <a:latin typeface="Book Antiqua" pitchFamily="18" charset="0"/>
                <a:cs typeface="Times New Roman" pitchFamily="18" charset="0"/>
              </a:rPr>
              <a:t> </a:t>
            </a:r>
            <a:r>
              <a:rPr lang="en-US" sz="2000" b="0" dirty="0">
                <a:cs typeface="Times New Roman" pitchFamily="18" charset="0"/>
              </a:rPr>
              <a:t>is </a:t>
            </a:r>
            <a:r>
              <a:rPr lang="en-US" sz="2000" b="0" dirty="0" err="1" smtClean="0">
                <a:cs typeface="Times New Roman" pitchFamily="18" charset="0"/>
              </a:rPr>
              <a:t>i</a:t>
            </a:r>
            <a:r>
              <a:rPr lang="en-US" sz="2000" b="0" baseline="30000" dirty="0" err="1" smtClean="0">
                <a:cs typeface="Times New Roman" pitchFamily="18" charset="0"/>
              </a:rPr>
              <a:t>th</a:t>
            </a:r>
            <a:r>
              <a:rPr lang="en-US" sz="2000" b="0" dirty="0" smtClean="0">
                <a:cs typeface="Times New Roman" pitchFamily="18" charset="0"/>
              </a:rPr>
              <a:t> </a:t>
            </a:r>
            <a:r>
              <a:rPr lang="en-US" sz="2000" b="0" dirty="0">
                <a:cs typeface="Times New Roman" pitchFamily="18" charset="0"/>
              </a:rPr>
              <a:t>group mean, and</a:t>
            </a:r>
            <a:r>
              <a:rPr lang="en-US" sz="2000" b="0" dirty="0">
                <a:latin typeface="Book Antiqua" pitchFamily="18" charset="0"/>
                <a:cs typeface="Times New Roman" pitchFamily="18" charset="0"/>
              </a:rPr>
              <a:t> </a:t>
            </a:r>
            <a:r>
              <a:rPr lang="en-US" sz="2000" b="0" dirty="0" err="1">
                <a:latin typeface="Symbol" pitchFamily="18" charset="2"/>
                <a:cs typeface="Times New Roman" pitchFamily="18" charset="0"/>
              </a:rPr>
              <a:t>e</a:t>
            </a:r>
            <a:r>
              <a:rPr lang="en-US" sz="2000" b="0" baseline="-30000" dirty="0" err="1">
                <a:latin typeface="Book Antiqua" pitchFamily="18" charset="0"/>
                <a:cs typeface="Times New Roman" pitchFamily="18" charset="0"/>
              </a:rPr>
              <a:t>ij</a:t>
            </a:r>
            <a:r>
              <a:rPr lang="en-US" sz="2000" b="0" dirty="0">
                <a:latin typeface="Book Antiqua" pitchFamily="18" charset="0"/>
                <a:cs typeface="Times New Roman" pitchFamily="18" charset="0"/>
              </a:rPr>
              <a:t> </a:t>
            </a:r>
            <a:r>
              <a:rPr lang="en-US" sz="2000" b="0" dirty="0">
                <a:cs typeface="Times New Roman" pitchFamily="18" charset="0"/>
              </a:rPr>
              <a:t>is </a:t>
            </a:r>
            <a:r>
              <a:rPr lang="en-US" sz="2000" b="0" dirty="0" smtClean="0">
                <a:cs typeface="Times New Roman" pitchFamily="18" charset="0"/>
              </a:rPr>
              <a:t>error)</a:t>
            </a:r>
            <a:endParaRPr lang="en-US" sz="2000" b="0" dirty="0">
              <a:cs typeface="Times New Roman" pitchFamily="18" charset="0"/>
            </a:endParaRPr>
          </a:p>
          <a:p>
            <a:pPr algn="l">
              <a:spcBef>
                <a:spcPct val="10000"/>
              </a:spcBef>
              <a:buFontTx/>
              <a:buChar char="•"/>
            </a:pPr>
            <a:r>
              <a:rPr lang="en-US" sz="2800" b="0" dirty="0">
                <a:cs typeface="Times New Roman" pitchFamily="18" charset="0"/>
              </a:rPr>
              <a:t>Test statistic: F-ratio (ratio of variances)</a:t>
            </a:r>
          </a:p>
          <a:p>
            <a:pPr algn="l">
              <a:spcBef>
                <a:spcPct val="10000"/>
              </a:spcBef>
            </a:pPr>
            <a:endParaRPr lang="en-US" sz="2800" b="0" dirty="0">
              <a:cs typeface="Times New Roman" pitchFamily="18" charset="0"/>
            </a:endParaRPr>
          </a:p>
        </p:txBody>
      </p:sp>
      <p:sp>
        <p:nvSpPr>
          <p:cNvPr id="340996"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41019" name="Object 27"/>
          <p:cNvGraphicFramePr>
            <a:graphicFrameLocks noChangeAspect="1"/>
          </p:cNvGraphicFramePr>
          <p:nvPr>
            <p:extLst>
              <p:ext uri="{D42A27DB-BD31-4B8C-83A1-F6EECF244321}">
                <p14:modId xmlns:p14="http://schemas.microsoft.com/office/powerpoint/2010/main" val="3188346931"/>
              </p:ext>
            </p:extLst>
          </p:nvPr>
        </p:nvGraphicFramePr>
        <p:xfrm>
          <a:off x="1647825" y="3826801"/>
          <a:ext cx="2376488" cy="600075"/>
        </p:xfrm>
        <a:graphic>
          <a:graphicData uri="http://schemas.openxmlformats.org/presentationml/2006/ole">
            <mc:AlternateContent xmlns:mc="http://schemas.openxmlformats.org/markup-compatibility/2006">
              <mc:Choice xmlns:v="urn:schemas-microsoft-com:vml" Requires="v">
                <p:oleObj spid="_x0000_s442443" name="Equation" r:id="rId4" imgW="965160" imgH="241200" progId="Equation.DSMT4">
                  <p:embed/>
                </p:oleObj>
              </mc:Choice>
              <mc:Fallback>
                <p:oleObj name="Equation" r:id="rId4" imgW="965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3826801"/>
                        <a:ext cx="2376488"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8EDACD69-7506-4973-8848-239E0D472345}" type="slidenum">
              <a:rPr lang="en-US" smtClean="0"/>
              <a:pPr/>
              <a:t>2</a:t>
            </a:fld>
            <a:endParaRPr lang="en-US" dirty="0"/>
          </a:p>
        </p:txBody>
      </p:sp>
      <p:graphicFrame>
        <p:nvGraphicFramePr>
          <p:cNvPr id="7" name="Object 28"/>
          <p:cNvGraphicFramePr>
            <a:graphicFrameLocks noChangeAspect="1"/>
          </p:cNvGraphicFramePr>
          <p:nvPr>
            <p:extLst>
              <p:ext uri="{D42A27DB-BD31-4B8C-83A1-F6EECF244321}">
                <p14:modId xmlns:p14="http://schemas.microsoft.com/office/powerpoint/2010/main" val="3246962273"/>
              </p:ext>
            </p:extLst>
          </p:nvPr>
        </p:nvGraphicFramePr>
        <p:xfrm>
          <a:off x="6986588" y="4440238"/>
          <a:ext cx="1893887" cy="995362"/>
        </p:xfrm>
        <a:graphic>
          <a:graphicData uri="http://schemas.openxmlformats.org/presentationml/2006/ole">
            <mc:AlternateContent xmlns:mc="http://schemas.openxmlformats.org/markup-compatibility/2006">
              <mc:Choice xmlns:v="urn:schemas-microsoft-com:vml" Requires="v">
                <p:oleObj spid="_x0000_s442444" name="Equation" r:id="rId6" imgW="927000" imgH="482400" progId="Equation.DSMT4">
                  <p:embed/>
                </p:oleObj>
              </mc:Choice>
              <mc:Fallback>
                <p:oleObj name="Equation" r:id="rId6" imgW="927000" imgH="482400" progId="Equation.DSMT4">
                  <p:embed/>
                  <p:pic>
                    <p:nvPicPr>
                      <p:cNvPr id="0" name=""/>
                      <p:cNvPicPr>
                        <a:picLocks noChangeAspect="1" noChangeArrowheads="1"/>
                      </p:cNvPicPr>
                      <p:nvPr/>
                    </p:nvPicPr>
                    <p:blipFill>
                      <a:blip r:embed="rId7"/>
                      <a:srcRect/>
                      <a:stretch>
                        <a:fillRect/>
                      </a:stretch>
                    </p:blipFill>
                    <p:spPr bwMode="auto">
                      <a:xfrm>
                        <a:off x="6986588" y="4440238"/>
                        <a:ext cx="1893887"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93"/>
          <p:cNvGrpSpPr>
            <a:grpSpLocks/>
          </p:cNvGrpSpPr>
          <p:nvPr/>
        </p:nvGrpSpPr>
        <p:grpSpPr bwMode="auto">
          <a:xfrm>
            <a:off x="3319463" y="5001575"/>
            <a:ext cx="3406775" cy="1784350"/>
            <a:chOff x="1549" y="2343"/>
            <a:chExt cx="3463" cy="1814"/>
          </a:xfrm>
        </p:grpSpPr>
        <p:sp>
          <p:nvSpPr>
            <p:cNvPr id="9" name="Rectangle 30"/>
            <p:cNvSpPr>
              <a:spLocks noChangeArrowheads="1"/>
            </p:cNvSpPr>
            <p:nvPr/>
          </p:nvSpPr>
          <p:spPr bwMode="auto">
            <a:xfrm>
              <a:off x="1737" y="2343"/>
              <a:ext cx="3106" cy="1454"/>
            </a:xfrm>
            <a:prstGeom prst="rect">
              <a:avLst/>
            </a:prstGeom>
            <a:noFill/>
            <a:ln w="1746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31"/>
            <p:cNvSpPr>
              <a:spLocks noChangeArrowheads="1"/>
            </p:cNvSpPr>
            <p:nvPr/>
          </p:nvSpPr>
          <p:spPr bwMode="auto">
            <a:xfrm>
              <a:off x="2619" y="3971"/>
              <a:ext cx="148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squamosal/dentary ratio</a:t>
              </a:r>
            </a:p>
          </p:txBody>
        </p:sp>
        <p:sp>
          <p:nvSpPr>
            <p:cNvPr id="11" name="Line 32"/>
            <p:cNvSpPr>
              <a:spLocks noChangeShapeType="1"/>
            </p:cNvSpPr>
            <p:nvPr/>
          </p:nvSpPr>
          <p:spPr bwMode="auto">
            <a:xfrm>
              <a:off x="1737" y="3797"/>
              <a:ext cx="3106"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33"/>
            <p:cNvSpPr>
              <a:spLocks noChangeShapeType="1"/>
            </p:cNvSpPr>
            <p:nvPr/>
          </p:nvSpPr>
          <p:spPr bwMode="auto">
            <a:xfrm>
              <a:off x="1737" y="3797"/>
              <a:ext cx="1" cy="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34"/>
            <p:cNvSpPr>
              <a:spLocks noChangeArrowheads="1"/>
            </p:cNvSpPr>
            <p:nvPr/>
          </p:nvSpPr>
          <p:spPr bwMode="auto">
            <a:xfrm>
              <a:off x="1635" y="3842"/>
              <a:ext cx="27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0.29</a:t>
              </a:r>
            </a:p>
          </p:txBody>
        </p:sp>
        <p:sp>
          <p:nvSpPr>
            <p:cNvPr id="14" name="Line 35"/>
            <p:cNvSpPr>
              <a:spLocks noChangeShapeType="1"/>
            </p:cNvSpPr>
            <p:nvPr/>
          </p:nvSpPr>
          <p:spPr bwMode="auto">
            <a:xfrm>
              <a:off x="2512" y="3797"/>
              <a:ext cx="1" cy="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36"/>
            <p:cNvSpPr>
              <a:spLocks noChangeArrowheads="1"/>
            </p:cNvSpPr>
            <p:nvPr/>
          </p:nvSpPr>
          <p:spPr bwMode="auto">
            <a:xfrm>
              <a:off x="2409" y="3842"/>
              <a:ext cx="27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0.39</a:t>
              </a:r>
            </a:p>
          </p:txBody>
        </p:sp>
        <p:sp>
          <p:nvSpPr>
            <p:cNvPr id="16" name="Line 37"/>
            <p:cNvSpPr>
              <a:spLocks noChangeShapeType="1"/>
            </p:cNvSpPr>
            <p:nvPr/>
          </p:nvSpPr>
          <p:spPr bwMode="auto">
            <a:xfrm>
              <a:off x="2357"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38"/>
            <p:cNvSpPr>
              <a:spLocks noChangeShapeType="1"/>
            </p:cNvSpPr>
            <p:nvPr/>
          </p:nvSpPr>
          <p:spPr bwMode="auto">
            <a:xfrm>
              <a:off x="2202"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39"/>
            <p:cNvSpPr>
              <a:spLocks noChangeShapeType="1"/>
            </p:cNvSpPr>
            <p:nvPr/>
          </p:nvSpPr>
          <p:spPr bwMode="auto">
            <a:xfrm>
              <a:off x="2047"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0"/>
            <p:cNvSpPr>
              <a:spLocks noChangeShapeType="1"/>
            </p:cNvSpPr>
            <p:nvPr/>
          </p:nvSpPr>
          <p:spPr bwMode="auto">
            <a:xfrm>
              <a:off x="1892"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1"/>
            <p:cNvSpPr>
              <a:spLocks noChangeShapeType="1"/>
            </p:cNvSpPr>
            <p:nvPr/>
          </p:nvSpPr>
          <p:spPr bwMode="auto">
            <a:xfrm>
              <a:off x="3288" y="3797"/>
              <a:ext cx="1" cy="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42"/>
            <p:cNvSpPr>
              <a:spLocks noChangeArrowheads="1"/>
            </p:cNvSpPr>
            <p:nvPr/>
          </p:nvSpPr>
          <p:spPr bwMode="auto">
            <a:xfrm>
              <a:off x="3185" y="3842"/>
              <a:ext cx="27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0.48</a:t>
              </a:r>
            </a:p>
          </p:txBody>
        </p:sp>
        <p:sp>
          <p:nvSpPr>
            <p:cNvPr id="22" name="Line 43"/>
            <p:cNvSpPr>
              <a:spLocks noChangeShapeType="1"/>
            </p:cNvSpPr>
            <p:nvPr/>
          </p:nvSpPr>
          <p:spPr bwMode="auto">
            <a:xfrm>
              <a:off x="3132"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44"/>
            <p:cNvSpPr>
              <a:spLocks noChangeShapeType="1"/>
            </p:cNvSpPr>
            <p:nvPr/>
          </p:nvSpPr>
          <p:spPr bwMode="auto">
            <a:xfrm>
              <a:off x="2977"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45"/>
            <p:cNvSpPr>
              <a:spLocks noChangeShapeType="1"/>
            </p:cNvSpPr>
            <p:nvPr/>
          </p:nvSpPr>
          <p:spPr bwMode="auto">
            <a:xfrm>
              <a:off x="2822"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6"/>
            <p:cNvSpPr>
              <a:spLocks noChangeShapeType="1"/>
            </p:cNvSpPr>
            <p:nvPr/>
          </p:nvSpPr>
          <p:spPr bwMode="auto">
            <a:xfrm>
              <a:off x="2667"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7"/>
            <p:cNvSpPr>
              <a:spLocks noChangeShapeType="1"/>
            </p:cNvSpPr>
            <p:nvPr/>
          </p:nvSpPr>
          <p:spPr bwMode="auto">
            <a:xfrm>
              <a:off x="4068" y="3797"/>
              <a:ext cx="1" cy="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Rectangle 48"/>
            <p:cNvSpPr>
              <a:spLocks noChangeArrowheads="1"/>
            </p:cNvSpPr>
            <p:nvPr/>
          </p:nvSpPr>
          <p:spPr bwMode="auto">
            <a:xfrm>
              <a:off x="3966" y="3842"/>
              <a:ext cx="27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0.58</a:t>
              </a:r>
            </a:p>
          </p:txBody>
        </p:sp>
        <p:sp>
          <p:nvSpPr>
            <p:cNvPr id="28" name="Line 49"/>
            <p:cNvSpPr>
              <a:spLocks noChangeShapeType="1"/>
            </p:cNvSpPr>
            <p:nvPr/>
          </p:nvSpPr>
          <p:spPr bwMode="auto">
            <a:xfrm>
              <a:off x="3913"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50"/>
            <p:cNvSpPr>
              <a:spLocks noChangeShapeType="1"/>
            </p:cNvSpPr>
            <p:nvPr/>
          </p:nvSpPr>
          <p:spPr bwMode="auto">
            <a:xfrm>
              <a:off x="3758"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51"/>
            <p:cNvSpPr>
              <a:spLocks noChangeShapeType="1"/>
            </p:cNvSpPr>
            <p:nvPr/>
          </p:nvSpPr>
          <p:spPr bwMode="auto">
            <a:xfrm>
              <a:off x="3603"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52"/>
            <p:cNvSpPr>
              <a:spLocks noChangeShapeType="1"/>
            </p:cNvSpPr>
            <p:nvPr/>
          </p:nvSpPr>
          <p:spPr bwMode="auto">
            <a:xfrm>
              <a:off x="3448"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53"/>
            <p:cNvSpPr>
              <a:spLocks noChangeShapeType="1"/>
            </p:cNvSpPr>
            <p:nvPr/>
          </p:nvSpPr>
          <p:spPr bwMode="auto">
            <a:xfrm>
              <a:off x="4843" y="3797"/>
              <a:ext cx="1" cy="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54"/>
            <p:cNvSpPr>
              <a:spLocks noChangeArrowheads="1"/>
            </p:cNvSpPr>
            <p:nvPr/>
          </p:nvSpPr>
          <p:spPr bwMode="auto">
            <a:xfrm>
              <a:off x="4741" y="3842"/>
              <a:ext cx="27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t>0.68</a:t>
              </a:r>
            </a:p>
          </p:txBody>
        </p:sp>
        <p:sp>
          <p:nvSpPr>
            <p:cNvPr id="34" name="Line 55"/>
            <p:cNvSpPr>
              <a:spLocks noChangeShapeType="1"/>
            </p:cNvSpPr>
            <p:nvPr/>
          </p:nvSpPr>
          <p:spPr bwMode="auto">
            <a:xfrm>
              <a:off x="4688"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56"/>
            <p:cNvSpPr>
              <a:spLocks noChangeShapeType="1"/>
            </p:cNvSpPr>
            <p:nvPr/>
          </p:nvSpPr>
          <p:spPr bwMode="auto">
            <a:xfrm>
              <a:off x="4533"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57"/>
            <p:cNvSpPr>
              <a:spLocks noChangeShapeType="1"/>
            </p:cNvSpPr>
            <p:nvPr/>
          </p:nvSpPr>
          <p:spPr bwMode="auto">
            <a:xfrm>
              <a:off x="4378"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58"/>
            <p:cNvSpPr>
              <a:spLocks noChangeShapeType="1"/>
            </p:cNvSpPr>
            <p:nvPr/>
          </p:nvSpPr>
          <p:spPr bwMode="auto">
            <a:xfrm>
              <a:off x="4223" y="3797"/>
              <a:ext cx="1" cy="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59"/>
            <p:cNvSpPr>
              <a:spLocks noChangeShapeType="1"/>
            </p:cNvSpPr>
            <p:nvPr/>
          </p:nvSpPr>
          <p:spPr bwMode="auto">
            <a:xfrm flipV="1">
              <a:off x="1737" y="2343"/>
              <a:ext cx="1" cy="1454"/>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60"/>
            <p:cNvSpPr>
              <a:spLocks noChangeShapeType="1"/>
            </p:cNvSpPr>
            <p:nvPr/>
          </p:nvSpPr>
          <p:spPr bwMode="auto">
            <a:xfrm>
              <a:off x="1737" y="3797"/>
              <a:ext cx="1"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1"/>
            <p:cNvSpPr>
              <a:spLocks noChangeShapeType="1"/>
            </p:cNvSpPr>
            <p:nvPr/>
          </p:nvSpPr>
          <p:spPr bwMode="auto">
            <a:xfrm>
              <a:off x="1737" y="3436"/>
              <a:ext cx="1"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62"/>
            <p:cNvSpPr>
              <a:spLocks noChangeArrowheads="1"/>
            </p:cNvSpPr>
            <p:nvPr/>
          </p:nvSpPr>
          <p:spPr bwMode="auto">
            <a:xfrm>
              <a:off x="1549" y="3565"/>
              <a:ext cx="7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solidFill>
                    <a:srgbClr val="FFFFFF"/>
                  </a:solidFill>
                </a:rPr>
                <a:t>1</a:t>
              </a:r>
              <a:endParaRPr lang="en-US" sz="1200"/>
            </a:p>
          </p:txBody>
        </p:sp>
        <p:sp>
          <p:nvSpPr>
            <p:cNvPr id="42" name="Line 63"/>
            <p:cNvSpPr>
              <a:spLocks noChangeShapeType="1"/>
            </p:cNvSpPr>
            <p:nvPr/>
          </p:nvSpPr>
          <p:spPr bwMode="auto">
            <a:xfrm>
              <a:off x="1737" y="3070"/>
              <a:ext cx="1"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Rectangle 64"/>
            <p:cNvSpPr>
              <a:spLocks noChangeArrowheads="1"/>
            </p:cNvSpPr>
            <p:nvPr/>
          </p:nvSpPr>
          <p:spPr bwMode="auto">
            <a:xfrm>
              <a:off x="1549" y="3198"/>
              <a:ext cx="7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solidFill>
                    <a:srgbClr val="FFFFFF"/>
                  </a:solidFill>
                </a:rPr>
                <a:t>2</a:t>
              </a:r>
              <a:endParaRPr lang="en-US" sz="1200"/>
            </a:p>
          </p:txBody>
        </p:sp>
        <p:sp>
          <p:nvSpPr>
            <p:cNvPr id="44" name="Line 65"/>
            <p:cNvSpPr>
              <a:spLocks noChangeShapeType="1"/>
            </p:cNvSpPr>
            <p:nvPr/>
          </p:nvSpPr>
          <p:spPr bwMode="auto">
            <a:xfrm>
              <a:off x="1737" y="2709"/>
              <a:ext cx="1"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66"/>
            <p:cNvSpPr>
              <a:spLocks noChangeArrowheads="1"/>
            </p:cNvSpPr>
            <p:nvPr/>
          </p:nvSpPr>
          <p:spPr bwMode="auto">
            <a:xfrm>
              <a:off x="1549" y="2837"/>
              <a:ext cx="7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solidFill>
                    <a:srgbClr val="FFFFFF"/>
                  </a:solidFill>
                </a:rPr>
                <a:t>3</a:t>
              </a:r>
              <a:endParaRPr lang="en-US" sz="1200"/>
            </a:p>
          </p:txBody>
        </p:sp>
        <p:sp>
          <p:nvSpPr>
            <p:cNvPr id="46" name="Line 67"/>
            <p:cNvSpPr>
              <a:spLocks noChangeShapeType="1"/>
            </p:cNvSpPr>
            <p:nvPr/>
          </p:nvSpPr>
          <p:spPr bwMode="auto">
            <a:xfrm>
              <a:off x="1737" y="2343"/>
              <a:ext cx="1"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68"/>
            <p:cNvSpPr>
              <a:spLocks noChangeArrowheads="1"/>
            </p:cNvSpPr>
            <p:nvPr/>
          </p:nvSpPr>
          <p:spPr bwMode="auto">
            <a:xfrm>
              <a:off x="1549" y="2470"/>
              <a:ext cx="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b="0">
                  <a:solidFill>
                    <a:srgbClr val="FFFFFF"/>
                  </a:solidFill>
                </a:rPr>
                <a:t>4</a:t>
              </a:r>
              <a:endParaRPr lang="en-US" sz="1200"/>
            </a:p>
          </p:txBody>
        </p:sp>
        <p:sp>
          <p:nvSpPr>
            <p:cNvPr id="48" name="Line 69"/>
            <p:cNvSpPr>
              <a:spLocks noChangeShapeType="1"/>
            </p:cNvSpPr>
            <p:nvPr/>
          </p:nvSpPr>
          <p:spPr bwMode="auto">
            <a:xfrm>
              <a:off x="1754" y="3620"/>
              <a:ext cx="2370" cy="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70"/>
            <p:cNvSpPr>
              <a:spLocks noChangeShapeType="1"/>
            </p:cNvSpPr>
            <p:nvPr/>
          </p:nvSpPr>
          <p:spPr bwMode="auto">
            <a:xfrm flipV="1">
              <a:off x="2911" y="3508"/>
              <a:ext cx="1" cy="217"/>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71"/>
            <p:cNvSpPr>
              <a:spLocks noChangeShapeType="1"/>
            </p:cNvSpPr>
            <p:nvPr/>
          </p:nvSpPr>
          <p:spPr bwMode="auto">
            <a:xfrm>
              <a:off x="2280" y="3669"/>
              <a:ext cx="1168"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72"/>
            <p:cNvSpPr>
              <a:spLocks noChangeShapeType="1"/>
            </p:cNvSpPr>
            <p:nvPr/>
          </p:nvSpPr>
          <p:spPr bwMode="auto">
            <a:xfrm flipV="1">
              <a:off x="3448" y="3564"/>
              <a:ext cx="1" cy="10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73"/>
            <p:cNvSpPr>
              <a:spLocks noChangeShapeType="1"/>
            </p:cNvSpPr>
            <p:nvPr/>
          </p:nvSpPr>
          <p:spPr bwMode="auto">
            <a:xfrm>
              <a:off x="2280" y="3564"/>
              <a:ext cx="1168"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74"/>
            <p:cNvSpPr>
              <a:spLocks noChangeShapeType="1"/>
            </p:cNvSpPr>
            <p:nvPr/>
          </p:nvSpPr>
          <p:spPr bwMode="auto">
            <a:xfrm flipV="1">
              <a:off x="2280" y="3564"/>
              <a:ext cx="1" cy="10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75"/>
            <p:cNvSpPr>
              <a:spLocks noChangeShapeType="1"/>
            </p:cNvSpPr>
            <p:nvPr/>
          </p:nvSpPr>
          <p:spPr bwMode="auto">
            <a:xfrm>
              <a:off x="1737" y="3253"/>
              <a:ext cx="1611" cy="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76"/>
            <p:cNvSpPr>
              <a:spLocks noChangeShapeType="1"/>
            </p:cNvSpPr>
            <p:nvPr/>
          </p:nvSpPr>
          <p:spPr bwMode="auto">
            <a:xfrm flipV="1">
              <a:off x="2446" y="3142"/>
              <a:ext cx="1" cy="22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77"/>
            <p:cNvSpPr>
              <a:spLocks noChangeShapeType="1"/>
            </p:cNvSpPr>
            <p:nvPr/>
          </p:nvSpPr>
          <p:spPr bwMode="auto">
            <a:xfrm>
              <a:off x="2031" y="3309"/>
              <a:ext cx="764"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78"/>
            <p:cNvSpPr>
              <a:spLocks noChangeShapeType="1"/>
            </p:cNvSpPr>
            <p:nvPr/>
          </p:nvSpPr>
          <p:spPr bwMode="auto">
            <a:xfrm flipV="1">
              <a:off x="2795" y="3198"/>
              <a:ext cx="1" cy="11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79"/>
            <p:cNvSpPr>
              <a:spLocks noChangeShapeType="1"/>
            </p:cNvSpPr>
            <p:nvPr/>
          </p:nvSpPr>
          <p:spPr bwMode="auto">
            <a:xfrm>
              <a:off x="2031" y="3198"/>
              <a:ext cx="764"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80"/>
            <p:cNvSpPr>
              <a:spLocks noChangeShapeType="1"/>
            </p:cNvSpPr>
            <p:nvPr/>
          </p:nvSpPr>
          <p:spPr bwMode="auto">
            <a:xfrm flipV="1">
              <a:off x="2031" y="3198"/>
              <a:ext cx="1" cy="11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81"/>
            <p:cNvSpPr>
              <a:spLocks noChangeShapeType="1"/>
            </p:cNvSpPr>
            <p:nvPr/>
          </p:nvSpPr>
          <p:spPr bwMode="auto">
            <a:xfrm>
              <a:off x="1920" y="2887"/>
              <a:ext cx="2591" cy="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82"/>
            <p:cNvSpPr>
              <a:spLocks noChangeShapeType="1"/>
            </p:cNvSpPr>
            <p:nvPr/>
          </p:nvSpPr>
          <p:spPr bwMode="auto">
            <a:xfrm flipV="1">
              <a:off x="3432" y="2781"/>
              <a:ext cx="1" cy="217"/>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83"/>
            <p:cNvSpPr>
              <a:spLocks noChangeShapeType="1"/>
            </p:cNvSpPr>
            <p:nvPr/>
          </p:nvSpPr>
          <p:spPr bwMode="auto">
            <a:xfrm>
              <a:off x="3132" y="2942"/>
              <a:ext cx="709"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84"/>
            <p:cNvSpPr>
              <a:spLocks noChangeShapeType="1"/>
            </p:cNvSpPr>
            <p:nvPr/>
          </p:nvSpPr>
          <p:spPr bwMode="auto">
            <a:xfrm flipV="1">
              <a:off x="3841" y="2837"/>
              <a:ext cx="1" cy="10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85"/>
            <p:cNvSpPr>
              <a:spLocks noChangeShapeType="1"/>
            </p:cNvSpPr>
            <p:nvPr/>
          </p:nvSpPr>
          <p:spPr bwMode="auto">
            <a:xfrm>
              <a:off x="3132" y="2837"/>
              <a:ext cx="709"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86"/>
            <p:cNvSpPr>
              <a:spLocks noChangeShapeType="1"/>
            </p:cNvSpPr>
            <p:nvPr/>
          </p:nvSpPr>
          <p:spPr bwMode="auto">
            <a:xfrm flipV="1">
              <a:off x="3132" y="2837"/>
              <a:ext cx="1" cy="10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87"/>
            <p:cNvSpPr>
              <a:spLocks noChangeShapeType="1"/>
            </p:cNvSpPr>
            <p:nvPr/>
          </p:nvSpPr>
          <p:spPr bwMode="auto">
            <a:xfrm>
              <a:off x="1931" y="2526"/>
              <a:ext cx="2912" cy="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88"/>
            <p:cNvSpPr>
              <a:spLocks noChangeShapeType="1"/>
            </p:cNvSpPr>
            <p:nvPr/>
          </p:nvSpPr>
          <p:spPr bwMode="auto">
            <a:xfrm flipV="1">
              <a:off x="3033" y="2415"/>
              <a:ext cx="1" cy="217"/>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89"/>
            <p:cNvSpPr>
              <a:spLocks noChangeShapeType="1"/>
            </p:cNvSpPr>
            <p:nvPr/>
          </p:nvSpPr>
          <p:spPr bwMode="auto">
            <a:xfrm>
              <a:off x="2490" y="2582"/>
              <a:ext cx="1030"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90"/>
            <p:cNvSpPr>
              <a:spLocks noChangeShapeType="1"/>
            </p:cNvSpPr>
            <p:nvPr/>
          </p:nvSpPr>
          <p:spPr bwMode="auto">
            <a:xfrm flipV="1">
              <a:off x="3520" y="2471"/>
              <a:ext cx="1" cy="11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91"/>
            <p:cNvSpPr>
              <a:spLocks noChangeShapeType="1"/>
            </p:cNvSpPr>
            <p:nvPr/>
          </p:nvSpPr>
          <p:spPr bwMode="auto">
            <a:xfrm>
              <a:off x="2490" y="2471"/>
              <a:ext cx="1030"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92"/>
            <p:cNvSpPr>
              <a:spLocks noChangeShapeType="1"/>
            </p:cNvSpPr>
            <p:nvPr/>
          </p:nvSpPr>
          <p:spPr bwMode="auto">
            <a:xfrm flipV="1">
              <a:off x="2498" y="2468"/>
              <a:ext cx="1" cy="11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52326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422275" y="90488"/>
            <a:ext cx="9444038" cy="1143000"/>
          </a:xfrm>
        </p:spPr>
        <p:txBody>
          <a:bodyPr/>
          <a:lstStyle/>
          <a:p>
            <a:r>
              <a:rPr lang="en-US" sz="4000" b="1">
                <a:solidFill>
                  <a:srgbClr val="0000FF"/>
                </a:solidFill>
              </a:rPr>
              <a:t>Fixed Effects, Random Effects &amp; EMS</a:t>
            </a:r>
          </a:p>
        </p:txBody>
      </p:sp>
      <p:sp>
        <p:nvSpPr>
          <p:cNvPr id="439299"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9300" name="Text Box 4"/>
          <p:cNvSpPr txBox="1">
            <a:spLocks noChangeArrowheads="1"/>
          </p:cNvSpPr>
          <p:nvPr/>
        </p:nvSpPr>
        <p:spPr bwMode="auto">
          <a:xfrm>
            <a:off x="373063" y="1141413"/>
            <a:ext cx="949325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b="0">
                <a:cs typeface="Times New Roman" pitchFamily="18" charset="0"/>
              </a:rPr>
              <a:t>Generally, ANOVA tests H</a:t>
            </a:r>
            <a:r>
              <a:rPr lang="en-US" sz="2800" b="0" baseline="-25000">
                <a:cs typeface="Times New Roman" pitchFamily="18" charset="0"/>
              </a:rPr>
              <a:t>o</a:t>
            </a:r>
            <a:r>
              <a:rPr lang="en-US" sz="2800" b="0">
                <a:cs typeface="Times New Roman" pitchFamily="18" charset="0"/>
              </a:rPr>
              <a:t> that MS</a:t>
            </a:r>
            <a:r>
              <a:rPr lang="en-US" sz="2800" b="0" baseline="-25000">
                <a:cs typeface="Times New Roman" pitchFamily="18" charset="0"/>
              </a:rPr>
              <a:t>trt</a:t>
            </a:r>
            <a:r>
              <a:rPr lang="en-US" sz="2800" b="0">
                <a:cs typeface="Times New Roman" pitchFamily="18" charset="0"/>
              </a:rPr>
              <a:t> is &gt; MSE</a:t>
            </a:r>
          </a:p>
          <a:p>
            <a:pPr algn="l">
              <a:buFontTx/>
              <a:buChar char="•"/>
            </a:pPr>
            <a:r>
              <a:rPr lang="en-US" sz="2800" b="0">
                <a:cs typeface="Times New Roman" pitchFamily="18" charset="0"/>
              </a:rPr>
              <a:t>MSE is the </a:t>
            </a:r>
            <a:r>
              <a:rPr lang="en-US" sz="2800" b="0" i="1">
                <a:cs typeface="Times New Roman" pitchFamily="18" charset="0"/>
              </a:rPr>
              <a:t>expected mean square</a:t>
            </a:r>
            <a:r>
              <a:rPr lang="en-US" sz="2800" b="0">
                <a:cs typeface="Times New Roman" pitchFamily="18" charset="0"/>
              </a:rPr>
              <a:t> (EMS), which may change for different types of factors</a:t>
            </a:r>
          </a:p>
          <a:p>
            <a:pPr algn="l">
              <a:buFontTx/>
              <a:buChar char="•"/>
            </a:pPr>
            <a:endParaRPr lang="en-US" sz="2800">
              <a:cs typeface="Times New Roman" pitchFamily="18" charset="0"/>
            </a:endParaRPr>
          </a:p>
          <a:p>
            <a:pPr algn="l">
              <a:buFontTx/>
              <a:buChar char="•"/>
            </a:pPr>
            <a:r>
              <a:rPr lang="en-US" sz="2800">
                <a:cs typeface="Times New Roman" pitchFamily="18" charset="0"/>
              </a:rPr>
              <a:t>FIXED EFFECTS</a:t>
            </a:r>
            <a:r>
              <a:rPr lang="en-US" sz="2800" b="0">
                <a:cs typeface="Times New Roman" pitchFamily="18" charset="0"/>
              </a:rPr>
              <a:t> (model I ANOVA): assumes differences among groups are due to treatment effects determined (FIXED) by the investigator (e.g., compare 3 drugs)</a:t>
            </a:r>
          </a:p>
          <a:p>
            <a:pPr lvl="1" algn="l">
              <a:buFontTx/>
              <a:buChar char="•"/>
            </a:pPr>
            <a:r>
              <a:rPr lang="en-US" sz="2800" b="0">
                <a:cs typeface="Times New Roman" pitchFamily="18" charset="0"/>
              </a:rPr>
              <a:t>Goal is to estimate true differences among group means</a:t>
            </a:r>
          </a:p>
          <a:p>
            <a:pPr lvl="1" algn="l">
              <a:buFontTx/>
              <a:buChar char="•"/>
            </a:pPr>
            <a:r>
              <a:rPr lang="en-US" sz="2800" b="0">
                <a:cs typeface="Times New Roman" pitchFamily="18" charset="0"/>
              </a:rPr>
              <a:t>Model:                               </a:t>
            </a:r>
            <a:r>
              <a:rPr lang="en-US" sz="2000" b="0">
                <a:cs typeface="Times New Roman" pitchFamily="18" charset="0"/>
              </a:rPr>
              <a:t>(</a:t>
            </a:r>
            <a:r>
              <a:rPr lang="en-US" sz="2000" b="0">
                <a:latin typeface="Symbol" pitchFamily="18" charset="2"/>
                <a:cs typeface="Times New Roman" pitchFamily="18" charset="0"/>
              </a:rPr>
              <a:t>m</a:t>
            </a:r>
            <a:r>
              <a:rPr lang="en-US" sz="2000" b="0">
                <a:cs typeface="Times New Roman" pitchFamily="18" charset="0"/>
              </a:rPr>
              <a:t> is the grand mean, </a:t>
            </a:r>
            <a:r>
              <a:rPr lang="en-US" sz="2000" b="0">
                <a:latin typeface="Symbol" pitchFamily="18" charset="2"/>
                <a:cs typeface="Times New Roman" pitchFamily="18" charset="0"/>
              </a:rPr>
              <a:t>a</a:t>
            </a:r>
            <a:r>
              <a:rPr lang="en-US" sz="2000" b="0" baseline="-30000">
                <a:cs typeface="Times New Roman" pitchFamily="18" charset="0"/>
              </a:rPr>
              <a:t>i</a:t>
            </a:r>
            <a:r>
              <a:rPr lang="en-US" sz="2000" b="0">
                <a:cs typeface="Times New Roman" pitchFamily="18" charset="0"/>
              </a:rPr>
              <a:t> is the i</a:t>
            </a:r>
            <a:r>
              <a:rPr lang="en-US" sz="2000" b="0" baseline="30000">
                <a:cs typeface="Times New Roman" pitchFamily="18" charset="0"/>
              </a:rPr>
              <a:t>th</a:t>
            </a:r>
            <a:r>
              <a:rPr lang="en-US" sz="2000" b="0">
                <a:cs typeface="Times New Roman" pitchFamily="18" charset="0"/>
              </a:rPr>
              <a:t> group mean)</a:t>
            </a:r>
          </a:p>
          <a:p>
            <a:pPr lvl="1" algn="l">
              <a:buFontTx/>
              <a:buChar char="•"/>
            </a:pPr>
            <a:r>
              <a:rPr lang="en-US" sz="2800" b="0">
                <a:cs typeface="Times New Roman" pitchFamily="18" charset="0"/>
              </a:rPr>
              <a:t>Expected value of </a:t>
            </a:r>
            <a:r>
              <a:rPr lang="en-US" sz="2800" b="0">
                <a:latin typeface="Symbol" pitchFamily="18" charset="2"/>
                <a:cs typeface="Times New Roman" pitchFamily="18" charset="0"/>
              </a:rPr>
              <a:t>e</a:t>
            </a:r>
            <a:r>
              <a:rPr lang="en-US" sz="2800" b="0" baseline="-30000">
                <a:latin typeface="Book Antiqua" pitchFamily="18" charset="0"/>
                <a:cs typeface="Times New Roman" pitchFamily="18" charset="0"/>
              </a:rPr>
              <a:t>ij</a:t>
            </a:r>
            <a:r>
              <a:rPr lang="en-US" sz="2800" b="0">
                <a:latin typeface="Book Antiqua" pitchFamily="18" charset="0"/>
                <a:cs typeface="Times New Roman" pitchFamily="18" charset="0"/>
              </a:rPr>
              <a:t> </a:t>
            </a:r>
            <a:r>
              <a:rPr lang="en-US" sz="2800" b="0">
                <a:cs typeface="Times New Roman" pitchFamily="18" charset="0"/>
              </a:rPr>
              <a:t> = 0, with           and</a:t>
            </a:r>
          </a:p>
          <a:p>
            <a:pPr lvl="1" algn="l">
              <a:buFontTx/>
              <a:buChar char="•"/>
            </a:pPr>
            <a:r>
              <a:rPr lang="en-US" sz="2800" b="0">
                <a:cs typeface="Times New Roman" pitchFamily="18" charset="0"/>
              </a:rPr>
              <a:t>So all ‘error’ is in MSE (                                   )</a:t>
            </a:r>
          </a:p>
          <a:p>
            <a:pPr algn="l">
              <a:buFontTx/>
              <a:buChar char="•"/>
            </a:pPr>
            <a:endParaRPr lang="en-US" sz="2800" b="0">
              <a:cs typeface="Times New Roman" pitchFamily="18" charset="0"/>
            </a:endParaRPr>
          </a:p>
        </p:txBody>
      </p:sp>
      <p:graphicFrame>
        <p:nvGraphicFramePr>
          <p:cNvPr id="439301" name="Object 5"/>
          <p:cNvGraphicFramePr>
            <a:graphicFrameLocks noChangeAspect="1"/>
          </p:cNvGraphicFramePr>
          <p:nvPr/>
        </p:nvGraphicFramePr>
        <p:xfrm>
          <a:off x="2439988" y="4560888"/>
          <a:ext cx="1971675" cy="487362"/>
        </p:xfrm>
        <a:graphic>
          <a:graphicData uri="http://schemas.openxmlformats.org/presentationml/2006/ole">
            <mc:AlternateContent xmlns:mc="http://schemas.openxmlformats.org/markup-compatibility/2006">
              <mc:Choice xmlns:v="urn:schemas-microsoft-com:vml" Requires="v">
                <p:oleObj spid="_x0000_s439465" r:id="rId4" imgW="965200" imgH="241300" progId="Equation.DSMT4">
                  <p:embed/>
                </p:oleObj>
              </mc:Choice>
              <mc:Fallback>
                <p:oleObj r:id="rId4" imgW="965200" imgH="2413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88" y="4560888"/>
                        <a:ext cx="19716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02" name="Object 6"/>
          <p:cNvGraphicFramePr>
            <a:graphicFrameLocks noChangeAspect="1"/>
          </p:cNvGraphicFramePr>
          <p:nvPr/>
        </p:nvGraphicFramePr>
        <p:xfrm>
          <a:off x="5548313" y="4981575"/>
          <a:ext cx="855662" cy="487363"/>
        </p:xfrm>
        <a:graphic>
          <a:graphicData uri="http://schemas.openxmlformats.org/presentationml/2006/ole">
            <mc:AlternateContent xmlns:mc="http://schemas.openxmlformats.org/markup-compatibility/2006">
              <mc:Choice xmlns:v="urn:schemas-microsoft-com:vml" Requires="v">
                <p:oleObj spid="_x0000_s439466" name="Equation" r:id="rId6" imgW="419040" imgH="241200" progId="Equation.DSMT4">
                  <p:embed/>
                </p:oleObj>
              </mc:Choice>
              <mc:Fallback>
                <p:oleObj name="Equation" r:id="rId6" imgW="41904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313" y="4981575"/>
                        <a:ext cx="8556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03" name="Object 7"/>
          <p:cNvGraphicFramePr>
            <a:graphicFrameLocks noChangeAspect="1"/>
          </p:cNvGraphicFramePr>
          <p:nvPr/>
        </p:nvGraphicFramePr>
        <p:xfrm>
          <a:off x="7081838" y="4994275"/>
          <a:ext cx="1089025" cy="487363"/>
        </p:xfrm>
        <a:graphic>
          <a:graphicData uri="http://schemas.openxmlformats.org/presentationml/2006/ole">
            <mc:AlternateContent xmlns:mc="http://schemas.openxmlformats.org/markup-compatibility/2006">
              <mc:Choice xmlns:v="urn:schemas-microsoft-com:vml" Requires="v">
                <p:oleObj spid="_x0000_s439467" name="Equation" r:id="rId8" imgW="533160" imgH="241200" progId="Equation.DSMT4">
                  <p:embed/>
                </p:oleObj>
              </mc:Choice>
              <mc:Fallback>
                <p:oleObj name="Equation" r:id="rId8" imgW="533160" imgH="241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1838" y="4994275"/>
                        <a:ext cx="10890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04" name="Object 8"/>
          <p:cNvGraphicFramePr>
            <a:graphicFrameLocks noChangeAspect="1"/>
          </p:cNvGraphicFramePr>
          <p:nvPr/>
        </p:nvGraphicFramePr>
        <p:xfrm>
          <a:off x="4627563" y="5422900"/>
          <a:ext cx="3074987" cy="503238"/>
        </p:xfrm>
        <a:graphic>
          <a:graphicData uri="http://schemas.openxmlformats.org/presentationml/2006/ole">
            <mc:AlternateContent xmlns:mc="http://schemas.openxmlformats.org/markup-compatibility/2006">
              <mc:Choice xmlns:v="urn:schemas-microsoft-com:vml" Requires="v">
                <p:oleObj spid="_x0000_s439468" name="Equation" r:id="rId10" imgW="1130040" imgH="203040" progId="Equation.DSMT4">
                  <p:embed/>
                </p:oleObj>
              </mc:Choice>
              <mc:Fallback>
                <p:oleObj name="Equation" r:id="rId10" imgW="1130040" imgH="20304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7563" y="5422900"/>
                        <a:ext cx="30749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496888" y="90488"/>
            <a:ext cx="9309100" cy="1143000"/>
          </a:xfrm>
        </p:spPr>
        <p:txBody>
          <a:bodyPr/>
          <a:lstStyle/>
          <a:p>
            <a:r>
              <a:rPr lang="en-US" sz="4000" b="1">
                <a:solidFill>
                  <a:srgbClr val="0000FF"/>
                </a:solidFill>
              </a:rPr>
              <a:t>Fixed Effects, Random Effects &amp; EMS</a:t>
            </a:r>
          </a:p>
        </p:txBody>
      </p:sp>
      <p:sp>
        <p:nvSpPr>
          <p:cNvPr id="441347"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1348" name="Text Box 4"/>
          <p:cNvSpPr txBox="1">
            <a:spLocks noChangeArrowheads="1"/>
          </p:cNvSpPr>
          <p:nvPr/>
        </p:nvSpPr>
        <p:spPr bwMode="auto">
          <a:xfrm>
            <a:off x="373063" y="1141413"/>
            <a:ext cx="9493250"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dirty="0">
                <a:cs typeface="Times New Roman" pitchFamily="18" charset="0"/>
              </a:rPr>
              <a:t>RANDOM EFFECTS</a:t>
            </a:r>
            <a:r>
              <a:rPr lang="en-US" sz="2800" b="0" dirty="0">
                <a:cs typeface="Times New Roman" pitchFamily="18" charset="0"/>
              </a:rPr>
              <a:t> (model II ANOVA): differences among groups are due to treatment effects and a random component NOT fixed by the investigator.  Groups are chosen as a </a:t>
            </a:r>
            <a:r>
              <a:rPr lang="en-US" sz="2800" b="0" i="1" dirty="0">
                <a:cs typeface="Times New Roman" pitchFamily="18" charset="0"/>
              </a:rPr>
              <a:t>random sample</a:t>
            </a:r>
            <a:r>
              <a:rPr lang="en-US" sz="2800" b="0" dirty="0">
                <a:cs typeface="Times New Roman" pitchFamily="18" charset="0"/>
              </a:rPr>
              <a:t> from a larger population (e.g., compare variation among families: the variation is of interest, not the chosen families)</a:t>
            </a:r>
          </a:p>
          <a:p>
            <a:pPr lvl="1" algn="l">
              <a:buFontTx/>
              <a:buChar char="•"/>
            </a:pPr>
            <a:r>
              <a:rPr lang="en-US" sz="2800" b="0" dirty="0">
                <a:cs typeface="Times New Roman" pitchFamily="18" charset="0"/>
              </a:rPr>
              <a:t>Model:                               </a:t>
            </a:r>
            <a:r>
              <a:rPr lang="en-US" sz="2000" b="0" dirty="0">
                <a:cs typeface="Times New Roman" pitchFamily="18" charset="0"/>
              </a:rPr>
              <a:t>(</a:t>
            </a:r>
            <a:r>
              <a:rPr lang="en-US" sz="2000" b="0" dirty="0">
                <a:latin typeface="Symbol" pitchFamily="18" charset="2"/>
                <a:cs typeface="Times New Roman" pitchFamily="18" charset="0"/>
              </a:rPr>
              <a:t>m</a:t>
            </a:r>
            <a:r>
              <a:rPr lang="en-US" sz="2000" b="0" dirty="0">
                <a:cs typeface="Times New Roman" pitchFamily="18" charset="0"/>
              </a:rPr>
              <a:t> is the grand mean, A</a:t>
            </a:r>
            <a:r>
              <a:rPr lang="en-US" sz="2000" b="0" baseline="-30000" dirty="0">
                <a:cs typeface="Times New Roman" pitchFamily="18" charset="0"/>
              </a:rPr>
              <a:t>i</a:t>
            </a:r>
            <a:r>
              <a:rPr lang="en-US" sz="2000" b="0" dirty="0">
                <a:cs typeface="Times New Roman" pitchFamily="18" charset="0"/>
              </a:rPr>
              <a:t> is the </a:t>
            </a:r>
            <a:r>
              <a:rPr lang="en-US" sz="2000" b="0" dirty="0" err="1">
                <a:cs typeface="Times New Roman" pitchFamily="18" charset="0"/>
              </a:rPr>
              <a:t>i</a:t>
            </a:r>
            <a:r>
              <a:rPr lang="en-US" sz="2000" b="0" baseline="30000" dirty="0" err="1">
                <a:cs typeface="Times New Roman" pitchFamily="18" charset="0"/>
              </a:rPr>
              <a:t>th</a:t>
            </a:r>
            <a:r>
              <a:rPr lang="en-US" sz="2000" b="0" dirty="0">
                <a:cs typeface="Times New Roman" pitchFamily="18" charset="0"/>
              </a:rPr>
              <a:t> random effect, which differs from group to group)</a:t>
            </a:r>
          </a:p>
          <a:p>
            <a:pPr lvl="1" algn="l">
              <a:buFontTx/>
              <a:buChar char="•"/>
            </a:pPr>
            <a:r>
              <a:rPr lang="en-US" sz="2800" b="0" dirty="0">
                <a:cs typeface="Times New Roman" pitchFamily="18" charset="0"/>
              </a:rPr>
              <a:t>Expected value of </a:t>
            </a:r>
            <a:r>
              <a:rPr lang="en-US" sz="2800" b="0" dirty="0" err="1">
                <a:latin typeface="Symbol" pitchFamily="18" charset="2"/>
                <a:cs typeface="Times New Roman" pitchFamily="18" charset="0"/>
              </a:rPr>
              <a:t>e</a:t>
            </a:r>
            <a:r>
              <a:rPr lang="en-US" sz="2800" b="0" baseline="-30000" dirty="0" err="1">
                <a:latin typeface="Book Antiqua" pitchFamily="18" charset="0"/>
                <a:cs typeface="Times New Roman" pitchFamily="18" charset="0"/>
              </a:rPr>
              <a:t>ij</a:t>
            </a:r>
            <a:r>
              <a:rPr lang="en-US" sz="2800" b="0" dirty="0">
                <a:latin typeface="Book Antiqua" pitchFamily="18" charset="0"/>
                <a:cs typeface="Times New Roman" pitchFamily="18" charset="0"/>
              </a:rPr>
              <a:t> </a:t>
            </a:r>
            <a:r>
              <a:rPr lang="en-US" sz="2800" b="0" dirty="0">
                <a:cs typeface="Times New Roman" pitchFamily="18" charset="0"/>
              </a:rPr>
              <a:t> = 0, with           and</a:t>
            </a:r>
          </a:p>
          <a:p>
            <a:pPr lvl="1" algn="l">
              <a:buFontTx/>
              <a:buChar char="•"/>
            </a:pPr>
            <a:r>
              <a:rPr lang="en-US" sz="2800" b="0" dirty="0">
                <a:cs typeface="Times New Roman" pitchFamily="18" charset="0"/>
              </a:rPr>
              <a:t>Also, </a:t>
            </a:r>
            <a:r>
              <a:rPr lang="en-US" sz="2800" b="0" i="1" dirty="0">
                <a:cs typeface="Times New Roman" pitchFamily="18" charset="0"/>
              </a:rPr>
              <a:t>A</a:t>
            </a:r>
            <a:r>
              <a:rPr lang="en-US" sz="2800" b="0" i="1" baseline="-25000" dirty="0">
                <a:cs typeface="Times New Roman" pitchFamily="18" charset="0"/>
              </a:rPr>
              <a:t>i</a:t>
            </a:r>
            <a:r>
              <a:rPr lang="en-US" sz="2800" b="0" baseline="-25000" dirty="0">
                <a:cs typeface="Times New Roman" pitchFamily="18" charset="0"/>
              </a:rPr>
              <a:t> </a:t>
            </a:r>
            <a:r>
              <a:rPr lang="en-US" sz="2800" b="0" dirty="0">
                <a:cs typeface="Times New Roman" pitchFamily="18" charset="0"/>
              </a:rPr>
              <a:t>normally distributed, with            and  </a:t>
            </a:r>
          </a:p>
          <a:p>
            <a:pPr lvl="1" algn="l">
              <a:buFontTx/>
              <a:buChar char="•"/>
            </a:pPr>
            <a:r>
              <a:rPr lang="en-US" sz="2800" b="0" dirty="0">
                <a:cs typeface="Times New Roman" pitchFamily="18" charset="0"/>
              </a:rPr>
              <a:t>Thus, </a:t>
            </a:r>
          </a:p>
          <a:p>
            <a:pPr algn="l">
              <a:buFontTx/>
              <a:buChar char="•"/>
            </a:pPr>
            <a:endParaRPr lang="en-US" sz="2800" b="0" dirty="0">
              <a:cs typeface="Times New Roman" pitchFamily="18" charset="0"/>
            </a:endParaRPr>
          </a:p>
          <a:p>
            <a:pPr algn="l">
              <a:buFontTx/>
              <a:buChar char="•"/>
            </a:pPr>
            <a:r>
              <a:rPr lang="en-US" sz="2800" b="0" dirty="0">
                <a:cs typeface="Times New Roman" pitchFamily="18" charset="0"/>
              </a:rPr>
              <a:t>Fixed vs. random effects important for more complex designs</a:t>
            </a:r>
          </a:p>
          <a:p>
            <a:pPr lvl="1" algn="l">
              <a:buFontTx/>
              <a:buChar char="•"/>
            </a:pPr>
            <a:r>
              <a:rPr lang="en-US" sz="1600" b="0" dirty="0">
                <a:cs typeface="Times New Roman" pitchFamily="18" charset="0"/>
              </a:rPr>
              <a:t>(e.g., MSA in nested ANOVA is compared to MSB(A))</a:t>
            </a:r>
          </a:p>
        </p:txBody>
      </p:sp>
      <p:graphicFrame>
        <p:nvGraphicFramePr>
          <p:cNvPr id="441349" name="Object 5"/>
          <p:cNvGraphicFramePr>
            <a:graphicFrameLocks noChangeAspect="1"/>
          </p:cNvGraphicFramePr>
          <p:nvPr/>
        </p:nvGraphicFramePr>
        <p:xfrm>
          <a:off x="2233613" y="3330575"/>
          <a:ext cx="1971675" cy="487363"/>
        </p:xfrm>
        <a:graphic>
          <a:graphicData uri="http://schemas.openxmlformats.org/presentationml/2006/ole">
            <mc:AlternateContent xmlns:mc="http://schemas.openxmlformats.org/markup-compatibility/2006">
              <mc:Choice xmlns:v="urn:schemas-microsoft-com:vml" Requires="v">
                <p:oleObj spid="_x0000_s441595" name="Equation" r:id="rId4" imgW="965160" imgH="241200" progId="Equation.DSMT4">
                  <p:embed/>
                </p:oleObj>
              </mc:Choice>
              <mc:Fallback>
                <p:oleObj name="Equation" r:id="rId4" imgW="965160" imgH="24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613" y="3330575"/>
                        <a:ext cx="19716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0" name="Object 6"/>
          <p:cNvGraphicFramePr>
            <a:graphicFrameLocks noChangeAspect="1"/>
          </p:cNvGraphicFramePr>
          <p:nvPr/>
        </p:nvGraphicFramePr>
        <p:xfrm>
          <a:off x="5548313" y="4029075"/>
          <a:ext cx="855662" cy="487363"/>
        </p:xfrm>
        <a:graphic>
          <a:graphicData uri="http://schemas.openxmlformats.org/presentationml/2006/ole">
            <mc:AlternateContent xmlns:mc="http://schemas.openxmlformats.org/markup-compatibility/2006">
              <mc:Choice xmlns:v="urn:schemas-microsoft-com:vml" Requires="v">
                <p:oleObj spid="_x0000_s441596" name="Equation" r:id="rId6" imgW="419040" imgH="241200" progId="Equation.DSMT4">
                  <p:embed/>
                </p:oleObj>
              </mc:Choice>
              <mc:Fallback>
                <p:oleObj name="Equation" r:id="rId6" imgW="41904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313" y="4029075"/>
                        <a:ext cx="8556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1" name="Object 7"/>
          <p:cNvGraphicFramePr>
            <a:graphicFrameLocks noChangeAspect="1"/>
          </p:cNvGraphicFramePr>
          <p:nvPr/>
        </p:nvGraphicFramePr>
        <p:xfrm>
          <a:off x="7081838" y="4041775"/>
          <a:ext cx="1089025" cy="487363"/>
        </p:xfrm>
        <a:graphic>
          <a:graphicData uri="http://schemas.openxmlformats.org/presentationml/2006/ole">
            <mc:AlternateContent xmlns:mc="http://schemas.openxmlformats.org/markup-compatibility/2006">
              <mc:Choice xmlns:v="urn:schemas-microsoft-com:vml" Requires="v">
                <p:oleObj spid="_x0000_s441597" name="Equation" r:id="rId8" imgW="533160" imgH="241200" progId="Equation.DSMT4">
                  <p:embed/>
                </p:oleObj>
              </mc:Choice>
              <mc:Fallback>
                <p:oleObj name="Equation" r:id="rId8" imgW="533160" imgH="241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1838" y="4041775"/>
                        <a:ext cx="10890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2" name="Object 8"/>
          <p:cNvGraphicFramePr>
            <a:graphicFrameLocks noChangeAspect="1"/>
          </p:cNvGraphicFramePr>
          <p:nvPr/>
        </p:nvGraphicFramePr>
        <p:xfrm>
          <a:off x="1901825" y="4849813"/>
          <a:ext cx="2660650" cy="566737"/>
        </p:xfrm>
        <a:graphic>
          <a:graphicData uri="http://schemas.openxmlformats.org/presentationml/2006/ole">
            <mc:AlternateContent xmlns:mc="http://schemas.openxmlformats.org/markup-compatibility/2006">
              <mc:Choice xmlns:v="urn:schemas-microsoft-com:vml" Requires="v">
                <p:oleObj spid="_x0000_s441598" name="Equation" r:id="rId10" imgW="977760" imgH="228600" progId="Equation.DSMT4">
                  <p:embed/>
                </p:oleObj>
              </mc:Choice>
              <mc:Fallback>
                <p:oleObj name="Equation" r:id="rId10" imgW="977760" imgH="2286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1825" y="4849813"/>
                        <a:ext cx="266065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3" name="Object 9"/>
          <p:cNvGraphicFramePr>
            <a:graphicFrameLocks noChangeAspect="1"/>
          </p:cNvGraphicFramePr>
          <p:nvPr/>
        </p:nvGraphicFramePr>
        <p:xfrm>
          <a:off x="6021388" y="4459288"/>
          <a:ext cx="777875" cy="436562"/>
        </p:xfrm>
        <a:graphic>
          <a:graphicData uri="http://schemas.openxmlformats.org/presentationml/2006/ole">
            <mc:AlternateContent xmlns:mc="http://schemas.openxmlformats.org/markup-compatibility/2006">
              <mc:Choice xmlns:v="urn:schemas-microsoft-com:vml" Requires="v">
                <p:oleObj spid="_x0000_s441599" name="Equation" r:id="rId12" imgW="380880" imgH="215640" progId="Equation.DSMT4">
                  <p:embed/>
                </p:oleObj>
              </mc:Choice>
              <mc:Fallback>
                <p:oleObj name="Equation" r:id="rId12" imgW="380880" imgH="21564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21388" y="4459288"/>
                        <a:ext cx="77787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4" name="Object 10"/>
          <p:cNvGraphicFramePr>
            <a:graphicFrameLocks noChangeAspect="1"/>
          </p:cNvGraphicFramePr>
          <p:nvPr/>
        </p:nvGraphicFramePr>
        <p:xfrm>
          <a:off x="7604125" y="4473575"/>
          <a:ext cx="415925" cy="461963"/>
        </p:xfrm>
        <a:graphic>
          <a:graphicData uri="http://schemas.openxmlformats.org/presentationml/2006/ole">
            <mc:AlternateContent xmlns:mc="http://schemas.openxmlformats.org/markup-compatibility/2006">
              <mc:Choice xmlns:v="urn:schemas-microsoft-com:vml" Requires="v">
                <p:oleObj spid="_x0000_s441600" name="Equation" r:id="rId14" imgW="203040" imgH="228600" progId="Equation.DSMT4">
                  <p:embed/>
                </p:oleObj>
              </mc:Choice>
              <mc:Fallback>
                <p:oleObj name="Equation" r:id="rId14" imgW="203040" imgH="2286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4125" y="4473575"/>
                        <a:ext cx="4159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0863" y="90488"/>
            <a:ext cx="9405937" cy="1143000"/>
          </a:xfrm>
        </p:spPr>
        <p:txBody>
          <a:bodyPr/>
          <a:lstStyle/>
          <a:p>
            <a:r>
              <a:rPr lang="en-US" sz="3600" b="1">
                <a:solidFill>
                  <a:srgbClr val="0000FF"/>
                </a:solidFill>
              </a:rPr>
              <a:t>Fixed vs. Random Effects &amp; EMS:Comments</a:t>
            </a:r>
          </a:p>
        </p:txBody>
      </p:sp>
      <p:sp>
        <p:nvSpPr>
          <p:cNvPr id="443395"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3396" name="Text Box 4"/>
          <p:cNvSpPr txBox="1">
            <a:spLocks noChangeArrowheads="1"/>
          </p:cNvSpPr>
          <p:nvPr/>
        </p:nvSpPr>
        <p:spPr bwMode="auto">
          <a:xfrm>
            <a:off x="373063" y="1141413"/>
            <a:ext cx="9493250"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b="0" dirty="0">
                <a:cs typeface="Times New Roman" pitchFamily="18" charset="0"/>
              </a:rPr>
              <a:t>Determining whether a factor is fixed or random can be tricky but is EXTREMELY IMPORTANT</a:t>
            </a:r>
          </a:p>
          <a:p>
            <a:pPr algn="l">
              <a:buFontTx/>
              <a:buChar char="•"/>
            </a:pPr>
            <a:r>
              <a:rPr lang="en-US" sz="2800" b="0" dirty="0">
                <a:cs typeface="Times New Roman" pitchFamily="18" charset="0"/>
              </a:rPr>
              <a:t>This must be determined </a:t>
            </a:r>
            <a:r>
              <a:rPr lang="en-US" sz="2800" b="0" i="1" dirty="0">
                <a:cs typeface="Times New Roman" pitchFamily="18" charset="0"/>
              </a:rPr>
              <a:t>prior</a:t>
            </a:r>
            <a:r>
              <a:rPr lang="en-US" sz="2800" b="0" dirty="0">
                <a:cs typeface="Times New Roman" pitchFamily="18" charset="0"/>
              </a:rPr>
              <a:t> to final assembly and analysis of ANOVA table, because EMS is not the same (thus MS comparisons will be different)</a:t>
            </a:r>
          </a:p>
          <a:p>
            <a:pPr algn="l">
              <a:buFontTx/>
              <a:buChar char="•"/>
            </a:pPr>
            <a:endParaRPr lang="en-US" sz="2800" b="0" dirty="0">
              <a:cs typeface="Times New Roman" pitchFamily="18" charset="0"/>
            </a:endParaRPr>
          </a:p>
          <a:p>
            <a:pPr algn="l">
              <a:buFontTx/>
              <a:buChar char="•"/>
            </a:pPr>
            <a:r>
              <a:rPr lang="en-US" sz="2800" b="0" dirty="0">
                <a:cs typeface="Times New Roman" pitchFamily="18" charset="0"/>
              </a:rPr>
              <a:t>Consider whether you have ‘set’ the levels of a factor in experiment, or have chosen ‘representatives’</a:t>
            </a:r>
          </a:p>
          <a:p>
            <a:pPr algn="l">
              <a:buFontTx/>
              <a:buChar char="•"/>
            </a:pPr>
            <a:r>
              <a:rPr lang="en-US" sz="2800" b="0" dirty="0">
                <a:cs typeface="Times New Roman" pitchFamily="18" charset="0"/>
              </a:rPr>
              <a:t>Then consider what other levels may or may not exist </a:t>
            </a:r>
          </a:p>
          <a:p>
            <a:pPr algn="l">
              <a:buFontTx/>
              <a:buChar char="•"/>
            </a:pPr>
            <a:r>
              <a:rPr lang="en-US" sz="2800" b="0" dirty="0">
                <a:cs typeface="Times New Roman" pitchFamily="18" charset="0"/>
              </a:rPr>
              <a:t>Determine EMS for various factors</a:t>
            </a:r>
          </a:p>
          <a:p>
            <a:pPr algn="l">
              <a:buFontTx/>
              <a:buChar char="•"/>
            </a:pPr>
            <a:r>
              <a:rPr lang="en-US" sz="2800" b="0" dirty="0">
                <a:cs typeface="Times New Roman" pitchFamily="18" charset="0"/>
              </a:rPr>
              <a:t>When all else fails…</a:t>
            </a:r>
          </a:p>
          <a:p>
            <a:pPr algn="l">
              <a:buFontTx/>
              <a:buChar char="•"/>
            </a:pPr>
            <a:endParaRPr lang="en-US" sz="2800" b="0" dirty="0">
              <a:cs typeface="Times New Roman" pitchFamily="18" charset="0"/>
            </a:endParaRPr>
          </a:p>
          <a:p>
            <a:pPr algn="l">
              <a:buFontTx/>
              <a:buChar char="•"/>
            </a:pPr>
            <a:r>
              <a:rPr lang="en-US" sz="2800" dirty="0">
                <a:cs typeface="Times New Roman" pitchFamily="18" charset="0"/>
              </a:rPr>
              <a:t>CONSULT STATISTICIAN AND STATISTIC BOOKS!!</a:t>
            </a:r>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Text Box 3"/>
          <p:cNvSpPr txBox="1">
            <a:spLocks noChangeArrowheads="1"/>
          </p:cNvSpPr>
          <p:nvPr/>
        </p:nvSpPr>
        <p:spPr bwMode="auto">
          <a:xfrm>
            <a:off x="373063" y="1004888"/>
            <a:ext cx="9493250" cy="55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a:cs typeface="Times New Roman" pitchFamily="18" charset="0"/>
              </a:rPr>
              <a:t>Some </a:t>
            </a:r>
            <a:r>
              <a:rPr lang="en-US" sz="2800" b="0" dirty="0" smtClean="0">
                <a:cs typeface="Times New Roman" pitchFamily="18" charset="0"/>
              </a:rPr>
              <a:t>factors are not independent, but are hierarchical</a:t>
            </a:r>
            <a:endParaRPr lang="en-US" sz="2800" b="0" dirty="0">
              <a:cs typeface="Times New Roman" pitchFamily="18" charset="0"/>
            </a:endParaRPr>
          </a:p>
          <a:p>
            <a:pPr lvl="1" algn="l">
              <a:spcBef>
                <a:spcPts val="0"/>
              </a:spcBef>
              <a:buFontTx/>
              <a:buChar char="•"/>
            </a:pPr>
            <a:r>
              <a:rPr lang="en-US" sz="2800" b="0" dirty="0" smtClean="0">
                <a:cs typeface="Times New Roman" pitchFamily="18" charset="0"/>
              </a:rPr>
              <a:t>Levels of B ‘nested’ within levels of A:</a:t>
            </a:r>
          </a:p>
          <a:p>
            <a:pPr lvl="1" algn="l">
              <a:spcBef>
                <a:spcPts val="0"/>
              </a:spcBef>
              <a:buFontTx/>
              <a:buChar char="•"/>
            </a:pPr>
            <a:endParaRPr lang="en-US" sz="2800" b="0" dirty="0" smtClean="0">
              <a:cs typeface="Times New Roman" pitchFamily="18" charset="0"/>
            </a:endParaRPr>
          </a:p>
          <a:p>
            <a:pPr algn="l">
              <a:spcBef>
                <a:spcPts val="0"/>
              </a:spcBef>
              <a:buFontTx/>
              <a:buChar char="•"/>
            </a:pPr>
            <a:r>
              <a:rPr lang="en-US" sz="2000" b="0" dirty="0" smtClean="0">
                <a:cs typeface="Times New Roman" pitchFamily="18" charset="0"/>
              </a:rPr>
              <a:t>Example: Compare CO</a:t>
            </a:r>
            <a:r>
              <a:rPr lang="en-US" sz="2000" b="0" baseline="-25000" dirty="0" smtClean="0">
                <a:cs typeface="Times New Roman" pitchFamily="18" charset="0"/>
              </a:rPr>
              <a:t>2</a:t>
            </a:r>
            <a:r>
              <a:rPr lang="en-US" sz="2000" b="0" dirty="0" smtClean="0">
                <a:cs typeface="Times New Roman" pitchFamily="18" charset="0"/>
              </a:rPr>
              <a:t> production among habitats (A) measured from multiple trees (B)</a:t>
            </a:r>
          </a:p>
          <a:p>
            <a:pPr algn="l">
              <a:spcBef>
                <a:spcPts val="0"/>
              </a:spcBef>
              <a:buFontTx/>
              <a:buChar char="•"/>
            </a:pPr>
            <a:endParaRPr lang="en-US" sz="2000" b="0" dirty="0" smtClean="0">
              <a:cs typeface="Times New Roman" pitchFamily="18" charset="0"/>
            </a:endParaRPr>
          </a:p>
          <a:p>
            <a:pPr algn="l">
              <a:spcBef>
                <a:spcPts val="0"/>
              </a:spcBef>
              <a:buFontTx/>
              <a:buChar char="•"/>
            </a:pPr>
            <a:endParaRPr lang="en-US" sz="2000" b="0" dirty="0" smtClean="0">
              <a:cs typeface="Times New Roman" pitchFamily="18" charset="0"/>
            </a:endParaRPr>
          </a:p>
          <a:p>
            <a:pPr algn="l">
              <a:spcBef>
                <a:spcPts val="0"/>
              </a:spcBef>
              <a:buFontTx/>
              <a:buChar char="•"/>
            </a:pPr>
            <a:endParaRPr lang="en-US" sz="2000" b="0" dirty="0">
              <a:cs typeface="Times New Roman" pitchFamily="18" charset="0"/>
            </a:endParaRPr>
          </a:p>
          <a:p>
            <a:pPr lvl="1" algn="l">
              <a:spcBef>
                <a:spcPts val="0"/>
              </a:spcBef>
              <a:buFontTx/>
              <a:buChar char="•"/>
            </a:pPr>
            <a:r>
              <a:rPr lang="en-US" sz="2000" b="0" dirty="0" smtClean="0">
                <a:cs typeface="Times New Roman" pitchFamily="18" charset="0"/>
              </a:rPr>
              <a:t>Trees logically nested within habitats</a:t>
            </a:r>
          </a:p>
          <a:p>
            <a:pPr algn="l">
              <a:spcBef>
                <a:spcPts val="0"/>
              </a:spcBef>
              <a:buFontTx/>
              <a:buChar char="•"/>
            </a:pPr>
            <a:endParaRPr lang="en-US" sz="2800" b="0" dirty="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r>
              <a:rPr lang="en-US" u="sng" dirty="0" smtClean="0"/>
              <a:t>Nested </a:t>
            </a:r>
            <a:r>
              <a:rPr lang="en-US" u="sng" dirty="0"/>
              <a:t>factors ALWAYS RANDOM effects</a:t>
            </a:r>
            <a:r>
              <a:rPr lang="en-US" u="sng" dirty="0" smtClean="0"/>
              <a:t>!</a:t>
            </a:r>
          </a:p>
          <a:p>
            <a:pPr algn="l">
              <a:spcBef>
                <a:spcPts val="0"/>
              </a:spcBef>
              <a:buFontTx/>
              <a:buChar char="•"/>
            </a:pPr>
            <a:endParaRPr lang="en-US" sz="2800" b="0" dirty="0" smtClean="0">
              <a:cs typeface="Times New Roman" pitchFamily="18" charset="0"/>
            </a:endParaRPr>
          </a:p>
          <a:p>
            <a:pPr algn="l">
              <a:spcBef>
                <a:spcPts val="0"/>
              </a:spcBef>
              <a:buFontTx/>
              <a:buChar char="•"/>
            </a:pPr>
            <a:endParaRPr lang="en-US" sz="2000" b="0" dirty="0" smtClean="0">
              <a:cs typeface="Times New Roman" pitchFamily="18" charset="0"/>
            </a:endParaRPr>
          </a:p>
          <a:p>
            <a:pPr algn="l">
              <a:spcBef>
                <a:spcPts val="0"/>
              </a:spcBef>
            </a:pPr>
            <a:r>
              <a:rPr lang="en-US" sz="2000" b="0" dirty="0">
                <a:cs typeface="Times New Roman" pitchFamily="18" charset="0"/>
              </a:rPr>
              <a:t>*</a:t>
            </a:r>
            <a:r>
              <a:rPr lang="en-US" sz="2000" b="0" dirty="0" smtClean="0">
                <a:cs typeface="Times New Roman" pitchFamily="18" charset="0"/>
              </a:rPr>
              <a:t>NOTE: no interaction of A:B obtained when nested terms are used!!!</a:t>
            </a:r>
          </a:p>
          <a:p>
            <a:pPr algn="l">
              <a:spcBef>
                <a:spcPts val="0"/>
              </a:spcBef>
            </a:pPr>
            <a:r>
              <a:rPr lang="en-US" sz="2000" b="0" dirty="0">
                <a:cs typeface="Times New Roman" pitchFamily="18" charset="0"/>
              </a:rPr>
              <a:t>	</a:t>
            </a:r>
            <a:r>
              <a:rPr lang="en-US" sz="2000" b="0" dirty="0" smtClean="0">
                <a:cs typeface="Times New Roman" pitchFamily="18" charset="0"/>
              </a:rPr>
              <a:t>-because SS(A/B) = SSB + SSA:B</a:t>
            </a:r>
            <a:endParaRPr lang="en-US" sz="2000" b="0" dirty="0">
              <a:cs typeface="Times New Roman" pitchFamily="18" charset="0"/>
            </a:endParaRPr>
          </a:p>
        </p:txBody>
      </p:sp>
      <p:sp>
        <p:nvSpPr>
          <p:cNvPr id="408578" name="Rectangle 2"/>
          <p:cNvSpPr>
            <a:spLocks noGrp="1" noChangeArrowheads="1"/>
          </p:cNvSpPr>
          <p:nvPr>
            <p:ph type="title"/>
          </p:nvPr>
        </p:nvSpPr>
        <p:spPr>
          <a:xfrm>
            <a:off x="771525" y="90488"/>
            <a:ext cx="8743950" cy="1143000"/>
          </a:xfrm>
        </p:spPr>
        <p:txBody>
          <a:bodyPr/>
          <a:lstStyle/>
          <a:p>
            <a:r>
              <a:rPr lang="en-US" sz="3600" b="1" dirty="0">
                <a:solidFill>
                  <a:srgbClr val="0000FF"/>
                </a:solidFill>
              </a:rPr>
              <a:t>Nested </a:t>
            </a:r>
            <a:r>
              <a:rPr lang="en-US" sz="3600" b="1" dirty="0" smtClean="0">
                <a:solidFill>
                  <a:srgbClr val="0000FF"/>
                </a:solidFill>
              </a:rPr>
              <a:t>ANOVA</a:t>
            </a:r>
            <a:endParaRPr lang="en-US" sz="3600" b="1" dirty="0">
              <a:solidFill>
                <a:srgbClr val="0000FF"/>
              </a:solidFill>
            </a:endParaRPr>
          </a:p>
        </p:txBody>
      </p:sp>
      <p:sp>
        <p:nvSpPr>
          <p:cNvPr id="408580"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 name="Group 1"/>
          <p:cNvGrpSpPr/>
          <p:nvPr/>
        </p:nvGrpSpPr>
        <p:grpSpPr>
          <a:xfrm>
            <a:off x="2975944" y="2606490"/>
            <a:ext cx="1337452" cy="946150"/>
            <a:chOff x="2366963" y="3084513"/>
            <a:chExt cx="1752600" cy="1239837"/>
          </a:xfrm>
        </p:grpSpPr>
        <p:sp>
          <p:nvSpPr>
            <p:cNvPr id="408584" name="Text Box 8"/>
            <p:cNvSpPr txBox="1">
              <a:spLocks noChangeArrowheads="1"/>
            </p:cNvSpPr>
            <p:nvPr/>
          </p:nvSpPr>
          <p:spPr bwMode="auto">
            <a:xfrm>
              <a:off x="2987675" y="308451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dirty="0"/>
                <a:t>A1</a:t>
              </a:r>
            </a:p>
          </p:txBody>
        </p:sp>
        <p:sp>
          <p:nvSpPr>
            <p:cNvPr id="408586" name="Line 10"/>
            <p:cNvSpPr>
              <a:spLocks noChangeShapeType="1"/>
            </p:cNvSpPr>
            <p:nvPr/>
          </p:nvSpPr>
          <p:spPr bwMode="auto">
            <a:xfrm flipH="1">
              <a:off x="2782888" y="3494088"/>
              <a:ext cx="298450" cy="3778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87" name="Line 11"/>
            <p:cNvSpPr>
              <a:spLocks noChangeShapeType="1"/>
            </p:cNvSpPr>
            <p:nvPr/>
          </p:nvSpPr>
          <p:spPr bwMode="auto">
            <a:xfrm>
              <a:off x="3186113" y="3521075"/>
              <a:ext cx="1587" cy="395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88" name="Line 12"/>
            <p:cNvSpPr>
              <a:spLocks noChangeShapeType="1"/>
            </p:cNvSpPr>
            <p:nvPr/>
          </p:nvSpPr>
          <p:spPr bwMode="auto">
            <a:xfrm>
              <a:off x="3386138" y="3530600"/>
              <a:ext cx="222250" cy="3778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89" name="Text Box 13"/>
            <p:cNvSpPr txBox="1">
              <a:spLocks noChangeArrowheads="1"/>
            </p:cNvSpPr>
            <p:nvPr/>
          </p:nvSpPr>
          <p:spPr bwMode="auto">
            <a:xfrm>
              <a:off x="2366963" y="386715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a:t>B1   B2  B3</a:t>
              </a:r>
            </a:p>
          </p:txBody>
        </p:sp>
      </p:grpSp>
      <p:grpSp>
        <p:nvGrpSpPr>
          <p:cNvPr id="3" name="Group 2"/>
          <p:cNvGrpSpPr/>
          <p:nvPr/>
        </p:nvGrpSpPr>
        <p:grpSpPr>
          <a:xfrm>
            <a:off x="5508004" y="2592995"/>
            <a:ext cx="1337453" cy="923133"/>
            <a:chOff x="4899025" y="3078163"/>
            <a:chExt cx="1752600" cy="1209675"/>
          </a:xfrm>
        </p:grpSpPr>
        <p:sp>
          <p:nvSpPr>
            <p:cNvPr id="408585" name="Text Box 9"/>
            <p:cNvSpPr txBox="1">
              <a:spLocks noChangeArrowheads="1"/>
            </p:cNvSpPr>
            <p:nvPr/>
          </p:nvSpPr>
          <p:spPr bwMode="auto">
            <a:xfrm>
              <a:off x="5489575" y="307816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a:t>A2</a:t>
              </a:r>
            </a:p>
          </p:txBody>
        </p:sp>
        <p:sp>
          <p:nvSpPr>
            <p:cNvPr id="408590" name="Line 14"/>
            <p:cNvSpPr>
              <a:spLocks noChangeShapeType="1"/>
            </p:cNvSpPr>
            <p:nvPr/>
          </p:nvSpPr>
          <p:spPr bwMode="auto">
            <a:xfrm flipH="1">
              <a:off x="5314950" y="3457575"/>
              <a:ext cx="298450" cy="3778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91" name="Line 15"/>
            <p:cNvSpPr>
              <a:spLocks noChangeShapeType="1"/>
            </p:cNvSpPr>
            <p:nvPr/>
          </p:nvSpPr>
          <p:spPr bwMode="auto">
            <a:xfrm>
              <a:off x="5718175" y="3484563"/>
              <a:ext cx="1588" cy="3952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92" name="Line 16"/>
            <p:cNvSpPr>
              <a:spLocks noChangeShapeType="1"/>
            </p:cNvSpPr>
            <p:nvPr/>
          </p:nvSpPr>
          <p:spPr bwMode="auto">
            <a:xfrm>
              <a:off x="5918200" y="3494088"/>
              <a:ext cx="222250" cy="3778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p>
          </p:txBody>
        </p:sp>
        <p:sp>
          <p:nvSpPr>
            <p:cNvPr id="408593" name="Text Box 17"/>
            <p:cNvSpPr txBox="1">
              <a:spLocks noChangeArrowheads="1"/>
            </p:cNvSpPr>
            <p:nvPr/>
          </p:nvSpPr>
          <p:spPr bwMode="auto">
            <a:xfrm>
              <a:off x="4899025" y="383063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sz="1600" b="0"/>
                <a:t>B1   B2  B3</a:t>
              </a:r>
            </a:p>
          </p:txBody>
        </p:sp>
      </p:grpSp>
      <p:sp>
        <p:nvSpPr>
          <p:cNvPr id="408594" name="Text Box 18"/>
          <p:cNvSpPr txBox="1">
            <a:spLocks noChangeArrowheads="1"/>
          </p:cNvSpPr>
          <p:nvPr/>
        </p:nvSpPr>
        <p:spPr bwMode="auto">
          <a:xfrm>
            <a:off x="1664759" y="3928005"/>
            <a:ext cx="705432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en-US" sz="1600" b="0" dirty="0"/>
              <a:t>Note: B1 in each group is NOT the same! It is a place-holder (e.g., 1</a:t>
            </a:r>
            <a:r>
              <a:rPr lang="en-US" sz="1600" b="0" baseline="30000" dirty="0"/>
              <a:t>st</a:t>
            </a:r>
            <a:r>
              <a:rPr lang="en-US" sz="1600" b="0" dirty="0"/>
              <a:t> tree sampled)</a:t>
            </a:r>
          </a:p>
        </p:txBody>
      </p:sp>
      <p:sp>
        <p:nvSpPr>
          <p:cNvPr id="4" name="Slide Number Placeholder 3"/>
          <p:cNvSpPr>
            <a:spLocks noGrp="1"/>
          </p:cNvSpPr>
          <p:nvPr>
            <p:ph type="sldNum" sz="quarter" idx="12"/>
          </p:nvPr>
        </p:nvSpPr>
        <p:spPr>
          <a:xfrm>
            <a:off x="8143875" y="6403975"/>
            <a:ext cx="2143125" cy="454025"/>
          </a:xfrm>
        </p:spPr>
        <p:txBody>
          <a:bodyPr/>
          <a:lstStyle/>
          <a:p>
            <a:fld id="{AC32BF1F-359E-4FCC-AB1F-C868312249D9}"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85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579">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85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57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857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8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771525" y="90488"/>
            <a:ext cx="8743950" cy="1143000"/>
          </a:xfrm>
        </p:spPr>
        <p:txBody>
          <a:bodyPr/>
          <a:lstStyle/>
          <a:p>
            <a:r>
              <a:rPr lang="en-US" sz="3600" b="1">
                <a:solidFill>
                  <a:srgbClr val="0000FF"/>
                </a:solidFill>
              </a:rPr>
              <a:t>Factorial vs. Nested ANOVA</a:t>
            </a:r>
          </a:p>
        </p:txBody>
      </p:sp>
      <p:sp>
        <p:nvSpPr>
          <p:cNvPr id="412675" name="Text Box 3"/>
          <p:cNvSpPr txBox="1">
            <a:spLocks noChangeArrowheads="1"/>
          </p:cNvSpPr>
          <p:nvPr/>
        </p:nvSpPr>
        <p:spPr bwMode="auto">
          <a:xfrm>
            <a:off x="169861" y="918630"/>
            <a:ext cx="9493250" cy="587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smtClean="0">
                <a:cs typeface="Times New Roman" pitchFamily="18" charset="0"/>
              </a:rPr>
              <a:t>Determining independent </a:t>
            </a:r>
            <a:r>
              <a:rPr lang="en-US" sz="2800" b="0" dirty="0">
                <a:cs typeface="Times New Roman" pitchFamily="18" charset="0"/>
              </a:rPr>
              <a:t>vs. nested can be tricky. </a:t>
            </a:r>
            <a:r>
              <a:rPr lang="en-US" sz="2800" b="0" dirty="0" smtClean="0">
                <a:cs typeface="Times New Roman" pitchFamily="18" charset="0"/>
              </a:rPr>
              <a:t>Consider: </a:t>
            </a:r>
            <a:endParaRPr lang="en-US" sz="2800" b="0" dirty="0">
              <a:cs typeface="Times New Roman" pitchFamily="18" charset="0"/>
            </a:endParaRPr>
          </a:p>
          <a:p>
            <a:pPr lvl="1" algn="l">
              <a:spcBef>
                <a:spcPts val="0"/>
              </a:spcBef>
            </a:pPr>
            <a:r>
              <a:rPr lang="en-US" sz="2800" b="0" dirty="0">
                <a:cs typeface="Times New Roman" pitchFamily="18" charset="0"/>
              </a:rPr>
              <a:t>1: Is there correspondence of levels across factors, or do they represent sub-divisions? </a:t>
            </a:r>
          </a:p>
          <a:p>
            <a:pPr lvl="1" algn="l">
              <a:spcBef>
                <a:spcPts val="0"/>
              </a:spcBef>
            </a:pPr>
            <a:r>
              <a:rPr lang="en-US" sz="2800" b="0" dirty="0">
                <a:cs typeface="Times New Roman" pitchFamily="18" charset="0"/>
              </a:rPr>
              <a:t>2: Is second factor fixed/random</a:t>
            </a:r>
            <a:r>
              <a:rPr lang="en-US" sz="2800" b="0" dirty="0" smtClean="0">
                <a:cs typeface="Times New Roman" pitchFamily="18" charset="0"/>
              </a:rPr>
              <a:t>?</a:t>
            </a:r>
          </a:p>
          <a:p>
            <a:pPr lvl="1" algn="l">
              <a:spcBef>
                <a:spcPts val="0"/>
              </a:spcBef>
            </a:pPr>
            <a:r>
              <a:rPr lang="en-US" sz="2800" b="0" dirty="0" smtClean="0">
                <a:cs typeface="Times New Roman" pitchFamily="18" charset="0"/>
              </a:rPr>
              <a:t>3: Is interaction term meaningful?</a:t>
            </a:r>
          </a:p>
          <a:p>
            <a:pPr algn="l">
              <a:spcBef>
                <a:spcPts val="0"/>
              </a:spcBef>
              <a:buFontTx/>
              <a:buChar char="•"/>
            </a:pPr>
            <a:endParaRPr lang="en-US" sz="2000" b="0" dirty="0" smtClean="0">
              <a:cs typeface="Times New Roman" pitchFamily="18" charset="0"/>
            </a:endParaRPr>
          </a:p>
          <a:p>
            <a:pPr algn="l">
              <a:spcBef>
                <a:spcPts val="0"/>
              </a:spcBef>
              <a:buFontTx/>
              <a:buChar char="•"/>
            </a:pPr>
            <a:r>
              <a:rPr lang="en-US" sz="2000" b="0" dirty="0" smtClean="0">
                <a:cs typeface="Times New Roman" pitchFamily="18" charset="0"/>
              </a:rPr>
              <a:t>Example </a:t>
            </a:r>
            <a:r>
              <a:rPr lang="en-US" sz="2000" b="0" dirty="0">
                <a:cs typeface="Times New Roman" pitchFamily="18" charset="0"/>
              </a:rPr>
              <a:t>1: </a:t>
            </a:r>
            <a:r>
              <a:rPr lang="en-US" sz="2000" b="0" dirty="0" smtClean="0">
                <a:cs typeface="Times New Roman" pitchFamily="18" charset="0"/>
              </a:rPr>
              <a:t>Is </a:t>
            </a:r>
            <a:r>
              <a:rPr lang="en-US" sz="2000" b="0" dirty="0">
                <a:cs typeface="Times New Roman" pitchFamily="18" charset="0"/>
              </a:rPr>
              <a:t>sex nested within species, or is it </a:t>
            </a:r>
            <a:r>
              <a:rPr lang="en-US" sz="2000" b="0" dirty="0" smtClean="0">
                <a:cs typeface="Times New Roman" pitchFamily="18" charset="0"/>
              </a:rPr>
              <a:t>an independent factor?</a:t>
            </a:r>
            <a:endParaRPr lang="en-US" sz="2000" b="0" dirty="0">
              <a:cs typeface="Times New Roman" pitchFamily="18" charset="0"/>
            </a:endParaRPr>
          </a:p>
          <a:p>
            <a:pPr lvl="1" algn="l">
              <a:spcBef>
                <a:spcPts val="0"/>
              </a:spcBef>
              <a:buFontTx/>
              <a:buChar char="•"/>
            </a:pPr>
            <a:r>
              <a:rPr lang="en-US" sz="2000" u="sng" dirty="0" smtClean="0">
                <a:cs typeface="Times New Roman" pitchFamily="18" charset="0"/>
              </a:rPr>
              <a:t>SEX IS AN INDEPENDENT FACTOR</a:t>
            </a:r>
            <a:r>
              <a:rPr lang="en-US" sz="2000" dirty="0" smtClean="0">
                <a:cs typeface="Times New Roman" pitchFamily="18" charset="0"/>
              </a:rPr>
              <a:t>: </a:t>
            </a:r>
          </a:p>
          <a:p>
            <a:pPr lvl="2" algn="l">
              <a:spcBef>
                <a:spcPts val="0"/>
              </a:spcBef>
              <a:buFontTx/>
              <a:buChar char="•"/>
            </a:pPr>
            <a:r>
              <a:rPr lang="en-US" sz="1600" b="0" dirty="0" smtClean="0">
                <a:cs typeface="Times New Roman" pitchFamily="18" charset="0"/>
              </a:rPr>
              <a:t>Levels </a:t>
            </a:r>
            <a:r>
              <a:rPr lang="en-US" sz="1600" b="0" dirty="0">
                <a:cs typeface="Times New Roman" pitchFamily="18" charset="0"/>
              </a:rPr>
              <a:t>of sex </a:t>
            </a:r>
            <a:r>
              <a:rPr lang="en-US" sz="1600" b="0" dirty="0" smtClean="0">
                <a:cs typeface="Times New Roman" pitchFamily="18" charset="0"/>
              </a:rPr>
              <a:t>correspond across species</a:t>
            </a:r>
          </a:p>
          <a:p>
            <a:pPr lvl="2" algn="l">
              <a:spcBef>
                <a:spcPts val="0"/>
              </a:spcBef>
              <a:buFontTx/>
              <a:buChar char="•"/>
            </a:pPr>
            <a:r>
              <a:rPr lang="en-US" sz="1600" b="0" dirty="0" smtClean="0">
                <a:cs typeface="Times New Roman" pitchFamily="18" charset="0"/>
              </a:rPr>
              <a:t>Sex </a:t>
            </a:r>
            <a:r>
              <a:rPr lang="en-US" sz="1600" b="0" dirty="0">
                <a:cs typeface="Times New Roman" pitchFamily="18" charset="0"/>
              </a:rPr>
              <a:t>is fixed </a:t>
            </a:r>
            <a:r>
              <a:rPr lang="en-US" sz="1600" b="0" dirty="0" smtClean="0">
                <a:cs typeface="Times New Roman" pitchFamily="18" charset="0"/>
              </a:rPr>
              <a:t>effect</a:t>
            </a:r>
          </a:p>
          <a:p>
            <a:pPr lvl="2" algn="l">
              <a:spcBef>
                <a:spcPts val="0"/>
              </a:spcBef>
              <a:buFontTx/>
              <a:buChar char="•"/>
            </a:pPr>
            <a:r>
              <a:rPr lang="en-US" sz="1600" b="0" dirty="0" err="1" smtClean="0">
                <a:cs typeface="Times New Roman" pitchFamily="18" charset="0"/>
              </a:rPr>
              <a:t>Sex:species</a:t>
            </a:r>
            <a:r>
              <a:rPr lang="en-US" sz="1600" b="0" dirty="0" smtClean="0">
                <a:cs typeface="Times New Roman" pitchFamily="18" charset="0"/>
              </a:rPr>
              <a:t> interaction term meaningful</a:t>
            </a:r>
            <a:endParaRPr lang="en-US" sz="1600" b="0" dirty="0">
              <a:cs typeface="Times New Roman" pitchFamily="18" charset="0"/>
            </a:endParaRPr>
          </a:p>
          <a:p>
            <a:pPr algn="l">
              <a:spcBef>
                <a:spcPts val="0"/>
              </a:spcBef>
              <a:buFontTx/>
              <a:buChar char="•"/>
            </a:pPr>
            <a:endParaRPr lang="en-US" sz="2000" b="0" dirty="0" smtClean="0">
              <a:cs typeface="Times New Roman" pitchFamily="18" charset="0"/>
            </a:endParaRPr>
          </a:p>
          <a:p>
            <a:pPr algn="l">
              <a:spcBef>
                <a:spcPts val="0"/>
              </a:spcBef>
              <a:buFontTx/>
              <a:buChar char="•"/>
            </a:pPr>
            <a:r>
              <a:rPr lang="en-US" sz="2000" b="0" dirty="0" smtClean="0">
                <a:cs typeface="Times New Roman" pitchFamily="18" charset="0"/>
              </a:rPr>
              <a:t>Example </a:t>
            </a:r>
            <a:r>
              <a:rPr lang="en-US" sz="2000" b="0" dirty="0">
                <a:cs typeface="Times New Roman" pitchFamily="18" charset="0"/>
              </a:rPr>
              <a:t>2: </a:t>
            </a:r>
            <a:r>
              <a:rPr lang="en-US" sz="2000" b="0" dirty="0" smtClean="0">
                <a:cs typeface="Times New Roman" pitchFamily="18" charset="0"/>
              </a:rPr>
              <a:t>Is </a:t>
            </a:r>
            <a:r>
              <a:rPr lang="en-US" sz="2000" b="0" dirty="0">
                <a:cs typeface="Times New Roman" pitchFamily="18" charset="0"/>
              </a:rPr>
              <a:t>tree nested within </a:t>
            </a:r>
            <a:r>
              <a:rPr lang="en-US" sz="2000" b="0" dirty="0" smtClean="0">
                <a:cs typeface="Times New Roman" pitchFamily="18" charset="0"/>
              </a:rPr>
              <a:t>habitat (for CO</a:t>
            </a:r>
            <a:r>
              <a:rPr lang="en-US" sz="2000" b="0" baseline="-25000" dirty="0" smtClean="0">
                <a:cs typeface="Times New Roman" pitchFamily="18" charset="0"/>
              </a:rPr>
              <a:t>2</a:t>
            </a:r>
            <a:r>
              <a:rPr lang="en-US" sz="2000" b="0" dirty="0" smtClean="0">
                <a:cs typeface="Times New Roman" pitchFamily="18" charset="0"/>
              </a:rPr>
              <a:t> experiment), </a:t>
            </a:r>
            <a:r>
              <a:rPr lang="en-US" sz="2000" b="0" dirty="0">
                <a:cs typeface="Times New Roman" pitchFamily="18" charset="0"/>
              </a:rPr>
              <a:t>or is it </a:t>
            </a:r>
            <a:r>
              <a:rPr lang="en-US" sz="2000" b="0" dirty="0" smtClean="0">
                <a:cs typeface="Times New Roman" pitchFamily="18" charset="0"/>
              </a:rPr>
              <a:t>an independent factor?</a:t>
            </a:r>
            <a:endParaRPr lang="en-US" sz="2000" b="0" dirty="0">
              <a:cs typeface="Times New Roman" pitchFamily="18" charset="0"/>
            </a:endParaRPr>
          </a:p>
          <a:p>
            <a:pPr lvl="1" algn="l">
              <a:spcBef>
                <a:spcPts val="0"/>
              </a:spcBef>
              <a:buFontTx/>
              <a:buChar char="•"/>
            </a:pPr>
            <a:r>
              <a:rPr lang="en-US" sz="2000" u="sng" dirty="0" smtClean="0">
                <a:cs typeface="Times New Roman" pitchFamily="18" charset="0"/>
              </a:rPr>
              <a:t>TREE COULD BE NESTED FACTOR</a:t>
            </a:r>
            <a:r>
              <a:rPr lang="en-US" sz="2000" dirty="0">
                <a:cs typeface="Times New Roman" pitchFamily="18" charset="0"/>
              </a:rPr>
              <a:t>: </a:t>
            </a:r>
          </a:p>
          <a:p>
            <a:pPr lvl="2" algn="l">
              <a:spcBef>
                <a:spcPts val="0"/>
              </a:spcBef>
              <a:buFontTx/>
              <a:buChar char="•"/>
            </a:pPr>
            <a:r>
              <a:rPr lang="en-US" sz="1600" b="0" dirty="0">
                <a:cs typeface="Times New Roman" pitchFamily="18" charset="0"/>
              </a:rPr>
              <a:t>Levels of </a:t>
            </a:r>
            <a:r>
              <a:rPr lang="en-US" sz="1600" b="0" dirty="0" smtClean="0">
                <a:cs typeface="Times New Roman" pitchFamily="18" charset="0"/>
              </a:rPr>
              <a:t>tree not common across habitats</a:t>
            </a:r>
            <a:endParaRPr lang="en-US" sz="1600" b="0" dirty="0">
              <a:cs typeface="Times New Roman" pitchFamily="18" charset="0"/>
            </a:endParaRPr>
          </a:p>
          <a:p>
            <a:pPr lvl="2" algn="l">
              <a:spcBef>
                <a:spcPts val="0"/>
              </a:spcBef>
              <a:buFontTx/>
              <a:buChar char="•"/>
            </a:pPr>
            <a:r>
              <a:rPr lang="en-US" sz="1600" b="0" dirty="0" smtClean="0">
                <a:cs typeface="Times New Roman" pitchFamily="18" charset="0"/>
              </a:rPr>
              <a:t>Trees are random effects (trees selected as representatives of the sample)</a:t>
            </a:r>
            <a:endParaRPr lang="en-US" sz="1600" b="0" dirty="0">
              <a:cs typeface="Times New Roman" pitchFamily="18" charset="0"/>
            </a:endParaRPr>
          </a:p>
          <a:p>
            <a:pPr lvl="2" algn="l">
              <a:spcBef>
                <a:spcPts val="0"/>
              </a:spcBef>
              <a:buFontTx/>
              <a:buChar char="•"/>
            </a:pPr>
            <a:r>
              <a:rPr lang="en-US" sz="1600" b="0" dirty="0" err="1" smtClean="0">
                <a:cs typeface="Times New Roman" pitchFamily="18" charset="0"/>
              </a:rPr>
              <a:t>Tree:habitat</a:t>
            </a:r>
            <a:r>
              <a:rPr lang="en-US" sz="1600" b="0" dirty="0" smtClean="0">
                <a:cs typeface="Times New Roman" pitchFamily="18" charset="0"/>
              </a:rPr>
              <a:t> interaction not biologically meaningful</a:t>
            </a:r>
          </a:p>
        </p:txBody>
      </p:sp>
      <p:sp>
        <p:nvSpPr>
          <p:cNvPr id="412676"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67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267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267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2675">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267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67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67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267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26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771525" y="90488"/>
            <a:ext cx="8743950" cy="1143000"/>
          </a:xfrm>
        </p:spPr>
        <p:txBody>
          <a:bodyPr/>
          <a:lstStyle/>
          <a:p>
            <a:r>
              <a:rPr lang="en-US" sz="3600" b="1" dirty="0">
                <a:solidFill>
                  <a:srgbClr val="0000FF"/>
                </a:solidFill>
              </a:rPr>
              <a:t>Nested ANOVA: Calculations</a:t>
            </a:r>
          </a:p>
        </p:txBody>
      </p:sp>
      <p:sp>
        <p:nvSpPr>
          <p:cNvPr id="410627" name="Text Box 3"/>
          <p:cNvSpPr txBox="1">
            <a:spLocks noChangeArrowheads="1"/>
          </p:cNvSpPr>
          <p:nvPr/>
        </p:nvSpPr>
        <p:spPr bwMode="auto">
          <a:xfrm>
            <a:off x="373063" y="1141413"/>
            <a:ext cx="9493250" cy="55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50000"/>
              </a:spcBef>
              <a:buFontTx/>
              <a:buChar char="•"/>
            </a:pPr>
            <a:r>
              <a:rPr lang="en-US" sz="2800" b="0" dirty="0">
                <a:cs typeface="Times New Roman" pitchFamily="18" charset="0"/>
              </a:rPr>
              <a:t>Model: </a:t>
            </a:r>
          </a:p>
          <a:p>
            <a:pPr algn="l">
              <a:spcBef>
                <a:spcPct val="50000"/>
              </a:spcBef>
              <a:buFontTx/>
              <a:buChar char="•"/>
            </a:pPr>
            <a:r>
              <a:rPr lang="en-US" sz="2800" b="0" dirty="0" smtClean="0">
                <a:cs typeface="Times New Roman" pitchFamily="18" charset="0"/>
              </a:rPr>
              <a:t>SSA:	</a:t>
            </a:r>
            <a:r>
              <a:rPr lang="en-US" sz="2800" b="0" dirty="0">
                <a:cs typeface="Times New Roman" pitchFamily="18" charset="0"/>
              </a:rPr>
              <a:t>		           (reflects summation across levels of B)</a:t>
            </a:r>
          </a:p>
          <a:p>
            <a:pPr algn="l">
              <a:spcBef>
                <a:spcPct val="50000"/>
              </a:spcBef>
              <a:buFontTx/>
              <a:buChar char="•"/>
            </a:pPr>
            <a:r>
              <a:rPr lang="en-US" sz="2800" b="0" dirty="0" smtClean="0">
                <a:cs typeface="Times New Roman" pitchFamily="18" charset="0"/>
              </a:rPr>
              <a:t>SS(A/B):</a:t>
            </a:r>
            <a:r>
              <a:rPr lang="en-US" sz="2800" b="0" dirty="0">
                <a:cs typeface="Times New Roman" pitchFamily="18" charset="0"/>
              </a:rPr>
              <a:t>					(‘subgroups’ of A)</a:t>
            </a:r>
          </a:p>
          <a:p>
            <a:pPr algn="l">
              <a:spcBef>
                <a:spcPct val="50000"/>
              </a:spcBef>
              <a:buFontTx/>
              <a:buChar char="•"/>
            </a:pPr>
            <a:endParaRPr lang="en-US" sz="1600" b="0" dirty="0" smtClean="0">
              <a:cs typeface="Times New Roman" pitchFamily="18" charset="0"/>
            </a:endParaRPr>
          </a:p>
          <a:p>
            <a:pPr algn="l">
              <a:spcBef>
                <a:spcPct val="50000"/>
              </a:spcBef>
              <a:buFontTx/>
              <a:buChar char="•"/>
            </a:pPr>
            <a:r>
              <a:rPr lang="en-US" sz="1600" u="sng" dirty="0" smtClean="0">
                <a:cs typeface="Times New Roman" pitchFamily="18" charset="0"/>
              </a:rPr>
              <a:t>NOTE: SS for Nested term [SS(A/B)] is sum of SSB + SSA:B</a:t>
            </a:r>
          </a:p>
          <a:p>
            <a:pPr algn="l">
              <a:spcBef>
                <a:spcPct val="50000"/>
              </a:spcBef>
              <a:buFontTx/>
              <a:buChar char="•"/>
            </a:pPr>
            <a:endParaRPr lang="en-US" sz="1600" b="0" dirty="0">
              <a:cs typeface="Times New Roman" pitchFamily="18" charset="0"/>
            </a:endParaRPr>
          </a:p>
          <a:p>
            <a:pPr algn="l">
              <a:spcBef>
                <a:spcPct val="50000"/>
              </a:spcBef>
              <a:buFontTx/>
              <a:buChar char="•"/>
            </a:pPr>
            <a:endParaRPr lang="en-US" sz="1600" b="0" dirty="0" smtClean="0">
              <a:cs typeface="Times New Roman" pitchFamily="18" charset="0"/>
            </a:endParaRPr>
          </a:p>
          <a:p>
            <a:pPr algn="l">
              <a:spcBef>
                <a:spcPct val="50000"/>
              </a:spcBef>
              <a:buFontTx/>
              <a:buChar char="•"/>
            </a:pPr>
            <a:endParaRPr lang="en-US" sz="1600" b="0" dirty="0">
              <a:cs typeface="Times New Roman" pitchFamily="18" charset="0"/>
            </a:endParaRPr>
          </a:p>
          <a:p>
            <a:pPr algn="l">
              <a:spcBef>
                <a:spcPct val="50000"/>
              </a:spcBef>
              <a:buFontTx/>
              <a:buChar char="•"/>
            </a:pPr>
            <a:endParaRPr lang="en-US" sz="1600" b="0" dirty="0" smtClean="0">
              <a:cs typeface="Times New Roman" pitchFamily="18" charset="0"/>
            </a:endParaRPr>
          </a:p>
          <a:p>
            <a:pPr algn="l">
              <a:spcBef>
                <a:spcPct val="50000"/>
              </a:spcBef>
              <a:buFontTx/>
              <a:buChar char="•"/>
            </a:pPr>
            <a:endParaRPr lang="en-US" sz="1600" b="0" dirty="0">
              <a:cs typeface="Times New Roman" pitchFamily="18" charset="0"/>
            </a:endParaRPr>
          </a:p>
          <a:p>
            <a:pPr algn="l">
              <a:spcBef>
                <a:spcPct val="50000"/>
              </a:spcBef>
              <a:buFontTx/>
              <a:buChar char="•"/>
            </a:pPr>
            <a:endParaRPr lang="en-US" sz="1600" b="0" dirty="0" smtClean="0">
              <a:cs typeface="Times New Roman" pitchFamily="18" charset="0"/>
            </a:endParaRPr>
          </a:p>
          <a:p>
            <a:pPr algn="l">
              <a:spcBef>
                <a:spcPct val="50000"/>
              </a:spcBef>
              <a:buFontTx/>
              <a:buChar char="•"/>
            </a:pPr>
            <a:endParaRPr lang="en-US" sz="1600" b="0" dirty="0">
              <a:cs typeface="Times New Roman" pitchFamily="18" charset="0"/>
            </a:endParaRPr>
          </a:p>
          <a:p>
            <a:pPr algn="l">
              <a:spcBef>
                <a:spcPct val="50000"/>
              </a:spcBef>
              <a:buFontTx/>
              <a:buChar char="•"/>
            </a:pPr>
            <a:r>
              <a:rPr lang="en-US" sz="1600" b="0" dirty="0" smtClean="0">
                <a:cs typeface="Times New Roman" pitchFamily="18" charset="0"/>
              </a:rPr>
              <a:t>NOTE</a:t>
            </a:r>
            <a:r>
              <a:rPr lang="en-US" sz="1600" b="0" dirty="0">
                <a:cs typeface="Times New Roman" pitchFamily="18" charset="0"/>
              </a:rPr>
              <a:t>: because of nested relationship and because B is a random effect, </a:t>
            </a:r>
            <a:r>
              <a:rPr lang="en-US" sz="1600" b="0" dirty="0" smtClean="0">
                <a:cs typeface="Times New Roman" pitchFamily="18" charset="0"/>
              </a:rPr>
              <a:t>MSA </a:t>
            </a:r>
            <a:r>
              <a:rPr lang="en-US" sz="1600" b="0" dirty="0">
                <a:cs typeface="Times New Roman" pitchFamily="18" charset="0"/>
              </a:rPr>
              <a:t>tested vs. </a:t>
            </a:r>
            <a:r>
              <a:rPr lang="en-US" sz="1600" dirty="0">
                <a:cs typeface="Times New Roman" pitchFamily="18" charset="0"/>
              </a:rPr>
              <a:t>M</a:t>
            </a:r>
            <a:r>
              <a:rPr lang="en-US" sz="1600" dirty="0" smtClean="0">
                <a:cs typeface="Times New Roman" pitchFamily="18" charset="0"/>
              </a:rPr>
              <a:t>S(A/B)</a:t>
            </a:r>
            <a:endParaRPr lang="en-US" sz="1600" u="sng" dirty="0">
              <a:cs typeface="Times New Roman" pitchFamily="18" charset="0"/>
            </a:endParaRPr>
          </a:p>
        </p:txBody>
      </p:sp>
      <p:sp>
        <p:nvSpPr>
          <p:cNvPr id="41062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410630" name="Object 6"/>
          <p:cNvGraphicFramePr>
            <a:graphicFrameLocks noChangeAspect="1"/>
          </p:cNvGraphicFramePr>
          <p:nvPr/>
        </p:nvGraphicFramePr>
        <p:xfrm>
          <a:off x="1738313" y="1169988"/>
          <a:ext cx="3090862" cy="493712"/>
        </p:xfrm>
        <a:graphic>
          <a:graphicData uri="http://schemas.openxmlformats.org/presentationml/2006/ole">
            <mc:AlternateContent xmlns:mc="http://schemas.openxmlformats.org/markup-compatibility/2006">
              <mc:Choice xmlns:v="urn:schemas-microsoft-com:vml" Requires="v">
                <p:oleObj spid="_x0000_s410897" r:id="rId4" imgW="1612900" imgH="254000" progId="Equation.DSMT4">
                  <p:embed/>
                </p:oleObj>
              </mc:Choice>
              <mc:Fallback>
                <p:oleObj r:id="rId4" imgW="1612900" imgH="254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1169988"/>
                        <a:ext cx="3090862"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71" name="Group 147"/>
          <p:cNvGraphicFramePr>
            <a:graphicFrameLocks noGrp="1"/>
          </p:cNvGraphicFramePr>
          <p:nvPr>
            <p:extLst>
              <p:ext uri="{D42A27DB-BD31-4B8C-83A1-F6EECF244321}">
                <p14:modId xmlns:p14="http://schemas.microsoft.com/office/powerpoint/2010/main" val="1247741971"/>
              </p:ext>
            </p:extLst>
          </p:nvPr>
        </p:nvGraphicFramePr>
        <p:xfrm>
          <a:off x="651932" y="4003041"/>
          <a:ext cx="8619068" cy="1899642"/>
        </p:xfrm>
        <a:graphic>
          <a:graphicData uri="http://schemas.openxmlformats.org/drawingml/2006/table">
            <a:tbl>
              <a:tblPr/>
              <a:tblGrid>
                <a:gridCol w="1202268"/>
                <a:gridCol w="1134533"/>
                <a:gridCol w="2065867"/>
                <a:gridCol w="1354667"/>
                <a:gridCol w="438597"/>
                <a:gridCol w="1872803"/>
                <a:gridCol w="550333"/>
              </a:tblGrid>
              <a:tr h="3890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Source</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mn-lt"/>
                        </a:rPr>
                        <a:t>df</a:t>
                      </a: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MS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P</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0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Factor A</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a-1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SSA</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SSA/df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MSA/MS(A/B)</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99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Factor A/B</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a(b-1)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SS(A/B)</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SS(A/B)/</a:t>
                      </a:r>
                      <a:r>
                        <a:rPr kumimoji="0" lang="en-US" sz="1800" b="0" i="0" u="none" strike="noStrike" cap="none" normalizeH="0" baseline="0" dirty="0" err="1" smtClean="0">
                          <a:ln>
                            <a:noFill/>
                          </a:ln>
                          <a:solidFill>
                            <a:schemeClr val="tx1"/>
                          </a:solidFill>
                          <a:effectLst/>
                          <a:latin typeface="+mn-lt"/>
                        </a:rPr>
                        <a:t>df</a:t>
                      </a: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MS(A/B) /MSE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07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Error</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Times New Roman" pitchFamily="18" charset="0"/>
                        </a:rPr>
                        <a:t>ab(n-1)</a:t>
                      </a:r>
                      <a:endParaRPr kumimoji="0" lang="en-US" sz="1800" b="0"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SSE/</a:t>
                      </a:r>
                      <a:r>
                        <a:rPr kumimoji="0" lang="en-US" sz="1800" b="0" i="0" u="none" strike="noStrike" cap="none" normalizeH="0" baseline="0" dirty="0" err="1" smtClean="0">
                          <a:ln>
                            <a:noFill/>
                          </a:ln>
                          <a:solidFill>
                            <a:schemeClr val="tx1"/>
                          </a:solidFill>
                          <a:effectLst/>
                          <a:latin typeface="+mn-lt"/>
                        </a:rPr>
                        <a:t>df</a:t>
                      </a: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4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Total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rPr>
                        <a:t>n-1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SSA+SS(A/B)+SSE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0773" name="Object 149"/>
          <p:cNvGraphicFramePr>
            <a:graphicFrameLocks noChangeAspect="1"/>
          </p:cNvGraphicFramePr>
          <p:nvPr/>
        </p:nvGraphicFramePr>
        <p:xfrm>
          <a:off x="1800225" y="1670050"/>
          <a:ext cx="2397125" cy="852488"/>
        </p:xfrm>
        <a:graphic>
          <a:graphicData uri="http://schemas.openxmlformats.org/presentationml/2006/ole">
            <mc:AlternateContent xmlns:mc="http://schemas.openxmlformats.org/markup-compatibility/2006">
              <mc:Choice xmlns:v="urn:schemas-microsoft-com:vml" Requires="v">
                <p:oleObj spid="_x0000_s410898" r:id="rId6" imgW="1282700" imgH="457200" progId="Equation.DSMT4">
                  <p:embed/>
                </p:oleObj>
              </mc:Choice>
              <mc:Fallback>
                <p:oleObj r:id="rId6" imgW="1282700" imgH="457200" progId="Equation.DSMT4">
                  <p:embed/>
                  <p:pic>
                    <p:nvPicPr>
                      <p:cNvPr id="0" name="Object 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1670050"/>
                        <a:ext cx="2397125"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75" name="Object 151"/>
          <p:cNvGraphicFramePr>
            <a:graphicFrameLocks noChangeAspect="1"/>
          </p:cNvGraphicFramePr>
          <p:nvPr>
            <p:extLst>
              <p:ext uri="{D42A27DB-BD31-4B8C-83A1-F6EECF244321}">
                <p14:modId xmlns:p14="http://schemas.microsoft.com/office/powerpoint/2010/main" val="2870816881"/>
              </p:ext>
            </p:extLst>
          </p:nvPr>
        </p:nvGraphicFramePr>
        <p:xfrm>
          <a:off x="2266950" y="2279650"/>
          <a:ext cx="3486150" cy="908050"/>
        </p:xfrm>
        <a:graphic>
          <a:graphicData uri="http://schemas.openxmlformats.org/presentationml/2006/ole">
            <mc:AlternateContent xmlns:mc="http://schemas.openxmlformats.org/markup-compatibility/2006">
              <mc:Choice xmlns:v="urn:schemas-microsoft-com:vml" Requires="v">
                <p:oleObj spid="_x0000_s410899" name="Equation" r:id="rId8" imgW="1790640" imgH="469800" progId="Equation.DSMT4">
                  <p:embed/>
                </p:oleObj>
              </mc:Choice>
              <mc:Fallback>
                <p:oleObj name="Equation" r:id="rId8" imgW="1790640" imgH="469800" progId="Equation.DSMT4">
                  <p:embed/>
                  <p:pic>
                    <p:nvPicPr>
                      <p:cNvPr id="0" name="Object 151"/>
                      <p:cNvPicPr>
                        <a:picLocks noChangeAspect="1" noChangeArrowheads="1"/>
                      </p:cNvPicPr>
                      <p:nvPr/>
                    </p:nvPicPr>
                    <p:blipFill>
                      <a:blip r:embed="rId9"/>
                      <a:srcRect/>
                      <a:stretch>
                        <a:fillRect/>
                      </a:stretch>
                    </p:blipFill>
                    <p:spPr bwMode="auto">
                      <a:xfrm>
                        <a:off x="2266950" y="2279650"/>
                        <a:ext cx="34861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6"/>
          <p:cNvGrpSpPr/>
          <p:nvPr/>
        </p:nvGrpSpPr>
        <p:grpSpPr>
          <a:xfrm>
            <a:off x="6506370" y="4525433"/>
            <a:ext cx="125678" cy="381000"/>
            <a:chOff x="7556236" y="3026833"/>
            <a:chExt cx="125678" cy="381000"/>
          </a:xfrm>
        </p:grpSpPr>
        <p:cxnSp>
          <p:nvCxnSpPr>
            <p:cNvPr id="10" name="Straight Connector 9"/>
            <p:cNvCxnSpPr/>
            <p:nvPr/>
          </p:nvCxnSpPr>
          <p:spPr bwMode="auto">
            <a:xfrm>
              <a:off x="7681913" y="3026833"/>
              <a:ext cx="0" cy="381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Connector 18"/>
            <p:cNvCxnSpPr/>
            <p:nvPr/>
          </p:nvCxnSpPr>
          <p:spPr bwMode="auto">
            <a:xfrm flipH="1">
              <a:off x="7556236" y="3031066"/>
              <a:ext cx="125677"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Straight Connector 20"/>
            <p:cNvCxnSpPr/>
            <p:nvPr/>
          </p:nvCxnSpPr>
          <p:spPr bwMode="auto">
            <a:xfrm flipH="1">
              <a:off x="7556236" y="3407833"/>
              <a:ext cx="12567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26"/>
          <p:cNvGrpSpPr/>
          <p:nvPr/>
        </p:nvGrpSpPr>
        <p:grpSpPr>
          <a:xfrm>
            <a:off x="6515234" y="4974166"/>
            <a:ext cx="125678" cy="381000"/>
            <a:chOff x="7556236" y="3026833"/>
            <a:chExt cx="125678" cy="381000"/>
          </a:xfrm>
        </p:grpSpPr>
        <p:cxnSp>
          <p:nvCxnSpPr>
            <p:cNvPr id="28" name="Straight Connector 27"/>
            <p:cNvCxnSpPr/>
            <p:nvPr/>
          </p:nvCxnSpPr>
          <p:spPr bwMode="auto">
            <a:xfrm>
              <a:off x="7681913" y="3026833"/>
              <a:ext cx="0" cy="381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Straight Connector 28"/>
            <p:cNvCxnSpPr/>
            <p:nvPr/>
          </p:nvCxnSpPr>
          <p:spPr bwMode="auto">
            <a:xfrm flipH="1">
              <a:off x="7556236" y="3031066"/>
              <a:ext cx="125677"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Straight Connector 29"/>
            <p:cNvCxnSpPr/>
            <p:nvPr/>
          </p:nvCxnSpPr>
          <p:spPr bwMode="auto">
            <a:xfrm flipH="1">
              <a:off x="7556236" y="3407833"/>
              <a:ext cx="12567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93700" y="90488"/>
            <a:ext cx="9390063" cy="1143000"/>
          </a:xfrm>
        </p:spPr>
        <p:txBody>
          <a:bodyPr/>
          <a:lstStyle/>
          <a:p>
            <a:r>
              <a:rPr lang="en-US" sz="3600" b="1" dirty="0" smtClean="0">
                <a:solidFill>
                  <a:srgbClr val="0000FF"/>
                </a:solidFill>
              </a:rPr>
              <a:t>Example: Nested ANOVA</a:t>
            </a:r>
            <a:endParaRPr lang="en-US" sz="3600" b="1" dirty="0">
              <a:solidFill>
                <a:srgbClr val="0000FF"/>
              </a:solidFill>
            </a:endParaRPr>
          </a:p>
        </p:txBody>
      </p:sp>
      <p:sp>
        <p:nvSpPr>
          <p:cNvPr id="518147" name="Text Box 3"/>
          <p:cNvSpPr txBox="1">
            <a:spLocks noChangeArrowheads="1"/>
          </p:cNvSpPr>
          <p:nvPr/>
        </p:nvSpPr>
        <p:spPr bwMode="auto">
          <a:xfrm>
            <a:off x="198438" y="1141413"/>
            <a:ext cx="9793287" cy="50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smtClean="0"/>
              <a:t>Nested ANOVA</a:t>
            </a:r>
            <a:endParaRPr lang="en-US" sz="2000" b="0" dirty="0" smtClean="0"/>
          </a:p>
          <a:p>
            <a:pPr algn="l">
              <a:spcBef>
                <a:spcPts val="0"/>
              </a:spcBef>
            </a:pPr>
            <a:endParaRPr lang="en-US" sz="1600" b="0" dirty="0"/>
          </a:p>
          <a:p>
            <a:pPr algn="l">
              <a:spcBef>
                <a:spcPts val="0"/>
              </a:spcBef>
            </a:pPr>
            <a:r>
              <a:rPr lang="en-US" sz="2000" b="0" dirty="0">
                <a:latin typeface="Courier New" pitchFamily="49" charset="0"/>
                <a:cs typeface="Courier New" pitchFamily="49" charset="0"/>
              </a:rPr>
              <a:t>&gt; </a:t>
            </a:r>
            <a:r>
              <a:rPr lang="en-US" sz="2000" b="0" dirty="0" err="1">
                <a:latin typeface="Courier New" pitchFamily="49" charset="0"/>
                <a:cs typeface="Courier New" pitchFamily="49" charset="0"/>
              </a:rPr>
              <a:t>anova</a:t>
            </a:r>
            <a:r>
              <a:rPr lang="en-US" sz="2000" b="0" dirty="0">
                <a:latin typeface="Courier New" pitchFamily="49" charset="0"/>
                <a:cs typeface="Courier New" pitchFamily="49" charset="0"/>
              </a:rPr>
              <a:t>(lm(</a:t>
            </a:r>
            <a:r>
              <a:rPr lang="en-US" sz="2000" b="0" dirty="0" err="1">
                <a:latin typeface="Courier New" pitchFamily="49" charset="0"/>
                <a:cs typeface="Courier New" pitchFamily="49" charset="0"/>
              </a:rPr>
              <a:t>TotalLength~sex</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surv</a:t>
            </a:r>
            <a:r>
              <a:rPr lang="en-US" sz="2000" b="0" dirty="0">
                <a:latin typeface="Courier New" pitchFamily="49" charset="0"/>
                <a:cs typeface="Courier New" pitchFamily="49" charset="0"/>
              </a:rPr>
              <a:t>))</a:t>
            </a:r>
          </a:p>
          <a:p>
            <a:pPr algn="l">
              <a:spcBef>
                <a:spcPts val="0"/>
              </a:spcBef>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Df</a:t>
            </a:r>
            <a:r>
              <a:rPr lang="en-US" sz="2000" b="0" dirty="0" smtClean="0">
                <a:latin typeface="Courier New" pitchFamily="49" charset="0"/>
                <a:cs typeface="Courier New" pitchFamily="49" charset="0"/>
              </a:rPr>
              <a:t>   </a:t>
            </a:r>
            <a:r>
              <a:rPr lang="en-US" sz="2000" b="0" dirty="0">
                <a:latin typeface="Courier New" pitchFamily="49" charset="0"/>
                <a:cs typeface="Courier New" pitchFamily="49" charset="0"/>
              </a:rPr>
              <a:t>Sum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Mean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F value    </a:t>
            </a:r>
            <a:r>
              <a:rPr lang="en-US" sz="2000" b="0" dirty="0" err="1">
                <a:latin typeface="Courier New" pitchFamily="49" charset="0"/>
                <a:cs typeface="Courier New" pitchFamily="49" charset="0"/>
              </a:rPr>
              <a:t>Pr</a:t>
            </a:r>
            <a:r>
              <a:rPr lang="en-US" sz="2000" b="0" dirty="0">
                <a:latin typeface="Courier New" pitchFamily="49" charset="0"/>
                <a:cs typeface="Courier New" pitchFamily="49" charset="0"/>
              </a:rPr>
              <a:t>(&gt;F)    </a:t>
            </a:r>
          </a:p>
          <a:p>
            <a:pPr algn="l">
              <a:spcBef>
                <a:spcPts val="0"/>
              </a:spcBef>
            </a:pPr>
            <a:r>
              <a:rPr lang="en-US" sz="2000" b="0" dirty="0">
                <a:latin typeface="Courier New" pitchFamily="49" charset="0"/>
                <a:cs typeface="Courier New" pitchFamily="49" charset="0"/>
              </a:rPr>
              <a:t>sex         1 0.007460 0.0074597 18.6069 3.122e-05 ***</a:t>
            </a:r>
          </a:p>
          <a:p>
            <a:pPr algn="l">
              <a:spcBef>
                <a:spcPts val="0"/>
              </a:spcBef>
            </a:pPr>
            <a:r>
              <a:rPr lang="en-US" sz="2000" b="0" dirty="0" err="1">
                <a:latin typeface="Courier New" pitchFamily="49" charset="0"/>
                <a:cs typeface="Courier New" pitchFamily="49" charset="0"/>
              </a:rPr>
              <a:t>sex:surv</a:t>
            </a:r>
            <a:r>
              <a:rPr lang="en-US" sz="2000" b="0" dirty="0">
                <a:latin typeface="Courier New" pitchFamily="49" charset="0"/>
                <a:cs typeface="Courier New" pitchFamily="49" charset="0"/>
              </a:rPr>
              <a:t>    2 0.007055 0.0035275  8.7986 0.0002588 ***</a:t>
            </a:r>
          </a:p>
          <a:p>
            <a:pPr algn="l">
              <a:spcBef>
                <a:spcPts val="0"/>
              </a:spcBef>
            </a:pPr>
            <a:endParaRPr lang="en-US" sz="2000" b="0" dirty="0" smtClean="0">
              <a:latin typeface="Courier New" pitchFamily="49" charset="0"/>
              <a:cs typeface="Courier New" pitchFamily="49" charset="0"/>
            </a:endParaRPr>
          </a:p>
          <a:p>
            <a:pPr algn="l">
              <a:spcBef>
                <a:spcPts val="0"/>
              </a:spcBef>
            </a:pPr>
            <a:r>
              <a:rPr lang="en-US" sz="2000" dirty="0" smtClean="0">
                <a:latin typeface="+mn-lt"/>
                <a:cs typeface="Courier New" pitchFamily="49" charset="0"/>
              </a:rPr>
              <a:t>FOR COMPARISON</a:t>
            </a:r>
            <a:endParaRPr lang="en-US" sz="2000" dirty="0">
              <a:latin typeface="+mn-lt"/>
              <a:cs typeface="Courier New" pitchFamily="49" charset="0"/>
            </a:endParaRPr>
          </a:p>
          <a:p>
            <a:pPr algn="l">
              <a:spcBef>
                <a:spcPts val="0"/>
              </a:spcBef>
            </a:pPr>
            <a:r>
              <a:rPr lang="en-US" sz="2000" b="0" dirty="0" smtClean="0">
                <a:latin typeface="Courier New" pitchFamily="49" charset="0"/>
                <a:cs typeface="Courier New" pitchFamily="49" charset="0"/>
              </a:rPr>
              <a:t>&gt; </a:t>
            </a:r>
            <a:r>
              <a:rPr lang="en-US" sz="2000" b="0" dirty="0" err="1">
                <a:latin typeface="Courier New" pitchFamily="49" charset="0"/>
                <a:cs typeface="Courier New" pitchFamily="49" charset="0"/>
              </a:rPr>
              <a:t>anova</a:t>
            </a:r>
            <a:r>
              <a:rPr lang="en-US" sz="2000" b="0" dirty="0">
                <a:latin typeface="Courier New" pitchFamily="49" charset="0"/>
                <a:cs typeface="Courier New" pitchFamily="49" charset="0"/>
              </a:rPr>
              <a:t>(lm(</a:t>
            </a:r>
            <a:r>
              <a:rPr lang="en-US" sz="2000" b="0" dirty="0" err="1">
                <a:latin typeface="Courier New" pitchFamily="49" charset="0"/>
                <a:cs typeface="Courier New" pitchFamily="49" charset="0"/>
              </a:rPr>
              <a:t>TotalLength~sex</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surv</a:t>
            </a:r>
            <a:r>
              <a:rPr lang="en-US" sz="2000" b="0" dirty="0">
                <a:latin typeface="Courier New" pitchFamily="49" charset="0"/>
                <a:cs typeface="Courier New" pitchFamily="49" charset="0"/>
              </a:rPr>
              <a:t>))</a:t>
            </a:r>
          </a:p>
          <a:p>
            <a:pPr algn="l">
              <a:spcBef>
                <a:spcPts val="0"/>
              </a:spcBef>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Df</a:t>
            </a:r>
            <a:r>
              <a:rPr lang="en-US" sz="2000" b="0" dirty="0" smtClean="0">
                <a:latin typeface="Courier New" pitchFamily="49" charset="0"/>
                <a:cs typeface="Courier New" pitchFamily="49" charset="0"/>
              </a:rPr>
              <a:t>   </a:t>
            </a:r>
            <a:r>
              <a:rPr lang="en-US" sz="2000" b="0" dirty="0">
                <a:latin typeface="Courier New" pitchFamily="49" charset="0"/>
                <a:cs typeface="Courier New" pitchFamily="49" charset="0"/>
              </a:rPr>
              <a:t>Sum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Mean </a:t>
            </a:r>
            <a:r>
              <a:rPr lang="en-US" sz="2000" b="0" dirty="0" err="1">
                <a:latin typeface="Courier New" pitchFamily="49" charset="0"/>
                <a:cs typeface="Courier New" pitchFamily="49" charset="0"/>
              </a:rPr>
              <a:t>Sq</a:t>
            </a:r>
            <a:r>
              <a:rPr lang="en-US" sz="2000" b="0" dirty="0">
                <a:latin typeface="Courier New" pitchFamily="49" charset="0"/>
                <a:cs typeface="Courier New" pitchFamily="49" charset="0"/>
              </a:rPr>
              <a:t> F value    </a:t>
            </a:r>
            <a:r>
              <a:rPr lang="en-US" sz="2000" b="0" dirty="0" err="1">
                <a:latin typeface="Courier New" pitchFamily="49" charset="0"/>
                <a:cs typeface="Courier New" pitchFamily="49" charset="0"/>
              </a:rPr>
              <a:t>Pr</a:t>
            </a:r>
            <a:r>
              <a:rPr lang="en-US" sz="2000" b="0" dirty="0">
                <a:latin typeface="Courier New" pitchFamily="49" charset="0"/>
                <a:cs typeface="Courier New" pitchFamily="49" charset="0"/>
              </a:rPr>
              <a:t>(&gt;F)    </a:t>
            </a:r>
          </a:p>
          <a:p>
            <a:pPr algn="l">
              <a:spcBef>
                <a:spcPts val="0"/>
              </a:spcBef>
            </a:pPr>
            <a:r>
              <a:rPr lang="en-US" sz="2000" b="0" dirty="0">
                <a:latin typeface="Courier New" pitchFamily="49" charset="0"/>
                <a:cs typeface="Courier New" pitchFamily="49" charset="0"/>
              </a:rPr>
              <a:t>sex         1 0.007460 0.0074597 18.6069 3.122e-05 ***</a:t>
            </a:r>
          </a:p>
          <a:p>
            <a:pPr algn="l">
              <a:spcBef>
                <a:spcPts val="0"/>
              </a:spcBef>
            </a:pPr>
            <a:r>
              <a:rPr lang="en-US" sz="2000" b="0" dirty="0" err="1">
                <a:latin typeface="Courier New" pitchFamily="49" charset="0"/>
                <a:cs typeface="Courier New" pitchFamily="49" charset="0"/>
              </a:rPr>
              <a:t>surv</a:t>
            </a:r>
            <a:r>
              <a:rPr lang="en-US" sz="2000" b="0" dirty="0">
                <a:latin typeface="Courier New" pitchFamily="49" charset="0"/>
                <a:cs typeface="Courier New" pitchFamily="49" charset="0"/>
              </a:rPr>
              <a:t>        1 0.006121 0.0061212 15.2683 0.0001483 ***</a:t>
            </a:r>
          </a:p>
          <a:p>
            <a:pPr algn="l">
              <a:spcBef>
                <a:spcPts val="0"/>
              </a:spcBef>
            </a:pPr>
            <a:r>
              <a:rPr lang="en-US" sz="2000" b="0" dirty="0" err="1">
                <a:latin typeface="Courier New" pitchFamily="49" charset="0"/>
                <a:cs typeface="Courier New" pitchFamily="49" charset="0"/>
              </a:rPr>
              <a:t>sex:surv</a:t>
            </a:r>
            <a:r>
              <a:rPr lang="en-US" sz="2000" b="0" dirty="0">
                <a:latin typeface="Courier New" pitchFamily="49" charset="0"/>
                <a:cs typeface="Courier New" pitchFamily="49" charset="0"/>
              </a:rPr>
              <a:t>    1 0.000934 0.0009337  2.3289 0.1293803 </a:t>
            </a:r>
            <a:endParaRPr lang="en-US" sz="2800" b="0" dirty="0" smtClean="0"/>
          </a:p>
          <a:p>
            <a:pPr algn="l">
              <a:spcBef>
                <a:spcPts val="0"/>
              </a:spcBef>
            </a:pPr>
            <a:r>
              <a:rPr lang="en-US" sz="2800" b="0" dirty="0" smtClean="0"/>
              <a:t>	</a:t>
            </a:r>
          </a:p>
          <a:p>
            <a:pPr algn="l">
              <a:spcBef>
                <a:spcPts val="0"/>
              </a:spcBef>
              <a:buFontTx/>
              <a:buChar char="•"/>
            </a:pPr>
            <a:r>
              <a:rPr lang="en-US" sz="2800" b="0" dirty="0" err="1" smtClean="0"/>
              <a:t>SS</a:t>
            </a:r>
            <a:r>
              <a:rPr lang="en-US" sz="2800" b="0" baseline="-25000" dirty="0" err="1" smtClean="0"/>
              <a:t>Nested</a:t>
            </a:r>
            <a:r>
              <a:rPr lang="en-US" sz="2800" b="0" dirty="0" smtClean="0"/>
              <a:t> = </a:t>
            </a:r>
            <a:r>
              <a:rPr lang="en-US" sz="2800" b="0" dirty="0" err="1" smtClean="0"/>
              <a:t>SS</a:t>
            </a:r>
            <a:r>
              <a:rPr lang="en-US" sz="2800" b="0" baseline="-25000" dirty="0" err="1" smtClean="0"/>
              <a:t>surv</a:t>
            </a:r>
            <a:r>
              <a:rPr lang="en-US" sz="2800" b="0" dirty="0" err="1" smtClean="0"/>
              <a:t>+SS</a:t>
            </a:r>
            <a:r>
              <a:rPr lang="en-US" sz="2800" b="0" baseline="-25000" dirty="0" err="1" smtClean="0"/>
              <a:t>sex:surv</a:t>
            </a:r>
            <a:endParaRPr lang="en-US" sz="2800" b="0" baseline="-25000" dirty="0" smtClean="0"/>
          </a:p>
        </p:txBody>
      </p:sp>
      <p:sp>
        <p:nvSpPr>
          <p:cNvPr id="51814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5CD4491-9AD0-4EA7-A501-87BE5477E328}" type="slidenum">
              <a:rPr lang="en-US" smtClean="0"/>
              <a:pPr/>
              <a:t>26</a:t>
            </a:fld>
            <a:endParaRPr lang="en-US" dirty="0"/>
          </a:p>
        </p:txBody>
      </p:sp>
      <p:sp>
        <p:nvSpPr>
          <p:cNvPr id="3" name="TextBox 2"/>
          <p:cNvSpPr txBox="1"/>
          <p:nvPr/>
        </p:nvSpPr>
        <p:spPr>
          <a:xfrm>
            <a:off x="34820" y="6278863"/>
            <a:ext cx="8926931" cy="584775"/>
          </a:xfrm>
          <a:prstGeom prst="rect">
            <a:avLst/>
          </a:prstGeom>
          <a:noFill/>
        </p:spPr>
        <p:txBody>
          <a:bodyPr wrap="none" rtlCol="0">
            <a:spAutoFit/>
          </a:bodyPr>
          <a:lstStyle/>
          <a:p>
            <a:pPr algn="l"/>
            <a:r>
              <a:rPr lang="en-US" sz="1600" dirty="0" smtClean="0"/>
              <a:t>* R implementation note:</a:t>
            </a:r>
            <a:r>
              <a:rPr lang="en-US" sz="1600" b="0" dirty="0" smtClean="0"/>
              <a:t> Default significance levels in nested models not correct. Main effect tested</a:t>
            </a:r>
          </a:p>
          <a:p>
            <a:pPr algn="l"/>
            <a:r>
              <a:rPr lang="en-US" sz="1600" b="0" dirty="0" smtClean="0"/>
              <a:t>Against MSE instead of against </a:t>
            </a:r>
            <a:r>
              <a:rPr lang="en-US" sz="1600" b="0" smtClean="0"/>
              <a:t>nested term.</a:t>
            </a:r>
            <a:endParaRPr lang="en-US" sz="1600" b="0" dirty="0"/>
          </a:p>
        </p:txBody>
      </p:sp>
    </p:spTree>
    <p:extLst>
      <p:ext uri="{BB962C8B-B14F-4D97-AF65-F5344CB8AC3E}">
        <p14:creationId xmlns:p14="http://schemas.microsoft.com/office/powerpoint/2010/main" val="7811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14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814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814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814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814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96888" y="90488"/>
            <a:ext cx="9309100" cy="1143000"/>
          </a:xfrm>
        </p:spPr>
        <p:txBody>
          <a:bodyPr/>
          <a:lstStyle/>
          <a:p>
            <a:r>
              <a:rPr lang="en-US" b="1">
                <a:solidFill>
                  <a:srgbClr val="0000FF"/>
                </a:solidFill>
              </a:rPr>
              <a:t>Other Issues: Type I &amp; Type III SS</a:t>
            </a:r>
          </a:p>
        </p:txBody>
      </p:sp>
      <p:sp>
        <p:nvSpPr>
          <p:cNvPr id="432131"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2132" name="Text Box 4"/>
          <p:cNvSpPr txBox="1">
            <a:spLocks noChangeArrowheads="1"/>
          </p:cNvSpPr>
          <p:nvPr/>
        </p:nvSpPr>
        <p:spPr bwMode="auto">
          <a:xfrm>
            <a:off x="110597" y="1004888"/>
            <a:ext cx="9981670" cy="557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l">
              <a:buFontTx/>
              <a:buChar char="•"/>
            </a:pPr>
            <a:r>
              <a:rPr lang="en-US" sz="2800" b="0" dirty="0">
                <a:cs typeface="Times New Roman" pitchFamily="18" charset="0"/>
              </a:rPr>
              <a:t>For balanced data sets, everything above holds</a:t>
            </a:r>
          </a:p>
          <a:p>
            <a:pPr algn="l">
              <a:buFontTx/>
              <a:buChar char="•"/>
            </a:pPr>
            <a:r>
              <a:rPr lang="en-US" sz="2800" b="0" dirty="0">
                <a:cs typeface="Times New Roman" pitchFamily="18" charset="0"/>
              </a:rPr>
              <a:t>For unbalanced data, things are more complicated</a:t>
            </a:r>
          </a:p>
          <a:p>
            <a:pPr algn="l">
              <a:buFontTx/>
              <a:buChar char="•"/>
            </a:pPr>
            <a:r>
              <a:rPr lang="en-US" sz="2800" b="0" dirty="0" smtClean="0">
                <a:cs typeface="Times New Roman" pitchFamily="18" charset="0"/>
              </a:rPr>
              <a:t>Different </a:t>
            </a:r>
            <a:r>
              <a:rPr lang="en-US" sz="2800" b="0" dirty="0">
                <a:cs typeface="Times New Roman" pitchFamily="18" charset="0"/>
              </a:rPr>
              <a:t>factor SS can be obtained with different </a:t>
            </a:r>
            <a:r>
              <a:rPr lang="en-US" sz="2800" b="0" i="1" dirty="0">
                <a:cs typeface="Times New Roman" pitchFamily="18" charset="0"/>
              </a:rPr>
              <a:t>ORDER</a:t>
            </a:r>
            <a:r>
              <a:rPr lang="en-US" sz="2800" b="0" dirty="0">
                <a:cs typeface="Times New Roman" pitchFamily="18" charset="0"/>
              </a:rPr>
              <a:t> of factors in the model</a:t>
            </a:r>
          </a:p>
          <a:p>
            <a:pPr lvl="1" algn="l"/>
            <a:r>
              <a:rPr lang="en-US" sz="1600" b="0" dirty="0">
                <a:latin typeface="Courier New" pitchFamily="49" charset="0"/>
                <a:cs typeface="Courier New" pitchFamily="49" charset="0"/>
              </a:rPr>
              <a:t>&gt; </a:t>
            </a:r>
            <a:r>
              <a:rPr lang="en-US" sz="1600" b="0" dirty="0" err="1">
                <a:latin typeface="Courier New" pitchFamily="49" charset="0"/>
                <a:cs typeface="Courier New" pitchFamily="49" charset="0"/>
              </a:rPr>
              <a:t>anova</a:t>
            </a:r>
            <a:r>
              <a:rPr lang="en-US" sz="1600" b="0" dirty="0">
                <a:latin typeface="Courier New" pitchFamily="49" charset="0"/>
                <a:cs typeface="Courier New" pitchFamily="49" charset="0"/>
              </a:rPr>
              <a:t>(lm(</a:t>
            </a:r>
            <a:r>
              <a:rPr lang="en-US" sz="1600" b="0" dirty="0" err="1">
                <a:latin typeface="Courier New" pitchFamily="49" charset="0"/>
                <a:cs typeface="Courier New" pitchFamily="49" charset="0"/>
              </a:rPr>
              <a:t>TotalLength~sex+surv</a:t>
            </a:r>
            <a:r>
              <a:rPr lang="en-US" sz="1600" b="0" dirty="0">
                <a:latin typeface="Courier New" pitchFamily="49" charset="0"/>
                <a:cs typeface="Courier New" pitchFamily="49" charset="0"/>
              </a:rPr>
              <a:t>))</a:t>
            </a:r>
          </a:p>
          <a:p>
            <a:pPr lvl="1" algn="l"/>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Df</a:t>
            </a:r>
            <a:r>
              <a:rPr lang="en-US" sz="1600" b="0" dirty="0" smtClean="0">
                <a:latin typeface="Courier New" pitchFamily="49" charset="0"/>
                <a:cs typeface="Courier New" pitchFamily="49" charset="0"/>
              </a:rPr>
              <a:t>   </a:t>
            </a:r>
            <a:r>
              <a:rPr lang="en-US" sz="1600" b="0" dirty="0">
                <a:latin typeface="Courier New" pitchFamily="49" charset="0"/>
                <a:cs typeface="Courier New" pitchFamily="49" charset="0"/>
              </a:rPr>
              <a:t>Sum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Mean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F value    </a:t>
            </a:r>
            <a:r>
              <a:rPr lang="en-US" sz="1600" b="0" dirty="0" err="1">
                <a:latin typeface="Courier New" pitchFamily="49" charset="0"/>
                <a:cs typeface="Courier New" pitchFamily="49" charset="0"/>
              </a:rPr>
              <a:t>Pr</a:t>
            </a:r>
            <a:r>
              <a:rPr lang="en-US" sz="1600" b="0" dirty="0">
                <a:latin typeface="Courier New" pitchFamily="49" charset="0"/>
                <a:cs typeface="Courier New" pitchFamily="49" charset="0"/>
              </a:rPr>
              <a:t>(&gt;F)    </a:t>
            </a:r>
          </a:p>
          <a:p>
            <a:pPr lvl="1" algn="l"/>
            <a:r>
              <a:rPr lang="en-US" sz="1600" b="0" dirty="0">
                <a:latin typeface="Courier New" pitchFamily="49" charset="0"/>
                <a:cs typeface="Courier New" pitchFamily="49" charset="0"/>
              </a:rPr>
              <a:t>sex         1 0.007460 0.0074597  18.423 3.383e-05 ***</a:t>
            </a:r>
          </a:p>
          <a:p>
            <a:pPr lvl="1" algn="l"/>
            <a:r>
              <a:rPr lang="en-US" sz="1600" b="0" dirty="0" err="1">
                <a:latin typeface="Courier New" pitchFamily="49" charset="0"/>
                <a:cs typeface="Courier New" pitchFamily="49" charset="0"/>
              </a:rPr>
              <a:t>surv</a:t>
            </a:r>
            <a:r>
              <a:rPr lang="en-US" sz="1600" b="0" dirty="0">
                <a:latin typeface="Courier New" pitchFamily="49" charset="0"/>
                <a:cs typeface="Courier New" pitchFamily="49" charset="0"/>
              </a:rPr>
              <a:t>        1 0.006121 0.0061212  15.117 0.0001588 ***</a:t>
            </a:r>
          </a:p>
          <a:p>
            <a:pPr lvl="1" algn="l"/>
            <a:endParaRPr lang="en-US" sz="1600" b="0" dirty="0" smtClean="0">
              <a:latin typeface="Courier New" pitchFamily="49" charset="0"/>
              <a:cs typeface="Courier New" pitchFamily="49" charset="0"/>
            </a:endParaRPr>
          </a:p>
          <a:p>
            <a:pPr lvl="1" algn="l"/>
            <a:r>
              <a:rPr lang="en-US" sz="1600" b="0" dirty="0" smtClean="0">
                <a:latin typeface="Courier New" pitchFamily="49" charset="0"/>
                <a:cs typeface="Courier New" pitchFamily="49" charset="0"/>
              </a:rPr>
              <a:t>&gt; </a:t>
            </a:r>
            <a:r>
              <a:rPr lang="en-US" sz="1600" b="0" dirty="0" err="1">
                <a:latin typeface="Courier New" pitchFamily="49" charset="0"/>
                <a:cs typeface="Courier New" pitchFamily="49" charset="0"/>
              </a:rPr>
              <a:t>anova</a:t>
            </a:r>
            <a:r>
              <a:rPr lang="en-US" sz="1600" b="0" dirty="0">
                <a:latin typeface="Courier New" pitchFamily="49" charset="0"/>
                <a:cs typeface="Courier New" pitchFamily="49" charset="0"/>
              </a:rPr>
              <a:t>(lm(</a:t>
            </a:r>
            <a:r>
              <a:rPr lang="en-US" sz="1600" b="0" dirty="0" err="1">
                <a:latin typeface="Courier New" pitchFamily="49" charset="0"/>
                <a:cs typeface="Courier New" pitchFamily="49" charset="0"/>
              </a:rPr>
              <a:t>TotalLength~surv+sex</a:t>
            </a:r>
            <a:r>
              <a:rPr lang="en-US" sz="1600" b="0" dirty="0">
                <a:latin typeface="Courier New" pitchFamily="49" charset="0"/>
                <a:cs typeface="Courier New" pitchFamily="49" charset="0"/>
              </a:rPr>
              <a:t>))</a:t>
            </a:r>
          </a:p>
          <a:p>
            <a:pPr lvl="1" algn="l"/>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Df</a:t>
            </a:r>
            <a:r>
              <a:rPr lang="en-US" sz="1600" b="0" dirty="0" smtClean="0">
                <a:latin typeface="Courier New" pitchFamily="49" charset="0"/>
                <a:cs typeface="Courier New" pitchFamily="49" charset="0"/>
              </a:rPr>
              <a:t>   </a:t>
            </a:r>
            <a:r>
              <a:rPr lang="en-US" sz="1600" b="0" dirty="0">
                <a:latin typeface="Courier New" pitchFamily="49" charset="0"/>
                <a:cs typeface="Courier New" pitchFamily="49" charset="0"/>
              </a:rPr>
              <a:t>Sum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Mean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F value    </a:t>
            </a:r>
            <a:r>
              <a:rPr lang="en-US" sz="1600" b="0" dirty="0" err="1">
                <a:latin typeface="Courier New" pitchFamily="49" charset="0"/>
                <a:cs typeface="Courier New" pitchFamily="49" charset="0"/>
              </a:rPr>
              <a:t>Pr</a:t>
            </a:r>
            <a:r>
              <a:rPr lang="en-US" sz="1600" b="0" dirty="0">
                <a:latin typeface="Courier New" pitchFamily="49" charset="0"/>
                <a:cs typeface="Courier New" pitchFamily="49" charset="0"/>
              </a:rPr>
              <a:t>(&gt;F)    </a:t>
            </a:r>
          </a:p>
          <a:p>
            <a:pPr lvl="1" algn="l"/>
            <a:r>
              <a:rPr lang="en-US" sz="1600" b="0" dirty="0" err="1">
                <a:latin typeface="Courier New" pitchFamily="49" charset="0"/>
                <a:cs typeface="Courier New" pitchFamily="49" charset="0"/>
              </a:rPr>
              <a:t>surv</a:t>
            </a:r>
            <a:r>
              <a:rPr lang="en-US" sz="1600" b="0" dirty="0">
                <a:latin typeface="Courier New" pitchFamily="49" charset="0"/>
                <a:cs typeface="Courier New" pitchFamily="49" charset="0"/>
              </a:rPr>
              <a:t>        1 0.004127 0.0041266  10.191  0.001761 ** </a:t>
            </a:r>
          </a:p>
          <a:p>
            <a:pPr lvl="1" algn="l"/>
            <a:r>
              <a:rPr lang="en-US" sz="1600" b="0" dirty="0">
                <a:latin typeface="Courier New" pitchFamily="49" charset="0"/>
                <a:cs typeface="Courier New" pitchFamily="49" charset="0"/>
              </a:rPr>
              <a:t>sex         1 0.009454 0.0094544  23.349 3.666e-06 ***</a:t>
            </a:r>
          </a:p>
          <a:p>
            <a:pPr lvl="1" algn="l"/>
            <a:r>
              <a:rPr lang="en-US" sz="1600" b="0" dirty="0" smtClean="0">
                <a:latin typeface="Courier New" pitchFamily="49" charset="0"/>
                <a:cs typeface="Courier New" pitchFamily="49" charset="0"/>
              </a:rPr>
              <a:t> </a:t>
            </a:r>
          </a:p>
          <a:p>
            <a:pPr lvl="1" algn="l">
              <a:buFontTx/>
              <a:buChar char="•"/>
            </a:pPr>
            <a:r>
              <a:rPr lang="en-US" sz="2800" b="0" dirty="0" smtClean="0">
                <a:cs typeface="Times New Roman" pitchFamily="18" charset="0"/>
              </a:rPr>
              <a:t>Why is this the case?</a:t>
            </a:r>
            <a:endParaRPr lang="en-US" sz="2800" b="0" dirty="0">
              <a:cs typeface="Times New Roman" pitchFamily="18" charset="0"/>
            </a:endParaRPr>
          </a:p>
          <a:p>
            <a:pPr algn="l">
              <a:buFontTx/>
              <a:buChar char="•"/>
            </a:pPr>
            <a:endParaRPr lang="en-US" sz="2800" b="0" dirty="0">
              <a:cs typeface="Times New Roman" pitchFamily="18" charset="0"/>
            </a:endParaRPr>
          </a:p>
          <a:p>
            <a:pPr algn="l">
              <a:buFontTx/>
              <a:buChar char="•"/>
            </a:pPr>
            <a:r>
              <a:rPr lang="en-US" sz="2800" b="0" dirty="0">
                <a:cs typeface="Times New Roman" pitchFamily="18" charset="0"/>
              </a:rPr>
              <a:t>Difference due to calculations of type I vs. type III </a:t>
            </a:r>
            <a:r>
              <a:rPr lang="en-US" sz="2800" b="0" dirty="0" smtClean="0">
                <a:cs typeface="Times New Roman" pitchFamily="18" charset="0"/>
              </a:rPr>
              <a:t>SS</a:t>
            </a:r>
            <a:endParaRPr lang="en-US" sz="2800" b="0" dirty="0">
              <a:cs typeface="Times New Roman" pitchFamily="18" charset="0"/>
            </a:endParaRPr>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213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213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213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213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213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213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213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213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2132">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213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96888" y="90488"/>
            <a:ext cx="9309100" cy="1143000"/>
          </a:xfrm>
        </p:spPr>
        <p:txBody>
          <a:bodyPr/>
          <a:lstStyle/>
          <a:p>
            <a:r>
              <a:rPr lang="en-US" b="1">
                <a:solidFill>
                  <a:srgbClr val="0000FF"/>
                </a:solidFill>
              </a:rPr>
              <a:t>Other Issues: Type I &amp; Type III SS</a:t>
            </a:r>
          </a:p>
        </p:txBody>
      </p:sp>
      <p:sp>
        <p:nvSpPr>
          <p:cNvPr id="437251"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7252" name="Text Box 4"/>
          <p:cNvSpPr txBox="1">
            <a:spLocks noChangeArrowheads="1"/>
          </p:cNvSpPr>
          <p:nvPr/>
        </p:nvSpPr>
        <p:spPr bwMode="auto">
          <a:xfrm>
            <a:off x="0" y="1141413"/>
            <a:ext cx="10058400"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b="0" dirty="0">
                <a:cs typeface="Times New Roman" pitchFamily="18" charset="0"/>
              </a:rPr>
              <a:t>Type I (sequential) SS: calculated in order found in model  </a:t>
            </a:r>
          </a:p>
          <a:p>
            <a:pPr lvl="1" algn="l">
              <a:buFontTx/>
              <a:buChar char="•"/>
            </a:pPr>
            <a:r>
              <a:rPr lang="en-US" sz="2800" b="0" dirty="0">
                <a:cs typeface="Times New Roman" pitchFamily="18" charset="0"/>
              </a:rPr>
              <a:t>Estimate SS for effect given model </a:t>
            </a:r>
            <a:r>
              <a:rPr lang="en-US" sz="2800" b="0" i="1" dirty="0">
                <a:cs typeface="Times New Roman" pitchFamily="18" charset="0"/>
              </a:rPr>
              <a:t>up to that point</a:t>
            </a:r>
          </a:p>
          <a:p>
            <a:pPr lvl="1" algn="l">
              <a:buFontTx/>
              <a:buChar char="•"/>
            </a:pPr>
            <a:r>
              <a:rPr lang="en-US" sz="2800" b="0" dirty="0">
                <a:cs typeface="Times New Roman" pitchFamily="18" charset="0"/>
              </a:rPr>
              <a:t>e.g., 			    then find</a:t>
            </a:r>
          </a:p>
          <a:p>
            <a:pPr algn="l">
              <a:buFontTx/>
              <a:buChar char="•"/>
            </a:pPr>
            <a:endParaRPr lang="en-US" sz="2800" b="0" dirty="0">
              <a:cs typeface="Times New Roman" pitchFamily="18" charset="0"/>
            </a:endParaRPr>
          </a:p>
          <a:p>
            <a:pPr algn="l">
              <a:buFontTx/>
              <a:buChar char="•"/>
            </a:pPr>
            <a:r>
              <a:rPr lang="en-US" sz="2800" b="0" dirty="0">
                <a:cs typeface="Times New Roman" pitchFamily="18" charset="0"/>
              </a:rPr>
              <a:t>Type III (marginal) SS: calculated relative to </a:t>
            </a:r>
            <a:r>
              <a:rPr lang="en-US" sz="2800" b="0" i="1" dirty="0">
                <a:cs typeface="Times New Roman" pitchFamily="18" charset="0"/>
              </a:rPr>
              <a:t>all </a:t>
            </a:r>
            <a:r>
              <a:rPr lang="en-US" sz="2800" b="0" dirty="0">
                <a:cs typeface="Times New Roman" pitchFamily="18" charset="0"/>
              </a:rPr>
              <a:t>other model effects</a:t>
            </a:r>
          </a:p>
          <a:p>
            <a:pPr lvl="1" algn="l">
              <a:buFontTx/>
              <a:buChar char="•"/>
            </a:pPr>
            <a:r>
              <a:rPr lang="en-US" sz="2800" b="0" dirty="0">
                <a:cs typeface="Times New Roman" pitchFamily="18" charset="0"/>
              </a:rPr>
              <a:t>All terms in model and estimate effect </a:t>
            </a:r>
            <a:r>
              <a:rPr lang="en-US" sz="2800" b="0" dirty="0" smtClean="0">
                <a:cs typeface="Times New Roman" pitchFamily="18" charset="0"/>
              </a:rPr>
              <a:t>SS by removing it</a:t>
            </a:r>
            <a:endParaRPr lang="en-US" sz="2800" b="0" dirty="0">
              <a:cs typeface="Times New Roman" pitchFamily="18" charset="0"/>
            </a:endParaRPr>
          </a:p>
          <a:p>
            <a:pPr lvl="1" algn="l">
              <a:buFontTx/>
              <a:buChar char="•"/>
            </a:pPr>
            <a:r>
              <a:rPr lang="en-US" sz="2800" b="0" dirty="0">
                <a:cs typeface="Times New Roman" pitchFamily="18" charset="0"/>
              </a:rPr>
              <a:t>e.g., </a:t>
            </a:r>
          </a:p>
          <a:p>
            <a:pPr algn="l">
              <a:buFontTx/>
              <a:buChar char="•"/>
            </a:pPr>
            <a:endParaRPr lang="en-US" sz="2800" b="0" dirty="0">
              <a:cs typeface="Times New Roman" pitchFamily="18" charset="0"/>
            </a:endParaRPr>
          </a:p>
          <a:p>
            <a:pPr algn="l">
              <a:buFontTx/>
              <a:buChar char="•"/>
            </a:pPr>
            <a:r>
              <a:rPr lang="en-US" sz="2800" b="0" dirty="0">
                <a:cs typeface="Times New Roman" pitchFamily="18" charset="0"/>
              </a:rPr>
              <a:t>Type I SS can change depending on order, while Type III do not</a:t>
            </a:r>
          </a:p>
          <a:p>
            <a:pPr algn="l">
              <a:buFontTx/>
              <a:buChar char="•"/>
            </a:pPr>
            <a:r>
              <a:rPr lang="en-US" sz="2800" b="0" dirty="0">
                <a:cs typeface="Times New Roman" pitchFamily="18" charset="0"/>
              </a:rPr>
              <a:t>Type I SS remain additive (they sum to </a:t>
            </a:r>
            <a:r>
              <a:rPr lang="en-US" sz="2800" b="0" dirty="0" err="1">
                <a:cs typeface="Times New Roman" pitchFamily="18" charset="0"/>
              </a:rPr>
              <a:t>SS</a:t>
            </a:r>
            <a:r>
              <a:rPr lang="en-US" sz="2800" b="0" baseline="-25000" dirty="0" err="1">
                <a:cs typeface="Times New Roman" pitchFamily="18" charset="0"/>
              </a:rPr>
              <a:t>Model</a:t>
            </a:r>
            <a:r>
              <a:rPr lang="en-US" sz="2800" b="0" dirty="0">
                <a:cs typeface="Times New Roman" pitchFamily="18" charset="0"/>
              </a:rPr>
              <a:t>) while Type III do not</a:t>
            </a:r>
          </a:p>
          <a:p>
            <a:pPr algn="l">
              <a:buFontTx/>
              <a:buChar char="•"/>
            </a:pPr>
            <a:r>
              <a:rPr lang="en-US" sz="2800" b="0" dirty="0">
                <a:cs typeface="Times New Roman" pitchFamily="18" charset="0"/>
              </a:rPr>
              <a:t>For balanced designs, Type I = Type III</a:t>
            </a:r>
          </a:p>
          <a:p>
            <a:pPr algn="l">
              <a:buFontTx/>
              <a:buChar char="•"/>
            </a:pPr>
            <a:endParaRPr lang="en-US" sz="2800" b="0" dirty="0">
              <a:cs typeface="Times New Roman" pitchFamily="18" charset="0"/>
            </a:endParaRPr>
          </a:p>
        </p:txBody>
      </p:sp>
      <p:graphicFrame>
        <p:nvGraphicFramePr>
          <p:cNvPr id="437254" name="Object 6"/>
          <p:cNvGraphicFramePr>
            <a:graphicFrameLocks noChangeAspect="1"/>
          </p:cNvGraphicFramePr>
          <p:nvPr/>
        </p:nvGraphicFramePr>
        <p:xfrm>
          <a:off x="1992313" y="2043113"/>
          <a:ext cx="1811337" cy="641350"/>
        </p:xfrm>
        <a:graphic>
          <a:graphicData uri="http://schemas.openxmlformats.org/presentationml/2006/ole">
            <mc:AlternateContent xmlns:mc="http://schemas.openxmlformats.org/markup-compatibility/2006">
              <mc:Choice xmlns:v="urn:schemas-microsoft-com:vml" Requires="v">
                <p:oleObj spid="_x0000_s437418" name="Equation" r:id="rId4" imgW="1002960" imgH="355320" progId="Equation.DSMT4">
                  <p:embed/>
                </p:oleObj>
              </mc:Choice>
              <mc:Fallback>
                <p:oleObj name="Equation" r:id="rId4" imgW="1002960" imgH="3553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3" y="2043113"/>
                        <a:ext cx="181133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7255" name="Object 7"/>
          <p:cNvGraphicFramePr>
            <a:graphicFrameLocks noChangeAspect="1"/>
          </p:cNvGraphicFramePr>
          <p:nvPr/>
        </p:nvGraphicFramePr>
        <p:xfrm>
          <a:off x="5732463" y="2001838"/>
          <a:ext cx="2212975" cy="654050"/>
        </p:xfrm>
        <a:graphic>
          <a:graphicData uri="http://schemas.openxmlformats.org/presentationml/2006/ole">
            <mc:AlternateContent xmlns:mc="http://schemas.openxmlformats.org/markup-compatibility/2006">
              <mc:Choice xmlns:v="urn:schemas-microsoft-com:vml" Requires="v">
                <p:oleObj spid="_x0000_s437419" name="Equation" r:id="rId6" imgW="1206360" imgH="355320" progId="Equation.DSMT4">
                  <p:embed/>
                </p:oleObj>
              </mc:Choice>
              <mc:Fallback>
                <p:oleObj name="Equation" r:id="rId6" imgW="1206360" imgH="35532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2463" y="2001838"/>
                        <a:ext cx="22129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7256" name="Object 8"/>
          <p:cNvGraphicFramePr>
            <a:graphicFrameLocks noChangeAspect="1"/>
          </p:cNvGraphicFramePr>
          <p:nvPr/>
        </p:nvGraphicFramePr>
        <p:xfrm>
          <a:off x="1706563" y="3778250"/>
          <a:ext cx="2089150" cy="622300"/>
        </p:xfrm>
        <a:graphic>
          <a:graphicData uri="http://schemas.openxmlformats.org/presentationml/2006/ole">
            <mc:AlternateContent xmlns:mc="http://schemas.openxmlformats.org/markup-compatibility/2006">
              <mc:Choice xmlns:v="urn:schemas-microsoft-com:vml" Requires="v">
                <p:oleObj spid="_x0000_s437420" name="Equation" r:id="rId8" imgW="1193760" imgH="355320" progId="Equation.DSMT4">
                  <p:embed/>
                </p:oleObj>
              </mc:Choice>
              <mc:Fallback>
                <p:oleObj name="Equation" r:id="rId8" imgW="1193760" imgH="35532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6563" y="3778250"/>
                        <a:ext cx="20891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7257" name="Object 9"/>
          <p:cNvGraphicFramePr>
            <a:graphicFrameLocks noChangeAspect="1"/>
          </p:cNvGraphicFramePr>
          <p:nvPr>
            <p:extLst>
              <p:ext uri="{D42A27DB-BD31-4B8C-83A1-F6EECF244321}">
                <p14:modId xmlns:p14="http://schemas.microsoft.com/office/powerpoint/2010/main" val="5230182"/>
              </p:ext>
            </p:extLst>
          </p:nvPr>
        </p:nvGraphicFramePr>
        <p:xfrm>
          <a:off x="4129088" y="3702050"/>
          <a:ext cx="2343150" cy="690563"/>
        </p:xfrm>
        <a:graphic>
          <a:graphicData uri="http://schemas.openxmlformats.org/presentationml/2006/ole">
            <mc:AlternateContent xmlns:mc="http://schemas.openxmlformats.org/markup-compatibility/2006">
              <mc:Choice xmlns:v="urn:schemas-microsoft-com:vml" Requires="v">
                <p:oleObj spid="_x0000_s437421" name="Equation" r:id="rId10" imgW="1206360" imgH="355320" progId="Equation.DSMT4">
                  <p:embed/>
                </p:oleObj>
              </mc:Choice>
              <mc:Fallback>
                <p:oleObj name="Equation" r:id="rId10" imgW="1206360" imgH="355320" progId="Equation.DSMT4">
                  <p:embed/>
                  <p:pic>
                    <p:nvPicPr>
                      <p:cNvPr id="0" name="Object 9"/>
                      <p:cNvPicPr>
                        <a:picLocks noChangeAspect="1" noChangeArrowheads="1"/>
                      </p:cNvPicPr>
                      <p:nvPr/>
                    </p:nvPicPr>
                    <p:blipFill>
                      <a:blip r:embed="rId11"/>
                      <a:srcRect/>
                      <a:stretch>
                        <a:fillRect/>
                      </a:stretch>
                    </p:blipFill>
                    <p:spPr bwMode="auto">
                      <a:xfrm>
                        <a:off x="4129088" y="3702050"/>
                        <a:ext cx="234315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725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725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725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72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72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7252">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7252">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372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96888" y="90488"/>
            <a:ext cx="9309100" cy="1143000"/>
          </a:xfrm>
        </p:spPr>
        <p:txBody>
          <a:bodyPr/>
          <a:lstStyle/>
          <a:p>
            <a:r>
              <a:rPr lang="en-US" b="1">
                <a:solidFill>
                  <a:srgbClr val="0000FF"/>
                </a:solidFill>
              </a:rPr>
              <a:t>Other Issues: Type I &amp; Type III SS</a:t>
            </a:r>
          </a:p>
        </p:txBody>
      </p:sp>
      <p:sp>
        <p:nvSpPr>
          <p:cNvPr id="434179" name="Line 3"/>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4180" name="Text Box 4"/>
          <p:cNvSpPr txBox="1">
            <a:spLocks noChangeArrowheads="1"/>
          </p:cNvSpPr>
          <p:nvPr/>
        </p:nvSpPr>
        <p:spPr bwMode="auto">
          <a:xfrm>
            <a:off x="0" y="1141413"/>
            <a:ext cx="10287000" cy="55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b="0" dirty="0" smtClean="0">
                <a:cs typeface="Times New Roman" pitchFamily="18" charset="0"/>
              </a:rPr>
              <a:t>Depends </a:t>
            </a:r>
            <a:r>
              <a:rPr lang="en-US" sz="2800" b="0" dirty="0">
                <a:cs typeface="Times New Roman" pitchFamily="18" charset="0"/>
              </a:rPr>
              <a:t>on model (nested models have order, so should use Type I)</a:t>
            </a:r>
          </a:p>
          <a:p>
            <a:pPr algn="l">
              <a:buFontTx/>
              <a:buChar char="•"/>
            </a:pPr>
            <a:r>
              <a:rPr lang="en-US" sz="2800" b="0" dirty="0">
                <a:cs typeface="Times New Roman" pitchFamily="18" charset="0"/>
              </a:rPr>
              <a:t>Some software (SAS, JMP, Minitab) use Type III</a:t>
            </a:r>
          </a:p>
          <a:p>
            <a:pPr algn="l">
              <a:buFontTx/>
              <a:buChar char="•"/>
            </a:pPr>
            <a:r>
              <a:rPr lang="en-US" sz="2800" b="0" dirty="0">
                <a:cs typeface="Times New Roman" pitchFamily="18" charset="0"/>
              </a:rPr>
              <a:t>Other packages (R, S-plus, Mathematica) use Type I</a:t>
            </a:r>
          </a:p>
          <a:p>
            <a:pPr algn="l">
              <a:buFontTx/>
              <a:buChar char="•"/>
            </a:pPr>
            <a:r>
              <a:rPr lang="en-US" sz="2800" b="0" dirty="0">
                <a:cs typeface="Times New Roman" pitchFamily="18" charset="0"/>
              </a:rPr>
              <a:t>Philosophical debate amongst statisticians</a:t>
            </a:r>
          </a:p>
          <a:p>
            <a:pPr algn="l">
              <a:buFontTx/>
              <a:buChar char="•"/>
            </a:pPr>
            <a:endParaRPr lang="en-US" sz="2800" b="0" dirty="0">
              <a:cs typeface="Times New Roman" pitchFamily="18" charset="0"/>
            </a:endParaRPr>
          </a:p>
          <a:p>
            <a:pPr algn="l">
              <a:buFontTx/>
              <a:buChar char="•"/>
            </a:pPr>
            <a:r>
              <a:rPr lang="en-US" sz="2800" b="0" dirty="0" err="1">
                <a:cs typeface="Times New Roman" pitchFamily="18" charset="0"/>
              </a:rPr>
              <a:t>Venables</a:t>
            </a:r>
            <a:r>
              <a:rPr lang="en-US" sz="2800" b="0" dirty="0">
                <a:cs typeface="Times New Roman" pitchFamily="18" charset="0"/>
              </a:rPr>
              <a:t> argues logic behind type III SS nonsensical: </a:t>
            </a:r>
          </a:p>
          <a:p>
            <a:pPr algn="l"/>
            <a:r>
              <a:rPr lang="en-US" sz="1600" b="0" dirty="0" smtClean="0"/>
              <a:t>“</a:t>
            </a:r>
            <a:r>
              <a:rPr lang="en-US" sz="1600" b="0" dirty="0" smtClean="0"/>
              <a:t>The </a:t>
            </a:r>
            <a:r>
              <a:rPr lang="en-US" sz="1600" b="0" dirty="0"/>
              <a:t>objection to Type III sums of squares is that they encourage naive users to do silly things such as test main effects in the presence of interactions, without really asking whether the test makes sense or not, that is, whether it really addresses a question of any interest</a:t>
            </a:r>
            <a:r>
              <a:rPr lang="en-US" sz="1600" b="0" dirty="0" smtClean="0"/>
              <a:t>.”</a:t>
            </a:r>
            <a:endParaRPr lang="en-US" sz="1600" b="0" dirty="0" smtClean="0"/>
          </a:p>
          <a:p>
            <a:pPr algn="l"/>
            <a:endParaRPr lang="en-US" sz="1600" b="0" dirty="0" smtClean="0"/>
          </a:p>
          <a:p>
            <a:pPr algn="l"/>
            <a:r>
              <a:rPr lang="en-US" sz="1600" b="0" dirty="0" smtClean="0"/>
              <a:t>“</a:t>
            </a:r>
            <a:r>
              <a:rPr lang="en-US" sz="1600" b="0" dirty="0" smtClean="0"/>
              <a:t>There </a:t>
            </a:r>
            <a:r>
              <a:rPr lang="en-US" sz="1600" b="0" dirty="0"/>
              <a:t>is, by any sensible reckoning, only ONE type of sum of squares, and it always represents an improvement sum of squares of the outer (or alternative) model over the inner (or null hypothesis) model. What the SAS highly dubious classification of sums of squares does is to encourage users to concentrate on the null hypothesis model and to forget about the alternative</a:t>
            </a:r>
            <a:r>
              <a:rPr lang="en-US" sz="1600" b="0" dirty="0" smtClean="0"/>
              <a:t>.</a:t>
            </a:r>
            <a:r>
              <a:rPr lang="en-US" sz="1600" dirty="0" smtClean="0"/>
              <a:t>”</a:t>
            </a:r>
            <a:endParaRPr lang="en-US" sz="1600" b="0" dirty="0"/>
          </a:p>
          <a:p>
            <a:pPr algn="l">
              <a:buFontTx/>
              <a:buChar char="•"/>
            </a:pPr>
            <a:r>
              <a:rPr lang="en-US" sz="2800" b="0" dirty="0" smtClean="0">
                <a:cs typeface="Times New Roman" pitchFamily="18" charset="0"/>
              </a:rPr>
              <a:t>Translation</a:t>
            </a:r>
            <a:r>
              <a:rPr lang="en-US" sz="2800" b="0" dirty="0">
                <a:cs typeface="Times New Roman" pitchFamily="18" charset="0"/>
              </a:rPr>
              <a:t>: H</a:t>
            </a:r>
            <a:r>
              <a:rPr lang="en-US" sz="2800" b="0" baseline="-25000" dirty="0">
                <a:cs typeface="Times New Roman" pitchFamily="18" charset="0"/>
              </a:rPr>
              <a:t>a</a:t>
            </a:r>
            <a:r>
              <a:rPr lang="en-US" sz="2800" b="0" dirty="0">
                <a:cs typeface="Times New Roman" pitchFamily="18" charset="0"/>
              </a:rPr>
              <a:t> matters, so think CAREFULLY about your model before pushing buttons!</a:t>
            </a:r>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341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418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41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418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418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418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418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41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771525" y="90488"/>
            <a:ext cx="8743950" cy="1143000"/>
          </a:xfrm>
        </p:spPr>
        <p:txBody>
          <a:bodyPr/>
          <a:lstStyle/>
          <a:p>
            <a:r>
              <a:rPr lang="en-US" sz="3600" b="1">
                <a:solidFill>
                  <a:srgbClr val="0000FF"/>
                </a:solidFill>
              </a:rPr>
              <a:t>ANOVA Assumptions</a:t>
            </a:r>
          </a:p>
        </p:txBody>
      </p:sp>
      <p:sp>
        <p:nvSpPr>
          <p:cNvPr id="416771" name="Text Box 3"/>
          <p:cNvSpPr txBox="1">
            <a:spLocks noChangeArrowheads="1"/>
          </p:cNvSpPr>
          <p:nvPr/>
        </p:nvSpPr>
        <p:spPr bwMode="auto">
          <a:xfrm>
            <a:off x="373063" y="1141413"/>
            <a:ext cx="9493250" cy="483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buFontTx/>
              <a:buAutoNum type="arabicPeriod"/>
            </a:pPr>
            <a:r>
              <a:rPr lang="en-US" sz="2800" dirty="0">
                <a:cs typeface="Times New Roman" pitchFamily="18" charset="0"/>
              </a:rPr>
              <a:t>Independence</a:t>
            </a:r>
            <a:r>
              <a:rPr lang="en-US" sz="2800" b="0" dirty="0">
                <a:cs typeface="Times New Roman" pitchFamily="18" charset="0"/>
              </a:rPr>
              <a:t>: </a:t>
            </a:r>
            <a:r>
              <a:rPr lang="en-US" sz="2800" b="0" dirty="0" err="1">
                <a:latin typeface="Symbol" pitchFamily="18" charset="2"/>
                <a:cs typeface="Times New Roman" pitchFamily="18" charset="0"/>
              </a:rPr>
              <a:t>e</a:t>
            </a:r>
            <a:r>
              <a:rPr lang="en-US" sz="2800" b="0" baseline="-30000" dirty="0" err="1">
                <a:latin typeface="Book Antiqua" pitchFamily="18" charset="0"/>
                <a:cs typeface="Times New Roman" pitchFamily="18" charset="0"/>
              </a:rPr>
              <a:t>ij</a:t>
            </a:r>
            <a:r>
              <a:rPr lang="en-US" sz="2800" b="0" dirty="0">
                <a:cs typeface="Times New Roman" pitchFamily="18" charset="0"/>
              </a:rPr>
              <a:t> of </a:t>
            </a:r>
            <a:r>
              <a:rPr lang="en-US" sz="2800" b="0" dirty="0" err="1">
                <a:cs typeface="Times New Roman" pitchFamily="18" charset="0"/>
              </a:rPr>
              <a:t>variates</a:t>
            </a:r>
            <a:r>
              <a:rPr lang="en-US" sz="2800" b="0" dirty="0">
                <a:cs typeface="Times New Roman" pitchFamily="18" charset="0"/>
              </a:rPr>
              <a:t> must be independent.  </a:t>
            </a:r>
            <a:endParaRPr lang="en-US" sz="2800" b="0" dirty="0" smtClean="0">
              <a:cs typeface="Times New Roman" pitchFamily="18" charset="0"/>
            </a:endParaRPr>
          </a:p>
          <a:p>
            <a:pPr marL="0" indent="0"/>
            <a:r>
              <a:rPr lang="en-US" sz="2800" b="0" dirty="0">
                <a:cs typeface="Times New Roman" pitchFamily="18" charset="0"/>
              </a:rPr>
              <a:t>	</a:t>
            </a:r>
            <a:r>
              <a:rPr lang="en-US" sz="2000" b="0" dirty="0" smtClean="0">
                <a:cs typeface="Times New Roman" pitchFamily="18" charset="0"/>
              </a:rPr>
              <a:t>-SOME </a:t>
            </a:r>
            <a:r>
              <a:rPr lang="en-US" sz="2000" b="0" dirty="0">
                <a:cs typeface="Times New Roman" pitchFamily="18" charset="0"/>
              </a:rPr>
              <a:t>reasons for violation:  spatial or temporal </a:t>
            </a:r>
            <a:r>
              <a:rPr lang="en-US" sz="2000" b="0" i="1" dirty="0" smtClean="0">
                <a:cs typeface="Times New Roman" pitchFamily="18" charset="0"/>
              </a:rPr>
              <a:t>autocorrelation</a:t>
            </a:r>
            <a:r>
              <a:rPr lang="en-US" sz="2000" b="0" dirty="0" smtClean="0">
                <a:cs typeface="Times New Roman" pitchFamily="18" charset="0"/>
              </a:rPr>
              <a:t> </a:t>
            </a:r>
            <a:r>
              <a:rPr lang="en-US" sz="2000" b="0" dirty="0">
                <a:cs typeface="Times New Roman" pitchFamily="18" charset="0"/>
              </a:rPr>
              <a:t>(</a:t>
            </a:r>
            <a:r>
              <a:rPr lang="en-US" sz="2000" b="0" dirty="0" err="1">
                <a:cs typeface="Times New Roman" pitchFamily="18" charset="0"/>
              </a:rPr>
              <a:t>variates</a:t>
            </a:r>
            <a:r>
              <a:rPr lang="en-US" sz="2000" b="0" dirty="0">
                <a:cs typeface="Times New Roman" pitchFamily="18" charset="0"/>
              </a:rPr>
              <a:t> close </a:t>
            </a:r>
            <a:r>
              <a:rPr lang="en-US" sz="2000" b="0" dirty="0" smtClean="0">
                <a:cs typeface="Times New Roman" pitchFamily="18" charset="0"/>
              </a:rPr>
              <a:t>	in </a:t>
            </a:r>
            <a:r>
              <a:rPr lang="en-US" sz="2000" b="0" dirty="0">
                <a:cs typeface="Times New Roman" pitchFamily="18" charset="0"/>
              </a:rPr>
              <a:t>space or time are </a:t>
            </a:r>
            <a:r>
              <a:rPr lang="en-US" sz="2000" b="0" dirty="0" smtClean="0">
                <a:cs typeface="Times New Roman" pitchFamily="18" charset="0"/>
              </a:rPr>
              <a:t>similar</a:t>
            </a:r>
            <a:r>
              <a:rPr lang="en-US" sz="2000" b="0" dirty="0">
                <a:cs typeface="Times New Roman" pitchFamily="18" charset="0"/>
              </a:rPr>
              <a:t>).  </a:t>
            </a:r>
            <a:endParaRPr lang="en-US" sz="2000" b="0" dirty="0" smtClean="0">
              <a:cs typeface="Times New Roman" pitchFamily="18" charset="0"/>
            </a:endParaRPr>
          </a:p>
          <a:p>
            <a:pPr marL="0" indent="0"/>
            <a:r>
              <a:rPr lang="en-US" sz="2000" b="0" dirty="0">
                <a:cs typeface="Times New Roman" pitchFamily="18" charset="0"/>
              </a:rPr>
              <a:t>	</a:t>
            </a:r>
            <a:r>
              <a:rPr lang="en-US" sz="2000" b="0" dirty="0" smtClean="0">
                <a:cs typeface="Times New Roman" pitchFamily="18" charset="0"/>
              </a:rPr>
              <a:t>-Autocorrelation test: </a:t>
            </a:r>
            <a:r>
              <a:rPr lang="en-US" sz="2000" b="0" dirty="0">
                <a:cs typeface="Times New Roman" pitchFamily="18" charset="0"/>
              </a:rPr>
              <a:t>Serial Independence (if </a:t>
            </a:r>
            <a:r>
              <a:rPr lang="en-US" sz="2000" b="0" dirty="0" smtClean="0">
                <a:cs typeface="Times New Roman" pitchFamily="18" charset="0"/>
              </a:rPr>
              <a:t>data </a:t>
            </a:r>
            <a:r>
              <a:rPr lang="en-US" sz="2000" b="0" dirty="0">
                <a:cs typeface="Times New Roman" pitchFamily="18" charset="0"/>
              </a:rPr>
              <a:t>not independent, </a:t>
            </a:r>
            <a:r>
              <a:rPr lang="en-US" sz="2000" b="0" dirty="0" smtClean="0">
                <a:cs typeface="Times New Roman" pitchFamily="18" charset="0"/>
              </a:rPr>
              <a:t>model non-	independence in error variance)</a:t>
            </a:r>
            <a:endParaRPr lang="en-US" sz="2000" b="0" dirty="0">
              <a:cs typeface="Times New Roman" pitchFamily="18" charset="0"/>
            </a:endParaRPr>
          </a:p>
          <a:p>
            <a:pPr marL="514350" indent="-514350">
              <a:buFont typeface="+mj-lt"/>
              <a:buAutoNum type="arabicPeriod" startAt="2"/>
            </a:pPr>
            <a:r>
              <a:rPr lang="en-US" sz="2800" dirty="0">
                <a:cs typeface="Times New Roman" pitchFamily="18" charset="0"/>
              </a:rPr>
              <a:t>Normality</a:t>
            </a:r>
            <a:r>
              <a:rPr lang="en-US" sz="2800" b="0" dirty="0">
                <a:cs typeface="Times New Roman" pitchFamily="18" charset="0"/>
              </a:rPr>
              <a:t>: requires normally distributed</a:t>
            </a:r>
            <a:r>
              <a:rPr lang="en-US" sz="2800" b="0" dirty="0">
                <a:latin typeface="Book Antiqua" pitchFamily="18" charset="0"/>
                <a:cs typeface="Times New Roman" pitchFamily="18" charset="0"/>
              </a:rPr>
              <a:t> </a:t>
            </a:r>
            <a:r>
              <a:rPr lang="en-US" sz="2800" b="0" dirty="0" err="1">
                <a:latin typeface="Symbol" pitchFamily="18" charset="2"/>
                <a:cs typeface="Times New Roman" pitchFamily="18" charset="0"/>
              </a:rPr>
              <a:t>e</a:t>
            </a:r>
            <a:r>
              <a:rPr lang="en-US" sz="2800" b="0" baseline="-30000" dirty="0" err="1">
                <a:latin typeface="Book Antiqua" pitchFamily="18" charset="0"/>
                <a:cs typeface="Times New Roman" pitchFamily="18" charset="0"/>
              </a:rPr>
              <a:t>ij</a:t>
            </a:r>
            <a:r>
              <a:rPr lang="en-US" sz="2800" b="0" dirty="0">
                <a:cs typeface="Times New Roman" pitchFamily="18" charset="0"/>
              </a:rPr>
              <a:t>, </a:t>
            </a:r>
          </a:p>
          <a:p>
            <a:pPr marL="0" indent="0"/>
            <a:r>
              <a:rPr lang="en-US" sz="2800" b="0" dirty="0" smtClean="0">
                <a:cs typeface="Times New Roman" pitchFamily="18" charset="0"/>
              </a:rPr>
              <a:t>	</a:t>
            </a:r>
            <a:r>
              <a:rPr lang="en-US" sz="2000" b="0" dirty="0" smtClean="0">
                <a:cs typeface="Times New Roman" pitchFamily="18" charset="0"/>
              </a:rPr>
              <a:t>-Test </a:t>
            </a:r>
            <a:r>
              <a:rPr lang="en-US" sz="2000" b="0" dirty="0">
                <a:cs typeface="Times New Roman" pitchFamily="18" charset="0"/>
              </a:rPr>
              <a:t>distribution of deviates from mean for </a:t>
            </a:r>
            <a:r>
              <a:rPr lang="en-US" sz="2000" b="0" dirty="0" err="1">
                <a:cs typeface="Times New Roman" pitchFamily="18" charset="0"/>
              </a:rPr>
              <a:t>skewness</a:t>
            </a:r>
            <a:r>
              <a:rPr lang="en-US" sz="2000" b="0" dirty="0">
                <a:cs typeface="Times New Roman" pitchFamily="18" charset="0"/>
              </a:rPr>
              <a:t>, kurtosis (also other </a:t>
            </a:r>
            <a:r>
              <a:rPr lang="en-US" sz="2000" b="0" dirty="0" smtClean="0">
                <a:cs typeface="Times New Roman" pitchFamily="18" charset="0"/>
              </a:rPr>
              <a:t>	methods</a:t>
            </a:r>
            <a:r>
              <a:rPr lang="en-US" sz="2000" b="0" dirty="0">
                <a:cs typeface="Times New Roman" pitchFamily="18" charset="0"/>
              </a:rPr>
              <a:t>). </a:t>
            </a:r>
            <a:endParaRPr lang="en-US" sz="2000" b="0" dirty="0" smtClean="0">
              <a:cs typeface="Times New Roman" pitchFamily="18" charset="0"/>
            </a:endParaRPr>
          </a:p>
          <a:p>
            <a:pPr marL="0" indent="0"/>
            <a:r>
              <a:rPr lang="en-US" sz="2000" b="0" dirty="0">
                <a:cs typeface="Times New Roman" pitchFamily="18" charset="0"/>
              </a:rPr>
              <a:t>	</a:t>
            </a:r>
            <a:r>
              <a:rPr lang="en-US" sz="2000" b="0" dirty="0" smtClean="0">
                <a:cs typeface="Times New Roman" pitchFamily="18" charset="0"/>
              </a:rPr>
              <a:t>-If </a:t>
            </a:r>
            <a:r>
              <a:rPr lang="en-US" sz="2000" b="0" dirty="0">
                <a:cs typeface="Times New Roman" pitchFamily="18" charset="0"/>
              </a:rPr>
              <a:t>not normal, </a:t>
            </a:r>
            <a:r>
              <a:rPr lang="en-US" sz="2000" b="0" dirty="0" smtClean="0">
                <a:cs typeface="Times New Roman" pitchFamily="18" charset="0"/>
              </a:rPr>
              <a:t>transform, use </a:t>
            </a:r>
            <a:r>
              <a:rPr lang="en-US" sz="2000" b="0" dirty="0">
                <a:cs typeface="Times New Roman" pitchFamily="18" charset="0"/>
              </a:rPr>
              <a:t>nonparametric </a:t>
            </a:r>
            <a:r>
              <a:rPr lang="en-US" sz="2000" b="0" dirty="0" smtClean="0">
                <a:cs typeface="Times New Roman" pitchFamily="18" charset="0"/>
              </a:rPr>
              <a:t>methods, or </a:t>
            </a:r>
            <a:r>
              <a:rPr lang="en-US" sz="2000" b="0" u="sng" dirty="0" smtClean="0">
                <a:cs typeface="Times New Roman" pitchFamily="18" charset="0"/>
              </a:rPr>
              <a:t>randomization</a:t>
            </a:r>
            <a:endParaRPr lang="en-US" sz="2000" b="0" u="sng" dirty="0">
              <a:cs typeface="Times New Roman" pitchFamily="18" charset="0"/>
            </a:endParaRPr>
          </a:p>
          <a:p>
            <a:pPr marL="514350" indent="-514350">
              <a:buFont typeface="+mj-lt"/>
              <a:buAutoNum type="arabicPeriod" startAt="3"/>
            </a:pPr>
            <a:r>
              <a:rPr lang="en-US" sz="2800" dirty="0">
                <a:cs typeface="Times New Roman" pitchFamily="18" charset="0"/>
              </a:rPr>
              <a:t>Homoscedasticity</a:t>
            </a:r>
            <a:r>
              <a:rPr lang="en-US" sz="2800" b="0" dirty="0">
                <a:cs typeface="Times New Roman" pitchFamily="18" charset="0"/>
              </a:rPr>
              <a:t>: equal variance. </a:t>
            </a:r>
            <a:endParaRPr lang="en-US" sz="2800" b="0" dirty="0" smtClean="0">
              <a:cs typeface="Times New Roman" pitchFamily="18" charset="0"/>
            </a:endParaRPr>
          </a:p>
          <a:p>
            <a:pPr marL="0" indent="0"/>
            <a:r>
              <a:rPr lang="en-US" sz="2800" b="0" dirty="0">
                <a:cs typeface="Times New Roman" pitchFamily="18" charset="0"/>
              </a:rPr>
              <a:t>	</a:t>
            </a:r>
            <a:r>
              <a:rPr lang="en-US" sz="2000" b="0" dirty="0" smtClean="0">
                <a:cs typeface="Times New Roman" pitchFamily="18" charset="0"/>
              </a:rPr>
              <a:t>-Test</a:t>
            </a:r>
            <a:r>
              <a:rPr lang="en-US" sz="2000" b="0" dirty="0">
                <a:cs typeface="Times New Roman" pitchFamily="18" charset="0"/>
              </a:rPr>
              <a:t>: F-tests, Bartlett’s test, F-max test.  </a:t>
            </a:r>
            <a:endParaRPr lang="en-US" sz="2000" b="0" dirty="0" smtClean="0">
              <a:cs typeface="Times New Roman" pitchFamily="18" charset="0"/>
            </a:endParaRPr>
          </a:p>
          <a:p>
            <a:pPr marL="0" indent="0"/>
            <a:r>
              <a:rPr lang="en-US" sz="2000" b="0" dirty="0">
                <a:cs typeface="Times New Roman" pitchFamily="18" charset="0"/>
              </a:rPr>
              <a:t>	</a:t>
            </a:r>
            <a:r>
              <a:rPr lang="en-US" sz="2000" b="0" dirty="0" smtClean="0">
                <a:cs typeface="Times New Roman" pitchFamily="18" charset="0"/>
              </a:rPr>
              <a:t>-If </a:t>
            </a:r>
            <a:r>
              <a:rPr lang="en-US" sz="2000" b="0" dirty="0" err="1">
                <a:cs typeface="Times New Roman" pitchFamily="18" charset="0"/>
              </a:rPr>
              <a:t>heteroscedastic</a:t>
            </a:r>
            <a:r>
              <a:rPr lang="en-US" sz="2000" b="0" dirty="0">
                <a:cs typeface="Times New Roman" pitchFamily="18" charset="0"/>
              </a:rPr>
              <a:t>, transform or use nonparametric (NOTE: ANOVA models </a:t>
            </a:r>
            <a:r>
              <a:rPr lang="en-US" sz="2000" b="0" dirty="0" smtClean="0">
                <a:cs typeface="Times New Roman" pitchFamily="18" charset="0"/>
              </a:rPr>
              <a:t>	fairly </a:t>
            </a:r>
            <a:r>
              <a:rPr lang="en-US" sz="2000" b="0" dirty="0">
                <a:cs typeface="Times New Roman" pitchFamily="18" charset="0"/>
              </a:rPr>
              <a:t>robust to homoscedasticity violations)</a:t>
            </a:r>
          </a:p>
        </p:txBody>
      </p:sp>
      <p:sp>
        <p:nvSpPr>
          <p:cNvPr id="416772"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771525" y="90488"/>
            <a:ext cx="8743950" cy="1143000"/>
          </a:xfrm>
        </p:spPr>
        <p:txBody>
          <a:bodyPr/>
          <a:lstStyle/>
          <a:p>
            <a:r>
              <a:rPr lang="en-US" sz="3600" b="1">
                <a:solidFill>
                  <a:srgbClr val="0000FF"/>
                </a:solidFill>
              </a:rPr>
              <a:t>More Complicated Designs</a:t>
            </a:r>
          </a:p>
        </p:txBody>
      </p:sp>
      <p:sp>
        <p:nvSpPr>
          <p:cNvPr id="414723" name="Text Box 3"/>
          <p:cNvSpPr txBox="1">
            <a:spLocks noChangeArrowheads="1"/>
          </p:cNvSpPr>
          <p:nvPr/>
        </p:nvSpPr>
        <p:spPr bwMode="auto">
          <a:xfrm>
            <a:off x="373063" y="1141413"/>
            <a:ext cx="9493250"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buFontTx/>
              <a:buChar char="•"/>
            </a:pPr>
            <a:r>
              <a:rPr lang="en-US" sz="2800" b="0">
                <a:cs typeface="Times New Roman" pitchFamily="18" charset="0"/>
              </a:rPr>
              <a:t>Because SS can be partitioned, </a:t>
            </a:r>
            <a:r>
              <a:rPr lang="en-US" sz="2800" b="0" i="1">
                <a:cs typeface="Times New Roman" pitchFamily="18" charset="0"/>
              </a:rPr>
              <a:t>much </a:t>
            </a:r>
            <a:r>
              <a:rPr lang="en-US" sz="2800" b="0">
                <a:cs typeface="Times New Roman" pitchFamily="18" charset="0"/>
              </a:rPr>
              <a:t>more complicated ANOVA models are possible (e.g., 5 way factorial with 2 nested effects, some fixed some random…)</a:t>
            </a:r>
          </a:p>
          <a:p>
            <a:pPr algn="l">
              <a:buFontTx/>
              <a:buChar char="•"/>
            </a:pPr>
            <a:r>
              <a:rPr lang="en-US" sz="2800" b="0">
                <a:cs typeface="Times New Roman" pitchFamily="18" charset="0"/>
              </a:rPr>
              <a:t>Often, researchers are prohibited by $$$ and cannot measure replicates for all levels of various treatments</a:t>
            </a:r>
          </a:p>
          <a:p>
            <a:pPr algn="l">
              <a:buFontTx/>
              <a:buChar char="•"/>
            </a:pPr>
            <a:r>
              <a:rPr lang="en-US" sz="2800" b="0">
                <a:cs typeface="Times New Roman" pitchFamily="18" charset="0"/>
              </a:rPr>
              <a:t>Various experimental designs exist to extract SS for factors in incomplete data (e.g., latin-squares, randomized complete block, randomized incomplete block, etc.)</a:t>
            </a:r>
          </a:p>
          <a:p>
            <a:pPr algn="l">
              <a:buFontTx/>
              <a:buChar char="•"/>
            </a:pPr>
            <a:r>
              <a:rPr lang="en-US" sz="2800" b="0">
                <a:cs typeface="Times New Roman" pitchFamily="18" charset="0"/>
              </a:rPr>
              <a:t>Maximize the power of analysis vs. sampling effort, </a:t>
            </a:r>
            <a:r>
              <a:rPr lang="en-US" sz="2800">
                <a:cs typeface="Times New Roman" pitchFamily="18" charset="0"/>
              </a:rPr>
              <a:t>PROVIDED THEY ARE SET UP CORRECTLY </a:t>
            </a:r>
            <a:r>
              <a:rPr lang="en-US" sz="2800" b="0">
                <a:cs typeface="Times New Roman" pitchFamily="18" charset="0"/>
              </a:rPr>
              <a:t>(i.e. are considered </a:t>
            </a:r>
            <a:r>
              <a:rPr lang="en-US" sz="2800" b="0" i="1">
                <a:cs typeface="Times New Roman" pitchFamily="18" charset="0"/>
              </a:rPr>
              <a:t>a priori</a:t>
            </a:r>
            <a:r>
              <a:rPr lang="en-US" sz="2800" b="0">
                <a:cs typeface="Times New Roman" pitchFamily="18" charset="0"/>
              </a:rPr>
              <a:t>)</a:t>
            </a:r>
          </a:p>
          <a:p>
            <a:pPr algn="l">
              <a:buFontTx/>
              <a:buChar char="•"/>
            </a:pPr>
            <a:endParaRPr lang="en-US" sz="2800" b="0">
              <a:cs typeface="Times New Roman" pitchFamily="18" charset="0"/>
            </a:endParaRPr>
          </a:p>
          <a:p>
            <a:pPr algn="l">
              <a:buFontTx/>
              <a:buChar char="•"/>
            </a:pPr>
            <a:r>
              <a:rPr lang="en-US" sz="2800" b="0">
                <a:cs typeface="Times New Roman" pitchFamily="18" charset="0"/>
              </a:rPr>
              <a:t>SEE STATISTICS Dept. for </a:t>
            </a:r>
            <a:r>
              <a:rPr lang="en-US" sz="2800" b="0" i="1">
                <a:cs typeface="Times New Roman" pitchFamily="18" charset="0"/>
              </a:rPr>
              <a:t>HOW </a:t>
            </a:r>
            <a:r>
              <a:rPr lang="en-US" sz="2800" b="0">
                <a:cs typeface="Times New Roman" pitchFamily="18" charset="0"/>
              </a:rPr>
              <a:t>to generate such designs</a:t>
            </a:r>
            <a:endParaRPr lang="en-US" sz="2000" b="0">
              <a:cs typeface="Times New Roman" pitchFamily="18" charset="0"/>
            </a:endParaRPr>
          </a:p>
        </p:txBody>
      </p:sp>
      <p:sp>
        <p:nvSpPr>
          <p:cNvPr id="414724"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30</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771525" y="90488"/>
            <a:ext cx="8743950" cy="1143000"/>
          </a:xfrm>
        </p:spPr>
        <p:txBody>
          <a:bodyPr/>
          <a:lstStyle/>
          <a:p>
            <a:r>
              <a:rPr lang="en-US" sz="3600" b="1" dirty="0">
                <a:solidFill>
                  <a:srgbClr val="0000FF"/>
                </a:solidFill>
              </a:rPr>
              <a:t>ANOVA: General </a:t>
            </a:r>
            <a:r>
              <a:rPr lang="en-US" sz="3600" b="1" dirty="0" smtClean="0">
                <a:solidFill>
                  <a:srgbClr val="0000FF"/>
                </a:solidFill>
              </a:rPr>
              <a:t>Computations</a:t>
            </a:r>
            <a:r>
              <a:rPr lang="en-US" sz="3600" b="1" dirty="0">
                <a:solidFill>
                  <a:srgbClr val="0000FF"/>
                </a:solidFill>
              </a:rPr>
              <a:t>	</a:t>
            </a:r>
          </a:p>
        </p:txBody>
      </p:sp>
      <p:sp>
        <p:nvSpPr>
          <p:cNvPr id="388099" name="Text Box 3"/>
          <p:cNvSpPr txBox="1">
            <a:spLocks noChangeArrowheads="1"/>
          </p:cNvSpPr>
          <p:nvPr/>
        </p:nvSpPr>
        <p:spPr bwMode="auto">
          <a:xfrm>
            <a:off x="76200" y="1141413"/>
            <a:ext cx="10083800" cy="483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l">
              <a:spcBef>
                <a:spcPts val="0"/>
              </a:spcBef>
              <a:buFontTx/>
              <a:buChar char="•"/>
            </a:pPr>
            <a:r>
              <a:rPr lang="en-US" sz="2800" b="0" dirty="0" smtClean="0">
                <a:cs typeface="Times New Roman" pitchFamily="18" charset="0"/>
              </a:rPr>
              <a:t>ANOVA based on partitioning Total Sums-of-Squares SST</a:t>
            </a:r>
          </a:p>
          <a:p>
            <a:pPr algn="l">
              <a:spcBef>
                <a:spcPts val="0"/>
              </a:spcBef>
              <a:buFontTx/>
              <a:buChar char="•"/>
            </a:pPr>
            <a:endParaRPr lang="en-US" sz="2800" b="0" dirty="0" smtClean="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SST=SSM+SSE	</a:t>
            </a:r>
            <a:r>
              <a:rPr lang="en-US" sz="2000" b="0" dirty="0" smtClean="0">
                <a:cs typeface="Times New Roman" pitchFamily="18" charset="0"/>
              </a:rPr>
              <a:t>(M </a:t>
            </a:r>
            <a:r>
              <a:rPr lang="en-US" sz="2000" b="0" dirty="0">
                <a:cs typeface="Times New Roman" pitchFamily="18" charset="0"/>
              </a:rPr>
              <a:t>= </a:t>
            </a:r>
            <a:r>
              <a:rPr lang="en-US" sz="2000" b="0" dirty="0" smtClean="0">
                <a:cs typeface="Times New Roman" pitchFamily="18" charset="0"/>
              </a:rPr>
              <a:t>model; E </a:t>
            </a:r>
            <a:r>
              <a:rPr lang="en-US" sz="2000" b="0" dirty="0">
                <a:cs typeface="Times New Roman" pitchFamily="18" charset="0"/>
              </a:rPr>
              <a:t>= </a:t>
            </a:r>
            <a:r>
              <a:rPr lang="en-US" sz="2000" b="0" dirty="0" smtClean="0">
                <a:cs typeface="Times New Roman" pitchFamily="18" charset="0"/>
              </a:rPr>
              <a:t>error)</a:t>
            </a:r>
            <a:endParaRPr lang="en-US" sz="2000" b="0" dirty="0">
              <a:cs typeface="Times New Roman" pitchFamily="18" charset="0"/>
            </a:endParaRPr>
          </a:p>
          <a:p>
            <a:pPr algn="l">
              <a:spcBef>
                <a:spcPts val="0"/>
              </a:spcBef>
              <a:buFontTx/>
              <a:buChar char="•"/>
            </a:pPr>
            <a:r>
              <a:rPr lang="en-US" sz="2800" b="0" dirty="0" smtClean="0">
                <a:cs typeface="Times New Roman" pitchFamily="18" charset="0"/>
              </a:rPr>
              <a:t>Variance </a:t>
            </a:r>
            <a:r>
              <a:rPr lang="en-US" sz="2800" b="0" dirty="0">
                <a:cs typeface="Times New Roman" pitchFamily="18" charset="0"/>
              </a:rPr>
              <a:t>components </a:t>
            </a:r>
            <a:r>
              <a:rPr lang="en-US" sz="2800" b="0" dirty="0" smtClean="0">
                <a:cs typeface="Times New Roman" pitchFamily="18" charset="0"/>
              </a:rPr>
              <a:t>and F-ratio obtained</a:t>
            </a:r>
          </a:p>
          <a:p>
            <a:pPr algn="l">
              <a:spcBef>
                <a:spcPts val="0"/>
              </a:spcBef>
              <a:buFontTx/>
              <a:buChar char="•"/>
            </a:pPr>
            <a:endParaRPr lang="en-US" sz="2800" b="0" dirty="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endParaRPr lang="en-US" sz="2800" b="0" dirty="0">
              <a:cs typeface="Times New Roman" pitchFamily="18" charset="0"/>
            </a:endParaRPr>
          </a:p>
          <a:p>
            <a:pPr algn="l">
              <a:spcBef>
                <a:spcPts val="0"/>
              </a:spcBef>
              <a:buFontTx/>
              <a:buChar char="•"/>
            </a:pPr>
            <a:r>
              <a:rPr lang="en-US" sz="2800" b="0" dirty="0" smtClean="0">
                <a:cs typeface="Times New Roman" pitchFamily="18" charset="0"/>
              </a:rPr>
              <a:t>If </a:t>
            </a:r>
            <a:r>
              <a:rPr lang="en-US" sz="2800" b="0" dirty="0">
                <a:cs typeface="Times New Roman" pitchFamily="18" charset="0"/>
              </a:rPr>
              <a:t>F-ratio = 1.0, </a:t>
            </a:r>
            <a:r>
              <a:rPr lang="en-US" sz="2800" b="0" dirty="0" smtClean="0">
                <a:cs typeface="Times New Roman" pitchFamily="18" charset="0"/>
              </a:rPr>
              <a:t>no </a:t>
            </a:r>
            <a:r>
              <a:rPr lang="en-US" sz="2800" b="0" dirty="0">
                <a:cs typeface="Times New Roman" pitchFamily="18" charset="0"/>
              </a:rPr>
              <a:t>difference in </a:t>
            </a:r>
            <a:r>
              <a:rPr lang="en-US" sz="2800" b="0" dirty="0" smtClean="0">
                <a:cs typeface="Times New Roman" pitchFamily="18" charset="0"/>
              </a:rPr>
              <a:t>variance (</a:t>
            </a:r>
            <a:r>
              <a:rPr lang="en-US" sz="2800" b="0" dirty="0" smtClean="0">
                <a:latin typeface="Symbol" pitchFamily="18" charset="2"/>
                <a:cs typeface="Times New Roman" pitchFamily="18" charset="0"/>
              </a:rPr>
              <a:t>s</a:t>
            </a:r>
            <a:r>
              <a:rPr lang="en-US" sz="2800" b="0" baseline="30000" dirty="0" smtClean="0">
                <a:cs typeface="Times New Roman" pitchFamily="18" charset="0"/>
              </a:rPr>
              <a:t>2</a:t>
            </a:r>
            <a:r>
              <a:rPr lang="en-US" sz="2800" b="0" baseline="-25000" dirty="0" smtClean="0">
                <a:cs typeface="Times New Roman" pitchFamily="18" charset="0"/>
              </a:rPr>
              <a:t>b</a:t>
            </a:r>
            <a:r>
              <a:rPr lang="en-US" sz="2800" b="0" dirty="0" smtClean="0">
                <a:cs typeface="Times New Roman" pitchFamily="18" charset="0"/>
              </a:rPr>
              <a:t>=</a:t>
            </a:r>
            <a:r>
              <a:rPr lang="en-US" sz="2800" b="0" dirty="0">
                <a:latin typeface="Symbol" pitchFamily="18" charset="2"/>
                <a:cs typeface="Times New Roman" pitchFamily="18" charset="0"/>
              </a:rPr>
              <a:t>s</a:t>
            </a:r>
            <a:r>
              <a:rPr lang="en-US" sz="2800" b="0" baseline="30000" dirty="0" smtClean="0">
                <a:cs typeface="Times New Roman" pitchFamily="18" charset="0"/>
              </a:rPr>
              <a:t>2</a:t>
            </a:r>
            <a:r>
              <a:rPr lang="en-US" sz="2800" b="0" baseline="-25000" dirty="0" smtClean="0">
                <a:cs typeface="Times New Roman" pitchFamily="18" charset="0"/>
              </a:rPr>
              <a:t>w</a:t>
            </a:r>
            <a:r>
              <a:rPr lang="en-US" sz="2800" b="0" dirty="0" smtClean="0">
                <a:cs typeface="Times New Roman" pitchFamily="18" charset="0"/>
              </a:rPr>
              <a:t>)</a:t>
            </a:r>
            <a:endParaRPr lang="en-US" sz="2800" b="0" dirty="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SST </a:t>
            </a:r>
            <a:r>
              <a:rPr lang="en-US" sz="2800" b="0" dirty="0">
                <a:cs typeface="Times New Roman" pitchFamily="18" charset="0"/>
              </a:rPr>
              <a:t>can be partitioned into various components </a:t>
            </a:r>
            <a:r>
              <a:rPr lang="en-US" sz="2000" b="0" dirty="0" smtClean="0">
                <a:cs typeface="Times New Roman" pitchFamily="18" charset="0"/>
              </a:rPr>
              <a:t>(for </a:t>
            </a:r>
            <a:r>
              <a:rPr lang="en-US" sz="2000" b="0" dirty="0">
                <a:cs typeface="Times New Roman" pitchFamily="18" charset="0"/>
              </a:rPr>
              <a:t>more </a:t>
            </a:r>
            <a:r>
              <a:rPr lang="en-US" sz="2000" b="0" dirty="0" smtClean="0">
                <a:cs typeface="Times New Roman" pitchFamily="18" charset="0"/>
              </a:rPr>
              <a:t>complex designs)</a:t>
            </a:r>
            <a:endParaRPr lang="en-US" sz="2000" b="0" dirty="0">
              <a:cs typeface="Times New Roman" pitchFamily="18" charset="0"/>
            </a:endParaRPr>
          </a:p>
        </p:txBody>
      </p:sp>
      <p:sp>
        <p:nvSpPr>
          <p:cNvPr id="388100"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88147" name="Object 51"/>
          <p:cNvGraphicFramePr>
            <a:graphicFrameLocks noChangeAspect="1"/>
          </p:cNvGraphicFramePr>
          <p:nvPr>
            <p:extLst>
              <p:ext uri="{D42A27DB-BD31-4B8C-83A1-F6EECF244321}">
                <p14:modId xmlns:p14="http://schemas.microsoft.com/office/powerpoint/2010/main" val="2897963598"/>
              </p:ext>
            </p:extLst>
          </p:nvPr>
        </p:nvGraphicFramePr>
        <p:xfrm>
          <a:off x="3877732" y="1630228"/>
          <a:ext cx="2214904" cy="774305"/>
        </p:xfrm>
        <a:graphic>
          <a:graphicData uri="http://schemas.openxmlformats.org/presentationml/2006/ole">
            <mc:AlternateContent xmlns:mc="http://schemas.openxmlformats.org/markup-compatibility/2006">
              <mc:Choice xmlns:v="urn:schemas-microsoft-com:vml" Requires="v">
                <p:oleObj spid="_x0000_s388260" name="Equation" r:id="rId4" imgW="1358640" imgH="469800" progId="Equation.DSMT4">
                  <p:embed/>
                </p:oleObj>
              </mc:Choice>
              <mc:Fallback>
                <p:oleObj name="Equation" r:id="rId4" imgW="1358640" imgH="469800" progId="Equation.DSMT4">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7732" y="1630228"/>
                        <a:ext cx="2214904" cy="774305"/>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66602620"/>
              </p:ext>
            </p:extLst>
          </p:nvPr>
        </p:nvGraphicFramePr>
        <p:xfrm>
          <a:off x="6851650" y="2754313"/>
          <a:ext cx="2740025" cy="657225"/>
        </p:xfrm>
        <a:graphic>
          <a:graphicData uri="http://schemas.openxmlformats.org/presentationml/2006/ole">
            <mc:AlternateContent xmlns:mc="http://schemas.openxmlformats.org/markup-compatibility/2006">
              <mc:Choice xmlns:v="urn:schemas-microsoft-com:vml" Requires="v">
                <p:oleObj spid="_x0000_s388261" name="Equation" r:id="rId6" imgW="1904760" imgH="457200" progId="Equation.DSMT4">
                  <p:embed/>
                </p:oleObj>
              </mc:Choice>
              <mc:Fallback>
                <p:oleObj name="Equation" r:id="rId6" imgW="1904760" imgH="457200" progId="Equation.DSMT4">
                  <p:embed/>
                  <p:pic>
                    <p:nvPicPr>
                      <p:cNvPr id="0" name="Object 8"/>
                      <p:cNvPicPr>
                        <a:picLocks noChangeAspect="1" noChangeArrowheads="1"/>
                      </p:cNvPicPr>
                      <p:nvPr/>
                    </p:nvPicPr>
                    <p:blipFill>
                      <a:blip r:embed="rId7"/>
                      <a:srcRect/>
                      <a:stretch>
                        <a:fillRect/>
                      </a:stretch>
                    </p:blipFill>
                    <p:spPr bwMode="auto">
                      <a:xfrm>
                        <a:off x="6851650" y="2754313"/>
                        <a:ext cx="2740025" cy="6572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01107224"/>
              </p:ext>
            </p:extLst>
          </p:nvPr>
        </p:nvGraphicFramePr>
        <p:xfrm>
          <a:off x="4422775" y="3365500"/>
          <a:ext cx="1538288" cy="808038"/>
        </p:xfrm>
        <a:graphic>
          <a:graphicData uri="http://schemas.openxmlformats.org/presentationml/2006/ole">
            <mc:AlternateContent xmlns:mc="http://schemas.openxmlformats.org/markup-compatibility/2006">
              <mc:Choice xmlns:v="urn:schemas-microsoft-com:vml" Requires="v">
                <p:oleObj spid="_x0000_s388262" name="Equation" r:id="rId8" imgW="927000" imgH="482400" progId="Equation.DSMT4">
                  <p:embed/>
                </p:oleObj>
              </mc:Choice>
              <mc:Fallback>
                <p:oleObj name="Equation" r:id="rId8" imgW="927000" imgH="482400" progId="Equation.DSMT4">
                  <p:embed/>
                  <p:pic>
                    <p:nvPicPr>
                      <p:cNvPr id="0" name="Object 28"/>
                      <p:cNvPicPr>
                        <a:picLocks noChangeAspect="1" noChangeArrowheads="1"/>
                      </p:cNvPicPr>
                      <p:nvPr/>
                    </p:nvPicPr>
                    <p:blipFill>
                      <a:blip r:embed="rId9"/>
                      <a:srcRect/>
                      <a:stretch>
                        <a:fillRect/>
                      </a:stretch>
                    </p:blipFill>
                    <p:spPr bwMode="auto">
                      <a:xfrm>
                        <a:off x="4422775" y="3365500"/>
                        <a:ext cx="1538288" cy="808038"/>
                      </a:xfrm>
                      <a:prstGeom prst="rect">
                        <a:avLst/>
                      </a:prstGeom>
                      <a:noFill/>
                      <a:ln>
                        <a:noFill/>
                      </a:ln>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771525" y="90488"/>
            <a:ext cx="9028113" cy="1143000"/>
          </a:xfrm>
        </p:spPr>
        <p:txBody>
          <a:bodyPr/>
          <a:lstStyle/>
          <a:p>
            <a:r>
              <a:rPr lang="en-US" sz="3600" b="1" dirty="0" smtClean="0">
                <a:solidFill>
                  <a:srgbClr val="0000FF"/>
                </a:solidFill>
              </a:rPr>
              <a:t>Single-Factor ANOVA</a:t>
            </a:r>
            <a:endParaRPr lang="en-US" sz="3600" b="1" dirty="0">
              <a:solidFill>
                <a:srgbClr val="0000FF"/>
              </a:solidFill>
            </a:endParaRPr>
          </a:p>
        </p:txBody>
      </p:sp>
      <p:sp>
        <p:nvSpPr>
          <p:cNvPr id="386051" name="Text Box 3"/>
          <p:cNvSpPr txBox="1">
            <a:spLocks noChangeArrowheads="1"/>
          </p:cNvSpPr>
          <p:nvPr/>
        </p:nvSpPr>
        <p:spPr bwMode="auto">
          <a:xfrm>
            <a:off x="67732" y="987420"/>
            <a:ext cx="10066867" cy="573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l">
              <a:spcBef>
                <a:spcPct val="10000"/>
              </a:spcBef>
              <a:buFontTx/>
              <a:buChar char="•"/>
            </a:pPr>
            <a:r>
              <a:rPr lang="en-US" sz="2800" b="0" dirty="0" smtClean="0">
                <a:cs typeface="Times New Roman" pitchFamily="18" charset="0"/>
              </a:rPr>
              <a:t>Model contains single grouping variable (e.g., species or sex)</a:t>
            </a:r>
          </a:p>
          <a:p>
            <a:pPr algn="l">
              <a:spcBef>
                <a:spcPct val="10000"/>
              </a:spcBef>
              <a:buFontTx/>
              <a:buChar char="•"/>
            </a:pPr>
            <a:r>
              <a:rPr lang="en-US" sz="2800" b="0" dirty="0" smtClean="0">
                <a:cs typeface="Times New Roman" pitchFamily="18" charset="0"/>
              </a:rPr>
              <a:t>Procedure</a:t>
            </a:r>
          </a:p>
          <a:p>
            <a:pPr lvl="1" algn="l">
              <a:spcBef>
                <a:spcPct val="10000"/>
              </a:spcBef>
              <a:buFontTx/>
              <a:buChar char="•"/>
            </a:pPr>
            <a:r>
              <a:rPr lang="en-US" sz="2000" b="0" dirty="0" smtClean="0">
                <a:cs typeface="Times New Roman" pitchFamily="18" charset="0"/>
              </a:rPr>
              <a:t>Obtain overall and group means</a:t>
            </a:r>
          </a:p>
          <a:p>
            <a:pPr lvl="1" algn="l">
              <a:spcBef>
                <a:spcPct val="10000"/>
              </a:spcBef>
              <a:buFontTx/>
              <a:buChar char="•"/>
            </a:pPr>
            <a:r>
              <a:rPr lang="en-US" sz="2000" b="0" dirty="0" smtClean="0">
                <a:cs typeface="Times New Roman" pitchFamily="18" charset="0"/>
              </a:rPr>
              <a:t>Estimate SSM (and </a:t>
            </a:r>
            <a:r>
              <a:rPr lang="en-US" sz="2000" b="0" dirty="0" smtClean="0">
                <a:latin typeface="Symbol" pitchFamily="18" charset="2"/>
                <a:cs typeface="Times New Roman" pitchFamily="18" charset="0"/>
              </a:rPr>
              <a:t>s</a:t>
            </a:r>
            <a:r>
              <a:rPr lang="en-US" sz="2000" b="0" baseline="30000" dirty="0" smtClean="0">
                <a:cs typeface="Times New Roman" pitchFamily="18" charset="0"/>
              </a:rPr>
              <a:t>2</a:t>
            </a:r>
            <a:r>
              <a:rPr lang="en-US" sz="2000" b="0" dirty="0" smtClean="0">
                <a:cs typeface="Times New Roman" pitchFamily="18" charset="0"/>
              </a:rPr>
              <a:t>=MSM) of group means vs. overall mean</a:t>
            </a:r>
          </a:p>
          <a:p>
            <a:pPr lvl="1" algn="l">
              <a:spcBef>
                <a:spcPct val="10000"/>
              </a:spcBef>
              <a:buFontTx/>
              <a:buChar char="•"/>
            </a:pPr>
            <a:r>
              <a:rPr lang="en-US" sz="2000" b="0" dirty="0" smtClean="0">
                <a:cs typeface="Times New Roman" pitchFamily="18" charset="0"/>
              </a:rPr>
              <a:t>Estimate SSE </a:t>
            </a:r>
            <a:r>
              <a:rPr lang="en-US" sz="2000" b="0" dirty="0">
                <a:cs typeface="Times New Roman" pitchFamily="18" charset="0"/>
              </a:rPr>
              <a:t>(and </a:t>
            </a:r>
            <a:r>
              <a:rPr lang="en-US" sz="2000" b="0" dirty="0" smtClean="0">
                <a:latin typeface="Symbol" pitchFamily="18" charset="2"/>
                <a:cs typeface="Times New Roman" pitchFamily="18" charset="0"/>
              </a:rPr>
              <a:t>s</a:t>
            </a:r>
            <a:r>
              <a:rPr lang="en-US" sz="2000" b="0" baseline="30000" dirty="0" smtClean="0">
                <a:cs typeface="Times New Roman" pitchFamily="18" charset="0"/>
              </a:rPr>
              <a:t>2</a:t>
            </a:r>
            <a:r>
              <a:rPr lang="en-US" sz="2000" b="0" dirty="0" smtClean="0">
                <a:cs typeface="Times New Roman" pitchFamily="18" charset="0"/>
              </a:rPr>
              <a:t>=MSE) </a:t>
            </a:r>
            <a:r>
              <a:rPr lang="en-US" sz="2000" b="0" dirty="0">
                <a:cs typeface="Times New Roman" pitchFamily="18" charset="0"/>
              </a:rPr>
              <a:t>of </a:t>
            </a:r>
            <a:r>
              <a:rPr lang="en-US" sz="2000" b="0" dirty="0" smtClean="0">
                <a:cs typeface="Times New Roman" pitchFamily="18" charset="0"/>
              </a:rPr>
              <a:t>individuals vs. their group mean</a:t>
            </a:r>
            <a:endParaRPr lang="en-US" sz="2800" b="0" dirty="0">
              <a:cs typeface="Times New Roman" pitchFamily="18" charset="0"/>
            </a:endParaRPr>
          </a:p>
          <a:p>
            <a:pPr lvl="1" algn="l">
              <a:spcBef>
                <a:spcPct val="10000"/>
              </a:spcBef>
              <a:buFontTx/>
              <a:buChar char="•"/>
            </a:pPr>
            <a:r>
              <a:rPr lang="en-US" sz="2000" b="0" dirty="0" smtClean="0">
                <a:cs typeface="Times New Roman" pitchFamily="18" charset="0"/>
              </a:rPr>
              <a:t>Calculate F and assess significance (df</a:t>
            </a:r>
            <a:r>
              <a:rPr lang="en-US" sz="2000" b="0" baseline="-25000" dirty="0" smtClean="0">
                <a:cs typeface="Times New Roman" pitchFamily="18" charset="0"/>
              </a:rPr>
              <a:t>1</a:t>
            </a:r>
            <a:r>
              <a:rPr lang="en-US" sz="2000" b="0" dirty="0" smtClean="0">
                <a:cs typeface="Times New Roman" pitchFamily="18" charset="0"/>
              </a:rPr>
              <a:t>,df</a:t>
            </a:r>
            <a:r>
              <a:rPr lang="en-US" sz="2000" b="0" baseline="-25000" dirty="0" smtClean="0">
                <a:cs typeface="Times New Roman" pitchFamily="18" charset="0"/>
              </a:rPr>
              <a:t>2</a:t>
            </a:r>
            <a:r>
              <a:rPr lang="en-US" sz="2000" b="0" dirty="0" smtClean="0">
                <a:cs typeface="Times New Roman" pitchFamily="18" charset="0"/>
              </a:rPr>
              <a:t>)</a:t>
            </a:r>
          </a:p>
          <a:p>
            <a:pPr algn="l">
              <a:spcBef>
                <a:spcPct val="10000"/>
              </a:spcBef>
              <a:buFontTx/>
              <a:buChar char="•"/>
            </a:pPr>
            <a:endParaRPr lang="en-US" sz="2800" b="0" dirty="0">
              <a:cs typeface="Times New Roman" pitchFamily="18" charset="0"/>
            </a:endParaRPr>
          </a:p>
          <a:p>
            <a:pPr algn="l">
              <a:spcBef>
                <a:spcPct val="10000"/>
              </a:spcBef>
            </a:pPr>
            <a:endParaRPr lang="en-US" sz="2800" b="0" dirty="0" smtClean="0">
              <a:cs typeface="Times New Roman" pitchFamily="18" charset="0"/>
            </a:endParaRPr>
          </a:p>
          <a:p>
            <a:pPr algn="l">
              <a:spcBef>
                <a:spcPct val="10000"/>
              </a:spcBef>
            </a:pPr>
            <a:endParaRPr lang="en-US" sz="2800" b="0" dirty="0">
              <a:cs typeface="Times New Roman" pitchFamily="18" charset="0"/>
            </a:endParaRPr>
          </a:p>
          <a:p>
            <a:pPr algn="l">
              <a:spcBef>
                <a:spcPct val="10000"/>
              </a:spcBef>
            </a:pPr>
            <a:endParaRPr lang="en-US" sz="2800" b="0" dirty="0" smtClean="0">
              <a:cs typeface="Times New Roman" pitchFamily="18" charset="0"/>
            </a:endParaRPr>
          </a:p>
          <a:p>
            <a:pPr algn="l">
              <a:spcBef>
                <a:spcPct val="10000"/>
              </a:spcBef>
            </a:pPr>
            <a:endParaRPr lang="en-US" sz="2800" b="0" dirty="0">
              <a:cs typeface="Times New Roman" pitchFamily="18" charset="0"/>
            </a:endParaRPr>
          </a:p>
          <a:p>
            <a:pPr algn="l">
              <a:spcBef>
                <a:spcPct val="10000"/>
              </a:spcBef>
            </a:pPr>
            <a:endParaRPr lang="en-US" sz="2800" b="0" dirty="0" smtClean="0">
              <a:cs typeface="Times New Roman" pitchFamily="18" charset="0"/>
            </a:endParaRPr>
          </a:p>
          <a:p>
            <a:pPr algn="l">
              <a:spcBef>
                <a:spcPct val="10000"/>
              </a:spcBef>
            </a:pPr>
            <a:endParaRPr lang="en-US" sz="1600" b="0" dirty="0" smtClean="0">
              <a:cs typeface="Times New Roman" pitchFamily="18" charset="0"/>
            </a:endParaRPr>
          </a:p>
          <a:p>
            <a:pPr algn="l">
              <a:spcBef>
                <a:spcPct val="10000"/>
              </a:spcBef>
            </a:pPr>
            <a:r>
              <a:rPr lang="en-US" sz="1600" b="0" dirty="0" smtClean="0">
                <a:cs typeface="Times New Roman" pitchFamily="18" charset="0"/>
              </a:rPr>
              <a:t>*</a:t>
            </a:r>
            <a:r>
              <a:rPr lang="en-US" sz="1600" b="0" dirty="0">
                <a:cs typeface="Times New Roman" pitchFamily="18" charset="0"/>
              </a:rPr>
              <a:t>Note: SSE for can be obtained as SSE = SST – </a:t>
            </a:r>
            <a:r>
              <a:rPr lang="en-US" sz="1600" b="0" dirty="0" smtClean="0">
                <a:cs typeface="Times New Roman" pitchFamily="18" charset="0"/>
              </a:rPr>
              <a:t>SSB</a:t>
            </a:r>
            <a:endParaRPr lang="en-US" sz="1600" b="0" dirty="0">
              <a:cs typeface="Times New Roman" pitchFamily="18" charset="0"/>
            </a:endParaRPr>
          </a:p>
        </p:txBody>
      </p:sp>
      <p:sp>
        <p:nvSpPr>
          <p:cNvPr id="386052"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86181" name="Group 133"/>
          <p:cNvGraphicFramePr>
            <a:graphicFrameLocks noGrp="1"/>
          </p:cNvGraphicFramePr>
          <p:nvPr>
            <p:extLst>
              <p:ext uri="{D42A27DB-BD31-4B8C-83A1-F6EECF244321}">
                <p14:modId xmlns:p14="http://schemas.microsoft.com/office/powerpoint/2010/main" val="3082476287"/>
              </p:ext>
            </p:extLst>
          </p:nvPr>
        </p:nvGraphicFramePr>
        <p:xfrm>
          <a:off x="668865" y="3855891"/>
          <a:ext cx="8490481" cy="1602699"/>
        </p:xfrm>
        <a:graphic>
          <a:graphicData uri="http://schemas.openxmlformats.org/drawingml/2006/table">
            <a:tbl>
              <a:tblPr/>
              <a:tblGrid>
                <a:gridCol w="1046037"/>
                <a:gridCol w="1035606"/>
                <a:gridCol w="2720887"/>
                <a:gridCol w="1110111"/>
                <a:gridCol w="1674851"/>
                <a:gridCol w="902989"/>
              </a:tblGrid>
              <a:tr h="3819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Source</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df</a:t>
                      </a:r>
                      <a:endParaRPr kumimoji="0" lang="en-US" sz="2000" b="0"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MS=</a:t>
                      </a:r>
                      <a:r>
                        <a:rPr kumimoji="0" lang="en-US" sz="2000" b="0" i="0" u="none" strike="noStrike" cap="none" normalizeH="0" baseline="0" dirty="0" smtClean="0">
                          <a:ln>
                            <a:noFill/>
                          </a:ln>
                          <a:solidFill>
                            <a:schemeClr val="tx1"/>
                          </a:solidFill>
                          <a:effectLst/>
                          <a:latin typeface="Symbol" pitchFamily="18" charset="2"/>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9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Group</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SSM/</a:t>
                      </a:r>
                      <a:r>
                        <a:rPr kumimoji="0" lang="en-US" sz="2000" b="0" i="0" u="none" strike="noStrike" cap="none" normalizeH="0" baseline="0" dirty="0" err="1" smtClean="0">
                          <a:ln>
                            <a:noFill/>
                          </a:ln>
                          <a:solidFill>
                            <a:schemeClr val="tx1"/>
                          </a:solidFill>
                          <a:effectLst/>
                          <a:latin typeface="Times New Roman" pitchFamily="18" charset="0"/>
                        </a:rPr>
                        <a:t>df</a:t>
                      </a:r>
                      <a:endParaRPr kumimoji="0" lang="en-US" sz="2000" b="0"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MSM/MSE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6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Error</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SSE/df</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03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Total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n-1</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6176" name="Object 128"/>
          <p:cNvGraphicFramePr>
            <a:graphicFrameLocks noChangeAspect="1"/>
          </p:cNvGraphicFramePr>
          <p:nvPr>
            <p:extLst>
              <p:ext uri="{D42A27DB-BD31-4B8C-83A1-F6EECF244321}">
                <p14:modId xmlns:p14="http://schemas.microsoft.com/office/powerpoint/2010/main" val="3724718483"/>
              </p:ext>
            </p:extLst>
          </p:nvPr>
        </p:nvGraphicFramePr>
        <p:xfrm>
          <a:off x="3572932" y="4234882"/>
          <a:ext cx="1190625" cy="411435"/>
        </p:xfrm>
        <a:graphic>
          <a:graphicData uri="http://schemas.openxmlformats.org/presentationml/2006/ole">
            <mc:AlternateContent xmlns:mc="http://schemas.openxmlformats.org/markup-compatibility/2006">
              <mc:Choice xmlns:v="urn:schemas-microsoft-com:vml" Requires="v">
                <p:oleObj spid="_x0000_s443538" name="Equation" r:id="rId4" imgW="1320480" imgH="457200" progId="Equation.DSMT4">
                  <p:embed/>
                </p:oleObj>
              </mc:Choice>
              <mc:Fallback>
                <p:oleObj name="Equation" r:id="rId4" imgW="1320480" imgH="457200" progId="Equation.DSMT4">
                  <p:embed/>
                  <p:pic>
                    <p:nvPicPr>
                      <p:cNvPr id="0" name=""/>
                      <p:cNvPicPr>
                        <a:picLocks noChangeAspect="1" noChangeArrowheads="1"/>
                      </p:cNvPicPr>
                      <p:nvPr/>
                    </p:nvPicPr>
                    <p:blipFill>
                      <a:blip r:embed="rId5"/>
                      <a:srcRect/>
                      <a:stretch>
                        <a:fillRect/>
                      </a:stretch>
                    </p:blipFill>
                    <p:spPr bwMode="auto">
                      <a:xfrm>
                        <a:off x="3572932" y="4234882"/>
                        <a:ext cx="1190625" cy="411435"/>
                      </a:xfrm>
                      <a:prstGeom prst="rect">
                        <a:avLst/>
                      </a:prstGeom>
                      <a:noFill/>
                      <a:extLst/>
                    </p:spPr>
                  </p:pic>
                </p:oleObj>
              </mc:Fallback>
            </mc:AlternateContent>
          </a:graphicData>
        </a:graphic>
      </p:graphicFrame>
      <p:graphicFrame>
        <p:nvGraphicFramePr>
          <p:cNvPr id="386177" name="Object 129"/>
          <p:cNvGraphicFramePr>
            <a:graphicFrameLocks noChangeAspect="1"/>
          </p:cNvGraphicFramePr>
          <p:nvPr>
            <p:extLst>
              <p:ext uri="{D42A27DB-BD31-4B8C-83A1-F6EECF244321}">
                <p14:modId xmlns:p14="http://schemas.microsoft.com/office/powerpoint/2010/main" val="2504609201"/>
              </p:ext>
            </p:extLst>
          </p:nvPr>
        </p:nvGraphicFramePr>
        <p:xfrm>
          <a:off x="3589318" y="4632847"/>
          <a:ext cx="1238533" cy="432571"/>
        </p:xfrm>
        <a:graphic>
          <a:graphicData uri="http://schemas.openxmlformats.org/presentationml/2006/ole">
            <mc:AlternateContent xmlns:mc="http://schemas.openxmlformats.org/markup-compatibility/2006">
              <mc:Choice xmlns:v="urn:schemas-microsoft-com:vml" Requires="v">
                <p:oleObj spid="_x0000_s443539" name="Equation" r:id="rId6" imgW="1358640" imgH="469800" progId="Equation.DSMT4">
                  <p:embed/>
                </p:oleObj>
              </mc:Choice>
              <mc:Fallback>
                <p:oleObj name="Equation" r:id="rId6" imgW="1358640" imgH="469800" progId="Equation.DSMT4">
                  <p:embed/>
                  <p:pic>
                    <p:nvPicPr>
                      <p:cNvPr id="0" name=""/>
                      <p:cNvPicPr>
                        <a:picLocks noChangeAspect="1" noChangeArrowheads="1"/>
                      </p:cNvPicPr>
                      <p:nvPr/>
                    </p:nvPicPr>
                    <p:blipFill>
                      <a:blip r:embed="rId7"/>
                      <a:srcRect/>
                      <a:stretch>
                        <a:fillRect/>
                      </a:stretch>
                    </p:blipFill>
                    <p:spPr bwMode="auto">
                      <a:xfrm>
                        <a:off x="3589318" y="4632847"/>
                        <a:ext cx="1238533" cy="432571"/>
                      </a:xfrm>
                      <a:prstGeom prst="rect">
                        <a:avLst/>
                      </a:prstGeom>
                      <a:noFill/>
                      <a:extLst/>
                    </p:spPr>
                  </p:pic>
                </p:oleObj>
              </mc:Fallback>
            </mc:AlternateContent>
          </a:graphicData>
        </a:graphic>
      </p:graphicFrame>
      <p:graphicFrame>
        <p:nvGraphicFramePr>
          <p:cNvPr id="386178" name="Object 130"/>
          <p:cNvGraphicFramePr>
            <a:graphicFrameLocks noChangeAspect="1"/>
          </p:cNvGraphicFramePr>
          <p:nvPr>
            <p:extLst>
              <p:ext uri="{D42A27DB-BD31-4B8C-83A1-F6EECF244321}">
                <p14:modId xmlns:p14="http://schemas.microsoft.com/office/powerpoint/2010/main" val="2400535049"/>
              </p:ext>
            </p:extLst>
          </p:nvPr>
        </p:nvGraphicFramePr>
        <p:xfrm>
          <a:off x="3553704" y="4994178"/>
          <a:ext cx="1183393" cy="413081"/>
        </p:xfrm>
        <a:graphic>
          <a:graphicData uri="http://schemas.openxmlformats.org/presentationml/2006/ole">
            <mc:AlternateContent xmlns:mc="http://schemas.openxmlformats.org/markup-compatibility/2006">
              <mc:Choice xmlns:v="urn:schemas-microsoft-com:vml" Requires="v">
                <p:oleObj spid="_x0000_s443540" name="Equation" r:id="rId8" imgW="1358640" imgH="469800" progId="Equation.DSMT4">
                  <p:embed/>
                </p:oleObj>
              </mc:Choice>
              <mc:Fallback>
                <p:oleObj name="Equation" r:id="rId8" imgW="1358640" imgH="469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3704" y="4994178"/>
                        <a:ext cx="1183393" cy="413081"/>
                      </a:xfrm>
                      <a:prstGeom prst="rect">
                        <a:avLst/>
                      </a:prstGeom>
                      <a:noFill/>
                      <a:extLst/>
                    </p:spPr>
                  </p:pic>
                </p:oleObj>
              </mc:Fallback>
            </mc:AlternateContent>
          </a:graphicData>
        </a:graphic>
      </p:graphicFrame>
      <p:graphicFrame>
        <p:nvGraphicFramePr>
          <p:cNvPr id="386179" name="Object 131"/>
          <p:cNvGraphicFramePr>
            <a:graphicFrameLocks noChangeAspect="1"/>
          </p:cNvGraphicFramePr>
          <p:nvPr>
            <p:extLst>
              <p:ext uri="{D42A27DB-BD31-4B8C-83A1-F6EECF244321}">
                <p14:modId xmlns:p14="http://schemas.microsoft.com/office/powerpoint/2010/main" val="681990997"/>
              </p:ext>
            </p:extLst>
          </p:nvPr>
        </p:nvGraphicFramePr>
        <p:xfrm>
          <a:off x="1724555" y="4646847"/>
          <a:ext cx="825500" cy="374650"/>
        </p:xfrm>
        <a:graphic>
          <a:graphicData uri="http://schemas.openxmlformats.org/presentationml/2006/ole">
            <mc:AlternateContent xmlns:mc="http://schemas.openxmlformats.org/markup-compatibility/2006">
              <mc:Choice xmlns:v="urn:schemas-microsoft-com:vml" Requires="v">
                <p:oleObj spid="_x0000_s443541" name="Equation" r:id="rId10" imgW="558720" imgH="253800" progId="Equation.DSMT4">
                  <p:embed/>
                </p:oleObj>
              </mc:Choice>
              <mc:Fallback>
                <p:oleObj name="Equation" r:id="rId10" imgW="55872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4555" y="4646847"/>
                        <a:ext cx="8255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5</a:t>
            </a:fld>
            <a:endParaRPr lang="en-US" dirty="0"/>
          </a:p>
        </p:txBody>
      </p:sp>
    </p:spTree>
    <p:extLst>
      <p:ext uri="{BB962C8B-B14F-4D97-AF65-F5344CB8AC3E}">
        <p14:creationId xmlns:p14="http://schemas.microsoft.com/office/powerpoint/2010/main" val="171132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771525" y="79375"/>
            <a:ext cx="8743950" cy="1143000"/>
          </a:xfrm>
        </p:spPr>
        <p:txBody>
          <a:bodyPr/>
          <a:lstStyle/>
          <a:p>
            <a:r>
              <a:rPr lang="en-US" sz="3600" b="1">
                <a:solidFill>
                  <a:srgbClr val="0000FF"/>
                </a:solidFill>
              </a:rPr>
              <a:t>ANOVA: Assessing Significance</a:t>
            </a:r>
          </a:p>
        </p:txBody>
      </p:sp>
      <p:sp>
        <p:nvSpPr>
          <p:cNvPr id="427011" name="Text Box 3"/>
          <p:cNvSpPr txBox="1">
            <a:spLocks noChangeArrowheads="1"/>
          </p:cNvSpPr>
          <p:nvPr/>
        </p:nvSpPr>
        <p:spPr bwMode="auto">
          <a:xfrm>
            <a:off x="373063" y="1141413"/>
            <a:ext cx="949325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dirty="0">
                <a:cs typeface="Times New Roman" pitchFamily="18" charset="0"/>
              </a:rPr>
              <a:t>Standard approach: </a:t>
            </a:r>
          </a:p>
          <a:p>
            <a:pPr lvl="1" algn="l">
              <a:spcBef>
                <a:spcPct val="10000"/>
              </a:spcBef>
              <a:buFontTx/>
              <a:buChar char="•"/>
            </a:pPr>
            <a:r>
              <a:rPr lang="en-US" sz="2800" b="0" dirty="0">
                <a:cs typeface="Times New Roman" pitchFamily="18" charset="0"/>
              </a:rPr>
              <a:t>Compare F-ratio to F-distribution with appropriate </a:t>
            </a:r>
            <a:r>
              <a:rPr lang="en-US" sz="2800" b="0" dirty="0" err="1">
                <a:cs typeface="Times New Roman" pitchFamily="18" charset="0"/>
              </a:rPr>
              <a:t>df</a:t>
            </a:r>
            <a:endParaRPr lang="en-US" sz="2800" b="0" dirty="0">
              <a:cs typeface="Times New Roman" pitchFamily="18" charset="0"/>
            </a:endParaRPr>
          </a:p>
          <a:p>
            <a:pPr algn="l">
              <a:spcBef>
                <a:spcPct val="10000"/>
              </a:spcBef>
              <a:buFontTx/>
              <a:buChar char="•"/>
            </a:pPr>
            <a:endParaRPr lang="en-US" sz="2800" b="0" dirty="0">
              <a:cs typeface="Times New Roman" pitchFamily="18" charset="0"/>
            </a:endParaRPr>
          </a:p>
          <a:p>
            <a:pPr algn="l">
              <a:spcBef>
                <a:spcPct val="10000"/>
              </a:spcBef>
              <a:buFontTx/>
              <a:buChar char="•"/>
            </a:pPr>
            <a:endParaRPr lang="en-US" sz="2800" b="0" dirty="0">
              <a:cs typeface="Times New Roman" pitchFamily="18" charset="0"/>
            </a:endParaRPr>
          </a:p>
          <a:p>
            <a:pPr algn="l">
              <a:spcBef>
                <a:spcPct val="10000"/>
              </a:spcBef>
              <a:buFontTx/>
              <a:buChar char="•"/>
            </a:pPr>
            <a:endParaRPr lang="en-US" sz="2800" b="0" dirty="0">
              <a:cs typeface="Times New Roman" pitchFamily="18" charset="0"/>
            </a:endParaRPr>
          </a:p>
          <a:p>
            <a:pPr algn="l">
              <a:spcBef>
                <a:spcPct val="10000"/>
              </a:spcBef>
              <a:buFontTx/>
              <a:buChar char="•"/>
            </a:pPr>
            <a:r>
              <a:rPr lang="en-US" sz="2800" b="0" dirty="0">
                <a:cs typeface="Times New Roman" pitchFamily="18" charset="0"/>
              </a:rPr>
              <a:t>Resampling Alternative:</a:t>
            </a:r>
          </a:p>
          <a:p>
            <a:pPr lvl="1" algn="l">
              <a:spcBef>
                <a:spcPct val="10000"/>
              </a:spcBef>
              <a:buFontTx/>
              <a:buChar char="•"/>
            </a:pPr>
            <a:r>
              <a:rPr lang="en-US" sz="2800" b="0" dirty="0">
                <a:cs typeface="Times New Roman" pitchFamily="18" charset="0"/>
              </a:rPr>
              <a:t>Shuffle individuals among groups and generate distribution of possible F-values </a:t>
            </a:r>
            <a:r>
              <a:rPr lang="en-US" sz="2000" b="0" dirty="0">
                <a:cs typeface="Times New Roman" pitchFamily="18" charset="0"/>
              </a:rPr>
              <a:t>(note: for single-factor ANOVA, shuffling individuals </a:t>
            </a:r>
            <a:r>
              <a:rPr lang="en-US" sz="2000" b="0" i="1" dirty="0">
                <a:cs typeface="Times New Roman" pitchFamily="18" charset="0"/>
              </a:rPr>
              <a:t>IS </a:t>
            </a:r>
            <a:r>
              <a:rPr lang="en-US" sz="2000" b="0" dirty="0">
                <a:cs typeface="Times New Roman" pitchFamily="18" charset="0"/>
              </a:rPr>
              <a:t>a residual randomization)</a:t>
            </a:r>
          </a:p>
        </p:txBody>
      </p:sp>
      <p:sp>
        <p:nvSpPr>
          <p:cNvPr id="427012"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27020" name="Picture 12" descr="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8100" y="2239963"/>
            <a:ext cx="1941512" cy="1533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7021" name="Object 13"/>
          <p:cNvGraphicFramePr>
            <a:graphicFrameLocks noChangeAspect="1"/>
          </p:cNvGraphicFramePr>
          <p:nvPr/>
        </p:nvGraphicFramePr>
        <p:xfrm>
          <a:off x="7332663" y="5092700"/>
          <a:ext cx="2757487" cy="1473200"/>
        </p:xfrm>
        <a:graphic>
          <a:graphicData uri="http://schemas.openxmlformats.org/presentationml/2006/ole">
            <mc:AlternateContent xmlns:mc="http://schemas.openxmlformats.org/markup-compatibility/2006">
              <mc:Choice xmlns:v="urn:schemas-microsoft-com:vml" Requires="v">
                <p:oleObj spid="_x0000_s427109" name="Document" r:id="rId5" imgW="3726720" imgH="2209680" progId="Word.Document.8">
                  <p:embed/>
                </p:oleObj>
              </mc:Choice>
              <mc:Fallback>
                <p:oleObj name="Document" r:id="rId5" imgW="3726720" imgH="2209680" progId="Word.Document.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t="9555" r="-340"/>
                      <a:stretch>
                        <a:fillRect/>
                      </a:stretch>
                    </p:blipFill>
                    <p:spPr bwMode="auto">
                      <a:xfrm>
                        <a:off x="7332663" y="5092700"/>
                        <a:ext cx="2757487"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7066" name="Group 58"/>
          <p:cNvGrpSpPr>
            <a:grpSpLocks/>
          </p:cNvGrpSpPr>
          <p:nvPr/>
        </p:nvGrpSpPr>
        <p:grpSpPr bwMode="auto">
          <a:xfrm>
            <a:off x="1312863" y="5053013"/>
            <a:ext cx="1452562" cy="1704975"/>
            <a:chOff x="834" y="3246"/>
            <a:chExt cx="915" cy="1074"/>
          </a:xfrm>
        </p:grpSpPr>
        <p:grpSp>
          <p:nvGrpSpPr>
            <p:cNvPr id="427023" name="Group 15"/>
            <p:cNvGrpSpPr>
              <a:grpSpLocks/>
            </p:cNvGrpSpPr>
            <p:nvPr/>
          </p:nvGrpSpPr>
          <p:grpSpPr bwMode="auto">
            <a:xfrm>
              <a:off x="1032" y="3246"/>
              <a:ext cx="717" cy="1074"/>
              <a:chOff x="4865" y="3023"/>
              <a:chExt cx="717" cy="1074"/>
            </a:xfrm>
          </p:grpSpPr>
          <p:sp>
            <p:nvSpPr>
              <p:cNvPr id="427024" name="Rectangle 16"/>
              <p:cNvSpPr>
                <a:spLocks noChangeArrowheads="1"/>
              </p:cNvSpPr>
              <p:nvPr/>
            </p:nvSpPr>
            <p:spPr bwMode="auto">
              <a:xfrm>
                <a:off x="4957" y="3237"/>
                <a:ext cx="97" cy="427"/>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25" name="Rectangle 17"/>
              <p:cNvSpPr>
                <a:spLocks noChangeArrowheads="1"/>
              </p:cNvSpPr>
              <p:nvPr/>
            </p:nvSpPr>
            <p:spPr bwMode="auto">
              <a:xfrm>
                <a:off x="4956" y="3670"/>
                <a:ext cx="97" cy="427"/>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26" name="Line 18"/>
              <p:cNvSpPr>
                <a:spLocks noChangeShapeType="1"/>
              </p:cNvSpPr>
              <p:nvPr/>
            </p:nvSpPr>
            <p:spPr bwMode="auto">
              <a:xfrm>
                <a:off x="5137" y="3671"/>
                <a:ext cx="19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27027" name="Text Box 19"/>
              <p:cNvSpPr txBox="1">
                <a:spLocks noChangeArrowheads="1"/>
              </p:cNvSpPr>
              <p:nvPr/>
            </p:nvSpPr>
            <p:spPr bwMode="auto">
              <a:xfrm>
                <a:off x="5287" y="3562"/>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obs</a:t>
                </a:r>
              </a:p>
            </p:txBody>
          </p:sp>
          <p:sp>
            <p:nvSpPr>
              <p:cNvPr id="427028" name="Line 20"/>
              <p:cNvSpPr>
                <a:spLocks noChangeShapeType="1"/>
              </p:cNvSpPr>
              <p:nvPr/>
            </p:nvSpPr>
            <p:spPr bwMode="auto">
              <a:xfrm flipV="1">
                <a:off x="4865" y="3668"/>
                <a:ext cx="245"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27029" name="Text Box 21"/>
              <p:cNvSpPr txBox="1">
                <a:spLocks noChangeArrowheads="1"/>
              </p:cNvSpPr>
              <p:nvPr/>
            </p:nvSpPr>
            <p:spPr bwMode="auto">
              <a:xfrm>
                <a:off x="4893" y="302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Y</a:t>
                </a:r>
              </a:p>
            </p:txBody>
          </p:sp>
        </p:grpSp>
        <p:grpSp>
          <p:nvGrpSpPr>
            <p:cNvPr id="427030" name="Group 22"/>
            <p:cNvGrpSpPr>
              <a:grpSpLocks/>
            </p:cNvGrpSpPr>
            <p:nvPr/>
          </p:nvGrpSpPr>
          <p:grpSpPr bwMode="auto">
            <a:xfrm>
              <a:off x="834" y="3246"/>
              <a:ext cx="220" cy="1074"/>
              <a:chOff x="4712" y="3032"/>
              <a:chExt cx="220" cy="1074"/>
            </a:xfrm>
          </p:grpSpPr>
          <p:sp>
            <p:nvSpPr>
              <p:cNvPr id="427031" name="Rectangle 23"/>
              <p:cNvSpPr>
                <a:spLocks noChangeArrowheads="1"/>
              </p:cNvSpPr>
              <p:nvPr/>
            </p:nvSpPr>
            <p:spPr bwMode="auto">
              <a:xfrm>
                <a:off x="4776" y="3247"/>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32" name="Text Box 24"/>
              <p:cNvSpPr txBox="1">
                <a:spLocks noChangeArrowheads="1"/>
              </p:cNvSpPr>
              <p:nvPr/>
            </p:nvSpPr>
            <p:spPr bwMode="auto">
              <a:xfrm>
                <a:off x="4712" y="30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X</a:t>
                </a:r>
              </a:p>
            </p:txBody>
          </p:sp>
          <p:sp>
            <p:nvSpPr>
              <p:cNvPr id="427033" name="Rectangle 25"/>
              <p:cNvSpPr>
                <a:spLocks noChangeArrowheads="1"/>
              </p:cNvSpPr>
              <p:nvPr/>
            </p:nvSpPr>
            <p:spPr bwMode="auto">
              <a:xfrm>
                <a:off x="4776" y="3679"/>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34" name="Text Box 26"/>
              <p:cNvSpPr txBox="1">
                <a:spLocks noChangeArrowheads="1"/>
              </p:cNvSpPr>
              <p:nvPr/>
            </p:nvSpPr>
            <p:spPr bwMode="auto">
              <a:xfrm>
                <a:off x="4721" y="3379"/>
                <a:ext cx="20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M</a:t>
                </a:r>
              </a:p>
            </p:txBody>
          </p:sp>
          <p:sp>
            <p:nvSpPr>
              <p:cNvPr id="427035" name="Text Box 27"/>
              <p:cNvSpPr txBox="1">
                <a:spLocks noChangeArrowheads="1"/>
              </p:cNvSpPr>
              <p:nvPr/>
            </p:nvSpPr>
            <p:spPr bwMode="auto">
              <a:xfrm>
                <a:off x="4737" y="374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F</a:t>
                </a:r>
              </a:p>
            </p:txBody>
          </p:sp>
        </p:grpSp>
      </p:grpSp>
      <p:grpSp>
        <p:nvGrpSpPr>
          <p:cNvPr id="427067" name="Group 59"/>
          <p:cNvGrpSpPr>
            <a:grpSpLocks/>
          </p:cNvGrpSpPr>
          <p:nvPr/>
        </p:nvGrpSpPr>
        <p:grpSpPr bwMode="auto">
          <a:xfrm>
            <a:off x="2892425" y="5086350"/>
            <a:ext cx="1474788" cy="1709738"/>
            <a:chOff x="1829" y="3267"/>
            <a:chExt cx="929" cy="1077"/>
          </a:xfrm>
        </p:grpSpPr>
        <p:grpSp>
          <p:nvGrpSpPr>
            <p:cNvPr id="427036" name="Group 28"/>
            <p:cNvGrpSpPr>
              <a:grpSpLocks/>
            </p:cNvGrpSpPr>
            <p:nvPr/>
          </p:nvGrpSpPr>
          <p:grpSpPr bwMode="auto">
            <a:xfrm>
              <a:off x="1829" y="3270"/>
              <a:ext cx="220" cy="1074"/>
              <a:chOff x="4712" y="3032"/>
              <a:chExt cx="220" cy="1074"/>
            </a:xfrm>
          </p:grpSpPr>
          <p:sp>
            <p:nvSpPr>
              <p:cNvPr id="427037" name="Rectangle 29"/>
              <p:cNvSpPr>
                <a:spLocks noChangeArrowheads="1"/>
              </p:cNvSpPr>
              <p:nvPr/>
            </p:nvSpPr>
            <p:spPr bwMode="auto">
              <a:xfrm>
                <a:off x="4776" y="3247"/>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38" name="Text Box 30"/>
              <p:cNvSpPr txBox="1">
                <a:spLocks noChangeArrowheads="1"/>
              </p:cNvSpPr>
              <p:nvPr/>
            </p:nvSpPr>
            <p:spPr bwMode="auto">
              <a:xfrm>
                <a:off x="4712" y="30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X</a:t>
                </a:r>
              </a:p>
            </p:txBody>
          </p:sp>
          <p:sp>
            <p:nvSpPr>
              <p:cNvPr id="427039" name="Rectangle 31"/>
              <p:cNvSpPr>
                <a:spLocks noChangeArrowheads="1"/>
              </p:cNvSpPr>
              <p:nvPr/>
            </p:nvSpPr>
            <p:spPr bwMode="auto">
              <a:xfrm>
                <a:off x="4776" y="3679"/>
                <a:ext cx="97" cy="4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40" name="Text Box 32"/>
              <p:cNvSpPr txBox="1">
                <a:spLocks noChangeArrowheads="1"/>
              </p:cNvSpPr>
              <p:nvPr/>
            </p:nvSpPr>
            <p:spPr bwMode="auto">
              <a:xfrm>
                <a:off x="4721" y="3379"/>
                <a:ext cx="20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M</a:t>
                </a:r>
              </a:p>
            </p:txBody>
          </p:sp>
          <p:sp>
            <p:nvSpPr>
              <p:cNvPr id="427041" name="Text Box 33"/>
              <p:cNvSpPr txBox="1">
                <a:spLocks noChangeArrowheads="1"/>
              </p:cNvSpPr>
              <p:nvPr/>
            </p:nvSpPr>
            <p:spPr bwMode="auto">
              <a:xfrm>
                <a:off x="4737" y="374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200" b="0"/>
                  <a:t>F</a:t>
                </a:r>
              </a:p>
            </p:txBody>
          </p:sp>
        </p:grpSp>
        <p:grpSp>
          <p:nvGrpSpPr>
            <p:cNvPr id="427042" name="Group 34"/>
            <p:cNvGrpSpPr>
              <a:grpSpLocks/>
            </p:cNvGrpSpPr>
            <p:nvPr/>
          </p:nvGrpSpPr>
          <p:grpSpPr bwMode="auto">
            <a:xfrm>
              <a:off x="2019" y="3267"/>
              <a:ext cx="739" cy="1052"/>
              <a:chOff x="2675" y="2813"/>
              <a:chExt cx="739" cy="1052"/>
            </a:xfrm>
          </p:grpSpPr>
          <p:sp>
            <p:nvSpPr>
              <p:cNvPr id="427043" name="Rectangle 35"/>
              <p:cNvSpPr>
                <a:spLocks noChangeArrowheads="1"/>
              </p:cNvSpPr>
              <p:nvPr/>
            </p:nvSpPr>
            <p:spPr bwMode="auto">
              <a:xfrm>
                <a:off x="2770" y="3022"/>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44" name="Rectangle 36"/>
              <p:cNvSpPr>
                <a:spLocks noChangeArrowheads="1"/>
              </p:cNvSpPr>
              <p:nvPr/>
            </p:nvSpPr>
            <p:spPr bwMode="auto">
              <a:xfrm>
                <a:off x="2771" y="3116"/>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45" name="Line 37"/>
              <p:cNvSpPr>
                <a:spLocks noChangeShapeType="1"/>
              </p:cNvSpPr>
              <p:nvPr/>
            </p:nvSpPr>
            <p:spPr bwMode="auto">
              <a:xfrm>
                <a:off x="2947" y="3456"/>
                <a:ext cx="19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27046" name="Text Box 38"/>
              <p:cNvSpPr txBox="1">
                <a:spLocks noChangeArrowheads="1"/>
              </p:cNvSpPr>
              <p:nvPr/>
            </p:nvSpPr>
            <p:spPr bwMode="auto">
              <a:xfrm>
                <a:off x="3075" y="3347"/>
                <a:ext cx="3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rand</a:t>
                </a:r>
              </a:p>
            </p:txBody>
          </p:sp>
          <p:sp>
            <p:nvSpPr>
              <p:cNvPr id="427047" name="Line 39"/>
              <p:cNvSpPr>
                <a:spLocks noChangeShapeType="1"/>
              </p:cNvSpPr>
              <p:nvPr/>
            </p:nvSpPr>
            <p:spPr bwMode="auto">
              <a:xfrm flipV="1">
                <a:off x="2675" y="3456"/>
                <a:ext cx="245"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27048" name="Rectangle 40"/>
              <p:cNvSpPr>
                <a:spLocks noChangeArrowheads="1"/>
              </p:cNvSpPr>
              <p:nvPr/>
            </p:nvSpPr>
            <p:spPr bwMode="auto">
              <a:xfrm>
                <a:off x="2770" y="3190"/>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49" name="Rectangle 41"/>
              <p:cNvSpPr>
                <a:spLocks noChangeArrowheads="1"/>
              </p:cNvSpPr>
              <p:nvPr/>
            </p:nvSpPr>
            <p:spPr bwMode="auto">
              <a:xfrm>
                <a:off x="2771" y="3377"/>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0" name="Rectangle 42"/>
              <p:cNvSpPr>
                <a:spLocks noChangeArrowheads="1"/>
              </p:cNvSpPr>
              <p:nvPr/>
            </p:nvSpPr>
            <p:spPr bwMode="auto">
              <a:xfrm>
                <a:off x="2770" y="3283"/>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1" name="Rectangle 43"/>
              <p:cNvSpPr>
                <a:spLocks noChangeArrowheads="1"/>
              </p:cNvSpPr>
              <p:nvPr/>
            </p:nvSpPr>
            <p:spPr bwMode="auto">
              <a:xfrm>
                <a:off x="2771" y="3458"/>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2" name="Rectangle 44"/>
              <p:cNvSpPr>
                <a:spLocks noChangeArrowheads="1"/>
              </p:cNvSpPr>
              <p:nvPr/>
            </p:nvSpPr>
            <p:spPr bwMode="auto">
              <a:xfrm>
                <a:off x="2770" y="3607"/>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3" name="Rectangle 45"/>
              <p:cNvSpPr>
                <a:spLocks noChangeArrowheads="1"/>
              </p:cNvSpPr>
              <p:nvPr/>
            </p:nvSpPr>
            <p:spPr bwMode="auto">
              <a:xfrm>
                <a:off x="2771" y="3533"/>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4" name="Rectangle 46"/>
              <p:cNvSpPr>
                <a:spLocks noChangeArrowheads="1"/>
              </p:cNvSpPr>
              <p:nvPr/>
            </p:nvSpPr>
            <p:spPr bwMode="auto">
              <a:xfrm>
                <a:off x="2770" y="3700"/>
                <a:ext cx="97" cy="9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5" name="Rectangle 47"/>
              <p:cNvSpPr>
                <a:spLocks noChangeArrowheads="1"/>
              </p:cNvSpPr>
              <p:nvPr/>
            </p:nvSpPr>
            <p:spPr bwMode="auto">
              <a:xfrm>
                <a:off x="2771" y="3794"/>
                <a:ext cx="97" cy="7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sp>
            <p:nvSpPr>
              <p:cNvPr id="427056" name="Text Box 48"/>
              <p:cNvSpPr txBox="1">
                <a:spLocks noChangeArrowheads="1"/>
              </p:cNvSpPr>
              <p:nvPr/>
            </p:nvSpPr>
            <p:spPr bwMode="auto">
              <a:xfrm>
                <a:off x="2707" y="281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800" b="0"/>
                  <a:t>Y</a:t>
                </a:r>
              </a:p>
            </p:txBody>
          </p:sp>
        </p:grpSp>
      </p:grpSp>
      <p:grpSp>
        <p:nvGrpSpPr>
          <p:cNvPr id="427057" name="Group 49"/>
          <p:cNvGrpSpPr>
            <a:grpSpLocks/>
          </p:cNvGrpSpPr>
          <p:nvPr/>
        </p:nvGrpSpPr>
        <p:grpSpPr bwMode="auto">
          <a:xfrm>
            <a:off x="4494213" y="5348288"/>
            <a:ext cx="2760662" cy="1035050"/>
            <a:chOff x="4234" y="3250"/>
            <a:chExt cx="1739" cy="652"/>
          </a:xfrm>
        </p:grpSpPr>
        <p:grpSp>
          <p:nvGrpSpPr>
            <p:cNvPr id="427058" name="Group 50"/>
            <p:cNvGrpSpPr>
              <a:grpSpLocks/>
            </p:cNvGrpSpPr>
            <p:nvPr/>
          </p:nvGrpSpPr>
          <p:grpSpPr bwMode="auto">
            <a:xfrm>
              <a:off x="4234" y="3250"/>
              <a:ext cx="1739" cy="652"/>
              <a:chOff x="2887" y="3299"/>
              <a:chExt cx="1152" cy="432"/>
            </a:xfrm>
          </p:grpSpPr>
          <p:grpSp>
            <p:nvGrpSpPr>
              <p:cNvPr id="427059" name="Group 51"/>
              <p:cNvGrpSpPr>
                <a:grpSpLocks/>
              </p:cNvGrpSpPr>
              <p:nvPr/>
            </p:nvGrpSpPr>
            <p:grpSpPr bwMode="auto">
              <a:xfrm>
                <a:off x="3079" y="3299"/>
                <a:ext cx="768" cy="432"/>
                <a:chOff x="4176" y="3408"/>
                <a:chExt cx="768" cy="432"/>
              </a:xfrm>
            </p:grpSpPr>
            <p:sp>
              <p:nvSpPr>
                <p:cNvPr id="427060" name="Freeform 52"/>
                <p:cNvSpPr>
                  <a:spLocks/>
                </p:cNvSpPr>
                <p:nvPr/>
              </p:nvSpPr>
              <p:spPr bwMode="auto">
                <a:xfrm>
                  <a:off x="4176" y="3408"/>
                  <a:ext cx="384" cy="432"/>
                </a:xfrm>
                <a:custGeom>
                  <a:avLst/>
                  <a:gdLst>
                    <a:gd name="T0" fmla="*/ 0 w 384"/>
                    <a:gd name="T1" fmla="*/ 432 h 432"/>
                    <a:gd name="T2" fmla="*/ 92 w 384"/>
                    <a:gd name="T3" fmla="*/ 396 h 432"/>
                    <a:gd name="T4" fmla="*/ 144 w 384"/>
                    <a:gd name="T5" fmla="*/ 352 h 432"/>
                    <a:gd name="T6" fmla="*/ 192 w 384"/>
                    <a:gd name="T7" fmla="*/ 300 h 432"/>
                    <a:gd name="T8" fmla="*/ 240 w 384"/>
                    <a:gd name="T9" fmla="*/ 192 h 432"/>
                    <a:gd name="T10" fmla="*/ 288 w 384"/>
                    <a:gd name="T11" fmla="*/ 96 h 432"/>
                    <a:gd name="T12" fmla="*/ 336 w 384"/>
                    <a:gd name="T13" fmla="*/ 28 h 432"/>
                    <a:gd name="T14" fmla="*/ 384 w 384"/>
                    <a:gd name="T15" fmla="*/ 0 h 432"/>
                    <a:gd name="T16" fmla="*/ 384 w 384"/>
                    <a:gd name="T17" fmla="*/ 432 h 432"/>
                    <a:gd name="T18" fmla="*/ 0 w 384"/>
                    <a:gd name="T19"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432">
                      <a:moveTo>
                        <a:pt x="0" y="432"/>
                      </a:moveTo>
                      <a:lnTo>
                        <a:pt x="92" y="396"/>
                      </a:lnTo>
                      <a:lnTo>
                        <a:pt x="144" y="352"/>
                      </a:lnTo>
                      <a:lnTo>
                        <a:pt x="192" y="300"/>
                      </a:lnTo>
                      <a:lnTo>
                        <a:pt x="240" y="192"/>
                      </a:lnTo>
                      <a:lnTo>
                        <a:pt x="288" y="96"/>
                      </a:lnTo>
                      <a:lnTo>
                        <a:pt x="336" y="28"/>
                      </a:lnTo>
                      <a:lnTo>
                        <a:pt x="384" y="0"/>
                      </a:lnTo>
                      <a:lnTo>
                        <a:pt x="384" y="432"/>
                      </a:lnTo>
                      <a:lnTo>
                        <a:pt x="0" y="432"/>
                      </a:lnTo>
                      <a:close/>
                    </a:path>
                  </a:pathLst>
                </a:custGeom>
                <a:solidFill>
                  <a:srgbClr val="0000FF"/>
                </a:solidFill>
                <a:ln w="28575"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7061" name="Freeform 53"/>
                <p:cNvSpPr>
                  <a:spLocks/>
                </p:cNvSpPr>
                <p:nvPr/>
              </p:nvSpPr>
              <p:spPr bwMode="auto">
                <a:xfrm flipH="1">
                  <a:off x="4560" y="3408"/>
                  <a:ext cx="384" cy="432"/>
                </a:xfrm>
                <a:custGeom>
                  <a:avLst/>
                  <a:gdLst>
                    <a:gd name="T0" fmla="*/ 0 w 384"/>
                    <a:gd name="T1" fmla="*/ 432 h 432"/>
                    <a:gd name="T2" fmla="*/ 92 w 384"/>
                    <a:gd name="T3" fmla="*/ 396 h 432"/>
                    <a:gd name="T4" fmla="*/ 144 w 384"/>
                    <a:gd name="T5" fmla="*/ 352 h 432"/>
                    <a:gd name="T6" fmla="*/ 192 w 384"/>
                    <a:gd name="T7" fmla="*/ 300 h 432"/>
                    <a:gd name="T8" fmla="*/ 240 w 384"/>
                    <a:gd name="T9" fmla="*/ 192 h 432"/>
                    <a:gd name="T10" fmla="*/ 288 w 384"/>
                    <a:gd name="T11" fmla="*/ 96 h 432"/>
                    <a:gd name="T12" fmla="*/ 336 w 384"/>
                    <a:gd name="T13" fmla="*/ 28 h 432"/>
                    <a:gd name="T14" fmla="*/ 384 w 384"/>
                    <a:gd name="T15" fmla="*/ 0 h 432"/>
                    <a:gd name="T16" fmla="*/ 384 w 384"/>
                    <a:gd name="T17" fmla="*/ 432 h 432"/>
                    <a:gd name="T18" fmla="*/ 0 w 384"/>
                    <a:gd name="T19"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432">
                      <a:moveTo>
                        <a:pt x="0" y="432"/>
                      </a:moveTo>
                      <a:lnTo>
                        <a:pt x="92" y="396"/>
                      </a:lnTo>
                      <a:lnTo>
                        <a:pt x="144" y="352"/>
                      </a:lnTo>
                      <a:lnTo>
                        <a:pt x="192" y="300"/>
                      </a:lnTo>
                      <a:lnTo>
                        <a:pt x="240" y="192"/>
                      </a:lnTo>
                      <a:lnTo>
                        <a:pt x="288" y="96"/>
                      </a:lnTo>
                      <a:lnTo>
                        <a:pt x="336" y="28"/>
                      </a:lnTo>
                      <a:lnTo>
                        <a:pt x="384" y="0"/>
                      </a:lnTo>
                      <a:lnTo>
                        <a:pt x="384" y="432"/>
                      </a:lnTo>
                      <a:lnTo>
                        <a:pt x="0" y="432"/>
                      </a:lnTo>
                      <a:close/>
                    </a:path>
                  </a:pathLst>
                </a:custGeom>
                <a:solidFill>
                  <a:srgbClr val="0000FF"/>
                </a:solidFill>
                <a:ln w="28575"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7062" name="Line 54"/>
              <p:cNvSpPr>
                <a:spLocks noChangeShapeType="1"/>
              </p:cNvSpPr>
              <p:nvPr/>
            </p:nvSpPr>
            <p:spPr bwMode="auto">
              <a:xfrm>
                <a:off x="2887" y="3731"/>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7063" name="Line 55"/>
            <p:cNvSpPr>
              <a:spLocks noChangeShapeType="1"/>
            </p:cNvSpPr>
            <p:nvPr/>
          </p:nvSpPr>
          <p:spPr bwMode="auto">
            <a:xfrm>
              <a:off x="5553" y="3553"/>
              <a:ext cx="0" cy="25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2" rIns="92064" bIns="46032" anchor="ctr"/>
            <a:lstStyle/>
            <a:p>
              <a:endParaRPr lang="en-US"/>
            </a:p>
          </p:txBody>
        </p:sp>
        <p:sp>
          <p:nvSpPr>
            <p:cNvPr id="427064" name="Text Box 56"/>
            <p:cNvSpPr txBox="1">
              <a:spLocks noChangeArrowheads="1"/>
            </p:cNvSpPr>
            <p:nvPr/>
          </p:nvSpPr>
          <p:spPr bwMode="auto">
            <a:xfrm>
              <a:off x="5427" y="3305"/>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spAutoFit/>
            </a:bodyPr>
            <a:lstStyle/>
            <a:p>
              <a:r>
                <a:rPr lang="en-US" sz="1400"/>
                <a:t>E</a:t>
              </a:r>
              <a:r>
                <a:rPr lang="en-US" sz="1400" baseline="-25000"/>
                <a:t>obs</a:t>
              </a:r>
            </a:p>
          </p:txBody>
        </p:sp>
        <p:sp>
          <p:nvSpPr>
            <p:cNvPr id="427065" name="AutoShape 57"/>
            <p:cNvSpPr>
              <a:spLocks noChangeArrowheads="1"/>
            </p:cNvSpPr>
            <p:nvPr/>
          </p:nvSpPr>
          <p:spPr bwMode="auto">
            <a:xfrm>
              <a:off x="5550" y="3844"/>
              <a:ext cx="123" cy="47"/>
            </a:xfrm>
            <a:prstGeom prst="rtTriangle">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2" rIns="92064" bIns="46032" anchor="ctr"/>
            <a:lstStyle/>
            <a:p>
              <a:endParaRPr lang="en-US"/>
            </a:p>
          </p:txBody>
        </p:sp>
      </p:grpSp>
      <p:sp>
        <p:nvSpPr>
          <p:cNvPr id="2" name="Slide Number Placeholder 1"/>
          <p:cNvSpPr>
            <a:spLocks noGrp="1"/>
          </p:cNvSpPr>
          <p:nvPr>
            <p:ph type="sldNum" sz="quarter" idx="12"/>
          </p:nvPr>
        </p:nvSpPr>
        <p:spPr>
          <a:xfrm>
            <a:off x="8143875" y="6383338"/>
            <a:ext cx="2143125" cy="454025"/>
          </a:xfrm>
        </p:spPr>
        <p:txBody>
          <a:bodyPr/>
          <a:lstStyle/>
          <a:p>
            <a:fld id="{7AD7B44A-FF4F-4933-A8DF-55B1BB7DF4F0}"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270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7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771525" y="90488"/>
            <a:ext cx="8743950" cy="1143000"/>
          </a:xfrm>
        </p:spPr>
        <p:txBody>
          <a:bodyPr/>
          <a:lstStyle/>
          <a:p>
            <a:r>
              <a:rPr lang="en-US" sz="3600" b="1" dirty="0" smtClean="0">
                <a:solidFill>
                  <a:srgbClr val="0000FF"/>
                </a:solidFill>
              </a:rPr>
              <a:t>Two </a:t>
            </a:r>
            <a:r>
              <a:rPr lang="en-US" sz="3600" b="1" dirty="0">
                <a:solidFill>
                  <a:srgbClr val="0000FF"/>
                </a:solidFill>
              </a:rPr>
              <a:t>Groups: ANOVA vs. T-Test</a:t>
            </a:r>
          </a:p>
        </p:txBody>
      </p:sp>
      <p:sp>
        <p:nvSpPr>
          <p:cNvPr id="390147" name="Text Box 3"/>
          <p:cNvSpPr txBox="1">
            <a:spLocks noChangeArrowheads="1"/>
          </p:cNvSpPr>
          <p:nvPr/>
        </p:nvSpPr>
        <p:spPr bwMode="auto">
          <a:xfrm>
            <a:off x="0" y="1141413"/>
            <a:ext cx="10041467" cy="424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l">
              <a:spcBef>
                <a:spcPct val="10000"/>
              </a:spcBef>
              <a:buFontTx/>
              <a:buChar char="•"/>
            </a:pPr>
            <a:r>
              <a:rPr lang="en-US" sz="2800" b="0" dirty="0">
                <a:cs typeface="Times New Roman" pitchFamily="18" charset="0"/>
              </a:rPr>
              <a:t>For 2 </a:t>
            </a:r>
            <a:r>
              <a:rPr lang="en-US" sz="2800" b="0" dirty="0" smtClean="0">
                <a:cs typeface="Times New Roman" pitchFamily="18" charset="0"/>
              </a:rPr>
              <a:t>groups (n</a:t>
            </a:r>
            <a:r>
              <a:rPr lang="en-US" sz="2800" b="0" baseline="-25000" dirty="0" smtClean="0">
                <a:cs typeface="Times New Roman" pitchFamily="18" charset="0"/>
              </a:rPr>
              <a:t>1</a:t>
            </a:r>
            <a:r>
              <a:rPr lang="en-US" sz="2800" b="0" dirty="0" smtClean="0">
                <a:cs typeface="Times New Roman" pitchFamily="18" charset="0"/>
              </a:rPr>
              <a:t>=n</a:t>
            </a:r>
            <a:r>
              <a:rPr lang="en-US" sz="2800" b="0" baseline="-25000" dirty="0" smtClean="0">
                <a:cs typeface="Times New Roman" pitchFamily="18" charset="0"/>
              </a:rPr>
              <a:t>2</a:t>
            </a:r>
            <a:r>
              <a:rPr lang="en-US" sz="2800" b="0" dirty="0" smtClean="0">
                <a:cs typeface="Times New Roman" pitchFamily="18" charset="0"/>
              </a:rPr>
              <a:t>), </a:t>
            </a:r>
            <a:r>
              <a:rPr lang="en-US" sz="2800" b="0" dirty="0">
                <a:cs typeface="Times New Roman" pitchFamily="18" charset="0"/>
              </a:rPr>
              <a:t>ANOVA will yield identical results to t-test</a:t>
            </a:r>
          </a:p>
          <a:p>
            <a:pPr algn="l">
              <a:spcBef>
                <a:spcPct val="10000"/>
              </a:spcBef>
              <a:buFontTx/>
              <a:buChar char="•"/>
            </a:pPr>
            <a:endParaRPr lang="en-US" sz="2800" b="0" dirty="0" smtClean="0">
              <a:cs typeface="Times New Roman" pitchFamily="18" charset="0"/>
            </a:endParaRPr>
          </a:p>
          <a:p>
            <a:pPr algn="l">
              <a:spcBef>
                <a:spcPct val="10000"/>
              </a:spcBef>
            </a:pPr>
            <a:endParaRPr lang="en-US" sz="1600" b="0" dirty="0" smtClean="0">
              <a:latin typeface="Courier New" pitchFamily="49" charset="0"/>
              <a:cs typeface="Courier New" pitchFamily="49" charset="0"/>
            </a:endParaRPr>
          </a:p>
          <a:p>
            <a:pPr algn="l">
              <a:spcBef>
                <a:spcPct val="10000"/>
              </a:spcBef>
            </a:pPr>
            <a:r>
              <a:rPr lang="en-US" sz="1600" b="0" dirty="0" smtClean="0">
                <a:latin typeface="Courier New" pitchFamily="49" charset="0"/>
                <a:cs typeface="Courier New" pitchFamily="49" charset="0"/>
              </a:rPr>
              <a:t>&gt; </a:t>
            </a:r>
            <a:r>
              <a:rPr lang="en-US" sz="1600" b="0" dirty="0" err="1">
                <a:latin typeface="Courier New" pitchFamily="49" charset="0"/>
                <a:cs typeface="Courier New" pitchFamily="49" charset="0"/>
              </a:rPr>
              <a:t>t.test</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y~x</a:t>
            </a:r>
            <a:r>
              <a:rPr lang="en-US" sz="1600" b="0" dirty="0">
                <a:latin typeface="Courier New" pitchFamily="49" charset="0"/>
                <a:cs typeface="Courier New" pitchFamily="49" charset="0"/>
              </a:rPr>
              <a:t>)</a:t>
            </a:r>
          </a:p>
          <a:p>
            <a:pPr algn="l">
              <a:spcBef>
                <a:spcPct val="10000"/>
              </a:spcBef>
            </a:pPr>
            <a:endParaRPr lang="en-US" sz="1600" b="0" dirty="0">
              <a:latin typeface="Courier New" pitchFamily="49" charset="0"/>
              <a:cs typeface="Courier New" pitchFamily="49" charset="0"/>
            </a:endParaRPr>
          </a:p>
          <a:p>
            <a:pPr algn="l">
              <a:spcBef>
                <a:spcPct val="10000"/>
              </a:spcBef>
            </a:pPr>
            <a:r>
              <a:rPr lang="en-US" sz="1600" b="0" dirty="0" smtClean="0">
                <a:latin typeface="Courier New" pitchFamily="49" charset="0"/>
                <a:cs typeface="Courier New" pitchFamily="49" charset="0"/>
              </a:rPr>
              <a:t>t </a:t>
            </a:r>
            <a:r>
              <a:rPr lang="en-US" sz="1600" b="0" dirty="0">
                <a:latin typeface="Courier New" pitchFamily="49" charset="0"/>
                <a:cs typeface="Courier New" pitchFamily="49" charset="0"/>
              </a:rPr>
              <a:t>= 4.4721, </a:t>
            </a:r>
            <a:r>
              <a:rPr lang="en-US" sz="1600" b="0" dirty="0" err="1">
                <a:latin typeface="Courier New" pitchFamily="49" charset="0"/>
                <a:cs typeface="Courier New" pitchFamily="49" charset="0"/>
              </a:rPr>
              <a:t>df</a:t>
            </a:r>
            <a:r>
              <a:rPr lang="en-US" sz="1600" b="0" dirty="0">
                <a:latin typeface="Courier New" pitchFamily="49" charset="0"/>
                <a:cs typeface="Courier New" pitchFamily="49" charset="0"/>
              </a:rPr>
              <a:t> = 8, p-value = </a:t>
            </a:r>
            <a:r>
              <a:rPr lang="en-US" sz="1600" b="0" dirty="0" smtClean="0">
                <a:latin typeface="Courier New" pitchFamily="49" charset="0"/>
                <a:cs typeface="Courier New" pitchFamily="49" charset="0"/>
              </a:rPr>
              <a:t>0.002077</a:t>
            </a:r>
          </a:p>
          <a:p>
            <a:pPr algn="l">
              <a:spcBef>
                <a:spcPct val="10000"/>
              </a:spcBef>
            </a:pPr>
            <a:endParaRPr lang="en-US" sz="1600" b="0" dirty="0">
              <a:latin typeface="Courier New" pitchFamily="49" charset="0"/>
              <a:cs typeface="Courier New" pitchFamily="49" charset="0"/>
            </a:endParaRPr>
          </a:p>
          <a:p>
            <a:pPr algn="l">
              <a:spcBef>
                <a:spcPct val="10000"/>
              </a:spcBef>
            </a:pPr>
            <a:r>
              <a:rPr lang="en-US" sz="1600" b="0" dirty="0">
                <a:latin typeface="Courier New" pitchFamily="49" charset="0"/>
                <a:cs typeface="Courier New" pitchFamily="49" charset="0"/>
              </a:rPr>
              <a:t>&gt; </a:t>
            </a:r>
            <a:r>
              <a:rPr lang="en-US" sz="1600" b="0" dirty="0" err="1">
                <a:latin typeface="Courier New" pitchFamily="49" charset="0"/>
                <a:cs typeface="Courier New" pitchFamily="49" charset="0"/>
              </a:rPr>
              <a:t>anova</a:t>
            </a:r>
            <a:r>
              <a:rPr lang="en-US" sz="1600" b="0" dirty="0">
                <a:latin typeface="Courier New" pitchFamily="49" charset="0"/>
                <a:cs typeface="Courier New" pitchFamily="49" charset="0"/>
              </a:rPr>
              <a:t>(lm(</a:t>
            </a:r>
            <a:r>
              <a:rPr lang="en-US" sz="1600" b="0" dirty="0" err="1">
                <a:latin typeface="Courier New" pitchFamily="49" charset="0"/>
                <a:cs typeface="Courier New" pitchFamily="49" charset="0"/>
              </a:rPr>
              <a:t>y~x</a:t>
            </a:r>
            <a:r>
              <a:rPr lang="en-US" sz="1600" b="0" dirty="0">
                <a:latin typeface="Courier New" pitchFamily="49" charset="0"/>
                <a:cs typeface="Courier New" pitchFamily="49" charset="0"/>
              </a:rPr>
              <a:t>))</a:t>
            </a:r>
          </a:p>
          <a:p>
            <a:pPr algn="l">
              <a:spcBef>
                <a:spcPct val="10000"/>
              </a:spcBef>
            </a:pPr>
            <a:endParaRPr lang="en-US" sz="1600" b="0" dirty="0">
              <a:latin typeface="Courier New" pitchFamily="49" charset="0"/>
              <a:cs typeface="Courier New" pitchFamily="49" charset="0"/>
            </a:endParaRPr>
          </a:p>
          <a:p>
            <a:pPr algn="l">
              <a:spcBef>
                <a:spcPct val="10000"/>
              </a:spcBef>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Df</a:t>
            </a:r>
            <a:r>
              <a:rPr lang="en-US" sz="1600" b="0" dirty="0" smtClean="0">
                <a:latin typeface="Courier New" pitchFamily="49" charset="0"/>
                <a:cs typeface="Courier New" pitchFamily="49" charset="0"/>
              </a:rPr>
              <a:t> </a:t>
            </a:r>
            <a:r>
              <a:rPr lang="en-US" sz="1600" b="0" dirty="0">
                <a:latin typeface="Courier New" pitchFamily="49" charset="0"/>
                <a:cs typeface="Courier New" pitchFamily="49" charset="0"/>
              </a:rPr>
              <a:t>Sum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Mean </a:t>
            </a:r>
            <a:r>
              <a:rPr lang="en-US" sz="1600" b="0" dirty="0" err="1">
                <a:latin typeface="Courier New" pitchFamily="49" charset="0"/>
                <a:cs typeface="Courier New" pitchFamily="49" charset="0"/>
              </a:rPr>
              <a:t>Sq</a:t>
            </a:r>
            <a:r>
              <a:rPr lang="en-US" sz="1600" b="0" dirty="0">
                <a:latin typeface="Courier New" pitchFamily="49" charset="0"/>
                <a:cs typeface="Courier New" pitchFamily="49" charset="0"/>
              </a:rPr>
              <a:t> F value   </a:t>
            </a:r>
            <a:r>
              <a:rPr lang="en-US" sz="1600" b="0" dirty="0" err="1">
                <a:latin typeface="Courier New" pitchFamily="49" charset="0"/>
                <a:cs typeface="Courier New" pitchFamily="49" charset="0"/>
              </a:rPr>
              <a:t>Pr</a:t>
            </a:r>
            <a:r>
              <a:rPr lang="en-US" sz="1600" b="0" dirty="0">
                <a:latin typeface="Courier New" pitchFamily="49" charset="0"/>
                <a:cs typeface="Courier New" pitchFamily="49" charset="0"/>
              </a:rPr>
              <a:t>(&gt;F)   </a:t>
            </a:r>
          </a:p>
          <a:p>
            <a:pPr algn="l">
              <a:spcBef>
                <a:spcPct val="10000"/>
              </a:spcBef>
            </a:pPr>
            <a:r>
              <a:rPr lang="en-US" sz="1600" b="0" dirty="0">
                <a:latin typeface="Courier New" pitchFamily="49" charset="0"/>
                <a:cs typeface="Courier New" pitchFamily="49" charset="0"/>
              </a:rPr>
              <a:t>x          1     10    10.0      20 0.002077 **</a:t>
            </a:r>
          </a:p>
          <a:p>
            <a:pPr algn="l">
              <a:spcBef>
                <a:spcPct val="10000"/>
              </a:spcBef>
              <a:buFontTx/>
              <a:buChar char="•"/>
            </a:pPr>
            <a:endParaRPr lang="en-US" sz="2800" b="0" dirty="0" smtClean="0">
              <a:cs typeface="Times New Roman" pitchFamily="18" charset="0"/>
            </a:endParaRPr>
          </a:p>
          <a:p>
            <a:pPr algn="l">
              <a:spcBef>
                <a:spcPct val="10000"/>
              </a:spcBef>
              <a:buFontTx/>
              <a:buChar char="•"/>
            </a:pPr>
            <a:r>
              <a:rPr lang="en-US" sz="2000" b="0" dirty="0" smtClean="0">
                <a:cs typeface="Times New Roman" pitchFamily="18" charset="0"/>
              </a:rPr>
              <a:t>NOTE: For this case, one can </a:t>
            </a:r>
            <a:r>
              <a:rPr lang="en-US" sz="2000" b="0" dirty="0">
                <a:cs typeface="Times New Roman" pitchFamily="18" charset="0"/>
              </a:rPr>
              <a:t>derive </a:t>
            </a:r>
            <a:r>
              <a:rPr lang="en-US" sz="2000" b="0" dirty="0" smtClean="0">
                <a:cs typeface="Times New Roman" pitchFamily="18" charset="0"/>
              </a:rPr>
              <a:t>F-ratio </a:t>
            </a:r>
            <a:r>
              <a:rPr lang="en-US" sz="2000" b="0" dirty="0">
                <a:cs typeface="Times New Roman" pitchFamily="18" charset="0"/>
              </a:rPr>
              <a:t>from the </a:t>
            </a:r>
            <a:r>
              <a:rPr lang="en-US" sz="2000" b="0" dirty="0" smtClean="0">
                <a:cs typeface="Times New Roman" pitchFamily="18" charset="0"/>
              </a:rPr>
              <a:t>t-statistic</a:t>
            </a:r>
            <a:endParaRPr lang="en-US" sz="2000" b="0" dirty="0">
              <a:cs typeface="Times New Roman" pitchFamily="18" charset="0"/>
            </a:endParaRPr>
          </a:p>
        </p:txBody>
      </p:sp>
      <p:sp>
        <p:nvSpPr>
          <p:cNvPr id="390148"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0204" name="Rectangle 60"/>
          <p:cNvSpPr>
            <a:spLocks noChangeArrowheads="1"/>
          </p:cNvSpPr>
          <p:nvPr/>
        </p:nvSpPr>
        <p:spPr bwMode="auto">
          <a:xfrm>
            <a:off x="3349625" y="6496050"/>
            <a:ext cx="303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1600" b="0" dirty="0">
                <a:latin typeface="Book Antiqua" pitchFamily="18" charset="0"/>
                <a:cs typeface="Times New Roman" pitchFamily="18" charset="0"/>
              </a:rPr>
              <a:t>b</a:t>
            </a:r>
            <a:r>
              <a:rPr lang="en-US" sz="1600" b="0" dirty="0" smtClean="0">
                <a:latin typeface="Book Antiqua" pitchFamily="18" charset="0"/>
                <a:cs typeface="Times New Roman" pitchFamily="18" charset="0"/>
              </a:rPr>
              <a:t>/c  n</a:t>
            </a:r>
            <a:r>
              <a:rPr lang="en-US" sz="1600" b="0" baseline="-25000" dirty="0" smtClean="0">
                <a:latin typeface="Book Antiqua" pitchFamily="18" charset="0"/>
                <a:cs typeface="Times New Roman" pitchFamily="18" charset="0"/>
              </a:rPr>
              <a:t>1</a:t>
            </a:r>
            <a:r>
              <a:rPr lang="en-US" sz="1600" b="0" dirty="0" smtClean="0">
                <a:latin typeface="Book Antiqua" pitchFamily="18" charset="0"/>
                <a:cs typeface="Times New Roman" pitchFamily="18" charset="0"/>
              </a:rPr>
              <a:t>=n</a:t>
            </a:r>
            <a:r>
              <a:rPr lang="en-US" sz="1600" b="0" baseline="-25000" dirty="0" smtClean="0">
                <a:latin typeface="Book Antiqua" pitchFamily="18" charset="0"/>
                <a:cs typeface="Times New Roman" pitchFamily="18" charset="0"/>
              </a:rPr>
              <a:t>2</a:t>
            </a:r>
            <a:r>
              <a:rPr lang="en-US" sz="1600" b="0" dirty="0" smtClean="0">
                <a:latin typeface="Book Antiqua" pitchFamily="18" charset="0"/>
                <a:cs typeface="Times New Roman" pitchFamily="18" charset="0"/>
              </a:rPr>
              <a:t>=n </a:t>
            </a:r>
            <a:r>
              <a:rPr lang="en-US" sz="1600" b="0" dirty="0">
                <a:latin typeface="Book Antiqua" pitchFamily="18" charset="0"/>
                <a:cs typeface="Times New Roman" pitchFamily="18" charset="0"/>
              </a:rPr>
              <a:t>rewrite as: </a:t>
            </a:r>
            <a:endParaRPr lang="en-US" sz="1600" b="0" dirty="0"/>
          </a:p>
        </p:txBody>
      </p:sp>
      <p:graphicFrame>
        <p:nvGraphicFramePr>
          <p:cNvPr id="390203" name="Object 59"/>
          <p:cNvGraphicFramePr>
            <a:graphicFrameLocks noChangeAspect="1"/>
          </p:cNvGraphicFramePr>
          <p:nvPr>
            <p:extLst>
              <p:ext uri="{D42A27DB-BD31-4B8C-83A1-F6EECF244321}">
                <p14:modId xmlns:p14="http://schemas.microsoft.com/office/powerpoint/2010/main" val="2970955324"/>
              </p:ext>
            </p:extLst>
          </p:nvPr>
        </p:nvGraphicFramePr>
        <p:xfrm>
          <a:off x="1455738" y="5361781"/>
          <a:ext cx="2784475" cy="1100138"/>
        </p:xfrm>
        <a:graphic>
          <a:graphicData uri="http://schemas.openxmlformats.org/presentationml/2006/ole">
            <mc:AlternateContent xmlns:mc="http://schemas.openxmlformats.org/markup-compatibility/2006">
              <mc:Choice xmlns:v="urn:schemas-microsoft-com:vml" Requires="v">
                <p:oleObj spid="_x0000_s390354" name="Equation" r:id="rId4" imgW="1905000" imgH="749300" progId="Equation.DSMT4">
                  <p:embed/>
                </p:oleObj>
              </mc:Choice>
              <mc:Fallback>
                <p:oleObj name="Equation" r:id="rId4" imgW="1905000" imgH="749300" progId="Equation.DSMT4">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738" y="5361781"/>
                        <a:ext cx="2784475"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202" name="Object 58"/>
          <p:cNvGraphicFramePr>
            <a:graphicFrameLocks noChangeAspect="1"/>
          </p:cNvGraphicFramePr>
          <p:nvPr/>
        </p:nvGraphicFramePr>
        <p:xfrm>
          <a:off x="5157788" y="5848350"/>
          <a:ext cx="4273550" cy="552450"/>
        </p:xfrm>
        <a:graphic>
          <a:graphicData uri="http://schemas.openxmlformats.org/presentationml/2006/ole">
            <mc:AlternateContent xmlns:mc="http://schemas.openxmlformats.org/markup-compatibility/2006">
              <mc:Choice xmlns:v="urn:schemas-microsoft-com:vml" Requires="v">
                <p:oleObj spid="_x0000_s390355" name="Equation" r:id="rId6" imgW="3340080" imgH="431640" progId="Equation.DSMT4">
                  <p:embed/>
                </p:oleObj>
              </mc:Choice>
              <mc:Fallback>
                <p:oleObj name="Equation" r:id="rId6" imgW="3340080" imgH="431640" progId="Equation.DSMT4">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7788" y="5848350"/>
                        <a:ext cx="42735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205" name="Line 61"/>
          <p:cNvSpPr>
            <a:spLocks noChangeShapeType="1"/>
          </p:cNvSpPr>
          <p:nvPr/>
        </p:nvSpPr>
        <p:spPr bwMode="auto">
          <a:xfrm flipH="1" flipV="1">
            <a:off x="3208866" y="5916613"/>
            <a:ext cx="156633" cy="615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0206" name="Text Box 62"/>
          <p:cNvSpPr txBox="1">
            <a:spLocks noChangeArrowheads="1"/>
          </p:cNvSpPr>
          <p:nvPr/>
        </p:nvSpPr>
        <p:spPr bwMode="auto">
          <a:xfrm>
            <a:off x="4240213" y="5611813"/>
            <a:ext cx="2144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400" b="0" dirty="0"/>
              <a:t>Numerator:</a:t>
            </a:r>
          </a:p>
        </p:txBody>
      </p:sp>
      <p:graphicFrame>
        <p:nvGraphicFramePr>
          <p:cNvPr id="2" name="Object 1"/>
          <p:cNvGraphicFramePr>
            <a:graphicFrameLocks noChangeAspect="1"/>
          </p:cNvGraphicFramePr>
          <p:nvPr>
            <p:extLst>
              <p:ext uri="{D42A27DB-BD31-4B8C-83A1-F6EECF244321}">
                <p14:modId xmlns:p14="http://schemas.microsoft.com/office/powerpoint/2010/main" val="233958454"/>
              </p:ext>
            </p:extLst>
          </p:nvPr>
        </p:nvGraphicFramePr>
        <p:xfrm>
          <a:off x="3249612" y="1754189"/>
          <a:ext cx="3135313" cy="571500"/>
        </p:xfrm>
        <a:graphic>
          <a:graphicData uri="http://schemas.openxmlformats.org/presentationml/2006/ole">
            <mc:AlternateContent xmlns:mc="http://schemas.openxmlformats.org/markup-compatibility/2006">
              <mc:Choice xmlns:v="urn:schemas-microsoft-com:vml" Requires="v">
                <p:oleObj spid="_x0000_s390356" name="Equation" r:id="rId8" imgW="2793960" imgH="507960" progId="Equation.DSMT4">
                  <p:embed/>
                </p:oleObj>
              </mc:Choice>
              <mc:Fallback>
                <p:oleObj name="Equation" r:id="rId8" imgW="2793960" imgH="507960" progId="Equation.DSMT4">
                  <p:embed/>
                  <p:pic>
                    <p:nvPicPr>
                      <p:cNvPr id="0" name="Object 20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612" y="1754189"/>
                        <a:ext cx="31353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a:xfrm>
            <a:off x="8143875" y="6437312"/>
            <a:ext cx="2143125" cy="454025"/>
          </a:xfrm>
        </p:spPr>
        <p:txBody>
          <a:bodyPr/>
          <a:lstStyle/>
          <a:p>
            <a:fld id="{AC32BF1F-359E-4FCC-AB1F-C868312249D9}"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01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014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014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0147">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02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02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02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02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0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04" grpId="0"/>
      <p:bldP spid="390205" grpId="0" animBg="1"/>
      <p:bldP spid="3902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771525" y="90488"/>
            <a:ext cx="8743950" cy="1143000"/>
          </a:xfrm>
        </p:spPr>
        <p:txBody>
          <a:bodyPr/>
          <a:lstStyle/>
          <a:p>
            <a:r>
              <a:rPr lang="en-US" sz="3600" b="1" dirty="0">
                <a:solidFill>
                  <a:srgbClr val="0000FF"/>
                </a:solidFill>
              </a:rPr>
              <a:t>ANOVA: </a:t>
            </a:r>
            <a:r>
              <a:rPr lang="en-US" sz="3600" b="1" dirty="0" smtClean="0">
                <a:solidFill>
                  <a:srgbClr val="0000FF"/>
                </a:solidFill>
              </a:rPr>
              <a:t>Post-Hoc Tests I: </a:t>
            </a:r>
            <a:endParaRPr lang="en-US" sz="3600" b="1" dirty="0">
              <a:solidFill>
                <a:srgbClr val="0000FF"/>
              </a:solidFill>
            </a:endParaRPr>
          </a:p>
        </p:txBody>
      </p:sp>
      <p:sp>
        <p:nvSpPr>
          <p:cNvPr id="392195" name="Text Box 3"/>
          <p:cNvSpPr txBox="1">
            <a:spLocks noChangeArrowheads="1"/>
          </p:cNvSpPr>
          <p:nvPr/>
        </p:nvSpPr>
        <p:spPr bwMode="auto">
          <a:xfrm>
            <a:off x="198438" y="1141413"/>
            <a:ext cx="9840912" cy="495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ts val="0"/>
              </a:spcBef>
              <a:buFontTx/>
              <a:buChar char="•"/>
            </a:pPr>
            <a:r>
              <a:rPr lang="en-US" sz="2800" b="0" dirty="0">
                <a:cs typeface="Times New Roman" pitchFamily="18" charset="0"/>
              </a:rPr>
              <a:t>ANOVA </a:t>
            </a:r>
            <a:r>
              <a:rPr lang="en-US" sz="2800" b="0" dirty="0" smtClean="0">
                <a:cs typeface="Times New Roman" pitchFamily="18" charset="0"/>
              </a:rPr>
              <a:t>identifies group differences, but </a:t>
            </a:r>
            <a:r>
              <a:rPr lang="en-US" sz="2800" b="0" dirty="0">
                <a:cs typeface="Times New Roman" pitchFamily="18" charset="0"/>
              </a:rPr>
              <a:t>not WHICH ONES</a:t>
            </a: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Pairwise multiple comparisons required </a:t>
            </a:r>
            <a:r>
              <a:rPr lang="en-US" sz="2000" b="0" dirty="0" smtClean="0">
                <a:cs typeface="Times New Roman" pitchFamily="18" charset="0"/>
              </a:rPr>
              <a:t>(1 </a:t>
            </a:r>
            <a:r>
              <a:rPr lang="en-US" sz="2000" b="0" dirty="0" err="1" smtClean="0">
                <a:cs typeface="Times New Roman" pitchFamily="18" charset="0"/>
              </a:rPr>
              <a:t>vs</a:t>
            </a:r>
            <a:r>
              <a:rPr lang="en-US" sz="2000" b="0" dirty="0" smtClean="0">
                <a:cs typeface="Times New Roman" pitchFamily="18" charset="0"/>
              </a:rPr>
              <a:t> 2, 1 </a:t>
            </a:r>
            <a:r>
              <a:rPr lang="en-US" sz="2000" b="0" dirty="0" err="1" smtClean="0">
                <a:cs typeface="Times New Roman" pitchFamily="18" charset="0"/>
              </a:rPr>
              <a:t>vs</a:t>
            </a:r>
            <a:r>
              <a:rPr lang="en-US" sz="2000" b="0" dirty="0" smtClean="0">
                <a:cs typeface="Times New Roman" pitchFamily="18" charset="0"/>
              </a:rPr>
              <a:t> 3, </a:t>
            </a:r>
            <a:r>
              <a:rPr lang="en-US" sz="2000" b="0" dirty="0" err="1" smtClean="0">
                <a:cs typeface="Times New Roman" pitchFamily="18" charset="0"/>
              </a:rPr>
              <a:t>etc</a:t>
            </a:r>
            <a:r>
              <a:rPr lang="en-US" sz="2000" b="0" dirty="0" smtClean="0">
                <a:cs typeface="Times New Roman" pitchFamily="18" charset="0"/>
              </a:rPr>
              <a:t>)</a:t>
            </a:r>
          </a:p>
          <a:p>
            <a:pPr algn="l">
              <a:spcBef>
                <a:spcPts val="0"/>
              </a:spcBef>
              <a:buFontTx/>
              <a:buChar char="•"/>
            </a:pPr>
            <a:r>
              <a:rPr lang="en-US" sz="2800" b="0" dirty="0" smtClean="0">
                <a:cs typeface="Times New Roman" pitchFamily="18" charset="0"/>
              </a:rPr>
              <a:t>MANY approaches </a:t>
            </a:r>
            <a:r>
              <a:rPr lang="en-US" sz="2000" b="0" dirty="0" smtClean="0">
                <a:cs typeface="Times New Roman" pitchFamily="18" charset="0"/>
              </a:rPr>
              <a:t>(most derived from t-statistic)</a:t>
            </a:r>
          </a:p>
          <a:p>
            <a:pPr lvl="1" algn="l">
              <a:spcBef>
                <a:spcPts val="0"/>
              </a:spcBef>
              <a:buFontTx/>
              <a:buChar char="•"/>
            </a:pPr>
            <a:r>
              <a:rPr lang="en-US" sz="2800" b="0" dirty="0" smtClean="0">
                <a:cs typeface="Times New Roman" pitchFamily="18" charset="0"/>
              </a:rPr>
              <a:t>Example</a:t>
            </a:r>
            <a:r>
              <a:rPr lang="en-US" sz="2800" b="0" dirty="0">
                <a:cs typeface="Times New Roman" pitchFamily="18" charset="0"/>
              </a:rPr>
              <a:t>: Fishers’ LSD (Least Significant Difference)</a:t>
            </a:r>
          </a:p>
          <a:p>
            <a:pPr lvl="2" algn="l">
              <a:spcBef>
                <a:spcPts val="0"/>
              </a:spcBef>
              <a:buFontTx/>
              <a:buChar char="•"/>
            </a:pPr>
            <a:r>
              <a:rPr lang="en-US" sz="2000" b="0" dirty="0" smtClean="0">
                <a:cs typeface="Times New Roman" pitchFamily="18" charset="0"/>
              </a:rPr>
              <a:t>Calculate                </a:t>
            </a:r>
          </a:p>
          <a:p>
            <a:pPr lvl="2" algn="l">
              <a:spcBef>
                <a:spcPts val="0"/>
              </a:spcBef>
              <a:buFontTx/>
              <a:buChar char="•"/>
            </a:pPr>
            <a:r>
              <a:rPr lang="en-US" sz="2000" b="0" dirty="0" smtClean="0">
                <a:cs typeface="Times New Roman" pitchFamily="18" charset="0"/>
              </a:rPr>
              <a:t>Compare </a:t>
            </a:r>
            <a:r>
              <a:rPr lang="en-US" sz="2000" b="0" dirty="0">
                <a:cs typeface="Times New Roman" pitchFamily="18" charset="0"/>
              </a:rPr>
              <a:t>to smallest </a:t>
            </a:r>
            <a:r>
              <a:rPr lang="en-US" sz="2000" b="0" dirty="0" smtClean="0">
                <a:cs typeface="Times New Roman" pitchFamily="18" charset="0"/>
              </a:rPr>
              <a:t>significant standardized difference: </a:t>
            </a:r>
          </a:p>
          <a:p>
            <a:pPr lvl="2" algn="l">
              <a:spcBef>
                <a:spcPts val="0"/>
              </a:spcBef>
            </a:pPr>
            <a:endParaRPr lang="en-US" sz="2800" b="0" dirty="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endParaRPr lang="en-US" sz="2800" b="0" dirty="0" smtClean="0">
              <a:cs typeface="Times New Roman" pitchFamily="18" charset="0"/>
            </a:endParaRPr>
          </a:p>
          <a:p>
            <a:pPr algn="l">
              <a:spcBef>
                <a:spcPts val="0"/>
              </a:spcBef>
              <a:buFontTx/>
              <a:buChar char="•"/>
            </a:pPr>
            <a:r>
              <a:rPr lang="en-US" sz="2800" b="0" dirty="0" smtClean="0">
                <a:cs typeface="Times New Roman" pitchFamily="18" charset="0"/>
              </a:rPr>
              <a:t>Other approaches: </a:t>
            </a:r>
            <a:r>
              <a:rPr lang="en-US" b="0" dirty="0">
                <a:cs typeface="Times New Roman" pitchFamily="18" charset="0"/>
              </a:rPr>
              <a:t>T’, </a:t>
            </a:r>
            <a:r>
              <a:rPr lang="en-US" b="0" dirty="0" err="1">
                <a:cs typeface="Times New Roman" pitchFamily="18" charset="0"/>
              </a:rPr>
              <a:t>Tukey</a:t>
            </a:r>
            <a:r>
              <a:rPr lang="en-US" b="0" dirty="0">
                <a:cs typeface="Times New Roman" pitchFamily="18" charset="0"/>
              </a:rPr>
              <a:t>-Kramer, GT2, Duncan’s multiple range, </a:t>
            </a:r>
            <a:r>
              <a:rPr lang="en-US" b="0" dirty="0" err="1">
                <a:cs typeface="Times New Roman" pitchFamily="18" charset="0"/>
              </a:rPr>
              <a:t>Scheffe’s</a:t>
            </a:r>
            <a:r>
              <a:rPr lang="en-US" b="0" dirty="0">
                <a:cs typeface="Times New Roman" pitchFamily="18" charset="0"/>
              </a:rPr>
              <a:t> F-test (choice depends on = or &lt;&gt; sample sizes, etc</a:t>
            </a:r>
            <a:r>
              <a:rPr lang="en-US" b="0" dirty="0" smtClean="0">
                <a:cs typeface="Times New Roman" pitchFamily="18" charset="0"/>
              </a:rPr>
              <a:t>.)</a:t>
            </a:r>
            <a:endParaRPr lang="en-US" b="0" dirty="0">
              <a:cs typeface="Times New Roman" pitchFamily="18" charset="0"/>
            </a:endParaRPr>
          </a:p>
        </p:txBody>
      </p:sp>
      <p:sp>
        <p:nvSpPr>
          <p:cNvPr id="392196" name="Line 4"/>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392247" name="Object 55"/>
          <p:cNvGraphicFramePr>
            <a:graphicFrameLocks noChangeAspect="1"/>
          </p:cNvGraphicFramePr>
          <p:nvPr>
            <p:extLst>
              <p:ext uri="{D42A27DB-BD31-4B8C-83A1-F6EECF244321}">
                <p14:modId xmlns:p14="http://schemas.microsoft.com/office/powerpoint/2010/main" val="2301189725"/>
              </p:ext>
            </p:extLst>
          </p:nvPr>
        </p:nvGraphicFramePr>
        <p:xfrm>
          <a:off x="2472267" y="3303615"/>
          <a:ext cx="1090612" cy="384995"/>
        </p:xfrm>
        <a:graphic>
          <a:graphicData uri="http://schemas.openxmlformats.org/presentationml/2006/ole">
            <mc:AlternateContent xmlns:mc="http://schemas.openxmlformats.org/markup-compatibility/2006">
              <mc:Choice xmlns:v="urn:schemas-microsoft-com:vml" Requires="v">
                <p:oleObj spid="_x0000_s392331" name="Equation" r:id="rId4" imgW="799920" imgH="279360" progId="Equation.DSMT4">
                  <p:embed/>
                </p:oleObj>
              </mc:Choice>
              <mc:Fallback>
                <p:oleObj name="Equation" r:id="rId4" imgW="799920" imgH="279360" progId="Equation.DSMT4">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267" y="3303615"/>
                        <a:ext cx="1090612" cy="384995"/>
                      </a:xfrm>
                      <a:prstGeom prst="rect">
                        <a:avLst/>
                      </a:prstGeom>
                      <a:noFill/>
                      <a:extLst/>
                    </p:spPr>
                  </p:pic>
                </p:oleObj>
              </mc:Fallback>
            </mc:AlternateContent>
          </a:graphicData>
        </a:graphic>
      </p:graphicFrame>
      <p:graphicFrame>
        <p:nvGraphicFramePr>
          <p:cNvPr id="392248" name="Object 56"/>
          <p:cNvGraphicFramePr>
            <a:graphicFrameLocks noChangeAspect="1"/>
          </p:cNvGraphicFramePr>
          <p:nvPr>
            <p:extLst>
              <p:ext uri="{D42A27DB-BD31-4B8C-83A1-F6EECF244321}">
                <p14:modId xmlns:p14="http://schemas.microsoft.com/office/powerpoint/2010/main" val="1209837282"/>
              </p:ext>
            </p:extLst>
          </p:nvPr>
        </p:nvGraphicFramePr>
        <p:xfrm>
          <a:off x="7052733" y="3434342"/>
          <a:ext cx="2184703" cy="646838"/>
        </p:xfrm>
        <a:graphic>
          <a:graphicData uri="http://schemas.openxmlformats.org/presentationml/2006/ole">
            <mc:AlternateContent xmlns:mc="http://schemas.openxmlformats.org/markup-compatibility/2006">
              <mc:Choice xmlns:v="urn:schemas-microsoft-com:vml" Requires="v">
                <p:oleObj spid="_x0000_s392332" name="Equation" r:id="rId6" imgW="1726920" imgH="507960" progId="Equation.DSMT4">
                  <p:embed/>
                </p:oleObj>
              </mc:Choice>
              <mc:Fallback>
                <p:oleObj name="Equation" r:id="rId6" imgW="1726920" imgH="507960" progId="Equation.DSMT4">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2733" y="3434342"/>
                        <a:ext cx="2184703" cy="646838"/>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a:xfrm>
            <a:off x="8143875" y="6403975"/>
            <a:ext cx="2143125" cy="454025"/>
          </a:xfrm>
        </p:spPr>
        <p:txBody>
          <a:bodyPr/>
          <a:lstStyle/>
          <a:p>
            <a:fld id="{AC32BF1F-359E-4FCC-AB1F-C868312249D9}"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21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21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2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22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300" name="Text Box 4"/>
          <p:cNvSpPr txBox="1">
            <a:spLocks noChangeArrowheads="1"/>
          </p:cNvSpPr>
          <p:nvPr/>
        </p:nvSpPr>
        <p:spPr bwMode="auto">
          <a:xfrm>
            <a:off x="273050" y="1141413"/>
            <a:ext cx="9417050" cy="384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l">
              <a:spcBef>
                <a:spcPct val="10000"/>
              </a:spcBef>
              <a:buFontTx/>
              <a:buChar char="•"/>
            </a:pPr>
            <a:r>
              <a:rPr lang="en-US" sz="2800" b="0" dirty="0" smtClean="0">
                <a:solidFill>
                  <a:schemeClr val="tx1"/>
                </a:solidFill>
              </a:rPr>
              <a:t>Resampling method for pairwise comparisons</a:t>
            </a:r>
          </a:p>
          <a:p>
            <a:pPr algn="l">
              <a:spcBef>
                <a:spcPct val="10000"/>
              </a:spcBef>
              <a:buFontTx/>
              <a:buChar char="•"/>
            </a:pPr>
            <a:endParaRPr lang="en-US" sz="2800" b="0" dirty="0">
              <a:solidFill>
                <a:schemeClr val="tx1"/>
              </a:solidFill>
            </a:endParaRPr>
          </a:p>
          <a:p>
            <a:pPr marL="514350" indent="-514350" algn="l">
              <a:spcBef>
                <a:spcPct val="10000"/>
              </a:spcBef>
              <a:buFont typeface="+mj-lt"/>
              <a:buAutoNum type="arabicPeriod"/>
            </a:pPr>
            <a:r>
              <a:rPr lang="en-US" sz="2800" b="0" dirty="0" smtClean="0">
                <a:solidFill>
                  <a:schemeClr val="tx1"/>
                </a:solidFill>
              </a:rPr>
              <a:t>Estimate group means</a:t>
            </a:r>
          </a:p>
          <a:p>
            <a:pPr marL="514350" indent="-514350" algn="l">
              <a:spcBef>
                <a:spcPct val="10000"/>
              </a:spcBef>
              <a:buFont typeface="+mj-lt"/>
              <a:buAutoNum type="arabicPeriod"/>
            </a:pPr>
            <a:r>
              <a:rPr lang="en-US" sz="2800" b="0" dirty="0" smtClean="0">
                <a:solidFill>
                  <a:schemeClr val="tx1"/>
                </a:solidFill>
              </a:rPr>
              <a:t>Calculate matrix of </a:t>
            </a:r>
            <a:r>
              <a:rPr lang="en-US" sz="2800" b="0" dirty="0" err="1" smtClean="0">
                <a:solidFill>
                  <a:schemeClr val="tx1"/>
                </a:solidFill>
              </a:rPr>
              <a:t>D</a:t>
            </a:r>
            <a:r>
              <a:rPr lang="en-US" sz="2800" b="0" baseline="-25000" dirty="0" err="1" smtClean="0">
                <a:solidFill>
                  <a:schemeClr val="tx1"/>
                </a:solidFill>
              </a:rPr>
              <a:t>euclid</a:t>
            </a:r>
            <a:endParaRPr lang="en-US" sz="2800" b="0" baseline="-25000" dirty="0" smtClean="0">
              <a:solidFill>
                <a:schemeClr val="tx1"/>
              </a:solidFill>
            </a:endParaRPr>
          </a:p>
          <a:p>
            <a:pPr marL="514350" indent="-514350" algn="l">
              <a:spcBef>
                <a:spcPct val="10000"/>
              </a:spcBef>
              <a:buFont typeface="+mj-lt"/>
              <a:buAutoNum type="arabicPeriod"/>
            </a:pPr>
            <a:r>
              <a:rPr lang="en-US" sz="2800" b="0" dirty="0" smtClean="0">
                <a:solidFill>
                  <a:schemeClr val="tx1"/>
                </a:solidFill>
              </a:rPr>
              <a:t>Shuffle specimens into groups</a:t>
            </a:r>
          </a:p>
          <a:p>
            <a:pPr marL="514350" indent="-514350" algn="l">
              <a:spcBef>
                <a:spcPct val="10000"/>
              </a:spcBef>
              <a:buFont typeface="+mj-lt"/>
              <a:buAutoNum type="arabicPeriod"/>
            </a:pPr>
            <a:r>
              <a:rPr lang="en-US" sz="2800" b="0" dirty="0" smtClean="0">
                <a:solidFill>
                  <a:schemeClr val="tx1"/>
                </a:solidFill>
              </a:rPr>
              <a:t>Estimate means and </a:t>
            </a:r>
            <a:r>
              <a:rPr lang="en-US" sz="2800" b="0" dirty="0" err="1" smtClean="0">
                <a:solidFill>
                  <a:schemeClr val="tx1"/>
                </a:solidFill>
              </a:rPr>
              <a:t>D</a:t>
            </a:r>
            <a:r>
              <a:rPr lang="en-US" sz="2800" b="0" baseline="-25000" dirty="0" err="1" smtClean="0">
                <a:solidFill>
                  <a:schemeClr val="tx1"/>
                </a:solidFill>
              </a:rPr>
              <a:t>rand</a:t>
            </a:r>
            <a:endParaRPr lang="en-US" sz="2800" b="0" dirty="0" smtClean="0">
              <a:solidFill>
                <a:schemeClr val="tx1"/>
              </a:solidFill>
            </a:endParaRPr>
          </a:p>
          <a:p>
            <a:pPr marL="514350" indent="-514350" algn="l">
              <a:spcBef>
                <a:spcPct val="10000"/>
              </a:spcBef>
              <a:buFont typeface="+mj-lt"/>
              <a:buAutoNum type="arabicPeriod"/>
            </a:pPr>
            <a:r>
              <a:rPr lang="en-US" sz="2800" b="0" dirty="0" smtClean="0">
                <a:solidFill>
                  <a:schemeClr val="tx1"/>
                </a:solidFill>
              </a:rPr>
              <a:t>Assess </a:t>
            </a:r>
            <a:r>
              <a:rPr lang="en-US" sz="2800" b="0" dirty="0" err="1" smtClean="0">
                <a:solidFill>
                  <a:schemeClr val="tx1"/>
                </a:solidFill>
              </a:rPr>
              <a:t>D</a:t>
            </a:r>
            <a:r>
              <a:rPr lang="en-US" sz="2800" b="0" baseline="-25000" dirty="0" err="1" smtClean="0">
                <a:solidFill>
                  <a:schemeClr val="tx1"/>
                </a:solidFill>
              </a:rPr>
              <a:t>obs</a:t>
            </a:r>
            <a:r>
              <a:rPr lang="en-US" sz="2800" b="0" dirty="0" smtClean="0">
                <a:solidFill>
                  <a:schemeClr val="tx1"/>
                </a:solidFill>
              </a:rPr>
              <a:t> vs. </a:t>
            </a:r>
            <a:r>
              <a:rPr lang="en-US" sz="2800" b="0" dirty="0" err="1" smtClean="0">
                <a:solidFill>
                  <a:schemeClr val="tx1"/>
                </a:solidFill>
              </a:rPr>
              <a:t>D</a:t>
            </a:r>
            <a:r>
              <a:rPr lang="en-US" sz="2800" b="0" baseline="-25000" dirty="0" err="1" smtClean="0">
                <a:solidFill>
                  <a:schemeClr val="tx1"/>
                </a:solidFill>
              </a:rPr>
              <a:t>rand</a:t>
            </a:r>
            <a:endParaRPr lang="en-US" sz="2800" b="0" baseline="-25000" dirty="0" smtClean="0">
              <a:solidFill>
                <a:schemeClr val="tx1"/>
              </a:solidFill>
            </a:endParaRPr>
          </a:p>
          <a:p>
            <a:pPr marL="514350" indent="-514350" algn="l">
              <a:spcBef>
                <a:spcPct val="10000"/>
              </a:spcBef>
              <a:buFont typeface="+mj-lt"/>
              <a:buAutoNum type="arabicPeriod"/>
            </a:pPr>
            <a:r>
              <a:rPr lang="en-US" sz="2800" b="0" dirty="0" smtClean="0">
                <a:solidFill>
                  <a:schemeClr val="tx1"/>
                </a:solidFill>
              </a:rPr>
              <a:t>Repeat</a:t>
            </a:r>
          </a:p>
        </p:txBody>
      </p:sp>
      <p:graphicFrame>
        <p:nvGraphicFramePr>
          <p:cNvPr id="1207301" name="Object 5"/>
          <p:cNvGraphicFramePr>
            <a:graphicFrameLocks noChangeAspect="1"/>
          </p:cNvGraphicFramePr>
          <p:nvPr>
            <p:extLst>
              <p:ext uri="{D42A27DB-BD31-4B8C-83A1-F6EECF244321}">
                <p14:modId xmlns:p14="http://schemas.microsoft.com/office/powerpoint/2010/main" val="3742408171"/>
              </p:ext>
            </p:extLst>
          </p:nvPr>
        </p:nvGraphicFramePr>
        <p:xfrm>
          <a:off x="5522913" y="2587625"/>
          <a:ext cx="2389187" cy="496888"/>
        </p:xfrm>
        <a:graphic>
          <a:graphicData uri="http://schemas.openxmlformats.org/presentationml/2006/ole">
            <mc:AlternateContent xmlns:mc="http://schemas.openxmlformats.org/markup-compatibility/2006">
              <mc:Choice xmlns:v="urn:schemas-microsoft-com:vml" Requires="v">
                <p:oleObj spid="_x0000_s446499" name="Equation" r:id="rId4" imgW="1587240" imgH="330120" progId="Equation.DSMT4">
                  <p:embed/>
                </p:oleObj>
              </mc:Choice>
              <mc:Fallback>
                <p:oleObj name="Equation" r:id="rId4" imgW="1587240" imgH="330120" progId="Equation.DSMT4">
                  <p:embed/>
                  <p:pic>
                    <p:nvPicPr>
                      <p:cNvPr id="0" name=""/>
                      <p:cNvPicPr>
                        <a:picLocks noChangeAspect="1" noChangeArrowheads="1"/>
                      </p:cNvPicPr>
                      <p:nvPr/>
                    </p:nvPicPr>
                    <p:blipFill>
                      <a:blip r:embed="rId5"/>
                      <a:srcRect/>
                      <a:stretch>
                        <a:fillRect/>
                      </a:stretch>
                    </p:blipFill>
                    <p:spPr bwMode="auto">
                      <a:xfrm>
                        <a:off x="5522913" y="2587625"/>
                        <a:ext cx="2389187" cy="496888"/>
                      </a:xfrm>
                      <a:prstGeom prst="rect">
                        <a:avLst/>
                      </a:prstGeom>
                      <a:noFill/>
                      <a:ln>
                        <a:noFill/>
                      </a:ln>
                      <a:effectLst/>
                    </p:spPr>
                  </p:pic>
                </p:oleObj>
              </mc:Fallback>
            </mc:AlternateContent>
          </a:graphicData>
        </a:graphic>
      </p:graphicFrame>
      <p:sp>
        <p:nvSpPr>
          <p:cNvPr id="1207308" name="Line 12"/>
          <p:cNvSpPr>
            <a:spLocks noChangeShapeType="1"/>
          </p:cNvSpPr>
          <p:nvPr/>
        </p:nvSpPr>
        <p:spPr bwMode="auto">
          <a:xfrm>
            <a:off x="914400" y="1004888"/>
            <a:ext cx="855503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Isosceles Triangle 1"/>
          <p:cNvSpPr/>
          <p:nvPr/>
        </p:nvSpPr>
        <p:spPr bwMode="auto">
          <a:xfrm>
            <a:off x="8305349" y="2866851"/>
            <a:ext cx="1281793" cy="1200150"/>
          </a:xfrm>
          <a:prstGeom prst="triangle">
            <a:avLst>
              <a:gd name="adj" fmla="val 0"/>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2" rIns="92064" bIns="460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rgbClr val="FFFFFF"/>
              </a:solidFill>
              <a:effectLst/>
              <a:latin typeface="Times New Roman" pitchFamily="18" charset="0"/>
            </a:endParaRPr>
          </a:p>
        </p:txBody>
      </p:sp>
      <p:sp>
        <p:nvSpPr>
          <p:cNvPr id="3" name="TextBox 2"/>
          <p:cNvSpPr txBox="1"/>
          <p:nvPr/>
        </p:nvSpPr>
        <p:spPr>
          <a:xfrm>
            <a:off x="8427377" y="3645818"/>
            <a:ext cx="691215" cy="338554"/>
          </a:xfrm>
          <a:prstGeom prst="rect">
            <a:avLst/>
          </a:prstGeom>
          <a:noFill/>
        </p:spPr>
        <p:txBody>
          <a:bodyPr wrap="none" rtlCol="0">
            <a:spAutoFit/>
          </a:bodyPr>
          <a:lstStyle/>
          <a:p>
            <a:r>
              <a:rPr lang="en-US" sz="1600" b="0" i="1" dirty="0" err="1" smtClean="0">
                <a:solidFill>
                  <a:schemeClr val="tx1"/>
                </a:solidFill>
              </a:rPr>
              <a:t>D</a:t>
            </a:r>
            <a:r>
              <a:rPr lang="en-US" sz="1600" b="0" i="1" baseline="-25000" dirty="0" err="1" smtClean="0">
                <a:solidFill>
                  <a:schemeClr val="tx1"/>
                </a:solidFill>
              </a:rPr>
              <a:t>Euclid</a:t>
            </a:r>
            <a:endParaRPr lang="en-US" sz="1600" b="0" i="1" dirty="0">
              <a:solidFill>
                <a:schemeClr val="tx1"/>
              </a:solidFill>
            </a:endParaRPr>
          </a:p>
        </p:txBody>
      </p:sp>
      <p:sp>
        <p:nvSpPr>
          <p:cNvPr id="4" name="Slide Number Placeholder 3"/>
          <p:cNvSpPr>
            <a:spLocks noGrp="1"/>
          </p:cNvSpPr>
          <p:nvPr>
            <p:ph type="sldNum" sz="quarter" idx="12"/>
          </p:nvPr>
        </p:nvSpPr>
        <p:spPr>
          <a:xfrm>
            <a:off x="8143875" y="6403975"/>
            <a:ext cx="2143125" cy="454025"/>
          </a:xfrm>
        </p:spPr>
        <p:txBody>
          <a:bodyPr/>
          <a:lstStyle/>
          <a:p>
            <a:fld id="{A5CD4491-9AD0-4EA7-A501-87BE5477E328}" type="slidenum">
              <a:rPr lang="en-US" smtClean="0"/>
              <a:pPr/>
              <a:t>9</a:t>
            </a:fld>
            <a:endParaRPr lang="en-US" dirty="0"/>
          </a:p>
        </p:txBody>
      </p:sp>
      <p:sp>
        <p:nvSpPr>
          <p:cNvPr id="10" name="Rectangle 2"/>
          <p:cNvSpPr txBox="1">
            <a:spLocks noChangeArrowheads="1"/>
          </p:cNvSpPr>
          <p:nvPr/>
        </p:nvSpPr>
        <p:spPr bwMode="auto">
          <a:xfrm>
            <a:off x="771525" y="90488"/>
            <a:ext cx="87439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2" rIns="92064" bIns="46032"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dirty="0" smtClean="0">
                <a:solidFill>
                  <a:srgbClr val="0000FF"/>
                </a:solidFill>
              </a:rPr>
              <a:t>ANOVA: Post-Hoc Tests II: Randomization</a:t>
            </a:r>
            <a:endParaRPr lang="en-US" sz="3600" b="1" dirty="0">
              <a:solidFill>
                <a:srgbClr val="0000FF"/>
              </a:solidFill>
            </a:endParaRPr>
          </a:p>
        </p:txBody>
      </p:sp>
    </p:spTree>
    <p:extLst>
      <p:ext uri="{BB962C8B-B14F-4D97-AF65-F5344CB8AC3E}">
        <p14:creationId xmlns:p14="http://schemas.microsoft.com/office/powerpoint/2010/main" val="15660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3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730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73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730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0730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730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073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6260</TotalTime>
  <Words>2098</Words>
  <Application>Microsoft Office PowerPoint</Application>
  <PresentationFormat>35mm Slides</PresentationFormat>
  <Paragraphs>542</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Default Design</vt:lpstr>
      <vt:lpstr>Equation</vt:lpstr>
      <vt:lpstr>Document</vt:lpstr>
      <vt:lpstr>MathType 6.0 Equation</vt:lpstr>
      <vt:lpstr>ANOVA Models </vt:lpstr>
      <vt:lpstr>ANOVA Models</vt:lpstr>
      <vt:lpstr>ANOVA Assumptions</vt:lpstr>
      <vt:lpstr>ANOVA: General Computations </vt:lpstr>
      <vt:lpstr>Single-Factor ANOVA</vt:lpstr>
      <vt:lpstr>ANOVA: Assessing Significance</vt:lpstr>
      <vt:lpstr>Two Groups: ANOVA vs. T-Test</vt:lpstr>
      <vt:lpstr>ANOVA: Post-Hoc Tests I: </vt:lpstr>
      <vt:lpstr>PowerPoint Presentation</vt:lpstr>
      <vt:lpstr>Experiment-Wise Error Rate </vt:lpstr>
      <vt:lpstr>Example: Bumpus Sparrow Data</vt:lpstr>
      <vt:lpstr>Example: Single-Factor ANOVA</vt:lpstr>
      <vt:lpstr>Example II: More Complicated Factor</vt:lpstr>
      <vt:lpstr>Factorial ANOVA </vt:lpstr>
      <vt:lpstr>Factorial ANOVA Cont.</vt:lpstr>
      <vt:lpstr>Factorial ANOVA: Interactions</vt:lpstr>
      <vt:lpstr>Factorial ANOVA</vt:lpstr>
      <vt:lpstr>Factorial ANOVA: Assessing Significance</vt:lpstr>
      <vt:lpstr>Example: Factorial ANOVA</vt:lpstr>
      <vt:lpstr>Fixed Effects, Random Effects &amp; EMS</vt:lpstr>
      <vt:lpstr>Fixed Effects, Random Effects &amp; EMS</vt:lpstr>
      <vt:lpstr>Fixed vs. Random Effects &amp; EMS:Comments</vt:lpstr>
      <vt:lpstr>Nested ANOVA</vt:lpstr>
      <vt:lpstr>Factorial vs. Nested ANOVA</vt:lpstr>
      <vt:lpstr>Nested ANOVA: Calculations</vt:lpstr>
      <vt:lpstr>Example: Nested ANOVA</vt:lpstr>
      <vt:lpstr>Other Issues: Type I &amp; Type III SS</vt:lpstr>
      <vt:lpstr>Other Issues: Type I &amp; Type III SS</vt:lpstr>
      <vt:lpstr>Other Issues: Type I &amp; Type III SS</vt:lpstr>
      <vt:lpstr>More Complicated Designs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Morphological and trophic variability in populations of Plethodon cinereus and P. hoffmani in south-central Pennsylvania</dc:title>
  <dc:creator>Dean Adams</dc:creator>
  <cp:lastModifiedBy>Dean Adams</cp:lastModifiedBy>
  <cp:revision>499</cp:revision>
  <cp:lastPrinted>2000-02-02T20:57:17Z</cp:lastPrinted>
  <dcterms:created xsi:type="dcterms:W3CDTF">1998-06-08T20:00:14Z</dcterms:created>
  <dcterms:modified xsi:type="dcterms:W3CDTF">2014-11-20T19:14:52Z</dcterms:modified>
</cp:coreProperties>
</file>