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40" r:id="rId3"/>
    <p:sldId id="417" r:id="rId4"/>
    <p:sldId id="402" r:id="rId5"/>
    <p:sldId id="422" r:id="rId6"/>
    <p:sldId id="438" r:id="rId7"/>
    <p:sldId id="403" r:id="rId8"/>
    <p:sldId id="426" r:id="rId9"/>
    <p:sldId id="404" r:id="rId10"/>
    <p:sldId id="424" r:id="rId11"/>
    <p:sldId id="405" r:id="rId12"/>
    <p:sldId id="423" r:id="rId13"/>
    <p:sldId id="425" r:id="rId14"/>
    <p:sldId id="441" r:id="rId15"/>
    <p:sldId id="433" r:id="rId16"/>
    <p:sldId id="442" r:id="rId17"/>
    <p:sldId id="434" r:id="rId18"/>
    <p:sldId id="435" r:id="rId19"/>
    <p:sldId id="428" r:id="rId20"/>
    <p:sldId id="427" r:id="rId21"/>
    <p:sldId id="429" r:id="rId22"/>
    <p:sldId id="439" r:id="rId23"/>
    <p:sldId id="430" r:id="rId24"/>
    <p:sldId id="431" r:id="rId25"/>
    <p:sldId id="432" r:id="rId26"/>
    <p:sldId id="436" r:id="rId27"/>
  </p:sldIdLst>
  <p:sldSz cx="10287000" cy="6858000" type="35mm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FF"/>
    <a:srgbClr val="0099FF"/>
    <a:srgbClr val="0033CC"/>
    <a:srgbClr val="FF0066"/>
    <a:srgbClr val="EDEDED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4" autoAdjust="0"/>
    <p:restoredTop sz="90918" autoAdjust="0"/>
  </p:normalViewPr>
  <p:slideViewPr>
    <p:cSldViewPr snapToGrid="0">
      <p:cViewPr varScale="1">
        <p:scale>
          <a:sx n="85" d="100"/>
          <a:sy n="85" d="100"/>
        </p:scale>
        <p:origin x="-78" y="-414"/>
      </p:cViewPr>
      <p:guideLst>
        <p:guide orient="horz" pos="2297"/>
        <p:guide pos="34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6"/>
    </p:cViewPr>
  </p:sorterViewPr>
  <p:notesViewPr>
    <p:cSldViewPr snapToGrid="0">
      <p:cViewPr>
        <p:scale>
          <a:sx n="100" d="100"/>
          <a:sy n="100" d="100"/>
        </p:scale>
        <p:origin x="-60" y="-60"/>
      </p:cViewPr>
      <p:guideLst>
        <p:guide orient="horz" pos="2280"/>
        <p:guide pos="33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5803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9688"/>
            <a:ext cx="3170238" cy="55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39688"/>
            <a:ext cx="3170237" cy="55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85263"/>
            <a:ext cx="31702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defRPr sz="1000" i="1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085263"/>
            <a:ext cx="31702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2782FCC4-493C-4CC4-A3D2-84351543C6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72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798253-F27F-40D8-BDF7-D0124D8ADFF6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38218-636C-492E-B097-BA752048357D}" type="slidenum">
              <a:rPr lang="en-US"/>
              <a:pPr/>
              <a:t>10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82AB9-1A83-41C1-805A-B7A2113EDED3}" type="slidenum">
              <a:rPr lang="en-US"/>
              <a:pPr/>
              <a:t>11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F61946-7DF1-4063-8138-4EB767B008C7}" type="slidenum">
              <a:rPr lang="en-US"/>
              <a:pPr/>
              <a:t>12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8CDE5-123B-4575-8880-B4CFA56336A6}" type="slidenum">
              <a:rPr lang="en-US"/>
              <a:pPr/>
              <a:t>13</a:t>
            </a:fld>
            <a:endParaRPr 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DE391-1516-4A7F-BF5B-FFDE44C21986}" type="slidenum">
              <a:rPr lang="en-US"/>
              <a:pPr/>
              <a:t>14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05CEC-651F-47D0-881B-98A2C7DBCC3A}" type="slidenum">
              <a:rPr lang="en-US"/>
              <a:pPr/>
              <a:t>15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DE391-1516-4A7F-BF5B-FFDE44C21986}" type="slidenum">
              <a:rPr lang="en-US"/>
              <a:pPr/>
              <a:t>16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545B9-123C-4B93-A1DC-A8F95748F7D3}" type="slidenum">
              <a:rPr lang="en-US"/>
              <a:pPr/>
              <a:t>17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80CE7-1F05-4A93-BA40-CBD8DEFFF41C}" type="slidenum">
              <a:rPr lang="en-US"/>
              <a:pPr/>
              <a:t>18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D42D10-0F16-4491-BCA5-348473E735F3}" type="slidenum">
              <a:rPr lang="en-US"/>
              <a:pPr/>
              <a:t>19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950933-5AC1-4DC9-932C-CED2A536BD0D}" type="slidenum">
              <a:rPr lang="en-US"/>
              <a:pPr/>
              <a:t>2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15197-04A8-4644-A8C4-CE95015CCF4C}" type="slidenum">
              <a:rPr lang="en-US"/>
              <a:pPr/>
              <a:t>20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2003E9-5588-4646-81A0-48B52F718CBB}" type="slidenum">
              <a:rPr lang="en-US"/>
              <a:pPr/>
              <a:t>21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615C62-53AD-460A-8A7B-C67E57960B6F}" type="slidenum">
              <a:rPr lang="en-US"/>
              <a:pPr/>
              <a:t>22</a:t>
            </a:fld>
            <a:endParaRPr lang="en-US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E81772-B1AF-4226-81C0-B7D03AC7EDB7}" type="slidenum">
              <a:rPr lang="en-US"/>
              <a:pPr/>
              <a:t>23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E98205-773B-4008-A3A0-CFDB7F312C4A}" type="slidenum">
              <a:rPr lang="en-US"/>
              <a:pPr/>
              <a:t>24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97D612-AF9F-4F94-BDBF-A87A1C8F9D93}" type="slidenum">
              <a:rPr lang="en-US"/>
              <a:pPr/>
              <a:t>25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4E3A4-B72C-4E60-87E1-6ED3906E5700}" type="slidenum">
              <a:rPr lang="en-US"/>
              <a:pPr/>
              <a:t>26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38D3E-5568-414A-8A01-407D3840C388}" type="slidenum">
              <a:rPr lang="en-US"/>
              <a:pPr/>
              <a:t>3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E4939-FE9F-4ACC-AB6C-13FBF55377ED}" type="slidenum">
              <a:rPr lang="en-US"/>
              <a:pPr/>
              <a:t>4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94D99-016C-41B3-B691-A1BCE93B1528}" type="slidenum">
              <a:rPr lang="en-US"/>
              <a:pPr/>
              <a:t>5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EA4D5-1E99-461F-94B8-B019D1E49F0F}" type="slidenum">
              <a:rPr lang="en-US"/>
              <a:pPr/>
              <a:t>6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0A1A52-8920-42FE-A0FC-79C3B246BDF1}" type="slidenum">
              <a:rPr lang="en-US"/>
              <a:pPr/>
              <a:t>7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DE391-1516-4A7F-BF5B-FFDE44C21986}" type="slidenum">
              <a:rPr lang="en-US"/>
              <a:pPr/>
              <a:t>8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5C0D19-CA01-4169-B487-21E62323CE67}" type="slidenum">
              <a:rPr lang="en-US"/>
              <a:pPr/>
              <a:t>9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0600" y="760413"/>
            <a:ext cx="5334000" cy="3557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62475"/>
            <a:ext cx="5362575" cy="42846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9DE9BB-E4D7-4CA1-B503-B2BDE5B304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2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7B02A-66F1-4438-B2D8-32B47A4C03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1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9488" y="608013"/>
            <a:ext cx="2185987" cy="5487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608013"/>
            <a:ext cx="6405563" cy="5487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240A6-FEF7-4B58-8FE4-3A9BAA4058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2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E63FD-8C17-4179-9D79-25850D22A8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D74FC-056D-4615-ACA1-DBBBC73DF5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9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981200"/>
            <a:ext cx="4295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4295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051D84-01CD-444B-8267-4CC675A0AE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6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745642-3EC1-4B57-83C2-0FD9E6D69A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3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735152-C3C9-4B06-AEE9-4DDC05E502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3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0BCA4-DEE1-40D4-8023-497B94E6D8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7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781B3-2141-4D4B-82A5-4845FE682D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1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CA05A-428D-4106-B267-62DD755040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1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608013"/>
            <a:ext cx="8743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4" tIns="46032" rIns="92064" bIns="460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981200"/>
            <a:ext cx="8743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64" tIns="46032" rIns="92064" bIns="460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1525" y="6249988"/>
            <a:ext cx="2143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2" rIns="92064" bIns="46032" numCol="1" anchor="ctr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3138" y="6249988"/>
            <a:ext cx="32607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2" rIns="92064" bIns="46032" numCol="1" anchor="ctr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9988"/>
            <a:ext cx="2143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64" tIns="46032" rIns="92064" bIns="46032" numCol="1" anchor="ctr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3238386-E989-474E-9E44-54E3F7E5F2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0589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5pPr>
      <a:lvl6pPr marL="25161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6pPr>
      <a:lvl7pPr marL="29733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7pPr>
      <a:lvl8pPr marL="34305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8pPr>
      <a:lvl9pPr marL="3887788" indent="-230188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43000"/>
            <a:ext cx="9666288" cy="1905000"/>
          </a:xfrm>
          <a:noFill/>
          <a:ln/>
        </p:spPr>
        <p:txBody>
          <a:bodyPr/>
          <a:lstStyle/>
          <a:p>
            <a:r>
              <a:rPr lang="en-US" sz="4900" b="1">
                <a:solidFill>
                  <a:srgbClr val="0000FF"/>
                </a:solidFill>
                <a:latin typeface="Book Antiqua" pitchFamily="18" charset="0"/>
                <a:cs typeface="Times New Roman" pitchFamily="18" charset="0"/>
              </a:rPr>
              <a:t>Regression Models &amp; ANCOVA</a:t>
            </a:r>
            <a:endParaRPr lang="en-US" sz="4900" b="1">
              <a:solidFill>
                <a:srgbClr val="0000FF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76388" y="4003675"/>
            <a:ext cx="7543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4" tIns="46032" rIns="92064" bIns="46032"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3000" b="1" i="1"/>
              <a:t>Advanced Biostatistics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3000" b="1"/>
              <a:t>Dean C. Adams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b="1"/>
              <a:t>Lecture 4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b="1"/>
              <a:t>EEOB 590C</a:t>
            </a:r>
            <a:endParaRPr lang="en-US" sz="3000" b="1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914400" y="309403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89094" y="6403975"/>
            <a:ext cx="2143125" cy="454025"/>
          </a:xfrm>
        </p:spPr>
        <p:txBody>
          <a:bodyPr/>
          <a:lstStyle/>
          <a:p>
            <a:fld id="{2D735152-C3C9-4B06-AEE9-4DDC05E5020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Regression vs. Correlation</a:t>
            </a:r>
          </a:p>
        </p:txBody>
      </p:sp>
      <p:sp>
        <p:nvSpPr>
          <p:cNvPr id="433155" name="Text Box 1027"/>
          <p:cNvSpPr txBox="1">
            <a:spLocks noChangeArrowheads="1"/>
          </p:cNvSpPr>
          <p:nvPr/>
        </p:nvSpPr>
        <p:spPr bwMode="auto">
          <a:xfrm>
            <a:off x="373063" y="1141413"/>
            <a:ext cx="949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sz="2800">
                <a:cs typeface="Times New Roman" pitchFamily="18" charset="0"/>
              </a:rPr>
              <a:t>	Regression					Correlation</a:t>
            </a:r>
          </a:p>
        </p:txBody>
      </p:sp>
      <p:sp>
        <p:nvSpPr>
          <p:cNvPr id="433156" name="Line 1028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3165" name="Group 1037"/>
          <p:cNvGrpSpPr>
            <a:grpSpLocks/>
          </p:cNvGrpSpPr>
          <p:nvPr/>
        </p:nvGrpSpPr>
        <p:grpSpPr bwMode="auto">
          <a:xfrm>
            <a:off x="236538" y="2805113"/>
            <a:ext cx="4133850" cy="2549525"/>
            <a:chOff x="1897" y="2189"/>
            <a:chExt cx="2316" cy="1428"/>
          </a:xfrm>
        </p:grpSpPr>
        <p:sp>
          <p:nvSpPr>
            <p:cNvPr id="433166" name="Rectangle 1038"/>
            <p:cNvSpPr>
              <a:spLocks noChangeArrowheads="1"/>
            </p:cNvSpPr>
            <p:nvPr/>
          </p:nvSpPr>
          <p:spPr bwMode="auto">
            <a:xfrm>
              <a:off x="2226" y="2222"/>
              <a:ext cx="1908" cy="122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67" name="Rectangle 1039"/>
            <p:cNvSpPr>
              <a:spLocks noChangeArrowheads="1"/>
            </p:cNvSpPr>
            <p:nvPr/>
          </p:nvSpPr>
          <p:spPr bwMode="auto">
            <a:xfrm>
              <a:off x="3160" y="3549"/>
              <a:ext cx="10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</a:rPr>
                <a:t>SVL</a:t>
              </a:r>
              <a:endParaRPr lang="en-US" b="1"/>
            </a:p>
          </p:txBody>
        </p:sp>
        <p:sp>
          <p:nvSpPr>
            <p:cNvPr id="433168" name="Line 1040"/>
            <p:cNvSpPr>
              <a:spLocks noChangeShapeType="1"/>
            </p:cNvSpPr>
            <p:nvPr/>
          </p:nvSpPr>
          <p:spPr bwMode="auto">
            <a:xfrm>
              <a:off x="2226" y="3451"/>
              <a:ext cx="190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69" name="Line 1041"/>
            <p:cNvSpPr>
              <a:spLocks noChangeShapeType="1"/>
            </p:cNvSpPr>
            <p:nvPr/>
          </p:nvSpPr>
          <p:spPr bwMode="auto">
            <a:xfrm>
              <a:off x="2226" y="3451"/>
              <a:ext cx="1" cy="3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70" name="Rectangle 1042"/>
            <p:cNvSpPr>
              <a:spLocks noChangeArrowheads="1"/>
            </p:cNvSpPr>
            <p:nvPr/>
          </p:nvSpPr>
          <p:spPr bwMode="auto">
            <a:xfrm>
              <a:off x="2191" y="3488"/>
              <a:ext cx="112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19.58</a:t>
              </a:r>
              <a:endParaRPr lang="en-US" b="1"/>
            </a:p>
          </p:txBody>
        </p:sp>
        <p:sp>
          <p:nvSpPr>
            <p:cNvPr id="433171" name="Line 1043"/>
            <p:cNvSpPr>
              <a:spLocks noChangeShapeType="1"/>
            </p:cNvSpPr>
            <p:nvPr/>
          </p:nvSpPr>
          <p:spPr bwMode="auto">
            <a:xfrm>
              <a:off x="2701" y="3451"/>
              <a:ext cx="1" cy="3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72" name="Rectangle 1044"/>
            <p:cNvSpPr>
              <a:spLocks noChangeArrowheads="1"/>
            </p:cNvSpPr>
            <p:nvPr/>
          </p:nvSpPr>
          <p:spPr bwMode="auto">
            <a:xfrm>
              <a:off x="2668" y="3488"/>
              <a:ext cx="112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27.65</a:t>
              </a:r>
              <a:endParaRPr lang="en-US" b="1"/>
            </a:p>
          </p:txBody>
        </p:sp>
        <p:sp>
          <p:nvSpPr>
            <p:cNvPr id="433173" name="Line 1045"/>
            <p:cNvSpPr>
              <a:spLocks noChangeShapeType="1"/>
            </p:cNvSpPr>
            <p:nvPr/>
          </p:nvSpPr>
          <p:spPr bwMode="auto">
            <a:xfrm>
              <a:off x="2608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74" name="Line 1046"/>
            <p:cNvSpPr>
              <a:spLocks noChangeShapeType="1"/>
            </p:cNvSpPr>
            <p:nvPr/>
          </p:nvSpPr>
          <p:spPr bwMode="auto">
            <a:xfrm>
              <a:off x="2510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75" name="Line 1047"/>
            <p:cNvSpPr>
              <a:spLocks noChangeShapeType="1"/>
            </p:cNvSpPr>
            <p:nvPr/>
          </p:nvSpPr>
          <p:spPr bwMode="auto">
            <a:xfrm>
              <a:off x="2417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76" name="Line 1048"/>
            <p:cNvSpPr>
              <a:spLocks noChangeShapeType="1"/>
            </p:cNvSpPr>
            <p:nvPr/>
          </p:nvSpPr>
          <p:spPr bwMode="auto">
            <a:xfrm>
              <a:off x="2319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77" name="Line 1049"/>
            <p:cNvSpPr>
              <a:spLocks noChangeShapeType="1"/>
            </p:cNvSpPr>
            <p:nvPr/>
          </p:nvSpPr>
          <p:spPr bwMode="auto">
            <a:xfrm>
              <a:off x="3182" y="3451"/>
              <a:ext cx="1" cy="3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78" name="Rectangle 1050"/>
            <p:cNvSpPr>
              <a:spLocks noChangeArrowheads="1"/>
            </p:cNvSpPr>
            <p:nvPr/>
          </p:nvSpPr>
          <p:spPr bwMode="auto">
            <a:xfrm>
              <a:off x="3148" y="3488"/>
              <a:ext cx="112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35.73</a:t>
              </a:r>
              <a:endParaRPr lang="en-US" b="1"/>
            </a:p>
          </p:txBody>
        </p:sp>
        <p:sp>
          <p:nvSpPr>
            <p:cNvPr id="433179" name="Line 1051"/>
            <p:cNvSpPr>
              <a:spLocks noChangeShapeType="1"/>
            </p:cNvSpPr>
            <p:nvPr/>
          </p:nvSpPr>
          <p:spPr bwMode="auto">
            <a:xfrm>
              <a:off x="3084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0" name="Line 1052"/>
            <p:cNvSpPr>
              <a:spLocks noChangeShapeType="1"/>
            </p:cNvSpPr>
            <p:nvPr/>
          </p:nvSpPr>
          <p:spPr bwMode="auto">
            <a:xfrm>
              <a:off x="2991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1" name="Line 1053"/>
            <p:cNvSpPr>
              <a:spLocks noChangeShapeType="1"/>
            </p:cNvSpPr>
            <p:nvPr/>
          </p:nvSpPr>
          <p:spPr bwMode="auto">
            <a:xfrm>
              <a:off x="2893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2" name="Line 1054"/>
            <p:cNvSpPr>
              <a:spLocks noChangeShapeType="1"/>
            </p:cNvSpPr>
            <p:nvPr/>
          </p:nvSpPr>
          <p:spPr bwMode="auto">
            <a:xfrm>
              <a:off x="2799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3" name="Line 1055"/>
            <p:cNvSpPr>
              <a:spLocks noChangeShapeType="1"/>
            </p:cNvSpPr>
            <p:nvPr/>
          </p:nvSpPr>
          <p:spPr bwMode="auto">
            <a:xfrm>
              <a:off x="3658" y="3451"/>
              <a:ext cx="1" cy="3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4" name="Rectangle 1056"/>
            <p:cNvSpPr>
              <a:spLocks noChangeArrowheads="1"/>
            </p:cNvSpPr>
            <p:nvPr/>
          </p:nvSpPr>
          <p:spPr bwMode="auto">
            <a:xfrm>
              <a:off x="3625" y="3488"/>
              <a:ext cx="112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43.80</a:t>
              </a:r>
              <a:endParaRPr lang="en-US" b="1"/>
            </a:p>
          </p:txBody>
        </p:sp>
        <p:sp>
          <p:nvSpPr>
            <p:cNvPr id="433185" name="Line 1057"/>
            <p:cNvSpPr>
              <a:spLocks noChangeShapeType="1"/>
            </p:cNvSpPr>
            <p:nvPr/>
          </p:nvSpPr>
          <p:spPr bwMode="auto">
            <a:xfrm>
              <a:off x="3560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6" name="Line 1058"/>
            <p:cNvSpPr>
              <a:spLocks noChangeShapeType="1"/>
            </p:cNvSpPr>
            <p:nvPr/>
          </p:nvSpPr>
          <p:spPr bwMode="auto">
            <a:xfrm>
              <a:off x="3467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7" name="Line 1059"/>
            <p:cNvSpPr>
              <a:spLocks noChangeShapeType="1"/>
            </p:cNvSpPr>
            <p:nvPr/>
          </p:nvSpPr>
          <p:spPr bwMode="auto">
            <a:xfrm>
              <a:off x="3369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8" name="Line 1060"/>
            <p:cNvSpPr>
              <a:spLocks noChangeShapeType="1"/>
            </p:cNvSpPr>
            <p:nvPr/>
          </p:nvSpPr>
          <p:spPr bwMode="auto">
            <a:xfrm>
              <a:off x="3275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89" name="Line 1061"/>
            <p:cNvSpPr>
              <a:spLocks noChangeShapeType="1"/>
            </p:cNvSpPr>
            <p:nvPr/>
          </p:nvSpPr>
          <p:spPr bwMode="auto">
            <a:xfrm>
              <a:off x="4134" y="3451"/>
              <a:ext cx="1" cy="3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90" name="Rectangle 1062"/>
            <p:cNvSpPr>
              <a:spLocks noChangeArrowheads="1"/>
            </p:cNvSpPr>
            <p:nvPr/>
          </p:nvSpPr>
          <p:spPr bwMode="auto">
            <a:xfrm>
              <a:off x="4101" y="3488"/>
              <a:ext cx="112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51.88</a:t>
              </a:r>
              <a:endParaRPr lang="en-US" b="1"/>
            </a:p>
          </p:txBody>
        </p:sp>
        <p:sp>
          <p:nvSpPr>
            <p:cNvPr id="433191" name="Line 1063"/>
            <p:cNvSpPr>
              <a:spLocks noChangeShapeType="1"/>
            </p:cNvSpPr>
            <p:nvPr/>
          </p:nvSpPr>
          <p:spPr bwMode="auto">
            <a:xfrm>
              <a:off x="4041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92" name="Line 1064"/>
            <p:cNvSpPr>
              <a:spLocks noChangeShapeType="1"/>
            </p:cNvSpPr>
            <p:nvPr/>
          </p:nvSpPr>
          <p:spPr bwMode="auto">
            <a:xfrm>
              <a:off x="3943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93" name="Line 1065"/>
            <p:cNvSpPr>
              <a:spLocks noChangeShapeType="1"/>
            </p:cNvSpPr>
            <p:nvPr/>
          </p:nvSpPr>
          <p:spPr bwMode="auto">
            <a:xfrm>
              <a:off x="3849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94" name="Line 1066"/>
            <p:cNvSpPr>
              <a:spLocks noChangeShapeType="1"/>
            </p:cNvSpPr>
            <p:nvPr/>
          </p:nvSpPr>
          <p:spPr bwMode="auto">
            <a:xfrm>
              <a:off x="3751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95" name="Rectangle 1067"/>
            <p:cNvSpPr>
              <a:spLocks noChangeArrowheads="1"/>
            </p:cNvSpPr>
            <p:nvPr/>
          </p:nvSpPr>
          <p:spPr bwMode="auto">
            <a:xfrm>
              <a:off x="1897" y="2804"/>
              <a:ext cx="221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</a:rPr>
                <a:t>headwdth</a:t>
              </a:r>
              <a:endParaRPr lang="en-US" b="1"/>
            </a:p>
          </p:txBody>
        </p:sp>
        <p:sp>
          <p:nvSpPr>
            <p:cNvPr id="433196" name="Line 1068"/>
            <p:cNvSpPr>
              <a:spLocks noChangeShapeType="1"/>
            </p:cNvSpPr>
            <p:nvPr/>
          </p:nvSpPr>
          <p:spPr bwMode="auto">
            <a:xfrm flipV="1">
              <a:off x="2226" y="2222"/>
              <a:ext cx="1" cy="122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97" name="Line 1069"/>
            <p:cNvSpPr>
              <a:spLocks noChangeShapeType="1"/>
            </p:cNvSpPr>
            <p:nvPr/>
          </p:nvSpPr>
          <p:spPr bwMode="auto">
            <a:xfrm flipH="1">
              <a:off x="2188" y="3451"/>
              <a:ext cx="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98" name="Rectangle 1070"/>
            <p:cNvSpPr>
              <a:spLocks noChangeArrowheads="1"/>
            </p:cNvSpPr>
            <p:nvPr/>
          </p:nvSpPr>
          <p:spPr bwMode="auto">
            <a:xfrm>
              <a:off x="2125" y="3418"/>
              <a:ext cx="87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3.03</a:t>
              </a:r>
              <a:endParaRPr lang="en-US" b="1"/>
            </a:p>
          </p:txBody>
        </p:sp>
        <p:sp>
          <p:nvSpPr>
            <p:cNvPr id="433199" name="Line 1071"/>
            <p:cNvSpPr>
              <a:spLocks noChangeShapeType="1"/>
            </p:cNvSpPr>
            <p:nvPr/>
          </p:nvSpPr>
          <p:spPr bwMode="auto">
            <a:xfrm flipH="1">
              <a:off x="2188" y="3146"/>
              <a:ext cx="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00" name="Rectangle 1072"/>
            <p:cNvSpPr>
              <a:spLocks noChangeArrowheads="1"/>
            </p:cNvSpPr>
            <p:nvPr/>
          </p:nvSpPr>
          <p:spPr bwMode="auto">
            <a:xfrm>
              <a:off x="2125" y="3113"/>
              <a:ext cx="87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3.73</a:t>
              </a:r>
              <a:endParaRPr lang="en-US" b="1"/>
            </a:p>
          </p:txBody>
        </p:sp>
        <p:sp>
          <p:nvSpPr>
            <p:cNvPr id="433201" name="Line 1073"/>
            <p:cNvSpPr>
              <a:spLocks noChangeShapeType="1"/>
            </p:cNvSpPr>
            <p:nvPr/>
          </p:nvSpPr>
          <p:spPr bwMode="auto">
            <a:xfrm flipH="1">
              <a:off x="2207" y="3207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02" name="Line 1074"/>
            <p:cNvSpPr>
              <a:spLocks noChangeShapeType="1"/>
            </p:cNvSpPr>
            <p:nvPr/>
          </p:nvSpPr>
          <p:spPr bwMode="auto">
            <a:xfrm flipH="1">
              <a:off x="2207" y="3268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03" name="Line 1075"/>
            <p:cNvSpPr>
              <a:spLocks noChangeShapeType="1"/>
            </p:cNvSpPr>
            <p:nvPr/>
          </p:nvSpPr>
          <p:spPr bwMode="auto">
            <a:xfrm flipH="1">
              <a:off x="2207" y="3329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04" name="Line 1076"/>
            <p:cNvSpPr>
              <a:spLocks noChangeShapeType="1"/>
            </p:cNvSpPr>
            <p:nvPr/>
          </p:nvSpPr>
          <p:spPr bwMode="auto">
            <a:xfrm flipH="1">
              <a:off x="2207" y="3390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05" name="Line 1077"/>
            <p:cNvSpPr>
              <a:spLocks noChangeShapeType="1"/>
            </p:cNvSpPr>
            <p:nvPr/>
          </p:nvSpPr>
          <p:spPr bwMode="auto">
            <a:xfrm flipH="1">
              <a:off x="2188" y="2837"/>
              <a:ext cx="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06" name="Rectangle 1078"/>
            <p:cNvSpPr>
              <a:spLocks noChangeArrowheads="1"/>
            </p:cNvSpPr>
            <p:nvPr/>
          </p:nvSpPr>
          <p:spPr bwMode="auto">
            <a:xfrm>
              <a:off x="2125" y="2804"/>
              <a:ext cx="87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4.44</a:t>
              </a:r>
              <a:endParaRPr lang="en-US" b="1"/>
            </a:p>
          </p:txBody>
        </p:sp>
        <p:sp>
          <p:nvSpPr>
            <p:cNvPr id="433207" name="Line 1079"/>
            <p:cNvSpPr>
              <a:spLocks noChangeShapeType="1"/>
            </p:cNvSpPr>
            <p:nvPr/>
          </p:nvSpPr>
          <p:spPr bwMode="auto">
            <a:xfrm flipH="1">
              <a:off x="2207" y="2898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08" name="Line 1080"/>
            <p:cNvSpPr>
              <a:spLocks noChangeShapeType="1"/>
            </p:cNvSpPr>
            <p:nvPr/>
          </p:nvSpPr>
          <p:spPr bwMode="auto">
            <a:xfrm flipH="1">
              <a:off x="2207" y="2958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09" name="Line 1081"/>
            <p:cNvSpPr>
              <a:spLocks noChangeShapeType="1"/>
            </p:cNvSpPr>
            <p:nvPr/>
          </p:nvSpPr>
          <p:spPr bwMode="auto">
            <a:xfrm flipH="1">
              <a:off x="2207" y="3024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10" name="Line 1082"/>
            <p:cNvSpPr>
              <a:spLocks noChangeShapeType="1"/>
            </p:cNvSpPr>
            <p:nvPr/>
          </p:nvSpPr>
          <p:spPr bwMode="auto">
            <a:xfrm flipH="1">
              <a:off x="2207" y="3085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11" name="Line 1083"/>
            <p:cNvSpPr>
              <a:spLocks noChangeShapeType="1"/>
            </p:cNvSpPr>
            <p:nvPr/>
          </p:nvSpPr>
          <p:spPr bwMode="auto">
            <a:xfrm flipH="1">
              <a:off x="2188" y="2532"/>
              <a:ext cx="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12" name="Rectangle 1084"/>
            <p:cNvSpPr>
              <a:spLocks noChangeArrowheads="1"/>
            </p:cNvSpPr>
            <p:nvPr/>
          </p:nvSpPr>
          <p:spPr bwMode="auto">
            <a:xfrm>
              <a:off x="2125" y="2499"/>
              <a:ext cx="87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5.14</a:t>
              </a:r>
              <a:endParaRPr lang="en-US" b="1"/>
            </a:p>
          </p:txBody>
        </p:sp>
        <p:sp>
          <p:nvSpPr>
            <p:cNvPr id="433213" name="Line 1085"/>
            <p:cNvSpPr>
              <a:spLocks noChangeShapeType="1"/>
            </p:cNvSpPr>
            <p:nvPr/>
          </p:nvSpPr>
          <p:spPr bwMode="auto">
            <a:xfrm flipH="1">
              <a:off x="2207" y="2593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14" name="Line 1086"/>
            <p:cNvSpPr>
              <a:spLocks noChangeShapeType="1"/>
            </p:cNvSpPr>
            <p:nvPr/>
          </p:nvSpPr>
          <p:spPr bwMode="auto">
            <a:xfrm flipH="1">
              <a:off x="2207" y="2654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15" name="Line 1087"/>
            <p:cNvSpPr>
              <a:spLocks noChangeShapeType="1"/>
            </p:cNvSpPr>
            <p:nvPr/>
          </p:nvSpPr>
          <p:spPr bwMode="auto">
            <a:xfrm flipH="1">
              <a:off x="2207" y="2715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16" name="Line 1088"/>
            <p:cNvSpPr>
              <a:spLocks noChangeShapeType="1"/>
            </p:cNvSpPr>
            <p:nvPr/>
          </p:nvSpPr>
          <p:spPr bwMode="auto">
            <a:xfrm flipH="1">
              <a:off x="2207" y="2776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17" name="Line 1089"/>
            <p:cNvSpPr>
              <a:spLocks noChangeShapeType="1"/>
            </p:cNvSpPr>
            <p:nvPr/>
          </p:nvSpPr>
          <p:spPr bwMode="auto">
            <a:xfrm flipH="1">
              <a:off x="2188" y="2222"/>
              <a:ext cx="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18" name="Rectangle 1090"/>
            <p:cNvSpPr>
              <a:spLocks noChangeArrowheads="1"/>
            </p:cNvSpPr>
            <p:nvPr/>
          </p:nvSpPr>
          <p:spPr bwMode="auto">
            <a:xfrm>
              <a:off x="2125" y="2189"/>
              <a:ext cx="87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5.85</a:t>
              </a:r>
              <a:endParaRPr lang="en-US" b="1"/>
            </a:p>
          </p:txBody>
        </p:sp>
        <p:sp>
          <p:nvSpPr>
            <p:cNvPr id="433219" name="Line 1091"/>
            <p:cNvSpPr>
              <a:spLocks noChangeShapeType="1"/>
            </p:cNvSpPr>
            <p:nvPr/>
          </p:nvSpPr>
          <p:spPr bwMode="auto">
            <a:xfrm flipH="1">
              <a:off x="2207" y="2283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20" name="Line 1092"/>
            <p:cNvSpPr>
              <a:spLocks noChangeShapeType="1"/>
            </p:cNvSpPr>
            <p:nvPr/>
          </p:nvSpPr>
          <p:spPr bwMode="auto">
            <a:xfrm flipH="1">
              <a:off x="2207" y="2344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21" name="Line 1093"/>
            <p:cNvSpPr>
              <a:spLocks noChangeShapeType="1"/>
            </p:cNvSpPr>
            <p:nvPr/>
          </p:nvSpPr>
          <p:spPr bwMode="auto">
            <a:xfrm flipH="1">
              <a:off x="2207" y="2405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22" name="Line 1094"/>
            <p:cNvSpPr>
              <a:spLocks noChangeShapeType="1"/>
            </p:cNvSpPr>
            <p:nvPr/>
          </p:nvSpPr>
          <p:spPr bwMode="auto">
            <a:xfrm flipH="1">
              <a:off x="2207" y="2466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23" name="Line 1095"/>
            <p:cNvSpPr>
              <a:spLocks noChangeShapeType="1"/>
            </p:cNvSpPr>
            <p:nvPr/>
          </p:nvSpPr>
          <p:spPr bwMode="auto">
            <a:xfrm flipV="1">
              <a:off x="2226" y="3338"/>
              <a:ext cx="1" cy="1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24" name="Line 1096"/>
            <p:cNvSpPr>
              <a:spLocks noChangeShapeType="1"/>
            </p:cNvSpPr>
            <p:nvPr/>
          </p:nvSpPr>
          <p:spPr bwMode="auto">
            <a:xfrm flipV="1">
              <a:off x="2310" y="3301"/>
              <a:ext cx="1" cy="14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25" name="Line 1097"/>
            <p:cNvSpPr>
              <a:spLocks noChangeShapeType="1"/>
            </p:cNvSpPr>
            <p:nvPr/>
          </p:nvSpPr>
          <p:spPr bwMode="auto">
            <a:xfrm flipV="1">
              <a:off x="2338" y="3287"/>
              <a:ext cx="1" cy="16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26" name="Line 1098"/>
            <p:cNvSpPr>
              <a:spLocks noChangeShapeType="1"/>
            </p:cNvSpPr>
            <p:nvPr/>
          </p:nvSpPr>
          <p:spPr bwMode="auto">
            <a:xfrm flipV="1">
              <a:off x="2403" y="3249"/>
              <a:ext cx="1" cy="3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27" name="Line 1099"/>
            <p:cNvSpPr>
              <a:spLocks noChangeShapeType="1"/>
            </p:cNvSpPr>
            <p:nvPr/>
          </p:nvSpPr>
          <p:spPr bwMode="auto">
            <a:xfrm flipV="1">
              <a:off x="2482" y="3207"/>
              <a:ext cx="1" cy="4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28" name="Line 1100"/>
            <p:cNvSpPr>
              <a:spLocks noChangeShapeType="1"/>
            </p:cNvSpPr>
            <p:nvPr/>
          </p:nvSpPr>
          <p:spPr bwMode="auto">
            <a:xfrm flipV="1">
              <a:off x="2482" y="3207"/>
              <a:ext cx="1" cy="5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29" name="Line 1101"/>
            <p:cNvSpPr>
              <a:spLocks noChangeShapeType="1"/>
            </p:cNvSpPr>
            <p:nvPr/>
          </p:nvSpPr>
          <p:spPr bwMode="auto">
            <a:xfrm flipV="1">
              <a:off x="2515" y="3188"/>
              <a:ext cx="1" cy="13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30" name="Line 1102"/>
            <p:cNvSpPr>
              <a:spLocks noChangeShapeType="1"/>
            </p:cNvSpPr>
            <p:nvPr/>
          </p:nvSpPr>
          <p:spPr bwMode="auto">
            <a:xfrm flipV="1">
              <a:off x="2543" y="3052"/>
              <a:ext cx="1" cy="12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31" name="Line 1103"/>
            <p:cNvSpPr>
              <a:spLocks noChangeShapeType="1"/>
            </p:cNvSpPr>
            <p:nvPr/>
          </p:nvSpPr>
          <p:spPr bwMode="auto">
            <a:xfrm flipV="1">
              <a:off x="2571" y="3160"/>
              <a:ext cx="1" cy="8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32" name="Line 1104"/>
            <p:cNvSpPr>
              <a:spLocks noChangeShapeType="1"/>
            </p:cNvSpPr>
            <p:nvPr/>
          </p:nvSpPr>
          <p:spPr bwMode="auto">
            <a:xfrm flipV="1">
              <a:off x="2692" y="3024"/>
              <a:ext cx="1" cy="7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33" name="Line 1105"/>
            <p:cNvSpPr>
              <a:spLocks noChangeShapeType="1"/>
            </p:cNvSpPr>
            <p:nvPr/>
          </p:nvSpPr>
          <p:spPr bwMode="auto">
            <a:xfrm flipV="1">
              <a:off x="2734" y="3071"/>
              <a:ext cx="1" cy="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34" name="Line 1106"/>
            <p:cNvSpPr>
              <a:spLocks noChangeShapeType="1"/>
            </p:cNvSpPr>
            <p:nvPr/>
          </p:nvSpPr>
          <p:spPr bwMode="auto">
            <a:xfrm flipV="1">
              <a:off x="2776" y="3010"/>
              <a:ext cx="1" cy="4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35" name="Line 1107"/>
            <p:cNvSpPr>
              <a:spLocks noChangeShapeType="1"/>
            </p:cNvSpPr>
            <p:nvPr/>
          </p:nvSpPr>
          <p:spPr bwMode="auto">
            <a:xfrm flipV="1">
              <a:off x="2785" y="3029"/>
              <a:ext cx="1" cy="1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36" name="Line 1108"/>
            <p:cNvSpPr>
              <a:spLocks noChangeShapeType="1"/>
            </p:cNvSpPr>
            <p:nvPr/>
          </p:nvSpPr>
          <p:spPr bwMode="auto">
            <a:xfrm flipV="1">
              <a:off x="2785" y="2926"/>
              <a:ext cx="1" cy="12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37" name="Line 1109"/>
            <p:cNvSpPr>
              <a:spLocks noChangeShapeType="1"/>
            </p:cNvSpPr>
            <p:nvPr/>
          </p:nvSpPr>
          <p:spPr bwMode="auto">
            <a:xfrm flipV="1">
              <a:off x="2809" y="3005"/>
              <a:ext cx="1" cy="2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38" name="Line 1110"/>
            <p:cNvSpPr>
              <a:spLocks noChangeShapeType="1"/>
            </p:cNvSpPr>
            <p:nvPr/>
          </p:nvSpPr>
          <p:spPr bwMode="auto">
            <a:xfrm flipV="1">
              <a:off x="2827" y="2851"/>
              <a:ext cx="1" cy="17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39" name="Line 1111"/>
            <p:cNvSpPr>
              <a:spLocks noChangeShapeType="1"/>
            </p:cNvSpPr>
            <p:nvPr/>
          </p:nvSpPr>
          <p:spPr bwMode="auto">
            <a:xfrm flipV="1">
              <a:off x="2832" y="3019"/>
              <a:ext cx="1" cy="14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40" name="Line 1112"/>
            <p:cNvSpPr>
              <a:spLocks noChangeShapeType="1"/>
            </p:cNvSpPr>
            <p:nvPr/>
          </p:nvSpPr>
          <p:spPr bwMode="auto">
            <a:xfrm flipV="1">
              <a:off x="2846" y="2958"/>
              <a:ext cx="1" cy="5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41" name="Line 1113"/>
            <p:cNvSpPr>
              <a:spLocks noChangeShapeType="1"/>
            </p:cNvSpPr>
            <p:nvPr/>
          </p:nvSpPr>
          <p:spPr bwMode="auto">
            <a:xfrm flipV="1">
              <a:off x="2855" y="3010"/>
              <a:ext cx="1" cy="2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42" name="Line 1114"/>
            <p:cNvSpPr>
              <a:spLocks noChangeShapeType="1"/>
            </p:cNvSpPr>
            <p:nvPr/>
          </p:nvSpPr>
          <p:spPr bwMode="auto">
            <a:xfrm flipV="1">
              <a:off x="2860" y="2982"/>
              <a:ext cx="1" cy="2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43" name="Line 1115"/>
            <p:cNvSpPr>
              <a:spLocks noChangeShapeType="1"/>
            </p:cNvSpPr>
            <p:nvPr/>
          </p:nvSpPr>
          <p:spPr bwMode="auto">
            <a:xfrm flipV="1">
              <a:off x="2869" y="2879"/>
              <a:ext cx="1" cy="12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44" name="Line 1116"/>
            <p:cNvSpPr>
              <a:spLocks noChangeShapeType="1"/>
            </p:cNvSpPr>
            <p:nvPr/>
          </p:nvSpPr>
          <p:spPr bwMode="auto">
            <a:xfrm flipV="1">
              <a:off x="2874" y="2977"/>
              <a:ext cx="1" cy="2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45" name="Line 1117"/>
            <p:cNvSpPr>
              <a:spLocks noChangeShapeType="1"/>
            </p:cNvSpPr>
            <p:nvPr/>
          </p:nvSpPr>
          <p:spPr bwMode="auto">
            <a:xfrm flipV="1">
              <a:off x="2902" y="2987"/>
              <a:ext cx="1" cy="13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46" name="Line 1118"/>
            <p:cNvSpPr>
              <a:spLocks noChangeShapeType="1"/>
            </p:cNvSpPr>
            <p:nvPr/>
          </p:nvSpPr>
          <p:spPr bwMode="auto">
            <a:xfrm flipV="1">
              <a:off x="2911" y="2912"/>
              <a:ext cx="1" cy="7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47" name="Line 1119"/>
            <p:cNvSpPr>
              <a:spLocks noChangeShapeType="1"/>
            </p:cNvSpPr>
            <p:nvPr/>
          </p:nvSpPr>
          <p:spPr bwMode="auto">
            <a:xfrm flipV="1">
              <a:off x="2921" y="2977"/>
              <a:ext cx="1" cy="24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48" name="Line 1120"/>
            <p:cNvSpPr>
              <a:spLocks noChangeShapeType="1"/>
            </p:cNvSpPr>
            <p:nvPr/>
          </p:nvSpPr>
          <p:spPr bwMode="auto">
            <a:xfrm flipV="1">
              <a:off x="2925" y="2973"/>
              <a:ext cx="1" cy="1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49" name="Line 1121"/>
            <p:cNvSpPr>
              <a:spLocks noChangeShapeType="1"/>
            </p:cNvSpPr>
            <p:nvPr/>
          </p:nvSpPr>
          <p:spPr bwMode="auto">
            <a:xfrm flipV="1">
              <a:off x="2939" y="2963"/>
              <a:ext cx="1" cy="12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50" name="Line 1122"/>
            <p:cNvSpPr>
              <a:spLocks noChangeShapeType="1"/>
            </p:cNvSpPr>
            <p:nvPr/>
          </p:nvSpPr>
          <p:spPr bwMode="auto">
            <a:xfrm flipV="1">
              <a:off x="2958" y="2954"/>
              <a:ext cx="1" cy="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51" name="Line 1123"/>
            <p:cNvSpPr>
              <a:spLocks noChangeShapeType="1"/>
            </p:cNvSpPr>
            <p:nvPr/>
          </p:nvSpPr>
          <p:spPr bwMode="auto">
            <a:xfrm flipV="1">
              <a:off x="2963" y="2766"/>
              <a:ext cx="1" cy="18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52" name="Line 1124"/>
            <p:cNvSpPr>
              <a:spLocks noChangeShapeType="1"/>
            </p:cNvSpPr>
            <p:nvPr/>
          </p:nvSpPr>
          <p:spPr bwMode="auto">
            <a:xfrm flipV="1">
              <a:off x="2967" y="2949"/>
              <a:ext cx="1" cy="5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53" name="Line 1125"/>
            <p:cNvSpPr>
              <a:spLocks noChangeShapeType="1"/>
            </p:cNvSpPr>
            <p:nvPr/>
          </p:nvSpPr>
          <p:spPr bwMode="auto">
            <a:xfrm flipV="1">
              <a:off x="2977" y="2837"/>
              <a:ext cx="1" cy="10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54" name="Line 1126"/>
            <p:cNvSpPr>
              <a:spLocks noChangeShapeType="1"/>
            </p:cNvSpPr>
            <p:nvPr/>
          </p:nvSpPr>
          <p:spPr bwMode="auto">
            <a:xfrm flipV="1">
              <a:off x="2977" y="2944"/>
              <a:ext cx="1" cy="9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55" name="Line 1127"/>
            <p:cNvSpPr>
              <a:spLocks noChangeShapeType="1"/>
            </p:cNvSpPr>
            <p:nvPr/>
          </p:nvSpPr>
          <p:spPr bwMode="auto">
            <a:xfrm flipV="1">
              <a:off x="2981" y="2944"/>
              <a:ext cx="1" cy="5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56" name="Line 1128"/>
            <p:cNvSpPr>
              <a:spLocks noChangeShapeType="1"/>
            </p:cNvSpPr>
            <p:nvPr/>
          </p:nvSpPr>
          <p:spPr bwMode="auto">
            <a:xfrm flipV="1">
              <a:off x="2991" y="2851"/>
              <a:ext cx="1" cy="8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57" name="Line 1129"/>
            <p:cNvSpPr>
              <a:spLocks noChangeShapeType="1"/>
            </p:cNvSpPr>
            <p:nvPr/>
          </p:nvSpPr>
          <p:spPr bwMode="auto">
            <a:xfrm flipV="1">
              <a:off x="2995" y="2935"/>
              <a:ext cx="1" cy="2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58" name="Line 1130"/>
            <p:cNvSpPr>
              <a:spLocks noChangeShapeType="1"/>
            </p:cNvSpPr>
            <p:nvPr/>
          </p:nvSpPr>
          <p:spPr bwMode="auto">
            <a:xfrm flipV="1">
              <a:off x="3000" y="2935"/>
              <a:ext cx="1" cy="6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59" name="Line 1131"/>
            <p:cNvSpPr>
              <a:spLocks noChangeShapeType="1"/>
            </p:cNvSpPr>
            <p:nvPr/>
          </p:nvSpPr>
          <p:spPr bwMode="auto">
            <a:xfrm flipV="1">
              <a:off x="3009" y="2926"/>
              <a:ext cx="1" cy="5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60" name="Line 1132"/>
            <p:cNvSpPr>
              <a:spLocks noChangeShapeType="1"/>
            </p:cNvSpPr>
            <p:nvPr/>
          </p:nvSpPr>
          <p:spPr bwMode="auto">
            <a:xfrm flipV="1">
              <a:off x="3014" y="2926"/>
              <a:ext cx="1" cy="4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61" name="Line 1133"/>
            <p:cNvSpPr>
              <a:spLocks noChangeShapeType="1"/>
            </p:cNvSpPr>
            <p:nvPr/>
          </p:nvSpPr>
          <p:spPr bwMode="auto">
            <a:xfrm flipV="1">
              <a:off x="3023" y="2804"/>
              <a:ext cx="1" cy="11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62" name="Line 1134"/>
            <p:cNvSpPr>
              <a:spLocks noChangeShapeType="1"/>
            </p:cNvSpPr>
            <p:nvPr/>
          </p:nvSpPr>
          <p:spPr bwMode="auto">
            <a:xfrm flipV="1">
              <a:off x="3028" y="2916"/>
              <a:ext cx="1" cy="8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63" name="Line 1135"/>
            <p:cNvSpPr>
              <a:spLocks noChangeShapeType="1"/>
            </p:cNvSpPr>
            <p:nvPr/>
          </p:nvSpPr>
          <p:spPr bwMode="auto">
            <a:xfrm flipV="1">
              <a:off x="3028" y="2808"/>
              <a:ext cx="1" cy="10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64" name="Line 1136"/>
            <p:cNvSpPr>
              <a:spLocks noChangeShapeType="1"/>
            </p:cNvSpPr>
            <p:nvPr/>
          </p:nvSpPr>
          <p:spPr bwMode="auto">
            <a:xfrm flipV="1">
              <a:off x="3037" y="2860"/>
              <a:ext cx="1" cy="5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65" name="Line 1137"/>
            <p:cNvSpPr>
              <a:spLocks noChangeShapeType="1"/>
            </p:cNvSpPr>
            <p:nvPr/>
          </p:nvSpPr>
          <p:spPr bwMode="auto">
            <a:xfrm flipV="1">
              <a:off x="3042" y="2855"/>
              <a:ext cx="1" cy="5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66" name="Line 1138"/>
            <p:cNvSpPr>
              <a:spLocks noChangeShapeType="1"/>
            </p:cNvSpPr>
            <p:nvPr/>
          </p:nvSpPr>
          <p:spPr bwMode="auto">
            <a:xfrm flipV="1">
              <a:off x="3047" y="2832"/>
              <a:ext cx="1" cy="7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67" name="Line 1139"/>
            <p:cNvSpPr>
              <a:spLocks noChangeShapeType="1"/>
            </p:cNvSpPr>
            <p:nvPr/>
          </p:nvSpPr>
          <p:spPr bwMode="auto">
            <a:xfrm flipV="1">
              <a:off x="3051" y="2907"/>
              <a:ext cx="1" cy="1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68" name="Line 1140"/>
            <p:cNvSpPr>
              <a:spLocks noChangeShapeType="1"/>
            </p:cNvSpPr>
            <p:nvPr/>
          </p:nvSpPr>
          <p:spPr bwMode="auto">
            <a:xfrm flipV="1">
              <a:off x="3056" y="2902"/>
              <a:ext cx="1" cy="8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69" name="Line 1141"/>
            <p:cNvSpPr>
              <a:spLocks noChangeShapeType="1"/>
            </p:cNvSpPr>
            <p:nvPr/>
          </p:nvSpPr>
          <p:spPr bwMode="auto">
            <a:xfrm flipV="1">
              <a:off x="3065" y="2696"/>
              <a:ext cx="1" cy="20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70" name="Line 1142"/>
            <p:cNvSpPr>
              <a:spLocks noChangeShapeType="1"/>
            </p:cNvSpPr>
            <p:nvPr/>
          </p:nvSpPr>
          <p:spPr bwMode="auto">
            <a:xfrm flipV="1">
              <a:off x="3075" y="2818"/>
              <a:ext cx="1" cy="7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71" name="Line 1143"/>
            <p:cNvSpPr>
              <a:spLocks noChangeShapeType="1"/>
            </p:cNvSpPr>
            <p:nvPr/>
          </p:nvSpPr>
          <p:spPr bwMode="auto">
            <a:xfrm flipV="1">
              <a:off x="3089" y="2883"/>
              <a:ext cx="1" cy="7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72" name="Line 1144"/>
            <p:cNvSpPr>
              <a:spLocks noChangeShapeType="1"/>
            </p:cNvSpPr>
            <p:nvPr/>
          </p:nvSpPr>
          <p:spPr bwMode="auto">
            <a:xfrm flipV="1">
              <a:off x="3089" y="2780"/>
              <a:ext cx="1" cy="10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73" name="Line 1145"/>
            <p:cNvSpPr>
              <a:spLocks noChangeShapeType="1"/>
            </p:cNvSpPr>
            <p:nvPr/>
          </p:nvSpPr>
          <p:spPr bwMode="auto">
            <a:xfrm flipV="1">
              <a:off x="3103" y="2879"/>
              <a:ext cx="1" cy="2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74" name="Line 1146"/>
            <p:cNvSpPr>
              <a:spLocks noChangeShapeType="1"/>
            </p:cNvSpPr>
            <p:nvPr/>
          </p:nvSpPr>
          <p:spPr bwMode="auto">
            <a:xfrm flipV="1">
              <a:off x="3112" y="2794"/>
              <a:ext cx="1" cy="8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75" name="Line 1147"/>
            <p:cNvSpPr>
              <a:spLocks noChangeShapeType="1"/>
            </p:cNvSpPr>
            <p:nvPr/>
          </p:nvSpPr>
          <p:spPr bwMode="auto">
            <a:xfrm flipV="1">
              <a:off x="3121" y="2804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76" name="Line 1148"/>
            <p:cNvSpPr>
              <a:spLocks noChangeShapeType="1"/>
            </p:cNvSpPr>
            <p:nvPr/>
          </p:nvSpPr>
          <p:spPr bwMode="auto">
            <a:xfrm flipV="1">
              <a:off x="3135" y="2804"/>
              <a:ext cx="1" cy="5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77" name="Line 1149"/>
            <p:cNvSpPr>
              <a:spLocks noChangeShapeType="1"/>
            </p:cNvSpPr>
            <p:nvPr/>
          </p:nvSpPr>
          <p:spPr bwMode="auto">
            <a:xfrm flipV="1">
              <a:off x="3135" y="2860"/>
              <a:ext cx="1" cy="10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78" name="Line 1150"/>
            <p:cNvSpPr>
              <a:spLocks noChangeShapeType="1"/>
            </p:cNvSpPr>
            <p:nvPr/>
          </p:nvSpPr>
          <p:spPr bwMode="auto">
            <a:xfrm flipV="1">
              <a:off x="3168" y="2841"/>
              <a:ext cx="1" cy="6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79" name="Line 1151"/>
            <p:cNvSpPr>
              <a:spLocks noChangeShapeType="1"/>
            </p:cNvSpPr>
            <p:nvPr/>
          </p:nvSpPr>
          <p:spPr bwMode="auto">
            <a:xfrm flipV="1">
              <a:off x="3168" y="2841"/>
              <a:ext cx="1" cy="5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80" name="Line 1152"/>
            <p:cNvSpPr>
              <a:spLocks noChangeShapeType="1"/>
            </p:cNvSpPr>
            <p:nvPr/>
          </p:nvSpPr>
          <p:spPr bwMode="auto">
            <a:xfrm flipV="1">
              <a:off x="3173" y="2804"/>
              <a:ext cx="1" cy="3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81" name="Line 1153"/>
            <p:cNvSpPr>
              <a:spLocks noChangeShapeType="1"/>
            </p:cNvSpPr>
            <p:nvPr/>
          </p:nvSpPr>
          <p:spPr bwMode="auto">
            <a:xfrm flipV="1">
              <a:off x="3177" y="2804"/>
              <a:ext cx="1" cy="3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82" name="Line 1154"/>
            <p:cNvSpPr>
              <a:spLocks noChangeShapeType="1"/>
            </p:cNvSpPr>
            <p:nvPr/>
          </p:nvSpPr>
          <p:spPr bwMode="auto">
            <a:xfrm flipV="1">
              <a:off x="3182" y="2794"/>
              <a:ext cx="1" cy="4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83" name="Line 1155"/>
            <p:cNvSpPr>
              <a:spLocks noChangeShapeType="1"/>
            </p:cNvSpPr>
            <p:nvPr/>
          </p:nvSpPr>
          <p:spPr bwMode="auto">
            <a:xfrm flipV="1">
              <a:off x="3187" y="2832"/>
              <a:ext cx="1" cy="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84" name="Line 1156"/>
            <p:cNvSpPr>
              <a:spLocks noChangeShapeType="1"/>
            </p:cNvSpPr>
            <p:nvPr/>
          </p:nvSpPr>
          <p:spPr bwMode="auto">
            <a:xfrm flipV="1">
              <a:off x="3201" y="2719"/>
              <a:ext cx="1" cy="10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85" name="Line 1157"/>
            <p:cNvSpPr>
              <a:spLocks noChangeShapeType="1"/>
            </p:cNvSpPr>
            <p:nvPr/>
          </p:nvSpPr>
          <p:spPr bwMode="auto">
            <a:xfrm flipV="1">
              <a:off x="3205" y="2822"/>
              <a:ext cx="1" cy="1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86" name="Line 1158"/>
            <p:cNvSpPr>
              <a:spLocks noChangeShapeType="1"/>
            </p:cNvSpPr>
            <p:nvPr/>
          </p:nvSpPr>
          <p:spPr bwMode="auto">
            <a:xfrm flipV="1">
              <a:off x="3205" y="2794"/>
              <a:ext cx="1" cy="2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87" name="Line 1159"/>
            <p:cNvSpPr>
              <a:spLocks noChangeShapeType="1"/>
            </p:cNvSpPr>
            <p:nvPr/>
          </p:nvSpPr>
          <p:spPr bwMode="auto">
            <a:xfrm flipV="1">
              <a:off x="3205" y="2808"/>
              <a:ext cx="1" cy="1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88" name="Line 1160"/>
            <p:cNvSpPr>
              <a:spLocks noChangeShapeType="1"/>
            </p:cNvSpPr>
            <p:nvPr/>
          </p:nvSpPr>
          <p:spPr bwMode="auto">
            <a:xfrm flipV="1">
              <a:off x="3210" y="2808"/>
              <a:ext cx="1" cy="1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89" name="Line 1161"/>
            <p:cNvSpPr>
              <a:spLocks noChangeShapeType="1"/>
            </p:cNvSpPr>
            <p:nvPr/>
          </p:nvSpPr>
          <p:spPr bwMode="auto">
            <a:xfrm flipV="1">
              <a:off x="3210" y="2822"/>
              <a:ext cx="1" cy="16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90" name="Line 1162"/>
            <p:cNvSpPr>
              <a:spLocks noChangeShapeType="1"/>
            </p:cNvSpPr>
            <p:nvPr/>
          </p:nvSpPr>
          <p:spPr bwMode="auto">
            <a:xfrm flipV="1">
              <a:off x="3215" y="2691"/>
              <a:ext cx="1" cy="12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91" name="Line 1163"/>
            <p:cNvSpPr>
              <a:spLocks noChangeShapeType="1"/>
            </p:cNvSpPr>
            <p:nvPr/>
          </p:nvSpPr>
          <p:spPr bwMode="auto">
            <a:xfrm flipV="1">
              <a:off x="3215" y="2818"/>
              <a:ext cx="1" cy="2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92" name="Line 1164"/>
            <p:cNvSpPr>
              <a:spLocks noChangeShapeType="1"/>
            </p:cNvSpPr>
            <p:nvPr/>
          </p:nvSpPr>
          <p:spPr bwMode="auto">
            <a:xfrm flipV="1">
              <a:off x="3219" y="2743"/>
              <a:ext cx="1" cy="7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93" name="Line 1165"/>
            <p:cNvSpPr>
              <a:spLocks noChangeShapeType="1"/>
            </p:cNvSpPr>
            <p:nvPr/>
          </p:nvSpPr>
          <p:spPr bwMode="auto">
            <a:xfrm flipV="1">
              <a:off x="3229" y="2813"/>
              <a:ext cx="1" cy="5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94" name="Line 1166"/>
            <p:cNvSpPr>
              <a:spLocks noChangeShapeType="1"/>
            </p:cNvSpPr>
            <p:nvPr/>
          </p:nvSpPr>
          <p:spPr bwMode="auto">
            <a:xfrm flipV="1">
              <a:off x="3229" y="2762"/>
              <a:ext cx="1" cy="5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95" name="Line 1167"/>
            <p:cNvSpPr>
              <a:spLocks noChangeShapeType="1"/>
            </p:cNvSpPr>
            <p:nvPr/>
          </p:nvSpPr>
          <p:spPr bwMode="auto">
            <a:xfrm flipV="1">
              <a:off x="3229" y="2747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96" name="Line 1168"/>
            <p:cNvSpPr>
              <a:spLocks noChangeShapeType="1"/>
            </p:cNvSpPr>
            <p:nvPr/>
          </p:nvSpPr>
          <p:spPr bwMode="auto">
            <a:xfrm flipV="1">
              <a:off x="3233" y="2804"/>
              <a:ext cx="1" cy="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97" name="Line 1169"/>
            <p:cNvSpPr>
              <a:spLocks noChangeShapeType="1"/>
            </p:cNvSpPr>
            <p:nvPr/>
          </p:nvSpPr>
          <p:spPr bwMode="auto">
            <a:xfrm flipV="1">
              <a:off x="3233" y="2808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98" name="Line 1170"/>
            <p:cNvSpPr>
              <a:spLocks noChangeShapeType="1"/>
            </p:cNvSpPr>
            <p:nvPr/>
          </p:nvSpPr>
          <p:spPr bwMode="auto">
            <a:xfrm flipV="1">
              <a:off x="3247" y="2640"/>
              <a:ext cx="1" cy="15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299" name="Line 1171"/>
            <p:cNvSpPr>
              <a:spLocks noChangeShapeType="1"/>
            </p:cNvSpPr>
            <p:nvPr/>
          </p:nvSpPr>
          <p:spPr bwMode="auto">
            <a:xfrm flipV="1">
              <a:off x="3261" y="2518"/>
              <a:ext cx="1" cy="27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00" name="Line 1172"/>
            <p:cNvSpPr>
              <a:spLocks noChangeShapeType="1"/>
            </p:cNvSpPr>
            <p:nvPr/>
          </p:nvSpPr>
          <p:spPr bwMode="auto">
            <a:xfrm flipV="1">
              <a:off x="3261" y="2794"/>
              <a:ext cx="1" cy="11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01" name="Line 1173"/>
            <p:cNvSpPr>
              <a:spLocks noChangeShapeType="1"/>
            </p:cNvSpPr>
            <p:nvPr/>
          </p:nvSpPr>
          <p:spPr bwMode="auto">
            <a:xfrm flipV="1">
              <a:off x="3261" y="2794"/>
              <a:ext cx="1" cy="8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02" name="Line 1174"/>
            <p:cNvSpPr>
              <a:spLocks noChangeShapeType="1"/>
            </p:cNvSpPr>
            <p:nvPr/>
          </p:nvSpPr>
          <p:spPr bwMode="auto">
            <a:xfrm flipV="1">
              <a:off x="3285" y="2719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03" name="Line 1175"/>
            <p:cNvSpPr>
              <a:spLocks noChangeShapeType="1"/>
            </p:cNvSpPr>
            <p:nvPr/>
          </p:nvSpPr>
          <p:spPr bwMode="auto">
            <a:xfrm flipV="1">
              <a:off x="3294" y="2776"/>
              <a:ext cx="1" cy="1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04" name="Line 1176"/>
            <p:cNvSpPr>
              <a:spLocks noChangeShapeType="1"/>
            </p:cNvSpPr>
            <p:nvPr/>
          </p:nvSpPr>
          <p:spPr bwMode="auto">
            <a:xfrm flipV="1">
              <a:off x="3299" y="2729"/>
              <a:ext cx="1" cy="4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05" name="Line 1177"/>
            <p:cNvSpPr>
              <a:spLocks noChangeShapeType="1"/>
            </p:cNvSpPr>
            <p:nvPr/>
          </p:nvSpPr>
          <p:spPr bwMode="auto">
            <a:xfrm flipV="1">
              <a:off x="3299" y="2771"/>
              <a:ext cx="1" cy="8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06" name="Line 1178"/>
            <p:cNvSpPr>
              <a:spLocks noChangeShapeType="1"/>
            </p:cNvSpPr>
            <p:nvPr/>
          </p:nvSpPr>
          <p:spPr bwMode="auto">
            <a:xfrm flipV="1">
              <a:off x="3303" y="2696"/>
              <a:ext cx="1" cy="7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07" name="Line 1179"/>
            <p:cNvSpPr>
              <a:spLocks noChangeShapeType="1"/>
            </p:cNvSpPr>
            <p:nvPr/>
          </p:nvSpPr>
          <p:spPr bwMode="auto">
            <a:xfrm flipV="1">
              <a:off x="3303" y="2654"/>
              <a:ext cx="1" cy="11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08" name="Line 1180"/>
            <p:cNvSpPr>
              <a:spLocks noChangeShapeType="1"/>
            </p:cNvSpPr>
            <p:nvPr/>
          </p:nvSpPr>
          <p:spPr bwMode="auto">
            <a:xfrm flipV="1">
              <a:off x="3308" y="2766"/>
              <a:ext cx="1" cy="3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09" name="Line 1181"/>
            <p:cNvSpPr>
              <a:spLocks noChangeShapeType="1"/>
            </p:cNvSpPr>
            <p:nvPr/>
          </p:nvSpPr>
          <p:spPr bwMode="auto">
            <a:xfrm flipV="1">
              <a:off x="3322" y="2729"/>
              <a:ext cx="1" cy="3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10" name="Line 1182"/>
            <p:cNvSpPr>
              <a:spLocks noChangeShapeType="1"/>
            </p:cNvSpPr>
            <p:nvPr/>
          </p:nvSpPr>
          <p:spPr bwMode="auto">
            <a:xfrm flipV="1">
              <a:off x="3350" y="2747"/>
              <a:ext cx="1" cy="5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11" name="Line 1183"/>
            <p:cNvSpPr>
              <a:spLocks noChangeShapeType="1"/>
            </p:cNvSpPr>
            <p:nvPr/>
          </p:nvSpPr>
          <p:spPr bwMode="auto">
            <a:xfrm flipV="1">
              <a:off x="3350" y="2593"/>
              <a:ext cx="1" cy="15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12" name="Line 1184"/>
            <p:cNvSpPr>
              <a:spLocks noChangeShapeType="1"/>
            </p:cNvSpPr>
            <p:nvPr/>
          </p:nvSpPr>
          <p:spPr bwMode="auto">
            <a:xfrm flipV="1">
              <a:off x="3355" y="2743"/>
              <a:ext cx="1" cy="7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13" name="Line 1185"/>
            <p:cNvSpPr>
              <a:spLocks noChangeShapeType="1"/>
            </p:cNvSpPr>
            <p:nvPr/>
          </p:nvSpPr>
          <p:spPr bwMode="auto">
            <a:xfrm flipV="1">
              <a:off x="3355" y="2640"/>
              <a:ext cx="1" cy="10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14" name="Line 1186"/>
            <p:cNvSpPr>
              <a:spLocks noChangeShapeType="1"/>
            </p:cNvSpPr>
            <p:nvPr/>
          </p:nvSpPr>
          <p:spPr bwMode="auto">
            <a:xfrm flipV="1">
              <a:off x="3359" y="2682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15" name="Line 1187"/>
            <p:cNvSpPr>
              <a:spLocks noChangeShapeType="1"/>
            </p:cNvSpPr>
            <p:nvPr/>
          </p:nvSpPr>
          <p:spPr bwMode="auto">
            <a:xfrm flipV="1">
              <a:off x="3364" y="2705"/>
              <a:ext cx="1" cy="3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16" name="Line 1188"/>
            <p:cNvSpPr>
              <a:spLocks noChangeShapeType="1"/>
            </p:cNvSpPr>
            <p:nvPr/>
          </p:nvSpPr>
          <p:spPr bwMode="auto">
            <a:xfrm flipV="1">
              <a:off x="3364" y="2738"/>
              <a:ext cx="1" cy="22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17" name="Line 1189"/>
            <p:cNvSpPr>
              <a:spLocks noChangeShapeType="1"/>
            </p:cNvSpPr>
            <p:nvPr/>
          </p:nvSpPr>
          <p:spPr bwMode="auto">
            <a:xfrm flipV="1">
              <a:off x="3369" y="2733"/>
              <a:ext cx="1" cy="1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18" name="Line 1190"/>
            <p:cNvSpPr>
              <a:spLocks noChangeShapeType="1"/>
            </p:cNvSpPr>
            <p:nvPr/>
          </p:nvSpPr>
          <p:spPr bwMode="auto">
            <a:xfrm flipV="1">
              <a:off x="3373" y="2733"/>
              <a:ext cx="1" cy="7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19" name="Line 1191"/>
            <p:cNvSpPr>
              <a:spLocks noChangeShapeType="1"/>
            </p:cNvSpPr>
            <p:nvPr/>
          </p:nvSpPr>
          <p:spPr bwMode="auto">
            <a:xfrm flipV="1">
              <a:off x="3378" y="2682"/>
              <a:ext cx="1" cy="5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20" name="Line 1192"/>
            <p:cNvSpPr>
              <a:spLocks noChangeShapeType="1"/>
            </p:cNvSpPr>
            <p:nvPr/>
          </p:nvSpPr>
          <p:spPr bwMode="auto">
            <a:xfrm flipV="1">
              <a:off x="3387" y="2597"/>
              <a:ext cx="1" cy="13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21" name="Line 1193"/>
            <p:cNvSpPr>
              <a:spLocks noChangeShapeType="1"/>
            </p:cNvSpPr>
            <p:nvPr/>
          </p:nvSpPr>
          <p:spPr bwMode="auto">
            <a:xfrm flipV="1">
              <a:off x="3392" y="2663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22" name="Line 1194"/>
            <p:cNvSpPr>
              <a:spLocks noChangeShapeType="1"/>
            </p:cNvSpPr>
            <p:nvPr/>
          </p:nvSpPr>
          <p:spPr bwMode="auto">
            <a:xfrm flipV="1">
              <a:off x="3401" y="2658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23" name="Line 1195"/>
            <p:cNvSpPr>
              <a:spLocks noChangeShapeType="1"/>
            </p:cNvSpPr>
            <p:nvPr/>
          </p:nvSpPr>
          <p:spPr bwMode="auto">
            <a:xfrm flipV="1">
              <a:off x="3401" y="2719"/>
              <a:ext cx="1" cy="9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24" name="Line 1196"/>
            <p:cNvSpPr>
              <a:spLocks noChangeShapeType="1"/>
            </p:cNvSpPr>
            <p:nvPr/>
          </p:nvSpPr>
          <p:spPr bwMode="auto">
            <a:xfrm flipV="1">
              <a:off x="3406" y="2616"/>
              <a:ext cx="1" cy="10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25" name="Line 1197"/>
            <p:cNvSpPr>
              <a:spLocks noChangeShapeType="1"/>
            </p:cNvSpPr>
            <p:nvPr/>
          </p:nvSpPr>
          <p:spPr bwMode="auto">
            <a:xfrm flipV="1">
              <a:off x="3415" y="2710"/>
              <a:ext cx="1" cy="4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26" name="Line 1198"/>
            <p:cNvSpPr>
              <a:spLocks noChangeShapeType="1"/>
            </p:cNvSpPr>
            <p:nvPr/>
          </p:nvSpPr>
          <p:spPr bwMode="auto">
            <a:xfrm flipV="1">
              <a:off x="3415" y="2710"/>
              <a:ext cx="1" cy="1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27" name="Line 1199"/>
            <p:cNvSpPr>
              <a:spLocks noChangeShapeType="1"/>
            </p:cNvSpPr>
            <p:nvPr/>
          </p:nvSpPr>
          <p:spPr bwMode="auto">
            <a:xfrm flipV="1">
              <a:off x="3420" y="2588"/>
              <a:ext cx="1" cy="12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28" name="Line 1200"/>
            <p:cNvSpPr>
              <a:spLocks noChangeShapeType="1"/>
            </p:cNvSpPr>
            <p:nvPr/>
          </p:nvSpPr>
          <p:spPr bwMode="auto">
            <a:xfrm flipV="1">
              <a:off x="3434" y="2611"/>
              <a:ext cx="1" cy="9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29" name="Line 1201"/>
            <p:cNvSpPr>
              <a:spLocks noChangeShapeType="1"/>
            </p:cNvSpPr>
            <p:nvPr/>
          </p:nvSpPr>
          <p:spPr bwMode="auto">
            <a:xfrm flipV="1">
              <a:off x="3439" y="2672"/>
              <a:ext cx="1" cy="2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30" name="Line 1202"/>
            <p:cNvSpPr>
              <a:spLocks noChangeShapeType="1"/>
            </p:cNvSpPr>
            <p:nvPr/>
          </p:nvSpPr>
          <p:spPr bwMode="auto">
            <a:xfrm flipV="1">
              <a:off x="3443" y="2630"/>
              <a:ext cx="1" cy="6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31" name="Line 1203"/>
            <p:cNvSpPr>
              <a:spLocks noChangeShapeType="1"/>
            </p:cNvSpPr>
            <p:nvPr/>
          </p:nvSpPr>
          <p:spPr bwMode="auto">
            <a:xfrm flipV="1">
              <a:off x="3443" y="2696"/>
              <a:ext cx="1" cy="18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32" name="Line 1204"/>
            <p:cNvSpPr>
              <a:spLocks noChangeShapeType="1"/>
            </p:cNvSpPr>
            <p:nvPr/>
          </p:nvSpPr>
          <p:spPr bwMode="auto">
            <a:xfrm flipV="1">
              <a:off x="3448" y="2691"/>
              <a:ext cx="1" cy="5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33" name="Line 1205"/>
            <p:cNvSpPr>
              <a:spLocks noChangeShapeType="1"/>
            </p:cNvSpPr>
            <p:nvPr/>
          </p:nvSpPr>
          <p:spPr bwMode="auto">
            <a:xfrm flipV="1">
              <a:off x="3453" y="2691"/>
              <a:ext cx="1" cy="3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34" name="Line 1206"/>
            <p:cNvSpPr>
              <a:spLocks noChangeShapeType="1"/>
            </p:cNvSpPr>
            <p:nvPr/>
          </p:nvSpPr>
          <p:spPr bwMode="auto">
            <a:xfrm flipV="1">
              <a:off x="3467" y="2686"/>
              <a:ext cx="1" cy="2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35" name="Line 1207"/>
            <p:cNvSpPr>
              <a:spLocks noChangeShapeType="1"/>
            </p:cNvSpPr>
            <p:nvPr/>
          </p:nvSpPr>
          <p:spPr bwMode="auto">
            <a:xfrm flipV="1">
              <a:off x="3476" y="2677"/>
              <a:ext cx="1" cy="13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36" name="Line 1208"/>
            <p:cNvSpPr>
              <a:spLocks noChangeShapeType="1"/>
            </p:cNvSpPr>
            <p:nvPr/>
          </p:nvSpPr>
          <p:spPr bwMode="auto">
            <a:xfrm flipV="1">
              <a:off x="3476" y="2579"/>
              <a:ext cx="1" cy="9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37" name="Line 1209"/>
            <p:cNvSpPr>
              <a:spLocks noChangeShapeType="1"/>
            </p:cNvSpPr>
            <p:nvPr/>
          </p:nvSpPr>
          <p:spPr bwMode="auto">
            <a:xfrm flipV="1">
              <a:off x="3485" y="2672"/>
              <a:ext cx="1" cy="9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38" name="Line 1210"/>
            <p:cNvSpPr>
              <a:spLocks noChangeShapeType="1"/>
            </p:cNvSpPr>
            <p:nvPr/>
          </p:nvSpPr>
          <p:spPr bwMode="auto">
            <a:xfrm flipV="1">
              <a:off x="3485" y="2672"/>
              <a:ext cx="1" cy="8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39" name="Line 1211"/>
            <p:cNvSpPr>
              <a:spLocks noChangeShapeType="1"/>
            </p:cNvSpPr>
            <p:nvPr/>
          </p:nvSpPr>
          <p:spPr bwMode="auto">
            <a:xfrm flipV="1">
              <a:off x="3495" y="2668"/>
              <a:ext cx="1" cy="27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40" name="Line 1212"/>
            <p:cNvSpPr>
              <a:spLocks noChangeShapeType="1"/>
            </p:cNvSpPr>
            <p:nvPr/>
          </p:nvSpPr>
          <p:spPr bwMode="auto">
            <a:xfrm flipV="1">
              <a:off x="3495" y="2668"/>
              <a:ext cx="1" cy="22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41" name="Line 1213"/>
            <p:cNvSpPr>
              <a:spLocks noChangeShapeType="1"/>
            </p:cNvSpPr>
            <p:nvPr/>
          </p:nvSpPr>
          <p:spPr bwMode="auto">
            <a:xfrm flipV="1">
              <a:off x="3504" y="2663"/>
              <a:ext cx="1" cy="11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42" name="Line 1214"/>
            <p:cNvSpPr>
              <a:spLocks noChangeShapeType="1"/>
            </p:cNvSpPr>
            <p:nvPr/>
          </p:nvSpPr>
          <p:spPr bwMode="auto">
            <a:xfrm flipV="1">
              <a:off x="3518" y="2532"/>
              <a:ext cx="1" cy="12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43" name="Line 1215"/>
            <p:cNvSpPr>
              <a:spLocks noChangeShapeType="1"/>
            </p:cNvSpPr>
            <p:nvPr/>
          </p:nvSpPr>
          <p:spPr bwMode="auto">
            <a:xfrm flipV="1">
              <a:off x="3518" y="2658"/>
              <a:ext cx="1" cy="30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44" name="Line 1216"/>
            <p:cNvSpPr>
              <a:spLocks noChangeShapeType="1"/>
            </p:cNvSpPr>
            <p:nvPr/>
          </p:nvSpPr>
          <p:spPr bwMode="auto">
            <a:xfrm flipV="1">
              <a:off x="3518" y="2658"/>
              <a:ext cx="1" cy="4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45" name="Line 1217"/>
            <p:cNvSpPr>
              <a:spLocks noChangeShapeType="1"/>
            </p:cNvSpPr>
            <p:nvPr/>
          </p:nvSpPr>
          <p:spPr bwMode="auto">
            <a:xfrm flipV="1">
              <a:off x="3518" y="2654"/>
              <a:ext cx="1" cy="11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46" name="Line 1218"/>
            <p:cNvSpPr>
              <a:spLocks noChangeShapeType="1"/>
            </p:cNvSpPr>
            <p:nvPr/>
          </p:nvSpPr>
          <p:spPr bwMode="auto">
            <a:xfrm flipV="1">
              <a:off x="3532" y="2649"/>
              <a:ext cx="1" cy="12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47" name="Line 1219"/>
            <p:cNvSpPr>
              <a:spLocks noChangeShapeType="1"/>
            </p:cNvSpPr>
            <p:nvPr/>
          </p:nvSpPr>
          <p:spPr bwMode="auto">
            <a:xfrm flipV="1">
              <a:off x="3541" y="2522"/>
              <a:ext cx="1" cy="12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48" name="Line 1220"/>
            <p:cNvSpPr>
              <a:spLocks noChangeShapeType="1"/>
            </p:cNvSpPr>
            <p:nvPr/>
          </p:nvSpPr>
          <p:spPr bwMode="auto">
            <a:xfrm flipV="1">
              <a:off x="3569" y="2630"/>
              <a:ext cx="1" cy="4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49" name="Line 1221"/>
            <p:cNvSpPr>
              <a:spLocks noChangeShapeType="1"/>
            </p:cNvSpPr>
            <p:nvPr/>
          </p:nvSpPr>
          <p:spPr bwMode="auto">
            <a:xfrm flipV="1">
              <a:off x="3583" y="2583"/>
              <a:ext cx="1" cy="3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50" name="Line 1222"/>
            <p:cNvSpPr>
              <a:spLocks noChangeShapeType="1"/>
            </p:cNvSpPr>
            <p:nvPr/>
          </p:nvSpPr>
          <p:spPr bwMode="auto">
            <a:xfrm flipV="1">
              <a:off x="3593" y="2616"/>
              <a:ext cx="1" cy="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51" name="Line 1223"/>
            <p:cNvSpPr>
              <a:spLocks noChangeShapeType="1"/>
            </p:cNvSpPr>
            <p:nvPr/>
          </p:nvSpPr>
          <p:spPr bwMode="auto">
            <a:xfrm flipV="1">
              <a:off x="3607" y="2611"/>
              <a:ext cx="1" cy="1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52" name="Line 1224"/>
            <p:cNvSpPr>
              <a:spLocks noChangeShapeType="1"/>
            </p:cNvSpPr>
            <p:nvPr/>
          </p:nvSpPr>
          <p:spPr bwMode="auto">
            <a:xfrm flipV="1">
              <a:off x="3616" y="2527"/>
              <a:ext cx="1" cy="8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53" name="Line 1225"/>
            <p:cNvSpPr>
              <a:spLocks noChangeShapeType="1"/>
            </p:cNvSpPr>
            <p:nvPr/>
          </p:nvSpPr>
          <p:spPr bwMode="auto">
            <a:xfrm flipV="1">
              <a:off x="3616" y="2583"/>
              <a:ext cx="1" cy="2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54" name="Line 1226"/>
            <p:cNvSpPr>
              <a:spLocks noChangeShapeType="1"/>
            </p:cNvSpPr>
            <p:nvPr/>
          </p:nvSpPr>
          <p:spPr bwMode="auto">
            <a:xfrm flipV="1">
              <a:off x="3625" y="2443"/>
              <a:ext cx="1" cy="15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55" name="Line 1227"/>
            <p:cNvSpPr>
              <a:spLocks noChangeShapeType="1"/>
            </p:cNvSpPr>
            <p:nvPr/>
          </p:nvSpPr>
          <p:spPr bwMode="auto">
            <a:xfrm flipV="1">
              <a:off x="3630" y="2555"/>
              <a:ext cx="1" cy="4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56" name="Line 1228"/>
            <p:cNvSpPr>
              <a:spLocks noChangeShapeType="1"/>
            </p:cNvSpPr>
            <p:nvPr/>
          </p:nvSpPr>
          <p:spPr bwMode="auto">
            <a:xfrm flipV="1">
              <a:off x="3649" y="2513"/>
              <a:ext cx="1" cy="7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57" name="Line 1229"/>
            <p:cNvSpPr>
              <a:spLocks noChangeShapeType="1"/>
            </p:cNvSpPr>
            <p:nvPr/>
          </p:nvSpPr>
          <p:spPr bwMode="auto">
            <a:xfrm flipV="1">
              <a:off x="3653" y="2438"/>
              <a:ext cx="1" cy="14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58" name="Line 1230"/>
            <p:cNvSpPr>
              <a:spLocks noChangeShapeType="1"/>
            </p:cNvSpPr>
            <p:nvPr/>
          </p:nvSpPr>
          <p:spPr bwMode="auto">
            <a:xfrm flipV="1">
              <a:off x="3658" y="2508"/>
              <a:ext cx="1" cy="7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59" name="Line 1231"/>
            <p:cNvSpPr>
              <a:spLocks noChangeShapeType="1"/>
            </p:cNvSpPr>
            <p:nvPr/>
          </p:nvSpPr>
          <p:spPr bwMode="auto">
            <a:xfrm flipV="1">
              <a:off x="3672" y="2513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60" name="Line 1232"/>
            <p:cNvSpPr>
              <a:spLocks noChangeShapeType="1"/>
            </p:cNvSpPr>
            <p:nvPr/>
          </p:nvSpPr>
          <p:spPr bwMode="auto">
            <a:xfrm flipV="1">
              <a:off x="3672" y="2471"/>
              <a:ext cx="1" cy="10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61" name="Line 1233"/>
            <p:cNvSpPr>
              <a:spLocks noChangeShapeType="1"/>
            </p:cNvSpPr>
            <p:nvPr/>
          </p:nvSpPr>
          <p:spPr bwMode="auto">
            <a:xfrm flipV="1">
              <a:off x="3681" y="2569"/>
              <a:ext cx="1" cy="3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62" name="Line 1234"/>
            <p:cNvSpPr>
              <a:spLocks noChangeShapeType="1"/>
            </p:cNvSpPr>
            <p:nvPr/>
          </p:nvSpPr>
          <p:spPr bwMode="auto">
            <a:xfrm flipV="1">
              <a:off x="3733" y="2541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63" name="Line 1235"/>
            <p:cNvSpPr>
              <a:spLocks noChangeShapeType="1"/>
            </p:cNvSpPr>
            <p:nvPr/>
          </p:nvSpPr>
          <p:spPr bwMode="auto">
            <a:xfrm flipV="1">
              <a:off x="3737" y="2522"/>
              <a:ext cx="1" cy="1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64" name="Line 1236"/>
            <p:cNvSpPr>
              <a:spLocks noChangeShapeType="1"/>
            </p:cNvSpPr>
            <p:nvPr/>
          </p:nvSpPr>
          <p:spPr bwMode="auto">
            <a:xfrm flipV="1">
              <a:off x="3742" y="2382"/>
              <a:ext cx="1" cy="15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65" name="Line 1237"/>
            <p:cNvSpPr>
              <a:spLocks noChangeShapeType="1"/>
            </p:cNvSpPr>
            <p:nvPr/>
          </p:nvSpPr>
          <p:spPr bwMode="auto">
            <a:xfrm flipV="1">
              <a:off x="3751" y="2532"/>
              <a:ext cx="1" cy="16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66" name="Line 1238"/>
            <p:cNvSpPr>
              <a:spLocks noChangeShapeType="1"/>
            </p:cNvSpPr>
            <p:nvPr/>
          </p:nvSpPr>
          <p:spPr bwMode="auto">
            <a:xfrm flipV="1">
              <a:off x="3779" y="2433"/>
              <a:ext cx="1" cy="8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67" name="Line 1239"/>
            <p:cNvSpPr>
              <a:spLocks noChangeShapeType="1"/>
            </p:cNvSpPr>
            <p:nvPr/>
          </p:nvSpPr>
          <p:spPr bwMode="auto">
            <a:xfrm flipV="1">
              <a:off x="3784" y="2518"/>
              <a:ext cx="1" cy="3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68" name="Line 1240"/>
            <p:cNvSpPr>
              <a:spLocks noChangeShapeType="1"/>
            </p:cNvSpPr>
            <p:nvPr/>
          </p:nvSpPr>
          <p:spPr bwMode="auto">
            <a:xfrm flipV="1">
              <a:off x="3798" y="2494"/>
              <a:ext cx="1" cy="1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69" name="Line 1241"/>
            <p:cNvSpPr>
              <a:spLocks noChangeShapeType="1"/>
            </p:cNvSpPr>
            <p:nvPr/>
          </p:nvSpPr>
          <p:spPr bwMode="auto">
            <a:xfrm flipV="1">
              <a:off x="3817" y="2489"/>
              <a:ext cx="1" cy="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70" name="Line 1242"/>
            <p:cNvSpPr>
              <a:spLocks noChangeShapeType="1"/>
            </p:cNvSpPr>
            <p:nvPr/>
          </p:nvSpPr>
          <p:spPr bwMode="auto">
            <a:xfrm flipV="1">
              <a:off x="3835" y="2466"/>
              <a:ext cx="1" cy="2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71" name="Line 1243"/>
            <p:cNvSpPr>
              <a:spLocks noChangeShapeType="1"/>
            </p:cNvSpPr>
            <p:nvPr/>
          </p:nvSpPr>
          <p:spPr bwMode="auto">
            <a:xfrm flipV="1">
              <a:off x="3835" y="2485"/>
              <a:ext cx="1" cy="21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72" name="Line 1244"/>
            <p:cNvSpPr>
              <a:spLocks noChangeShapeType="1"/>
            </p:cNvSpPr>
            <p:nvPr/>
          </p:nvSpPr>
          <p:spPr bwMode="auto">
            <a:xfrm flipV="1">
              <a:off x="3863" y="2475"/>
              <a:ext cx="1" cy="14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73" name="Line 1245"/>
            <p:cNvSpPr>
              <a:spLocks noChangeShapeType="1"/>
            </p:cNvSpPr>
            <p:nvPr/>
          </p:nvSpPr>
          <p:spPr bwMode="auto">
            <a:xfrm flipV="1">
              <a:off x="3919" y="2382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74" name="Line 1246"/>
            <p:cNvSpPr>
              <a:spLocks noChangeShapeType="1"/>
            </p:cNvSpPr>
            <p:nvPr/>
          </p:nvSpPr>
          <p:spPr bwMode="auto">
            <a:xfrm flipV="1">
              <a:off x="3966" y="2419"/>
              <a:ext cx="1" cy="1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75" name="Line 1247"/>
            <p:cNvSpPr>
              <a:spLocks noChangeShapeType="1"/>
            </p:cNvSpPr>
            <p:nvPr/>
          </p:nvSpPr>
          <p:spPr bwMode="auto">
            <a:xfrm flipV="1">
              <a:off x="3975" y="2410"/>
              <a:ext cx="1" cy="15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76" name="Line 1248"/>
            <p:cNvSpPr>
              <a:spLocks noChangeShapeType="1"/>
            </p:cNvSpPr>
            <p:nvPr/>
          </p:nvSpPr>
          <p:spPr bwMode="auto">
            <a:xfrm flipV="1">
              <a:off x="4022" y="2391"/>
              <a:ext cx="1" cy="9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77" name="Line 1249"/>
            <p:cNvSpPr>
              <a:spLocks noChangeShapeType="1"/>
            </p:cNvSpPr>
            <p:nvPr/>
          </p:nvSpPr>
          <p:spPr bwMode="auto">
            <a:xfrm flipV="1">
              <a:off x="4073" y="2222"/>
              <a:ext cx="1" cy="14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78" name="Line 1250"/>
            <p:cNvSpPr>
              <a:spLocks noChangeShapeType="1"/>
            </p:cNvSpPr>
            <p:nvPr/>
          </p:nvSpPr>
          <p:spPr bwMode="auto">
            <a:xfrm>
              <a:off x="4134" y="2325"/>
              <a:ext cx="1" cy="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379" name="Oval 1251"/>
            <p:cNvSpPr>
              <a:spLocks noChangeArrowheads="1"/>
            </p:cNvSpPr>
            <p:nvPr/>
          </p:nvSpPr>
          <p:spPr bwMode="auto">
            <a:xfrm>
              <a:off x="2212" y="332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380" name="Oval 1252"/>
            <p:cNvSpPr>
              <a:spLocks noChangeArrowheads="1"/>
            </p:cNvSpPr>
            <p:nvPr/>
          </p:nvSpPr>
          <p:spPr bwMode="auto">
            <a:xfrm>
              <a:off x="2296" y="3427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381" name="Oval 1253"/>
            <p:cNvSpPr>
              <a:spLocks noChangeArrowheads="1"/>
            </p:cNvSpPr>
            <p:nvPr/>
          </p:nvSpPr>
          <p:spPr bwMode="auto">
            <a:xfrm>
              <a:off x="2324" y="343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382" name="Oval 1254"/>
            <p:cNvSpPr>
              <a:spLocks noChangeArrowheads="1"/>
            </p:cNvSpPr>
            <p:nvPr/>
          </p:nvSpPr>
          <p:spPr bwMode="auto">
            <a:xfrm>
              <a:off x="2389" y="32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383" name="Oval 1255"/>
            <p:cNvSpPr>
              <a:spLocks noChangeArrowheads="1"/>
            </p:cNvSpPr>
            <p:nvPr/>
          </p:nvSpPr>
          <p:spPr bwMode="auto">
            <a:xfrm>
              <a:off x="2468" y="323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384" name="Oval 1256"/>
            <p:cNvSpPr>
              <a:spLocks noChangeArrowheads="1"/>
            </p:cNvSpPr>
            <p:nvPr/>
          </p:nvSpPr>
          <p:spPr bwMode="auto">
            <a:xfrm>
              <a:off x="2468" y="324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385" name="Oval 1257"/>
            <p:cNvSpPr>
              <a:spLocks noChangeArrowheads="1"/>
            </p:cNvSpPr>
            <p:nvPr/>
          </p:nvSpPr>
          <p:spPr bwMode="auto">
            <a:xfrm>
              <a:off x="2501" y="330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386" name="Oval 1258"/>
            <p:cNvSpPr>
              <a:spLocks noChangeArrowheads="1"/>
            </p:cNvSpPr>
            <p:nvPr/>
          </p:nvSpPr>
          <p:spPr bwMode="auto">
            <a:xfrm>
              <a:off x="2529" y="303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387" name="Oval 1259"/>
            <p:cNvSpPr>
              <a:spLocks noChangeArrowheads="1"/>
            </p:cNvSpPr>
            <p:nvPr/>
          </p:nvSpPr>
          <p:spPr bwMode="auto">
            <a:xfrm>
              <a:off x="2557" y="322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388" name="Oval 1260"/>
            <p:cNvSpPr>
              <a:spLocks noChangeArrowheads="1"/>
            </p:cNvSpPr>
            <p:nvPr/>
          </p:nvSpPr>
          <p:spPr bwMode="auto">
            <a:xfrm>
              <a:off x="2678" y="301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389" name="Oval 1261"/>
            <p:cNvSpPr>
              <a:spLocks noChangeArrowheads="1"/>
            </p:cNvSpPr>
            <p:nvPr/>
          </p:nvSpPr>
          <p:spPr bwMode="auto">
            <a:xfrm>
              <a:off x="2720" y="305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390" name="Oval 1262"/>
            <p:cNvSpPr>
              <a:spLocks noChangeArrowheads="1"/>
            </p:cNvSpPr>
            <p:nvPr/>
          </p:nvSpPr>
          <p:spPr bwMode="auto">
            <a:xfrm>
              <a:off x="2762" y="299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391" name="Oval 1263"/>
            <p:cNvSpPr>
              <a:spLocks noChangeArrowheads="1"/>
            </p:cNvSpPr>
            <p:nvPr/>
          </p:nvSpPr>
          <p:spPr bwMode="auto">
            <a:xfrm>
              <a:off x="2771" y="301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392" name="Oval 1264"/>
            <p:cNvSpPr>
              <a:spLocks noChangeArrowheads="1"/>
            </p:cNvSpPr>
            <p:nvPr/>
          </p:nvSpPr>
          <p:spPr bwMode="auto">
            <a:xfrm>
              <a:off x="2771" y="291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393" name="Oval 1265"/>
            <p:cNvSpPr>
              <a:spLocks noChangeArrowheads="1"/>
            </p:cNvSpPr>
            <p:nvPr/>
          </p:nvSpPr>
          <p:spPr bwMode="auto">
            <a:xfrm>
              <a:off x="2795" y="299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394" name="Oval 1266"/>
            <p:cNvSpPr>
              <a:spLocks noChangeArrowheads="1"/>
            </p:cNvSpPr>
            <p:nvPr/>
          </p:nvSpPr>
          <p:spPr bwMode="auto">
            <a:xfrm>
              <a:off x="2813" y="283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395" name="Oval 1267"/>
            <p:cNvSpPr>
              <a:spLocks noChangeArrowheads="1"/>
            </p:cNvSpPr>
            <p:nvPr/>
          </p:nvSpPr>
          <p:spPr bwMode="auto">
            <a:xfrm>
              <a:off x="2818" y="314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396" name="Oval 1268"/>
            <p:cNvSpPr>
              <a:spLocks noChangeArrowheads="1"/>
            </p:cNvSpPr>
            <p:nvPr/>
          </p:nvSpPr>
          <p:spPr bwMode="auto">
            <a:xfrm>
              <a:off x="2832" y="2944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397" name="Oval 1269"/>
            <p:cNvSpPr>
              <a:spLocks noChangeArrowheads="1"/>
            </p:cNvSpPr>
            <p:nvPr/>
          </p:nvSpPr>
          <p:spPr bwMode="auto">
            <a:xfrm>
              <a:off x="2841" y="302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398" name="Oval 1270"/>
            <p:cNvSpPr>
              <a:spLocks noChangeArrowheads="1"/>
            </p:cNvSpPr>
            <p:nvPr/>
          </p:nvSpPr>
          <p:spPr bwMode="auto">
            <a:xfrm>
              <a:off x="2846" y="29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399" name="Oval 1271"/>
            <p:cNvSpPr>
              <a:spLocks noChangeArrowheads="1"/>
            </p:cNvSpPr>
            <p:nvPr/>
          </p:nvSpPr>
          <p:spPr bwMode="auto">
            <a:xfrm>
              <a:off x="2855" y="286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00" name="Oval 1272"/>
            <p:cNvSpPr>
              <a:spLocks noChangeArrowheads="1"/>
            </p:cNvSpPr>
            <p:nvPr/>
          </p:nvSpPr>
          <p:spPr bwMode="auto">
            <a:xfrm>
              <a:off x="2860" y="296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01" name="Oval 1273"/>
            <p:cNvSpPr>
              <a:spLocks noChangeArrowheads="1"/>
            </p:cNvSpPr>
            <p:nvPr/>
          </p:nvSpPr>
          <p:spPr bwMode="auto">
            <a:xfrm>
              <a:off x="2888" y="310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02" name="Oval 1274"/>
            <p:cNvSpPr>
              <a:spLocks noChangeArrowheads="1"/>
            </p:cNvSpPr>
            <p:nvPr/>
          </p:nvSpPr>
          <p:spPr bwMode="auto">
            <a:xfrm>
              <a:off x="2897" y="289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03" name="Oval 1275"/>
            <p:cNvSpPr>
              <a:spLocks noChangeArrowheads="1"/>
            </p:cNvSpPr>
            <p:nvPr/>
          </p:nvSpPr>
          <p:spPr bwMode="auto">
            <a:xfrm>
              <a:off x="2907" y="320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04" name="Oval 1276"/>
            <p:cNvSpPr>
              <a:spLocks noChangeArrowheads="1"/>
            </p:cNvSpPr>
            <p:nvPr/>
          </p:nvSpPr>
          <p:spPr bwMode="auto">
            <a:xfrm>
              <a:off x="2911" y="297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05" name="Oval 1277"/>
            <p:cNvSpPr>
              <a:spLocks noChangeArrowheads="1"/>
            </p:cNvSpPr>
            <p:nvPr/>
          </p:nvSpPr>
          <p:spPr bwMode="auto">
            <a:xfrm>
              <a:off x="2925" y="307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06" name="Oval 1278"/>
            <p:cNvSpPr>
              <a:spLocks noChangeArrowheads="1"/>
            </p:cNvSpPr>
            <p:nvPr/>
          </p:nvSpPr>
          <p:spPr bwMode="auto">
            <a:xfrm>
              <a:off x="2944" y="294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07" name="Oval 1279"/>
            <p:cNvSpPr>
              <a:spLocks noChangeArrowheads="1"/>
            </p:cNvSpPr>
            <p:nvPr/>
          </p:nvSpPr>
          <p:spPr bwMode="auto">
            <a:xfrm>
              <a:off x="2949" y="275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08" name="Oval 1280"/>
            <p:cNvSpPr>
              <a:spLocks noChangeArrowheads="1"/>
            </p:cNvSpPr>
            <p:nvPr/>
          </p:nvSpPr>
          <p:spPr bwMode="auto">
            <a:xfrm>
              <a:off x="2953" y="299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09" name="Oval 1281"/>
            <p:cNvSpPr>
              <a:spLocks noChangeArrowheads="1"/>
            </p:cNvSpPr>
            <p:nvPr/>
          </p:nvSpPr>
          <p:spPr bwMode="auto">
            <a:xfrm>
              <a:off x="2963" y="2822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10" name="Oval 1282"/>
            <p:cNvSpPr>
              <a:spLocks noChangeArrowheads="1"/>
            </p:cNvSpPr>
            <p:nvPr/>
          </p:nvSpPr>
          <p:spPr bwMode="auto">
            <a:xfrm>
              <a:off x="2963" y="3019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11" name="Oval 1283"/>
            <p:cNvSpPr>
              <a:spLocks noChangeArrowheads="1"/>
            </p:cNvSpPr>
            <p:nvPr/>
          </p:nvSpPr>
          <p:spPr bwMode="auto">
            <a:xfrm>
              <a:off x="2967" y="298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12" name="Oval 1284"/>
            <p:cNvSpPr>
              <a:spLocks noChangeArrowheads="1"/>
            </p:cNvSpPr>
            <p:nvPr/>
          </p:nvSpPr>
          <p:spPr bwMode="auto">
            <a:xfrm>
              <a:off x="2977" y="283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13" name="Oval 1285"/>
            <p:cNvSpPr>
              <a:spLocks noChangeArrowheads="1"/>
            </p:cNvSpPr>
            <p:nvPr/>
          </p:nvSpPr>
          <p:spPr bwMode="auto">
            <a:xfrm>
              <a:off x="2981" y="294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14" name="Oval 1286"/>
            <p:cNvSpPr>
              <a:spLocks noChangeArrowheads="1"/>
            </p:cNvSpPr>
            <p:nvPr/>
          </p:nvSpPr>
          <p:spPr bwMode="auto">
            <a:xfrm>
              <a:off x="2986" y="298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15" name="Oval 1287"/>
            <p:cNvSpPr>
              <a:spLocks noChangeArrowheads="1"/>
            </p:cNvSpPr>
            <p:nvPr/>
          </p:nvSpPr>
          <p:spPr bwMode="auto">
            <a:xfrm>
              <a:off x="2995" y="29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16" name="Oval 1288"/>
            <p:cNvSpPr>
              <a:spLocks noChangeArrowheads="1"/>
            </p:cNvSpPr>
            <p:nvPr/>
          </p:nvSpPr>
          <p:spPr bwMode="auto">
            <a:xfrm>
              <a:off x="3000" y="295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17" name="Oval 1289"/>
            <p:cNvSpPr>
              <a:spLocks noChangeArrowheads="1"/>
            </p:cNvSpPr>
            <p:nvPr/>
          </p:nvSpPr>
          <p:spPr bwMode="auto">
            <a:xfrm>
              <a:off x="3009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18" name="Oval 1290"/>
            <p:cNvSpPr>
              <a:spLocks noChangeArrowheads="1"/>
            </p:cNvSpPr>
            <p:nvPr/>
          </p:nvSpPr>
          <p:spPr bwMode="auto">
            <a:xfrm>
              <a:off x="3014" y="299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19" name="Oval 1291"/>
            <p:cNvSpPr>
              <a:spLocks noChangeArrowheads="1"/>
            </p:cNvSpPr>
            <p:nvPr/>
          </p:nvSpPr>
          <p:spPr bwMode="auto">
            <a:xfrm>
              <a:off x="3014" y="279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20" name="Oval 1292"/>
            <p:cNvSpPr>
              <a:spLocks noChangeArrowheads="1"/>
            </p:cNvSpPr>
            <p:nvPr/>
          </p:nvSpPr>
          <p:spPr bwMode="auto">
            <a:xfrm>
              <a:off x="3023" y="284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21" name="Oval 1293"/>
            <p:cNvSpPr>
              <a:spLocks noChangeArrowheads="1"/>
            </p:cNvSpPr>
            <p:nvPr/>
          </p:nvSpPr>
          <p:spPr bwMode="auto">
            <a:xfrm>
              <a:off x="3028" y="284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22" name="Oval 1294"/>
            <p:cNvSpPr>
              <a:spLocks noChangeArrowheads="1"/>
            </p:cNvSpPr>
            <p:nvPr/>
          </p:nvSpPr>
          <p:spPr bwMode="auto">
            <a:xfrm>
              <a:off x="3033" y="281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23" name="Oval 1295"/>
            <p:cNvSpPr>
              <a:spLocks noChangeArrowheads="1"/>
            </p:cNvSpPr>
            <p:nvPr/>
          </p:nvSpPr>
          <p:spPr bwMode="auto">
            <a:xfrm>
              <a:off x="3037" y="291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24" name="Oval 1296"/>
            <p:cNvSpPr>
              <a:spLocks noChangeArrowheads="1"/>
            </p:cNvSpPr>
            <p:nvPr/>
          </p:nvSpPr>
          <p:spPr bwMode="auto">
            <a:xfrm>
              <a:off x="3042" y="297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25" name="Oval 1297"/>
            <p:cNvSpPr>
              <a:spLocks noChangeArrowheads="1"/>
            </p:cNvSpPr>
            <p:nvPr/>
          </p:nvSpPr>
          <p:spPr bwMode="auto">
            <a:xfrm>
              <a:off x="3051" y="268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26" name="Oval 1298"/>
            <p:cNvSpPr>
              <a:spLocks noChangeArrowheads="1"/>
            </p:cNvSpPr>
            <p:nvPr/>
          </p:nvSpPr>
          <p:spPr bwMode="auto">
            <a:xfrm>
              <a:off x="3061" y="280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27" name="Oval 1299"/>
            <p:cNvSpPr>
              <a:spLocks noChangeArrowheads="1"/>
            </p:cNvSpPr>
            <p:nvPr/>
          </p:nvSpPr>
          <p:spPr bwMode="auto">
            <a:xfrm>
              <a:off x="3075" y="294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28" name="Oval 1300"/>
            <p:cNvSpPr>
              <a:spLocks noChangeArrowheads="1"/>
            </p:cNvSpPr>
            <p:nvPr/>
          </p:nvSpPr>
          <p:spPr bwMode="auto">
            <a:xfrm>
              <a:off x="3075" y="276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29" name="Oval 1301"/>
            <p:cNvSpPr>
              <a:spLocks noChangeArrowheads="1"/>
            </p:cNvSpPr>
            <p:nvPr/>
          </p:nvSpPr>
          <p:spPr bwMode="auto">
            <a:xfrm>
              <a:off x="3089" y="288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30" name="Oval 1302"/>
            <p:cNvSpPr>
              <a:spLocks noChangeArrowheads="1"/>
            </p:cNvSpPr>
            <p:nvPr/>
          </p:nvSpPr>
          <p:spPr bwMode="auto">
            <a:xfrm>
              <a:off x="3098" y="278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31" name="Oval 1303"/>
            <p:cNvSpPr>
              <a:spLocks noChangeArrowheads="1"/>
            </p:cNvSpPr>
            <p:nvPr/>
          </p:nvSpPr>
          <p:spPr bwMode="auto">
            <a:xfrm>
              <a:off x="3107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32" name="Oval 1304"/>
            <p:cNvSpPr>
              <a:spLocks noChangeArrowheads="1"/>
            </p:cNvSpPr>
            <p:nvPr/>
          </p:nvSpPr>
          <p:spPr bwMode="auto">
            <a:xfrm>
              <a:off x="3121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33" name="Oval 1305"/>
            <p:cNvSpPr>
              <a:spLocks noChangeArrowheads="1"/>
            </p:cNvSpPr>
            <p:nvPr/>
          </p:nvSpPr>
          <p:spPr bwMode="auto">
            <a:xfrm>
              <a:off x="3121" y="294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34" name="Oval 1306"/>
            <p:cNvSpPr>
              <a:spLocks noChangeArrowheads="1"/>
            </p:cNvSpPr>
            <p:nvPr/>
          </p:nvSpPr>
          <p:spPr bwMode="auto">
            <a:xfrm>
              <a:off x="3154" y="289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35" name="Oval 1307"/>
            <p:cNvSpPr>
              <a:spLocks noChangeArrowheads="1"/>
            </p:cNvSpPr>
            <p:nvPr/>
          </p:nvSpPr>
          <p:spPr bwMode="auto">
            <a:xfrm>
              <a:off x="3154" y="2883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36" name="Oval 1308"/>
            <p:cNvSpPr>
              <a:spLocks noChangeArrowheads="1"/>
            </p:cNvSpPr>
            <p:nvPr/>
          </p:nvSpPr>
          <p:spPr bwMode="auto">
            <a:xfrm>
              <a:off x="3159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37" name="Oval 1309"/>
            <p:cNvSpPr>
              <a:spLocks noChangeArrowheads="1"/>
            </p:cNvSpPr>
            <p:nvPr/>
          </p:nvSpPr>
          <p:spPr bwMode="auto">
            <a:xfrm>
              <a:off x="3163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38" name="Oval 1310"/>
            <p:cNvSpPr>
              <a:spLocks noChangeArrowheads="1"/>
            </p:cNvSpPr>
            <p:nvPr/>
          </p:nvSpPr>
          <p:spPr bwMode="auto">
            <a:xfrm>
              <a:off x="3168" y="278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39" name="Oval 1311"/>
            <p:cNvSpPr>
              <a:spLocks noChangeArrowheads="1"/>
            </p:cNvSpPr>
            <p:nvPr/>
          </p:nvSpPr>
          <p:spPr bwMode="auto">
            <a:xfrm>
              <a:off x="3173" y="2822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40" name="Oval 1312"/>
            <p:cNvSpPr>
              <a:spLocks noChangeArrowheads="1"/>
            </p:cNvSpPr>
            <p:nvPr/>
          </p:nvSpPr>
          <p:spPr bwMode="auto">
            <a:xfrm>
              <a:off x="3187" y="270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41" name="Oval 1313"/>
            <p:cNvSpPr>
              <a:spLocks noChangeArrowheads="1"/>
            </p:cNvSpPr>
            <p:nvPr/>
          </p:nvSpPr>
          <p:spPr bwMode="auto">
            <a:xfrm>
              <a:off x="3191" y="281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42" name="Oval 1314"/>
            <p:cNvSpPr>
              <a:spLocks noChangeArrowheads="1"/>
            </p:cNvSpPr>
            <p:nvPr/>
          </p:nvSpPr>
          <p:spPr bwMode="auto">
            <a:xfrm>
              <a:off x="3191" y="278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43" name="Oval 1315"/>
            <p:cNvSpPr>
              <a:spLocks noChangeArrowheads="1"/>
            </p:cNvSpPr>
            <p:nvPr/>
          </p:nvSpPr>
          <p:spPr bwMode="auto">
            <a:xfrm>
              <a:off x="3191" y="279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44" name="Oval 1316"/>
            <p:cNvSpPr>
              <a:spLocks noChangeArrowheads="1"/>
            </p:cNvSpPr>
            <p:nvPr/>
          </p:nvSpPr>
          <p:spPr bwMode="auto">
            <a:xfrm>
              <a:off x="3196" y="279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45" name="Oval 1317"/>
            <p:cNvSpPr>
              <a:spLocks noChangeArrowheads="1"/>
            </p:cNvSpPr>
            <p:nvPr/>
          </p:nvSpPr>
          <p:spPr bwMode="auto">
            <a:xfrm>
              <a:off x="3196" y="297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46" name="Oval 1318"/>
            <p:cNvSpPr>
              <a:spLocks noChangeArrowheads="1"/>
            </p:cNvSpPr>
            <p:nvPr/>
          </p:nvSpPr>
          <p:spPr bwMode="auto">
            <a:xfrm>
              <a:off x="3201" y="267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47" name="Oval 1319"/>
            <p:cNvSpPr>
              <a:spLocks noChangeArrowheads="1"/>
            </p:cNvSpPr>
            <p:nvPr/>
          </p:nvSpPr>
          <p:spPr bwMode="auto">
            <a:xfrm>
              <a:off x="3201" y="283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48" name="Oval 1320"/>
            <p:cNvSpPr>
              <a:spLocks noChangeArrowheads="1"/>
            </p:cNvSpPr>
            <p:nvPr/>
          </p:nvSpPr>
          <p:spPr bwMode="auto">
            <a:xfrm>
              <a:off x="3205" y="272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49" name="Oval 1321"/>
            <p:cNvSpPr>
              <a:spLocks noChangeArrowheads="1"/>
            </p:cNvSpPr>
            <p:nvPr/>
          </p:nvSpPr>
          <p:spPr bwMode="auto">
            <a:xfrm>
              <a:off x="3215" y="285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50" name="Oval 1322"/>
            <p:cNvSpPr>
              <a:spLocks noChangeArrowheads="1"/>
            </p:cNvSpPr>
            <p:nvPr/>
          </p:nvSpPr>
          <p:spPr bwMode="auto">
            <a:xfrm>
              <a:off x="3215" y="2747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51" name="Oval 1323"/>
            <p:cNvSpPr>
              <a:spLocks noChangeArrowheads="1"/>
            </p:cNvSpPr>
            <p:nvPr/>
          </p:nvSpPr>
          <p:spPr bwMode="auto">
            <a:xfrm>
              <a:off x="3215" y="2733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52" name="Oval 1324"/>
            <p:cNvSpPr>
              <a:spLocks noChangeArrowheads="1"/>
            </p:cNvSpPr>
            <p:nvPr/>
          </p:nvSpPr>
          <p:spPr bwMode="auto">
            <a:xfrm>
              <a:off x="3219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53" name="Oval 1325"/>
            <p:cNvSpPr>
              <a:spLocks noChangeArrowheads="1"/>
            </p:cNvSpPr>
            <p:nvPr/>
          </p:nvSpPr>
          <p:spPr bwMode="auto">
            <a:xfrm>
              <a:off x="3219" y="285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54" name="Oval 1326"/>
            <p:cNvSpPr>
              <a:spLocks noChangeArrowheads="1"/>
            </p:cNvSpPr>
            <p:nvPr/>
          </p:nvSpPr>
          <p:spPr bwMode="auto">
            <a:xfrm>
              <a:off x="3233" y="2625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55" name="Oval 1327"/>
            <p:cNvSpPr>
              <a:spLocks noChangeArrowheads="1"/>
            </p:cNvSpPr>
            <p:nvPr/>
          </p:nvSpPr>
          <p:spPr bwMode="auto">
            <a:xfrm>
              <a:off x="3247" y="250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56" name="Oval 1328"/>
            <p:cNvSpPr>
              <a:spLocks noChangeArrowheads="1"/>
            </p:cNvSpPr>
            <p:nvPr/>
          </p:nvSpPr>
          <p:spPr bwMode="auto">
            <a:xfrm>
              <a:off x="3247" y="289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57" name="Oval 1329"/>
            <p:cNvSpPr>
              <a:spLocks noChangeArrowheads="1"/>
            </p:cNvSpPr>
            <p:nvPr/>
          </p:nvSpPr>
          <p:spPr bwMode="auto">
            <a:xfrm>
              <a:off x="3247" y="286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58" name="Oval 1330"/>
            <p:cNvSpPr>
              <a:spLocks noChangeArrowheads="1"/>
            </p:cNvSpPr>
            <p:nvPr/>
          </p:nvSpPr>
          <p:spPr bwMode="auto">
            <a:xfrm>
              <a:off x="3271" y="270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59" name="Oval 1331"/>
            <p:cNvSpPr>
              <a:spLocks noChangeArrowheads="1"/>
            </p:cNvSpPr>
            <p:nvPr/>
          </p:nvSpPr>
          <p:spPr bwMode="auto">
            <a:xfrm>
              <a:off x="3280" y="277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60" name="Oval 1332"/>
            <p:cNvSpPr>
              <a:spLocks noChangeArrowheads="1"/>
            </p:cNvSpPr>
            <p:nvPr/>
          </p:nvSpPr>
          <p:spPr bwMode="auto">
            <a:xfrm>
              <a:off x="3285" y="271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61" name="Oval 1333"/>
            <p:cNvSpPr>
              <a:spLocks noChangeArrowheads="1"/>
            </p:cNvSpPr>
            <p:nvPr/>
          </p:nvSpPr>
          <p:spPr bwMode="auto">
            <a:xfrm>
              <a:off x="3285" y="283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62" name="Oval 1334"/>
            <p:cNvSpPr>
              <a:spLocks noChangeArrowheads="1"/>
            </p:cNvSpPr>
            <p:nvPr/>
          </p:nvSpPr>
          <p:spPr bwMode="auto">
            <a:xfrm>
              <a:off x="3289" y="268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63" name="Oval 1335"/>
            <p:cNvSpPr>
              <a:spLocks noChangeArrowheads="1"/>
            </p:cNvSpPr>
            <p:nvPr/>
          </p:nvSpPr>
          <p:spPr bwMode="auto">
            <a:xfrm>
              <a:off x="3289" y="264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64" name="Oval 1336"/>
            <p:cNvSpPr>
              <a:spLocks noChangeArrowheads="1"/>
            </p:cNvSpPr>
            <p:nvPr/>
          </p:nvSpPr>
          <p:spPr bwMode="auto">
            <a:xfrm>
              <a:off x="3294" y="278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65" name="Oval 1337"/>
            <p:cNvSpPr>
              <a:spLocks noChangeArrowheads="1"/>
            </p:cNvSpPr>
            <p:nvPr/>
          </p:nvSpPr>
          <p:spPr bwMode="auto">
            <a:xfrm>
              <a:off x="3308" y="271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66" name="Oval 1338"/>
            <p:cNvSpPr>
              <a:spLocks noChangeArrowheads="1"/>
            </p:cNvSpPr>
            <p:nvPr/>
          </p:nvSpPr>
          <p:spPr bwMode="auto">
            <a:xfrm>
              <a:off x="3336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67" name="Oval 1339"/>
            <p:cNvSpPr>
              <a:spLocks noChangeArrowheads="1"/>
            </p:cNvSpPr>
            <p:nvPr/>
          </p:nvSpPr>
          <p:spPr bwMode="auto">
            <a:xfrm>
              <a:off x="3336" y="257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68" name="Oval 1340"/>
            <p:cNvSpPr>
              <a:spLocks noChangeArrowheads="1"/>
            </p:cNvSpPr>
            <p:nvPr/>
          </p:nvSpPr>
          <p:spPr bwMode="auto">
            <a:xfrm>
              <a:off x="3341" y="280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69" name="Oval 1341"/>
            <p:cNvSpPr>
              <a:spLocks noChangeArrowheads="1"/>
            </p:cNvSpPr>
            <p:nvPr/>
          </p:nvSpPr>
          <p:spPr bwMode="auto">
            <a:xfrm>
              <a:off x="3341" y="2625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70" name="Oval 1342"/>
            <p:cNvSpPr>
              <a:spLocks noChangeArrowheads="1"/>
            </p:cNvSpPr>
            <p:nvPr/>
          </p:nvSpPr>
          <p:spPr bwMode="auto">
            <a:xfrm>
              <a:off x="3345" y="26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71" name="Oval 1343"/>
            <p:cNvSpPr>
              <a:spLocks noChangeArrowheads="1"/>
            </p:cNvSpPr>
            <p:nvPr/>
          </p:nvSpPr>
          <p:spPr bwMode="auto">
            <a:xfrm>
              <a:off x="3350" y="269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72" name="Oval 1344"/>
            <p:cNvSpPr>
              <a:spLocks noChangeArrowheads="1"/>
            </p:cNvSpPr>
            <p:nvPr/>
          </p:nvSpPr>
          <p:spPr bwMode="auto">
            <a:xfrm>
              <a:off x="3350" y="2944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73" name="Oval 1345"/>
            <p:cNvSpPr>
              <a:spLocks noChangeArrowheads="1"/>
            </p:cNvSpPr>
            <p:nvPr/>
          </p:nvSpPr>
          <p:spPr bwMode="auto">
            <a:xfrm>
              <a:off x="3355" y="273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74" name="Oval 1346"/>
            <p:cNvSpPr>
              <a:spLocks noChangeArrowheads="1"/>
            </p:cNvSpPr>
            <p:nvPr/>
          </p:nvSpPr>
          <p:spPr bwMode="auto">
            <a:xfrm>
              <a:off x="3359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75" name="Oval 1347"/>
            <p:cNvSpPr>
              <a:spLocks noChangeArrowheads="1"/>
            </p:cNvSpPr>
            <p:nvPr/>
          </p:nvSpPr>
          <p:spPr bwMode="auto">
            <a:xfrm>
              <a:off x="3364" y="26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76" name="Oval 1348"/>
            <p:cNvSpPr>
              <a:spLocks noChangeArrowheads="1"/>
            </p:cNvSpPr>
            <p:nvPr/>
          </p:nvSpPr>
          <p:spPr bwMode="auto">
            <a:xfrm>
              <a:off x="3373" y="258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77" name="Oval 1349"/>
            <p:cNvSpPr>
              <a:spLocks noChangeArrowheads="1"/>
            </p:cNvSpPr>
            <p:nvPr/>
          </p:nvSpPr>
          <p:spPr bwMode="auto">
            <a:xfrm>
              <a:off x="3378" y="264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78" name="Oval 1350"/>
            <p:cNvSpPr>
              <a:spLocks noChangeArrowheads="1"/>
            </p:cNvSpPr>
            <p:nvPr/>
          </p:nvSpPr>
          <p:spPr bwMode="auto">
            <a:xfrm>
              <a:off x="3387" y="264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79" name="Oval 1351"/>
            <p:cNvSpPr>
              <a:spLocks noChangeArrowheads="1"/>
            </p:cNvSpPr>
            <p:nvPr/>
          </p:nvSpPr>
          <p:spPr bwMode="auto">
            <a:xfrm>
              <a:off x="3387" y="280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80" name="Oval 1352"/>
            <p:cNvSpPr>
              <a:spLocks noChangeArrowheads="1"/>
            </p:cNvSpPr>
            <p:nvPr/>
          </p:nvSpPr>
          <p:spPr bwMode="auto">
            <a:xfrm>
              <a:off x="3392" y="260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81" name="Oval 1353"/>
            <p:cNvSpPr>
              <a:spLocks noChangeArrowheads="1"/>
            </p:cNvSpPr>
            <p:nvPr/>
          </p:nvSpPr>
          <p:spPr bwMode="auto">
            <a:xfrm>
              <a:off x="3401" y="274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82" name="Oval 1354"/>
            <p:cNvSpPr>
              <a:spLocks noChangeArrowheads="1"/>
            </p:cNvSpPr>
            <p:nvPr/>
          </p:nvSpPr>
          <p:spPr bwMode="auto">
            <a:xfrm>
              <a:off x="3401" y="271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83" name="Oval 1355"/>
            <p:cNvSpPr>
              <a:spLocks noChangeArrowheads="1"/>
            </p:cNvSpPr>
            <p:nvPr/>
          </p:nvSpPr>
          <p:spPr bwMode="auto">
            <a:xfrm>
              <a:off x="3406" y="257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84" name="Oval 1356"/>
            <p:cNvSpPr>
              <a:spLocks noChangeArrowheads="1"/>
            </p:cNvSpPr>
            <p:nvPr/>
          </p:nvSpPr>
          <p:spPr bwMode="auto">
            <a:xfrm>
              <a:off x="3420" y="259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85" name="Oval 1357"/>
            <p:cNvSpPr>
              <a:spLocks noChangeArrowheads="1"/>
            </p:cNvSpPr>
            <p:nvPr/>
          </p:nvSpPr>
          <p:spPr bwMode="auto">
            <a:xfrm>
              <a:off x="3425" y="265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86" name="Oval 1358"/>
            <p:cNvSpPr>
              <a:spLocks noChangeArrowheads="1"/>
            </p:cNvSpPr>
            <p:nvPr/>
          </p:nvSpPr>
          <p:spPr bwMode="auto">
            <a:xfrm>
              <a:off x="3429" y="261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87" name="Oval 1359"/>
            <p:cNvSpPr>
              <a:spLocks noChangeArrowheads="1"/>
            </p:cNvSpPr>
            <p:nvPr/>
          </p:nvSpPr>
          <p:spPr bwMode="auto">
            <a:xfrm>
              <a:off x="3429" y="286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88" name="Oval 1360"/>
            <p:cNvSpPr>
              <a:spLocks noChangeArrowheads="1"/>
            </p:cNvSpPr>
            <p:nvPr/>
          </p:nvSpPr>
          <p:spPr bwMode="auto">
            <a:xfrm>
              <a:off x="3434" y="272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89" name="Oval 1361"/>
            <p:cNvSpPr>
              <a:spLocks noChangeArrowheads="1"/>
            </p:cNvSpPr>
            <p:nvPr/>
          </p:nvSpPr>
          <p:spPr bwMode="auto">
            <a:xfrm>
              <a:off x="3439" y="271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90" name="Oval 1362"/>
            <p:cNvSpPr>
              <a:spLocks noChangeArrowheads="1"/>
            </p:cNvSpPr>
            <p:nvPr/>
          </p:nvSpPr>
          <p:spPr bwMode="auto">
            <a:xfrm>
              <a:off x="3453" y="269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91" name="Oval 1363"/>
            <p:cNvSpPr>
              <a:spLocks noChangeArrowheads="1"/>
            </p:cNvSpPr>
            <p:nvPr/>
          </p:nvSpPr>
          <p:spPr bwMode="auto">
            <a:xfrm>
              <a:off x="3462" y="279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92" name="Oval 1364"/>
            <p:cNvSpPr>
              <a:spLocks noChangeArrowheads="1"/>
            </p:cNvSpPr>
            <p:nvPr/>
          </p:nvSpPr>
          <p:spPr bwMode="auto">
            <a:xfrm>
              <a:off x="3462" y="256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93" name="Oval 1365"/>
            <p:cNvSpPr>
              <a:spLocks noChangeArrowheads="1"/>
            </p:cNvSpPr>
            <p:nvPr/>
          </p:nvSpPr>
          <p:spPr bwMode="auto">
            <a:xfrm>
              <a:off x="3471" y="275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94" name="Oval 1366"/>
            <p:cNvSpPr>
              <a:spLocks noChangeArrowheads="1"/>
            </p:cNvSpPr>
            <p:nvPr/>
          </p:nvSpPr>
          <p:spPr bwMode="auto">
            <a:xfrm>
              <a:off x="3471" y="274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95" name="Oval 1367"/>
            <p:cNvSpPr>
              <a:spLocks noChangeArrowheads="1"/>
            </p:cNvSpPr>
            <p:nvPr/>
          </p:nvSpPr>
          <p:spPr bwMode="auto">
            <a:xfrm>
              <a:off x="3481" y="293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96" name="Oval 1368"/>
            <p:cNvSpPr>
              <a:spLocks noChangeArrowheads="1"/>
            </p:cNvSpPr>
            <p:nvPr/>
          </p:nvSpPr>
          <p:spPr bwMode="auto">
            <a:xfrm>
              <a:off x="3481" y="287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97" name="Oval 1369"/>
            <p:cNvSpPr>
              <a:spLocks noChangeArrowheads="1"/>
            </p:cNvSpPr>
            <p:nvPr/>
          </p:nvSpPr>
          <p:spPr bwMode="auto">
            <a:xfrm>
              <a:off x="3490" y="276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98" name="Oval 1370"/>
            <p:cNvSpPr>
              <a:spLocks noChangeArrowheads="1"/>
            </p:cNvSpPr>
            <p:nvPr/>
          </p:nvSpPr>
          <p:spPr bwMode="auto">
            <a:xfrm>
              <a:off x="3504" y="251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499" name="Oval 1371"/>
            <p:cNvSpPr>
              <a:spLocks noChangeArrowheads="1"/>
            </p:cNvSpPr>
            <p:nvPr/>
          </p:nvSpPr>
          <p:spPr bwMode="auto">
            <a:xfrm>
              <a:off x="3504" y="2944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00" name="Oval 1372"/>
            <p:cNvSpPr>
              <a:spLocks noChangeArrowheads="1"/>
            </p:cNvSpPr>
            <p:nvPr/>
          </p:nvSpPr>
          <p:spPr bwMode="auto">
            <a:xfrm>
              <a:off x="3504" y="269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01" name="Oval 1373"/>
            <p:cNvSpPr>
              <a:spLocks noChangeArrowheads="1"/>
            </p:cNvSpPr>
            <p:nvPr/>
          </p:nvSpPr>
          <p:spPr bwMode="auto">
            <a:xfrm>
              <a:off x="3504" y="275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02" name="Oval 1374"/>
            <p:cNvSpPr>
              <a:spLocks noChangeArrowheads="1"/>
            </p:cNvSpPr>
            <p:nvPr/>
          </p:nvSpPr>
          <p:spPr bwMode="auto">
            <a:xfrm>
              <a:off x="3518" y="276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03" name="Oval 1375"/>
            <p:cNvSpPr>
              <a:spLocks noChangeArrowheads="1"/>
            </p:cNvSpPr>
            <p:nvPr/>
          </p:nvSpPr>
          <p:spPr bwMode="auto">
            <a:xfrm>
              <a:off x="3527" y="250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04" name="Oval 1376"/>
            <p:cNvSpPr>
              <a:spLocks noChangeArrowheads="1"/>
            </p:cNvSpPr>
            <p:nvPr/>
          </p:nvSpPr>
          <p:spPr bwMode="auto">
            <a:xfrm>
              <a:off x="3555" y="266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05" name="Oval 1377"/>
            <p:cNvSpPr>
              <a:spLocks noChangeArrowheads="1"/>
            </p:cNvSpPr>
            <p:nvPr/>
          </p:nvSpPr>
          <p:spPr bwMode="auto">
            <a:xfrm>
              <a:off x="3569" y="256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06" name="Oval 1378"/>
            <p:cNvSpPr>
              <a:spLocks noChangeArrowheads="1"/>
            </p:cNvSpPr>
            <p:nvPr/>
          </p:nvSpPr>
          <p:spPr bwMode="auto">
            <a:xfrm>
              <a:off x="3579" y="2611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07" name="Oval 1379"/>
            <p:cNvSpPr>
              <a:spLocks noChangeArrowheads="1"/>
            </p:cNvSpPr>
            <p:nvPr/>
          </p:nvSpPr>
          <p:spPr bwMode="auto">
            <a:xfrm>
              <a:off x="3593" y="261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08" name="Oval 1380"/>
            <p:cNvSpPr>
              <a:spLocks noChangeArrowheads="1"/>
            </p:cNvSpPr>
            <p:nvPr/>
          </p:nvSpPr>
          <p:spPr bwMode="auto">
            <a:xfrm>
              <a:off x="3602" y="251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09" name="Oval 1381"/>
            <p:cNvSpPr>
              <a:spLocks noChangeArrowheads="1"/>
            </p:cNvSpPr>
            <p:nvPr/>
          </p:nvSpPr>
          <p:spPr bwMode="auto">
            <a:xfrm>
              <a:off x="3602" y="256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10" name="Oval 1382"/>
            <p:cNvSpPr>
              <a:spLocks noChangeArrowheads="1"/>
            </p:cNvSpPr>
            <p:nvPr/>
          </p:nvSpPr>
          <p:spPr bwMode="auto">
            <a:xfrm>
              <a:off x="3611" y="242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11" name="Oval 1383"/>
            <p:cNvSpPr>
              <a:spLocks noChangeArrowheads="1"/>
            </p:cNvSpPr>
            <p:nvPr/>
          </p:nvSpPr>
          <p:spPr bwMode="auto">
            <a:xfrm>
              <a:off x="3616" y="254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12" name="Oval 1384"/>
            <p:cNvSpPr>
              <a:spLocks noChangeArrowheads="1"/>
            </p:cNvSpPr>
            <p:nvPr/>
          </p:nvSpPr>
          <p:spPr bwMode="auto">
            <a:xfrm>
              <a:off x="3635" y="249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13" name="Oval 1385"/>
            <p:cNvSpPr>
              <a:spLocks noChangeArrowheads="1"/>
            </p:cNvSpPr>
            <p:nvPr/>
          </p:nvSpPr>
          <p:spPr bwMode="auto">
            <a:xfrm>
              <a:off x="3639" y="242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14" name="Oval 1386"/>
            <p:cNvSpPr>
              <a:spLocks noChangeArrowheads="1"/>
            </p:cNvSpPr>
            <p:nvPr/>
          </p:nvSpPr>
          <p:spPr bwMode="auto">
            <a:xfrm>
              <a:off x="3644" y="249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15" name="Oval 1387"/>
            <p:cNvSpPr>
              <a:spLocks noChangeArrowheads="1"/>
            </p:cNvSpPr>
            <p:nvPr/>
          </p:nvSpPr>
          <p:spPr bwMode="auto">
            <a:xfrm>
              <a:off x="3658" y="249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16" name="Oval 1388"/>
            <p:cNvSpPr>
              <a:spLocks noChangeArrowheads="1"/>
            </p:cNvSpPr>
            <p:nvPr/>
          </p:nvSpPr>
          <p:spPr bwMode="auto">
            <a:xfrm>
              <a:off x="3658" y="245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17" name="Oval 1389"/>
            <p:cNvSpPr>
              <a:spLocks noChangeArrowheads="1"/>
            </p:cNvSpPr>
            <p:nvPr/>
          </p:nvSpPr>
          <p:spPr bwMode="auto">
            <a:xfrm>
              <a:off x="3667" y="259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18" name="Oval 1390"/>
            <p:cNvSpPr>
              <a:spLocks noChangeArrowheads="1"/>
            </p:cNvSpPr>
            <p:nvPr/>
          </p:nvSpPr>
          <p:spPr bwMode="auto">
            <a:xfrm>
              <a:off x="3719" y="258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19" name="Oval 1391"/>
            <p:cNvSpPr>
              <a:spLocks noChangeArrowheads="1"/>
            </p:cNvSpPr>
            <p:nvPr/>
          </p:nvSpPr>
          <p:spPr bwMode="auto">
            <a:xfrm>
              <a:off x="3723" y="250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20" name="Oval 1392"/>
            <p:cNvSpPr>
              <a:spLocks noChangeArrowheads="1"/>
            </p:cNvSpPr>
            <p:nvPr/>
          </p:nvSpPr>
          <p:spPr bwMode="auto">
            <a:xfrm>
              <a:off x="3728" y="23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21" name="Oval 1393"/>
            <p:cNvSpPr>
              <a:spLocks noChangeArrowheads="1"/>
            </p:cNvSpPr>
            <p:nvPr/>
          </p:nvSpPr>
          <p:spPr bwMode="auto">
            <a:xfrm>
              <a:off x="3737" y="268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22" name="Oval 1394"/>
            <p:cNvSpPr>
              <a:spLocks noChangeArrowheads="1"/>
            </p:cNvSpPr>
            <p:nvPr/>
          </p:nvSpPr>
          <p:spPr bwMode="auto">
            <a:xfrm>
              <a:off x="3765" y="241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23" name="Oval 1395"/>
            <p:cNvSpPr>
              <a:spLocks noChangeArrowheads="1"/>
            </p:cNvSpPr>
            <p:nvPr/>
          </p:nvSpPr>
          <p:spPr bwMode="auto">
            <a:xfrm>
              <a:off x="3770" y="254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24" name="Oval 1396"/>
            <p:cNvSpPr>
              <a:spLocks noChangeArrowheads="1"/>
            </p:cNvSpPr>
            <p:nvPr/>
          </p:nvSpPr>
          <p:spPr bwMode="auto">
            <a:xfrm>
              <a:off x="3784" y="248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25" name="Oval 1397"/>
            <p:cNvSpPr>
              <a:spLocks noChangeArrowheads="1"/>
            </p:cNvSpPr>
            <p:nvPr/>
          </p:nvSpPr>
          <p:spPr bwMode="auto">
            <a:xfrm>
              <a:off x="3803" y="2475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26" name="Oval 1398"/>
            <p:cNvSpPr>
              <a:spLocks noChangeArrowheads="1"/>
            </p:cNvSpPr>
            <p:nvPr/>
          </p:nvSpPr>
          <p:spPr bwMode="auto">
            <a:xfrm>
              <a:off x="3821" y="245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27" name="Oval 1399"/>
            <p:cNvSpPr>
              <a:spLocks noChangeArrowheads="1"/>
            </p:cNvSpPr>
            <p:nvPr/>
          </p:nvSpPr>
          <p:spPr bwMode="auto">
            <a:xfrm>
              <a:off x="3821" y="268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28" name="Oval 1400"/>
            <p:cNvSpPr>
              <a:spLocks noChangeArrowheads="1"/>
            </p:cNvSpPr>
            <p:nvPr/>
          </p:nvSpPr>
          <p:spPr bwMode="auto">
            <a:xfrm>
              <a:off x="3849" y="260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29" name="Oval 1401"/>
            <p:cNvSpPr>
              <a:spLocks noChangeArrowheads="1"/>
            </p:cNvSpPr>
            <p:nvPr/>
          </p:nvSpPr>
          <p:spPr bwMode="auto">
            <a:xfrm>
              <a:off x="3905" y="23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30" name="Oval 1402"/>
            <p:cNvSpPr>
              <a:spLocks noChangeArrowheads="1"/>
            </p:cNvSpPr>
            <p:nvPr/>
          </p:nvSpPr>
          <p:spPr bwMode="auto">
            <a:xfrm>
              <a:off x="3952" y="242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31" name="Oval 1403"/>
            <p:cNvSpPr>
              <a:spLocks noChangeArrowheads="1"/>
            </p:cNvSpPr>
            <p:nvPr/>
          </p:nvSpPr>
          <p:spPr bwMode="auto">
            <a:xfrm>
              <a:off x="3961" y="2550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32" name="Oval 1404"/>
            <p:cNvSpPr>
              <a:spLocks noChangeArrowheads="1"/>
            </p:cNvSpPr>
            <p:nvPr/>
          </p:nvSpPr>
          <p:spPr bwMode="auto">
            <a:xfrm>
              <a:off x="4008" y="2475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33" name="Oval 1405"/>
            <p:cNvSpPr>
              <a:spLocks noChangeArrowheads="1"/>
            </p:cNvSpPr>
            <p:nvPr/>
          </p:nvSpPr>
          <p:spPr bwMode="auto">
            <a:xfrm>
              <a:off x="4059" y="220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34" name="Oval 1406"/>
            <p:cNvSpPr>
              <a:spLocks noChangeArrowheads="1"/>
            </p:cNvSpPr>
            <p:nvPr/>
          </p:nvSpPr>
          <p:spPr bwMode="auto">
            <a:xfrm>
              <a:off x="4120" y="231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535" name="Line 1407"/>
            <p:cNvSpPr>
              <a:spLocks noChangeShapeType="1"/>
            </p:cNvSpPr>
            <p:nvPr/>
          </p:nvSpPr>
          <p:spPr bwMode="auto">
            <a:xfrm flipV="1">
              <a:off x="2227" y="2327"/>
              <a:ext cx="1908" cy="1017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3856" name="Group 1728"/>
          <p:cNvGrpSpPr>
            <a:grpSpLocks/>
          </p:cNvGrpSpPr>
          <p:nvPr/>
        </p:nvGrpSpPr>
        <p:grpSpPr bwMode="auto">
          <a:xfrm>
            <a:off x="5430838" y="2759075"/>
            <a:ext cx="4203700" cy="2584450"/>
            <a:chOff x="3421" y="1738"/>
            <a:chExt cx="2648" cy="1628"/>
          </a:xfrm>
        </p:grpSpPr>
        <p:sp>
          <p:nvSpPr>
            <p:cNvPr id="433540" name="Rectangle 1412"/>
            <p:cNvSpPr>
              <a:spLocks noChangeArrowheads="1"/>
            </p:cNvSpPr>
            <p:nvPr/>
          </p:nvSpPr>
          <p:spPr bwMode="auto">
            <a:xfrm>
              <a:off x="3769" y="1776"/>
              <a:ext cx="2215" cy="1419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45" name="Rectangle 1417"/>
            <p:cNvSpPr>
              <a:spLocks noChangeArrowheads="1"/>
            </p:cNvSpPr>
            <p:nvPr/>
          </p:nvSpPr>
          <p:spPr bwMode="auto">
            <a:xfrm>
              <a:off x="4872" y="3308"/>
              <a:ext cx="91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SVL</a:t>
              </a:r>
              <a:endParaRPr lang="en-US" b="1"/>
            </a:p>
          </p:txBody>
        </p:sp>
        <p:sp>
          <p:nvSpPr>
            <p:cNvPr id="433546" name="Line 1418"/>
            <p:cNvSpPr>
              <a:spLocks noChangeShapeType="1"/>
            </p:cNvSpPr>
            <p:nvPr/>
          </p:nvSpPr>
          <p:spPr bwMode="auto">
            <a:xfrm>
              <a:off x="3769" y="3195"/>
              <a:ext cx="2215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47" name="Line 1419"/>
            <p:cNvSpPr>
              <a:spLocks noChangeShapeType="1"/>
            </p:cNvSpPr>
            <p:nvPr/>
          </p:nvSpPr>
          <p:spPr bwMode="auto">
            <a:xfrm>
              <a:off x="3769" y="3195"/>
              <a:ext cx="1" cy="4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48" name="Rectangle 1420"/>
            <p:cNvSpPr>
              <a:spLocks noChangeArrowheads="1"/>
            </p:cNvSpPr>
            <p:nvPr/>
          </p:nvSpPr>
          <p:spPr bwMode="auto">
            <a:xfrm>
              <a:off x="3763" y="3239"/>
              <a:ext cx="9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>
                  <a:solidFill>
                    <a:srgbClr val="000000"/>
                  </a:solidFill>
                </a:rPr>
                <a:t>19.58</a:t>
              </a:r>
              <a:endParaRPr lang="en-US" b="1"/>
            </a:p>
          </p:txBody>
        </p:sp>
        <p:sp>
          <p:nvSpPr>
            <p:cNvPr id="433549" name="Line 1421"/>
            <p:cNvSpPr>
              <a:spLocks noChangeShapeType="1"/>
            </p:cNvSpPr>
            <p:nvPr/>
          </p:nvSpPr>
          <p:spPr bwMode="auto">
            <a:xfrm>
              <a:off x="4322" y="3195"/>
              <a:ext cx="2" cy="4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50" name="Rectangle 1422"/>
            <p:cNvSpPr>
              <a:spLocks noChangeArrowheads="1"/>
            </p:cNvSpPr>
            <p:nvPr/>
          </p:nvSpPr>
          <p:spPr bwMode="auto">
            <a:xfrm>
              <a:off x="4317" y="3239"/>
              <a:ext cx="9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>
                  <a:solidFill>
                    <a:srgbClr val="000000"/>
                  </a:solidFill>
                </a:rPr>
                <a:t>27.65</a:t>
              </a:r>
              <a:endParaRPr lang="en-US" b="1"/>
            </a:p>
          </p:txBody>
        </p:sp>
        <p:sp>
          <p:nvSpPr>
            <p:cNvPr id="433551" name="Line 1423"/>
            <p:cNvSpPr>
              <a:spLocks noChangeShapeType="1"/>
            </p:cNvSpPr>
            <p:nvPr/>
          </p:nvSpPr>
          <p:spPr bwMode="auto">
            <a:xfrm>
              <a:off x="4214" y="3195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52" name="Line 1424"/>
            <p:cNvSpPr>
              <a:spLocks noChangeShapeType="1"/>
            </p:cNvSpPr>
            <p:nvPr/>
          </p:nvSpPr>
          <p:spPr bwMode="auto">
            <a:xfrm>
              <a:off x="4100" y="3195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53" name="Line 1425"/>
            <p:cNvSpPr>
              <a:spLocks noChangeShapeType="1"/>
            </p:cNvSpPr>
            <p:nvPr/>
          </p:nvSpPr>
          <p:spPr bwMode="auto">
            <a:xfrm>
              <a:off x="3991" y="3195"/>
              <a:ext cx="2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54" name="Line 1426"/>
            <p:cNvSpPr>
              <a:spLocks noChangeShapeType="1"/>
            </p:cNvSpPr>
            <p:nvPr/>
          </p:nvSpPr>
          <p:spPr bwMode="auto">
            <a:xfrm>
              <a:off x="3877" y="3195"/>
              <a:ext cx="2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55" name="Line 1427"/>
            <p:cNvSpPr>
              <a:spLocks noChangeShapeType="1"/>
            </p:cNvSpPr>
            <p:nvPr/>
          </p:nvSpPr>
          <p:spPr bwMode="auto">
            <a:xfrm>
              <a:off x="4880" y="3195"/>
              <a:ext cx="2" cy="4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56" name="Rectangle 1428"/>
            <p:cNvSpPr>
              <a:spLocks noChangeArrowheads="1"/>
            </p:cNvSpPr>
            <p:nvPr/>
          </p:nvSpPr>
          <p:spPr bwMode="auto">
            <a:xfrm>
              <a:off x="4875" y="3239"/>
              <a:ext cx="9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>
                  <a:solidFill>
                    <a:srgbClr val="000000"/>
                  </a:solidFill>
                </a:rPr>
                <a:t>35.73</a:t>
              </a:r>
              <a:endParaRPr lang="en-US" b="1"/>
            </a:p>
          </p:txBody>
        </p:sp>
        <p:sp>
          <p:nvSpPr>
            <p:cNvPr id="433557" name="Line 1429"/>
            <p:cNvSpPr>
              <a:spLocks noChangeShapeType="1"/>
            </p:cNvSpPr>
            <p:nvPr/>
          </p:nvSpPr>
          <p:spPr bwMode="auto">
            <a:xfrm>
              <a:off x="4765" y="3195"/>
              <a:ext cx="2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58" name="Line 1430"/>
            <p:cNvSpPr>
              <a:spLocks noChangeShapeType="1"/>
            </p:cNvSpPr>
            <p:nvPr/>
          </p:nvSpPr>
          <p:spPr bwMode="auto">
            <a:xfrm>
              <a:off x="4658" y="3195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59" name="Line 1431"/>
            <p:cNvSpPr>
              <a:spLocks noChangeShapeType="1"/>
            </p:cNvSpPr>
            <p:nvPr/>
          </p:nvSpPr>
          <p:spPr bwMode="auto">
            <a:xfrm>
              <a:off x="4545" y="3195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60" name="Line 1432"/>
            <p:cNvSpPr>
              <a:spLocks noChangeShapeType="1"/>
            </p:cNvSpPr>
            <p:nvPr/>
          </p:nvSpPr>
          <p:spPr bwMode="auto">
            <a:xfrm>
              <a:off x="4435" y="3195"/>
              <a:ext cx="3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61" name="Line 1433"/>
            <p:cNvSpPr>
              <a:spLocks noChangeShapeType="1"/>
            </p:cNvSpPr>
            <p:nvPr/>
          </p:nvSpPr>
          <p:spPr bwMode="auto">
            <a:xfrm>
              <a:off x="5432" y="3195"/>
              <a:ext cx="2" cy="4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62" name="Rectangle 1434"/>
            <p:cNvSpPr>
              <a:spLocks noChangeArrowheads="1"/>
            </p:cNvSpPr>
            <p:nvPr/>
          </p:nvSpPr>
          <p:spPr bwMode="auto">
            <a:xfrm>
              <a:off x="5427" y="3239"/>
              <a:ext cx="9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>
                  <a:solidFill>
                    <a:srgbClr val="000000"/>
                  </a:solidFill>
                </a:rPr>
                <a:t>43.80</a:t>
              </a:r>
              <a:endParaRPr lang="en-US" b="1"/>
            </a:p>
          </p:txBody>
        </p:sp>
        <p:sp>
          <p:nvSpPr>
            <p:cNvPr id="433563" name="Line 1435"/>
            <p:cNvSpPr>
              <a:spLocks noChangeShapeType="1"/>
            </p:cNvSpPr>
            <p:nvPr/>
          </p:nvSpPr>
          <p:spPr bwMode="auto">
            <a:xfrm>
              <a:off x="5318" y="3195"/>
              <a:ext cx="3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64" name="Line 1436"/>
            <p:cNvSpPr>
              <a:spLocks noChangeShapeType="1"/>
            </p:cNvSpPr>
            <p:nvPr/>
          </p:nvSpPr>
          <p:spPr bwMode="auto">
            <a:xfrm>
              <a:off x="5210" y="3195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65" name="Line 1437"/>
            <p:cNvSpPr>
              <a:spLocks noChangeShapeType="1"/>
            </p:cNvSpPr>
            <p:nvPr/>
          </p:nvSpPr>
          <p:spPr bwMode="auto">
            <a:xfrm>
              <a:off x="5097" y="3195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66" name="Line 1438"/>
            <p:cNvSpPr>
              <a:spLocks noChangeShapeType="1"/>
            </p:cNvSpPr>
            <p:nvPr/>
          </p:nvSpPr>
          <p:spPr bwMode="auto">
            <a:xfrm>
              <a:off x="4987" y="3195"/>
              <a:ext cx="2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67" name="Line 1439"/>
            <p:cNvSpPr>
              <a:spLocks noChangeShapeType="1"/>
            </p:cNvSpPr>
            <p:nvPr/>
          </p:nvSpPr>
          <p:spPr bwMode="auto">
            <a:xfrm>
              <a:off x="5984" y="3195"/>
              <a:ext cx="2" cy="4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68" name="Rectangle 1440"/>
            <p:cNvSpPr>
              <a:spLocks noChangeArrowheads="1"/>
            </p:cNvSpPr>
            <p:nvPr/>
          </p:nvSpPr>
          <p:spPr bwMode="auto">
            <a:xfrm>
              <a:off x="5980" y="3239"/>
              <a:ext cx="89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>
                  <a:solidFill>
                    <a:srgbClr val="000000"/>
                  </a:solidFill>
                </a:rPr>
                <a:t>51.88</a:t>
              </a:r>
              <a:endParaRPr lang="en-US" b="1"/>
            </a:p>
          </p:txBody>
        </p:sp>
        <p:sp>
          <p:nvSpPr>
            <p:cNvPr id="433569" name="Line 1441"/>
            <p:cNvSpPr>
              <a:spLocks noChangeShapeType="1"/>
            </p:cNvSpPr>
            <p:nvPr/>
          </p:nvSpPr>
          <p:spPr bwMode="auto">
            <a:xfrm>
              <a:off x="5877" y="3195"/>
              <a:ext cx="2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70" name="Line 1442"/>
            <p:cNvSpPr>
              <a:spLocks noChangeShapeType="1"/>
            </p:cNvSpPr>
            <p:nvPr/>
          </p:nvSpPr>
          <p:spPr bwMode="auto">
            <a:xfrm>
              <a:off x="5763" y="3195"/>
              <a:ext cx="2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71" name="Line 1443"/>
            <p:cNvSpPr>
              <a:spLocks noChangeShapeType="1"/>
            </p:cNvSpPr>
            <p:nvPr/>
          </p:nvSpPr>
          <p:spPr bwMode="auto">
            <a:xfrm>
              <a:off x="5655" y="3195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72" name="Line 1444"/>
            <p:cNvSpPr>
              <a:spLocks noChangeShapeType="1"/>
            </p:cNvSpPr>
            <p:nvPr/>
          </p:nvSpPr>
          <p:spPr bwMode="auto">
            <a:xfrm>
              <a:off x="5541" y="3195"/>
              <a:ext cx="1" cy="2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73" name="Rectangle 1445"/>
            <p:cNvSpPr>
              <a:spLocks noChangeArrowheads="1"/>
            </p:cNvSpPr>
            <p:nvPr/>
          </p:nvSpPr>
          <p:spPr bwMode="auto">
            <a:xfrm>
              <a:off x="3421" y="2447"/>
              <a:ext cx="186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headwdth</a:t>
              </a:r>
              <a:endParaRPr lang="en-US" b="1"/>
            </a:p>
          </p:txBody>
        </p:sp>
        <p:sp>
          <p:nvSpPr>
            <p:cNvPr id="433574" name="Line 1446"/>
            <p:cNvSpPr>
              <a:spLocks noChangeShapeType="1"/>
            </p:cNvSpPr>
            <p:nvPr/>
          </p:nvSpPr>
          <p:spPr bwMode="auto">
            <a:xfrm flipV="1">
              <a:off x="3769" y="1776"/>
              <a:ext cx="1" cy="14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75" name="Line 1447"/>
            <p:cNvSpPr>
              <a:spLocks noChangeShapeType="1"/>
            </p:cNvSpPr>
            <p:nvPr/>
          </p:nvSpPr>
          <p:spPr bwMode="auto">
            <a:xfrm flipH="1">
              <a:off x="3726" y="3195"/>
              <a:ext cx="4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76" name="Rectangle 1448"/>
            <p:cNvSpPr>
              <a:spLocks noChangeArrowheads="1"/>
            </p:cNvSpPr>
            <p:nvPr/>
          </p:nvSpPr>
          <p:spPr bwMode="auto">
            <a:xfrm>
              <a:off x="3677" y="3157"/>
              <a:ext cx="71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>
                  <a:solidFill>
                    <a:srgbClr val="000000"/>
                  </a:solidFill>
                </a:rPr>
                <a:t>3.03</a:t>
              </a:r>
              <a:endParaRPr lang="en-US" b="1"/>
            </a:p>
          </p:txBody>
        </p:sp>
        <p:sp>
          <p:nvSpPr>
            <p:cNvPr id="433577" name="Line 1449"/>
            <p:cNvSpPr>
              <a:spLocks noChangeShapeType="1"/>
            </p:cNvSpPr>
            <p:nvPr/>
          </p:nvSpPr>
          <p:spPr bwMode="auto">
            <a:xfrm flipH="1">
              <a:off x="3726" y="2844"/>
              <a:ext cx="4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78" name="Rectangle 1450"/>
            <p:cNvSpPr>
              <a:spLocks noChangeArrowheads="1"/>
            </p:cNvSpPr>
            <p:nvPr/>
          </p:nvSpPr>
          <p:spPr bwMode="auto">
            <a:xfrm>
              <a:off x="3677" y="2806"/>
              <a:ext cx="71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>
                  <a:solidFill>
                    <a:srgbClr val="000000"/>
                  </a:solidFill>
                </a:rPr>
                <a:t>3.73</a:t>
              </a:r>
              <a:endParaRPr lang="en-US" b="1"/>
            </a:p>
          </p:txBody>
        </p:sp>
        <p:sp>
          <p:nvSpPr>
            <p:cNvPr id="433579" name="Line 1451"/>
            <p:cNvSpPr>
              <a:spLocks noChangeShapeType="1"/>
            </p:cNvSpPr>
            <p:nvPr/>
          </p:nvSpPr>
          <p:spPr bwMode="auto">
            <a:xfrm flipH="1">
              <a:off x="3747" y="2914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80" name="Line 1452"/>
            <p:cNvSpPr>
              <a:spLocks noChangeShapeType="1"/>
            </p:cNvSpPr>
            <p:nvPr/>
          </p:nvSpPr>
          <p:spPr bwMode="auto">
            <a:xfrm flipH="1">
              <a:off x="3747" y="2983"/>
              <a:ext cx="22" cy="3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81" name="Line 1453"/>
            <p:cNvSpPr>
              <a:spLocks noChangeShapeType="1"/>
            </p:cNvSpPr>
            <p:nvPr/>
          </p:nvSpPr>
          <p:spPr bwMode="auto">
            <a:xfrm flipH="1">
              <a:off x="3747" y="3055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82" name="Line 1454"/>
            <p:cNvSpPr>
              <a:spLocks noChangeShapeType="1"/>
            </p:cNvSpPr>
            <p:nvPr/>
          </p:nvSpPr>
          <p:spPr bwMode="auto">
            <a:xfrm flipH="1">
              <a:off x="3747" y="3125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83" name="Line 1455"/>
            <p:cNvSpPr>
              <a:spLocks noChangeShapeType="1"/>
            </p:cNvSpPr>
            <p:nvPr/>
          </p:nvSpPr>
          <p:spPr bwMode="auto">
            <a:xfrm flipH="1">
              <a:off x="3726" y="2485"/>
              <a:ext cx="4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84" name="Rectangle 1456"/>
            <p:cNvSpPr>
              <a:spLocks noChangeArrowheads="1"/>
            </p:cNvSpPr>
            <p:nvPr/>
          </p:nvSpPr>
          <p:spPr bwMode="auto">
            <a:xfrm>
              <a:off x="3677" y="2447"/>
              <a:ext cx="71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>
                  <a:solidFill>
                    <a:srgbClr val="000000"/>
                  </a:solidFill>
                </a:rPr>
                <a:t>4.44</a:t>
              </a:r>
              <a:endParaRPr lang="en-US" b="1"/>
            </a:p>
          </p:txBody>
        </p:sp>
        <p:sp>
          <p:nvSpPr>
            <p:cNvPr id="433585" name="Line 1457"/>
            <p:cNvSpPr>
              <a:spLocks noChangeShapeType="1"/>
            </p:cNvSpPr>
            <p:nvPr/>
          </p:nvSpPr>
          <p:spPr bwMode="auto">
            <a:xfrm flipH="1">
              <a:off x="3747" y="2557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86" name="Line 1458"/>
            <p:cNvSpPr>
              <a:spLocks noChangeShapeType="1"/>
            </p:cNvSpPr>
            <p:nvPr/>
          </p:nvSpPr>
          <p:spPr bwMode="auto">
            <a:xfrm flipH="1">
              <a:off x="3747" y="2627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87" name="Line 1459"/>
            <p:cNvSpPr>
              <a:spLocks noChangeShapeType="1"/>
            </p:cNvSpPr>
            <p:nvPr/>
          </p:nvSpPr>
          <p:spPr bwMode="auto">
            <a:xfrm flipH="1">
              <a:off x="3747" y="2703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88" name="Line 1460"/>
            <p:cNvSpPr>
              <a:spLocks noChangeShapeType="1"/>
            </p:cNvSpPr>
            <p:nvPr/>
          </p:nvSpPr>
          <p:spPr bwMode="auto">
            <a:xfrm flipH="1">
              <a:off x="3747" y="2772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89" name="Line 1461"/>
            <p:cNvSpPr>
              <a:spLocks noChangeShapeType="1"/>
            </p:cNvSpPr>
            <p:nvPr/>
          </p:nvSpPr>
          <p:spPr bwMode="auto">
            <a:xfrm flipH="1">
              <a:off x="3726" y="2134"/>
              <a:ext cx="4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90" name="Rectangle 1462"/>
            <p:cNvSpPr>
              <a:spLocks noChangeArrowheads="1"/>
            </p:cNvSpPr>
            <p:nvPr/>
          </p:nvSpPr>
          <p:spPr bwMode="auto">
            <a:xfrm>
              <a:off x="3677" y="2096"/>
              <a:ext cx="71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>
                  <a:solidFill>
                    <a:srgbClr val="000000"/>
                  </a:solidFill>
                </a:rPr>
                <a:t>5.14</a:t>
              </a:r>
              <a:endParaRPr lang="en-US" b="1"/>
            </a:p>
          </p:txBody>
        </p:sp>
        <p:sp>
          <p:nvSpPr>
            <p:cNvPr id="433591" name="Line 1463"/>
            <p:cNvSpPr>
              <a:spLocks noChangeShapeType="1"/>
            </p:cNvSpPr>
            <p:nvPr/>
          </p:nvSpPr>
          <p:spPr bwMode="auto">
            <a:xfrm flipH="1">
              <a:off x="3747" y="2205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92" name="Line 1464"/>
            <p:cNvSpPr>
              <a:spLocks noChangeShapeType="1"/>
            </p:cNvSpPr>
            <p:nvPr/>
          </p:nvSpPr>
          <p:spPr bwMode="auto">
            <a:xfrm flipH="1">
              <a:off x="3747" y="2274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93" name="Line 1465"/>
            <p:cNvSpPr>
              <a:spLocks noChangeShapeType="1"/>
            </p:cNvSpPr>
            <p:nvPr/>
          </p:nvSpPr>
          <p:spPr bwMode="auto">
            <a:xfrm flipH="1">
              <a:off x="3747" y="2345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94" name="Line 1466"/>
            <p:cNvSpPr>
              <a:spLocks noChangeShapeType="1"/>
            </p:cNvSpPr>
            <p:nvPr/>
          </p:nvSpPr>
          <p:spPr bwMode="auto">
            <a:xfrm flipH="1">
              <a:off x="3747" y="2416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95" name="Line 1467"/>
            <p:cNvSpPr>
              <a:spLocks noChangeShapeType="1"/>
            </p:cNvSpPr>
            <p:nvPr/>
          </p:nvSpPr>
          <p:spPr bwMode="auto">
            <a:xfrm flipH="1">
              <a:off x="3726" y="1776"/>
              <a:ext cx="4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96" name="Rectangle 1468"/>
            <p:cNvSpPr>
              <a:spLocks noChangeArrowheads="1"/>
            </p:cNvSpPr>
            <p:nvPr/>
          </p:nvSpPr>
          <p:spPr bwMode="auto">
            <a:xfrm>
              <a:off x="3677" y="1738"/>
              <a:ext cx="71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>
                  <a:solidFill>
                    <a:srgbClr val="000000"/>
                  </a:solidFill>
                </a:rPr>
                <a:t>5.85</a:t>
              </a:r>
              <a:endParaRPr lang="en-US" b="1"/>
            </a:p>
          </p:txBody>
        </p:sp>
        <p:sp>
          <p:nvSpPr>
            <p:cNvPr id="433597" name="Line 1469"/>
            <p:cNvSpPr>
              <a:spLocks noChangeShapeType="1"/>
            </p:cNvSpPr>
            <p:nvPr/>
          </p:nvSpPr>
          <p:spPr bwMode="auto">
            <a:xfrm flipH="1">
              <a:off x="3747" y="1847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98" name="Line 1470"/>
            <p:cNvSpPr>
              <a:spLocks noChangeShapeType="1"/>
            </p:cNvSpPr>
            <p:nvPr/>
          </p:nvSpPr>
          <p:spPr bwMode="auto">
            <a:xfrm flipH="1">
              <a:off x="3747" y="1918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99" name="Line 1471"/>
            <p:cNvSpPr>
              <a:spLocks noChangeShapeType="1"/>
            </p:cNvSpPr>
            <p:nvPr/>
          </p:nvSpPr>
          <p:spPr bwMode="auto">
            <a:xfrm flipH="1">
              <a:off x="3747" y="1987"/>
              <a:ext cx="22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600" name="Line 1472"/>
            <p:cNvSpPr>
              <a:spLocks noChangeShapeType="1"/>
            </p:cNvSpPr>
            <p:nvPr/>
          </p:nvSpPr>
          <p:spPr bwMode="auto">
            <a:xfrm flipH="1">
              <a:off x="3747" y="2059"/>
              <a:ext cx="2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601" name="Oval 1473"/>
            <p:cNvSpPr>
              <a:spLocks noChangeArrowheads="1"/>
            </p:cNvSpPr>
            <p:nvPr/>
          </p:nvSpPr>
          <p:spPr bwMode="auto">
            <a:xfrm>
              <a:off x="5069" y="2292"/>
              <a:ext cx="32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02" name="Oval 1474"/>
            <p:cNvSpPr>
              <a:spLocks noChangeArrowheads="1"/>
            </p:cNvSpPr>
            <p:nvPr/>
          </p:nvSpPr>
          <p:spPr bwMode="auto">
            <a:xfrm>
              <a:off x="5107" y="2270"/>
              <a:ext cx="32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03" name="Oval 1475"/>
            <p:cNvSpPr>
              <a:spLocks noChangeArrowheads="1"/>
            </p:cNvSpPr>
            <p:nvPr/>
          </p:nvSpPr>
          <p:spPr bwMode="auto">
            <a:xfrm>
              <a:off x="5312" y="2286"/>
              <a:ext cx="34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04" name="Oval 1476"/>
            <p:cNvSpPr>
              <a:spLocks noChangeArrowheads="1"/>
            </p:cNvSpPr>
            <p:nvPr/>
          </p:nvSpPr>
          <p:spPr bwMode="auto">
            <a:xfrm>
              <a:off x="5341" y="2226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05" name="Oval 1477"/>
            <p:cNvSpPr>
              <a:spLocks noChangeArrowheads="1"/>
            </p:cNvSpPr>
            <p:nvPr/>
          </p:nvSpPr>
          <p:spPr bwMode="auto">
            <a:xfrm>
              <a:off x="5081" y="2372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06" name="Oval 1478"/>
            <p:cNvSpPr>
              <a:spLocks noChangeArrowheads="1"/>
            </p:cNvSpPr>
            <p:nvPr/>
          </p:nvSpPr>
          <p:spPr bwMode="auto">
            <a:xfrm>
              <a:off x="5226" y="2595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07" name="Oval 1479"/>
            <p:cNvSpPr>
              <a:spLocks noChangeArrowheads="1"/>
            </p:cNvSpPr>
            <p:nvPr/>
          </p:nvSpPr>
          <p:spPr bwMode="auto">
            <a:xfrm>
              <a:off x="4918" y="2383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08" name="Oval 1480"/>
            <p:cNvSpPr>
              <a:spLocks noChangeArrowheads="1"/>
            </p:cNvSpPr>
            <p:nvPr/>
          </p:nvSpPr>
          <p:spPr bwMode="auto">
            <a:xfrm>
              <a:off x="5119" y="2264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09" name="Oval 1481"/>
            <p:cNvSpPr>
              <a:spLocks noChangeArrowheads="1"/>
            </p:cNvSpPr>
            <p:nvPr/>
          </p:nvSpPr>
          <p:spPr bwMode="auto">
            <a:xfrm>
              <a:off x="4907" y="2361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10" name="Oval 1482"/>
            <p:cNvSpPr>
              <a:spLocks noChangeArrowheads="1"/>
            </p:cNvSpPr>
            <p:nvPr/>
          </p:nvSpPr>
          <p:spPr bwMode="auto">
            <a:xfrm>
              <a:off x="4728" y="2308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11" name="Oval 1483"/>
            <p:cNvSpPr>
              <a:spLocks noChangeArrowheads="1"/>
            </p:cNvSpPr>
            <p:nvPr/>
          </p:nvSpPr>
          <p:spPr bwMode="auto">
            <a:xfrm>
              <a:off x="4403" y="2572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12" name="Oval 1484"/>
            <p:cNvSpPr>
              <a:spLocks noChangeArrowheads="1"/>
            </p:cNvSpPr>
            <p:nvPr/>
          </p:nvSpPr>
          <p:spPr bwMode="auto">
            <a:xfrm>
              <a:off x="4473" y="2610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13" name="Oval 1485"/>
            <p:cNvSpPr>
              <a:spLocks noChangeArrowheads="1"/>
            </p:cNvSpPr>
            <p:nvPr/>
          </p:nvSpPr>
          <p:spPr bwMode="auto">
            <a:xfrm>
              <a:off x="4863" y="2421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14" name="Oval 1486"/>
            <p:cNvSpPr>
              <a:spLocks noChangeArrowheads="1"/>
            </p:cNvSpPr>
            <p:nvPr/>
          </p:nvSpPr>
          <p:spPr bwMode="auto">
            <a:xfrm>
              <a:off x="5123" y="2216"/>
              <a:ext cx="34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15" name="Oval 1487"/>
            <p:cNvSpPr>
              <a:spLocks noChangeArrowheads="1"/>
            </p:cNvSpPr>
            <p:nvPr/>
          </p:nvSpPr>
          <p:spPr bwMode="auto">
            <a:xfrm>
              <a:off x="5356" y="2232"/>
              <a:ext cx="34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16" name="Oval 1488"/>
            <p:cNvSpPr>
              <a:spLocks noChangeArrowheads="1"/>
            </p:cNvSpPr>
            <p:nvPr/>
          </p:nvSpPr>
          <p:spPr bwMode="auto">
            <a:xfrm>
              <a:off x="4918" y="2507"/>
              <a:ext cx="31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17" name="Oval 1489"/>
            <p:cNvSpPr>
              <a:spLocks noChangeArrowheads="1"/>
            </p:cNvSpPr>
            <p:nvPr/>
          </p:nvSpPr>
          <p:spPr bwMode="auto">
            <a:xfrm>
              <a:off x="4391" y="2670"/>
              <a:ext cx="34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18" name="Oval 1490"/>
            <p:cNvSpPr>
              <a:spLocks noChangeArrowheads="1"/>
            </p:cNvSpPr>
            <p:nvPr/>
          </p:nvSpPr>
          <p:spPr bwMode="auto">
            <a:xfrm>
              <a:off x="4858" y="2432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19" name="Oval 1491"/>
            <p:cNvSpPr>
              <a:spLocks noChangeArrowheads="1"/>
            </p:cNvSpPr>
            <p:nvPr/>
          </p:nvSpPr>
          <p:spPr bwMode="auto">
            <a:xfrm>
              <a:off x="4678" y="2432"/>
              <a:ext cx="34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20" name="Oval 1492"/>
            <p:cNvSpPr>
              <a:spLocks noChangeArrowheads="1"/>
            </p:cNvSpPr>
            <p:nvPr/>
          </p:nvSpPr>
          <p:spPr bwMode="auto">
            <a:xfrm>
              <a:off x="5075" y="2318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21" name="Oval 1493"/>
            <p:cNvSpPr>
              <a:spLocks noChangeArrowheads="1"/>
            </p:cNvSpPr>
            <p:nvPr/>
          </p:nvSpPr>
          <p:spPr bwMode="auto">
            <a:xfrm>
              <a:off x="5025" y="2345"/>
              <a:ext cx="34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22" name="Oval 1494"/>
            <p:cNvSpPr>
              <a:spLocks noChangeArrowheads="1"/>
            </p:cNvSpPr>
            <p:nvPr/>
          </p:nvSpPr>
          <p:spPr bwMode="auto">
            <a:xfrm>
              <a:off x="4640" y="2485"/>
              <a:ext cx="34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23" name="Oval 1495"/>
            <p:cNvSpPr>
              <a:spLocks noChangeArrowheads="1"/>
            </p:cNvSpPr>
            <p:nvPr/>
          </p:nvSpPr>
          <p:spPr bwMode="auto">
            <a:xfrm>
              <a:off x="5368" y="2176"/>
              <a:ext cx="31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24" name="Oval 1496"/>
            <p:cNvSpPr>
              <a:spLocks noChangeArrowheads="1"/>
            </p:cNvSpPr>
            <p:nvPr/>
          </p:nvSpPr>
          <p:spPr bwMode="auto">
            <a:xfrm>
              <a:off x="4794" y="2432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25" name="Oval 1497"/>
            <p:cNvSpPr>
              <a:spLocks noChangeArrowheads="1"/>
            </p:cNvSpPr>
            <p:nvPr/>
          </p:nvSpPr>
          <p:spPr bwMode="auto">
            <a:xfrm>
              <a:off x="5216" y="2378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26" name="Oval 1498"/>
            <p:cNvSpPr>
              <a:spLocks noChangeArrowheads="1"/>
            </p:cNvSpPr>
            <p:nvPr/>
          </p:nvSpPr>
          <p:spPr bwMode="auto">
            <a:xfrm>
              <a:off x="4625" y="2469"/>
              <a:ext cx="33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27" name="Oval 1499"/>
            <p:cNvSpPr>
              <a:spLocks noChangeArrowheads="1"/>
            </p:cNvSpPr>
            <p:nvPr/>
          </p:nvSpPr>
          <p:spPr bwMode="auto">
            <a:xfrm>
              <a:off x="4896" y="2437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28" name="Oval 1500"/>
            <p:cNvSpPr>
              <a:spLocks noChangeArrowheads="1"/>
            </p:cNvSpPr>
            <p:nvPr/>
          </p:nvSpPr>
          <p:spPr bwMode="auto">
            <a:xfrm>
              <a:off x="4700" y="2492"/>
              <a:ext cx="34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29" name="Oval 1501"/>
            <p:cNvSpPr>
              <a:spLocks noChangeArrowheads="1"/>
            </p:cNvSpPr>
            <p:nvPr/>
          </p:nvSpPr>
          <p:spPr bwMode="auto">
            <a:xfrm>
              <a:off x="4738" y="2447"/>
              <a:ext cx="34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30" name="Oval 1502"/>
            <p:cNvSpPr>
              <a:spLocks noChangeArrowheads="1"/>
            </p:cNvSpPr>
            <p:nvPr/>
          </p:nvSpPr>
          <p:spPr bwMode="auto">
            <a:xfrm>
              <a:off x="4994" y="2416"/>
              <a:ext cx="31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31" name="Oval 1503"/>
            <p:cNvSpPr>
              <a:spLocks noChangeArrowheads="1"/>
            </p:cNvSpPr>
            <p:nvPr/>
          </p:nvSpPr>
          <p:spPr bwMode="auto">
            <a:xfrm>
              <a:off x="5157" y="2210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32" name="Oval 1504"/>
            <p:cNvSpPr>
              <a:spLocks noChangeArrowheads="1"/>
            </p:cNvSpPr>
            <p:nvPr/>
          </p:nvSpPr>
          <p:spPr bwMode="auto">
            <a:xfrm>
              <a:off x="4847" y="2541"/>
              <a:ext cx="33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33" name="Oval 1505"/>
            <p:cNvSpPr>
              <a:spLocks noChangeArrowheads="1"/>
            </p:cNvSpPr>
            <p:nvPr/>
          </p:nvSpPr>
          <p:spPr bwMode="auto">
            <a:xfrm>
              <a:off x="5091" y="2292"/>
              <a:ext cx="32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34" name="Oval 1506"/>
            <p:cNvSpPr>
              <a:spLocks noChangeArrowheads="1"/>
            </p:cNvSpPr>
            <p:nvPr/>
          </p:nvSpPr>
          <p:spPr bwMode="auto">
            <a:xfrm>
              <a:off x="4870" y="2469"/>
              <a:ext cx="31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35" name="Oval 1507"/>
            <p:cNvSpPr>
              <a:spLocks noChangeArrowheads="1"/>
            </p:cNvSpPr>
            <p:nvPr/>
          </p:nvSpPr>
          <p:spPr bwMode="auto">
            <a:xfrm>
              <a:off x="4756" y="2405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36" name="Oval 1508"/>
            <p:cNvSpPr>
              <a:spLocks noChangeArrowheads="1"/>
            </p:cNvSpPr>
            <p:nvPr/>
          </p:nvSpPr>
          <p:spPr bwMode="auto">
            <a:xfrm>
              <a:off x="4603" y="2617"/>
              <a:ext cx="33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37" name="Oval 1509"/>
            <p:cNvSpPr>
              <a:spLocks noChangeArrowheads="1"/>
            </p:cNvSpPr>
            <p:nvPr/>
          </p:nvSpPr>
          <p:spPr bwMode="auto">
            <a:xfrm>
              <a:off x="4772" y="2545"/>
              <a:ext cx="31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38" name="Oval 1510"/>
            <p:cNvSpPr>
              <a:spLocks noChangeArrowheads="1"/>
            </p:cNvSpPr>
            <p:nvPr/>
          </p:nvSpPr>
          <p:spPr bwMode="auto">
            <a:xfrm>
              <a:off x="5254" y="2318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39" name="Oval 1511"/>
            <p:cNvSpPr>
              <a:spLocks noChangeArrowheads="1"/>
            </p:cNvSpPr>
            <p:nvPr/>
          </p:nvSpPr>
          <p:spPr bwMode="auto">
            <a:xfrm>
              <a:off x="4918" y="2368"/>
              <a:ext cx="31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40" name="Oval 1512"/>
            <p:cNvSpPr>
              <a:spLocks noChangeArrowheads="1"/>
            </p:cNvSpPr>
            <p:nvPr/>
          </p:nvSpPr>
          <p:spPr bwMode="auto">
            <a:xfrm>
              <a:off x="5719" y="1945"/>
              <a:ext cx="34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41" name="Oval 1513"/>
            <p:cNvSpPr>
              <a:spLocks noChangeArrowheads="1"/>
            </p:cNvSpPr>
            <p:nvPr/>
          </p:nvSpPr>
          <p:spPr bwMode="auto">
            <a:xfrm>
              <a:off x="5410" y="2009"/>
              <a:ext cx="34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42" name="Oval 1514"/>
            <p:cNvSpPr>
              <a:spLocks noChangeArrowheads="1"/>
            </p:cNvSpPr>
            <p:nvPr/>
          </p:nvSpPr>
          <p:spPr bwMode="auto">
            <a:xfrm>
              <a:off x="5254" y="2118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43" name="Oval 1515"/>
            <p:cNvSpPr>
              <a:spLocks noChangeArrowheads="1"/>
            </p:cNvSpPr>
            <p:nvPr/>
          </p:nvSpPr>
          <p:spPr bwMode="auto">
            <a:xfrm>
              <a:off x="5601" y="2069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44" name="Oval 1516"/>
            <p:cNvSpPr>
              <a:spLocks noChangeArrowheads="1"/>
            </p:cNvSpPr>
            <p:nvPr/>
          </p:nvSpPr>
          <p:spPr bwMode="auto">
            <a:xfrm>
              <a:off x="5557" y="2005"/>
              <a:ext cx="33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45" name="Oval 1517"/>
            <p:cNvSpPr>
              <a:spLocks noChangeArrowheads="1"/>
            </p:cNvSpPr>
            <p:nvPr/>
          </p:nvSpPr>
          <p:spPr bwMode="auto">
            <a:xfrm>
              <a:off x="5378" y="2014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46" name="Oval 1518"/>
            <p:cNvSpPr>
              <a:spLocks noChangeArrowheads="1"/>
            </p:cNvSpPr>
            <p:nvPr/>
          </p:nvSpPr>
          <p:spPr bwMode="auto">
            <a:xfrm>
              <a:off x="5621" y="2043"/>
              <a:ext cx="34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47" name="Oval 1519"/>
            <p:cNvSpPr>
              <a:spLocks noChangeArrowheads="1"/>
            </p:cNvSpPr>
            <p:nvPr/>
          </p:nvSpPr>
          <p:spPr bwMode="auto">
            <a:xfrm>
              <a:off x="5444" y="2205"/>
              <a:ext cx="31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48" name="Oval 1520"/>
            <p:cNvSpPr>
              <a:spLocks noChangeArrowheads="1"/>
            </p:cNvSpPr>
            <p:nvPr/>
          </p:nvSpPr>
          <p:spPr bwMode="auto">
            <a:xfrm>
              <a:off x="5561" y="2145"/>
              <a:ext cx="34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49" name="Oval 1521"/>
            <p:cNvSpPr>
              <a:spLocks noChangeArrowheads="1"/>
            </p:cNvSpPr>
            <p:nvPr/>
          </p:nvSpPr>
          <p:spPr bwMode="auto">
            <a:xfrm>
              <a:off x="4810" y="2432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50" name="Oval 1522"/>
            <p:cNvSpPr>
              <a:spLocks noChangeArrowheads="1"/>
            </p:cNvSpPr>
            <p:nvPr/>
          </p:nvSpPr>
          <p:spPr bwMode="auto">
            <a:xfrm>
              <a:off x="5839" y="2069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51" name="Oval 1523"/>
            <p:cNvSpPr>
              <a:spLocks noChangeArrowheads="1"/>
            </p:cNvSpPr>
            <p:nvPr/>
          </p:nvSpPr>
          <p:spPr bwMode="auto">
            <a:xfrm>
              <a:off x="5416" y="2091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52" name="Oval 1524"/>
            <p:cNvSpPr>
              <a:spLocks noChangeArrowheads="1"/>
            </p:cNvSpPr>
            <p:nvPr/>
          </p:nvSpPr>
          <p:spPr bwMode="auto">
            <a:xfrm>
              <a:off x="5968" y="1880"/>
              <a:ext cx="34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53" name="Oval 1525"/>
            <p:cNvSpPr>
              <a:spLocks noChangeArrowheads="1"/>
            </p:cNvSpPr>
            <p:nvPr/>
          </p:nvSpPr>
          <p:spPr bwMode="auto">
            <a:xfrm>
              <a:off x="4565" y="2643"/>
              <a:ext cx="33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54" name="Oval 1526"/>
            <p:cNvSpPr>
              <a:spLocks noChangeArrowheads="1"/>
            </p:cNvSpPr>
            <p:nvPr/>
          </p:nvSpPr>
          <p:spPr bwMode="auto">
            <a:xfrm>
              <a:off x="5621" y="2308"/>
              <a:ext cx="34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55" name="Oval 1527"/>
            <p:cNvSpPr>
              <a:spLocks noChangeArrowheads="1"/>
            </p:cNvSpPr>
            <p:nvPr/>
          </p:nvSpPr>
          <p:spPr bwMode="auto">
            <a:xfrm>
              <a:off x="5059" y="2432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56" name="Oval 1528"/>
            <p:cNvSpPr>
              <a:spLocks noChangeArrowheads="1"/>
            </p:cNvSpPr>
            <p:nvPr/>
          </p:nvSpPr>
          <p:spPr bwMode="auto">
            <a:xfrm>
              <a:off x="4999" y="2345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57" name="Oval 1529"/>
            <p:cNvSpPr>
              <a:spLocks noChangeArrowheads="1"/>
            </p:cNvSpPr>
            <p:nvPr/>
          </p:nvSpPr>
          <p:spPr bwMode="auto">
            <a:xfrm>
              <a:off x="5406" y="2096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58" name="Oval 1530"/>
            <p:cNvSpPr>
              <a:spLocks noChangeArrowheads="1"/>
            </p:cNvSpPr>
            <p:nvPr/>
          </p:nvSpPr>
          <p:spPr bwMode="auto">
            <a:xfrm>
              <a:off x="5432" y="2096"/>
              <a:ext cx="34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59" name="Oval 1531"/>
            <p:cNvSpPr>
              <a:spLocks noChangeArrowheads="1"/>
            </p:cNvSpPr>
            <p:nvPr/>
          </p:nvSpPr>
          <p:spPr bwMode="auto">
            <a:xfrm>
              <a:off x="5523" y="2308"/>
              <a:ext cx="34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60" name="Oval 1532"/>
            <p:cNvSpPr>
              <a:spLocks noChangeArrowheads="1"/>
            </p:cNvSpPr>
            <p:nvPr/>
          </p:nvSpPr>
          <p:spPr bwMode="auto">
            <a:xfrm>
              <a:off x="4956" y="2101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61" name="Oval 1533"/>
            <p:cNvSpPr>
              <a:spLocks noChangeArrowheads="1"/>
            </p:cNvSpPr>
            <p:nvPr/>
          </p:nvSpPr>
          <p:spPr bwMode="auto">
            <a:xfrm>
              <a:off x="4782" y="2421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62" name="Oval 1534"/>
            <p:cNvSpPr>
              <a:spLocks noChangeArrowheads="1"/>
            </p:cNvSpPr>
            <p:nvPr/>
          </p:nvSpPr>
          <p:spPr bwMode="auto">
            <a:xfrm>
              <a:off x="4669" y="2621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63" name="Oval 1535"/>
            <p:cNvSpPr>
              <a:spLocks noChangeArrowheads="1"/>
            </p:cNvSpPr>
            <p:nvPr/>
          </p:nvSpPr>
          <p:spPr bwMode="auto">
            <a:xfrm>
              <a:off x="4999" y="2485"/>
              <a:ext cx="32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64" name="Oval 1536"/>
            <p:cNvSpPr>
              <a:spLocks noChangeArrowheads="1"/>
            </p:cNvSpPr>
            <p:nvPr/>
          </p:nvSpPr>
          <p:spPr bwMode="auto">
            <a:xfrm>
              <a:off x="5432" y="2047"/>
              <a:ext cx="34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65" name="Oval 1537"/>
            <p:cNvSpPr>
              <a:spLocks noChangeArrowheads="1"/>
            </p:cNvSpPr>
            <p:nvPr/>
          </p:nvSpPr>
          <p:spPr bwMode="auto">
            <a:xfrm>
              <a:off x="5773" y="2009"/>
              <a:ext cx="33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66" name="Oval 1538"/>
            <p:cNvSpPr>
              <a:spLocks noChangeArrowheads="1"/>
            </p:cNvSpPr>
            <p:nvPr/>
          </p:nvSpPr>
          <p:spPr bwMode="auto">
            <a:xfrm>
              <a:off x="5281" y="2107"/>
              <a:ext cx="31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67" name="Oval 1539"/>
            <p:cNvSpPr>
              <a:spLocks noChangeArrowheads="1"/>
            </p:cNvSpPr>
            <p:nvPr/>
          </p:nvSpPr>
          <p:spPr bwMode="auto">
            <a:xfrm>
              <a:off x="5898" y="1760"/>
              <a:ext cx="32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68" name="Oval 1540"/>
            <p:cNvSpPr>
              <a:spLocks noChangeArrowheads="1"/>
            </p:cNvSpPr>
            <p:nvPr/>
          </p:nvSpPr>
          <p:spPr bwMode="auto">
            <a:xfrm>
              <a:off x="5216" y="2388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69" name="Oval 1541"/>
            <p:cNvSpPr>
              <a:spLocks noChangeArrowheads="1"/>
            </p:cNvSpPr>
            <p:nvPr/>
          </p:nvSpPr>
          <p:spPr bwMode="auto">
            <a:xfrm>
              <a:off x="5655" y="2220"/>
              <a:ext cx="31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70" name="Oval 1542"/>
            <p:cNvSpPr>
              <a:spLocks noChangeArrowheads="1"/>
            </p:cNvSpPr>
            <p:nvPr/>
          </p:nvSpPr>
          <p:spPr bwMode="auto">
            <a:xfrm>
              <a:off x="5784" y="2156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71" name="Oval 1543"/>
            <p:cNvSpPr>
              <a:spLocks noChangeArrowheads="1"/>
            </p:cNvSpPr>
            <p:nvPr/>
          </p:nvSpPr>
          <p:spPr bwMode="auto">
            <a:xfrm>
              <a:off x="4901" y="2301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72" name="Oval 1544"/>
            <p:cNvSpPr>
              <a:spLocks noChangeArrowheads="1"/>
            </p:cNvSpPr>
            <p:nvPr/>
          </p:nvSpPr>
          <p:spPr bwMode="auto">
            <a:xfrm>
              <a:off x="5205" y="2172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73" name="Oval 1545"/>
            <p:cNvSpPr>
              <a:spLocks noChangeArrowheads="1"/>
            </p:cNvSpPr>
            <p:nvPr/>
          </p:nvSpPr>
          <p:spPr bwMode="auto">
            <a:xfrm>
              <a:off x="5194" y="2323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74" name="Oval 1546"/>
            <p:cNvSpPr>
              <a:spLocks noChangeArrowheads="1"/>
            </p:cNvSpPr>
            <p:nvPr/>
          </p:nvSpPr>
          <p:spPr bwMode="auto">
            <a:xfrm>
              <a:off x="5579" y="2074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75" name="Oval 1547"/>
            <p:cNvSpPr>
              <a:spLocks noChangeArrowheads="1"/>
            </p:cNvSpPr>
            <p:nvPr/>
          </p:nvSpPr>
          <p:spPr bwMode="auto">
            <a:xfrm>
              <a:off x="5330" y="2176"/>
              <a:ext cx="32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76" name="Oval 1548"/>
            <p:cNvSpPr>
              <a:spLocks noChangeArrowheads="1"/>
            </p:cNvSpPr>
            <p:nvPr/>
          </p:nvSpPr>
          <p:spPr bwMode="auto">
            <a:xfrm>
              <a:off x="4429" y="2665"/>
              <a:ext cx="34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77" name="Oval 1549"/>
            <p:cNvSpPr>
              <a:spLocks noChangeArrowheads="1"/>
            </p:cNvSpPr>
            <p:nvPr/>
          </p:nvSpPr>
          <p:spPr bwMode="auto">
            <a:xfrm>
              <a:off x="3958" y="2983"/>
              <a:ext cx="33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78" name="Oval 1550"/>
            <p:cNvSpPr>
              <a:spLocks noChangeArrowheads="1"/>
            </p:cNvSpPr>
            <p:nvPr/>
          </p:nvSpPr>
          <p:spPr bwMode="auto">
            <a:xfrm>
              <a:off x="4294" y="2686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79" name="Oval 1551"/>
            <p:cNvSpPr>
              <a:spLocks noChangeArrowheads="1"/>
            </p:cNvSpPr>
            <p:nvPr/>
          </p:nvSpPr>
          <p:spPr bwMode="auto">
            <a:xfrm>
              <a:off x="4685" y="2437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80" name="Oval 1552"/>
            <p:cNvSpPr>
              <a:spLocks noChangeArrowheads="1"/>
            </p:cNvSpPr>
            <p:nvPr/>
          </p:nvSpPr>
          <p:spPr bwMode="auto">
            <a:xfrm>
              <a:off x="4923" y="2432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81" name="Oval 1553"/>
            <p:cNvSpPr>
              <a:spLocks noChangeArrowheads="1"/>
            </p:cNvSpPr>
            <p:nvPr/>
          </p:nvSpPr>
          <p:spPr bwMode="auto">
            <a:xfrm>
              <a:off x="4890" y="2421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82" name="Oval 1554"/>
            <p:cNvSpPr>
              <a:spLocks noChangeArrowheads="1"/>
            </p:cNvSpPr>
            <p:nvPr/>
          </p:nvSpPr>
          <p:spPr bwMode="auto">
            <a:xfrm>
              <a:off x="4983" y="2334"/>
              <a:ext cx="32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83" name="Oval 1555"/>
            <p:cNvSpPr>
              <a:spLocks noChangeArrowheads="1"/>
            </p:cNvSpPr>
            <p:nvPr/>
          </p:nvSpPr>
          <p:spPr bwMode="auto">
            <a:xfrm>
              <a:off x="4451" y="2485"/>
              <a:ext cx="34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84" name="Oval 1556"/>
            <p:cNvSpPr>
              <a:spLocks noChangeArrowheads="1"/>
            </p:cNvSpPr>
            <p:nvPr/>
          </p:nvSpPr>
          <p:spPr bwMode="auto">
            <a:xfrm>
              <a:off x="4712" y="2572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85" name="Oval 1557"/>
            <p:cNvSpPr>
              <a:spLocks noChangeArrowheads="1"/>
            </p:cNvSpPr>
            <p:nvPr/>
          </p:nvSpPr>
          <p:spPr bwMode="auto">
            <a:xfrm>
              <a:off x="4343" y="2741"/>
              <a:ext cx="32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86" name="Oval 1558"/>
            <p:cNvSpPr>
              <a:spLocks noChangeArrowheads="1"/>
            </p:cNvSpPr>
            <p:nvPr/>
          </p:nvSpPr>
          <p:spPr bwMode="auto">
            <a:xfrm>
              <a:off x="4122" y="2719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87" name="Oval 1559"/>
            <p:cNvSpPr>
              <a:spLocks noChangeArrowheads="1"/>
            </p:cNvSpPr>
            <p:nvPr/>
          </p:nvSpPr>
          <p:spPr bwMode="auto">
            <a:xfrm>
              <a:off x="4489" y="2637"/>
              <a:ext cx="34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88" name="Oval 1560"/>
            <p:cNvSpPr>
              <a:spLocks noChangeArrowheads="1"/>
            </p:cNvSpPr>
            <p:nvPr/>
          </p:nvSpPr>
          <p:spPr bwMode="auto">
            <a:xfrm>
              <a:off x="4051" y="2946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89" name="Oval 1561"/>
            <p:cNvSpPr>
              <a:spLocks noChangeArrowheads="1"/>
            </p:cNvSpPr>
            <p:nvPr/>
          </p:nvSpPr>
          <p:spPr bwMode="auto">
            <a:xfrm>
              <a:off x="4662" y="2637"/>
              <a:ext cx="34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90" name="Oval 1562"/>
            <p:cNvSpPr>
              <a:spLocks noChangeArrowheads="1"/>
            </p:cNvSpPr>
            <p:nvPr/>
          </p:nvSpPr>
          <p:spPr bwMode="auto">
            <a:xfrm>
              <a:off x="4051" y="2957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91" name="Oval 1563"/>
            <p:cNvSpPr>
              <a:spLocks noChangeArrowheads="1"/>
            </p:cNvSpPr>
            <p:nvPr/>
          </p:nvSpPr>
          <p:spPr bwMode="auto">
            <a:xfrm>
              <a:off x="5005" y="2258"/>
              <a:ext cx="32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92" name="Oval 1564"/>
            <p:cNvSpPr>
              <a:spLocks noChangeArrowheads="1"/>
            </p:cNvSpPr>
            <p:nvPr/>
          </p:nvSpPr>
          <p:spPr bwMode="auto">
            <a:xfrm>
              <a:off x="5179" y="2345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93" name="Oval 1565"/>
            <p:cNvSpPr>
              <a:spLocks noChangeArrowheads="1"/>
            </p:cNvSpPr>
            <p:nvPr/>
          </p:nvSpPr>
          <p:spPr bwMode="auto">
            <a:xfrm>
              <a:off x="4549" y="2557"/>
              <a:ext cx="34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94" name="Oval 1566"/>
            <p:cNvSpPr>
              <a:spLocks noChangeArrowheads="1"/>
            </p:cNvSpPr>
            <p:nvPr/>
          </p:nvSpPr>
          <p:spPr bwMode="auto">
            <a:xfrm>
              <a:off x="4583" y="2756"/>
              <a:ext cx="31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95" name="Oval 1567"/>
            <p:cNvSpPr>
              <a:spLocks noChangeArrowheads="1"/>
            </p:cNvSpPr>
            <p:nvPr/>
          </p:nvSpPr>
          <p:spPr bwMode="auto">
            <a:xfrm>
              <a:off x="5119" y="2447"/>
              <a:ext cx="31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96" name="Oval 1568"/>
            <p:cNvSpPr>
              <a:spLocks noChangeArrowheads="1"/>
            </p:cNvSpPr>
            <p:nvPr/>
          </p:nvSpPr>
          <p:spPr bwMode="auto">
            <a:xfrm>
              <a:off x="4810" y="2617"/>
              <a:ext cx="32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97" name="Oval 1569"/>
            <p:cNvSpPr>
              <a:spLocks noChangeArrowheads="1"/>
            </p:cNvSpPr>
            <p:nvPr/>
          </p:nvSpPr>
          <p:spPr bwMode="auto">
            <a:xfrm>
              <a:off x="4154" y="2935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98" name="Oval 1570"/>
            <p:cNvSpPr>
              <a:spLocks noChangeArrowheads="1"/>
            </p:cNvSpPr>
            <p:nvPr/>
          </p:nvSpPr>
          <p:spPr bwMode="auto">
            <a:xfrm>
              <a:off x="4696" y="2497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699" name="Oval 1571"/>
            <p:cNvSpPr>
              <a:spLocks noChangeArrowheads="1"/>
            </p:cNvSpPr>
            <p:nvPr/>
          </p:nvSpPr>
          <p:spPr bwMode="auto">
            <a:xfrm>
              <a:off x="5063" y="2242"/>
              <a:ext cx="34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00" name="Oval 1572"/>
            <p:cNvSpPr>
              <a:spLocks noChangeArrowheads="1"/>
            </p:cNvSpPr>
            <p:nvPr/>
          </p:nvSpPr>
          <p:spPr bwMode="auto">
            <a:xfrm>
              <a:off x="4538" y="2800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01" name="Oval 1573"/>
            <p:cNvSpPr>
              <a:spLocks noChangeArrowheads="1"/>
            </p:cNvSpPr>
            <p:nvPr/>
          </p:nvSpPr>
          <p:spPr bwMode="auto">
            <a:xfrm>
              <a:off x="5167" y="2519"/>
              <a:ext cx="32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02" name="Oval 1574"/>
            <p:cNvSpPr>
              <a:spLocks noChangeArrowheads="1"/>
            </p:cNvSpPr>
            <p:nvPr/>
          </p:nvSpPr>
          <p:spPr bwMode="auto">
            <a:xfrm>
              <a:off x="4647" y="2617"/>
              <a:ext cx="31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03" name="Oval 1575"/>
            <p:cNvSpPr>
              <a:spLocks noChangeArrowheads="1"/>
            </p:cNvSpPr>
            <p:nvPr/>
          </p:nvSpPr>
          <p:spPr bwMode="auto">
            <a:xfrm>
              <a:off x="4901" y="2481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04" name="Oval 1576"/>
            <p:cNvSpPr>
              <a:spLocks noChangeArrowheads="1"/>
            </p:cNvSpPr>
            <p:nvPr/>
          </p:nvSpPr>
          <p:spPr bwMode="auto">
            <a:xfrm>
              <a:off x="4614" y="2665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05" name="Oval 1577"/>
            <p:cNvSpPr>
              <a:spLocks noChangeArrowheads="1"/>
            </p:cNvSpPr>
            <p:nvPr/>
          </p:nvSpPr>
          <p:spPr bwMode="auto">
            <a:xfrm>
              <a:off x="4631" y="2654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06" name="Oval 1578"/>
            <p:cNvSpPr>
              <a:spLocks noChangeArrowheads="1"/>
            </p:cNvSpPr>
            <p:nvPr/>
          </p:nvSpPr>
          <p:spPr bwMode="auto">
            <a:xfrm>
              <a:off x="5059" y="2188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07" name="Oval 1579"/>
            <p:cNvSpPr>
              <a:spLocks noChangeArrowheads="1"/>
            </p:cNvSpPr>
            <p:nvPr/>
          </p:nvSpPr>
          <p:spPr bwMode="auto">
            <a:xfrm>
              <a:off x="4716" y="2648"/>
              <a:ext cx="34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08" name="Oval 1580"/>
            <p:cNvSpPr>
              <a:spLocks noChangeArrowheads="1"/>
            </p:cNvSpPr>
            <p:nvPr/>
          </p:nvSpPr>
          <p:spPr bwMode="auto">
            <a:xfrm>
              <a:off x="4847" y="2550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09" name="Oval 1581"/>
            <p:cNvSpPr>
              <a:spLocks noChangeArrowheads="1"/>
            </p:cNvSpPr>
            <p:nvPr/>
          </p:nvSpPr>
          <p:spPr bwMode="auto">
            <a:xfrm>
              <a:off x="5009" y="2425"/>
              <a:ext cx="34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10" name="Oval 1582"/>
            <p:cNvSpPr>
              <a:spLocks noChangeArrowheads="1"/>
            </p:cNvSpPr>
            <p:nvPr/>
          </p:nvSpPr>
          <p:spPr bwMode="auto">
            <a:xfrm>
              <a:off x="4652" y="2659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11" name="Oval 1583"/>
            <p:cNvSpPr>
              <a:spLocks noChangeArrowheads="1"/>
            </p:cNvSpPr>
            <p:nvPr/>
          </p:nvSpPr>
          <p:spPr bwMode="auto">
            <a:xfrm>
              <a:off x="4457" y="2844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12" name="Oval 1584"/>
            <p:cNvSpPr>
              <a:spLocks noChangeArrowheads="1"/>
            </p:cNvSpPr>
            <p:nvPr/>
          </p:nvSpPr>
          <p:spPr bwMode="auto">
            <a:xfrm>
              <a:off x="4956" y="2550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13" name="Oval 1585"/>
            <p:cNvSpPr>
              <a:spLocks noChangeArrowheads="1"/>
            </p:cNvSpPr>
            <p:nvPr/>
          </p:nvSpPr>
          <p:spPr bwMode="auto">
            <a:xfrm>
              <a:off x="4505" y="2632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14" name="Oval 1586"/>
            <p:cNvSpPr>
              <a:spLocks noChangeArrowheads="1"/>
            </p:cNvSpPr>
            <p:nvPr/>
          </p:nvSpPr>
          <p:spPr bwMode="auto">
            <a:xfrm>
              <a:off x="4956" y="2513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15" name="Oval 1587"/>
            <p:cNvSpPr>
              <a:spLocks noChangeArrowheads="1"/>
            </p:cNvSpPr>
            <p:nvPr/>
          </p:nvSpPr>
          <p:spPr bwMode="auto">
            <a:xfrm>
              <a:off x="5167" y="2232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16" name="Oval 1588"/>
            <p:cNvSpPr>
              <a:spLocks noChangeArrowheads="1"/>
            </p:cNvSpPr>
            <p:nvPr/>
          </p:nvSpPr>
          <p:spPr bwMode="auto">
            <a:xfrm>
              <a:off x="4501" y="2519"/>
              <a:ext cx="32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17" name="Oval 1589"/>
            <p:cNvSpPr>
              <a:spLocks noChangeArrowheads="1"/>
            </p:cNvSpPr>
            <p:nvPr/>
          </p:nvSpPr>
          <p:spPr bwMode="auto">
            <a:xfrm>
              <a:off x="4625" y="2697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18" name="Oval 1590"/>
            <p:cNvSpPr>
              <a:spLocks noChangeArrowheads="1"/>
            </p:cNvSpPr>
            <p:nvPr/>
          </p:nvSpPr>
          <p:spPr bwMode="auto">
            <a:xfrm>
              <a:off x="4923" y="2507"/>
              <a:ext cx="33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19" name="Oval 1591"/>
            <p:cNvSpPr>
              <a:spLocks noChangeArrowheads="1"/>
            </p:cNvSpPr>
            <p:nvPr/>
          </p:nvSpPr>
          <p:spPr bwMode="auto">
            <a:xfrm>
              <a:off x="4707" y="2465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20" name="Oval 1592"/>
            <p:cNvSpPr>
              <a:spLocks noChangeArrowheads="1"/>
            </p:cNvSpPr>
            <p:nvPr/>
          </p:nvSpPr>
          <p:spPr bwMode="auto">
            <a:xfrm>
              <a:off x="4896" y="2648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21" name="Oval 1593"/>
            <p:cNvSpPr>
              <a:spLocks noChangeArrowheads="1"/>
            </p:cNvSpPr>
            <p:nvPr/>
          </p:nvSpPr>
          <p:spPr bwMode="auto">
            <a:xfrm>
              <a:off x="4756" y="2605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22" name="Oval 1594"/>
            <p:cNvSpPr>
              <a:spLocks noChangeArrowheads="1"/>
            </p:cNvSpPr>
            <p:nvPr/>
          </p:nvSpPr>
          <p:spPr bwMode="auto">
            <a:xfrm>
              <a:off x="5508" y="2107"/>
              <a:ext cx="33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23" name="Oval 1595"/>
            <p:cNvSpPr>
              <a:spLocks noChangeArrowheads="1"/>
            </p:cNvSpPr>
            <p:nvPr/>
          </p:nvSpPr>
          <p:spPr bwMode="auto">
            <a:xfrm>
              <a:off x="5270" y="2399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24" name="Oval 1596"/>
            <p:cNvSpPr>
              <a:spLocks noChangeArrowheads="1"/>
            </p:cNvSpPr>
            <p:nvPr/>
          </p:nvSpPr>
          <p:spPr bwMode="auto">
            <a:xfrm>
              <a:off x="4890" y="2465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25" name="Oval 1597"/>
            <p:cNvSpPr>
              <a:spLocks noChangeArrowheads="1"/>
            </p:cNvSpPr>
            <p:nvPr/>
          </p:nvSpPr>
          <p:spPr bwMode="auto">
            <a:xfrm>
              <a:off x="5085" y="2432"/>
              <a:ext cx="34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26" name="Oval 1598"/>
            <p:cNvSpPr>
              <a:spLocks noChangeArrowheads="1"/>
            </p:cNvSpPr>
            <p:nvPr/>
          </p:nvSpPr>
          <p:spPr bwMode="auto">
            <a:xfrm>
              <a:off x="5514" y="1945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27" name="Oval 1599"/>
            <p:cNvSpPr>
              <a:spLocks noChangeArrowheads="1"/>
            </p:cNvSpPr>
            <p:nvPr/>
          </p:nvSpPr>
          <p:spPr bwMode="auto">
            <a:xfrm>
              <a:off x="4609" y="2388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28" name="Oval 1600"/>
            <p:cNvSpPr>
              <a:spLocks noChangeArrowheads="1"/>
            </p:cNvSpPr>
            <p:nvPr/>
          </p:nvSpPr>
          <p:spPr bwMode="auto">
            <a:xfrm>
              <a:off x="4561" y="2914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29" name="Oval 1601"/>
            <p:cNvSpPr>
              <a:spLocks noChangeArrowheads="1"/>
            </p:cNvSpPr>
            <p:nvPr/>
          </p:nvSpPr>
          <p:spPr bwMode="auto">
            <a:xfrm>
              <a:off x="5254" y="2394"/>
              <a:ext cx="32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30" name="Oval 1602"/>
            <p:cNvSpPr>
              <a:spLocks noChangeArrowheads="1"/>
            </p:cNvSpPr>
            <p:nvPr/>
          </p:nvSpPr>
          <p:spPr bwMode="auto">
            <a:xfrm>
              <a:off x="4685" y="2665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31" name="Oval 1603"/>
            <p:cNvSpPr>
              <a:spLocks noChangeArrowheads="1"/>
            </p:cNvSpPr>
            <p:nvPr/>
          </p:nvSpPr>
          <p:spPr bwMode="auto">
            <a:xfrm>
              <a:off x="4852" y="2432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32" name="Oval 1604"/>
            <p:cNvSpPr>
              <a:spLocks noChangeArrowheads="1"/>
            </p:cNvSpPr>
            <p:nvPr/>
          </p:nvSpPr>
          <p:spPr bwMode="auto">
            <a:xfrm>
              <a:off x="5161" y="2280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33" name="Oval 1605"/>
            <p:cNvSpPr>
              <a:spLocks noChangeArrowheads="1"/>
            </p:cNvSpPr>
            <p:nvPr/>
          </p:nvSpPr>
          <p:spPr bwMode="auto">
            <a:xfrm>
              <a:off x="5236" y="2399"/>
              <a:ext cx="34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34" name="Oval 1606"/>
            <p:cNvSpPr>
              <a:spLocks noChangeArrowheads="1"/>
            </p:cNvSpPr>
            <p:nvPr/>
          </p:nvSpPr>
          <p:spPr bwMode="auto">
            <a:xfrm>
              <a:off x="5101" y="2194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35" name="Oval 1607"/>
            <p:cNvSpPr>
              <a:spLocks noChangeArrowheads="1"/>
            </p:cNvSpPr>
            <p:nvPr/>
          </p:nvSpPr>
          <p:spPr bwMode="auto">
            <a:xfrm>
              <a:off x="3851" y="3168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36" name="Oval 1608"/>
            <p:cNvSpPr>
              <a:spLocks noChangeArrowheads="1"/>
            </p:cNvSpPr>
            <p:nvPr/>
          </p:nvSpPr>
          <p:spPr bwMode="auto">
            <a:xfrm>
              <a:off x="5254" y="2610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37" name="Oval 1609"/>
            <p:cNvSpPr>
              <a:spLocks noChangeArrowheads="1"/>
            </p:cNvSpPr>
            <p:nvPr/>
          </p:nvSpPr>
          <p:spPr bwMode="auto">
            <a:xfrm>
              <a:off x="5226" y="2529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39" name="Oval 1611"/>
            <p:cNvSpPr>
              <a:spLocks noChangeArrowheads="1"/>
            </p:cNvSpPr>
            <p:nvPr/>
          </p:nvSpPr>
          <p:spPr bwMode="auto">
            <a:xfrm>
              <a:off x="5503" y="2198"/>
              <a:ext cx="32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40" name="Oval 1612"/>
            <p:cNvSpPr>
              <a:spLocks noChangeArrowheads="1"/>
            </p:cNvSpPr>
            <p:nvPr/>
          </p:nvSpPr>
          <p:spPr bwMode="auto">
            <a:xfrm>
              <a:off x="5134" y="2378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41" name="Oval 1613"/>
            <p:cNvSpPr>
              <a:spLocks noChangeArrowheads="1"/>
            </p:cNvSpPr>
            <p:nvPr/>
          </p:nvSpPr>
          <p:spPr bwMode="auto">
            <a:xfrm>
              <a:off x="5205" y="2443"/>
              <a:ext cx="31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42" name="Oval 1614"/>
            <p:cNvSpPr>
              <a:spLocks noChangeArrowheads="1"/>
            </p:cNvSpPr>
            <p:nvPr/>
          </p:nvSpPr>
          <p:spPr bwMode="auto">
            <a:xfrm>
              <a:off x="5075" y="2610"/>
              <a:ext cx="32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43" name="Oval 1615"/>
            <p:cNvSpPr>
              <a:spLocks noChangeArrowheads="1"/>
            </p:cNvSpPr>
            <p:nvPr/>
          </p:nvSpPr>
          <p:spPr bwMode="auto">
            <a:xfrm>
              <a:off x="5063" y="2447"/>
              <a:ext cx="34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44" name="Oval 1616"/>
            <p:cNvSpPr>
              <a:spLocks noChangeArrowheads="1"/>
            </p:cNvSpPr>
            <p:nvPr/>
          </p:nvSpPr>
          <p:spPr bwMode="auto">
            <a:xfrm>
              <a:off x="5134" y="2340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45" name="Oval 1617"/>
            <p:cNvSpPr>
              <a:spLocks noChangeArrowheads="1"/>
            </p:cNvSpPr>
            <p:nvPr/>
          </p:nvSpPr>
          <p:spPr bwMode="auto">
            <a:xfrm>
              <a:off x="4885" y="2334"/>
              <a:ext cx="33" cy="34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46" name="Oval 1618"/>
            <p:cNvSpPr>
              <a:spLocks noChangeArrowheads="1"/>
            </p:cNvSpPr>
            <p:nvPr/>
          </p:nvSpPr>
          <p:spPr bwMode="auto">
            <a:xfrm>
              <a:off x="3882" y="3179"/>
              <a:ext cx="33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47" name="Oval 1619"/>
            <p:cNvSpPr>
              <a:spLocks noChangeArrowheads="1"/>
            </p:cNvSpPr>
            <p:nvPr/>
          </p:nvSpPr>
          <p:spPr bwMode="auto">
            <a:xfrm>
              <a:off x="3753" y="3049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48" name="Oval 1620"/>
            <p:cNvSpPr>
              <a:spLocks noChangeArrowheads="1"/>
            </p:cNvSpPr>
            <p:nvPr/>
          </p:nvSpPr>
          <p:spPr bwMode="auto">
            <a:xfrm>
              <a:off x="5172" y="2361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49" name="Oval 1621"/>
            <p:cNvSpPr>
              <a:spLocks noChangeArrowheads="1"/>
            </p:cNvSpPr>
            <p:nvPr/>
          </p:nvSpPr>
          <p:spPr bwMode="auto">
            <a:xfrm>
              <a:off x="5368" y="2112"/>
              <a:ext cx="31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50" name="Oval 1622"/>
            <p:cNvSpPr>
              <a:spLocks noChangeArrowheads="1"/>
            </p:cNvSpPr>
            <p:nvPr/>
          </p:nvSpPr>
          <p:spPr bwMode="auto">
            <a:xfrm>
              <a:off x="5005" y="2308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51" name="Oval 1623"/>
            <p:cNvSpPr>
              <a:spLocks noChangeArrowheads="1"/>
            </p:cNvSpPr>
            <p:nvPr/>
          </p:nvSpPr>
          <p:spPr bwMode="auto">
            <a:xfrm>
              <a:off x="5384" y="2145"/>
              <a:ext cx="32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52" name="Oval 1624"/>
            <p:cNvSpPr>
              <a:spLocks noChangeArrowheads="1"/>
            </p:cNvSpPr>
            <p:nvPr/>
          </p:nvSpPr>
          <p:spPr bwMode="auto">
            <a:xfrm>
              <a:off x="5139" y="2183"/>
              <a:ext cx="33" cy="33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53" name="Oval 1625"/>
            <p:cNvSpPr>
              <a:spLocks noChangeArrowheads="1"/>
            </p:cNvSpPr>
            <p:nvPr/>
          </p:nvSpPr>
          <p:spPr bwMode="auto">
            <a:xfrm>
              <a:off x="4485" y="2703"/>
              <a:ext cx="31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54" name="Oval 1626"/>
            <p:cNvSpPr>
              <a:spLocks noChangeArrowheads="1"/>
            </p:cNvSpPr>
            <p:nvPr/>
          </p:nvSpPr>
          <p:spPr bwMode="auto">
            <a:xfrm>
              <a:off x="4939" y="2242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55" name="Oval 1627"/>
            <p:cNvSpPr>
              <a:spLocks noChangeArrowheads="1"/>
            </p:cNvSpPr>
            <p:nvPr/>
          </p:nvSpPr>
          <p:spPr bwMode="auto">
            <a:xfrm>
              <a:off x="4403" y="2692"/>
              <a:ext cx="32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56" name="Oval 1628"/>
            <p:cNvSpPr>
              <a:spLocks noChangeArrowheads="1"/>
            </p:cNvSpPr>
            <p:nvPr/>
          </p:nvSpPr>
          <p:spPr bwMode="auto">
            <a:xfrm>
              <a:off x="4890" y="2437"/>
              <a:ext cx="33" cy="32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57" name="Oval 1629"/>
            <p:cNvSpPr>
              <a:spLocks noChangeArrowheads="1"/>
            </p:cNvSpPr>
            <p:nvPr/>
          </p:nvSpPr>
          <p:spPr bwMode="auto">
            <a:xfrm>
              <a:off x="4089" y="3028"/>
              <a:ext cx="33" cy="31"/>
            </a:xfrm>
            <a:prstGeom prst="ellipse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758" name="Line 1630"/>
            <p:cNvSpPr>
              <a:spLocks noChangeShapeType="1"/>
            </p:cNvSpPr>
            <p:nvPr/>
          </p:nvSpPr>
          <p:spPr bwMode="auto">
            <a:xfrm flipV="1">
              <a:off x="3769" y="1896"/>
              <a:ext cx="2215" cy="1181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60" name="Line 1632"/>
            <p:cNvSpPr>
              <a:spLocks noChangeShapeType="1"/>
            </p:cNvSpPr>
            <p:nvPr/>
          </p:nvSpPr>
          <p:spPr bwMode="auto">
            <a:xfrm flipH="1" flipV="1">
              <a:off x="5974" y="1814"/>
              <a:ext cx="10" cy="6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61" name="Line 1633"/>
            <p:cNvSpPr>
              <a:spLocks noChangeShapeType="1"/>
            </p:cNvSpPr>
            <p:nvPr/>
          </p:nvSpPr>
          <p:spPr bwMode="auto">
            <a:xfrm flipH="1" flipV="1">
              <a:off x="5952" y="1809"/>
              <a:ext cx="22" cy="5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62" name="Line 1634"/>
            <p:cNvSpPr>
              <a:spLocks noChangeShapeType="1"/>
            </p:cNvSpPr>
            <p:nvPr/>
          </p:nvSpPr>
          <p:spPr bwMode="auto">
            <a:xfrm flipH="1">
              <a:off x="5926" y="1809"/>
              <a:ext cx="26" cy="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63" name="Line 1635"/>
            <p:cNvSpPr>
              <a:spLocks noChangeShapeType="1"/>
            </p:cNvSpPr>
            <p:nvPr/>
          </p:nvSpPr>
          <p:spPr bwMode="auto">
            <a:xfrm>
              <a:off x="5892" y="1809"/>
              <a:ext cx="34" cy="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64" name="Line 1636"/>
            <p:cNvSpPr>
              <a:spLocks noChangeShapeType="1"/>
            </p:cNvSpPr>
            <p:nvPr/>
          </p:nvSpPr>
          <p:spPr bwMode="auto">
            <a:xfrm>
              <a:off x="5860" y="1809"/>
              <a:ext cx="32" cy="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65" name="Line 1637"/>
            <p:cNvSpPr>
              <a:spLocks noChangeShapeType="1"/>
            </p:cNvSpPr>
            <p:nvPr/>
          </p:nvSpPr>
          <p:spPr bwMode="auto">
            <a:xfrm flipV="1">
              <a:off x="5822" y="1809"/>
              <a:ext cx="38" cy="5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66" name="Line 1638"/>
            <p:cNvSpPr>
              <a:spLocks noChangeShapeType="1"/>
            </p:cNvSpPr>
            <p:nvPr/>
          </p:nvSpPr>
          <p:spPr bwMode="auto">
            <a:xfrm flipV="1">
              <a:off x="5779" y="1814"/>
              <a:ext cx="43" cy="11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67" name="Line 1639"/>
            <p:cNvSpPr>
              <a:spLocks noChangeShapeType="1"/>
            </p:cNvSpPr>
            <p:nvPr/>
          </p:nvSpPr>
          <p:spPr bwMode="auto">
            <a:xfrm flipV="1">
              <a:off x="5735" y="1825"/>
              <a:ext cx="44" cy="7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68" name="Line 1640"/>
            <p:cNvSpPr>
              <a:spLocks noChangeShapeType="1"/>
            </p:cNvSpPr>
            <p:nvPr/>
          </p:nvSpPr>
          <p:spPr bwMode="auto">
            <a:xfrm flipV="1">
              <a:off x="5686" y="1832"/>
              <a:ext cx="49" cy="15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69" name="Line 1641"/>
            <p:cNvSpPr>
              <a:spLocks noChangeShapeType="1"/>
            </p:cNvSpPr>
            <p:nvPr/>
          </p:nvSpPr>
          <p:spPr bwMode="auto">
            <a:xfrm flipV="1">
              <a:off x="5639" y="1847"/>
              <a:ext cx="47" cy="16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70" name="Line 1642"/>
            <p:cNvSpPr>
              <a:spLocks noChangeShapeType="1"/>
            </p:cNvSpPr>
            <p:nvPr/>
          </p:nvSpPr>
          <p:spPr bwMode="auto">
            <a:xfrm flipV="1">
              <a:off x="5583" y="1863"/>
              <a:ext cx="56" cy="17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71" name="Line 1643"/>
            <p:cNvSpPr>
              <a:spLocks noChangeShapeType="1"/>
            </p:cNvSpPr>
            <p:nvPr/>
          </p:nvSpPr>
          <p:spPr bwMode="auto">
            <a:xfrm flipV="1">
              <a:off x="5523" y="1880"/>
              <a:ext cx="60" cy="16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72" name="Line 1644"/>
            <p:cNvSpPr>
              <a:spLocks noChangeShapeType="1"/>
            </p:cNvSpPr>
            <p:nvPr/>
          </p:nvSpPr>
          <p:spPr bwMode="auto">
            <a:xfrm flipV="1">
              <a:off x="5470" y="1896"/>
              <a:ext cx="53" cy="2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73" name="Line 1645"/>
            <p:cNvSpPr>
              <a:spLocks noChangeShapeType="1"/>
            </p:cNvSpPr>
            <p:nvPr/>
          </p:nvSpPr>
          <p:spPr bwMode="auto">
            <a:xfrm flipV="1">
              <a:off x="5410" y="1918"/>
              <a:ext cx="60" cy="27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74" name="Line 1646"/>
            <p:cNvSpPr>
              <a:spLocks noChangeShapeType="1"/>
            </p:cNvSpPr>
            <p:nvPr/>
          </p:nvSpPr>
          <p:spPr bwMode="auto">
            <a:xfrm flipV="1">
              <a:off x="5346" y="1945"/>
              <a:ext cx="64" cy="26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75" name="Line 1647"/>
            <p:cNvSpPr>
              <a:spLocks noChangeShapeType="1"/>
            </p:cNvSpPr>
            <p:nvPr/>
          </p:nvSpPr>
          <p:spPr bwMode="auto">
            <a:xfrm flipV="1">
              <a:off x="5281" y="1971"/>
              <a:ext cx="65" cy="2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76" name="Line 1648"/>
            <p:cNvSpPr>
              <a:spLocks noChangeShapeType="1"/>
            </p:cNvSpPr>
            <p:nvPr/>
          </p:nvSpPr>
          <p:spPr bwMode="auto">
            <a:xfrm flipV="1">
              <a:off x="5216" y="1999"/>
              <a:ext cx="65" cy="26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77" name="Line 1649"/>
            <p:cNvSpPr>
              <a:spLocks noChangeShapeType="1"/>
            </p:cNvSpPr>
            <p:nvPr/>
          </p:nvSpPr>
          <p:spPr bwMode="auto">
            <a:xfrm flipV="1">
              <a:off x="5150" y="2025"/>
              <a:ext cx="66" cy="34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78" name="Line 1650"/>
            <p:cNvSpPr>
              <a:spLocks noChangeShapeType="1"/>
            </p:cNvSpPr>
            <p:nvPr/>
          </p:nvSpPr>
          <p:spPr bwMode="auto">
            <a:xfrm flipV="1">
              <a:off x="5085" y="2059"/>
              <a:ext cx="65" cy="3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79" name="Line 1651"/>
            <p:cNvSpPr>
              <a:spLocks noChangeShapeType="1"/>
            </p:cNvSpPr>
            <p:nvPr/>
          </p:nvSpPr>
          <p:spPr bwMode="auto">
            <a:xfrm flipV="1">
              <a:off x="5021" y="2091"/>
              <a:ext cx="64" cy="3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80" name="Line 1652"/>
            <p:cNvSpPr>
              <a:spLocks noChangeShapeType="1"/>
            </p:cNvSpPr>
            <p:nvPr/>
          </p:nvSpPr>
          <p:spPr bwMode="auto">
            <a:xfrm flipV="1">
              <a:off x="4949" y="2123"/>
              <a:ext cx="72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81" name="Line 1653"/>
            <p:cNvSpPr>
              <a:spLocks noChangeShapeType="1"/>
            </p:cNvSpPr>
            <p:nvPr/>
          </p:nvSpPr>
          <p:spPr bwMode="auto">
            <a:xfrm flipV="1">
              <a:off x="4885" y="2161"/>
              <a:ext cx="64" cy="33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82" name="Line 1654"/>
            <p:cNvSpPr>
              <a:spLocks noChangeShapeType="1"/>
            </p:cNvSpPr>
            <p:nvPr/>
          </p:nvSpPr>
          <p:spPr bwMode="auto">
            <a:xfrm flipV="1">
              <a:off x="4820" y="2194"/>
              <a:ext cx="65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83" name="Line 1655"/>
            <p:cNvSpPr>
              <a:spLocks noChangeShapeType="1"/>
            </p:cNvSpPr>
            <p:nvPr/>
          </p:nvSpPr>
          <p:spPr bwMode="auto">
            <a:xfrm flipV="1">
              <a:off x="4756" y="2232"/>
              <a:ext cx="64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84" name="Line 1656"/>
            <p:cNvSpPr>
              <a:spLocks noChangeShapeType="1"/>
            </p:cNvSpPr>
            <p:nvPr/>
          </p:nvSpPr>
          <p:spPr bwMode="auto">
            <a:xfrm flipV="1">
              <a:off x="4685" y="2270"/>
              <a:ext cx="71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85" name="Line 1657"/>
            <p:cNvSpPr>
              <a:spLocks noChangeShapeType="1"/>
            </p:cNvSpPr>
            <p:nvPr/>
          </p:nvSpPr>
          <p:spPr bwMode="auto">
            <a:xfrm flipV="1">
              <a:off x="4625" y="2308"/>
              <a:ext cx="60" cy="4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86" name="Line 1658"/>
            <p:cNvSpPr>
              <a:spLocks noChangeShapeType="1"/>
            </p:cNvSpPr>
            <p:nvPr/>
          </p:nvSpPr>
          <p:spPr bwMode="auto">
            <a:xfrm flipV="1">
              <a:off x="4561" y="2350"/>
              <a:ext cx="64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87" name="Line 1659"/>
            <p:cNvSpPr>
              <a:spLocks noChangeShapeType="1"/>
            </p:cNvSpPr>
            <p:nvPr/>
          </p:nvSpPr>
          <p:spPr bwMode="auto">
            <a:xfrm flipV="1">
              <a:off x="4501" y="2388"/>
              <a:ext cx="60" cy="37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88" name="Line 1660"/>
            <p:cNvSpPr>
              <a:spLocks noChangeShapeType="1"/>
            </p:cNvSpPr>
            <p:nvPr/>
          </p:nvSpPr>
          <p:spPr bwMode="auto">
            <a:xfrm flipV="1">
              <a:off x="4441" y="2425"/>
              <a:ext cx="60" cy="44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89" name="Line 1661"/>
            <p:cNvSpPr>
              <a:spLocks noChangeShapeType="1"/>
            </p:cNvSpPr>
            <p:nvPr/>
          </p:nvSpPr>
          <p:spPr bwMode="auto">
            <a:xfrm flipV="1">
              <a:off x="4381" y="2469"/>
              <a:ext cx="60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90" name="Line 1662"/>
            <p:cNvSpPr>
              <a:spLocks noChangeShapeType="1"/>
            </p:cNvSpPr>
            <p:nvPr/>
          </p:nvSpPr>
          <p:spPr bwMode="auto">
            <a:xfrm flipV="1">
              <a:off x="4327" y="2507"/>
              <a:ext cx="54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91" name="Line 1663"/>
            <p:cNvSpPr>
              <a:spLocks noChangeShapeType="1"/>
            </p:cNvSpPr>
            <p:nvPr/>
          </p:nvSpPr>
          <p:spPr bwMode="auto">
            <a:xfrm flipV="1">
              <a:off x="4278" y="2545"/>
              <a:ext cx="49" cy="44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92" name="Line 1664"/>
            <p:cNvSpPr>
              <a:spLocks noChangeShapeType="1"/>
            </p:cNvSpPr>
            <p:nvPr/>
          </p:nvSpPr>
          <p:spPr bwMode="auto">
            <a:xfrm flipV="1">
              <a:off x="4229" y="2589"/>
              <a:ext cx="49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93" name="Line 1665"/>
            <p:cNvSpPr>
              <a:spLocks noChangeShapeType="1"/>
            </p:cNvSpPr>
            <p:nvPr/>
          </p:nvSpPr>
          <p:spPr bwMode="auto">
            <a:xfrm flipV="1">
              <a:off x="4180" y="2627"/>
              <a:ext cx="49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94" name="Line 1666"/>
            <p:cNvSpPr>
              <a:spLocks noChangeShapeType="1"/>
            </p:cNvSpPr>
            <p:nvPr/>
          </p:nvSpPr>
          <p:spPr bwMode="auto">
            <a:xfrm flipV="1">
              <a:off x="4138" y="2665"/>
              <a:ext cx="42" cy="3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95" name="Line 1667"/>
            <p:cNvSpPr>
              <a:spLocks noChangeShapeType="1"/>
            </p:cNvSpPr>
            <p:nvPr/>
          </p:nvSpPr>
          <p:spPr bwMode="auto">
            <a:xfrm flipV="1">
              <a:off x="4100" y="2697"/>
              <a:ext cx="38" cy="37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96" name="Line 1668"/>
            <p:cNvSpPr>
              <a:spLocks noChangeShapeType="1"/>
            </p:cNvSpPr>
            <p:nvPr/>
          </p:nvSpPr>
          <p:spPr bwMode="auto">
            <a:xfrm flipV="1">
              <a:off x="4062" y="2734"/>
              <a:ext cx="38" cy="34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97" name="Line 1669"/>
            <p:cNvSpPr>
              <a:spLocks noChangeShapeType="1"/>
            </p:cNvSpPr>
            <p:nvPr/>
          </p:nvSpPr>
          <p:spPr bwMode="auto">
            <a:xfrm flipV="1">
              <a:off x="4029" y="2768"/>
              <a:ext cx="33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98" name="Line 1670"/>
            <p:cNvSpPr>
              <a:spLocks noChangeShapeType="1"/>
            </p:cNvSpPr>
            <p:nvPr/>
          </p:nvSpPr>
          <p:spPr bwMode="auto">
            <a:xfrm flipV="1">
              <a:off x="4002" y="2806"/>
              <a:ext cx="27" cy="26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99" name="Line 1671"/>
            <p:cNvSpPr>
              <a:spLocks noChangeShapeType="1"/>
            </p:cNvSpPr>
            <p:nvPr/>
          </p:nvSpPr>
          <p:spPr bwMode="auto">
            <a:xfrm flipV="1">
              <a:off x="3980" y="2832"/>
              <a:ext cx="22" cy="34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00" name="Line 1672"/>
            <p:cNvSpPr>
              <a:spLocks noChangeShapeType="1"/>
            </p:cNvSpPr>
            <p:nvPr/>
          </p:nvSpPr>
          <p:spPr bwMode="auto">
            <a:xfrm flipV="1">
              <a:off x="3958" y="2866"/>
              <a:ext cx="22" cy="26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01" name="Line 1673"/>
            <p:cNvSpPr>
              <a:spLocks noChangeShapeType="1"/>
            </p:cNvSpPr>
            <p:nvPr/>
          </p:nvSpPr>
          <p:spPr bwMode="auto">
            <a:xfrm flipV="1">
              <a:off x="3942" y="2892"/>
              <a:ext cx="16" cy="27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02" name="Line 1674"/>
            <p:cNvSpPr>
              <a:spLocks noChangeShapeType="1"/>
            </p:cNvSpPr>
            <p:nvPr/>
          </p:nvSpPr>
          <p:spPr bwMode="auto">
            <a:xfrm flipV="1">
              <a:off x="3927" y="2919"/>
              <a:ext cx="15" cy="27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03" name="Line 1675"/>
            <p:cNvSpPr>
              <a:spLocks noChangeShapeType="1"/>
            </p:cNvSpPr>
            <p:nvPr/>
          </p:nvSpPr>
          <p:spPr bwMode="auto">
            <a:xfrm flipV="1">
              <a:off x="3920" y="2946"/>
              <a:ext cx="7" cy="2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04" name="Line 1676"/>
            <p:cNvSpPr>
              <a:spLocks noChangeShapeType="1"/>
            </p:cNvSpPr>
            <p:nvPr/>
          </p:nvSpPr>
          <p:spPr bwMode="auto">
            <a:xfrm flipV="1">
              <a:off x="3915" y="2968"/>
              <a:ext cx="5" cy="2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05" name="Line 1677"/>
            <p:cNvSpPr>
              <a:spLocks noChangeShapeType="1"/>
            </p:cNvSpPr>
            <p:nvPr/>
          </p:nvSpPr>
          <p:spPr bwMode="auto">
            <a:xfrm flipV="1">
              <a:off x="3915" y="2990"/>
              <a:ext cx="2" cy="16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06" name="Line 1678"/>
            <p:cNvSpPr>
              <a:spLocks noChangeShapeType="1"/>
            </p:cNvSpPr>
            <p:nvPr/>
          </p:nvSpPr>
          <p:spPr bwMode="auto">
            <a:xfrm flipH="1" flipV="1">
              <a:off x="3915" y="3006"/>
              <a:ext cx="5" cy="15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07" name="Line 1679"/>
            <p:cNvSpPr>
              <a:spLocks noChangeShapeType="1"/>
            </p:cNvSpPr>
            <p:nvPr/>
          </p:nvSpPr>
          <p:spPr bwMode="auto">
            <a:xfrm flipH="1" flipV="1">
              <a:off x="3920" y="3021"/>
              <a:ext cx="7" cy="1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08" name="Line 1680"/>
            <p:cNvSpPr>
              <a:spLocks noChangeShapeType="1"/>
            </p:cNvSpPr>
            <p:nvPr/>
          </p:nvSpPr>
          <p:spPr bwMode="auto">
            <a:xfrm flipH="1" flipV="1">
              <a:off x="3927" y="3033"/>
              <a:ext cx="15" cy="10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09" name="Line 1681"/>
            <p:cNvSpPr>
              <a:spLocks noChangeShapeType="1"/>
            </p:cNvSpPr>
            <p:nvPr/>
          </p:nvSpPr>
          <p:spPr bwMode="auto">
            <a:xfrm flipH="1" flipV="1">
              <a:off x="3942" y="3043"/>
              <a:ext cx="16" cy="1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10" name="Line 1682"/>
            <p:cNvSpPr>
              <a:spLocks noChangeShapeType="1"/>
            </p:cNvSpPr>
            <p:nvPr/>
          </p:nvSpPr>
          <p:spPr bwMode="auto">
            <a:xfrm flipH="1" flipV="1">
              <a:off x="3958" y="3055"/>
              <a:ext cx="22" cy="4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11" name="Line 1683"/>
            <p:cNvSpPr>
              <a:spLocks noChangeShapeType="1"/>
            </p:cNvSpPr>
            <p:nvPr/>
          </p:nvSpPr>
          <p:spPr bwMode="auto">
            <a:xfrm flipH="1" flipV="1">
              <a:off x="3980" y="3059"/>
              <a:ext cx="22" cy="6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12" name="Line 1684"/>
            <p:cNvSpPr>
              <a:spLocks noChangeShapeType="1"/>
            </p:cNvSpPr>
            <p:nvPr/>
          </p:nvSpPr>
          <p:spPr bwMode="auto">
            <a:xfrm flipH="1">
              <a:off x="4002" y="3065"/>
              <a:ext cx="33" cy="3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13" name="Line 1685"/>
            <p:cNvSpPr>
              <a:spLocks noChangeShapeType="1"/>
            </p:cNvSpPr>
            <p:nvPr/>
          </p:nvSpPr>
          <p:spPr bwMode="auto">
            <a:xfrm>
              <a:off x="4035" y="3065"/>
              <a:ext cx="31" cy="3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14" name="Line 1686"/>
            <p:cNvSpPr>
              <a:spLocks noChangeShapeType="1"/>
            </p:cNvSpPr>
            <p:nvPr/>
          </p:nvSpPr>
          <p:spPr bwMode="auto">
            <a:xfrm flipV="1">
              <a:off x="4066" y="3059"/>
              <a:ext cx="38" cy="6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15" name="Line 1687"/>
            <p:cNvSpPr>
              <a:spLocks noChangeShapeType="1"/>
            </p:cNvSpPr>
            <p:nvPr/>
          </p:nvSpPr>
          <p:spPr bwMode="auto">
            <a:xfrm flipV="1">
              <a:off x="4104" y="3055"/>
              <a:ext cx="38" cy="4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16" name="Line 1688"/>
            <p:cNvSpPr>
              <a:spLocks noChangeShapeType="1"/>
            </p:cNvSpPr>
            <p:nvPr/>
          </p:nvSpPr>
          <p:spPr bwMode="auto">
            <a:xfrm flipV="1">
              <a:off x="4142" y="3043"/>
              <a:ext cx="44" cy="1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17" name="Line 1689"/>
            <p:cNvSpPr>
              <a:spLocks noChangeShapeType="1"/>
            </p:cNvSpPr>
            <p:nvPr/>
          </p:nvSpPr>
          <p:spPr bwMode="auto">
            <a:xfrm flipV="1">
              <a:off x="4186" y="3033"/>
              <a:ext cx="50" cy="10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18" name="Line 1690"/>
            <p:cNvSpPr>
              <a:spLocks noChangeShapeType="1"/>
            </p:cNvSpPr>
            <p:nvPr/>
          </p:nvSpPr>
          <p:spPr bwMode="auto">
            <a:xfrm flipV="1">
              <a:off x="4236" y="3017"/>
              <a:ext cx="48" cy="16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19" name="Line 1691"/>
            <p:cNvSpPr>
              <a:spLocks noChangeShapeType="1"/>
            </p:cNvSpPr>
            <p:nvPr/>
          </p:nvSpPr>
          <p:spPr bwMode="auto">
            <a:xfrm flipV="1">
              <a:off x="4284" y="3001"/>
              <a:ext cx="49" cy="16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20" name="Line 1692"/>
            <p:cNvSpPr>
              <a:spLocks noChangeShapeType="1"/>
            </p:cNvSpPr>
            <p:nvPr/>
          </p:nvSpPr>
          <p:spPr bwMode="auto">
            <a:xfrm flipV="1">
              <a:off x="4333" y="2983"/>
              <a:ext cx="54" cy="1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21" name="Line 1693"/>
            <p:cNvSpPr>
              <a:spLocks noChangeShapeType="1"/>
            </p:cNvSpPr>
            <p:nvPr/>
          </p:nvSpPr>
          <p:spPr bwMode="auto">
            <a:xfrm flipV="1">
              <a:off x="4387" y="2961"/>
              <a:ext cx="60" cy="2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22" name="Line 1694"/>
            <p:cNvSpPr>
              <a:spLocks noChangeShapeType="1"/>
            </p:cNvSpPr>
            <p:nvPr/>
          </p:nvSpPr>
          <p:spPr bwMode="auto">
            <a:xfrm flipV="1">
              <a:off x="4447" y="2941"/>
              <a:ext cx="58" cy="20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23" name="Line 1695"/>
            <p:cNvSpPr>
              <a:spLocks noChangeShapeType="1"/>
            </p:cNvSpPr>
            <p:nvPr/>
          </p:nvSpPr>
          <p:spPr bwMode="auto">
            <a:xfrm flipV="1">
              <a:off x="4505" y="2914"/>
              <a:ext cx="60" cy="27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24" name="Line 1696"/>
            <p:cNvSpPr>
              <a:spLocks noChangeShapeType="1"/>
            </p:cNvSpPr>
            <p:nvPr/>
          </p:nvSpPr>
          <p:spPr bwMode="auto">
            <a:xfrm flipV="1">
              <a:off x="4565" y="2892"/>
              <a:ext cx="66" cy="2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25" name="Line 1697"/>
            <p:cNvSpPr>
              <a:spLocks noChangeShapeType="1"/>
            </p:cNvSpPr>
            <p:nvPr/>
          </p:nvSpPr>
          <p:spPr bwMode="auto">
            <a:xfrm flipV="1">
              <a:off x="4631" y="2859"/>
              <a:ext cx="59" cy="33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26" name="Line 1698"/>
            <p:cNvSpPr>
              <a:spLocks noChangeShapeType="1"/>
            </p:cNvSpPr>
            <p:nvPr/>
          </p:nvSpPr>
          <p:spPr bwMode="auto">
            <a:xfrm flipV="1">
              <a:off x="4690" y="2832"/>
              <a:ext cx="70" cy="27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27" name="Line 1699"/>
            <p:cNvSpPr>
              <a:spLocks noChangeShapeType="1"/>
            </p:cNvSpPr>
            <p:nvPr/>
          </p:nvSpPr>
          <p:spPr bwMode="auto">
            <a:xfrm flipV="1">
              <a:off x="4760" y="2800"/>
              <a:ext cx="65" cy="3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28" name="Line 1700"/>
            <p:cNvSpPr>
              <a:spLocks noChangeShapeType="1"/>
            </p:cNvSpPr>
            <p:nvPr/>
          </p:nvSpPr>
          <p:spPr bwMode="auto">
            <a:xfrm flipV="1">
              <a:off x="4825" y="2768"/>
              <a:ext cx="65" cy="3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29" name="Line 1701"/>
            <p:cNvSpPr>
              <a:spLocks noChangeShapeType="1"/>
            </p:cNvSpPr>
            <p:nvPr/>
          </p:nvSpPr>
          <p:spPr bwMode="auto">
            <a:xfrm flipV="1">
              <a:off x="4890" y="2730"/>
              <a:ext cx="66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30" name="Line 1702"/>
            <p:cNvSpPr>
              <a:spLocks noChangeShapeType="1"/>
            </p:cNvSpPr>
            <p:nvPr/>
          </p:nvSpPr>
          <p:spPr bwMode="auto">
            <a:xfrm flipV="1">
              <a:off x="4956" y="2697"/>
              <a:ext cx="69" cy="33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31" name="Line 1703"/>
            <p:cNvSpPr>
              <a:spLocks noChangeShapeType="1"/>
            </p:cNvSpPr>
            <p:nvPr/>
          </p:nvSpPr>
          <p:spPr bwMode="auto">
            <a:xfrm flipV="1">
              <a:off x="5025" y="2659"/>
              <a:ext cx="66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32" name="Line 1704"/>
            <p:cNvSpPr>
              <a:spLocks noChangeShapeType="1"/>
            </p:cNvSpPr>
            <p:nvPr/>
          </p:nvSpPr>
          <p:spPr bwMode="auto">
            <a:xfrm flipV="1">
              <a:off x="5091" y="2621"/>
              <a:ext cx="66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33" name="Line 1705"/>
            <p:cNvSpPr>
              <a:spLocks noChangeShapeType="1"/>
            </p:cNvSpPr>
            <p:nvPr/>
          </p:nvSpPr>
          <p:spPr bwMode="auto">
            <a:xfrm flipV="1">
              <a:off x="5157" y="2583"/>
              <a:ext cx="64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34" name="Line 1706"/>
            <p:cNvSpPr>
              <a:spLocks noChangeShapeType="1"/>
            </p:cNvSpPr>
            <p:nvPr/>
          </p:nvSpPr>
          <p:spPr bwMode="auto">
            <a:xfrm flipV="1">
              <a:off x="5221" y="2541"/>
              <a:ext cx="65" cy="4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35" name="Line 1707"/>
            <p:cNvSpPr>
              <a:spLocks noChangeShapeType="1"/>
            </p:cNvSpPr>
            <p:nvPr/>
          </p:nvSpPr>
          <p:spPr bwMode="auto">
            <a:xfrm flipV="1">
              <a:off x="5286" y="2503"/>
              <a:ext cx="64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36" name="Line 1708"/>
            <p:cNvSpPr>
              <a:spLocks noChangeShapeType="1"/>
            </p:cNvSpPr>
            <p:nvPr/>
          </p:nvSpPr>
          <p:spPr bwMode="auto">
            <a:xfrm flipV="1">
              <a:off x="5350" y="2465"/>
              <a:ext cx="60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37" name="Line 1709"/>
            <p:cNvSpPr>
              <a:spLocks noChangeShapeType="1"/>
            </p:cNvSpPr>
            <p:nvPr/>
          </p:nvSpPr>
          <p:spPr bwMode="auto">
            <a:xfrm flipV="1">
              <a:off x="5410" y="2421"/>
              <a:ext cx="65" cy="44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38" name="Line 1710"/>
            <p:cNvSpPr>
              <a:spLocks noChangeShapeType="1"/>
            </p:cNvSpPr>
            <p:nvPr/>
          </p:nvSpPr>
          <p:spPr bwMode="auto">
            <a:xfrm flipV="1">
              <a:off x="5475" y="2383"/>
              <a:ext cx="55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39" name="Line 1711"/>
            <p:cNvSpPr>
              <a:spLocks noChangeShapeType="1"/>
            </p:cNvSpPr>
            <p:nvPr/>
          </p:nvSpPr>
          <p:spPr bwMode="auto">
            <a:xfrm flipV="1">
              <a:off x="5530" y="2345"/>
              <a:ext cx="60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40" name="Line 1712"/>
            <p:cNvSpPr>
              <a:spLocks noChangeShapeType="1"/>
            </p:cNvSpPr>
            <p:nvPr/>
          </p:nvSpPr>
          <p:spPr bwMode="auto">
            <a:xfrm flipV="1">
              <a:off x="5590" y="2301"/>
              <a:ext cx="49" cy="44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41" name="Line 1713"/>
            <p:cNvSpPr>
              <a:spLocks noChangeShapeType="1"/>
            </p:cNvSpPr>
            <p:nvPr/>
          </p:nvSpPr>
          <p:spPr bwMode="auto">
            <a:xfrm flipV="1">
              <a:off x="5639" y="2264"/>
              <a:ext cx="54" cy="37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42" name="Line 1714"/>
            <p:cNvSpPr>
              <a:spLocks noChangeShapeType="1"/>
            </p:cNvSpPr>
            <p:nvPr/>
          </p:nvSpPr>
          <p:spPr bwMode="auto">
            <a:xfrm flipV="1">
              <a:off x="5693" y="2226"/>
              <a:ext cx="42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43" name="Line 1715"/>
            <p:cNvSpPr>
              <a:spLocks noChangeShapeType="1"/>
            </p:cNvSpPr>
            <p:nvPr/>
          </p:nvSpPr>
          <p:spPr bwMode="auto">
            <a:xfrm flipV="1">
              <a:off x="5735" y="2188"/>
              <a:ext cx="49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44" name="Line 1716"/>
            <p:cNvSpPr>
              <a:spLocks noChangeShapeType="1"/>
            </p:cNvSpPr>
            <p:nvPr/>
          </p:nvSpPr>
          <p:spPr bwMode="auto">
            <a:xfrm flipV="1">
              <a:off x="5784" y="2156"/>
              <a:ext cx="38" cy="32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45" name="Line 1717"/>
            <p:cNvSpPr>
              <a:spLocks noChangeShapeType="1"/>
            </p:cNvSpPr>
            <p:nvPr/>
          </p:nvSpPr>
          <p:spPr bwMode="auto">
            <a:xfrm flipV="1">
              <a:off x="5822" y="2118"/>
              <a:ext cx="38" cy="3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46" name="Line 1718"/>
            <p:cNvSpPr>
              <a:spLocks noChangeShapeType="1"/>
            </p:cNvSpPr>
            <p:nvPr/>
          </p:nvSpPr>
          <p:spPr bwMode="auto">
            <a:xfrm flipV="1">
              <a:off x="5860" y="2085"/>
              <a:ext cx="38" cy="33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47" name="Line 1719"/>
            <p:cNvSpPr>
              <a:spLocks noChangeShapeType="1"/>
            </p:cNvSpPr>
            <p:nvPr/>
          </p:nvSpPr>
          <p:spPr bwMode="auto">
            <a:xfrm flipV="1">
              <a:off x="5898" y="2052"/>
              <a:ext cx="28" cy="33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48" name="Line 1720"/>
            <p:cNvSpPr>
              <a:spLocks noChangeShapeType="1"/>
            </p:cNvSpPr>
            <p:nvPr/>
          </p:nvSpPr>
          <p:spPr bwMode="auto">
            <a:xfrm flipV="1">
              <a:off x="5926" y="2021"/>
              <a:ext cx="26" cy="31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49" name="Line 1721"/>
            <p:cNvSpPr>
              <a:spLocks noChangeShapeType="1"/>
            </p:cNvSpPr>
            <p:nvPr/>
          </p:nvSpPr>
          <p:spPr bwMode="auto">
            <a:xfrm flipV="1">
              <a:off x="5952" y="1993"/>
              <a:ext cx="22" cy="28"/>
            </a:xfrm>
            <a:prstGeom prst="line">
              <a:avLst/>
            </a:prstGeom>
            <a:noFill/>
            <a:ln w="4763">
              <a:solidFill>
                <a:srgbClr val="008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3850" name="Line 1722"/>
          <p:cNvSpPr>
            <a:spLocks noChangeShapeType="1"/>
          </p:cNvSpPr>
          <p:nvPr/>
        </p:nvSpPr>
        <p:spPr bwMode="auto">
          <a:xfrm flipV="1">
            <a:off x="814388" y="88900"/>
            <a:ext cx="3175" cy="4763"/>
          </a:xfrm>
          <a:prstGeom prst="line">
            <a:avLst/>
          </a:prstGeom>
          <a:noFill/>
          <a:ln w="4763">
            <a:solidFill>
              <a:srgbClr val="008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855" name="Line 1727"/>
          <p:cNvSpPr>
            <a:spLocks noChangeShapeType="1"/>
          </p:cNvSpPr>
          <p:nvPr/>
        </p:nvSpPr>
        <p:spPr bwMode="auto">
          <a:xfrm rot="16200000" flipV="1">
            <a:off x="7849394" y="3925094"/>
            <a:ext cx="282575" cy="150813"/>
          </a:xfrm>
          <a:prstGeom prst="line">
            <a:avLst/>
          </a:prstGeom>
          <a:noFill/>
          <a:ln w="4763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857" name="Line 1729"/>
          <p:cNvSpPr>
            <a:spLocks noChangeShapeType="1"/>
          </p:cNvSpPr>
          <p:nvPr/>
        </p:nvSpPr>
        <p:spPr bwMode="auto">
          <a:xfrm rot="16200000" flipV="1">
            <a:off x="7000082" y="4374356"/>
            <a:ext cx="330200" cy="176213"/>
          </a:xfrm>
          <a:prstGeom prst="line">
            <a:avLst/>
          </a:prstGeom>
          <a:noFill/>
          <a:ln w="4763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858" name="Line 1730"/>
          <p:cNvSpPr>
            <a:spLocks noChangeShapeType="1"/>
          </p:cNvSpPr>
          <p:nvPr/>
        </p:nvSpPr>
        <p:spPr bwMode="auto">
          <a:xfrm rot="16200000" flipV="1">
            <a:off x="7816851" y="3463925"/>
            <a:ext cx="374650" cy="200025"/>
          </a:xfrm>
          <a:prstGeom prst="line">
            <a:avLst/>
          </a:prstGeom>
          <a:noFill/>
          <a:ln w="4763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3859" name="Line 1731"/>
          <p:cNvSpPr>
            <a:spLocks noChangeShapeType="1"/>
          </p:cNvSpPr>
          <p:nvPr/>
        </p:nvSpPr>
        <p:spPr bwMode="auto">
          <a:xfrm rot="16200000" flipV="1">
            <a:off x="6548438" y="4400550"/>
            <a:ext cx="149225" cy="79375"/>
          </a:xfrm>
          <a:prstGeom prst="line">
            <a:avLst/>
          </a:prstGeom>
          <a:noFill/>
          <a:ln w="4763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33860" name="Object 1732"/>
          <p:cNvGraphicFramePr>
            <a:graphicFrameLocks noChangeAspect="1"/>
          </p:cNvGraphicFramePr>
          <p:nvPr/>
        </p:nvGraphicFramePr>
        <p:xfrm>
          <a:off x="1044575" y="1658938"/>
          <a:ext cx="250825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86" name="Equation" r:id="rId4" imgW="1638000" imgH="647640" progId="Equation.3">
                  <p:embed/>
                </p:oleObj>
              </mc:Choice>
              <mc:Fallback>
                <p:oleObj name="Equation" r:id="rId4" imgW="1638000" imgH="647640" progId="Equation.3">
                  <p:embed/>
                  <p:pic>
                    <p:nvPicPr>
                      <p:cNvPr id="0" name="Object 17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1658938"/>
                        <a:ext cx="250825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861" name="Object 1733"/>
          <p:cNvGraphicFramePr>
            <a:graphicFrameLocks noChangeAspect="1"/>
          </p:cNvGraphicFramePr>
          <p:nvPr/>
        </p:nvGraphicFramePr>
        <p:xfrm>
          <a:off x="6299200" y="1641475"/>
          <a:ext cx="27066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87" name="Equation" r:id="rId6" imgW="1549080" imgH="660240" progId="Equation.3">
                  <p:embed/>
                </p:oleObj>
              </mc:Choice>
              <mc:Fallback>
                <p:oleObj name="Equation" r:id="rId6" imgW="1549080" imgH="660240" progId="Equation.3">
                  <p:embed/>
                  <p:pic>
                    <p:nvPicPr>
                      <p:cNvPr id="0" name="Object 17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1641475"/>
                        <a:ext cx="270668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67176" y="6403975"/>
            <a:ext cx="2143125" cy="454025"/>
          </a:xfrm>
        </p:spPr>
        <p:txBody>
          <a:bodyPr/>
          <a:lstStyle/>
          <a:p>
            <a:fld id="{2D735152-C3C9-4B06-AEE9-4DDC05E502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Model II Regression</a:t>
            </a:r>
          </a:p>
        </p:txBody>
      </p:sp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198438" y="1017297"/>
            <a:ext cx="9840912" cy="509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>
                <a:cs typeface="Times New Roman" pitchFamily="18" charset="0"/>
              </a:rPr>
              <a:t>When both X &amp; Y contain error, model I regression underestimates slope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>
                <a:cs typeface="Times New Roman" pitchFamily="18" charset="0"/>
              </a:rPr>
              <a:t>Model II regression accounts for this by minimizing </a:t>
            </a:r>
            <a:r>
              <a:rPr lang="en-US" sz="2800" dirty="0">
                <a:cs typeface="Times New Roman" pitchFamily="18" charset="0"/>
              </a:rPr>
              <a:t>deviations perpendicular to regression </a:t>
            </a:r>
            <a:r>
              <a:rPr lang="en-US" sz="2800" dirty="0" smtClean="0">
                <a:cs typeface="Times New Roman" pitchFamily="18" charset="0"/>
              </a:rPr>
              <a:t>line </a:t>
            </a:r>
            <a:r>
              <a:rPr lang="en-US" dirty="0" smtClean="0">
                <a:cs typeface="Times New Roman" pitchFamily="18" charset="0"/>
              </a:rPr>
              <a:t>(not in Y direction only)</a:t>
            </a:r>
            <a:endParaRPr lang="en-US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Different types of model II regression, depending on data (major axis, reduced major axis, etc.)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X &amp; Y in ‘same’ units/scale:  major axis regression (PCA)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X &amp; Y not in same units/scale:  </a:t>
            </a:r>
            <a:r>
              <a:rPr lang="en-US" sz="2800" dirty="0" smtClean="0">
                <a:cs typeface="Times New Roman" pitchFamily="18" charset="0"/>
              </a:rPr>
              <a:t>standard (reduced) </a:t>
            </a:r>
            <a:r>
              <a:rPr lang="en-US" sz="2800" dirty="0">
                <a:cs typeface="Times New Roman" pitchFamily="18" charset="0"/>
              </a:rPr>
              <a:t>major axis regression</a:t>
            </a:r>
          </a:p>
        </p:txBody>
      </p:sp>
      <p:sp>
        <p:nvSpPr>
          <p:cNvPr id="39219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2D735152-C3C9-4B06-AEE9-4DDC05E502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Major Axis Regression</a:t>
            </a:r>
          </a:p>
        </p:txBody>
      </p:sp>
      <p:sp>
        <p:nvSpPr>
          <p:cNvPr id="431107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840912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Regression using slope of major axis of correlation ellipse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Found with PCA (Principal components analysis)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Steps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Calculate </a:t>
            </a:r>
            <a:r>
              <a:rPr lang="en-US" sz="2800" b="1" i="1">
                <a:cs typeface="Times New Roman" pitchFamily="18" charset="0"/>
              </a:rPr>
              <a:t>covariance matrix </a:t>
            </a:r>
            <a:r>
              <a:rPr lang="en-US" sz="2800">
                <a:cs typeface="Times New Roman" pitchFamily="18" charset="0"/>
              </a:rPr>
              <a:t>for X &amp; Y: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Find principal eigenvalue (</a:t>
            </a:r>
            <a:r>
              <a:rPr lang="en-US" sz="2800">
                <a:latin typeface="Symbol" pitchFamily="18" charset="2"/>
                <a:cs typeface="Times New Roman" pitchFamily="18" charset="0"/>
              </a:rPr>
              <a:t>l</a:t>
            </a:r>
            <a:r>
              <a:rPr lang="en-US" sz="2800">
                <a:cs typeface="Times New Roman" pitchFamily="18" charset="0"/>
              </a:rPr>
              <a:t>) and eigenvector of VCV</a:t>
            </a:r>
          </a:p>
          <a:p>
            <a:pPr lvl="2"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For 2 x 2, 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lvl="2"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Slope of major axis (principal eigenvector):</a:t>
            </a:r>
          </a:p>
          <a:p>
            <a:pPr lvl="2"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lvl="2"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lvl="2"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>
                <a:cs typeface="Times New Roman" pitchFamily="18" charset="0"/>
              </a:rPr>
              <a:t>More on PCA and eigenanalysis in a few weeks</a:t>
            </a:r>
          </a:p>
        </p:txBody>
      </p:sp>
      <p:sp>
        <p:nvSpPr>
          <p:cNvPr id="43110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31110" name="Object 6"/>
          <p:cNvGraphicFramePr>
            <a:graphicFrameLocks noChangeAspect="1"/>
          </p:cNvGraphicFramePr>
          <p:nvPr/>
        </p:nvGraphicFramePr>
        <p:xfrm>
          <a:off x="6794500" y="2305050"/>
          <a:ext cx="20875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51" name="Equation" r:id="rId4" imgW="1180800" imgH="482400" progId="Equation.DSMT4">
                  <p:embed/>
                </p:oleObj>
              </mc:Choice>
              <mc:Fallback>
                <p:oleObj name="Equation" r:id="rId4" imgW="118080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2305050"/>
                        <a:ext cx="2087563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1" name="Object 7"/>
          <p:cNvGraphicFramePr>
            <a:graphicFrameLocks noChangeAspect="1"/>
          </p:cNvGraphicFramePr>
          <p:nvPr/>
        </p:nvGraphicFramePr>
        <p:xfrm>
          <a:off x="2854325" y="3540125"/>
          <a:ext cx="42560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52" name="Equation" r:id="rId6" imgW="2577960" imgH="533160" progId="Equation.DSMT4">
                  <p:embed/>
                </p:oleObj>
              </mc:Choice>
              <mc:Fallback>
                <p:oleObj name="Equation" r:id="rId6" imgW="2577960" imgH="533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3540125"/>
                        <a:ext cx="4256088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3" name="Object 9"/>
          <p:cNvGraphicFramePr>
            <a:graphicFrameLocks noChangeAspect="1"/>
          </p:cNvGraphicFramePr>
          <p:nvPr/>
        </p:nvGraphicFramePr>
        <p:xfrm>
          <a:off x="7607300" y="4289425"/>
          <a:ext cx="17795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53" name="Equation" r:id="rId8" imgW="863280" imgH="431640" progId="Equation.DSMT4">
                  <p:embed/>
                </p:oleObj>
              </mc:Choice>
              <mc:Fallback>
                <p:oleObj name="Equation" r:id="rId8" imgW="86328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7300" y="4289425"/>
                        <a:ext cx="1779588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2D735152-C3C9-4B06-AEE9-4DDC05E50200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Major Axis Regression</a:t>
            </a:r>
          </a:p>
        </p:txBody>
      </p:sp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840912" cy="521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Model II regression for when X &amp; Y are in different units/scale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Either: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Standardize variables to </a:t>
            </a:r>
            <a:r>
              <a:rPr lang="en-US" sz="2800">
                <a:latin typeface="Book Antiqua" pitchFamily="18" charset="0"/>
                <a:cs typeface="Times New Roman" pitchFamily="18" charset="0"/>
              </a:rPr>
              <a:t>   = 0 and      = 1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>
                <a:latin typeface="Book Antiqua" pitchFamily="18" charset="0"/>
                <a:cs typeface="Times New Roman" pitchFamily="18" charset="0"/>
              </a:rPr>
              <a:t>Major axis regression of the standardized variables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Or: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Calculate SMA slope as: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>
                <a:cs typeface="Times New Roman" pitchFamily="18" charset="0"/>
              </a:rPr>
              <a:t>Also called </a:t>
            </a:r>
            <a:r>
              <a:rPr lang="en-US" i="1">
                <a:cs typeface="Times New Roman" pitchFamily="18" charset="0"/>
              </a:rPr>
              <a:t>geometric mean </a:t>
            </a:r>
            <a:r>
              <a:rPr lang="en-US">
                <a:cs typeface="Times New Roman" pitchFamily="18" charset="0"/>
              </a:rPr>
              <a:t>or </a:t>
            </a:r>
            <a:r>
              <a:rPr lang="en-US" i="1">
                <a:cs typeface="Times New Roman" pitchFamily="18" charset="0"/>
              </a:rPr>
              <a:t>standard major axis</a:t>
            </a:r>
            <a:r>
              <a:rPr lang="en-US">
                <a:cs typeface="Times New Roman" pitchFamily="18" charset="0"/>
              </a:rPr>
              <a:t> regression</a:t>
            </a:r>
            <a:r>
              <a:rPr lang="en-US" sz="2800">
                <a:cs typeface="Times New Roman" pitchFamily="18" charset="0"/>
              </a:rPr>
              <a:t> </a:t>
            </a:r>
          </a:p>
        </p:txBody>
      </p:sp>
      <p:sp>
        <p:nvSpPr>
          <p:cNvPr id="43520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35210" name="Object 10"/>
          <p:cNvGraphicFramePr>
            <a:graphicFrameLocks noChangeAspect="1"/>
          </p:cNvGraphicFramePr>
          <p:nvPr/>
        </p:nvGraphicFramePr>
        <p:xfrm>
          <a:off x="4265613" y="2078038"/>
          <a:ext cx="4016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004" r:id="rId4" imgW="177646" imgH="190335" progId="Equation.DSMT4">
                  <p:embed/>
                </p:oleObj>
              </mc:Choice>
              <mc:Fallback>
                <p:oleObj r:id="rId4" imgW="177646" imgH="19033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2078038"/>
                        <a:ext cx="40163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2" name="Object 12"/>
          <p:cNvGraphicFramePr>
            <a:graphicFrameLocks noChangeAspect="1"/>
          </p:cNvGraphicFramePr>
          <p:nvPr/>
        </p:nvGraphicFramePr>
        <p:xfrm>
          <a:off x="5818188" y="2068513"/>
          <a:ext cx="4810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005" r:id="rId6" imgW="228501" imgH="215806" progId="Equation.DSMT4">
                  <p:embed/>
                </p:oleObj>
              </mc:Choice>
              <mc:Fallback>
                <p:oleObj r:id="rId6" imgW="228501" imgH="21580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188" y="2068513"/>
                        <a:ext cx="481012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4" name="Object 14"/>
          <p:cNvGraphicFramePr>
            <a:graphicFrameLocks noChangeAspect="1"/>
          </p:cNvGraphicFramePr>
          <p:nvPr/>
        </p:nvGraphicFramePr>
        <p:xfrm>
          <a:off x="4586288" y="3365500"/>
          <a:ext cx="183832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006" name="Equation" r:id="rId8" imgW="825480" imgH="431640" progId="Equation.DSMT4">
                  <p:embed/>
                </p:oleObj>
              </mc:Choice>
              <mc:Fallback>
                <p:oleObj name="Equation" r:id="rId8" imgW="825480" imgH="431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3365500"/>
                        <a:ext cx="183832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2D735152-C3C9-4B06-AEE9-4DDC05E50200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Example: Model II Regression</a:t>
            </a:r>
            <a:r>
              <a:rPr lang="en-US" sz="3600" b="1" dirty="0">
                <a:solidFill>
                  <a:srgbClr val="0000FF"/>
                </a:solidFill>
              </a:rPr>
              <a:t>	</a:t>
            </a:r>
          </a:p>
        </p:txBody>
      </p:sp>
      <p:sp>
        <p:nvSpPr>
          <p:cNvPr id="437252" name="Text Box 1028"/>
          <p:cNvSpPr txBox="1">
            <a:spLocks noChangeArrowheads="1"/>
          </p:cNvSpPr>
          <p:nvPr/>
        </p:nvSpPr>
        <p:spPr bwMode="auto">
          <a:xfrm>
            <a:off x="93306" y="1017297"/>
            <a:ext cx="10114384" cy="588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lmodel2(Y~X1,nperm=999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>
              <a:spcBef>
                <a:spcPct val="1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Angle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between the two OLS regression lines = 20.53316 degrees</a:t>
            </a:r>
          </a:p>
          <a:p>
            <a:pPr algn="l">
              <a:spcBef>
                <a:spcPct val="10000"/>
              </a:spcBef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ct val="1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Method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Intercept     Slope  Angle (degrees)  P-perm (1-tailed)</a:t>
            </a:r>
          </a:p>
          <a:p>
            <a:pPr algn="l">
              <a:spcBef>
                <a:spcPct val="1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1    OLS  1.3044593 0.6847984         34.40328              0.001</a:t>
            </a:r>
          </a:p>
          <a:p>
            <a:pPr algn="l">
              <a:spcBef>
                <a:spcPct val="1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2     MA -0.3329159 0.9824064         44.49152              0.001</a:t>
            </a:r>
          </a:p>
          <a:p>
            <a:pPr algn="l">
              <a:spcBef>
                <a:spcPct val="1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3    SMA -0.3624212 0.9877692         44.64746                 NA</a:t>
            </a:r>
          </a:p>
          <a:p>
            <a:pPr algn="l">
              <a:spcBef>
                <a:spcPct val="10000"/>
              </a:spcBef>
            </a:pPr>
            <a:endParaRPr lang="en-US" sz="2800" dirty="0" smtClean="0">
              <a:cs typeface="Times New Roman" pitchFamily="18" charset="0"/>
            </a:endParaRPr>
          </a:p>
          <a:p>
            <a:pPr algn="l">
              <a:spcBef>
                <a:spcPct val="10000"/>
              </a:spcBef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</a:pPr>
            <a:endParaRPr lang="en-US" sz="2800" dirty="0" smtClean="0">
              <a:cs typeface="Times New Roman" pitchFamily="18" charset="0"/>
            </a:endParaRPr>
          </a:p>
          <a:p>
            <a:pPr algn="l">
              <a:spcBef>
                <a:spcPct val="10000"/>
              </a:spcBef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</a:pPr>
            <a:endParaRPr lang="en-US" sz="2800" dirty="0" smtClean="0">
              <a:cs typeface="Times New Roman" pitchFamily="18" charset="0"/>
            </a:endParaRPr>
          </a:p>
          <a:p>
            <a:pPr algn="l">
              <a:spcBef>
                <a:spcPct val="10000"/>
              </a:spcBef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</a:pPr>
            <a:endParaRPr lang="en-US" sz="1800" dirty="0" smtClean="0">
              <a:cs typeface="Times New Roman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en-US" sz="1800" dirty="0" smtClean="0">
                <a:cs typeface="Times New Roman" pitchFamily="18" charset="0"/>
              </a:rPr>
              <a:t>*Note: SMA slope = </a:t>
            </a:r>
            <a:r>
              <a:rPr lang="en-US" sz="1800" dirty="0" err="1" smtClean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1800" baseline="-25000" dirty="0" err="1" smtClean="0">
                <a:cs typeface="Times New Roman" pitchFamily="18" charset="0"/>
              </a:rPr>
              <a:t>OLS</a:t>
            </a:r>
            <a:r>
              <a:rPr lang="en-US" sz="1800" dirty="0" smtClean="0">
                <a:cs typeface="Times New Roman" pitchFamily="18" charset="0"/>
              </a:rPr>
              <a:t>/r</a:t>
            </a:r>
            <a:endParaRPr lang="en-US" sz="1800" dirty="0">
              <a:cs typeface="Times New Roman" pitchFamily="18" charset="0"/>
            </a:endParaRPr>
          </a:p>
        </p:txBody>
      </p:sp>
      <p:sp>
        <p:nvSpPr>
          <p:cNvPr id="437253" name="Line 1029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740" name="Text Box 1516"/>
          <p:cNvSpPr txBox="1">
            <a:spLocks noChangeArrowheads="1"/>
          </p:cNvSpPr>
          <p:nvPr/>
        </p:nvSpPr>
        <p:spPr bwMode="auto">
          <a:xfrm>
            <a:off x="7283191" y="4481967"/>
            <a:ext cx="244316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smtClean="0"/>
              <a:t>OLS slope (blue)</a:t>
            </a:r>
          </a:p>
          <a:p>
            <a:pPr algn="l">
              <a:spcBef>
                <a:spcPct val="50000"/>
              </a:spcBef>
            </a:pPr>
            <a:r>
              <a:rPr lang="en-US" sz="2000" dirty="0" smtClean="0"/>
              <a:t>MA slope (red)</a:t>
            </a:r>
            <a:endParaRPr lang="en-US" sz="2000" dirty="0"/>
          </a:p>
        </p:txBody>
      </p:sp>
      <p:pic>
        <p:nvPicPr>
          <p:cNvPr id="47104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0" r="3108" b="2120"/>
          <a:stretch/>
        </p:blipFill>
        <p:spPr bwMode="auto">
          <a:xfrm>
            <a:off x="2155372" y="3504400"/>
            <a:ext cx="4553338" cy="319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2D735152-C3C9-4B06-AEE9-4DDC05E5020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Multiple Regression</a:t>
            </a:r>
          </a:p>
        </p:txBody>
      </p:sp>
      <p:sp>
        <p:nvSpPr>
          <p:cNvPr id="451587" name="Text Box 1027"/>
          <p:cNvSpPr txBox="1">
            <a:spLocks noChangeArrowheads="1"/>
          </p:cNvSpPr>
          <p:nvPr/>
        </p:nvSpPr>
        <p:spPr bwMode="auto">
          <a:xfrm>
            <a:off x="374650" y="1141413"/>
            <a:ext cx="9493250" cy="282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Identify relationship between several X and continuous Y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Predict Y using several variables simultaneously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Model: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b</a:t>
            </a:r>
            <a:r>
              <a:rPr lang="en-US" sz="2800" baseline="-25000"/>
              <a:t>i</a:t>
            </a:r>
            <a:r>
              <a:rPr lang="en-US" sz="2800"/>
              <a:t> are </a:t>
            </a:r>
            <a:r>
              <a:rPr lang="en-US" sz="2800" b="1"/>
              <a:t>partial regression coefficients</a:t>
            </a:r>
            <a:r>
              <a:rPr lang="en-US" sz="2800"/>
              <a:t> (effect of X</a:t>
            </a:r>
            <a:r>
              <a:rPr lang="en-US" sz="2800" baseline="-25000"/>
              <a:t>i</a:t>
            </a:r>
            <a:r>
              <a:rPr lang="en-US" sz="2800"/>
              <a:t> while holding effects of other X constant)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/>
              <a:t>For 2X, think of fitting a plane to the data</a:t>
            </a:r>
          </a:p>
        </p:txBody>
      </p:sp>
      <p:sp>
        <p:nvSpPr>
          <p:cNvPr id="451588" name="Line 1028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51962" name="Object 1402"/>
          <p:cNvGraphicFramePr>
            <a:graphicFrameLocks noChangeAspect="1"/>
          </p:cNvGraphicFramePr>
          <p:nvPr/>
        </p:nvGraphicFramePr>
        <p:xfrm>
          <a:off x="1779588" y="2117725"/>
          <a:ext cx="459263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78" name="Equation" r:id="rId4" imgW="1930320" imgH="228600" progId="Equation.DSMT4">
                  <p:embed/>
                </p:oleObj>
              </mc:Choice>
              <mc:Fallback>
                <p:oleObj name="Equation" r:id="rId4" imgW="1930320" imgH="228600" progId="Equation.DSMT4">
                  <p:embed/>
                  <p:pic>
                    <p:nvPicPr>
                      <p:cNvPr id="0" name="Object 1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2117725"/>
                        <a:ext cx="4592637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1964" name="Picture 1404" descr="multr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3963988"/>
            <a:ext cx="3506787" cy="283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2D735152-C3C9-4B06-AEE9-4DDC05E50200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Example: Multiple Regression</a:t>
            </a:r>
            <a:r>
              <a:rPr lang="en-US" sz="3600" b="1" dirty="0">
                <a:solidFill>
                  <a:srgbClr val="0000FF"/>
                </a:solidFill>
              </a:rPr>
              <a:t>	</a:t>
            </a:r>
          </a:p>
        </p:txBody>
      </p:sp>
      <p:sp>
        <p:nvSpPr>
          <p:cNvPr id="437252" name="Text Box 1028"/>
          <p:cNvSpPr txBox="1">
            <a:spLocks noChangeArrowheads="1"/>
          </p:cNvSpPr>
          <p:nvPr/>
        </p:nvSpPr>
        <p:spPr bwMode="auto">
          <a:xfrm>
            <a:off x="93306" y="1017297"/>
            <a:ext cx="10114384" cy="286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summary(lm(Y~X1+X2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l">
              <a:spcBef>
                <a:spcPts val="0"/>
              </a:spcBef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Estimate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Std. Error t value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(Intercept)  1.82521    0.34843   5.238 6.18e-07 ***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X1           0.52516    0.07142   7.354 1.77e-11 ***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X2           0.11042    0.02835   3.895 0.000155 ***</a:t>
            </a:r>
          </a:p>
          <a:p>
            <a:pPr algn="l">
              <a:spcBef>
                <a:spcPts val="0"/>
              </a:spcBef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(lm(Y~X1+X2))</a:t>
            </a:r>
          </a:p>
          <a:p>
            <a:pPr algn="l">
              <a:spcBef>
                <a:spcPts val="0"/>
              </a:spcBef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Sum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Mean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F value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(&gt;F)    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X1          1 0.032412 0.032412 137.118 &lt; 2.2e-16 ***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X2          1 0.003585 0.003585  15.168 0.0001551 ***</a:t>
            </a:r>
          </a:p>
        </p:txBody>
      </p:sp>
      <p:sp>
        <p:nvSpPr>
          <p:cNvPr id="437253" name="Line 1029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720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0" r="3103" b="6800"/>
          <a:stretch/>
        </p:blipFill>
        <p:spPr bwMode="auto">
          <a:xfrm>
            <a:off x="2202044" y="3732244"/>
            <a:ext cx="4861821" cy="3107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385312"/>
            <a:ext cx="2143125" cy="454025"/>
          </a:xfrm>
        </p:spPr>
        <p:txBody>
          <a:bodyPr/>
          <a:lstStyle/>
          <a:p>
            <a:fld id="{2D735152-C3C9-4B06-AEE9-4DDC05E5020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Multiple Regression Cont.</a:t>
            </a:r>
          </a:p>
        </p:txBody>
      </p:sp>
      <p:sp>
        <p:nvSpPr>
          <p:cNvPr id="453635" name="Text Box 3"/>
          <p:cNvSpPr txBox="1">
            <a:spLocks noChangeArrowheads="1"/>
          </p:cNvSpPr>
          <p:nvPr/>
        </p:nvSpPr>
        <p:spPr bwMode="auto">
          <a:xfrm>
            <a:off x="374650" y="1141413"/>
            <a:ext cx="9493250" cy="419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Standard partial regression coefficients           : b of Y &amp; X</a:t>
            </a:r>
            <a:r>
              <a:rPr lang="en-US" sz="2800" baseline="-25000">
                <a:cs typeface="Times New Roman" pitchFamily="18" charset="0"/>
              </a:rPr>
              <a:t>i</a:t>
            </a:r>
            <a:r>
              <a:rPr lang="en-US" sz="2800">
                <a:cs typeface="Times New Roman" pitchFamily="18" charset="0"/>
              </a:rPr>
              <a:t> holding X</a:t>
            </a:r>
            <a:r>
              <a:rPr lang="en-US" sz="2800" baseline="-25000">
                <a:cs typeface="Times New Roman" pitchFamily="18" charset="0"/>
              </a:rPr>
              <a:t>j</a:t>
            </a:r>
            <a:r>
              <a:rPr lang="en-US" sz="2800">
                <a:cs typeface="Times New Roman" pitchFamily="18" charset="0"/>
              </a:rPr>
              <a:t> constant. 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Expresses change in normalized units </a:t>
            </a:r>
            <a:r>
              <a:rPr lang="en-US" sz="1800">
                <a:cs typeface="Times New Roman" pitchFamily="18" charset="0"/>
              </a:rPr>
              <a:t>(standard normal deviates:             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ADVANTAGE: can be directly compared for each variable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Found from variable correlations: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Interpret, then calculate </a:t>
            </a:r>
            <a:r>
              <a:rPr lang="en-US" sz="2800" i="1">
                <a:cs typeface="Times New Roman" pitchFamily="18" charset="0"/>
              </a:rPr>
              <a:t>back </a:t>
            </a:r>
            <a:r>
              <a:rPr lang="en-US" sz="2800">
                <a:cs typeface="Times New Roman" pitchFamily="18" charset="0"/>
              </a:rPr>
              <a:t>to original units and for conventional partial regression coefficients</a:t>
            </a:r>
          </a:p>
          <a:p>
            <a:pPr algn="l">
              <a:spcBef>
                <a:spcPct val="10000"/>
              </a:spcBef>
            </a:pPr>
            <a:endParaRPr lang="en-US" sz="2800">
              <a:cs typeface="Times New Roman" pitchFamily="18" charset="0"/>
            </a:endParaRPr>
          </a:p>
        </p:txBody>
      </p:sp>
      <p:sp>
        <p:nvSpPr>
          <p:cNvPr id="45363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53642" name="Object 10"/>
          <p:cNvGraphicFramePr>
            <a:graphicFrameLocks noChangeAspect="1"/>
          </p:cNvGraphicFramePr>
          <p:nvPr/>
        </p:nvGraphicFramePr>
        <p:xfrm>
          <a:off x="6261100" y="1163638"/>
          <a:ext cx="838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97" r:id="rId4" imgW="380835" imgH="266584" progId="Equation.DSMT4">
                  <p:embed/>
                </p:oleObj>
              </mc:Choice>
              <mc:Fallback>
                <p:oleObj r:id="rId4" imgW="380835" imgH="26658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1163638"/>
                        <a:ext cx="8382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4" name="Object 12"/>
          <p:cNvGraphicFramePr>
            <a:graphicFrameLocks noChangeAspect="1"/>
          </p:cNvGraphicFramePr>
          <p:nvPr/>
        </p:nvGraphicFramePr>
        <p:xfrm>
          <a:off x="6130925" y="2965450"/>
          <a:ext cx="2489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98" r:id="rId6" imgW="1397000" imgH="482600" progId="Equation.DSMT4">
                  <p:embed/>
                </p:oleObj>
              </mc:Choice>
              <mc:Fallback>
                <p:oleObj r:id="rId6" imgW="1397000" imgH="482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2965450"/>
                        <a:ext cx="24892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6" name="Object 14"/>
          <p:cNvGraphicFramePr>
            <a:graphicFrameLocks noChangeAspect="1"/>
          </p:cNvGraphicFramePr>
          <p:nvPr/>
        </p:nvGraphicFramePr>
        <p:xfrm>
          <a:off x="6915150" y="4365625"/>
          <a:ext cx="22113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99" r:id="rId8" imgW="1155700" imgH="431800" progId="Equation.DSMT4">
                  <p:embed/>
                </p:oleObj>
              </mc:Choice>
              <mc:Fallback>
                <p:oleObj r:id="rId8" imgW="11557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4365625"/>
                        <a:ext cx="2211388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8" name="Object 16"/>
          <p:cNvGraphicFramePr>
            <a:graphicFrameLocks noChangeAspect="1"/>
          </p:cNvGraphicFramePr>
          <p:nvPr/>
        </p:nvGraphicFramePr>
        <p:xfrm>
          <a:off x="8945563" y="1919288"/>
          <a:ext cx="5492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00" name="Equation" r:id="rId10" imgW="393480" imgH="457200" progId="Equation.DSMT4">
                  <p:embed/>
                </p:oleObj>
              </mc:Choice>
              <mc:Fallback>
                <p:oleObj name="Equation" r:id="rId10" imgW="39348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5563" y="1919288"/>
                        <a:ext cx="549275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2D735152-C3C9-4B06-AEE9-4DDC05E50200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Multiple Regression: Adding X Variables</a:t>
            </a:r>
          </a:p>
        </p:txBody>
      </p:sp>
      <p:sp>
        <p:nvSpPr>
          <p:cNvPr id="455683" name="Text Box 3"/>
          <p:cNvSpPr txBox="1">
            <a:spLocks noChangeArrowheads="1"/>
          </p:cNvSpPr>
          <p:nvPr/>
        </p:nvSpPr>
        <p:spPr bwMode="auto">
          <a:xfrm>
            <a:off x="374650" y="1141413"/>
            <a:ext cx="9493250" cy="555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For all models, R</a:t>
            </a:r>
            <a:r>
              <a:rPr lang="en-US" sz="2800" baseline="30000"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: proportion of variance explained by model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Should I add another variable?  Test difference in R</a:t>
            </a:r>
            <a:r>
              <a:rPr lang="en-US" sz="2800" baseline="30000">
                <a:cs typeface="Times New Roman" pitchFamily="18" charset="0"/>
              </a:rPr>
              <a:t>2</a:t>
            </a: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NOTE: R</a:t>
            </a:r>
            <a:r>
              <a:rPr lang="en-US" sz="2800" baseline="30000"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 will ‘top’ out as you add variables (so frequently adjusted R</a:t>
            </a:r>
            <a:r>
              <a:rPr lang="en-US" sz="2800" baseline="30000"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 used)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Can also compare models using ‘aov’ in R, using AIC, etc.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How to add variables: stepwise addition, stepwise deletion, random addition, etc.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NOTE: different methods yield different results (b/c           depend on other variables in model)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1">
                <a:cs typeface="Times New Roman" pitchFamily="18" charset="0"/>
              </a:rPr>
              <a:t>CAREFUL WITH BIOLOGICAL INTERPRETATION!!!</a:t>
            </a:r>
          </a:p>
        </p:txBody>
      </p:sp>
      <p:sp>
        <p:nvSpPr>
          <p:cNvPr id="45568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55694" name="Object 14"/>
          <p:cNvGraphicFramePr>
            <a:graphicFrameLocks noChangeAspect="1"/>
          </p:cNvGraphicFramePr>
          <p:nvPr/>
        </p:nvGraphicFramePr>
        <p:xfrm>
          <a:off x="8167688" y="4841875"/>
          <a:ext cx="838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07" r:id="rId4" imgW="380835" imgH="266584" progId="Equation.DSMT4">
                  <p:embed/>
                </p:oleObj>
              </mc:Choice>
              <mc:Fallback>
                <p:oleObj r:id="rId4" imgW="380835" imgH="266584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688" y="4841875"/>
                        <a:ext cx="8382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2D735152-C3C9-4B06-AEE9-4DDC05E50200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Comparing Regression Lines</a:t>
            </a:r>
          </a:p>
        </p:txBody>
      </p:sp>
      <p:sp>
        <p:nvSpPr>
          <p:cNvPr id="441347" name="Text Box 1027"/>
          <p:cNvSpPr txBox="1">
            <a:spLocks noChangeArrowheads="1"/>
          </p:cNvSpPr>
          <p:nvPr/>
        </p:nvSpPr>
        <p:spPr bwMode="auto">
          <a:xfrm>
            <a:off x="198438" y="1007966"/>
            <a:ext cx="9840912" cy="510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To compare 2 regression lines, calculate F-ratio as: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Where             is the weighted average of </a:t>
            </a:r>
            <a:br>
              <a:rPr lang="en-US" sz="2800" dirty="0">
                <a:cs typeface="Times New Roman" pitchFamily="18" charset="0"/>
              </a:rPr>
            </a:br>
            <a:endParaRPr lang="en-US" sz="280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dirty="0">
                <a:cs typeface="Times New Roman" pitchFamily="18" charset="0"/>
              </a:rPr>
              <a:t>Procedure can be generalized to compare &gt; 2 regression lines (see </a:t>
            </a:r>
            <a:r>
              <a:rPr lang="en-US" i="1" dirty="0">
                <a:cs typeface="Times New Roman" pitchFamily="18" charset="0"/>
              </a:rPr>
              <a:t>Biometry)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441348" name="Line 1028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41354" name="Object 1034"/>
          <p:cNvGraphicFramePr>
            <a:graphicFrameLocks noChangeAspect="1"/>
          </p:cNvGraphicFramePr>
          <p:nvPr/>
        </p:nvGraphicFramePr>
        <p:xfrm>
          <a:off x="1958975" y="1755775"/>
          <a:ext cx="5741988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8" name="Equation" r:id="rId4" imgW="2577960" imgH="876240" progId="Equation.DSMT4">
                  <p:embed/>
                </p:oleObj>
              </mc:Choice>
              <mc:Fallback>
                <p:oleObj name="Equation" r:id="rId4" imgW="2577960" imgH="876240" progId="Equation.DSMT4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1755775"/>
                        <a:ext cx="5741988" cy="192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5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384006"/>
              </p:ext>
            </p:extLst>
          </p:nvPr>
        </p:nvGraphicFramePr>
        <p:xfrm>
          <a:off x="1520825" y="3839898"/>
          <a:ext cx="6508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9" name="Equation" r:id="rId6" imgW="291960" imgH="241200" progId="Equation.DSMT4">
                  <p:embed/>
                </p:oleObj>
              </mc:Choice>
              <mc:Fallback>
                <p:oleObj name="Equation" r:id="rId6" imgW="291960" imgH="241200" progId="Equation.DSMT4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3839898"/>
                        <a:ext cx="6508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7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191404"/>
              </p:ext>
            </p:extLst>
          </p:nvPr>
        </p:nvGraphicFramePr>
        <p:xfrm>
          <a:off x="6369050" y="3800210"/>
          <a:ext cx="6223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00" name="Equation" r:id="rId8" imgW="279360" imgH="228600" progId="Equation.DSMT4">
                  <p:embed/>
                </p:oleObj>
              </mc:Choice>
              <mc:Fallback>
                <p:oleObj name="Equation" r:id="rId8" imgW="279360" imgH="228600" progId="Equation.DSMT4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050" y="3800210"/>
                        <a:ext cx="6223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358" name="Text Box 1038"/>
          <p:cNvSpPr txBox="1">
            <a:spLocks noChangeArrowheads="1"/>
          </p:cNvSpPr>
          <p:nvPr/>
        </p:nvSpPr>
        <p:spPr bwMode="auto">
          <a:xfrm>
            <a:off x="7315200" y="3546475"/>
            <a:ext cx="2363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Df = 1, (n</a:t>
            </a:r>
            <a:r>
              <a:rPr lang="en-US" sz="1800" baseline="-25000"/>
              <a:t>1</a:t>
            </a:r>
            <a:r>
              <a:rPr lang="en-US" sz="1800"/>
              <a:t> + n</a:t>
            </a:r>
            <a:r>
              <a:rPr lang="en-US" sz="1800" baseline="-25000"/>
              <a:t>2</a:t>
            </a:r>
            <a:r>
              <a:rPr lang="en-US" sz="1800"/>
              <a:t>-4)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2D735152-C3C9-4B06-AEE9-4DDC05E50200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Linear Regression Models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5533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 smtClean="0">
                <a:cs typeface="Times New Roman" pitchFamily="18" charset="0"/>
              </a:rPr>
              <a:t>Regression: </a:t>
            </a:r>
            <a:r>
              <a:rPr lang="en-US" sz="2800" b="0" dirty="0" smtClean="0">
                <a:cs typeface="Times New Roman" pitchFamily="18" charset="0"/>
              </a:rPr>
              <a:t> Y~X 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b="0" dirty="0" smtClean="0">
                <a:cs typeface="Times New Roman" pitchFamily="18" charset="0"/>
              </a:rPr>
              <a:t>X &amp; Y are continuous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b="0" dirty="0" smtClean="0">
                <a:cs typeface="Times New Roman" pitchFamily="18" charset="0"/>
              </a:rPr>
              <a:t>H</a:t>
            </a:r>
            <a:r>
              <a:rPr lang="en-US" sz="2800" b="0" baseline="-25000" dirty="0" smtClean="0">
                <a:cs typeface="Times New Roman" pitchFamily="18" charset="0"/>
              </a:rPr>
              <a:t>o</a:t>
            </a:r>
            <a:r>
              <a:rPr lang="en-US" sz="2800" b="0" dirty="0">
                <a:cs typeface="Times New Roman" pitchFamily="18" charset="0"/>
              </a:rPr>
              <a:t>: no </a:t>
            </a:r>
            <a:r>
              <a:rPr lang="en-US" sz="2800" b="0" dirty="0" smtClean="0">
                <a:cs typeface="Times New Roman" pitchFamily="18" charset="0"/>
              </a:rPr>
              <a:t>relationship between X &amp; Y</a:t>
            </a:r>
            <a:endParaRPr lang="en-US" sz="2800" b="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b="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/>
              <a:t>Model:                                </a:t>
            </a:r>
            <a:r>
              <a:rPr lang="en-US" sz="2000" dirty="0" smtClean="0"/>
              <a:t>(</a:t>
            </a:r>
            <a:r>
              <a:rPr lang="en-US" sz="2000" dirty="0" smtClean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000" dirty="0" smtClean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is </a:t>
            </a:r>
            <a:r>
              <a:rPr lang="en-US" sz="2000" dirty="0" smtClean="0">
                <a:cs typeface="Times New Roman" pitchFamily="18" charset="0"/>
              </a:rPr>
              <a:t>intercept,</a:t>
            </a:r>
            <a:r>
              <a:rPr lang="en-US" sz="2000" dirty="0" smtClean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000" baseline="-30000" dirty="0" smtClean="0">
                <a:latin typeface="Book Antiqua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is </a:t>
            </a:r>
            <a:r>
              <a:rPr lang="en-US" sz="2000" dirty="0" smtClean="0">
                <a:cs typeface="Times New Roman" pitchFamily="18" charset="0"/>
              </a:rPr>
              <a:t>slope, </a:t>
            </a:r>
            <a:r>
              <a:rPr lang="en-US" sz="2000" dirty="0">
                <a:cs typeface="Times New Roman" pitchFamily="18" charset="0"/>
              </a:rPr>
              <a:t>and</a:t>
            </a:r>
            <a:r>
              <a:rPr lang="en-US" sz="2000" dirty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Symbol" pitchFamily="18" charset="2"/>
                <a:cs typeface="Times New Roman" pitchFamily="18" charset="0"/>
              </a:rPr>
              <a:t>e</a:t>
            </a:r>
            <a:r>
              <a:rPr lang="en-US" sz="2000" baseline="-30000" dirty="0" err="1">
                <a:latin typeface="Book Antiqua" pitchFamily="18" charset="0"/>
                <a:cs typeface="Times New Roman" pitchFamily="18" charset="0"/>
              </a:rPr>
              <a:t>ij</a:t>
            </a:r>
            <a:r>
              <a:rPr lang="en-US" sz="2000" dirty="0">
                <a:latin typeface="Book Antiqua" pitchFamily="18" charset="0"/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is error)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3600" dirty="0">
                <a:cs typeface="Times New Roman" pitchFamily="18" charset="0"/>
              </a:rPr>
              <a:t>Test statistic: F-ratio (ratio of variances)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 smtClean="0"/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>
              <a:latin typeface="Book Antiqua" pitchFamily="18" charset="0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>
              <a:latin typeface="Book Antiqua" pitchFamily="18" charset="0"/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000" dirty="0" smtClean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000" dirty="0" smtClean="0">
                <a:cs typeface="Times New Roman" pitchFamily="18" charset="0"/>
              </a:rPr>
              <a:t>Name </a:t>
            </a:r>
            <a:r>
              <a:rPr lang="en-US" sz="2000" dirty="0">
                <a:cs typeface="Times New Roman" pitchFamily="18" charset="0"/>
              </a:rPr>
              <a:t>from Galton’s work: offspring values ‘regress’ to that of parents (tend towards</a:t>
            </a:r>
            <a:r>
              <a:rPr lang="en-US" sz="2000" dirty="0" smtClean="0">
                <a:cs typeface="Times New Roman" pitchFamily="18" charset="0"/>
              </a:rPr>
              <a:t>)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34099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8EDACD69-7506-4973-8848-239E0D47234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128949"/>
              </p:ext>
            </p:extLst>
          </p:nvPr>
        </p:nvGraphicFramePr>
        <p:xfrm>
          <a:off x="8391525" y="3471863"/>
          <a:ext cx="114776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14" name="Equation" r:id="rId4" imgW="685800" imgH="457200" progId="Equation.DSMT4">
                  <p:embed/>
                </p:oleObj>
              </mc:Choice>
              <mc:Fallback>
                <p:oleObj name="Equation" r:id="rId4" imgW="685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1525" y="3471863"/>
                        <a:ext cx="1147763" cy="771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075825"/>
              </p:ext>
            </p:extLst>
          </p:nvPr>
        </p:nvGraphicFramePr>
        <p:xfrm>
          <a:off x="1624013" y="2952750"/>
          <a:ext cx="27384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15" name="Equation" r:id="rId6" imgW="1130040" imgH="228600" progId="Equation.DSMT4">
                  <p:embed/>
                </p:oleObj>
              </mc:Choice>
              <mc:Fallback>
                <p:oleObj name="Equation" r:id="rId6" imgW="1130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2952750"/>
                        <a:ext cx="273843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" name="Group 829"/>
          <p:cNvGrpSpPr>
            <a:grpSpLocks/>
          </p:cNvGrpSpPr>
          <p:nvPr/>
        </p:nvGrpSpPr>
        <p:grpSpPr bwMode="auto">
          <a:xfrm>
            <a:off x="2820341" y="4029074"/>
            <a:ext cx="3708400" cy="2281237"/>
            <a:chOff x="1884" y="2189"/>
            <a:chExt cx="2336" cy="1437"/>
          </a:xfrm>
        </p:grpSpPr>
        <p:sp>
          <p:nvSpPr>
            <p:cNvPr id="74" name="Rectangle 453"/>
            <p:cNvSpPr>
              <a:spLocks noChangeArrowheads="1"/>
            </p:cNvSpPr>
            <p:nvPr/>
          </p:nvSpPr>
          <p:spPr bwMode="auto">
            <a:xfrm>
              <a:off x="2226" y="2222"/>
              <a:ext cx="1908" cy="122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458"/>
            <p:cNvSpPr>
              <a:spLocks noChangeArrowheads="1"/>
            </p:cNvSpPr>
            <p:nvPr/>
          </p:nvSpPr>
          <p:spPr bwMode="auto">
            <a:xfrm>
              <a:off x="3154" y="3549"/>
              <a:ext cx="1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</a:rPr>
                <a:t>SVL</a:t>
              </a:r>
              <a:endParaRPr lang="en-US" b="1"/>
            </a:p>
          </p:txBody>
        </p:sp>
        <p:sp>
          <p:nvSpPr>
            <p:cNvPr id="76" name="Line 459"/>
            <p:cNvSpPr>
              <a:spLocks noChangeShapeType="1"/>
            </p:cNvSpPr>
            <p:nvPr/>
          </p:nvSpPr>
          <p:spPr bwMode="auto">
            <a:xfrm>
              <a:off x="2226" y="3451"/>
              <a:ext cx="190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460"/>
            <p:cNvSpPr>
              <a:spLocks noChangeShapeType="1"/>
            </p:cNvSpPr>
            <p:nvPr/>
          </p:nvSpPr>
          <p:spPr bwMode="auto">
            <a:xfrm>
              <a:off x="2226" y="3451"/>
              <a:ext cx="1" cy="3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Rectangle 461"/>
            <p:cNvSpPr>
              <a:spLocks noChangeArrowheads="1"/>
            </p:cNvSpPr>
            <p:nvPr/>
          </p:nvSpPr>
          <p:spPr bwMode="auto">
            <a:xfrm>
              <a:off x="2185" y="3488"/>
              <a:ext cx="126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19.58</a:t>
              </a:r>
              <a:endParaRPr lang="en-US" b="1"/>
            </a:p>
          </p:txBody>
        </p:sp>
        <p:sp>
          <p:nvSpPr>
            <p:cNvPr id="79" name="Line 462"/>
            <p:cNvSpPr>
              <a:spLocks noChangeShapeType="1"/>
            </p:cNvSpPr>
            <p:nvPr/>
          </p:nvSpPr>
          <p:spPr bwMode="auto">
            <a:xfrm>
              <a:off x="2701" y="3451"/>
              <a:ext cx="1" cy="3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463"/>
            <p:cNvSpPr>
              <a:spLocks noChangeArrowheads="1"/>
            </p:cNvSpPr>
            <p:nvPr/>
          </p:nvSpPr>
          <p:spPr bwMode="auto">
            <a:xfrm>
              <a:off x="2661" y="3488"/>
              <a:ext cx="126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27.65</a:t>
              </a:r>
              <a:endParaRPr lang="en-US" b="1"/>
            </a:p>
          </p:txBody>
        </p:sp>
        <p:sp>
          <p:nvSpPr>
            <p:cNvPr id="81" name="Line 464"/>
            <p:cNvSpPr>
              <a:spLocks noChangeShapeType="1"/>
            </p:cNvSpPr>
            <p:nvPr/>
          </p:nvSpPr>
          <p:spPr bwMode="auto">
            <a:xfrm>
              <a:off x="2608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65"/>
            <p:cNvSpPr>
              <a:spLocks noChangeShapeType="1"/>
            </p:cNvSpPr>
            <p:nvPr/>
          </p:nvSpPr>
          <p:spPr bwMode="auto">
            <a:xfrm>
              <a:off x="2510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66"/>
            <p:cNvSpPr>
              <a:spLocks noChangeShapeType="1"/>
            </p:cNvSpPr>
            <p:nvPr/>
          </p:nvSpPr>
          <p:spPr bwMode="auto">
            <a:xfrm>
              <a:off x="2417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67"/>
            <p:cNvSpPr>
              <a:spLocks noChangeShapeType="1"/>
            </p:cNvSpPr>
            <p:nvPr/>
          </p:nvSpPr>
          <p:spPr bwMode="auto">
            <a:xfrm>
              <a:off x="2319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68"/>
            <p:cNvSpPr>
              <a:spLocks noChangeShapeType="1"/>
            </p:cNvSpPr>
            <p:nvPr/>
          </p:nvSpPr>
          <p:spPr bwMode="auto">
            <a:xfrm>
              <a:off x="3182" y="3451"/>
              <a:ext cx="1" cy="3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469"/>
            <p:cNvSpPr>
              <a:spLocks noChangeArrowheads="1"/>
            </p:cNvSpPr>
            <p:nvPr/>
          </p:nvSpPr>
          <p:spPr bwMode="auto">
            <a:xfrm>
              <a:off x="3142" y="3488"/>
              <a:ext cx="126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35.73</a:t>
              </a:r>
              <a:endParaRPr lang="en-US" b="1"/>
            </a:p>
          </p:txBody>
        </p:sp>
        <p:sp>
          <p:nvSpPr>
            <p:cNvPr id="87" name="Line 470"/>
            <p:cNvSpPr>
              <a:spLocks noChangeShapeType="1"/>
            </p:cNvSpPr>
            <p:nvPr/>
          </p:nvSpPr>
          <p:spPr bwMode="auto">
            <a:xfrm>
              <a:off x="3084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471"/>
            <p:cNvSpPr>
              <a:spLocks noChangeShapeType="1"/>
            </p:cNvSpPr>
            <p:nvPr/>
          </p:nvSpPr>
          <p:spPr bwMode="auto">
            <a:xfrm>
              <a:off x="2991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472"/>
            <p:cNvSpPr>
              <a:spLocks noChangeShapeType="1"/>
            </p:cNvSpPr>
            <p:nvPr/>
          </p:nvSpPr>
          <p:spPr bwMode="auto">
            <a:xfrm>
              <a:off x="2893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473"/>
            <p:cNvSpPr>
              <a:spLocks noChangeShapeType="1"/>
            </p:cNvSpPr>
            <p:nvPr/>
          </p:nvSpPr>
          <p:spPr bwMode="auto">
            <a:xfrm>
              <a:off x="2799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474"/>
            <p:cNvSpPr>
              <a:spLocks noChangeShapeType="1"/>
            </p:cNvSpPr>
            <p:nvPr/>
          </p:nvSpPr>
          <p:spPr bwMode="auto">
            <a:xfrm>
              <a:off x="3658" y="3451"/>
              <a:ext cx="1" cy="3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475"/>
            <p:cNvSpPr>
              <a:spLocks noChangeArrowheads="1"/>
            </p:cNvSpPr>
            <p:nvPr/>
          </p:nvSpPr>
          <p:spPr bwMode="auto">
            <a:xfrm>
              <a:off x="3618" y="3488"/>
              <a:ext cx="126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43.80</a:t>
              </a:r>
              <a:endParaRPr lang="en-US" b="1"/>
            </a:p>
          </p:txBody>
        </p:sp>
        <p:sp>
          <p:nvSpPr>
            <p:cNvPr id="93" name="Line 476"/>
            <p:cNvSpPr>
              <a:spLocks noChangeShapeType="1"/>
            </p:cNvSpPr>
            <p:nvPr/>
          </p:nvSpPr>
          <p:spPr bwMode="auto">
            <a:xfrm>
              <a:off x="3560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477"/>
            <p:cNvSpPr>
              <a:spLocks noChangeShapeType="1"/>
            </p:cNvSpPr>
            <p:nvPr/>
          </p:nvSpPr>
          <p:spPr bwMode="auto">
            <a:xfrm>
              <a:off x="3467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478"/>
            <p:cNvSpPr>
              <a:spLocks noChangeShapeType="1"/>
            </p:cNvSpPr>
            <p:nvPr/>
          </p:nvSpPr>
          <p:spPr bwMode="auto">
            <a:xfrm>
              <a:off x="3369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479"/>
            <p:cNvSpPr>
              <a:spLocks noChangeShapeType="1"/>
            </p:cNvSpPr>
            <p:nvPr/>
          </p:nvSpPr>
          <p:spPr bwMode="auto">
            <a:xfrm>
              <a:off x="3275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480"/>
            <p:cNvSpPr>
              <a:spLocks noChangeShapeType="1"/>
            </p:cNvSpPr>
            <p:nvPr/>
          </p:nvSpPr>
          <p:spPr bwMode="auto">
            <a:xfrm>
              <a:off x="4134" y="3451"/>
              <a:ext cx="1" cy="3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Rectangle 481"/>
            <p:cNvSpPr>
              <a:spLocks noChangeArrowheads="1"/>
            </p:cNvSpPr>
            <p:nvPr/>
          </p:nvSpPr>
          <p:spPr bwMode="auto">
            <a:xfrm>
              <a:off x="4094" y="3488"/>
              <a:ext cx="126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51.88</a:t>
              </a:r>
              <a:endParaRPr lang="en-US" b="1"/>
            </a:p>
          </p:txBody>
        </p:sp>
        <p:sp>
          <p:nvSpPr>
            <p:cNvPr id="99" name="Line 482"/>
            <p:cNvSpPr>
              <a:spLocks noChangeShapeType="1"/>
            </p:cNvSpPr>
            <p:nvPr/>
          </p:nvSpPr>
          <p:spPr bwMode="auto">
            <a:xfrm>
              <a:off x="4041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483"/>
            <p:cNvSpPr>
              <a:spLocks noChangeShapeType="1"/>
            </p:cNvSpPr>
            <p:nvPr/>
          </p:nvSpPr>
          <p:spPr bwMode="auto">
            <a:xfrm>
              <a:off x="3943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484"/>
            <p:cNvSpPr>
              <a:spLocks noChangeShapeType="1"/>
            </p:cNvSpPr>
            <p:nvPr/>
          </p:nvSpPr>
          <p:spPr bwMode="auto">
            <a:xfrm>
              <a:off x="3849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485"/>
            <p:cNvSpPr>
              <a:spLocks noChangeShapeType="1"/>
            </p:cNvSpPr>
            <p:nvPr/>
          </p:nvSpPr>
          <p:spPr bwMode="auto">
            <a:xfrm>
              <a:off x="3751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Rectangle 486"/>
            <p:cNvSpPr>
              <a:spLocks noChangeArrowheads="1"/>
            </p:cNvSpPr>
            <p:nvPr/>
          </p:nvSpPr>
          <p:spPr bwMode="auto">
            <a:xfrm>
              <a:off x="1884" y="2804"/>
              <a:ext cx="24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</a:rPr>
                <a:t>headwdth</a:t>
              </a:r>
              <a:endParaRPr lang="en-US" b="1"/>
            </a:p>
          </p:txBody>
        </p:sp>
        <p:sp>
          <p:nvSpPr>
            <p:cNvPr id="104" name="Line 487"/>
            <p:cNvSpPr>
              <a:spLocks noChangeShapeType="1"/>
            </p:cNvSpPr>
            <p:nvPr/>
          </p:nvSpPr>
          <p:spPr bwMode="auto">
            <a:xfrm flipV="1">
              <a:off x="2226" y="2222"/>
              <a:ext cx="1" cy="122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488"/>
            <p:cNvSpPr>
              <a:spLocks noChangeShapeType="1"/>
            </p:cNvSpPr>
            <p:nvPr/>
          </p:nvSpPr>
          <p:spPr bwMode="auto">
            <a:xfrm flipH="1">
              <a:off x="2188" y="3451"/>
              <a:ext cx="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489"/>
            <p:cNvSpPr>
              <a:spLocks noChangeArrowheads="1"/>
            </p:cNvSpPr>
            <p:nvPr/>
          </p:nvSpPr>
          <p:spPr bwMode="auto">
            <a:xfrm>
              <a:off x="2120" y="3418"/>
              <a:ext cx="9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3.03</a:t>
              </a:r>
              <a:endParaRPr lang="en-US" b="1"/>
            </a:p>
          </p:txBody>
        </p:sp>
        <p:sp>
          <p:nvSpPr>
            <p:cNvPr id="107" name="Line 490"/>
            <p:cNvSpPr>
              <a:spLocks noChangeShapeType="1"/>
            </p:cNvSpPr>
            <p:nvPr/>
          </p:nvSpPr>
          <p:spPr bwMode="auto">
            <a:xfrm flipH="1">
              <a:off x="2188" y="3146"/>
              <a:ext cx="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91"/>
            <p:cNvSpPr>
              <a:spLocks noChangeArrowheads="1"/>
            </p:cNvSpPr>
            <p:nvPr/>
          </p:nvSpPr>
          <p:spPr bwMode="auto">
            <a:xfrm>
              <a:off x="2120" y="3113"/>
              <a:ext cx="9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3.73</a:t>
              </a:r>
              <a:endParaRPr lang="en-US" b="1"/>
            </a:p>
          </p:txBody>
        </p:sp>
        <p:sp>
          <p:nvSpPr>
            <p:cNvPr id="109" name="Line 492"/>
            <p:cNvSpPr>
              <a:spLocks noChangeShapeType="1"/>
            </p:cNvSpPr>
            <p:nvPr/>
          </p:nvSpPr>
          <p:spPr bwMode="auto">
            <a:xfrm flipH="1">
              <a:off x="2207" y="3207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493"/>
            <p:cNvSpPr>
              <a:spLocks noChangeShapeType="1"/>
            </p:cNvSpPr>
            <p:nvPr/>
          </p:nvSpPr>
          <p:spPr bwMode="auto">
            <a:xfrm flipH="1">
              <a:off x="2207" y="3268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494"/>
            <p:cNvSpPr>
              <a:spLocks noChangeShapeType="1"/>
            </p:cNvSpPr>
            <p:nvPr/>
          </p:nvSpPr>
          <p:spPr bwMode="auto">
            <a:xfrm flipH="1">
              <a:off x="2207" y="3329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495"/>
            <p:cNvSpPr>
              <a:spLocks noChangeShapeType="1"/>
            </p:cNvSpPr>
            <p:nvPr/>
          </p:nvSpPr>
          <p:spPr bwMode="auto">
            <a:xfrm flipH="1">
              <a:off x="2207" y="3390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496"/>
            <p:cNvSpPr>
              <a:spLocks noChangeShapeType="1"/>
            </p:cNvSpPr>
            <p:nvPr/>
          </p:nvSpPr>
          <p:spPr bwMode="auto">
            <a:xfrm flipH="1">
              <a:off x="2188" y="2837"/>
              <a:ext cx="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497"/>
            <p:cNvSpPr>
              <a:spLocks noChangeArrowheads="1"/>
            </p:cNvSpPr>
            <p:nvPr/>
          </p:nvSpPr>
          <p:spPr bwMode="auto">
            <a:xfrm>
              <a:off x="2120" y="2804"/>
              <a:ext cx="9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4.44</a:t>
              </a:r>
              <a:endParaRPr lang="en-US" b="1"/>
            </a:p>
          </p:txBody>
        </p:sp>
        <p:sp>
          <p:nvSpPr>
            <p:cNvPr id="115" name="Line 498"/>
            <p:cNvSpPr>
              <a:spLocks noChangeShapeType="1"/>
            </p:cNvSpPr>
            <p:nvPr/>
          </p:nvSpPr>
          <p:spPr bwMode="auto">
            <a:xfrm flipH="1">
              <a:off x="2207" y="2898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499"/>
            <p:cNvSpPr>
              <a:spLocks noChangeShapeType="1"/>
            </p:cNvSpPr>
            <p:nvPr/>
          </p:nvSpPr>
          <p:spPr bwMode="auto">
            <a:xfrm flipH="1">
              <a:off x="2207" y="2958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500"/>
            <p:cNvSpPr>
              <a:spLocks noChangeShapeType="1"/>
            </p:cNvSpPr>
            <p:nvPr/>
          </p:nvSpPr>
          <p:spPr bwMode="auto">
            <a:xfrm flipH="1">
              <a:off x="2207" y="3024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501"/>
            <p:cNvSpPr>
              <a:spLocks noChangeShapeType="1"/>
            </p:cNvSpPr>
            <p:nvPr/>
          </p:nvSpPr>
          <p:spPr bwMode="auto">
            <a:xfrm flipH="1">
              <a:off x="2207" y="3085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502"/>
            <p:cNvSpPr>
              <a:spLocks noChangeShapeType="1"/>
            </p:cNvSpPr>
            <p:nvPr/>
          </p:nvSpPr>
          <p:spPr bwMode="auto">
            <a:xfrm flipH="1">
              <a:off x="2188" y="2532"/>
              <a:ext cx="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Rectangle 503"/>
            <p:cNvSpPr>
              <a:spLocks noChangeArrowheads="1"/>
            </p:cNvSpPr>
            <p:nvPr/>
          </p:nvSpPr>
          <p:spPr bwMode="auto">
            <a:xfrm>
              <a:off x="2120" y="2499"/>
              <a:ext cx="9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5.14</a:t>
              </a:r>
              <a:endParaRPr lang="en-US" b="1"/>
            </a:p>
          </p:txBody>
        </p:sp>
        <p:sp>
          <p:nvSpPr>
            <p:cNvPr id="121" name="Line 504"/>
            <p:cNvSpPr>
              <a:spLocks noChangeShapeType="1"/>
            </p:cNvSpPr>
            <p:nvPr/>
          </p:nvSpPr>
          <p:spPr bwMode="auto">
            <a:xfrm flipH="1">
              <a:off x="2207" y="2593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505"/>
            <p:cNvSpPr>
              <a:spLocks noChangeShapeType="1"/>
            </p:cNvSpPr>
            <p:nvPr/>
          </p:nvSpPr>
          <p:spPr bwMode="auto">
            <a:xfrm flipH="1">
              <a:off x="2207" y="2654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506"/>
            <p:cNvSpPr>
              <a:spLocks noChangeShapeType="1"/>
            </p:cNvSpPr>
            <p:nvPr/>
          </p:nvSpPr>
          <p:spPr bwMode="auto">
            <a:xfrm flipH="1">
              <a:off x="2207" y="2715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507"/>
            <p:cNvSpPr>
              <a:spLocks noChangeShapeType="1"/>
            </p:cNvSpPr>
            <p:nvPr/>
          </p:nvSpPr>
          <p:spPr bwMode="auto">
            <a:xfrm flipH="1">
              <a:off x="2207" y="2776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508"/>
            <p:cNvSpPr>
              <a:spLocks noChangeShapeType="1"/>
            </p:cNvSpPr>
            <p:nvPr/>
          </p:nvSpPr>
          <p:spPr bwMode="auto">
            <a:xfrm flipH="1">
              <a:off x="2188" y="2222"/>
              <a:ext cx="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509"/>
            <p:cNvSpPr>
              <a:spLocks noChangeArrowheads="1"/>
            </p:cNvSpPr>
            <p:nvPr/>
          </p:nvSpPr>
          <p:spPr bwMode="auto">
            <a:xfrm>
              <a:off x="2120" y="2189"/>
              <a:ext cx="9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5.85</a:t>
              </a:r>
              <a:endParaRPr lang="en-US" b="1"/>
            </a:p>
          </p:txBody>
        </p:sp>
        <p:sp>
          <p:nvSpPr>
            <p:cNvPr id="127" name="Line 510"/>
            <p:cNvSpPr>
              <a:spLocks noChangeShapeType="1"/>
            </p:cNvSpPr>
            <p:nvPr/>
          </p:nvSpPr>
          <p:spPr bwMode="auto">
            <a:xfrm flipH="1">
              <a:off x="2207" y="2283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511"/>
            <p:cNvSpPr>
              <a:spLocks noChangeShapeType="1"/>
            </p:cNvSpPr>
            <p:nvPr/>
          </p:nvSpPr>
          <p:spPr bwMode="auto">
            <a:xfrm flipH="1">
              <a:off x="2207" y="2344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512"/>
            <p:cNvSpPr>
              <a:spLocks noChangeShapeType="1"/>
            </p:cNvSpPr>
            <p:nvPr/>
          </p:nvSpPr>
          <p:spPr bwMode="auto">
            <a:xfrm flipH="1">
              <a:off x="2207" y="2405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513"/>
            <p:cNvSpPr>
              <a:spLocks noChangeShapeType="1"/>
            </p:cNvSpPr>
            <p:nvPr/>
          </p:nvSpPr>
          <p:spPr bwMode="auto">
            <a:xfrm flipH="1">
              <a:off x="2207" y="2466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514"/>
            <p:cNvSpPr>
              <a:spLocks noChangeShapeType="1"/>
            </p:cNvSpPr>
            <p:nvPr/>
          </p:nvSpPr>
          <p:spPr bwMode="auto">
            <a:xfrm flipV="1">
              <a:off x="2226" y="3338"/>
              <a:ext cx="1" cy="1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515"/>
            <p:cNvSpPr>
              <a:spLocks noChangeShapeType="1"/>
            </p:cNvSpPr>
            <p:nvPr/>
          </p:nvSpPr>
          <p:spPr bwMode="auto">
            <a:xfrm flipV="1">
              <a:off x="2310" y="3301"/>
              <a:ext cx="1" cy="14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516"/>
            <p:cNvSpPr>
              <a:spLocks noChangeShapeType="1"/>
            </p:cNvSpPr>
            <p:nvPr/>
          </p:nvSpPr>
          <p:spPr bwMode="auto">
            <a:xfrm flipV="1">
              <a:off x="2338" y="3287"/>
              <a:ext cx="1" cy="16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517"/>
            <p:cNvSpPr>
              <a:spLocks noChangeShapeType="1"/>
            </p:cNvSpPr>
            <p:nvPr/>
          </p:nvSpPr>
          <p:spPr bwMode="auto">
            <a:xfrm flipV="1">
              <a:off x="2403" y="3249"/>
              <a:ext cx="1" cy="3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518"/>
            <p:cNvSpPr>
              <a:spLocks noChangeShapeType="1"/>
            </p:cNvSpPr>
            <p:nvPr/>
          </p:nvSpPr>
          <p:spPr bwMode="auto">
            <a:xfrm flipV="1">
              <a:off x="2482" y="3207"/>
              <a:ext cx="1" cy="4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519"/>
            <p:cNvSpPr>
              <a:spLocks noChangeShapeType="1"/>
            </p:cNvSpPr>
            <p:nvPr/>
          </p:nvSpPr>
          <p:spPr bwMode="auto">
            <a:xfrm flipV="1">
              <a:off x="2482" y="3207"/>
              <a:ext cx="1" cy="5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520"/>
            <p:cNvSpPr>
              <a:spLocks noChangeShapeType="1"/>
            </p:cNvSpPr>
            <p:nvPr/>
          </p:nvSpPr>
          <p:spPr bwMode="auto">
            <a:xfrm flipV="1">
              <a:off x="2515" y="3188"/>
              <a:ext cx="1" cy="13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521"/>
            <p:cNvSpPr>
              <a:spLocks noChangeShapeType="1"/>
            </p:cNvSpPr>
            <p:nvPr/>
          </p:nvSpPr>
          <p:spPr bwMode="auto">
            <a:xfrm flipV="1">
              <a:off x="2543" y="3052"/>
              <a:ext cx="1" cy="12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522"/>
            <p:cNvSpPr>
              <a:spLocks noChangeShapeType="1"/>
            </p:cNvSpPr>
            <p:nvPr/>
          </p:nvSpPr>
          <p:spPr bwMode="auto">
            <a:xfrm flipV="1">
              <a:off x="2571" y="3160"/>
              <a:ext cx="1" cy="8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523"/>
            <p:cNvSpPr>
              <a:spLocks noChangeShapeType="1"/>
            </p:cNvSpPr>
            <p:nvPr/>
          </p:nvSpPr>
          <p:spPr bwMode="auto">
            <a:xfrm flipV="1">
              <a:off x="2692" y="3024"/>
              <a:ext cx="1" cy="7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524"/>
            <p:cNvSpPr>
              <a:spLocks noChangeShapeType="1"/>
            </p:cNvSpPr>
            <p:nvPr/>
          </p:nvSpPr>
          <p:spPr bwMode="auto">
            <a:xfrm flipV="1">
              <a:off x="2734" y="3071"/>
              <a:ext cx="1" cy="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525"/>
            <p:cNvSpPr>
              <a:spLocks noChangeShapeType="1"/>
            </p:cNvSpPr>
            <p:nvPr/>
          </p:nvSpPr>
          <p:spPr bwMode="auto">
            <a:xfrm flipV="1">
              <a:off x="2776" y="3010"/>
              <a:ext cx="1" cy="4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526"/>
            <p:cNvSpPr>
              <a:spLocks noChangeShapeType="1"/>
            </p:cNvSpPr>
            <p:nvPr/>
          </p:nvSpPr>
          <p:spPr bwMode="auto">
            <a:xfrm flipV="1">
              <a:off x="2785" y="3029"/>
              <a:ext cx="1" cy="1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527"/>
            <p:cNvSpPr>
              <a:spLocks noChangeShapeType="1"/>
            </p:cNvSpPr>
            <p:nvPr/>
          </p:nvSpPr>
          <p:spPr bwMode="auto">
            <a:xfrm flipV="1">
              <a:off x="2785" y="2926"/>
              <a:ext cx="1" cy="12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528"/>
            <p:cNvSpPr>
              <a:spLocks noChangeShapeType="1"/>
            </p:cNvSpPr>
            <p:nvPr/>
          </p:nvSpPr>
          <p:spPr bwMode="auto">
            <a:xfrm flipV="1">
              <a:off x="2809" y="3005"/>
              <a:ext cx="1" cy="2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529"/>
            <p:cNvSpPr>
              <a:spLocks noChangeShapeType="1"/>
            </p:cNvSpPr>
            <p:nvPr/>
          </p:nvSpPr>
          <p:spPr bwMode="auto">
            <a:xfrm flipV="1">
              <a:off x="2827" y="2851"/>
              <a:ext cx="1" cy="17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530"/>
            <p:cNvSpPr>
              <a:spLocks noChangeShapeType="1"/>
            </p:cNvSpPr>
            <p:nvPr/>
          </p:nvSpPr>
          <p:spPr bwMode="auto">
            <a:xfrm flipV="1">
              <a:off x="2832" y="3019"/>
              <a:ext cx="1" cy="14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531"/>
            <p:cNvSpPr>
              <a:spLocks noChangeShapeType="1"/>
            </p:cNvSpPr>
            <p:nvPr/>
          </p:nvSpPr>
          <p:spPr bwMode="auto">
            <a:xfrm flipV="1">
              <a:off x="2846" y="2958"/>
              <a:ext cx="1" cy="5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532"/>
            <p:cNvSpPr>
              <a:spLocks noChangeShapeType="1"/>
            </p:cNvSpPr>
            <p:nvPr/>
          </p:nvSpPr>
          <p:spPr bwMode="auto">
            <a:xfrm flipV="1">
              <a:off x="2855" y="3010"/>
              <a:ext cx="1" cy="2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533"/>
            <p:cNvSpPr>
              <a:spLocks noChangeShapeType="1"/>
            </p:cNvSpPr>
            <p:nvPr/>
          </p:nvSpPr>
          <p:spPr bwMode="auto">
            <a:xfrm flipV="1">
              <a:off x="2860" y="2982"/>
              <a:ext cx="1" cy="2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534"/>
            <p:cNvSpPr>
              <a:spLocks noChangeShapeType="1"/>
            </p:cNvSpPr>
            <p:nvPr/>
          </p:nvSpPr>
          <p:spPr bwMode="auto">
            <a:xfrm flipV="1">
              <a:off x="2869" y="2879"/>
              <a:ext cx="1" cy="12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535"/>
            <p:cNvSpPr>
              <a:spLocks noChangeShapeType="1"/>
            </p:cNvSpPr>
            <p:nvPr/>
          </p:nvSpPr>
          <p:spPr bwMode="auto">
            <a:xfrm flipV="1">
              <a:off x="2874" y="2977"/>
              <a:ext cx="1" cy="2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536"/>
            <p:cNvSpPr>
              <a:spLocks noChangeShapeType="1"/>
            </p:cNvSpPr>
            <p:nvPr/>
          </p:nvSpPr>
          <p:spPr bwMode="auto">
            <a:xfrm flipV="1">
              <a:off x="2902" y="2987"/>
              <a:ext cx="1" cy="13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537"/>
            <p:cNvSpPr>
              <a:spLocks noChangeShapeType="1"/>
            </p:cNvSpPr>
            <p:nvPr/>
          </p:nvSpPr>
          <p:spPr bwMode="auto">
            <a:xfrm flipV="1">
              <a:off x="2911" y="2912"/>
              <a:ext cx="1" cy="7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538"/>
            <p:cNvSpPr>
              <a:spLocks noChangeShapeType="1"/>
            </p:cNvSpPr>
            <p:nvPr/>
          </p:nvSpPr>
          <p:spPr bwMode="auto">
            <a:xfrm flipV="1">
              <a:off x="2921" y="2977"/>
              <a:ext cx="1" cy="24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539"/>
            <p:cNvSpPr>
              <a:spLocks noChangeShapeType="1"/>
            </p:cNvSpPr>
            <p:nvPr/>
          </p:nvSpPr>
          <p:spPr bwMode="auto">
            <a:xfrm flipV="1">
              <a:off x="2925" y="2973"/>
              <a:ext cx="1" cy="1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540"/>
            <p:cNvSpPr>
              <a:spLocks noChangeShapeType="1"/>
            </p:cNvSpPr>
            <p:nvPr/>
          </p:nvSpPr>
          <p:spPr bwMode="auto">
            <a:xfrm flipV="1">
              <a:off x="2939" y="2963"/>
              <a:ext cx="1" cy="12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541"/>
            <p:cNvSpPr>
              <a:spLocks noChangeShapeType="1"/>
            </p:cNvSpPr>
            <p:nvPr/>
          </p:nvSpPr>
          <p:spPr bwMode="auto">
            <a:xfrm flipV="1">
              <a:off x="2958" y="2954"/>
              <a:ext cx="1" cy="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542"/>
            <p:cNvSpPr>
              <a:spLocks noChangeShapeType="1"/>
            </p:cNvSpPr>
            <p:nvPr/>
          </p:nvSpPr>
          <p:spPr bwMode="auto">
            <a:xfrm flipV="1">
              <a:off x="2963" y="2766"/>
              <a:ext cx="1" cy="18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543"/>
            <p:cNvSpPr>
              <a:spLocks noChangeShapeType="1"/>
            </p:cNvSpPr>
            <p:nvPr/>
          </p:nvSpPr>
          <p:spPr bwMode="auto">
            <a:xfrm flipV="1">
              <a:off x="2967" y="2949"/>
              <a:ext cx="1" cy="5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544"/>
            <p:cNvSpPr>
              <a:spLocks noChangeShapeType="1"/>
            </p:cNvSpPr>
            <p:nvPr/>
          </p:nvSpPr>
          <p:spPr bwMode="auto">
            <a:xfrm flipV="1">
              <a:off x="2977" y="2837"/>
              <a:ext cx="1" cy="10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545"/>
            <p:cNvSpPr>
              <a:spLocks noChangeShapeType="1"/>
            </p:cNvSpPr>
            <p:nvPr/>
          </p:nvSpPr>
          <p:spPr bwMode="auto">
            <a:xfrm flipV="1">
              <a:off x="2977" y="2944"/>
              <a:ext cx="1" cy="9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546"/>
            <p:cNvSpPr>
              <a:spLocks noChangeShapeType="1"/>
            </p:cNvSpPr>
            <p:nvPr/>
          </p:nvSpPr>
          <p:spPr bwMode="auto">
            <a:xfrm flipV="1">
              <a:off x="2981" y="2944"/>
              <a:ext cx="1" cy="5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547"/>
            <p:cNvSpPr>
              <a:spLocks noChangeShapeType="1"/>
            </p:cNvSpPr>
            <p:nvPr/>
          </p:nvSpPr>
          <p:spPr bwMode="auto">
            <a:xfrm flipV="1">
              <a:off x="2991" y="2851"/>
              <a:ext cx="1" cy="8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548"/>
            <p:cNvSpPr>
              <a:spLocks noChangeShapeType="1"/>
            </p:cNvSpPr>
            <p:nvPr/>
          </p:nvSpPr>
          <p:spPr bwMode="auto">
            <a:xfrm flipV="1">
              <a:off x="2995" y="2935"/>
              <a:ext cx="1" cy="2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549"/>
            <p:cNvSpPr>
              <a:spLocks noChangeShapeType="1"/>
            </p:cNvSpPr>
            <p:nvPr/>
          </p:nvSpPr>
          <p:spPr bwMode="auto">
            <a:xfrm flipV="1">
              <a:off x="3000" y="2935"/>
              <a:ext cx="1" cy="6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550"/>
            <p:cNvSpPr>
              <a:spLocks noChangeShapeType="1"/>
            </p:cNvSpPr>
            <p:nvPr/>
          </p:nvSpPr>
          <p:spPr bwMode="auto">
            <a:xfrm flipV="1">
              <a:off x="3009" y="2926"/>
              <a:ext cx="1" cy="5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551"/>
            <p:cNvSpPr>
              <a:spLocks noChangeShapeType="1"/>
            </p:cNvSpPr>
            <p:nvPr/>
          </p:nvSpPr>
          <p:spPr bwMode="auto">
            <a:xfrm flipV="1">
              <a:off x="3014" y="2926"/>
              <a:ext cx="1" cy="4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552"/>
            <p:cNvSpPr>
              <a:spLocks noChangeShapeType="1"/>
            </p:cNvSpPr>
            <p:nvPr/>
          </p:nvSpPr>
          <p:spPr bwMode="auto">
            <a:xfrm flipV="1">
              <a:off x="3023" y="2804"/>
              <a:ext cx="1" cy="11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553"/>
            <p:cNvSpPr>
              <a:spLocks noChangeShapeType="1"/>
            </p:cNvSpPr>
            <p:nvPr/>
          </p:nvSpPr>
          <p:spPr bwMode="auto">
            <a:xfrm flipV="1">
              <a:off x="3028" y="2916"/>
              <a:ext cx="1" cy="8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554"/>
            <p:cNvSpPr>
              <a:spLocks noChangeShapeType="1"/>
            </p:cNvSpPr>
            <p:nvPr/>
          </p:nvSpPr>
          <p:spPr bwMode="auto">
            <a:xfrm flipV="1">
              <a:off x="3028" y="2808"/>
              <a:ext cx="1" cy="10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555"/>
            <p:cNvSpPr>
              <a:spLocks noChangeShapeType="1"/>
            </p:cNvSpPr>
            <p:nvPr/>
          </p:nvSpPr>
          <p:spPr bwMode="auto">
            <a:xfrm flipV="1">
              <a:off x="3037" y="2860"/>
              <a:ext cx="1" cy="5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556"/>
            <p:cNvSpPr>
              <a:spLocks noChangeShapeType="1"/>
            </p:cNvSpPr>
            <p:nvPr/>
          </p:nvSpPr>
          <p:spPr bwMode="auto">
            <a:xfrm flipV="1">
              <a:off x="3042" y="2855"/>
              <a:ext cx="1" cy="5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557"/>
            <p:cNvSpPr>
              <a:spLocks noChangeShapeType="1"/>
            </p:cNvSpPr>
            <p:nvPr/>
          </p:nvSpPr>
          <p:spPr bwMode="auto">
            <a:xfrm flipV="1">
              <a:off x="3047" y="2832"/>
              <a:ext cx="1" cy="7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558"/>
            <p:cNvSpPr>
              <a:spLocks noChangeShapeType="1"/>
            </p:cNvSpPr>
            <p:nvPr/>
          </p:nvSpPr>
          <p:spPr bwMode="auto">
            <a:xfrm flipV="1">
              <a:off x="3051" y="2907"/>
              <a:ext cx="1" cy="1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559"/>
            <p:cNvSpPr>
              <a:spLocks noChangeShapeType="1"/>
            </p:cNvSpPr>
            <p:nvPr/>
          </p:nvSpPr>
          <p:spPr bwMode="auto">
            <a:xfrm flipV="1">
              <a:off x="3056" y="2902"/>
              <a:ext cx="1" cy="8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560"/>
            <p:cNvSpPr>
              <a:spLocks noChangeShapeType="1"/>
            </p:cNvSpPr>
            <p:nvPr/>
          </p:nvSpPr>
          <p:spPr bwMode="auto">
            <a:xfrm flipV="1">
              <a:off x="3065" y="2696"/>
              <a:ext cx="1" cy="20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561"/>
            <p:cNvSpPr>
              <a:spLocks noChangeShapeType="1"/>
            </p:cNvSpPr>
            <p:nvPr/>
          </p:nvSpPr>
          <p:spPr bwMode="auto">
            <a:xfrm flipV="1">
              <a:off x="3075" y="2818"/>
              <a:ext cx="1" cy="7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562"/>
            <p:cNvSpPr>
              <a:spLocks noChangeShapeType="1"/>
            </p:cNvSpPr>
            <p:nvPr/>
          </p:nvSpPr>
          <p:spPr bwMode="auto">
            <a:xfrm flipV="1">
              <a:off x="3089" y="2883"/>
              <a:ext cx="1" cy="7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563"/>
            <p:cNvSpPr>
              <a:spLocks noChangeShapeType="1"/>
            </p:cNvSpPr>
            <p:nvPr/>
          </p:nvSpPr>
          <p:spPr bwMode="auto">
            <a:xfrm flipV="1">
              <a:off x="3089" y="2780"/>
              <a:ext cx="1" cy="10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564"/>
            <p:cNvSpPr>
              <a:spLocks noChangeShapeType="1"/>
            </p:cNvSpPr>
            <p:nvPr/>
          </p:nvSpPr>
          <p:spPr bwMode="auto">
            <a:xfrm flipV="1">
              <a:off x="3103" y="2879"/>
              <a:ext cx="1" cy="2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565"/>
            <p:cNvSpPr>
              <a:spLocks noChangeShapeType="1"/>
            </p:cNvSpPr>
            <p:nvPr/>
          </p:nvSpPr>
          <p:spPr bwMode="auto">
            <a:xfrm flipV="1">
              <a:off x="3112" y="2794"/>
              <a:ext cx="1" cy="8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566"/>
            <p:cNvSpPr>
              <a:spLocks noChangeShapeType="1"/>
            </p:cNvSpPr>
            <p:nvPr/>
          </p:nvSpPr>
          <p:spPr bwMode="auto">
            <a:xfrm flipV="1">
              <a:off x="3121" y="2804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567"/>
            <p:cNvSpPr>
              <a:spLocks noChangeShapeType="1"/>
            </p:cNvSpPr>
            <p:nvPr/>
          </p:nvSpPr>
          <p:spPr bwMode="auto">
            <a:xfrm flipV="1">
              <a:off x="3135" y="2804"/>
              <a:ext cx="1" cy="5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568"/>
            <p:cNvSpPr>
              <a:spLocks noChangeShapeType="1"/>
            </p:cNvSpPr>
            <p:nvPr/>
          </p:nvSpPr>
          <p:spPr bwMode="auto">
            <a:xfrm flipV="1">
              <a:off x="3135" y="2860"/>
              <a:ext cx="1" cy="10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569"/>
            <p:cNvSpPr>
              <a:spLocks noChangeShapeType="1"/>
            </p:cNvSpPr>
            <p:nvPr/>
          </p:nvSpPr>
          <p:spPr bwMode="auto">
            <a:xfrm flipV="1">
              <a:off x="3168" y="2841"/>
              <a:ext cx="1" cy="6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570"/>
            <p:cNvSpPr>
              <a:spLocks noChangeShapeType="1"/>
            </p:cNvSpPr>
            <p:nvPr/>
          </p:nvSpPr>
          <p:spPr bwMode="auto">
            <a:xfrm flipV="1">
              <a:off x="3168" y="2841"/>
              <a:ext cx="1" cy="5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571"/>
            <p:cNvSpPr>
              <a:spLocks noChangeShapeType="1"/>
            </p:cNvSpPr>
            <p:nvPr/>
          </p:nvSpPr>
          <p:spPr bwMode="auto">
            <a:xfrm flipV="1">
              <a:off x="3173" y="2804"/>
              <a:ext cx="1" cy="3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572"/>
            <p:cNvSpPr>
              <a:spLocks noChangeShapeType="1"/>
            </p:cNvSpPr>
            <p:nvPr/>
          </p:nvSpPr>
          <p:spPr bwMode="auto">
            <a:xfrm flipV="1">
              <a:off x="3177" y="2804"/>
              <a:ext cx="1" cy="3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573"/>
            <p:cNvSpPr>
              <a:spLocks noChangeShapeType="1"/>
            </p:cNvSpPr>
            <p:nvPr/>
          </p:nvSpPr>
          <p:spPr bwMode="auto">
            <a:xfrm flipV="1">
              <a:off x="3182" y="2794"/>
              <a:ext cx="1" cy="4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574"/>
            <p:cNvSpPr>
              <a:spLocks noChangeShapeType="1"/>
            </p:cNvSpPr>
            <p:nvPr/>
          </p:nvSpPr>
          <p:spPr bwMode="auto">
            <a:xfrm flipV="1">
              <a:off x="3187" y="2832"/>
              <a:ext cx="1" cy="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575"/>
            <p:cNvSpPr>
              <a:spLocks noChangeShapeType="1"/>
            </p:cNvSpPr>
            <p:nvPr/>
          </p:nvSpPr>
          <p:spPr bwMode="auto">
            <a:xfrm flipV="1">
              <a:off x="3201" y="2719"/>
              <a:ext cx="1" cy="10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576"/>
            <p:cNvSpPr>
              <a:spLocks noChangeShapeType="1"/>
            </p:cNvSpPr>
            <p:nvPr/>
          </p:nvSpPr>
          <p:spPr bwMode="auto">
            <a:xfrm flipV="1">
              <a:off x="3205" y="2822"/>
              <a:ext cx="1" cy="1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577"/>
            <p:cNvSpPr>
              <a:spLocks noChangeShapeType="1"/>
            </p:cNvSpPr>
            <p:nvPr/>
          </p:nvSpPr>
          <p:spPr bwMode="auto">
            <a:xfrm flipV="1">
              <a:off x="3205" y="2794"/>
              <a:ext cx="1" cy="2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578"/>
            <p:cNvSpPr>
              <a:spLocks noChangeShapeType="1"/>
            </p:cNvSpPr>
            <p:nvPr/>
          </p:nvSpPr>
          <p:spPr bwMode="auto">
            <a:xfrm flipV="1">
              <a:off x="3205" y="2808"/>
              <a:ext cx="1" cy="1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579"/>
            <p:cNvSpPr>
              <a:spLocks noChangeShapeType="1"/>
            </p:cNvSpPr>
            <p:nvPr/>
          </p:nvSpPr>
          <p:spPr bwMode="auto">
            <a:xfrm flipV="1">
              <a:off x="3210" y="2808"/>
              <a:ext cx="1" cy="1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580"/>
            <p:cNvSpPr>
              <a:spLocks noChangeShapeType="1"/>
            </p:cNvSpPr>
            <p:nvPr/>
          </p:nvSpPr>
          <p:spPr bwMode="auto">
            <a:xfrm flipV="1">
              <a:off x="3210" y="2822"/>
              <a:ext cx="1" cy="16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581"/>
            <p:cNvSpPr>
              <a:spLocks noChangeShapeType="1"/>
            </p:cNvSpPr>
            <p:nvPr/>
          </p:nvSpPr>
          <p:spPr bwMode="auto">
            <a:xfrm flipV="1">
              <a:off x="3215" y="2691"/>
              <a:ext cx="1" cy="12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Line 582"/>
            <p:cNvSpPr>
              <a:spLocks noChangeShapeType="1"/>
            </p:cNvSpPr>
            <p:nvPr/>
          </p:nvSpPr>
          <p:spPr bwMode="auto">
            <a:xfrm flipV="1">
              <a:off x="3215" y="2818"/>
              <a:ext cx="1" cy="2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583"/>
            <p:cNvSpPr>
              <a:spLocks noChangeShapeType="1"/>
            </p:cNvSpPr>
            <p:nvPr/>
          </p:nvSpPr>
          <p:spPr bwMode="auto">
            <a:xfrm flipV="1">
              <a:off x="3219" y="2743"/>
              <a:ext cx="1" cy="7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584"/>
            <p:cNvSpPr>
              <a:spLocks noChangeShapeType="1"/>
            </p:cNvSpPr>
            <p:nvPr/>
          </p:nvSpPr>
          <p:spPr bwMode="auto">
            <a:xfrm flipV="1">
              <a:off x="3229" y="2813"/>
              <a:ext cx="1" cy="5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585"/>
            <p:cNvSpPr>
              <a:spLocks noChangeShapeType="1"/>
            </p:cNvSpPr>
            <p:nvPr/>
          </p:nvSpPr>
          <p:spPr bwMode="auto">
            <a:xfrm flipV="1">
              <a:off x="3229" y="2762"/>
              <a:ext cx="1" cy="5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586"/>
            <p:cNvSpPr>
              <a:spLocks noChangeShapeType="1"/>
            </p:cNvSpPr>
            <p:nvPr/>
          </p:nvSpPr>
          <p:spPr bwMode="auto">
            <a:xfrm flipV="1">
              <a:off x="3229" y="2747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587"/>
            <p:cNvSpPr>
              <a:spLocks noChangeShapeType="1"/>
            </p:cNvSpPr>
            <p:nvPr/>
          </p:nvSpPr>
          <p:spPr bwMode="auto">
            <a:xfrm flipV="1">
              <a:off x="3233" y="2804"/>
              <a:ext cx="1" cy="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588"/>
            <p:cNvSpPr>
              <a:spLocks noChangeShapeType="1"/>
            </p:cNvSpPr>
            <p:nvPr/>
          </p:nvSpPr>
          <p:spPr bwMode="auto">
            <a:xfrm flipV="1">
              <a:off x="3233" y="2808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589"/>
            <p:cNvSpPr>
              <a:spLocks noChangeShapeType="1"/>
            </p:cNvSpPr>
            <p:nvPr/>
          </p:nvSpPr>
          <p:spPr bwMode="auto">
            <a:xfrm flipV="1">
              <a:off x="3247" y="2640"/>
              <a:ext cx="1" cy="15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590"/>
            <p:cNvSpPr>
              <a:spLocks noChangeShapeType="1"/>
            </p:cNvSpPr>
            <p:nvPr/>
          </p:nvSpPr>
          <p:spPr bwMode="auto">
            <a:xfrm flipV="1">
              <a:off x="3261" y="2518"/>
              <a:ext cx="1" cy="27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591"/>
            <p:cNvSpPr>
              <a:spLocks noChangeShapeType="1"/>
            </p:cNvSpPr>
            <p:nvPr/>
          </p:nvSpPr>
          <p:spPr bwMode="auto">
            <a:xfrm flipV="1">
              <a:off x="3261" y="2794"/>
              <a:ext cx="1" cy="11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592"/>
            <p:cNvSpPr>
              <a:spLocks noChangeShapeType="1"/>
            </p:cNvSpPr>
            <p:nvPr/>
          </p:nvSpPr>
          <p:spPr bwMode="auto">
            <a:xfrm flipV="1">
              <a:off x="3261" y="2794"/>
              <a:ext cx="1" cy="8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593"/>
            <p:cNvSpPr>
              <a:spLocks noChangeShapeType="1"/>
            </p:cNvSpPr>
            <p:nvPr/>
          </p:nvSpPr>
          <p:spPr bwMode="auto">
            <a:xfrm flipV="1">
              <a:off x="3285" y="2719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594"/>
            <p:cNvSpPr>
              <a:spLocks noChangeShapeType="1"/>
            </p:cNvSpPr>
            <p:nvPr/>
          </p:nvSpPr>
          <p:spPr bwMode="auto">
            <a:xfrm flipV="1">
              <a:off x="3294" y="2776"/>
              <a:ext cx="1" cy="1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595"/>
            <p:cNvSpPr>
              <a:spLocks noChangeShapeType="1"/>
            </p:cNvSpPr>
            <p:nvPr/>
          </p:nvSpPr>
          <p:spPr bwMode="auto">
            <a:xfrm flipV="1">
              <a:off x="3299" y="2729"/>
              <a:ext cx="1" cy="4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596"/>
            <p:cNvSpPr>
              <a:spLocks noChangeShapeType="1"/>
            </p:cNvSpPr>
            <p:nvPr/>
          </p:nvSpPr>
          <p:spPr bwMode="auto">
            <a:xfrm flipV="1">
              <a:off x="3299" y="2771"/>
              <a:ext cx="1" cy="8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597"/>
            <p:cNvSpPr>
              <a:spLocks noChangeShapeType="1"/>
            </p:cNvSpPr>
            <p:nvPr/>
          </p:nvSpPr>
          <p:spPr bwMode="auto">
            <a:xfrm flipV="1">
              <a:off x="3303" y="2696"/>
              <a:ext cx="1" cy="7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598"/>
            <p:cNvSpPr>
              <a:spLocks noChangeShapeType="1"/>
            </p:cNvSpPr>
            <p:nvPr/>
          </p:nvSpPr>
          <p:spPr bwMode="auto">
            <a:xfrm flipV="1">
              <a:off x="3303" y="2654"/>
              <a:ext cx="1" cy="11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599"/>
            <p:cNvSpPr>
              <a:spLocks noChangeShapeType="1"/>
            </p:cNvSpPr>
            <p:nvPr/>
          </p:nvSpPr>
          <p:spPr bwMode="auto">
            <a:xfrm flipV="1">
              <a:off x="3308" y="2766"/>
              <a:ext cx="1" cy="3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600"/>
            <p:cNvSpPr>
              <a:spLocks noChangeShapeType="1"/>
            </p:cNvSpPr>
            <p:nvPr/>
          </p:nvSpPr>
          <p:spPr bwMode="auto">
            <a:xfrm flipV="1">
              <a:off x="3322" y="2729"/>
              <a:ext cx="1" cy="3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601"/>
            <p:cNvSpPr>
              <a:spLocks noChangeShapeType="1"/>
            </p:cNvSpPr>
            <p:nvPr/>
          </p:nvSpPr>
          <p:spPr bwMode="auto">
            <a:xfrm flipV="1">
              <a:off x="3350" y="2747"/>
              <a:ext cx="1" cy="5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602"/>
            <p:cNvSpPr>
              <a:spLocks noChangeShapeType="1"/>
            </p:cNvSpPr>
            <p:nvPr/>
          </p:nvSpPr>
          <p:spPr bwMode="auto">
            <a:xfrm flipV="1">
              <a:off x="3350" y="2593"/>
              <a:ext cx="1" cy="15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603"/>
            <p:cNvSpPr>
              <a:spLocks noChangeShapeType="1"/>
            </p:cNvSpPr>
            <p:nvPr/>
          </p:nvSpPr>
          <p:spPr bwMode="auto">
            <a:xfrm flipV="1">
              <a:off x="3355" y="2743"/>
              <a:ext cx="1" cy="7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604"/>
            <p:cNvSpPr>
              <a:spLocks noChangeShapeType="1"/>
            </p:cNvSpPr>
            <p:nvPr/>
          </p:nvSpPr>
          <p:spPr bwMode="auto">
            <a:xfrm flipV="1">
              <a:off x="3355" y="2640"/>
              <a:ext cx="1" cy="10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605"/>
            <p:cNvSpPr>
              <a:spLocks noChangeShapeType="1"/>
            </p:cNvSpPr>
            <p:nvPr/>
          </p:nvSpPr>
          <p:spPr bwMode="auto">
            <a:xfrm flipV="1">
              <a:off x="3359" y="2682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606"/>
            <p:cNvSpPr>
              <a:spLocks noChangeShapeType="1"/>
            </p:cNvSpPr>
            <p:nvPr/>
          </p:nvSpPr>
          <p:spPr bwMode="auto">
            <a:xfrm flipV="1">
              <a:off x="3364" y="2705"/>
              <a:ext cx="1" cy="3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607"/>
            <p:cNvSpPr>
              <a:spLocks noChangeShapeType="1"/>
            </p:cNvSpPr>
            <p:nvPr/>
          </p:nvSpPr>
          <p:spPr bwMode="auto">
            <a:xfrm flipV="1">
              <a:off x="3364" y="2738"/>
              <a:ext cx="1" cy="22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608"/>
            <p:cNvSpPr>
              <a:spLocks noChangeShapeType="1"/>
            </p:cNvSpPr>
            <p:nvPr/>
          </p:nvSpPr>
          <p:spPr bwMode="auto">
            <a:xfrm flipV="1">
              <a:off x="3369" y="2733"/>
              <a:ext cx="1" cy="1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609"/>
            <p:cNvSpPr>
              <a:spLocks noChangeShapeType="1"/>
            </p:cNvSpPr>
            <p:nvPr/>
          </p:nvSpPr>
          <p:spPr bwMode="auto">
            <a:xfrm flipV="1">
              <a:off x="3373" y="2733"/>
              <a:ext cx="1" cy="7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610"/>
            <p:cNvSpPr>
              <a:spLocks noChangeShapeType="1"/>
            </p:cNvSpPr>
            <p:nvPr/>
          </p:nvSpPr>
          <p:spPr bwMode="auto">
            <a:xfrm flipV="1">
              <a:off x="3378" y="2682"/>
              <a:ext cx="1" cy="5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611"/>
            <p:cNvSpPr>
              <a:spLocks noChangeShapeType="1"/>
            </p:cNvSpPr>
            <p:nvPr/>
          </p:nvSpPr>
          <p:spPr bwMode="auto">
            <a:xfrm flipV="1">
              <a:off x="3387" y="2597"/>
              <a:ext cx="1" cy="13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612"/>
            <p:cNvSpPr>
              <a:spLocks noChangeShapeType="1"/>
            </p:cNvSpPr>
            <p:nvPr/>
          </p:nvSpPr>
          <p:spPr bwMode="auto">
            <a:xfrm flipV="1">
              <a:off x="3392" y="2663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613"/>
            <p:cNvSpPr>
              <a:spLocks noChangeShapeType="1"/>
            </p:cNvSpPr>
            <p:nvPr/>
          </p:nvSpPr>
          <p:spPr bwMode="auto">
            <a:xfrm flipV="1">
              <a:off x="3401" y="2658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614"/>
            <p:cNvSpPr>
              <a:spLocks noChangeShapeType="1"/>
            </p:cNvSpPr>
            <p:nvPr/>
          </p:nvSpPr>
          <p:spPr bwMode="auto">
            <a:xfrm flipV="1">
              <a:off x="3401" y="2719"/>
              <a:ext cx="1" cy="9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615"/>
            <p:cNvSpPr>
              <a:spLocks noChangeShapeType="1"/>
            </p:cNvSpPr>
            <p:nvPr/>
          </p:nvSpPr>
          <p:spPr bwMode="auto">
            <a:xfrm flipV="1">
              <a:off x="3406" y="2616"/>
              <a:ext cx="1" cy="10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616"/>
            <p:cNvSpPr>
              <a:spLocks noChangeShapeType="1"/>
            </p:cNvSpPr>
            <p:nvPr/>
          </p:nvSpPr>
          <p:spPr bwMode="auto">
            <a:xfrm flipV="1">
              <a:off x="3415" y="2710"/>
              <a:ext cx="1" cy="4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617"/>
            <p:cNvSpPr>
              <a:spLocks noChangeShapeType="1"/>
            </p:cNvSpPr>
            <p:nvPr/>
          </p:nvSpPr>
          <p:spPr bwMode="auto">
            <a:xfrm flipV="1">
              <a:off x="3415" y="2710"/>
              <a:ext cx="1" cy="1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618"/>
            <p:cNvSpPr>
              <a:spLocks noChangeShapeType="1"/>
            </p:cNvSpPr>
            <p:nvPr/>
          </p:nvSpPr>
          <p:spPr bwMode="auto">
            <a:xfrm flipV="1">
              <a:off x="3420" y="2588"/>
              <a:ext cx="1" cy="12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619"/>
            <p:cNvSpPr>
              <a:spLocks noChangeShapeType="1"/>
            </p:cNvSpPr>
            <p:nvPr/>
          </p:nvSpPr>
          <p:spPr bwMode="auto">
            <a:xfrm flipV="1">
              <a:off x="3434" y="2611"/>
              <a:ext cx="1" cy="9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620"/>
            <p:cNvSpPr>
              <a:spLocks noChangeShapeType="1"/>
            </p:cNvSpPr>
            <p:nvPr/>
          </p:nvSpPr>
          <p:spPr bwMode="auto">
            <a:xfrm flipV="1">
              <a:off x="3439" y="2672"/>
              <a:ext cx="1" cy="2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621"/>
            <p:cNvSpPr>
              <a:spLocks noChangeShapeType="1"/>
            </p:cNvSpPr>
            <p:nvPr/>
          </p:nvSpPr>
          <p:spPr bwMode="auto">
            <a:xfrm flipV="1">
              <a:off x="3443" y="2630"/>
              <a:ext cx="1" cy="6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622"/>
            <p:cNvSpPr>
              <a:spLocks noChangeShapeType="1"/>
            </p:cNvSpPr>
            <p:nvPr/>
          </p:nvSpPr>
          <p:spPr bwMode="auto">
            <a:xfrm flipV="1">
              <a:off x="3443" y="2696"/>
              <a:ext cx="1" cy="18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623"/>
            <p:cNvSpPr>
              <a:spLocks noChangeShapeType="1"/>
            </p:cNvSpPr>
            <p:nvPr/>
          </p:nvSpPr>
          <p:spPr bwMode="auto">
            <a:xfrm flipV="1">
              <a:off x="3448" y="2691"/>
              <a:ext cx="1" cy="5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624"/>
            <p:cNvSpPr>
              <a:spLocks noChangeShapeType="1"/>
            </p:cNvSpPr>
            <p:nvPr/>
          </p:nvSpPr>
          <p:spPr bwMode="auto">
            <a:xfrm flipV="1">
              <a:off x="3453" y="2691"/>
              <a:ext cx="1" cy="3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625"/>
            <p:cNvSpPr>
              <a:spLocks noChangeShapeType="1"/>
            </p:cNvSpPr>
            <p:nvPr/>
          </p:nvSpPr>
          <p:spPr bwMode="auto">
            <a:xfrm flipV="1">
              <a:off x="3467" y="2686"/>
              <a:ext cx="1" cy="2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626"/>
            <p:cNvSpPr>
              <a:spLocks noChangeShapeType="1"/>
            </p:cNvSpPr>
            <p:nvPr/>
          </p:nvSpPr>
          <p:spPr bwMode="auto">
            <a:xfrm flipV="1">
              <a:off x="3476" y="2677"/>
              <a:ext cx="1" cy="13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627"/>
            <p:cNvSpPr>
              <a:spLocks noChangeShapeType="1"/>
            </p:cNvSpPr>
            <p:nvPr/>
          </p:nvSpPr>
          <p:spPr bwMode="auto">
            <a:xfrm flipV="1">
              <a:off x="3476" y="2579"/>
              <a:ext cx="1" cy="9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628"/>
            <p:cNvSpPr>
              <a:spLocks noChangeShapeType="1"/>
            </p:cNvSpPr>
            <p:nvPr/>
          </p:nvSpPr>
          <p:spPr bwMode="auto">
            <a:xfrm flipV="1">
              <a:off x="3485" y="2672"/>
              <a:ext cx="1" cy="9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629"/>
            <p:cNvSpPr>
              <a:spLocks noChangeShapeType="1"/>
            </p:cNvSpPr>
            <p:nvPr/>
          </p:nvSpPr>
          <p:spPr bwMode="auto">
            <a:xfrm flipV="1">
              <a:off x="3485" y="2672"/>
              <a:ext cx="1" cy="8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630"/>
            <p:cNvSpPr>
              <a:spLocks noChangeShapeType="1"/>
            </p:cNvSpPr>
            <p:nvPr/>
          </p:nvSpPr>
          <p:spPr bwMode="auto">
            <a:xfrm flipV="1">
              <a:off x="3495" y="2668"/>
              <a:ext cx="1" cy="27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631"/>
            <p:cNvSpPr>
              <a:spLocks noChangeShapeType="1"/>
            </p:cNvSpPr>
            <p:nvPr/>
          </p:nvSpPr>
          <p:spPr bwMode="auto">
            <a:xfrm flipV="1">
              <a:off x="3495" y="2668"/>
              <a:ext cx="1" cy="22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632"/>
            <p:cNvSpPr>
              <a:spLocks noChangeShapeType="1"/>
            </p:cNvSpPr>
            <p:nvPr/>
          </p:nvSpPr>
          <p:spPr bwMode="auto">
            <a:xfrm flipV="1">
              <a:off x="3504" y="2663"/>
              <a:ext cx="1" cy="11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633"/>
            <p:cNvSpPr>
              <a:spLocks noChangeShapeType="1"/>
            </p:cNvSpPr>
            <p:nvPr/>
          </p:nvSpPr>
          <p:spPr bwMode="auto">
            <a:xfrm flipV="1">
              <a:off x="3518" y="2532"/>
              <a:ext cx="1" cy="12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Line 634"/>
            <p:cNvSpPr>
              <a:spLocks noChangeShapeType="1"/>
            </p:cNvSpPr>
            <p:nvPr/>
          </p:nvSpPr>
          <p:spPr bwMode="auto">
            <a:xfrm flipV="1">
              <a:off x="3518" y="2658"/>
              <a:ext cx="1" cy="30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635"/>
            <p:cNvSpPr>
              <a:spLocks noChangeShapeType="1"/>
            </p:cNvSpPr>
            <p:nvPr/>
          </p:nvSpPr>
          <p:spPr bwMode="auto">
            <a:xfrm flipV="1">
              <a:off x="3518" y="2658"/>
              <a:ext cx="1" cy="4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636"/>
            <p:cNvSpPr>
              <a:spLocks noChangeShapeType="1"/>
            </p:cNvSpPr>
            <p:nvPr/>
          </p:nvSpPr>
          <p:spPr bwMode="auto">
            <a:xfrm flipV="1">
              <a:off x="3518" y="2654"/>
              <a:ext cx="1" cy="11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637"/>
            <p:cNvSpPr>
              <a:spLocks noChangeShapeType="1"/>
            </p:cNvSpPr>
            <p:nvPr/>
          </p:nvSpPr>
          <p:spPr bwMode="auto">
            <a:xfrm flipV="1">
              <a:off x="3532" y="2649"/>
              <a:ext cx="1" cy="12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638"/>
            <p:cNvSpPr>
              <a:spLocks noChangeShapeType="1"/>
            </p:cNvSpPr>
            <p:nvPr/>
          </p:nvSpPr>
          <p:spPr bwMode="auto">
            <a:xfrm flipV="1">
              <a:off x="3541" y="2522"/>
              <a:ext cx="1" cy="12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639"/>
            <p:cNvSpPr>
              <a:spLocks noChangeShapeType="1"/>
            </p:cNvSpPr>
            <p:nvPr/>
          </p:nvSpPr>
          <p:spPr bwMode="auto">
            <a:xfrm flipV="1">
              <a:off x="3569" y="2630"/>
              <a:ext cx="1" cy="4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640"/>
            <p:cNvSpPr>
              <a:spLocks noChangeShapeType="1"/>
            </p:cNvSpPr>
            <p:nvPr/>
          </p:nvSpPr>
          <p:spPr bwMode="auto">
            <a:xfrm flipV="1">
              <a:off x="3583" y="2583"/>
              <a:ext cx="1" cy="3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Line 641"/>
            <p:cNvSpPr>
              <a:spLocks noChangeShapeType="1"/>
            </p:cNvSpPr>
            <p:nvPr/>
          </p:nvSpPr>
          <p:spPr bwMode="auto">
            <a:xfrm flipV="1">
              <a:off x="3593" y="2616"/>
              <a:ext cx="1" cy="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642"/>
            <p:cNvSpPr>
              <a:spLocks noChangeShapeType="1"/>
            </p:cNvSpPr>
            <p:nvPr/>
          </p:nvSpPr>
          <p:spPr bwMode="auto">
            <a:xfrm flipV="1">
              <a:off x="3607" y="2611"/>
              <a:ext cx="1" cy="1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643"/>
            <p:cNvSpPr>
              <a:spLocks noChangeShapeType="1"/>
            </p:cNvSpPr>
            <p:nvPr/>
          </p:nvSpPr>
          <p:spPr bwMode="auto">
            <a:xfrm flipV="1">
              <a:off x="3616" y="2527"/>
              <a:ext cx="1" cy="8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644"/>
            <p:cNvSpPr>
              <a:spLocks noChangeShapeType="1"/>
            </p:cNvSpPr>
            <p:nvPr/>
          </p:nvSpPr>
          <p:spPr bwMode="auto">
            <a:xfrm flipV="1">
              <a:off x="3616" y="2583"/>
              <a:ext cx="1" cy="2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645"/>
            <p:cNvSpPr>
              <a:spLocks noChangeShapeType="1"/>
            </p:cNvSpPr>
            <p:nvPr/>
          </p:nvSpPr>
          <p:spPr bwMode="auto">
            <a:xfrm flipV="1">
              <a:off x="3625" y="2443"/>
              <a:ext cx="1" cy="15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646"/>
            <p:cNvSpPr>
              <a:spLocks noChangeShapeType="1"/>
            </p:cNvSpPr>
            <p:nvPr/>
          </p:nvSpPr>
          <p:spPr bwMode="auto">
            <a:xfrm flipV="1">
              <a:off x="3630" y="2555"/>
              <a:ext cx="1" cy="4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Line 647"/>
            <p:cNvSpPr>
              <a:spLocks noChangeShapeType="1"/>
            </p:cNvSpPr>
            <p:nvPr/>
          </p:nvSpPr>
          <p:spPr bwMode="auto">
            <a:xfrm flipV="1">
              <a:off x="3649" y="2513"/>
              <a:ext cx="1" cy="7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Line 648"/>
            <p:cNvSpPr>
              <a:spLocks noChangeShapeType="1"/>
            </p:cNvSpPr>
            <p:nvPr/>
          </p:nvSpPr>
          <p:spPr bwMode="auto">
            <a:xfrm flipV="1">
              <a:off x="3653" y="2438"/>
              <a:ext cx="1" cy="14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649"/>
            <p:cNvSpPr>
              <a:spLocks noChangeShapeType="1"/>
            </p:cNvSpPr>
            <p:nvPr/>
          </p:nvSpPr>
          <p:spPr bwMode="auto">
            <a:xfrm flipV="1">
              <a:off x="3658" y="2508"/>
              <a:ext cx="1" cy="7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650"/>
            <p:cNvSpPr>
              <a:spLocks noChangeShapeType="1"/>
            </p:cNvSpPr>
            <p:nvPr/>
          </p:nvSpPr>
          <p:spPr bwMode="auto">
            <a:xfrm flipV="1">
              <a:off x="3672" y="2513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Line 652"/>
            <p:cNvSpPr>
              <a:spLocks noChangeShapeType="1"/>
            </p:cNvSpPr>
            <p:nvPr/>
          </p:nvSpPr>
          <p:spPr bwMode="auto">
            <a:xfrm flipV="1">
              <a:off x="3672" y="2471"/>
              <a:ext cx="1" cy="10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Line 653"/>
            <p:cNvSpPr>
              <a:spLocks noChangeShapeType="1"/>
            </p:cNvSpPr>
            <p:nvPr/>
          </p:nvSpPr>
          <p:spPr bwMode="auto">
            <a:xfrm flipV="1">
              <a:off x="3681" y="2569"/>
              <a:ext cx="1" cy="3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Line 654"/>
            <p:cNvSpPr>
              <a:spLocks noChangeShapeType="1"/>
            </p:cNvSpPr>
            <p:nvPr/>
          </p:nvSpPr>
          <p:spPr bwMode="auto">
            <a:xfrm flipV="1">
              <a:off x="3733" y="2541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Line 655"/>
            <p:cNvSpPr>
              <a:spLocks noChangeShapeType="1"/>
            </p:cNvSpPr>
            <p:nvPr/>
          </p:nvSpPr>
          <p:spPr bwMode="auto">
            <a:xfrm flipV="1">
              <a:off x="3737" y="2522"/>
              <a:ext cx="1" cy="1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Line 656"/>
            <p:cNvSpPr>
              <a:spLocks noChangeShapeType="1"/>
            </p:cNvSpPr>
            <p:nvPr/>
          </p:nvSpPr>
          <p:spPr bwMode="auto">
            <a:xfrm flipV="1">
              <a:off x="3742" y="2382"/>
              <a:ext cx="1" cy="15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Line 657"/>
            <p:cNvSpPr>
              <a:spLocks noChangeShapeType="1"/>
            </p:cNvSpPr>
            <p:nvPr/>
          </p:nvSpPr>
          <p:spPr bwMode="auto">
            <a:xfrm flipV="1">
              <a:off x="3751" y="2532"/>
              <a:ext cx="1" cy="16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Line 658"/>
            <p:cNvSpPr>
              <a:spLocks noChangeShapeType="1"/>
            </p:cNvSpPr>
            <p:nvPr/>
          </p:nvSpPr>
          <p:spPr bwMode="auto">
            <a:xfrm flipV="1">
              <a:off x="3779" y="2433"/>
              <a:ext cx="1" cy="8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Line 659"/>
            <p:cNvSpPr>
              <a:spLocks noChangeShapeType="1"/>
            </p:cNvSpPr>
            <p:nvPr/>
          </p:nvSpPr>
          <p:spPr bwMode="auto">
            <a:xfrm flipV="1">
              <a:off x="3784" y="2518"/>
              <a:ext cx="1" cy="3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Line 660"/>
            <p:cNvSpPr>
              <a:spLocks noChangeShapeType="1"/>
            </p:cNvSpPr>
            <p:nvPr/>
          </p:nvSpPr>
          <p:spPr bwMode="auto">
            <a:xfrm flipV="1">
              <a:off x="3798" y="2494"/>
              <a:ext cx="1" cy="1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Line 661"/>
            <p:cNvSpPr>
              <a:spLocks noChangeShapeType="1"/>
            </p:cNvSpPr>
            <p:nvPr/>
          </p:nvSpPr>
          <p:spPr bwMode="auto">
            <a:xfrm flipV="1">
              <a:off x="3817" y="2489"/>
              <a:ext cx="1" cy="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662"/>
            <p:cNvSpPr>
              <a:spLocks noChangeShapeType="1"/>
            </p:cNvSpPr>
            <p:nvPr/>
          </p:nvSpPr>
          <p:spPr bwMode="auto">
            <a:xfrm flipV="1">
              <a:off x="3835" y="2466"/>
              <a:ext cx="1" cy="2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Line 663"/>
            <p:cNvSpPr>
              <a:spLocks noChangeShapeType="1"/>
            </p:cNvSpPr>
            <p:nvPr/>
          </p:nvSpPr>
          <p:spPr bwMode="auto">
            <a:xfrm flipV="1">
              <a:off x="3835" y="2485"/>
              <a:ext cx="1" cy="21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Line 664"/>
            <p:cNvSpPr>
              <a:spLocks noChangeShapeType="1"/>
            </p:cNvSpPr>
            <p:nvPr/>
          </p:nvSpPr>
          <p:spPr bwMode="auto">
            <a:xfrm flipV="1">
              <a:off x="3863" y="2475"/>
              <a:ext cx="1" cy="14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Line 665"/>
            <p:cNvSpPr>
              <a:spLocks noChangeShapeType="1"/>
            </p:cNvSpPr>
            <p:nvPr/>
          </p:nvSpPr>
          <p:spPr bwMode="auto">
            <a:xfrm flipV="1">
              <a:off x="3919" y="2382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Line 666"/>
            <p:cNvSpPr>
              <a:spLocks noChangeShapeType="1"/>
            </p:cNvSpPr>
            <p:nvPr/>
          </p:nvSpPr>
          <p:spPr bwMode="auto">
            <a:xfrm flipV="1">
              <a:off x="3966" y="2419"/>
              <a:ext cx="1" cy="1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Line 667"/>
            <p:cNvSpPr>
              <a:spLocks noChangeShapeType="1"/>
            </p:cNvSpPr>
            <p:nvPr/>
          </p:nvSpPr>
          <p:spPr bwMode="auto">
            <a:xfrm flipV="1">
              <a:off x="3975" y="2410"/>
              <a:ext cx="1" cy="15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Line 668"/>
            <p:cNvSpPr>
              <a:spLocks noChangeShapeType="1"/>
            </p:cNvSpPr>
            <p:nvPr/>
          </p:nvSpPr>
          <p:spPr bwMode="auto">
            <a:xfrm flipV="1">
              <a:off x="4022" y="2391"/>
              <a:ext cx="1" cy="9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Line 669"/>
            <p:cNvSpPr>
              <a:spLocks noChangeShapeType="1"/>
            </p:cNvSpPr>
            <p:nvPr/>
          </p:nvSpPr>
          <p:spPr bwMode="auto">
            <a:xfrm flipV="1">
              <a:off x="4073" y="2222"/>
              <a:ext cx="1" cy="14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Line 670"/>
            <p:cNvSpPr>
              <a:spLocks noChangeShapeType="1"/>
            </p:cNvSpPr>
            <p:nvPr/>
          </p:nvSpPr>
          <p:spPr bwMode="auto">
            <a:xfrm>
              <a:off x="4134" y="2325"/>
              <a:ext cx="1" cy="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Oval 671"/>
            <p:cNvSpPr>
              <a:spLocks noChangeArrowheads="1"/>
            </p:cNvSpPr>
            <p:nvPr/>
          </p:nvSpPr>
          <p:spPr bwMode="auto">
            <a:xfrm>
              <a:off x="2212" y="332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Oval 672"/>
            <p:cNvSpPr>
              <a:spLocks noChangeArrowheads="1"/>
            </p:cNvSpPr>
            <p:nvPr/>
          </p:nvSpPr>
          <p:spPr bwMode="auto">
            <a:xfrm>
              <a:off x="2296" y="3427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Oval 673"/>
            <p:cNvSpPr>
              <a:spLocks noChangeArrowheads="1"/>
            </p:cNvSpPr>
            <p:nvPr/>
          </p:nvSpPr>
          <p:spPr bwMode="auto">
            <a:xfrm>
              <a:off x="2324" y="343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Oval 674"/>
            <p:cNvSpPr>
              <a:spLocks noChangeArrowheads="1"/>
            </p:cNvSpPr>
            <p:nvPr/>
          </p:nvSpPr>
          <p:spPr bwMode="auto">
            <a:xfrm>
              <a:off x="2389" y="32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Oval 675"/>
            <p:cNvSpPr>
              <a:spLocks noChangeArrowheads="1"/>
            </p:cNvSpPr>
            <p:nvPr/>
          </p:nvSpPr>
          <p:spPr bwMode="auto">
            <a:xfrm>
              <a:off x="2468" y="323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Oval 676"/>
            <p:cNvSpPr>
              <a:spLocks noChangeArrowheads="1"/>
            </p:cNvSpPr>
            <p:nvPr/>
          </p:nvSpPr>
          <p:spPr bwMode="auto">
            <a:xfrm>
              <a:off x="2468" y="324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Oval 677"/>
            <p:cNvSpPr>
              <a:spLocks noChangeArrowheads="1"/>
            </p:cNvSpPr>
            <p:nvPr/>
          </p:nvSpPr>
          <p:spPr bwMode="auto">
            <a:xfrm>
              <a:off x="2501" y="330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Oval 678"/>
            <p:cNvSpPr>
              <a:spLocks noChangeArrowheads="1"/>
            </p:cNvSpPr>
            <p:nvPr/>
          </p:nvSpPr>
          <p:spPr bwMode="auto">
            <a:xfrm>
              <a:off x="2529" y="303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Oval 679"/>
            <p:cNvSpPr>
              <a:spLocks noChangeArrowheads="1"/>
            </p:cNvSpPr>
            <p:nvPr/>
          </p:nvSpPr>
          <p:spPr bwMode="auto">
            <a:xfrm>
              <a:off x="2557" y="322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Oval 680"/>
            <p:cNvSpPr>
              <a:spLocks noChangeArrowheads="1"/>
            </p:cNvSpPr>
            <p:nvPr/>
          </p:nvSpPr>
          <p:spPr bwMode="auto">
            <a:xfrm>
              <a:off x="2678" y="301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Oval 681"/>
            <p:cNvSpPr>
              <a:spLocks noChangeArrowheads="1"/>
            </p:cNvSpPr>
            <p:nvPr/>
          </p:nvSpPr>
          <p:spPr bwMode="auto">
            <a:xfrm>
              <a:off x="2720" y="305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Oval 682"/>
            <p:cNvSpPr>
              <a:spLocks noChangeArrowheads="1"/>
            </p:cNvSpPr>
            <p:nvPr/>
          </p:nvSpPr>
          <p:spPr bwMode="auto">
            <a:xfrm>
              <a:off x="2762" y="299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Oval 683"/>
            <p:cNvSpPr>
              <a:spLocks noChangeArrowheads="1"/>
            </p:cNvSpPr>
            <p:nvPr/>
          </p:nvSpPr>
          <p:spPr bwMode="auto">
            <a:xfrm>
              <a:off x="2771" y="301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Oval 684"/>
            <p:cNvSpPr>
              <a:spLocks noChangeArrowheads="1"/>
            </p:cNvSpPr>
            <p:nvPr/>
          </p:nvSpPr>
          <p:spPr bwMode="auto">
            <a:xfrm>
              <a:off x="2771" y="291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Oval 685"/>
            <p:cNvSpPr>
              <a:spLocks noChangeArrowheads="1"/>
            </p:cNvSpPr>
            <p:nvPr/>
          </p:nvSpPr>
          <p:spPr bwMode="auto">
            <a:xfrm>
              <a:off x="2795" y="299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Oval 686"/>
            <p:cNvSpPr>
              <a:spLocks noChangeArrowheads="1"/>
            </p:cNvSpPr>
            <p:nvPr/>
          </p:nvSpPr>
          <p:spPr bwMode="auto">
            <a:xfrm>
              <a:off x="2813" y="283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Oval 687"/>
            <p:cNvSpPr>
              <a:spLocks noChangeArrowheads="1"/>
            </p:cNvSpPr>
            <p:nvPr/>
          </p:nvSpPr>
          <p:spPr bwMode="auto">
            <a:xfrm>
              <a:off x="2818" y="314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Oval 688"/>
            <p:cNvSpPr>
              <a:spLocks noChangeArrowheads="1"/>
            </p:cNvSpPr>
            <p:nvPr/>
          </p:nvSpPr>
          <p:spPr bwMode="auto">
            <a:xfrm>
              <a:off x="2832" y="2944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Oval 689"/>
            <p:cNvSpPr>
              <a:spLocks noChangeArrowheads="1"/>
            </p:cNvSpPr>
            <p:nvPr/>
          </p:nvSpPr>
          <p:spPr bwMode="auto">
            <a:xfrm>
              <a:off x="2841" y="302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Oval 690"/>
            <p:cNvSpPr>
              <a:spLocks noChangeArrowheads="1"/>
            </p:cNvSpPr>
            <p:nvPr/>
          </p:nvSpPr>
          <p:spPr bwMode="auto">
            <a:xfrm>
              <a:off x="2846" y="29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Oval 691"/>
            <p:cNvSpPr>
              <a:spLocks noChangeArrowheads="1"/>
            </p:cNvSpPr>
            <p:nvPr/>
          </p:nvSpPr>
          <p:spPr bwMode="auto">
            <a:xfrm>
              <a:off x="2855" y="286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Oval 692"/>
            <p:cNvSpPr>
              <a:spLocks noChangeArrowheads="1"/>
            </p:cNvSpPr>
            <p:nvPr/>
          </p:nvSpPr>
          <p:spPr bwMode="auto">
            <a:xfrm>
              <a:off x="2860" y="296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Oval 693"/>
            <p:cNvSpPr>
              <a:spLocks noChangeArrowheads="1"/>
            </p:cNvSpPr>
            <p:nvPr/>
          </p:nvSpPr>
          <p:spPr bwMode="auto">
            <a:xfrm>
              <a:off x="2888" y="310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Oval 694"/>
            <p:cNvSpPr>
              <a:spLocks noChangeArrowheads="1"/>
            </p:cNvSpPr>
            <p:nvPr/>
          </p:nvSpPr>
          <p:spPr bwMode="auto">
            <a:xfrm>
              <a:off x="2897" y="289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Oval 695"/>
            <p:cNvSpPr>
              <a:spLocks noChangeArrowheads="1"/>
            </p:cNvSpPr>
            <p:nvPr/>
          </p:nvSpPr>
          <p:spPr bwMode="auto">
            <a:xfrm>
              <a:off x="2907" y="320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Oval 696"/>
            <p:cNvSpPr>
              <a:spLocks noChangeArrowheads="1"/>
            </p:cNvSpPr>
            <p:nvPr/>
          </p:nvSpPr>
          <p:spPr bwMode="auto">
            <a:xfrm>
              <a:off x="2911" y="297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Oval 697"/>
            <p:cNvSpPr>
              <a:spLocks noChangeArrowheads="1"/>
            </p:cNvSpPr>
            <p:nvPr/>
          </p:nvSpPr>
          <p:spPr bwMode="auto">
            <a:xfrm>
              <a:off x="2925" y="307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Oval 698"/>
            <p:cNvSpPr>
              <a:spLocks noChangeArrowheads="1"/>
            </p:cNvSpPr>
            <p:nvPr/>
          </p:nvSpPr>
          <p:spPr bwMode="auto">
            <a:xfrm>
              <a:off x="2944" y="294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Oval 699"/>
            <p:cNvSpPr>
              <a:spLocks noChangeArrowheads="1"/>
            </p:cNvSpPr>
            <p:nvPr/>
          </p:nvSpPr>
          <p:spPr bwMode="auto">
            <a:xfrm>
              <a:off x="2949" y="275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Oval 700"/>
            <p:cNvSpPr>
              <a:spLocks noChangeArrowheads="1"/>
            </p:cNvSpPr>
            <p:nvPr/>
          </p:nvSpPr>
          <p:spPr bwMode="auto">
            <a:xfrm>
              <a:off x="2953" y="299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Oval 701"/>
            <p:cNvSpPr>
              <a:spLocks noChangeArrowheads="1"/>
            </p:cNvSpPr>
            <p:nvPr/>
          </p:nvSpPr>
          <p:spPr bwMode="auto">
            <a:xfrm>
              <a:off x="2963" y="2822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Oval 702"/>
            <p:cNvSpPr>
              <a:spLocks noChangeArrowheads="1"/>
            </p:cNvSpPr>
            <p:nvPr/>
          </p:nvSpPr>
          <p:spPr bwMode="auto">
            <a:xfrm>
              <a:off x="2963" y="3019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Oval 703"/>
            <p:cNvSpPr>
              <a:spLocks noChangeArrowheads="1"/>
            </p:cNvSpPr>
            <p:nvPr/>
          </p:nvSpPr>
          <p:spPr bwMode="auto">
            <a:xfrm>
              <a:off x="2967" y="298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Oval 704"/>
            <p:cNvSpPr>
              <a:spLocks noChangeArrowheads="1"/>
            </p:cNvSpPr>
            <p:nvPr/>
          </p:nvSpPr>
          <p:spPr bwMode="auto">
            <a:xfrm>
              <a:off x="2977" y="283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Oval 705"/>
            <p:cNvSpPr>
              <a:spLocks noChangeArrowheads="1"/>
            </p:cNvSpPr>
            <p:nvPr/>
          </p:nvSpPr>
          <p:spPr bwMode="auto">
            <a:xfrm>
              <a:off x="2981" y="294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Oval 706"/>
            <p:cNvSpPr>
              <a:spLocks noChangeArrowheads="1"/>
            </p:cNvSpPr>
            <p:nvPr/>
          </p:nvSpPr>
          <p:spPr bwMode="auto">
            <a:xfrm>
              <a:off x="2986" y="298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Oval 707"/>
            <p:cNvSpPr>
              <a:spLocks noChangeArrowheads="1"/>
            </p:cNvSpPr>
            <p:nvPr/>
          </p:nvSpPr>
          <p:spPr bwMode="auto">
            <a:xfrm>
              <a:off x="2995" y="29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Oval 708"/>
            <p:cNvSpPr>
              <a:spLocks noChangeArrowheads="1"/>
            </p:cNvSpPr>
            <p:nvPr/>
          </p:nvSpPr>
          <p:spPr bwMode="auto">
            <a:xfrm>
              <a:off x="3000" y="295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Oval 709"/>
            <p:cNvSpPr>
              <a:spLocks noChangeArrowheads="1"/>
            </p:cNvSpPr>
            <p:nvPr/>
          </p:nvSpPr>
          <p:spPr bwMode="auto">
            <a:xfrm>
              <a:off x="3009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Oval 710"/>
            <p:cNvSpPr>
              <a:spLocks noChangeArrowheads="1"/>
            </p:cNvSpPr>
            <p:nvPr/>
          </p:nvSpPr>
          <p:spPr bwMode="auto">
            <a:xfrm>
              <a:off x="3014" y="299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Oval 711"/>
            <p:cNvSpPr>
              <a:spLocks noChangeArrowheads="1"/>
            </p:cNvSpPr>
            <p:nvPr/>
          </p:nvSpPr>
          <p:spPr bwMode="auto">
            <a:xfrm>
              <a:off x="3014" y="279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Oval 712"/>
            <p:cNvSpPr>
              <a:spLocks noChangeArrowheads="1"/>
            </p:cNvSpPr>
            <p:nvPr/>
          </p:nvSpPr>
          <p:spPr bwMode="auto">
            <a:xfrm>
              <a:off x="3023" y="284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Oval 713"/>
            <p:cNvSpPr>
              <a:spLocks noChangeArrowheads="1"/>
            </p:cNvSpPr>
            <p:nvPr/>
          </p:nvSpPr>
          <p:spPr bwMode="auto">
            <a:xfrm>
              <a:off x="3028" y="284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Oval 714"/>
            <p:cNvSpPr>
              <a:spLocks noChangeArrowheads="1"/>
            </p:cNvSpPr>
            <p:nvPr/>
          </p:nvSpPr>
          <p:spPr bwMode="auto">
            <a:xfrm>
              <a:off x="3033" y="281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Oval 715"/>
            <p:cNvSpPr>
              <a:spLocks noChangeArrowheads="1"/>
            </p:cNvSpPr>
            <p:nvPr/>
          </p:nvSpPr>
          <p:spPr bwMode="auto">
            <a:xfrm>
              <a:off x="3037" y="291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Oval 716"/>
            <p:cNvSpPr>
              <a:spLocks noChangeArrowheads="1"/>
            </p:cNvSpPr>
            <p:nvPr/>
          </p:nvSpPr>
          <p:spPr bwMode="auto">
            <a:xfrm>
              <a:off x="3042" y="297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Oval 717"/>
            <p:cNvSpPr>
              <a:spLocks noChangeArrowheads="1"/>
            </p:cNvSpPr>
            <p:nvPr/>
          </p:nvSpPr>
          <p:spPr bwMode="auto">
            <a:xfrm>
              <a:off x="3051" y="268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Oval 718"/>
            <p:cNvSpPr>
              <a:spLocks noChangeArrowheads="1"/>
            </p:cNvSpPr>
            <p:nvPr/>
          </p:nvSpPr>
          <p:spPr bwMode="auto">
            <a:xfrm>
              <a:off x="3061" y="280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Oval 719"/>
            <p:cNvSpPr>
              <a:spLocks noChangeArrowheads="1"/>
            </p:cNvSpPr>
            <p:nvPr/>
          </p:nvSpPr>
          <p:spPr bwMode="auto">
            <a:xfrm>
              <a:off x="3075" y="294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Oval 720"/>
            <p:cNvSpPr>
              <a:spLocks noChangeArrowheads="1"/>
            </p:cNvSpPr>
            <p:nvPr/>
          </p:nvSpPr>
          <p:spPr bwMode="auto">
            <a:xfrm>
              <a:off x="3075" y="276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Oval 721"/>
            <p:cNvSpPr>
              <a:spLocks noChangeArrowheads="1"/>
            </p:cNvSpPr>
            <p:nvPr/>
          </p:nvSpPr>
          <p:spPr bwMode="auto">
            <a:xfrm>
              <a:off x="3089" y="288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Oval 722"/>
            <p:cNvSpPr>
              <a:spLocks noChangeArrowheads="1"/>
            </p:cNvSpPr>
            <p:nvPr/>
          </p:nvSpPr>
          <p:spPr bwMode="auto">
            <a:xfrm>
              <a:off x="3098" y="278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Oval 723"/>
            <p:cNvSpPr>
              <a:spLocks noChangeArrowheads="1"/>
            </p:cNvSpPr>
            <p:nvPr/>
          </p:nvSpPr>
          <p:spPr bwMode="auto">
            <a:xfrm>
              <a:off x="3107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Oval 724"/>
            <p:cNvSpPr>
              <a:spLocks noChangeArrowheads="1"/>
            </p:cNvSpPr>
            <p:nvPr/>
          </p:nvSpPr>
          <p:spPr bwMode="auto">
            <a:xfrm>
              <a:off x="3121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Oval 725"/>
            <p:cNvSpPr>
              <a:spLocks noChangeArrowheads="1"/>
            </p:cNvSpPr>
            <p:nvPr/>
          </p:nvSpPr>
          <p:spPr bwMode="auto">
            <a:xfrm>
              <a:off x="3121" y="294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Oval 726"/>
            <p:cNvSpPr>
              <a:spLocks noChangeArrowheads="1"/>
            </p:cNvSpPr>
            <p:nvPr/>
          </p:nvSpPr>
          <p:spPr bwMode="auto">
            <a:xfrm>
              <a:off x="3154" y="289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Oval 727"/>
            <p:cNvSpPr>
              <a:spLocks noChangeArrowheads="1"/>
            </p:cNvSpPr>
            <p:nvPr/>
          </p:nvSpPr>
          <p:spPr bwMode="auto">
            <a:xfrm>
              <a:off x="3154" y="2883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Oval 728"/>
            <p:cNvSpPr>
              <a:spLocks noChangeArrowheads="1"/>
            </p:cNvSpPr>
            <p:nvPr/>
          </p:nvSpPr>
          <p:spPr bwMode="auto">
            <a:xfrm>
              <a:off x="3159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Oval 729"/>
            <p:cNvSpPr>
              <a:spLocks noChangeArrowheads="1"/>
            </p:cNvSpPr>
            <p:nvPr/>
          </p:nvSpPr>
          <p:spPr bwMode="auto">
            <a:xfrm>
              <a:off x="3163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Oval 730"/>
            <p:cNvSpPr>
              <a:spLocks noChangeArrowheads="1"/>
            </p:cNvSpPr>
            <p:nvPr/>
          </p:nvSpPr>
          <p:spPr bwMode="auto">
            <a:xfrm>
              <a:off x="3168" y="278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Oval 731"/>
            <p:cNvSpPr>
              <a:spLocks noChangeArrowheads="1"/>
            </p:cNvSpPr>
            <p:nvPr/>
          </p:nvSpPr>
          <p:spPr bwMode="auto">
            <a:xfrm>
              <a:off x="3173" y="2822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Oval 732"/>
            <p:cNvSpPr>
              <a:spLocks noChangeArrowheads="1"/>
            </p:cNvSpPr>
            <p:nvPr/>
          </p:nvSpPr>
          <p:spPr bwMode="auto">
            <a:xfrm>
              <a:off x="3187" y="270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Oval 733"/>
            <p:cNvSpPr>
              <a:spLocks noChangeArrowheads="1"/>
            </p:cNvSpPr>
            <p:nvPr/>
          </p:nvSpPr>
          <p:spPr bwMode="auto">
            <a:xfrm>
              <a:off x="3191" y="281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Oval 734"/>
            <p:cNvSpPr>
              <a:spLocks noChangeArrowheads="1"/>
            </p:cNvSpPr>
            <p:nvPr/>
          </p:nvSpPr>
          <p:spPr bwMode="auto">
            <a:xfrm>
              <a:off x="3191" y="278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Oval 735"/>
            <p:cNvSpPr>
              <a:spLocks noChangeArrowheads="1"/>
            </p:cNvSpPr>
            <p:nvPr/>
          </p:nvSpPr>
          <p:spPr bwMode="auto">
            <a:xfrm>
              <a:off x="3191" y="279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Oval 736"/>
            <p:cNvSpPr>
              <a:spLocks noChangeArrowheads="1"/>
            </p:cNvSpPr>
            <p:nvPr/>
          </p:nvSpPr>
          <p:spPr bwMode="auto">
            <a:xfrm>
              <a:off x="3196" y="279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Oval 737"/>
            <p:cNvSpPr>
              <a:spLocks noChangeArrowheads="1"/>
            </p:cNvSpPr>
            <p:nvPr/>
          </p:nvSpPr>
          <p:spPr bwMode="auto">
            <a:xfrm>
              <a:off x="3196" y="297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Oval 738"/>
            <p:cNvSpPr>
              <a:spLocks noChangeArrowheads="1"/>
            </p:cNvSpPr>
            <p:nvPr/>
          </p:nvSpPr>
          <p:spPr bwMode="auto">
            <a:xfrm>
              <a:off x="3201" y="267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Oval 739"/>
            <p:cNvSpPr>
              <a:spLocks noChangeArrowheads="1"/>
            </p:cNvSpPr>
            <p:nvPr/>
          </p:nvSpPr>
          <p:spPr bwMode="auto">
            <a:xfrm>
              <a:off x="3201" y="283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Oval 740"/>
            <p:cNvSpPr>
              <a:spLocks noChangeArrowheads="1"/>
            </p:cNvSpPr>
            <p:nvPr/>
          </p:nvSpPr>
          <p:spPr bwMode="auto">
            <a:xfrm>
              <a:off x="3205" y="272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Oval 741"/>
            <p:cNvSpPr>
              <a:spLocks noChangeArrowheads="1"/>
            </p:cNvSpPr>
            <p:nvPr/>
          </p:nvSpPr>
          <p:spPr bwMode="auto">
            <a:xfrm>
              <a:off x="3215" y="285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Oval 742"/>
            <p:cNvSpPr>
              <a:spLocks noChangeArrowheads="1"/>
            </p:cNvSpPr>
            <p:nvPr/>
          </p:nvSpPr>
          <p:spPr bwMode="auto">
            <a:xfrm>
              <a:off x="3215" y="2747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Oval 743"/>
            <p:cNvSpPr>
              <a:spLocks noChangeArrowheads="1"/>
            </p:cNvSpPr>
            <p:nvPr/>
          </p:nvSpPr>
          <p:spPr bwMode="auto">
            <a:xfrm>
              <a:off x="3215" y="2733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Oval 744"/>
            <p:cNvSpPr>
              <a:spLocks noChangeArrowheads="1"/>
            </p:cNvSpPr>
            <p:nvPr/>
          </p:nvSpPr>
          <p:spPr bwMode="auto">
            <a:xfrm>
              <a:off x="3219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" name="Oval 745"/>
            <p:cNvSpPr>
              <a:spLocks noChangeArrowheads="1"/>
            </p:cNvSpPr>
            <p:nvPr/>
          </p:nvSpPr>
          <p:spPr bwMode="auto">
            <a:xfrm>
              <a:off x="3219" y="285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Oval 746"/>
            <p:cNvSpPr>
              <a:spLocks noChangeArrowheads="1"/>
            </p:cNvSpPr>
            <p:nvPr/>
          </p:nvSpPr>
          <p:spPr bwMode="auto">
            <a:xfrm>
              <a:off x="3233" y="2625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Oval 747"/>
            <p:cNvSpPr>
              <a:spLocks noChangeArrowheads="1"/>
            </p:cNvSpPr>
            <p:nvPr/>
          </p:nvSpPr>
          <p:spPr bwMode="auto">
            <a:xfrm>
              <a:off x="3247" y="250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Oval 748"/>
            <p:cNvSpPr>
              <a:spLocks noChangeArrowheads="1"/>
            </p:cNvSpPr>
            <p:nvPr/>
          </p:nvSpPr>
          <p:spPr bwMode="auto">
            <a:xfrm>
              <a:off x="3247" y="289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Oval 749"/>
            <p:cNvSpPr>
              <a:spLocks noChangeArrowheads="1"/>
            </p:cNvSpPr>
            <p:nvPr/>
          </p:nvSpPr>
          <p:spPr bwMode="auto">
            <a:xfrm>
              <a:off x="3247" y="286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Oval 750"/>
            <p:cNvSpPr>
              <a:spLocks noChangeArrowheads="1"/>
            </p:cNvSpPr>
            <p:nvPr/>
          </p:nvSpPr>
          <p:spPr bwMode="auto">
            <a:xfrm>
              <a:off x="3271" y="270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Oval 751"/>
            <p:cNvSpPr>
              <a:spLocks noChangeArrowheads="1"/>
            </p:cNvSpPr>
            <p:nvPr/>
          </p:nvSpPr>
          <p:spPr bwMode="auto">
            <a:xfrm>
              <a:off x="3280" y="277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" name="Oval 752"/>
            <p:cNvSpPr>
              <a:spLocks noChangeArrowheads="1"/>
            </p:cNvSpPr>
            <p:nvPr/>
          </p:nvSpPr>
          <p:spPr bwMode="auto">
            <a:xfrm>
              <a:off x="3285" y="271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Oval 753"/>
            <p:cNvSpPr>
              <a:spLocks noChangeArrowheads="1"/>
            </p:cNvSpPr>
            <p:nvPr/>
          </p:nvSpPr>
          <p:spPr bwMode="auto">
            <a:xfrm>
              <a:off x="3285" y="283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" name="Oval 754"/>
            <p:cNvSpPr>
              <a:spLocks noChangeArrowheads="1"/>
            </p:cNvSpPr>
            <p:nvPr/>
          </p:nvSpPr>
          <p:spPr bwMode="auto">
            <a:xfrm>
              <a:off x="3289" y="268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" name="Oval 755"/>
            <p:cNvSpPr>
              <a:spLocks noChangeArrowheads="1"/>
            </p:cNvSpPr>
            <p:nvPr/>
          </p:nvSpPr>
          <p:spPr bwMode="auto">
            <a:xfrm>
              <a:off x="3289" y="264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2" name="Oval 756"/>
            <p:cNvSpPr>
              <a:spLocks noChangeArrowheads="1"/>
            </p:cNvSpPr>
            <p:nvPr/>
          </p:nvSpPr>
          <p:spPr bwMode="auto">
            <a:xfrm>
              <a:off x="3294" y="278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3" name="Oval 757"/>
            <p:cNvSpPr>
              <a:spLocks noChangeArrowheads="1"/>
            </p:cNvSpPr>
            <p:nvPr/>
          </p:nvSpPr>
          <p:spPr bwMode="auto">
            <a:xfrm>
              <a:off x="3308" y="271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Oval 758"/>
            <p:cNvSpPr>
              <a:spLocks noChangeArrowheads="1"/>
            </p:cNvSpPr>
            <p:nvPr/>
          </p:nvSpPr>
          <p:spPr bwMode="auto">
            <a:xfrm>
              <a:off x="3336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Oval 759"/>
            <p:cNvSpPr>
              <a:spLocks noChangeArrowheads="1"/>
            </p:cNvSpPr>
            <p:nvPr/>
          </p:nvSpPr>
          <p:spPr bwMode="auto">
            <a:xfrm>
              <a:off x="3336" y="257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Oval 760"/>
            <p:cNvSpPr>
              <a:spLocks noChangeArrowheads="1"/>
            </p:cNvSpPr>
            <p:nvPr/>
          </p:nvSpPr>
          <p:spPr bwMode="auto">
            <a:xfrm>
              <a:off x="3341" y="280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Oval 761"/>
            <p:cNvSpPr>
              <a:spLocks noChangeArrowheads="1"/>
            </p:cNvSpPr>
            <p:nvPr/>
          </p:nvSpPr>
          <p:spPr bwMode="auto">
            <a:xfrm>
              <a:off x="3341" y="2625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" name="Oval 762"/>
            <p:cNvSpPr>
              <a:spLocks noChangeArrowheads="1"/>
            </p:cNvSpPr>
            <p:nvPr/>
          </p:nvSpPr>
          <p:spPr bwMode="auto">
            <a:xfrm>
              <a:off x="3345" y="26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Oval 763"/>
            <p:cNvSpPr>
              <a:spLocks noChangeArrowheads="1"/>
            </p:cNvSpPr>
            <p:nvPr/>
          </p:nvSpPr>
          <p:spPr bwMode="auto">
            <a:xfrm>
              <a:off x="3350" y="269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" name="Oval 764"/>
            <p:cNvSpPr>
              <a:spLocks noChangeArrowheads="1"/>
            </p:cNvSpPr>
            <p:nvPr/>
          </p:nvSpPr>
          <p:spPr bwMode="auto">
            <a:xfrm>
              <a:off x="3350" y="2944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Oval 765"/>
            <p:cNvSpPr>
              <a:spLocks noChangeArrowheads="1"/>
            </p:cNvSpPr>
            <p:nvPr/>
          </p:nvSpPr>
          <p:spPr bwMode="auto">
            <a:xfrm>
              <a:off x="3355" y="273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Oval 766"/>
            <p:cNvSpPr>
              <a:spLocks noChangeArrowheads="1"/>
            </p:cNvSpPr>
            <p:nvPr/>
          </p:nvSpPr>
          <p:spPr bwMode="auto">
            <a:xfrm>
              <a:off x="3359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Oval 767"/>
            <p:cNvSpPr>
              <a:spLocks noChangeArrowheads="1"/>
            </p:cNvSpPr>
            <p:nvPr/>
          </p:nvSpPr>
          <p:spPr bwMode="auto">
            <a:xfrm>
              <a:off x="3364" y="26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" name="Oval 768"/>
            <p:cNvSpPr>
              <a:spLocks noChangeArrowheads="1"/>
            </p:cNvSpPr>
            <p:nvPr/>
          </p:nvSpPr>
          <p:spPr bwMode="auto">
            <a:xfrm>
              <a:off x="3373" y="258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Oval 769"/>
            <p:cNvSpPr>
              <a:spLocks noChangeArrowheads="1"/>
            </p:cNvSpPr>
            <p:nvPr/>
          </p:nvSpPr>
          <p:spPr bwMode="auto">
            <a:xfrm>
              <a:off x="3378" y="264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" name="Oval 770"/>
            <p:cNvSpPr>
              <a:spLocks noChangeArrowheads="1"/>
            </p:cNvSpPr>
            <p:nvPr/>
          </p:nvSpPr>
          <p:spPr bwMode="auto">
            <a:xfrm>
              <a:off x="3387" y="264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Oval 771"/>
            <p:cNvSpPr>
              <a:spLocks noChangeArrowheads="1"/>
            </p:cNvSpPr>
            <p:nvPr/>
          </p:nvSpPr>
          <p:spPr bwMode="auto">
            <a:xfrm>
              <a:off x="3387" y="280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" name="Oval 772"/>
            <p:cNvSpPr>
              <a:spLocks noChangeArrowheads="1"/>
            </p:cNvSpPr>
            <p:nvPr/>
          </p:nvSpPr>
          <p:spPr bwMode="auto">
            <a:xfrm>
              <a:off x="3392" y="260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" name="Oval 773"/>
            <p:cNvSpPr>
              <a:spLocks noChangeArrowheads="1"/>
            </p:cNvSpPr>
            <p:nvPr/>
          </p:nvSpPr>
          <p:spPr bwMode="auto">
            <a:xfrm>
              <a:off x="3401" y="274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" name="Oval 774"/>
            <p:cNvSpPr>
              <a:spLocks noChangeArrowheads="1"/>
            </p:cNvSpPr>
            <p:nvPr/>
          </p:nvSpPr>
          <p:spPr bwMode="auto">
            <a:xfrm>
              <a:off x="3401" y="271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" name="Oval 775"/>
            <p:cNvSpPr>
              <a:spLocks noChangeArrowheads="1"/>
            </p:cNvSpPr>
            <p:nvPr/>
          </p:nvSpPr>
          <p:spPr bwMode="auto">
            <a:xfrm>
              <a:off x="3406" y="257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" name="Oval 776"/>
            <p:cNvSpPr>
              <a:spLocks noChangeArrowheads="1"/>
            </p:cNvSpPr>
            <p:nvPr/>
          </p:nvSpPr>
          <p:spPr bwMode="auto">
            <a:xfrm>
              <a:off x="3420" y="259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" name="Oval 777"/>
            <p:cNvSpPr>
              <a:spLocks noChangeArrowheads="1"/>
            </p:cNvSpPr>
            <p:nvPr/>
          </p:nvSpPr>
          <p:spPr bwMode="auto">
            <a:xfrm>
              <a:off x="3425" y="265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" name="Oval 778"/>
            <p:cNvSpPr>
              <a:spLocks noChangeArrowheads="1"/>
            </p:cNvSpPr>
            <p:nvPr/>
          </p:nvSpPr>
          <p:spPr bwMode="auto">
            <a:xfrm>
              <a:off x="3429" y="261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Oval 779"/>
            <p:cNvSpPr>
              <a:spLocks noChangeArrowheads="1"/>
            </p:cNvSpPr>
            <p:nvPr/>
          </p:nvSpPr>
          <p:spPr bwMode="auto">
            <a:xfrm>
              <a:off x="3429" y="286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Oval 780"/>
            <p:cNvSpPr>
              <a:spLocks noChangeArrowheads="1"/>
            </p:cNvSpPr>
            <p:nvPr/>
          </p:nvSpPr>
          <p:spPr bwMode="auto">
            <a:xfrm>
              <a:off x="3434" y="272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" name="Oval 781"/>
            <p:cNvSpPr>
              <a:spLocks noChangeArrowheads="1"/>
            </p:cNvSpPr>
            <p:nvPr/>
          </p:nvSpPr>
          <p:spPr bwMode="auto">
            <a:xfrm>
              <a:off x="3439" y="271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Oval 782"/>
            <p:cNvSpPr>
              <a:spLocks noChangeArrowheads="1"/>
            </p:cNvSpPr>
            <p:nvPr/>
          </p:nvSpPr>
          <p:spPr bwMode="auto">
            <a:xfrm>
              <a:off x="3453" y="269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" name="Oval 783"/>
            <p:cNvSpPr>
              <a:spLocks noChangeArrowheads="1"/>
            </p:cNvSpPr>
            <p:nvPr/>
          </p:nvSpPr>
          <p:spPr bwMode="auto">
            <a:xfrm>
              <a:off x="3462" y="279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" name="Oval 784"/>
            <p:cNvSpPr>
              <a:spLocks noChangeArrowheads="1"/>
            </p:cNvSpPr>
            <p:nvPr/>
          </p:nvSpPr>
          <p:spPr bwMode="auto">
            <a:xfrm>
              <a:off x="3462" y="256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Oval 785"/>
            <p:cNvSpPr>
              <a:spLocks noChangeArrowheads="1"/>
            </p:cNvSpPr>
            <p:nvPr/>
          </p:nvSpPr>
          <p:spPr bwMode="auto">
            <a:xfrm>
              <a:off x="3471" y="275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Oval 786"/>
            <p:cNvSpPr>
              <a:spLocks noChangeArrowheads="1"/>
            </p:cNvSpPr>
            <p:nvPr/>
          </p:nvSpPr>
          <p:spPr bwMode="auto">
            <a:xfrm>
              <a:off x="3471" y="274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" name="Oval 787"/>
            <p:cNvSpPr>
              <a:spLocks noChangeArrowheads="1"/>
            </p:cNvSpPr>
            <p:nvPr/>
          </p:nvSpPr>
          <p:spPr bwMode="auto">
            <a:xfrm>
              <a:off x="3481" y="293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Oval 788"/>
            <p:cNvSpPr>
              <a:spLocks noChangeArrowheads="1"/>
            </p:cNvSpPr>
            <p:nvPr/>
          </p:nvSpPr>
          <p:spPr bwMode="auto">
            <a:xfrm>
              <a:off x="3481" y="287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Oval 789"/>
            <p:cNvSpPr>
              <a:spLocks noChangeArrowheads="1"/>
            </p:cNvSpPr>
            <p:nvPr/>
          </p:nvSpPr>
          <p:spPr bwMode="auto">
            <a:xfrm>
              <a:off x="3490" y="276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" name="Oval 790"/>
            <p:cNvSpPr>
              <a:spLocks noChangeArrowheads="1"/>
            </p:cNvSpPr>
            <p:nvPr/>
          </p:nvSpPr>
          <p:spPr bwMode="auto">
            <a:xfrm>
              <a:off x="3504" y="251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Oval 791"/>
            <p:cNvSpPr>
              <a:spLocks noChangeArrowheads="1"/>
            </p:cNvSpPr>
            <p:nvPr/>
          </p:nvSpPr>
          <p:spPr bwMode="auto">
            <a:xfrm>
              <a:off x="3504" y="2944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" name="Oval 792"/>
            <p:cNvSpPr>
              <a:spLocks noChangeArrowheads="1"/>
            </p:cNvSpPr>
            <p:nvPr/>
          </p:nvSpPr>
          <p:spPr bwMode="auto">
            <a:xfrm>
              <a:off x="3504" y="269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" name="Oval 793"/>
            <p:cNvSpPr>
              <a:spLocks noChangeArrowheads="1"/>
            </p:cNvSpPr>
            <p:nvPr/>
          </p:nvSpPr>
          <p:spPr bwMode="auto">
            <a:xfrm>
              <a:off x="3504" y="275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" name="Oval 794"/>
            <p:cNvSpPr>
              <a:spLocks noChangeArrowheads="1"/>
            </p:cNvSpPr>
            <p:nvPr/>
          </p:nvSpPr>
          <p:spPr bwMode="auto">
            <a:xfrm>
              <a:off x="3518" y="276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Oval 795"/>
            <p:cNvSpPr>
              <a:spLocks noChangeArrowheads="1"/>
            </p:cNvSpPr>
            <p:nvPr/>
          </p:nvSpPr>
          <p:spPr bwMode="auto">
            <a:xfrm>
              <a:off x="3527" y="250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Oval 796"/>
            <p:cNvSpPr>
              <a:spLocks noChangeArrowheads="1"/>
            </p:cNvSpPr>
            <p:nvPr/>
          </p:nvSpPr>
          <p:spPr bwMode="auto">
            <a:xfrm>
              <a:off x="3555" y="266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" name="Oval 797"/>
            <p:cNvSpPr>
              <a:spLocks noChangeArrowheads="1"/>
            </p:cNvSpPr>
            <p:nvPr/>
          </p:nvSpPr>
          <p:spPr bwMode="auto">
            <a:xfrm>
              <a:off x="3569" y="256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Oval 798"/>
            <p:cNvSpPr>
              <a:spLocks noChangeArrowheads="1"/>
            </p:cNvSpPr>
            <p:nvPr/>
          </p:nvSpPr>
          <p:spPr bwMode="auto">
            <a:xfrm>
              <a:off x="3579" y="2611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Oval 799"/>
            <p:cNvSpPr>
              <a:spLocks noChangeArrowheads="1"/>
            </p:cNvSpPr>
            <p:nvPr/>
          </p:nvSpPr>
          <p:spPr bwMode="auto">
            <a:xfrm>
              <a:off x="3593" y="261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" name="Oval 800"/>
            <p:cNvSpPr>
              <a:spLocks noChangeArrowheads="1"/>
            </p:cNvSpPr>
            <p:nvPr/>
          </p:nvSpPr>
          <p:spPr bwMode="auto">
            <a:xfrm>
              <a:off x="3602" y="251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7" name="Oval 801"/>
            <p:cNvSpPr>
              <a:spLocks noChangeArrowheads="1"/>
            </p:cNvSpPr>
            <p:nvPr/>
          </p:nvSpPr>
          <p:spPr bwMode="auto">
            <a:xfrm>
              <a:off x="3602" y="256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8" name="Oval 802"/>
            <p:cNvSpPr>
              <a:spLocks noChangeArrowheads="1"/>
            </p:cNvSpPr>
            <p:nvPr/>
          </p:nvSpPr>
          <p:spPr bwMode="auto">
            <a:xfrm>
              <a:off x="3611" y="242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" name="Oval 803"/>
            <p:cNvSpPr>
              <a:spLocks noChangeArrowheads="1"/>
            </p:cNvSpPr>
            <p:nvPr/>
          </p:nvSpPr>
          <p:spPr bwMode="auto">
            <a:xfrm>
              <a:off x="3616" y="254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" name="Oval 804"/>
            <p:cNvSpPr>
              <a:spLocks noChangeArrowheads="1"/>
            </p:cNvSpPr>
            <p:nvPr/>
          </p:nvSpPr>
          <p:spPr bwMode="auto">
            <a:xfrm>
              <a:off x="3635" y="249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Oval 805"/>
            <p:cNvSpPr>
              <a:spLocks noChangeArrowheads="1"/>
            </p:cNvSpPr>
            <p:nvPr/>
          </p:nvSpPr>
          <p:spPr bwMode="auto">
            <a:xfrm>
              <a:off x="3639" y="242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Oval 806"/>
            <p:cNvSpPr>
              <a:spLocks noChangeArrowheads="1"/>
            </p:cNvSpPr>
            <p:nvPr/>
          </p:nvSpPr>
          <p:spPr bwMode="auto">
            <a:xfrm>
              <a:off x="3644" y="249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" name="Oval 807"/>
            <p:cNvSpPr>
              <a:spLocks noChangeArrowheads="1"/>
            </p:cNvSpPr>
            <p:nvPr/>
          </p:nvSpPr>
          <p:spPr bwMode="auto">
            <a:xfrm>
              <a:off x="3658" y="249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" name="Oval 808"/>
            <p:cNvSpPr>
              <a:spLocks noChangeArrowheads="1"/>
            </p:cNvSpPr>
            <p:nvPr/>
          </p:nvSpPr>
          <p:spPr bwMode="auto">
            <a:xfrm>
              <a:off x="3658" y="245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Oval 809"/>
            <p:cNvSpPr>
              <a:spLocks noChangeArrowheads="1"/>
            </p:cNvSpPr>
            <p:nvPr/>
          </p:nvSpPr>
          <p:spPr bwMode="auto">
            <a:xfrm>
              <a:off x="3667" y="259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" name="Oval 810"/>
            <p:cNvSpPr>
              <a:spLocks noChangeArrowheads="1"/>
            </p:cNvSpPr>
            <p:nvPr/>
          </p:nvSpPr>
          <p:spPr bwMode="auto">
            <a:xfrm>
              <a:off x="3719" y="258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" name="Oval 811"/>
            <p:cNvSpPr>
              <a:spLocks noChangeArrowheads="1"/>
            </p:cNvSpPr>
            <p:nvPr/>
          </p:nvSpPr>
          <p:spPr bwMode="auto">
            <a:xfrm>
              <a:off x="3723" y="250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Oval 812"/>
            <p:cNvSpPr>
              <a:spLocks noChangeArrowheads="1"/>
            </p:cNvSpPr>
            <p:nvPr/>
          </p:nvSpPr>
          <p:spPr bwMode="auto">
            <a:xfrm>
              <a:off x="3728" y="23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" name="Oval 813"/>
            <p:cNvSpPr>
              <a:spLocks noChangeArrowheads="1"/>
            </p:cNvSpPr>
            <p:nvPr/>
          </p:nvSpPr>
          <p:spPr bwMode="auto">
            <a:xfrm>
              <a:off x="3737" y="268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" name="Oval 814"/>
            <p:cNvSpPr>
              <a:spLocks noChangeArrowheads="1"/>
            </p:cNvSpPr>
            <p:nvPr/>
          </p:nvSpPr>
          <p:spPr bwMode="auto">
            <a:xfrm>
              <a:off x="3765" y="241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Oval 815"/>
            <p:cNvSpPr>
              <a:spLocks noChangeArrowheads="1"/>
            </p:cNvSpPr>
            <p:nvPr/>
          </p:nvSpPr>
          <p:spPr bwMode="auto">
            <a:xfrm>
              <a:off x="3770" y="254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" name="Oval 816"/>
            <p:cNvSpPr>
              <a:spLocks noChangeArrowheads="1"/>
            </p:cNvSpPr>
            <p:nvPr/>
          </p:nvSpPr>
          <p:spPr bwMode="auto">
            <a:xfrm>
              <a:off x="3784" y="248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Oval 817"/>
            <p:cNvSpPr>
              <a:spLocks noChangeArrowheads="1"/>
            </p:cNvSpPr>
            <p:nvPr/>
          </p:nvSpPr>
          <p:spPr bwMode="auto">
            <a:xfrm>
              <a:off x="3803" y="2475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Oval 818"/>
            <p:cNvSpPr>
              <a:spLocks noChangeArrowheads="1"/>
            </p:cNvSpPr>
            <p:nvPr/>
          </p:nvSpPr>
          <p:spPr bwMode="auto">
            <a:xfrm>
              <a:off x="3821" y="245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Oval 819"/>
            <p:cNvSpPr>
              <a:spLocks noChangeArrowheads="1"/>
            </p:cNvSpPr>
            <p:nvPr/>
          </p:nvSpPr>
          <p:spPr bwMode="auto">
            <a:xfrm>
              <a:off x="3821" y="268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" name="Oval 820"/>
            <p:cNvSpPr>
              <a:spLocks noChangeArrowheads="1"/>
            </p:cNvSpPr>
            <p:nvPr/>
          </p:nvSpPr>
          <p:spPr bwMode="auto">
            <a:xfrm>
              <a:off x="3849" y="260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Oval 821"/>
            <p:cNvSpPr>
              <a:spLocks noChangeArrowheads="1"/>
            </p:cNvSpPr>
            <p:nvPr/>
          </p:nvSpPr>
          <p:spPr bwMode="auto">
            <a:xfrm>
              <a:off x="3905" y="23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Oval 822"/>
            <p:cNvSpPr>
              <a:spLocks noChangeArrowheads="1"/>
            </p:cNvSpPr>
            <p:nvPr/>
          </p:nvSpPr>
          <p:spPr bwMode="auto">
            <a:xfrm>
              <a:off x="3952" y="242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Oval 823"/>
            <p:cNvSpPr>
              <a:spLocks noChangeArrowheads="1"/>
            </p:cNvSpPr>
            <p:nvPr/>
          </p:nvSpPr>
          <p:spPr bwMode="auto">
            <a:xfrm>
              <a:off x="3961" y="2550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" name="Oval 824"/>
            <p:cNvSpPr>
              <a:spLocks noChangeArrowheads="1"/>
            </p:cNvSpPr>
            <p:nvPr/>
          </p:nvSpPr>
          <p:spPr bwMode="auto">
            <a:xfrm>
              <a:off x="4008" y="2475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" name="Oval 825"/>
            <p:cNvSpPr>
              <a:spLocks noChangeArrowheads="1"/>
            </p:cNvSpPr>
            <p:nvPr/>
          </p:nvSpPr>
          <p:spPr bwMode="auto">
            <a:xfrm>
              <a:off x="4059" y="220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" name="Oval 826"/>
            <p:cNvSpPr>
              <a:spLocks noChangeArrowheads="1"/>
            </p:cNvSpPr>
            <p:nvPr/>
          </p:nvSpPr>
          <p:spPr bwMode="auto">
            <a:xfrm>
              <a:off x="4120" y="231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3" name="Line 827"/>
            <p:cNvSpPr>
              <a:spLocks noChangeShapeType="1"/>
            </p:cNvSpPr>
            <p:nvPr/>
          </p:nvSpPr>
          <p:spPr bwMode="auto">
            <a:xfrm flipV="1">
              <a:off x="2227" y="2327"/>
              <a:ext cx="1908" cy="1017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0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Analysis of Covariance: ANCOVA</a:t>
            </a:r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840912" cy="282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Often, one wishes to compare regression lines AND the groups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ANCOVA ‘combines’ regression and ANOVA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H</a:t>
            </a:r>
            <a:r>
              <a:rPr lang="en-US" sz="2800" baseline="-25000">
                <a:cs typeface="Times New Roman" pitchFamily="18" charset="0"/>
              </a:rPr>
              <a:t>o</a:t>
            </a:r>
            <a:r>
              <a:rPr lang="en-US" sz="2800">
                <a:cs typeface="Times New Roman" pitchFamily="18" charset="0"/>
              </a:rPr>
              <a:t>: no difference among slopes, no difference among groups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Must first compare slopes, then compare groups (ANOVA) while holding effects of covariate constant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Several possible outcomes</a:t>
            </a:r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9349" name="Group 53"/>
          <p:cNvGrpSpPr>
            <a:grpSpLocks/>
          </p:cNvGrpSpPr>
          <p:nvPr/>
        </p:nvGrpSpPr>
        <p:grpSpPr bwMode="auto">
          <a:xfrm>
            <a:off x="957263" y="3981450"/>
            <a:ext cx="1387475" cy="900113"/>
            <a:chOff x="4136" y="3501"/>
            <a:chExt cx="874" cy="567"/>
          </a:xfrm>
        </p:grpSpPr>
        <p:sp>
          <p:nvSpPr>
            <p:cNvPr id="439317" name="Line 21"/>
            <p:cNvSpPr>
              <a:spLocks noChangeShapeType="1"/>
            </p:cNvSpPr>
            <p:nvPr/>
          </p:nvSpPr>
          <p:spPr bwMode="auto">
            <a:xfrm>
              <a:off x="4142" y="3501"/>
              <a:ext cx="1" cy="56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318" name="Line 22"/>
            <p:cNvSpPr>
              <a:spLocks noChangeShapeType="1"/>
            </p:cNvSpPr>
            <p:nvPr/>
          </p:nvSpPr>
          <p:spPr bwMode="auto">
            <a:xfrm>
              <a:off x="4136" y="4067"/>
              <a:ext cx="87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319" name="Freeform 23"/>
            <p:cNvSpPr>
              <a:spLocks/>
            </p:cNvSpPr>
            <p:nvPr/>
          </p:nvSpPr>
          <p:spPr bwMode="auto">
            <a:xfrm>
              <a:off x="4248" y="3503"/>
              <a:ext cx="703" cy="441"/>
            </a:xfrm>
            <a:custGeom>
              <a:avLst/>
              <a:gdLst>
                <a:gd name="T0" fmla="*/ 0 w 703"/>
                <a:gd name="T1" fmla="*/ 427 h 441"/>
                <a:gd name="T2" fmla="*/ 8 w 703"/>
                <a:gd name="T3" fmla="*/ 441 h 441"/>
                <a:gd name="T4" fmla="*/ 703 w 703"/>
                <a:gd name="T5" fmla="*/ 13 h 441"/>
                <a:gd name="T6" fmla="*/ 695 w 703"/>
                <a:gd name="T7" fmla="*/ 0 h 441"/>
                <a:gd name="T8" fmla="*/ 0 w 703"/>
                <a:gd name="T9" fmla="*/ 427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441">
                  <a:moveTo>
                    <a:pt x="0" y="427"/>
                  </a:moveTo>
                  <a:lnTo>
                    <a:pt x="8" y="441"/>
                  </a:lnTo>
                  <a:lnTo>
                    <a:pt x="703" y="13"/>
                  </a:lnTo>
                  <a:lnTo>
                    <a:pt x="695" y="0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350" name="Group 54"/>
          <p:cNvGrpSpPr>
            <a:grpSpLocks/>
          </p:cNvGrpSpPr>
          <p:nvPr/>
        </p:nvGrpSpPr>
        <p:grpSpPr bwMode="auto">
          <a:xfrm>
            <a:off x="6959600" y="3773488"/>
            <a:ext cx="1530350" cy="1065212"/>
            <a:chOff x="2856" y="3430"/>
            <a:chExt cx="964" cy="671"/>
          </a:xfrm>
        </p:grpSpPr>
        <p:sp>
          <p:nvSpPr>
            <p:cNvPr id="439313" name="Line 17"/>
            <p:cNvSpPr>
              <a:spLocks noChangeShapeType="1"/>
            </p:cNvSpPr>
            <p:nvPr/>
          </p:nvSpPr>
          <p:spPr bwMode="auto">
            <a:xfrm>
              <a:off x="2862" y="3535"/>
              <a:ext cx="1" cy="56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314" name="Line 18"/>
            <p:cNvSpPr>
              <a:spLocks noChangeShapeType="1"/>
            </p:cNvSpPr>
            <p:nvPr/>
          </p:nvSpPr>
          <p:spPr bwMode="auto">
            <a:xfrm>
              <a:off x="2856" y="4100"/>
              <a:ext cx="87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320" name="Line 24"/>
            <p:cNvSpPr>
              <a:spLocks noChangeShapeType="1"/>
            </p:cNvSpPr>
            <p:nvPr/>
          </p:nvSpPr>
          <p:spPr bwMode="auto">
            <a:xfrm flipV="1">
              <a:off x="3037" y="3606"/>
              <a:ext cx="695" cy="4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321" name="Line 25"/>
            <p:cNvSpPr>
              <a:spLocks noChangeShapeType="1"/>
            </p:cNvSpPr>
            <p:nvPr/>
          </p:nvSpPr>
          <p:spPr bwMode="auto">
            <a:xfrm flipV="1">
              <a:off x="3126" y="3598"/>
              <a:ext cx="694" cy="4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322" name="Line 26"/>
            <p:cNvSpPr>
              <a:spLocks noChangeShapeType="1"/>
            </p:cNvSpPr>
            <p:nvPr/>
          </p:nvSpPr>
          <p:spPr bwMode="auto">
            <a:xfrm flipV="1">
              <a:off x="2988" y="3430"/>
              <a:ext cx="694" cy="42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323" name="Line 27"/>
            <p:cNvSpPr>
              <a:spLocks noChangeShapeType="1"/>
            </p:cNvSpPr>
            <p:nvPr/>
          </p:nvSpPr>
          <p:spPr bwMode="auto">
            <a:xfrm flipV="1">
              <a:off x="3011" y="3556"/>
              <a:ext cx="694" cy="4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346" name="Group 50"/>
          <p:cNvGrpSpPr>
            <a:grpSpLocks/>
          </p:cNvGrpSpPr>
          <p:nvPr/>
        </p:nvGrpSpPr>
        <p:grpSpPr bwMode="auto">
          <a:xfrm>
            <a:off x="6057900" y="5395913"/>
            <a:ext cx="1454150" cy="938212"/>
            <a:chOff x="2833" y="2685"/>
            <a:chExt cx="916" cy="591"/>
          </a:xfrm>
        </p:grpSpPr>
        <p:sp>
          <p:nvSpPr>
            <p:cNvPr id="439311" name="Line 15"/>
            <p:cNvSpPr>
              <a:spLocks noChangeShapeType="1"/>
            </p:cNvSpPr>
            <p:nvPr/>
          </p:nvSpPr>
          <p:spPr bwMode="auto">
            <a:xfrm>
              <a:off x="2837" y="2710"/>
              <a:ext cx="1" cy="56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312" name="Line 16"/>
            <p:cNvSpPr>
              <a:spLocks noChangeShapeType="1"/>
            </p:cNvSpPr>
            <p:nvPr/>
          </p:nvSpPr>
          <p:spPr bwMode="auto">
            <a:xfrm>
              <a:off x="2833" y="3275"/>
              <a:ext cx="87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324" name="Line 28"/>
            <p:cNvSpPr>
              <a:spLocks noChangeShapeType="1"/>
            </p:cNvSpPr>
            <p:nvPr/>
          </p:nvSpPr>
          <p:spPr bwMode="auto">
            <a:xfrm flipV="1">
              <a:off x="2961" y="2764"/>
              <a:ext cx="695" cy="4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325" name="Line 29"/>
            <p:cNvSpPr>
              <a:spLocks noChangeShapeType="1"/>
            </p:cNvSpPr>
            <p:nvPr/>
          </p:nvSpPr>
          <p:spPr bwMode="auto">
            <a:xfrm>
              <a:off x="2984" y="2763"/>
              <a:ext cx="677" cy="3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326" name="Line 30"/>
            <p:cNvSpPr>
              <a:spLocks noChangeShapeType="1"/>
            </p:cNvSpPr>
            <p:nvPr/>
          </p:nvSpPr>
          <p:spPr bwMode="auto">
            <a:xfrm flipV="1">
              <a:off x="3162" y="2685"/>
              <a:ext cx="543" cy="5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327" name="Line 31"/>
            <p:cNvSpPr>
              <a:spLocks noChangeShapeType="1"/>
            </p:cNvSpPr>
            <p:nvPr/>
          </p:nvSpPr>
          <p:spPr bwMode="auto">
            <a:xfrm flipV="1">
              <a:off x="2926" y="2936"/>
              <a:ext cx="823" cy="15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347" name="Group 51"/>
          <p:cNvGrpSpPr>
            <a:grpSpLocks/>
          </p:cNvGrpSpPr>
          <p:nvPr/>
        </p:nvGrpSpPr>
        <p:grpSpPr bwMode="auto">
          <a:xfrm>
            <a:off x="2663825" y="5318125"/>
            <a:ext cx="1406525" cy="981075"/>
            <a:chOff x="4132" y="2646"/>
            <a:chExt cx="886" cy="618"/>
          </a:xfrm>
        </p:grpSpPr>
        <p:sp>
          <p:nvSpPr>
            <p:cNvPr id="439315" name="Line 19"/>
            <p:cNvSpPr>
              <a:spLocks noChangeShapeType="1"/>
            </p:cNvSpPr>
            <p:nvPr/>
          </p:nvSpPr>
          <p:spPr bwMode="auto">
            <a:xfrm>
              <a:off x="4138" y="2697"/>
              <a:ext cx="1" cy="56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316" name="Line 20"/>
            <p:cNvSpPr>
              <a:spLocks noChangeShapeType="1"/>
            </p:cNvSpPr>
            <p:nvPr/>
          </p:nvSpPr>
          <p:spPr bwMode="auto">
            <a:xfrm>
              <a:off x="4132" y="3263"/>
              <a:ext cx="87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328" name="Line 32"/>
            <p:cNvSpPr>
              <a:spLocks noChangeShapeType="1"/>
            </p:cNvSpPr>
            <p:nvPr/>
          </p:nvSpPr>
          <p:spPr bwMode="auto">
            <a:xfrm flipV="1">
              <a:off x="4212" y="2953"/>
              <a:ext cx="806" cy="28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329" name="Line 33"/>
            <p:cNvSpPr>
              <a:spLocks noChangeShapeType="1"/>
            </p:cNvSpPr>
            <p:nvPr/>
          </p:nvSpPr>
          <p:spPr bwMode="auto">
            <a:xfrm flipV="1">
              <a:off x="4181" y="2646"/>
              <a:ext cx="370" cy="55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330" name="Line 34"/>
            <p:cNvSpPr>
              <a:spLocks noChangeShapeType="1"/>
            </p:cNvSpPr>
            <p:nvPr/>
          </p:nvSpPr>
          <p:spPr bwMode="auto">
            <a:xfrm flipV="1">
              <a:off x="4283" y="2744"/>
              <a:ext cx="727" cy="46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331" name="Line 35"/>
            <p:cNvSpPr>
              <a:spLocks noChangeShapeType="1"/>
            </p:cNvSpPr>
            <p:nvPr/>
          </p:nvSpPr>
          <p:spPr bwMode="auto">
            <a:xfrm flipV="1">
              <a:off x="4218" y="2655"/>
              <a:ext cx="542" cy="54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9335" name="Rectangle 39"/>
          <p:cNvSpPr>
            <a:spLocks noChangeArrowheads="1"/>
          </p:cNvSpPr>
          <p:nvPr/>
        </p:nvSpPr>
        <p:spPr bwMode="auto">
          <a:xfrm>
            <a:off x="992188" y="4957763"/>
            <a:ext cx="15938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</a:rPr>
              <a:t>Groups the same, slopes the same (overlapping data)</a:t>
            </a:r>
            <a:endParaRPr lang="en-US" b="1"/>
          </a:p>
        </p:txBody>
      </p:sp>
      <p:grpSp>
        <p:nvGrpSpPr>
          <p:cNvPr id="439348" name="Group 52"/>
          <p:cNvGrpSpPr>
            <a:grpSpLocks/>
          </p:cNvGrpSpPr>
          <p:nvPr/>
        </p:nvGrpSpPr>
        <p:grpSpPr bwMode="auto">
          <a:xfrm>
            <a:off x="4170363" y="3922713"/>
            <a:ext cx="1387475" cy="935037"/>
            <a:chOff x="5265" y="3108"/>
            <a:chExt cx="874" cy="589"/>
          </a:xfrm>
        </p:grpSpPr>
        <p:sp>
          <p:nvSpPr>
            <p:cNvPr id="439340" name="Line 44"/>
            <p:cNvSpPr>
              <a:spLocks noChangeShapeType="1"/>
            </p:cNvSpPr>
            <p:nvPr/>
          </p:nvSpPr>
          <p:spPr bwMode="auto">
            <a:xfrm>
              <a:off x="5271" y="3130"/>
              <a:ext cx="1" cy="56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341" name="Line 45"/>
            <p:cNvSpPr>
              <a:spLocks noChangeShapeType="1"/>
            </p:cNvSpPr>
            <p:nvPr/>
          </p:nvSpPr>
          <p:spPr bwMode="auto">
            <a:xfrm>
              <a:off x="5265" y="3696"/>
              <a:ext cx="87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342" name="Freeform 46"/>
            <p:cNvSpPr>
              <a:spLocks/>
            </p:cNvSpPr>
            <p:nvPr/>
          </p:nvSpPr>
          <p:spPr bwMode="auto">
            <a:xfrm>
              <a:off x="5377" y="3350"/>
              <a:ext cx="355" cy="223"/>
            </a:xfrm>
            <a:custGeom>
              <a:avLst/>
              <a:gdLst>
                <a:gd name="T0" fmla="*/ 0 w 703"/>
                <a:gd name="T1" fmla="*/ 427 h 441"/>
                <a:gd name="T2" fmla="*/ 8 w 703"/>
                <a:gd name="T3" fmla="*/ 441 h 441"/>
                <a:gd name="T4" fmla="*/ 703 w 703"/>
                <a:gd name="T5" fmla="*/ 13 h 441"/>
                <a:gd name="T6" fmla="*/ 695 w 703"/>
                <a:gd name="T7" fmla="*/ 0 h 441"/>
                <a:gd name="T8" fmla="*/ 0 w 703"/>
                <a:gd name="T9" fmla="*/ 427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441">
                  <a:moveTo>
                    <a:pt x="0" y="427"/>
                  </a:moveTo>
                  <a:lnTo>
                    <a:pt x="8" y="441"/>
                  </a:lnTo>
                  <a:lnTo>
                    <a:pt x="703" y="13"/>
                  </a:lnTo>
                  <a:lnTo>
                    <a:pt x="695" y="0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9345" name="Freeform 49"/>
            <p:cNvSpPr>
              <a:spLocks/>
            </p:cNvSpPr>
            <p:nvPr/>
          </p:nvSpPr>
          <p:spPr bwMode="auto">
            <a:xfrm>
              <a:off x="5761" y="3108"/>
              <a:ext cx="355" cy="223"/>
            </a:xfrm>
            <a:custGeom>
              <a:avLst/>
              <a:gdLst>
                <a:gd name="T0" fmla="*/ 0 w 703"/>
                <a:gd name="T1" fmla="*/ 427 h 441"/>
                <a:gd name="T2" fmla="*/ 8 w 703"/>
                <a:gd name="T3" fmla="*/ 441 h 441"/>
                <a:gd name="T4" fmla="*/ 703 w 703"/>
                <a:gd name="T5" fmla="*/ 13 h 441"/>
                <a:gd name="T6" fmla="*/ 695 w 703"/>
                <a:gd name="T7" fmla="*/ 0 h 441"/>
                <a:gd name="T8" fmla="*/ 0 w 703"/>
                <a:gd name="T9" fmla="*/ 427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441">
                  <a:moveTo>
                    <a:pt x="0" y="427"/>
                  </a:moveTo>
                  <a:lnTo>
                    <a:pt x="8" y="441"/>
                  </a:lnTo>
                  <a:lnTo>
                    <a:pt x="703" y="13"/>
                  </a:lnTo>
                  <a:lnTo>
                    <a:pt x="695" y="0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9351" name="Rectangle 55"/>
          <p:cNvSpPr>
            <a:spLocks noChangeArrowheads="1"/>
          </p:cNvSpPr>
          <p:nvPr/>
        </p:nvSpPr>
        <p:spPr bwMode="auto">
          <a:xfrm>
            <a:off x="6940550" y="4857750"/>
            <a:ext cx="15938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</a:rPr>
              <a:t>Slopes the same, groups different</a:t>
            </a:r>
            <a:endParaRPr lang="en-US" b="1"/>
          </a:p>
        </p:txBody>
      </p:sp>
      <p:sp>
        <p:nvSpPr>
          <p:cNvPr id="439352" name="Rectangle 56"/>
          <p:cNvSpPr>
            <a:spLocks noChangeArrowheads="1"/>
          </p:cNvSpPr>
          <p:nvPr/>
        </p:nvSpPr>
        <p:spPr bwMode="auto">
          <a:xfrm>
            <a:off x="4252913" y="4887913"/>
            <a:ext cx="19240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</a:rPr>
              <a:t>Groups the same, slopes the same </a:t>
            </a:r>
          </a:p>
          <a:p>
            <a:pPr algn="l"/>
            <a:r>
              <a:rPr lang="en-US" sz="1400">
                <a:solidFill>
                  <a:srgbClr val="000000"/>
                </a:solidFill>
              </a:rPr>
              <a:t>(non -overlapping data)</a:t>
            </a:r>
            <a:endParaRPr lang="en-US" b="1"/>
          </a:p>
        </p:txBody>
      </p:sp>
      <p:sp>
        <p:nvSpPr>
          <p:cNvPr id="439353" name="Rectangle 57"/>
          <p:cNvSpPr>
            <a:spLocks noChangeArrowheads="1"/>
          </p:cNvSpPr>
          <p:nvPr/>
        </p:nvSpPr>
        <p:spPr bwMode="auto">
          <a:xfrm>
            <a:off x="2568575" y="6369050"/>
            <a:ext cx="197326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</a:rPr>
              <a:t>Slopes different, ‘easily’ identified pattern</a:t>
            </a:r>
            <a:endParaRPr lang="en-US" b="1"/>
          </a:p>
        </p:txBody>
      </p:sp>
      <p:sp>
        <p:nvSpPr>
          <p:cNvPr id="439354" name="Rectangle 58"/>
          <p:cNvSpPr>
            <a:spLocks noChangeArrowheads="1"/>
          </p:cNvSpPr>
          <p:nvPr/>
        </p:nvSpPr>
        <p:spPr bwMode="auto">
          <a:xfrm>
            <a:off x="6096000" y="6364288"/>
            <a:ext cx="15938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</a:rPr>
              <a:t>Slopes different, ‘complicated’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2D735152-C3C9-4B06-AEE9-4DDC05E50200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ANCOVA: Computations</a:t>
            </a:r>
          </a:p>
        </p:txBody>
      </p:sp>
      <p:sp>
        <p:nvSpPr>
          <p:cNvPr id="443395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320212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Model: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Calculate SS for: </a:t>
            </a:r>
          </a:p>
          <a:p>
            <a:pPr lvl="1" algn="l">
              <a:spcBef>
                <a:spcPct val="10000"/>
              </a:spcBef>
            </a:pPr>
            <a:r>
              <a:rPr lang="en-US" sz="2800">
                <a:cs typeface="Times New Roman" pitchFamily="18" charset="0"/>
              </a:rPr>
              <a:t>1:  covariate (common regression)</a:t>
            </a:r>
          </a:p>
          <a:p>
            <a:pPr lvl="1" algn="l">
              <a:spcBef>
                <a:spcPct val="10000"/>
              </a:spcBef>
            </a:pPr>
            <a:r>
              <a:rPr lang="en-US" sz="2800">
                <a:cs typeface="Times New Roman" pitchFamily="18" charset="0"/>
              </a:rPr>
              <a:t>2:  group x covariate interaction (slopes test)</a:t>
            </a:r>
          </a:p>
          <a:p>
            <a:pPr lvl="1" algn="l">
              <a:spcBef>
                <a:spcPct val="10000"/>
              </a:spcBef>
            </a:pPr>
            <a:r>
              <a:rPr lang="en-US" sz="2800">
                <a:cs typeface="Times New Roman" pitchFamily="18" charset="0"/>
              </a:rPr>
              <a:t>3:  groups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>
                <a:cs typeface="Times New Roman" pitchFamily="18" charset="0"/>
              </a:rPr>
              <a:t>Note:  MSEG = MSE + MSInt</a:t>
            </a:r>
          </a:p>
        </p:txBody>
      </p:sp>
      <p:sp>
        <p:nvSpPr>
          <p:cNvPr id="44339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43493" name="Group 101"/>
          <p:cNvGraphicFramePr>
            <a:graphicFrameLocks noGrp="1"/>
          </p:cNvGraphicFramePr>
          <p:nvPr/>
        </p:nvGraphicFramePr>
        <p:xfrm>
          <a:off x="1182688" y="3743325"/>
          <a:ext cx="8115300" cy="2103120"/>
        </p:xfrm>
        <a:graphic>
          <a:graphicData uri="http://schemas.openxmlformats.org/drawingml/2006/table">
            <a:tbl>
              <a:tblPr/>
              <a:tblGrid>
                <a:gridCol w="1108075"/>
                <a:gridCol w="1228725"/>
                <a:gridCol w="1277937"/>
                <a:gridCol w="1560513"/>
                <a:gridCol w="1671637"/>
                <a:gridCol w="1268413"/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Source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Group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a-1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SSG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SSG/df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MSG/MSEG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Covariate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SSR/df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MSR/MSE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Groups x Cov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a-1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SSInt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SSInt/df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MSInt/MSE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n-2(a-1)+1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SSE/df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3490" name="Object 98"/>
          <p:cNvGraphicFramePr>
            <a:graphicFrameLocks noChangeAspect="1"/>
          </p:cNvGraphicFramePr>
          <p:nvPr/>
        </p:nvGraphicFramePr>
        <p:xfrm>
          <a:off x="2519363" y="1108075"/>
          <a:ext cx="50466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506" name="Equation" r:id="rId4" imgW="2082600" imgH="304560" progId="Equation.DSMT4">
                  <p:embed/>
                </p:oleObj>
              </mc:Choice>
              <mc:Fallback>
                <p:oleObj name="Equation" r:id="rId4" imgW="2082600" imgH="304560" progId="Equation.DSMT4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1108075"/>
                        <a:ext cx="5046662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2D735152-C3C9-4B06-AEE9-4DDC05E50200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79375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ANCOVA: Assessing Significance</a:t>
            </a:r>
          </a:p>
        </p:txBody>
      </p:sp>
      <p:sp>
        <p:nvSpPr>
          <p:cNvPr id="465923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Standard approach: 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Compare F-ratios for each factor to F-distribution with appropriate df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Resampling Alternative: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Residual randomization: </a:t>
            </a:r>
            <a:r>
              <a:rPr lang="en-US"/>
              <a:t>shuffle residuals from reduced model to assess that factor (e.g., remove A×cov and use randomization to test A×cov factor)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</p:txBody>
      </p:sp>
      <p:sp>
        <p:nvSpPr>
          <p:cNvPr id="46592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65928" name="Picture 8" descr="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3" y="2112963"/>
            <a:ext cx="1941512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5929" name="Group 9"/>
          <p:cNvGrpSpPr>
            <a:grpSpLocks/>
          </p:cNvGrpSpPr>
          <p:nvPr/>
        </p:nvGrpSpPr>
        <p:grpSpPr bwMode="auto">
          <a:xfrm>
            <a:off x="2803525" y="4910138"/>
            <a:ext cx="1452563" cy="1704975"/>
            <a:chOff x="2207" y="2633"/>
            <a:chExt cx="915" cy="1074"/>
          </a:xfrm>
        </p:grpSpPr>
        <p:grpSp>
          <p:nvGrpSpPr>
            <p:cNvPr id="465930" name="Group 10"/>
            <p:cNvGrpSpPr>
              <a:grpSpLocks/>
            </p:cNvGrpSpPr>
            <p:nvPr/>
          </p:nvGrpSpPr>
          <p:grpSpPr bwMode="auto">
            <a:xfrm>
              <a:off x="2405" y="2633"/>
              <a:ext cx="717" cy="1074"/>
              <a:chOff x="4865" y="3023"/>
              <a:chExt cx="717" cy="1074"/>
            </a:xfrm>
          </p:grpSpPr>
          <p:sp>
            <p:nvSpPr>
              <p:cNvPr id="465931" name="Rectangle 11"/>
              <p:cNvSpPr>
                <a:spLocks noChangeArrowheads="1"/>
              </p:cNvSpPr>
              <p:nvPr/>
            </p:nvSpPr>
            <p:spPr bwMode="auto">
              <a:xfrm>
                <a:off x="4957" y="3237"/>
                <a:ext cx="97" cy="427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5932" name="Rectangle 12"/>
              <p:cNvSpPr>
                <a:spLocks noChangeArrowheads="1"/>
              </p:cNvSpPr>
              <p:nvPr/>
            </p:nvSpPr>
            <p:spPr bwMode="auto">
              <a:xfrm>
                <a:off x="4956" y="3670"/>
                <a:ext cx="97" cy="4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5933" name="Line 13"/>
              <p:cNvSpPr>
                <a:spLocks noChangeShapeType="1"/>
              </p:cNvSpPr>
              <p:nvPr/>
            </p:nvSpPr>
            <p:spPr bwMode="auto">
              <a:xfrm>
                <a:off x="5137" y="3671"/>
                <a:ext cx="1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5934" name="Text Box 14"/>
              <p:cNvSpPr txBox="1">
                <a:spLocks noChangeArrowheads="1"/>
              </p:cNvSpPr>
              <p:nvPr/>
            </p:nvSpPr>
            <p:spPr bwMode="auto">
              <a:xfrm>
                <a:off x="5287" y="3562"/>
                <a:ext cx="29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>
                <a:spAutoFit/>
              </a:bodyPr>
              <a:lstStyle/>
              <a:p>
                <a:r>
                  <a:rPr lang="en-US" sz="1400" b="1"/>
                  <a:t>E</a:t>
                </a:r>
                <a:r>
                  <a:rPr lang="en-US" sz="1400" b="1" baseline="-25000"/>
                  <a:t>obs</a:t>
                </a:r>
              </a:p>
            </p:txBody>
          </p:sp>
          <p:sp>
            <p:nvSpPr>
              <p:cNvPr id="465935" name="Line 15"/>
              <p:cNvSpPr>
                <a:spLocks noChangeShapeType="1"/>
              </p:cNvSpPr>
              <p:nvPr/>
            </p:nvSpPr>
            <p:spPr bwMode="auto">
              <a:xfrm flipV="1">
                <a:off x="4865" y="3668"/>
                <a:ext cx="245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5936" name="Text Box 16"/>
              <p:cNvSpPr txBox="1">
                <a:spLocks noChangeArrowheads="1"/>
              </p:cNvSpPr>
              <p:nvPr/>
            </p:nvSpPr>
            <p:spPr bwMode="auto">
              <a:xfrm>
                <a:off x="4893" y="3023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Y</a:t>
                </a:r>
              </a:p>
            </p:txBody>
          </p:sp>
        </p:grpSp>
        <p:sp>
          <p:nvSpPr>
            <p:cNvPr id="465937" name="Text Box 17"/>
            <p:cNvSpPr txBox="1">
              <a:spLocks noChangeArrowheads="1"/>
            </p:cNvSpPr>
            <p:nvPr/>
          </p:nvSpPr>
          <p:spPr bwMode="auto">
            <a:xfrm>
              <a:off x="2207" y="263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X</a:t>
              </a:r>
            </a:p>
          </p:txBody>
        </p:sp>
        <p:sp>
          <p:nvSpPr>
            <p:cNvPr id="465938" name="Rectangle 18"/>
            <p:cNvSpPr>
              <a:spLocks noChangeArrowheads="1"/>
            </p:cNvSpPr>
            <p:nvPr/>
          </p:nvSpPr>
          <p:spPr bwMode="auto">
            <a:xfrm>
              <a:off x="2277" y="2854"/>
              <a:ext cx="97" cy="8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</p:grpSp>
      <p:grpSp>
        <p:nvGrpSpPr>
          <p:cNvPr id="465939" name="Group 19"/>
          <p:cNvGrpSpPr>
            <a:grpSpLocks/>
          </p:cNvGrpSpPr>
          <p:nvPr/>
        </p:nvGrpSpPr>
        <p:grpSpPr bwMode="auto">
          <a:xfrm>
            <a:off x="6021388" y="5426075"/>
            <a:ext cx="2760662" cy="1035050"/>
            <a:chOff x="4234" y="3250"/>
            <a:chExt cx="1739" cy="652"/>
          </a:xfrm>
        </p:grpSpPr>
        <p:grpSp>
          <p:nvGrpSpPr>
            <p:cNvPr id="465940" name="Group 20"/>
            <p:cNvGrpSpPr>
              <a:grpSpLocks/>
            </p:cNvGrpSpPr>
            <p:nvPr/>
          </p:nvGrpSpPr>
          <p:grpSpPr bwMode="auto">
            <a:xfrm>
              <a:off x="4234" y="3250"/>
              <a:ext cx="1739" cy="652"/>
              <a:chOff x="2887" y="3299"/>
              <a:chExt cx="1152" cy="432"/>
            </a:xfrm>
          </p:grpSpPr>
          <p:grpSp>
            <p:nvGrpSpPr>
              <p:cNvPr id="465941" name="Group 21"/>
              <p:cNvGrpSpPr>
                <a:grpSpLocks/>
              </p:cNvGrpSpPr>
              <p:nvPr/>
            </p:nvGrpSpPr>
            <p:grpSpPr bwMode="auto">
              <a:xfrm>
                <a:off x="3079" y="3299"/>
                <a:ext cx="768" cy="432"/>
                <a:chOff x="4176" y="3408"/>
                <a:chExt cx="768" cy="432"/>
              </a:xfrm>
            </p:grpSpPr>
            <p:sp>
              <p:nvSpPr>
                <p:cNvPr id="465942" name="Freeform 22"/>
                <p:cNvSpPr>
                  <a:spLocks/>
                </p:cNvSpPr>
                <p:nvPr/>
              </p:nvSpPr>
              <p:spPr bwMode="auto">
                <a:xfrm>
                  <a:off x="4176" y="3408"/>
                  <a:ext cx="384" cy="432"/>
                </a:xfrm>
                <a:custGeom>
                  <a:avLst/>
                  <a:gdLst>
                    <a:gd name="T0" fmla="*/ 0 w 384"/>
                    <a:gd name="T1" fmla="*/ 432 h 432"/>
                    <a:gd name="T2" fmla="*/ 92 w 384"/>
                    <a:gd name="T3" fmla="*/ 396 h 432"/>
                    <a:gd name="T4" fmla="*/ 144 w 384"/>
                    <a:gd name="T5" fmla="*/ 352 h 432"/>
                    <a:gd name="T6" fmla="*/ 192 w 384"/>
                    <a:gd name="T7" fmla="*/ 300 h 432"/>
                    <a:gd name="T8" fmla="*/ 240 w 384"/>
                    <a:gd name="T9" fmla="*/ 192 h 432"/>
                    <a:gd name="T10" fmla="*/ 288 w 384"/>
                    <a:gd name="T11" fmla="*/ 96 h 432"/>
                    <a:gd name="T12" fmla="*/ 336 w 384"/>
                    <a:gd name="T13" fmla="*/ 28 h 432"/>
                    <a:gd name="T14" fmla="*/ 384 w 384"/>
                    <a:gd name="T15" fmla="*/ 0 h 432"/>
                    <a:gd name="T16" fmla="*/ 384 w 384"/>
                    <a:gd name="T17" fmla="*/ 432 h 432"/>
                    <a:gd name="T18" fmla="*/ 0 w 384"/>
                    <a:gd name="T19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4" h="432">
                      <a:moveTo>
                        <a:pt x="0" y="432"/>
                      </a:moveTo>
                      <a:lnTo>
                        <a:pt x="92" y="396"/>
                      </a:lnTo>
                      <a:lnTo>
                        <a:pt x="144" y="352"/>
                      </a:lnTo>
                      <a:lnTo>
                        <a:pt x="192" y="300"/>
                      </a:lnTo>
                      <a:lnTo>
                        <a:pt x="240" y="192"/>
                      </a:lnTo>
                      <a:lnTo>
                        <a:pt x="288" y="96"/>
                      </a:lnTo>
                      <a:lnTo>
                        <a:pt x="336" y="28"/>
                      </a:lnTo>
                      <a:lnTo>
                        <a:pt x="384" y="0"/>
                      </a:lnTo>
                      <a:lnTo>
                        <a:pt x="384" y="432"/>
                      </a:lnTo>
                      <a:lnTo>
                        <a:pt x="0" y="43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943" name="Freeform 23"/>
                <p:cNvSpPr>
                  <a:spLocks/>
                </p:cNvSpPr>
                <p:nvPr/>
              </p:nvSpPr>
              <p:spPr bwMode="auto">
                <a:xfrm flipH="1">
                  <a:off x="4560" y="3408"/>
                  <a:ext cx="384" cy="432"/>
                </a:xfrm>
                <a:custGeom>
                  <a:avLst/>
                  <a:gdLst>
                    <a:gd name="T0" fmla="*/ 0 w 384"/>
                    <a:gd name="T1" fmla="*/ 432 h 432"/>
                    <a:gd name="T2" fmla="*/ 92 w 384"/>
                    <a:gd name="T3" fmla="*/ 396 h 432"/>
                    <a:gd name="T4" fmla="*/ 144 w 384"/>
                    <a:gd name="T5" fmla="*/ 352 h 432"/>
                    <a:gd name="T6" fmla="*/ 192 w 384"/>
                    <a:gd name="T7" fmla="*/ 300 h 432"/>
                    <a:gd name="T8" fmla="*/ 240 w 384"/>
                    <a:gd name="T9" fmla="*/ 192 h 432"/>
                    <a:gd name="T10" fmla="*/ 288 w 384"/>
                    <a:gd name="T11" fmla="*/ 96 h 432"/>
                    <a:gd name="T12" fmla="*/ 336 w 384"/>
                    <a:gd name="T13" fmla="*/ 28 h 432"/>
                    <a:gd name="T14" fmla="*/ 384 w 384"/>
                    <a:gd name="T15" fmla="*/ 0 h 432"/>
                    <a:gd name="T16" fmla="*/ 384 w 384"/>
                    <a:gd name="T17" fmla="*/ 432 h 432"/>
                    <a:gd name="T18" fmla="*/ 0 w 384"/>
                    <a:gd name="T19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4" h="432">
                      <a:moveTo>
                        <a:pt x="0" y="432"/>
                      </a:moveTo>
                      <a:lnTo>
                        <a:pt x="92" y="396"/>
                      </a:lnTo>
                      <a:lnTo>
                        <a:pt x="144" y="352"/>
                      </a:lnTo>
                      <a:lnTo>
                        <a:pt x="192" y="300"/>
                      </a:lnTo>
                      <a:lnTo>
                        <a:pt x="240" y="192"/>
                      </a:lnTo>
                      <a:lnTo>
                        <a:pt x="288" y="96"/>
                      </a:lnTo>
                      <a:lnTo>
                        <a:pt x="336" y="28"/>
                      </a:lnTo>
                      <a:lnTo>
                        <a:pt x="384" y="0"/>
                      </a:lnTo>
                      <a:lnTo>
                        <a:pt x="384" y="432"/>
                      </a:lnTo>
                      <a:lnTo>
                        <a:pt x="0" y="43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5944" name="Line 24"/>
              <p:cNvSpPr>
                <a:spLocks noChangeShapeType="1"/>
              </p:cNvSpPr>
              <p:nvPr/>
            </p:nvSpPr>
            <p:spPr bwMode="auto">
              <a:xfrm>
                <a:off x="2887" y="3731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5945" name="Line 25"/>
            <p:cNvSpPr>
              <a:spLocks noChangeShapeType="1"/>
            </p:cNvSpPr>
            <p:nvPr/>
          </p:nvSpPr>
          <p:spPr bwMode="auto">
            <a:xfrm>
              <a:off x="5553" y="3553"/>
              <a:ext cx="0" cy="2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64" tIns="46032" rIns="92064" bIns="46032" anchor="ctr"/>
            <a:lstStyle/>
            <a:p>
              <a:endParaRPr lang="en-US"/>
            </a:p>
          </p:txBody>
        </p:sp>
        <p:sp>
          <p:nvSpPr>
            <p:cNvPr id="465946" name="Text Box 26"/>
            <p:cNvSpPr txBox="1">
              <a:spLocks noChangeArrowheads="1"/>
            </p:cNvSpPr>
            <p:nvPr/>
          </p:nvSpPr>
          <p:spPr bwMode="auto">
            <a:xfrm>
              <a:off x="5427" y="3305"/>
              <a:ext cx="2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>
              <a:spAutoFit/>
            </a:bodyPr>
            <a:lstStyle/>
            <a:p>
              <a:r>
                <a:rPr lang="en-US" sz="1400" b="1"/>
                <a:t>E</a:t>
              </a:r>
              <a:r>
                <a:rPr lang="en-US" sz="1400" b="1" baseline="-25000"/>
                <a:t>obs</a:t>
              </a:r>
            </a:p>
          </p:txBody>
        </p:sp>
        <p:sp>
          <p:nvSpPr>
            <p:cNvPr id="465947" name="AutoShape 27"/>
            <p:cNvSpPr>
              <a:spLocks noChangeArrowheads="1"/>
            </p:cNvSpPr>
            <p:nvPr/>
          </p:nvSpPr>
          <p:spPr bwMode="auto">
            <a:xfrm>
              <a:off x="5550" y="3844"/>
              <a:ext cx="123" cy="47"/>
            </a:xfrm>
            <a:prstGeom prst="rtTriangl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</p:grpSp>
      <p:grpSp>
        <p:nvGrpSpPr>
          <p:cNvPr id="465948" name="Group 28"/>
          <p:cNvGrpSpPr>
            <a:grpSpLocks/>
          </p:cNvGrpSpPr>
          <p:nvPr/>
        </p:nvGrpSpPr>
        <p:grpSpPr bwMode="auto">
          <a:xfrm>
            <a:off x="4383088" y="4943475"/>
            <a:ext cx="1474787" cy="1689100"/>
            <a:chOff x="3202" y="2654"/>
            <a:chExt cx="929" cy="1064"/>
          </a:xfrm>
        </p:grpSpPr>
        <p:sp>
          <p:nvSpPr>
            <p:cNvPr id="465949" name="Text Box 29"/>
            <p:cNvSpPr txBox="1">
              <a:spLocks noChangeArrowheads="1"/>
            </p:cNvSpPr>
            <p:nvPr/>
          </p:nvSpPr>
          <p:spPr bwMode="auto">
            <a:xfrm>
              <a:off x="3202" y="2657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X</a:t>
              </a:r>
            </a:p>
          </p:txBody>
        </p:sp>
        <p:grpSp>
          <p:nvGrpSpPr>
            <p:cNvPr id="465950" name="Group 30"/>
            <p:cNvGrpSpPr>
              <a:grpSpLocks/>
            </p:cNvGrpSpPr>
            <p:nvPr/>
          </p:nvGrpSpPr>
          <p:grpSpPr bwMode="auto">
            <a:xfrm>
              <a:off x="3392" y="2654"/>
              <a:ext cx="739" cy="1052"/>
              <a:chOff x="2675" y="2813"/>
              <a:chExt cx="739" cy="1052"/>
            </a:xfrm>
          </p:grpSpPr>
          <p:sp>
            <p:nvSpPr>
              <p:cNvPr id="465951" name="Rectangle 31"/>
              <p:cNvSpPr>
                <a:spLocks noChangeArrowheads="1"/>
              </p:cNvSpPr>
              <p:nvPr/>
            </p:nvSpPr>
            <p:spPr bwMode="auto">
              <a:xfrm>
                <a:off x="2770" y="3022"/>
                <a:ext cx="97" cy="93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5952" name="Rectangle 32"/>
              <p:cNvSpPr>
                <a:spLocks noChangeArrowheads="1"/>
              </p:cNvSpPr>
              <p:nvPr/>
            </p:nvSpPr>
            <p:spPr bwMode="auto">
              <a:xfrm>
                <a:off x="2771" y="3116"/>
                <a:ext cx="97" cy="71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5953" name="Line 33"/>
              <p:cNvSpPr>
                <a:spLocks noChangeShapeType="1"/>
              </p:cNvSpPr>
              <p:nvPr/>
            </p:nvSpPr>
            <p:spPr bwMode="auto">
              <a:xfrm>
                <a:off x="2947" y="3456"/>
                <a:ext cx="1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5954" name="Text Box 34"/>
              <p:cNvSpPr txBox="1">
                <a:spLocks noChangeArrowheads="1"/>
              </p:cNvSpPr>
              <p:nvPr/>
            </p:nvSpPr>
            <p:spPr bwMode="auto">
              <a:xfrm>
                <a:off x="3075" y="3347"/>
                <a:ext cx="3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>
                <a:spAutoFit/>
              </a:bodyPr>
              <a:lstStyle/>
              <a:p>
                <a:r>
                  <a:rPr lang="en-US" sz="1400" b="1"/>
                  <a:t>E</a:t>
                </a:r>
                <a:r>
                  <a:rPr lang="en-US" sz="1400" b="1" baseline="-25000"/>
                  <a:t>rand</a:t>
                </a:r>
              </a:p>
            </p:txBody>
          </p:sp>
          <p:sp>
            <p:nvSpPr>
              <p:cNvPr id="465955" name="Line 35"/>
              <p:cNvSpPr>
                <a:spLocks noChangeShapeType="1"/>
              </p:cNvSpPr>
              <p:nvPr/>
            </p:nvSpPr>
            <p:spPr bwMode="auto">
              <a:xfrm flipV="1">
                <a:off x="2675" y="3456"/>
                <a:ext cx="245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5956" name="Rectangle 36"/>
              <p:cNvSpPr>
                <a:spLocks noChangeArrowheads="1"/>
              </p:cNvSpPr>
              <p:nvPr/>
            </p:nvSpPr>
            <p:spPr bwMode="auto">
              <a:xfrm>
                <a:off x="2770" y="3190"/>
                <a:ext cx="97" cy="93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5957" name="Rectangle 37"/>
              <p:cNvSpPr>
                <a:spLocks noChangeArrowheads="1"/>
              </p:cNvSpPr>
              <p:nvPr/>
            </p:nvSpPr>
            <p:spPr bwMode="auto">
              <a:xfrm>
                <a:off x="2771" y="3377"/>
                <a:ext cx="97" cy="71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5958" name="Rectangle 38"/>
              <p:cNvSpPr>
                <a:spLocks noChangeArrowheads="1"/>
              </p:cNvSpPr>
              <p:nvPr/>
            </p:nvSpPr>
            <p:spPr bwMode="auto">
              <a:xfrm>
                <a:off x="2770" y="3283"/>
                <a:ext cx="97" cy="93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5959" name="Rectangle 39"/>
              <p:cNvSpPr>
                <a:spLocks noChangeArrowheads="1"/>
              </p:cNvSpPr>
              <p:nvPr/>
            </p:nvSpPr>
            <p:spPr bwMode="auto">
              <a:xfrm>
                <a:off x="2771" y="3458"/>
                <a:ext cx="97" cy="71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5960" name="Rectangle 40"/>
              <p:cNvSpPr>
                <a:spLocks noChangeArrowheads="1"/>
              </p:cNvSpPr>
              <p:nvPr/>
            </p:nvSpPr>
            <p:spPr bwMode="auto">
              <a:xfrm>
                <a:off x="2770" y="3607"/>
                <a:ext cx="97" cy="93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5961" name="Rectangle 41"/>
              <p:cNvSpPr>
                <a:spLocks noChangeArrowheads="1"/>
              </p:cNvSpPr>
              <p:nvPr/>
            </p:nvSpPr>
            <p:spPr bwMode="auto">
              <a:xfrm>
                <a:off x="2771" y="3533"/>
                <a:ext cx="97" cy="71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5962" name="Rectangle 42"/>
              <p:cNvSpPr>
                <a:spLocks noChangeArrowheads="1"/>
              </p:cNvSpPr>
              <p:nvPr/>
            </p:nvSpPr>
            <p:spPr bwMode="auto">
              <a:xfrm>
                <a:off x="2770" y="3700"/>
                <a:ext cx="97" cy="93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5963" name="Rectangle 43"/>
              <p:cNvSpPr>
                <a:spLocks noChangeArrowheads="1"/>
              </p:cNvSpPr>
              <p:nvPr/>
            </p:nvSpPr>
            <p:spPr bwMode="auto">
              <a:xfrm>
                <a:off x="2771" y="3794"/>
                <a:ext cx="97" cy="71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5964" name="Text Box 44"/>
              <p:cNvSpPr txBox="1">
                <a:spLocks noChangeArrowheads="1"/>
              </p:cNvSpPr>
              <p:nvPr/>
            </p:nvSpPr>
            <p:spPr bwMode="auto">
              <a:xfrm>
                <a:off x="2707" y="2813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Y</a:t>
                </a:r>
              </a:p>
            </p:txBody>
          </p:sp>
        </p:grpSp>
        <p:sp>
          <p:nvSpPr>
            <p:cNvPr id="465965" name="Rectangle 45"/>
            <p:cNvSpPr>
              <a:spLocks noChangeArrowheads="1"/>
            </p:cNvSpPr>
            <p:nvPr/>
          </p:nvSpPr>
          <p:spPr bwMode="auto">
            <a:xfrm>
              <a:off x="3261" y="2865"/>
              <a:ext cx="97" cy="8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9431" y="6443663"/>
            <a:ext cx="2143125" cy="454025"/>
          </a:xfrm>
        </p:spPr>
        <p:txBody>
          <a:bodyPr/>
          <a:lstStyle/>
          <a:p>
            <a:fld id="{2CAE63FD-8C17-4179-9D79-25850D22A80B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90488"/>
            <a:ext cx="939006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ANCOVA: What are We Doing?</a:t>
            </a:r>
          </a:p>
        </p:txBody>
      </p:sp>
      <p:sp>
        <p:nvSpPr>
          <p:cNvPr id="445443" name="Text Box 3"/>
          <p:cNvSpPr txBox="1">
            <a:spLocks noChangeArrowheads="1"/>
          </p:cNvSpPr>
          <p:nvPr/>
        </p:nvSpPr>
        <p:spPr bwMode="auto">
          <a:xfrm>
            <a:off x="198438" y="1141413"/>
            <a:ext cx="9320212" cy="359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First, we’re testing whether or not slopes for each group are statistically different (slopes test = test of interaction)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If they are different, we cannot compare groups, as the answer depends upon </a:t>
            </a:r>
            <a:r>
              <a:rPr lang="en-US" sz="2800" i="1">
                <a:cs typeface="Times New Roman" pitchFamily="18" charset="0"/>
              </a:rPr>
              <a:t>WHERE</a:t>
            </a:r>
            <a:r>
              <a:rPr lang="en-US" sz="2800">
                <a:cs typeface="Times New Roman" pitchFamily="18" charset="0"/>
              </a:rPr>
              <a:t> along covariate we compare (though, an ad hoc approach could be used)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If slopes are NOT different, fit a common slope, and then test groups while holding effects of covariate constant (ANOVA on adjusted group means)</a:t>
            </a:r>
          </a:p>
        </p:txBody>
      </p:sp>
      <p:sp>
        <p:nvSpPr>
          <p:cNvPr id="445444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2D735152-C3C9-4B06-AEE9-4DDC05E50200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Example: ANCOVA</a:t>
            </a:r>
            <a:r>
              <a:rPr lang="en-US" sz="3600" b="1" dirty="0">
                <a:solidFill>
                  <a:srgbClr val="0000FF"/>
                </a:solidFill>
              </a:rPr>
              <a:t>	</a:t>
            </a:r>
          </a:p>
        </p:txBody>
      </p:sp>
      <p:sp>
        <p:nvSpPr>
          <p:cNvPr id="44749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" name="Text Box 1028"/>
          <p:cNvSpPr txBox="1">
            <a:spLocks noChangeArrowheads="1"/>
          </p:cNvSpPr>
          <p:nvPr/>
        </p:nvSpPr>
        <p:spPr bwMode="auto">
          <a:xfrm>
            <a:off x="93306" y="1017297"/>
            <a:ext cx="10114384" cy="3570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8" tIns="45714" rIns="91428" bIns="45714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(lm(Y~X2*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SexBySurv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algn="l">
              <a:spcBef>
                <a:spcPts val="0"/>
              </a:spcBef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Sum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Mean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F value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(&gt;F)    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X2             1 0.023215 0.0232149 77.3890 8.139e-15 ***</a:t>
            </a:r>
          </a:p>
          <a:p>
            <a:pPr algn="l">
              <a:spcBef>
                <a:spcPts val="0"/>
              </a:spcBef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SexBySurv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3 0.005172 0.0017239  5.7467  0.001014 ** 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X2:SexBySurv   3 0.000651 0.0002172  0.7239  0.539496    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Residuals    128 0.038397 0.0003000                      </a:t>
            </a:r>
          </a:p>
          <a:p>
            <a:pPr algn="l">
              <a:spcBef>
                <a:spcPts val="0"/>
              </a:spcBef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285750" indent="-28575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+mn-lt"/>
                <a:cs typeface="Courier New" pitchFamily="49" charset="0"/>
              </a:rPr>
              <a:t>Fit common-slope model</a:t>
            </a:r>
            <a:endParaRPr lang="en-US" sz="2800" dirty="0">
              <a:latin typeface="+mn-lt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(lm(Y~X2+SexBySurv))</a:t>
            </a:r>
          </a:p>
          <a:p>
            <a:pPr algn="l">
              <a:spcBef>
                <a:spcPts val="0"/>
              </a:spcBef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Sum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Mean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F value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(&gt;F)    </a:t>
            </a:r>
          </a:p>
          <a:p>
            <a:pPr algn="l">
              <a:spcBef>
                <a:spcPts val="0"/>
              </a:spcBef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X2          1 0.023215 0.0232149 77.8814 6.015e-15 ***</a:t>
            </a:r>
          </a:p>
          <a:p>
            <a:pPr algn="l">
              <a:spcBef>
                <a:spcPts val="0"/>
              </a:spcBef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SexBySurv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3 0.005172 0.0017239  5.7833 0.0009591 ***</a:t>
            </a:r>
          </a:p>
        </p:txBody>
      </p:sp>
      <p:sp>
        <p:nvSpPr>
          <p:cNvPr id="398" name="Oval 397"/>
          <p:cNvSpPr/>
          <p:nvPr/>
        </p:nvSpPr>
        <p:spPr bwMode="auto">
          <a:xfrm>
            <a:off x="6245290" y="2090056"/>
            <a:ext cx="1237861" cy="42920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7309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9" r="5767"/>
          <a:stretch/>
        </p:blipFill>
        <p:spPr bwMode="auto">
          <a:xfrm>
            <a:off x="2789852" y="4447223"/>
            <a:ext cx="3368351" cy="2483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2D735152-C3C9-4B06-AEE9-4DDC05E50200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ANCOVA Data: Common Errors	</a:t>
            </a:r>
          </a:p>
        </p:txBody>
      </p:sp>
      <p:sp>
        <p:nvSpPr>
          <p:cNvPr id="449539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487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  <a:buFontTx/>
              <a:buAutoNum type="arabicPeriod"/>
            </a:pPr>
            <a:r>
              <a:rPr lang="en-US" sz="2800" b="1">
                <a:cs typeface="Times New Roman" pitchFamily="18" charset="0"/>
              </a:rPr>
              <a:t>Perform ANOVA on regression residuals: </a:t>
            </a:r>
            <a:r>
              <a:rPr lang="en-US" sz="2800">
                <a:cs typeface="Times New Roman" pitchFamily="18" charset="0"/>
              </a:rPr>
              <a:t>NOT the same as ANCOVA (different df, pooled </a:t>
            </a:r>
            <a:r>
              <a:rPr lang="en-US" sz="280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800">
                <a:cs typeface="Times New Roman" pitchFamily="18" charset="0"/>
              </a:rPr>
              <a:t>, etc.).  Also, lose test of slopes, which is important </a:t>
            </a:r>
            <a:r>
              <a:rPr lang="en-US">
                <a:cs typeface="Times New Roman" pitchFamily="18" charset="0"/>
              </a:rPr>
              <a:t>(see </a:t>
            </a:r>
            <a:r>
              <a:rPr lang="en-US" i="1">
                <a:cs typeface="Times New Roman" pitchFamily="18" charset="0"/>
              </a:rPr>
              <a:t>J. Anim. Ecol.</a:t>
            </a:r>
            <a:r>
              <a:rPr lang="en-US">
                <a:cs typeface="Times New Roman" pitchFamily="18" charset="0"/>
              </a:rPr>
              <a:t> 2001. 70:708-711)</a:t>
            </a:r>
          </a:p>
          <a:p>
            <a:pPr>
              <a:spcBef>
                <a:spcPct val="10000"/>
              </a:spcBef>
              <a:buFontTx/>
              <a:buAutoNum type="arabicPeriod"/>
            </a:pPr>
            <a:r>
              <a:rPr lang="en-US" sz="2800" b="1">
                <a:cs typeface="Times New Roman" pitchFamily="18" charset="0"/>
              </a:rPr>
              <a:t>Significant gp * cov, but still compare groups:</a:t>
            </a:r>
            <a:r>
              <a:rPr lang="en-US" sz="2800">
                <a:cs typeface="Times New Roman" pitchFamily="18" charset="0"/>
              </a:rPr>
              <a:t> not useful, as answer depends upon </a:t>
            </a:r>
            <a:r>
              <a:rPr lang="en-US" sz="2800" i="1">
                <a:cs typeface="Times New Roman" pitchFamily="18" charset="0"/>
              </a:rPr>
              <a:t>where</a:t>
            </a:r>
            <a:r>
              <a:rPr lang="en-US" sz="2800">
                <a:cs typeface="Times New Roman" pitchFamily="18" charset="0"/>
              </a:rPr>
              <a:t> along regression you compare</a:t>
            </a:r>
          </a:p>
          <a:p>
            <a:pPr>
              <a:spcBef>
                <a:spcPct val="10000"/>
              </a:spcBef>
              <a:buFontTx/>
              <a:buAutoNum type="arabicPeriod"/>
            </a:pPr>
            <a:r>
              <a:rPr lang="en-US" sz="2800" b="1">
                <a:cs typeface="Times New Roman" pitchFamily="18" charset="0"/>
              </a:rPr>
              <a:t>“Size may be a covariate, so I’ll use a small size range to ‘standardize’ for it”:  </a:t>
            </a:r>
            <a:r>
              <a:rPr lang="en-US" sz="2800">
                <a:cs typeface="Times New Roman" pitchFamily="18" charset="0"/>
              </a:rPr>
              <a:t>choosing animals of similar sizes will eliminate covariate, but also will eliminate potentially important biological information (e.g., what if male head width grows relatively faster than females (i.e. size * head interaction?)</a:t>
            </a:r>
            <a:endParaRPr lang="en-US" sz="2800" b="1">
              <a:cs typeface="Times New Roman" pitchFamily="18" charset="0"/>
            </a:endParaRPr>
          </a:p>
        </p:txBody>
      </p:sp>
      <p:sp>
        <p:nvSpPr>
          <p:cNvPr id="44954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2D735152-C3C9-4B06-AEE9-4DDC05E50200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Other Regression Models</a:t>
            </a:r>
          </a:p>
        </p:txBody>
      </p:sp>
      <p:sp>
        <p:nvSpPr>
          <p:cNvPr id="457731" name="Text Box 3"/>
          <p:cNvSpPr txBox="1">
            <a:spLocks noChangeArrowheads="1"/>
          </p:cNvSpPr>
          <p:nvPr/>
        </p:nvSpPr>
        <p:spPr bwMode="auto">
          <a:xfrm>
            <a:off x="374650" y="1141413"/>
            <a:ext cx="9493250" cy="5090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Many other models possible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PATH </a:t>
            </a:r>
            <a:r>
              <a:rPr lang="en-US" sz="2800" dirty="0" smtClean="0">
                <a:cs typeface="Times New Roman" pitchFamily="18" charset="0"/>
              </a:rPr>
              <a:t>ANALYSIS &amp; SEM </a:t>
            </a:r>
            <a:r>
              <a:rPr lang="en-US" sz="1400" dirty="0" smtClean="0">
                <a:cs typeface="Times New Roman" pitchFamily="18" charset="0"/>
              </a:rPr>
              <a:t>(structural equation modeling)</a:t>
            </a:r>
            <a:r>
              <a:rPr lang="en-US" sz="2800" dirty="0" smtClean="0">
                <a:cs typeface="Times New Roman" pitchFamily="18" charset="0"/>
              </a:rPr>
              <a:t>:  </a:t>
            </a:r>
            <a:r>
              <a:rPr lang="en-US" sz="2800" dirty="0">
                <a:cs typeface="Times New Roman" pitchFamily="18" charset="0"/>
              </a:rPr>
              <a:t>looks at partial correlation coefficients and partial regression coefficients to explain variance in data according to hypothesized ‘causal’ path between variables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 dirty="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Curvilinear regression: similar idea as above, but with ‘adjusted’ X variables:  X, X</a:t>
            </a:r>
            <a:r>
              <a:rPr lang="en-US" sz="2800" baseline="30000" dirty="0">
                <a:cs typeface="Times New Roman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, X</a:t>
            </a:r>
            <a:r>
              <a:rPr lang="en-US" sz="2800" baseline="30000" dirty="0">
                <a:cs typeface="Times New Roman" pitchFamily="18" charset="0"/>
              </a:rPr>
              <a:t>3</a:t>
            </a:r>
            <a:r>
              <a:rPr lang="en-US" sz="2800" dirty="0">
                <a:cs typeface="Times New Roman" pitchFamily="18" charset="0"/>
              </a:rPr>
              <a:t>, etc.</a:t>
            </a:r>
          </a:p>
        </p:txBody>
      </p:sp>
      <p:sp>
        <p:nvSpPr>
          <p:cNvPr id="45773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40" name="Text Box 12"/>
          <p:cNvSpPr txBox="1">
            <a:spLocks noChangeArrowheads="1"/>
          </p:cNvSpPr>
          <p:nvPr/>
        </p:nvSpPr>
        <p:spPr bwMode="auto">
          <a:xfrm>
            <a:off x="3006725" y="3635375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1</a:t>
            </a:r>
          </a:p>
        </p:txBody>
      </p:sp>
      <p:sp>
        <p:nvSpPr>
          <p:cNvPr id="457741" name="Line 13"/>
          <p:cNvSpPr>
            <a:spLocks noChangeShapeType="1"/>
          </p:cNvSpPr>
          <p:nvPr/>
        </p:nvSpPr>
        <p:spPr bwMode="auto">
          <a:xfrm flipV="1">
            <a:off x="3556000" y="3275013"/>
            <a:ext cx="931863" cy="425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42" name="Line 14"/>
          <p:cNvSpPr>
            <a:spLocks noChangeShapeType="1"/>
          </p:cNvSpPr>
          <p:nvPr/>
        </p:nvSpPr>
        <p:spPr bwMode="auto">
          <a:xfrm>
            <a:off x="3519488" y="4043363"/>
            <a:ext cx="947737" cy="349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43" name="Line 15"/>
          <p:cNvSpPr>
            <a:spLocks noChangeShapeType="1"/>
          </p:cNvSpPr>
          <p:nvPr/>
        </p:nvSpPr>
        <p:spPr bwMode="auto">
          <a:xfrm flipV="1">
            <a:off x="4900613" y="4068763"/>
            <a:ext cx="741362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7745" name="Text Box 17"/>
          <p:cNvSpPr txBox="1">
            <a:spLocks noChangeArrowheads="1"/>
          </p:cNvSpPr>
          <p:nvPr/>
        </p:nvSpPr>
        <p:spPr bwMode="auto">
          <a:xfrm>
            <a:off x="4468813" y="4151313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3</a:t>
            </a:r>
          </a:p>
        </p:txBody>
      </p:sp>
      <p:sp>
        <p:nvSpPr>
          <p:cNvPr id="457746" name="Text Box 18"/>
          <p:cNvSpPr txBox="1">
            <a:spLocks noChangeArrowheads="1"/>
          </p:cNvSpPr>
          <p:nvPr/>
        </p:nvSpPr>
        <p:spPr bwMode="auto">
          <a:xfrm>
            <a:off x="4540250" y="3105150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X</a:t>
            </a:r>
            <a:r>
              <a:rPr lang="en-US" baseline="-25000"/>
              <a:t>2</a:t>
            </a:r>
          </a:p>
        </p:txBody>
      </p:sp>
      <p:sp>
        <p:nvSpPr>
          <p:cNvPr id="457747" name="Text Box 19"/>
          <p:cNvSpPr txBox="1">
            <a:spLocks noChangeArrowheads="1"/>
          </p:cNvSpPr>
          <p:nvPr/>
        </p:nvSpPr>
        <p:spPr bwMode="auto">
          <a:xfrm>
            <a:off x="5670550" y="3698875"/>
            <a:ext cx="55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Y</a:t>
            </a:r>
            <a:endParaRPr lang="en-US" baseline="-25000"/>
          </a:p>
        </p:txBody>
      </p:sp>
      <p:sp>
        <p:nvSpPr>
          <p:cNvPr id="457748" name="Line 20"/>
          <p:cNvSpPr>
            <a:spLocks noChangeShapeType="1"/>
          </p:cNvSpPr>
          <p:nvPr/>
        </p:nvSpPr>
        <p:spPr bwMode="auto">
          <a:xfrm>
            <a:off x="4989513" y="3384550"/>
            <a:ext cx="647700" cy="409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2D735152-C3C9-4B06-AEE9-4DDC05E50200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Model I Regression Assumptions</a:t>
            </a:r>
          </a:p>
        </p:txBody>
      </p:sp>
      <p:sp>
        <p:nvSpPr>
          <p:cNvPr id="416771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800" b="1">
                <a:cs typeface="Times New Roman" pitchFamily="18" charset="0"/>
              </a:rPr>
              <a:t>Independence</a:t>
            </a:r>
            <a:r>
              <a:rPr lang="en-US" sz="2800">
                <a:cs typeface="Times New Roman" pitchFamily="18" charset="0"/>
              </a:rPr>
              <a:t>: error in Y (</a:t>
            </a:r>
            <a:r>
              <a:rPr lang="en-US" sz="2800">
                <a:latin typeface="Symbol" pitchFamily="18" charset="2"/>
                <a:cs typeface="Times New Roman" pitchFamily="18" charset="0"/>
              </a:rPr>
              <a:t>e</a:t>
            </a:r>
            <a:r>
              <a:rPr lang="en-US" sz="2800" baseline="-30000">
                <a:latin typeface="Book Antiqua" pitchFamily="18" charset="0"/>
                <a:cs typeface="Times New Roman" pitchFamily="18" charset="0"/>
              </a:rPr>
              <a:t>ij</a:t>
            </a:r>
            <a:r>
              <a:rPr lang="en-US" sz="2800">
                <a:cs typeface="Times New Roman" pitchFamily="18" charset="0"/>
              </a:rPr>
              <a:t>) must be independent</a:t>
            </a:r>
          </a:p>
          <a:p>
            <a:pPr>
              <a:buFontTx/>
              <a:buAutoNum type="arabicPeriod"/>
            </a:pPr>
            <a:r>
              <a:rPr lang="en-US" sz="2800" b="1">
                <a:cs typeface="Times New Roman" pitchFamily="18" charset="0"/>
              </a:rPr>
              <a:t>Normality</a:t>
            </a:r>
            <a:r>
              <a:rPr lang="en-US" sz="2800">
                <a:cs typeface="Times New Roman" pitchFamily="18" charset="0"/>
              </a:rPr>
              <a:t>: Error in Y (</a:t>
            </a:r>
            <a:r>
              <a:rPr lang="en-US" sz="2800">
                <a:latin typeface="Symbol" pitchFamily="18" charset="2"/>
                <a:cs typeface="Times New Roman" pitchFamily="18" charset="0"/>
              </a:rPr>
              <a:t>e</a:t>
            </a:r>
            <a:r>
              <a:rPr lang="en-US" sz="2800" baseline="-30000">
                <a:latin typeface="Book Antiqua" pitchFamily="18" charset="0"/>
                <a:cs typeface="Times New Roman" pitchFamily="18" charset="0"/>
              </a:rPr>
              <a:t>ij</a:t>
            </a:r>
            <a:r>
              <a:rPr lang="en-US" sz="2800">
                <a:cs typeface="Times New Roman" pitchFamily="18" charset="0"/>
              </a:rPr>
              <a:t>) must be normally distributed</a:t>
            </a:r>
          </a:p>
          <a:p>
            <a:pPr>
              <a:buFontTx/>
              <a:buAutoNum type="arabicPeriod"/>
            </a:pPr>
            <a:r>
              <a:rPr lang="en-US" sz="2800" b="1">
                <a:cs typeface="Times New Roman" pitchFamily="18" charset="0"/>
              </a:rPr>
              <a:t>Homoscedasticity</a:t>
            </a:r>
            <a:r>
              <a:rPr lang="en-US" sz="2800">
                <a:cs typeface="Times New Roman" pitchFamily="18" charset="0"/>
              </a:rPr>
              <a:t>: samples along regression line are homoscedastic (variance doesn’t ‘balloon’ along regression)</a:t>
            </a:r>
          </a:p>
          <a:p>
            <a:pPr>
              <a:buFontTx/>
              <a:buAutoNum type="arabicPeriod"/>
            </a:pPr>
            <a:r>
              <a:rPr lang="en-US" sz="2800"/>
              <a:t>Values of X are independent and measured WITHOUT ERROR</a:t>
            </a:r>
            <a:endParaRPr lang="en-US" sz="2800">
              <a:cs typeface="Times New Roman" pitchFamily="18" charset="0"/>
            </a:endParaRPr>
          </a:p>
        </p:txBody>
      </p:sp>
      <p:sp>
        <p:nvSpPr>
          <p:cNvPr id="41677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2D735152-C3C9-4B06-AEE9-4DDC05E5020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902811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Model I Regression Calculations</a:t>
            </a:r>
          </a:p>
        </p:txBody>
      </p:sp>
      <p:sp>
        <p:nvSpPr>
          <p:cNvPr id="386051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574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Fit line that minimizes sum of squared deviations (LS fit) from Y-variates to line (vertical deviations b/c no error in X)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Slope calculated as:                                    (                          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Regression line always crosses          so intercept is: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buFontTx/>
              <a:buChar char="•"/>
            </a:pPr>
            <a:r>
              <a:rPr lang="en-US" sz="2000">
                <a:cs typeface="Times New Roman" pitchFamily="18" charset="0"/>
              </a:rPr>
              <a:t>Note:  this is Model I regression with 1 Y for each X.  Slight alterations exist for multiple Y for each X: see </a:t>
            </a:r>
            <a:r>
              <a:rPr lang="en-US" sz="2000" i="1">
                <a:cs typeface="Times New Roman" pitchFamily="18" charset="0"/>
              </a:rPr>
              <a:t>Biometry.</a:t>
            </a:r>
            <a:r>
              <a:rPr lang="en-US" sz="2000">
                <a:cs typeface="Times New Roman" pitchFamily="18" charset="0"/>
              </a:rPr>
              <a:t> </a:t>
            </a:r>
          </a:p>
        </p:txBody>
      </p:sp>
      <p:sp>
        <p:nvSpPr>
          <p:cNvPr id="386052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86247" name="Object 199"/>
          <p:cNvGraphicFramePr>
            <a:graphicFrameLocks noChangeAspect="1"/>
          </p:cNvGraphicFramePr>
          <p:nvPr/>
        </p:nvGraphicFramePr>
        <p:xfrm>
          <a:off x="4994275" y="3481388"/>
          <a:ext cx="8032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673" name="Equation" r:id="rId4" imgW="457200" imgH="253800" progId="Equation.DSMT4">
                  <p:embed/>
                </p:oleObj>
              </mc:Choice>
              <mc:Fallback>
                <p:oleObj name="Equation" r:id="rId4" imgW="457200" imgH="253800" progId="Equation.DSMT4">
                  <p:embed/>
                  <p:pic>
                    <p:nvPicPr>
                      <p:cNvPr id="0" name="Object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3481388"/>
                        <a:ext cx="803275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249" name="Object 201"/>
          <p:cNvGraphicFramePr>
            <a:graphicFrameLocks noChangeAspect="1"/>
          </p:cNvGraphicFramePr>
          <p:nvPr/>
        </p:nvGraphicFramePr>
        <p:xfrm>
          <a:off x="3851275" y="2260600"/>
          <a:ext cx="2314575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674" r:id="rId6" imgW="1663700" imgH="863600" progId="Equation.DSMT4">
                  <p:embed/>
                </p:oleObj>
              </mc:Choice>
              <mc:Fallback>
                <p:oleObj r:id="rId6" imgW="1663700" imgH="863600" progId="Equation.DSMT4">
                  <p:embed/>
                  <p:pic>
                    <p:nvPicPr>
                      <p:cNvPr id="0" name="Object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260600"/>
                        <a:ext cx="2314575" cy="1198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251" name="Object 203"/>
          <p:cNvGraphicFramePr>
            <a:graphicFrameLocks noChangeAspect="1"/>
          </p:cNvGraphicFramePr>
          <p:nvPr/>
        </p:nvGraphicFramePr>
        <p:xfrm>
          <a:off x="6791325" y="2541588"/>
          <a:ext cx="21018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675" name="Equation" r:id="rId8" imgW="1511280" imgH="406080" progId="Equation.DSMT4">
                  <p:embed/>
                </p:oleObj>
              </mc:Choice>
              <mc:Fallback>
                <p:oleObj name="Equation" r:id="rId8" imgW="1511280" imgH="406080" progId="Equation.DSMT4">
                  <p:embed/>
                  <p:pic>
                    <p:nvPicPr>
                      <p:cNvPr id="0" name="Object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325" y="2541588"/>
                        <a:ext cx="2101850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252" name="Object 204"/>
          <p:cNvGraphicFramePr>
            <a:graphicFrameLocks noChangeAspect="1"/>
          </p:cNvGraphicFramePr>
          <p:nvPr/>
        </p:nvGraphicFramePr>
        <p:xfrm>
          <a:off x="7972425" y="3489325"/>
          <a:ext cx="16351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676" name="Equation" r:id="rId10" imgW="952200" imgH="241200" progId="Equation.DSMT4">
                  <p:embed/>
                </p:oleObj>
              </mc:Choice>
              <mc:Fallback>
                <p:oleObj name="Equation" r:id="rId10" imgW="952200" imgH="241200" progId="Equation.DSMT4">
                  <p:embed/>
                  <p:pic>
                    <p:nvPicPr>
                      <p:cNvPr id="0" name="Object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425" y="3489325"/>
                        <a:ext cx="1635125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6254" name="Group 206"/>
          <p:cNvGrpSpPr>
            <a:grpSpLocks/>
          </p:cNvGrpSpPr>
          <p:nvPr/>
        </p:nvGrpSpPr>
        <p:grpSpPr bwMode="auto">
          <a:xfrm>
            <a:off x="3192463" y="3924300"/>
            <a:ext cx="3708400" cy="2281238"/>
            <a:chOff x="1884" y="2189"/>
            <a:chExt cx="2336" cy="1437"/>
          </a:xfrm>
        </p:grpSpPr>
        <p:sp>
          <p:nvSpPr>
            <p:cNvPr id="386255" name="Rectangle 207"/>
            <p:cNvSpPr>
              <a:spLocks noChangeArrowheads="1"/>
            </p:cNvSpPr>
            <p:nvPr/>
          </p:nvSpPr>
          <p:spPr bwMode="auto">
            <a:xfrm>
              <a:off x="2226" y="2222"/>
              <a:ext cx="1908" cy="1229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56" name="Rectangle 208"/>
            <p:cNvSpPr>
              <a:spLocks noChangeArrowheads="1"/>
            </p:cNvSpPr>
            <p:nvPr/>
          </p:nvSpPr>
          <p:spPr bwMode="auto">
            <a:xfrm>
              <a:off x="3154" y="3549"/>
              <a:ext cx="1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</a:rPr>
                <a:t>SVL</a:t>
              </a:r>
              <a:endParaRPr lang="en-US" b="1"/>
            </a:p>
          </p:txBody>
        </p:sp>
        <p:sp>
          <p:nvSpPr>
            <p:cNvPr id="386257" name="Line 209"/>
            <p:cNvSpPr>
              <a:spLocks noChangeShapeType="1"/>
            </p:cNvSpPr>
            <p:nvPr/>
          </p:nvSpPr>
          <p:spPr bwMode="auto">
            <a:xfrm>
              <a:off x="2226" y="3451"/>
              <a:ext cx="190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58" name="Line 210"/>
            <p:cNvSpPr>
              <a:spLocks noChangeShapeType="1"/>
            </p:cNvSpPr>
            <p:nvPr/>
          </p:nvSpPr>
          <p:spPr bwMode="auto">
            <a:xfrm>
              <a:off x="2226" y="3451"/>
              <a:ext cx="1" cy="3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59" name="Rectangle 211"/>
            <p:cNvSpPr>
              <a:spLocks noChangeArrowheads="1"/>
            </p:cNvSpPr>
            <p:nvPr/>
          </p:nvSpPr>
          <p:spPr bwMode="auto">
            <a:xfrm>
              <a:off x="2185" y="3488"/>
              <a:ext cx="126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19.58</a:t>
              </a:r>
              <a:endParaRPr lang="en-US" b="1"/>
            </a:p>
          </p:txBody>
        </p:sp>
        <p:sp>
          <p:nvSpPr>
            <p:cNvPr id="386260" name="Line 212"/>
            <p:cNvSpPr>
              <a:spLocks noChangeShapeType="1"/>
            </p:cNvSpPr>
            <p:nvPr/>
          </p:nvSpPr>
          <p:spPr bwMode="auto">
            <a:xfrm>
              <a:off x="2701" y="3451"/>
              <a:ext cx="1" cy="3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61" name="Rectangle 213"/>
            <p:cNvSpPr>
              <a:spLocks noChangeArrowheads="1"/>
            </p:cNvSpPr>
            <p:nvPr/>
          </p:nvSpPr>
          <p:spPr bwMode="auto">
            <a:xfrm>
              <a:off x="2661" y="3488"/>
              <a:ext cx="126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27.65</a:t>
              </a:r>
              <a:endParaRPr lang="en-US" b="1"/>
            </a:p>
          </p:txBody>
        </p:sp>
        <p:sp>
          <p:nvSpPr>
            <p:cNvPr id="386262" name="Line 214"/>
            <p:cNvSpPr>
              <a:spLocks noChangeShapeType="1"/>
            </p:cNvSpPr>
            <p:nvPr/>
          </p:nvSpPr>
          <p:spPr bwMode="auto">
            <a:xfrm>
              <a:off x="2608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63" name="Line 215"/>
            <p:cNvSpPr>
              <a:spLocks noChangeShapeType="1"/>
            </p:cNvSpPr>
            <p:nvPr/>
          </p:nvSpPr>
          <p:spPr bwMode="auto">
            <a:xfrm>
              <a:off x="2510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64" name="Line 216"/>
            <p:cNvSpPr>
              <a:spLocks noChangeShapeType="1"/>
            </p:cNvSpPr>
            <p:nvPr/>
          </p:nvSpPr>
          <p:spPr bwMode="auto">
            <a:xfrm>
              <a:off x="2417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65" name="Line 217"/>
            <p:cNvSpPr>
              <a:spLocks noChangeShapeType="1"/>
            </p:cNvSpPr>
            <p:nvPr/>
          </p:nvSpPr>
          <p:spPr bwMode="auto">
            <a:xfrm>
              <a:off x="2319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66" name="Line 218"/>
            <p:cNvSpPr>
              <a:spLocks noChangeShapeType="1"/>
            </p:cNvSpPr>
            <p:nvPr/>
          </p:nvSpPr>
          <p:spPr bwMode="auto">
            <a:xfrm>
              <a:off x="3182" y="3451"/>
              <a:ext cx="1" cy="3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67" name="Rectangle 219"/>
            <p:cNvSpPr>
              <a:spLocks noChangeArrowheads="1"/>
            </p:cNvSpPr>
            <p:nvPr/>
          </p:nvSpPr>
          <p:spPr bwMode="auto">
            <a:xfrm>
              <a:off x="3142" y="3488"/>
              <a:ext cx="126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35.73</a:t>
              </a:r>
              <a:endParaRPr lang="en-US" b="1"/>
            </a:p>
          </p:txBody>
        </p:sp>
        <p:sp>
          <p:nvSpPr>
            <p:cNvPr id="386268" name="Line 220"/>
            <p:cNvSpPr>
              <a:spLocks noChangeShapeType="1"/>
            </p:cNvSpPr>
            <p:nvPr/>
          </p:nvSpPr>
          <p:spPr bwMode="auto">
            <a:xfrm>
              <a:off x="3084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69" name="Line 221"/>
            <p:cNvSpPr>
              <a:spLocks noChangeShapeType="1"/>
            </p:cNvSpPr>
            <p:nvPr/>
          </p:nvSpPr>
          <p:spPr bwMode="auto">
            <a:xfrm>
              <a:off x="2991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70" name="Line 222"/>
            <p:cNvSpPr>
              <a:spLocks noChangeShapeType="1"/>
            </p:cNvSpPr>
            <p:nvPr/>
          </p:nvSpPr>
          <p:spPr bwMode="auto">
            <a:xfrm>
              <a:off x="2893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71" name="Line 223"/>
            <p:cNvSpPr>
              <a:spLocks noChangeShapeType="1"/>
            </p:cNvSpPr>
            <p:nvPr/>
          </p:nvSpPr>
          <p:spPr bwMode="auto">
            <a:xfrm>
              <a:off x="2799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72" name="Line 224"/>
            <p:cNvSpPr>
              <a:spLocks noChangeShapeType="1"/>
            </p:cNvSpPr>
            <p:nvPr/>
          </p:nvSpPr>
          <p:spPr bwMode="auto">
            <a:xfrm>
              <a:off x="3658" y="3451"/>
              <a:ext cx="1" cy="3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73" name="Rectangle 225"/>
            <p:cNvSpPr>
              <a:spLocks noChangeArrowheads="1"/>
            </p:cNvSpPr>
            <p:nvPr/>
          </p:nvSpPr>
          <p:spPr bwMode="auto">
            <a:xfrm>
              <a:off x="3618" y="3488"/>
              <a:ext cx="126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43.80</a:t>
              </a:r>
              <a:endParaRPr lang="en-US" b="1"/>
            </a:p>
          </p:txBody>
        </p:sp>
        <p:sp>
          <p:nvSpPr>
            <p:cNvPr id="386274" name="Line 226"/>
            <p:cNvSpPr>
              <a:spLocks noChangeShapeType="1"/>
            </p:cNvSpPr>
            <p:nvPr/>
          </p:nvSpPr>
          <p:spPr bwMode="auto">
            <a:xfrm>
              <a:off x="3560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75" name="Line 227"/>
            <p:cNvSpPr>
              <a:spLocks noChangeShapeType="1"/>
            </p:cNvSpPr>
            <p:nvPr/>
          </p:nvSpPr>
          <p:spPr bwMode="auto">
            <a:xfrm>
              <a:off x="3467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76" name="Line 228"/>
            <p:cNvSpPr>
              <a:spLocks noChangeShapeType="1"/>
            </p:cNvSpPr>
            <p:nvPr/>
          </p:nvSpPr>
          <p:spPr bwMode="auto">
            <a:xfrm>
              <a:off x="3369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77" name="Line 229"/>
            <p:cNvSpPr>
              <a:spLocks noChangeShapeType="1"/>
            </p:cNvSpPr>
            <p:nvPr/>
          </p:nvSpPr>
          <p:spPr bwMode="auto">
            <a:xfrm>
              <a:off x="3275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78" name="Line 230"/>
            <p:cNvSpPr>
              <a:spLocks noChangeShapeType="1"/>
            </p:cNvSpPr>
            <p:nvPr/>
          </p:nvSpPr>
          <p:spPr bwMode="auto">
            <a:xfrm>
              <a:off x="4134" y="3451"/>
              <a:ext cx="1" cy="3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79" name="Rectangle 231"/>
            <p:cNvSpPr>
              <a:spLocks noChangeArrowheads="1"/>
            </p:cNvSpPr>
            <p:nvPr/>
          </p:nvSpPr>
          <p:spPr bwMode="auto">
            <a:xfrm>
              <a:off x="4094" y="3488"/>
              <a:ext cx="126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51.88</a:t>
              </a:r>
              <a:endParaRPr lang="en-US" b="1"/>
            </a:p>
          </p:txBody>
        </p:sp>
        <p:sp>
          <p:nvSpPr>
            <p:cNvPr id="386280" name="Line 232"/>
            <p:cNvSpPr>
              <a:spLocks noChangeShapeType="1"/>
            </p:cNvSpPr>
            <p:nvPr/>
          </p:nvSpPr>
          <p:spPr bwMode="auto">
            <a:xfrm>
              <a:off x="4041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81" name="Line 233"/>
            <p:cNvSpPr>
              <a:spLocks noChangeShapeType="1"/>
            </p:cNvSpPr>
            <p:nvPr/>
          </p:nvSpPr>
          <p:spPr bwMode="auto">
            <a:xfrm>
              <a:off x="3943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82" name="Line 234"/>
            <p:cNvSpPr>
              <a:spLocks noChangeShapeType="1"/>
            </p:cNvSpPr>
            <p:nvPr/>
          </p:nvSpPr>
          <p:spPr bwMode="auto">
            <a:xfrm>
              <a:off x="3849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83" name="Line 235"/>
            <p:cNvSpPr>
              <a:spLocks noChangeShapeType="1"/>
            </p:cNvSpPr>
            <p:nvPr/>
          </p:nvSpPr>
          <p:spPr bwMode="auto">
            <a:xfrm>
              <a:off x="3751" y="3451"/>
              <a:ext cx="1" cy="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84" name="Rectangle 236"/>
            <p:cNvSpPr>
              <a:spLocks noChangeArrowheads="1"/>
            </p:cNvSpPr>
            <p:nvPr/>
          </p:nvSpPr>
          <p:spPr bwMode="auto">
            <a:xfrm>
              <a:off x="1884" y="2804"/>
              <a:ext cx="24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</a:rPr>
                <a:t>headwdth</a:t>
              </a:r>
              <a:endParaRPr lang="en-US" b="1"/>
            </a:p>
          </p:txBody>
        </p:sp>
        <p:sp>
          <p:nvSpPr>
            <p:cNvPr id="386285" name="Line 237"/>
            <p:cNvSpPr>
              <a:spLocks noChangeShapeType="1"/>
            </p:cNvSpPr>
            <p:nvPr/>
          </p:nvSpPr>
          <p:spPr bwMode="auto">
            <a:xfrm flipV="1">
              <a:off x="2226" y="2222"/>
              <a:ext cx="1" cy="122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86" name="Line 238"/>
            <p:cNvSpPr>
              <a:spLocks noChangeShapeType="1"/>
            </p:cNvSpPr>
            <p:nvPr/>
          </p:nvSpPr>
          <p:spPr bwMode="auto">
            <a:xfrm flipH="1">
              <a:off x="2188" y="3451"/>
              <a:ext cx="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87" name="Rectangle 239"/>
            <p:cNvSpPr>
              <a:spLocks noChangeArrowheads="1"/>
            </p:cNvSpPr>
            <p:nvPr/>
          </p:nvSpPr>
          <p:spPr bwMode="auto">
            <a:xfrm>
              <a:off x="2120" y="3418"/>
              <a:ext cx="9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3.03</a:t>
              </a:r>
              <a:endParaRPr lang="en-US" b="1"/>
            </a:p>
          </p:txBody>
        </p:sp>
        <p:sp>
          <p:nvSpPr>
            <p:cNvPr id="386288" name="Line 240"/>
            <p:cNvSpPr>
              <a:spLocks noChangeShapeType="1"/>
            </p:cNvSpPr>
            <p:nvPr/>
          </p:nvSpPr>
          <p:spPr bwMode="auto">
            <a:xfrm flipH="1">
              <a:off x="2188" y="3146"/>
              <a:ext cx="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89" name="Rectangle 241"/>
            <p:cNvSpPr>
              <a:spLocks noChangeArrowheads="1"/>
            </p:cNvSpPr>
            <p:nvPr/>
          </p:nvSpPr>
          <p:spPr bwMode="auto">
            <a:xfrm>
              <a:off x="2120" y="3113"/>
              <a:ext cx="9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3.73</a:t>
              </a:r>
              <a:endParaRPr lang="en-US" b="1"/>
            </a:p>
          </p:txBody>
        </p:sp>
        <p:sp>
          <p:nvSpPr>
            <p:cNvPr id="386290" name="Line 242"/>
            <p:cNvSpPr>
              <a:spLocks noChangeShapeType="1"/>
            </p:cNvSpPr>
            <p:nvPr/>
          </p:nvSpPr>
          <p:spPr bwMode="auto">
            <a:xfrm flipH="1">
              <a:off x="2207" y="3207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91" name="Line 243"/>
            <p:cNvSpPr>
              <a:spLocks noChangeShapeType="1"/>
            </p:cNvSpPr>
            <p:nvPr/>
          </p:nvSpPr>
          <p:spPr bwMode="auto">
            <a:xfrm flipH="1">
              <a:off x="2207" y="3268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92" name="Line 244"/>
            <p:cNvSpPr>
              <a:spLocks noChangeShapeType="1"/>
            </p:cNvSpPr>
            <p:nvPr/>
          </p:nvSpPr>
          <p:spPr bwMode="auto">
            <a:xfrm flipH="1">
              <a:off x="2207" y="3329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93" name="Line 245"/>
            <p:cNvSpPr>
              <a:spLocks noChangeShapeType="1"/>
            </p:cNvSpPr>
            <p:nvPr/>
          </p:nvSpPr>
          <p:spPr bwMode="auto">
            <a:xfrm flipH="1">
              <a:off x="2207" y="3390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94" name="Line 246"/>
            <p:cNvSpPr>
              <a:spLocks noChangeShapeType="1"/>
            </p:cNvSpPr>
            <p:nvPr/>
          </p:nvSpPr>
          <p:spPr bwMode="auto">
            <a:xfrm flipH="1">
              <a:off x="2188" y="2837"/>
              <a:ext cx="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95" name="Rectangle 247"/>
            <p:cNvSpPr>
              <a:spLocks noChangeArrowheads="1"/>
            </p:cNvSpPr>
            <p:nvPr/>
          </p:nvSpPr>
          <p:spPr bwMode="auto">
            <a:xfrm>
              <a:off x="2120" y="2804"/>
              <a:ext cx="9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4.44</a:t>
              </a:r>
              <a:endParaRPr lang="en-US" b="1"/>
            </a:p>
          </p:txBody>
        </p:sp>
        <p:sp>
          <p:nvSpPr>
            <p:cNvPr id="386296" name="Line 248"/>
            <p:cNvSpPr>
              <a:spLocks noChangeShapeType="1"/>
            </p:cNvSpPr>
            <p:nvPr/>
          </p:nvSpPr>
          <p:spPr bwMode="auto">
            <a:xfrm flipH="1">
              <a:off x="2207" y="2898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97" name="Line 249"/>
            <p:cNvSpPr>
              <a:spLocks noChangeShapeType="1"/>
            </p:cNvSpPr>
            <p:nvPr/>
          </p:nvSpPr>
          <p:spPr bwMode="auto">
            <a:xfrm flipH="1">
              <a:off x="2207" y="2958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98" name="Line 250"/>
            <p:cNvSpPr>
              <a:spLocks noChangeShapeType="1"/>
            </p:cNvSpPr>
            <p:nvPr/>
          </p:nvSpPr>
          <p:spPr bwMode="auto">
            <a:xfrm flipH="1">
              <a:off x="2207" y="3024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299" name="Line 251"/>
            <p:cNvSpPr>
              <a:spLocks noChangeShapeType="1"/>
            </p:cNvSpPr>
            <p:nvPr/>
          </p:nvSpPr>
          <p:spPr bwMode="auto">
            <a:xfrm flipH="1">
              <a:off x="2207" y="3085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00" name="Line 252"/>
            <p:cNvSpPr>
              <a:spLocks noChangeShapeType="1"/>
            </p:cNvSpPr>
            <p:nvPr/>
          </p:nvSpPr>
          <p:spPr bwMode="auto">
            <a:xfrm flipH="1">
              <a:off x="2188" y="2532"/>
              <a:ext cx="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01" name="Rectangle 253"/>
            <p:cNvSpPr>
              <a:spLocks noChangeArrowheads="1"/>
            </p:cNvSpPr>
            <p:nvPr/>
          </p:nvSpPr>
          <p:spPr bwMode="auto">
            <a:xfrm>
              <a:off x="2120" y="2499"/>
              <a:ext cx="9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5.14</a:t>
              </a:r>
              <a:endParaRPr lang="en-US" b="1"/>
            </a:p>
          </p:txBody>
        </p:sp>
        <p:sp>
          <p:nvSpPr>
            <p:cNvPr id="386302" name="Line 254"/>
            <p:cNvSpPr>
              <a:spLocks noChangeShapeType="1"/>
            </p:cNvSpPr>
            <p:nvPr/>
          </p:nvSpPr>
          <p:spPr bwMode="auto">
            <a:xfrm flipH="1">
              <a:off x="2207" y="2593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03" name="Line 255"/>
            <p:cNvSpPr>
              <a:spLocks noChangeShapeType="1"/>
            </p:cNvSpPr>
            <p:nvPr/>
          </p:nvSpPr>
          <p:spPr bwMode="auto">
            <a:xfrm flipH="1">
              <a:off x="2207" y="2654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04" name="Line 256"/>
            <p:cNvSpPr>
              <a:spLocks noChangeShapeType="1"/>
            </p:cNvSpPr>
            <p:nvPr/>
          </p:nvSpPr>
          <p:spPr bwMode="auto">
            <a:xfrm flipH="1">
              <a:off x="2207" y="2715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05" name="Line 257"/>
            <p:cNvSpPr>
              <a:spLocks noChangeShapeType="1"/>
            </p:cNvSpPr>
            <p:nvPr/>
          </p:nvSpPr>
          <p:spPr bwMode="auto">
            <a:xfrm flipH="1">
              <a:off x="2207" y="2776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06" name="Line 258"/>
            <p:cNvSpPr>
              <a:spLocks noChangeShapeType="1"/>
            </p:cNvSpPr>
            <p:nvPr/>
          </p:nvSpPr>
          <p:spPr bwMode="auto">
            <a:xfrm flipH="1">
              <a:off x="2188" y="2222"/>
              <a:ext cx="3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07" name="Rectangle 259"/>
            <p:cNvSpPr>
              <a:spLocks noChangeArrowheads="1"/>
            </p:cNvSpPr>
            <p:nvPr/>
          </p:nvSpPr>
          <p:spPr bwMode="auto">
            <a:xfrm>
              <a:off x="2120" y="2189"/>
              <a:ext cx="98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700">
                  <a:solidFill>
                    <a:srgbClr val="000000"/>
                  </a:solidFill>
                </a:rPr>
                <a:t>5.85</a:t>
              </a:r>
              <a:endParaRPr lang="en-US" b="1"/>
            </a:p>
          </p:txBody>
        </p:sp>
        <p:sp>
          <p:nvSpPr>
            <p:cNvPr id="386308" name="Line 260"/>
            <p:cNvSpPr>
              <a:spLocks noChangeShapeType="1"/>
            </p:cNvSpPr>
            <p:nvPr/>
          </p:nvSpPr>
          <p:spPr bwMode="auto">
            <a:xfrm flipH="1">
              <a:off x="2207" y="2283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09" name="Line 261"/>
            <p:cNvSpPr>
              <a:spLocks noChangeShapeType="1"/>
            </p:cNvSpPr>
            <p:nvPr/>
          </p:nvSpPr>
          <p:spPr bwMode="auto">
            <a:xfrm flipH="1">
              <a:off x="2207" y="2344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10" name="Line 262"/>
            <p:cNvSpPr>
              <a:spLocks noChangeShapeType="1"/>
            </p:cNvSpPr>
            <p:nvPr/>
          </p:nvSpPr>
          <p:spPr bwMode="auto">
            <a:xfrm flipH="1">
              <a:off x="2207" y="2405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11" name="Line 263"/>
            <p:cNvSpPr>
              <a:spLocks noChangeShapeType="1"/>
            </p:cNvSpPr>
            <p:nvPr/>
          </p:nvSpPr>
          <p:spPr bwMode="auto">
            <a:xfrm flipH="1">
              <a:off x="2207" y="2466"/>
              <a:ext cx="1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12" name="Line 264"/>
            <p:cNvSpPr>
              <a:spLocks noChangeShapeType="1"/>
            </p:cNvSpPr>
            <p:nvPr/>
          </p:nvSpPr>
          <p:spPr bwMode="auto">
            <a:xfrm flipV="1">
              <a:off x="2226" y="3338"/>
              <a:ext cx="1" cy="1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13" name="Line 265"/>
            <p:cNvSpPr>
              <a:spLocks noChangeShapeType="1"/>
            </p:cNvSpPr>
            <p:nvPr/>
          </p:nvSpPr>
          <p:spPr bwMode="auto">
            <a:xfrm flipV="1">
              <a:off x="2310" y="3301"/>
              <a:ext cx="1" cy="14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14" name="Line 266"/>
            <p:cNvSpPr>
              <a:spLocks noChangeShapeType="1"/>
            </p:cNvSpPr>
            <p:nvPr/>
          </p:nvSpPr>
          <p:spPr bwMode="auto">
            <a:xfrm flipV="1">
              <a:off x="2338" y="3287"/>
              <a:ext cx="1" cy="16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15" name="Line 267"/>
            <p:cNvSpPr>
              <a:spLocks noChangeShapeType="1"/>
            </p:cNvSpPr>
            <p:nvPr/>
          </p:nvSpPr>
          <p:spPr bwMode="auto">
            <a:xfrm flipV="1">
              <a:off x="2403" y="3249"/>
              <a:ext cx="1" cy="3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16" name="Line 268"/>
            <p:cNvSpPr>
              <a:spLocks noChangeShapeType="1"/>
            </p:cNvSpPr>
            <p:nvPr/>
          </p:nvSpPr>
          <p:spPr bwMode="auto">
            <a:xfrm flipV="1">
              <a:off x="2482" y="3207"/>
              <a:ext cx="1" cy="4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17" name="Line 269"/>
            <p:cNvSpPr>
              <a:spLocks noChangeShapeType="1"/>
            </p:cNvSpPr>
            <p:nvPr/>
          </p:nvSpPr>
          <p:spPr bwMode="auto">
            <a:xfrm flipV="1">
              <a:off x="2482" y="3207"/>
              <a:ext cx="1" cy="5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18" name="Line 270"/>
            <p:cNvSpPr>
              <a:spLocks noChangeShapeType="1"/>
            </p:cNvSpPr>
            <p:nvPr/>
          </p:nvSpPr>
          <p:spPr bwMode="auto">
            <a:xfrm flipV="1">
              <a:off x="2515" y="3188"/>
              <a:ext cx="1" cy="13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19" name="Line 271"/>
            <p:cNvSpPr>
              <a:spLocks noChangeShapeType="1"/>
            </p:cNvSpPr>
            <p:nvPr/>
          </p:nvSpPr>
          <p:spPr bwMode="auto">
            <a:xfrm flipV="1">
              <a:off x="2543" y="3052"/>
              <a:ext cx="1" cy="12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20" name="Line 272"/>
            <p:cNvSpPr>
              <a:spLocks noChangeShapeType="1"/>
            </p:cNvSpPr>
            <p:nvPr/>
          </p:nvSpPr>
          <p:spPr bwMode="auto">
            <a:xfrm flipV="1">
              <a:off x="2571" y="3160"/>
              <a:ext cx="1" cy="8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21" name="Line 273"/>
            <p:cNvSpPr>
              <a:spLocks noChangeShapeType="1"/>
            </p:cNvSpPr>
            <p:nvPr/>
          </p:nvSpPr>
          <p:spPr bwMode="auto">
            <a:xfrm flipV="1">
              <a:off x="2692" y="3024"/>
              <a:ext cx="1" cy="7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22" name="Line 274"/>
            <p:cNvSpPr>
              <a:spLocks noChangeShapeType="1"/>
            </p:cNvSpPr>
            <p:nvPr/>
          </p:nvSpPr>
          <p:spPr bwMode="auto">
            <a:xfrm flipV="1">
              <a:off x="2734" y="3071"/>
              <a:ext cx="1" cy="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23" name="Line 275"/>
            <p:cNvSpPr>
              <a:spLocks noChangeShapeType="1"/>
            </p:cNvSpPr>
            <p:nvPr/>
          </p:nvSpPr>
          <p:spPr bwMode="auto">
            <a:xfrm flipV="1">
              <a:off x="2776" y="3010"/>
              <a:ext cx="1" cy="4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24" name="Line 276"/>
            <p:cNvSpPr>
              <a:spLocks noChangeShapeType="1"/>
            </p:cNvSpPr>
            <p:nvPr/>
          </p:nvSpPr>
          <p:spPr bwMode="auto">
            <a:xfrm flipV="1">
              <a:off x="2785" y="3029"/>
              <a:ext cx="1" cy="1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25" name="Line 277"/>
            <p:cNvSpPr>
              <a:spLocks noChangeShapeType="1"/>
            </p:cNvSpPr>
            <p:nvPr/>
          </p:nvSpPr>
          <p:spPr bwMode="auto">
            <a:xfrm flipV="1">
              <a:off x="2785" y="2926"/>
              <a:ext cx="1" cy="12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26" name="Line 278"/>
            <p:cNvSpPr>
              <a:spLocks noChangeShapeType="1"/>
            </p:cNvSpPr>
            <p:nvPr/>
          </p:nvSpPr>
          <p:spPr bwMode="auto">
            <a:xfrm flipV="1">
              <a:off x="2809" y="3005"/>
              <a:ext cx="1" cy="2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27" name="Line 279"/>
            <p:cNvSpPr>
              <a:spLocks noChangeShapeType="1"/>
            </p:cNvSpPr>
            <p:nvPr/>
          </p:nvSpPr>
          <p:spPr bwMode="auto">
            <a:xfrm flipV="1">
              <a:off x="2827" y="2851"/>
              <a:ext cx="1" cy="17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28" name="Line 280"/>
            <p:cNvSpPr>
              <a:spLocks noChangeShapeType="1"/>
            </p:cNvSpPr>
            <p:nvPr/>
          </p:nvSpPr>
          <p:spPr bwMode="auto">
            <a:xfrm flipV="1">
              <a:off x="2832" y="3019"/>
              <a:ext cx="1" cy="14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29" name="Line 281"/>
            <p:cNvSpPr>
              <a:spLocks noChangeShapeType="1"/>
            </p:cNvSpPr>
            <p:nvPr/>
          </p:nvSpPr>
          <p:spPr bwMode="auto">
            <a:xfrm flipV="1">
              <a:off x="2846" y="2958"/>
              <a:ext cx="1" cy="5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30" name="Line 282"/>
            <p:cNvSpPr>
              <a:spLocks noChangeShapeType="1"/>
            </p:cNvSpPr>
            <p:nvPr/>
          </p:nvSpPr>
          <p:spPr bwMode="auto">
            <a:xfrm flipV="1">
              <a:off x="2855" y="3010"/>
              <a:ext cx="1" cy="2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31" name="Line 283"/>
            <p:cNvSpPr>
              <a:spLocks noChangeShapeType="1"/>
            </p:cNvSpPr>
            <p:nvPr/>
          </p:nvSpPr>
          <p:spPr bwMode="auto">
            <a:xfrm flipV="1">
              <a:off x="2860" y="2982"/>
              <a:ext cx="1" cy="2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32" name="Line 284"/>
            <p:cNvSpPr>
              <a:spLocks noChangeShapeType="1"/>
            </p:cNvSpPr>
            <p:nvPr/>
          </p:nvSpPr>
          <p:spPr bwMode="auto">
            <a:xfrm flipV="1">
              <a:off x="2869" y="2879"/>
              <a:ext cx="1" cy="12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33" name="Line 285"/>
            <p:cNvSpPr>
              <a:spLocks noChangeShapeType="1"/>
            </p:cNvSpPr>
            <p:nvPr/>
          </p:nvSpPr>
          <p:spPr bwMode="auto">
            <a:xfrm flipV="1">
              <a:off x="2874" y="2977"/>
              <a:ext cx="1" cy="2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34" name="Line 286"/>
            <p:cNvSpPr>
              <a:spLocks noChangeShapeType="1"/>
            </p:cNvSpPr>
            <p:nvPr/>
          </p:nvSpPr>
          <p:spPr bwMode="auto">
            <a:xfrm flipV="1">
              <a:off x="2902" y="2987"/>
              <a:ext cx="1" cy="13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35" name="Line 287"/>
            <p:cNvSpPr>
              <a:spLocks noChangeShapeType="1"/>
            </p:cNvSpPr>
            <p:nvPr/>
          </p:nvSpPr>
          <p:spPr bwMode="auto">
            <a:xfrm flipV="1">
              <a:off x="2911" y="2912"/>
              <a:ext cx="1" cy="7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36" name="Line 288"/>
            <p:cNvSpPr>
              <a:spLocks noChangeShapeType="1"/>
            </p:cNvSpPr>
            <p:nvPr/>
          </p:nvSpPr>
          <p:spPr bwMode="auto">
            <a:xfrm flipV="1">
              <a:off x="2921" y="2977"/>
              <a:ext cx="1" cy="24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37" name="Line 289"/>
            <p:cNvSpPr>
              <a:spLocks noChangeShapeType="1"/>
            </p:cNvSpPr>
            <p:nvPr/>
          </p:nvSpPr>
          <p:spPr bwMode="auto">
            <a:xfrm flipV="1">
              <a:off x="2925" y="2973"/>
              <a:ext cx="1" cy="1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38" name="Line 290"/>
            <p:cNvSpPr>
              <a:spLocks noChangeShapeType="1"/>
            </p:cNvSpPr>
            <p:nvPr/>
          </p:nvSpPr>
          <p:spPr bwMode="auto">
            <a:xfrm flipV="1">
              <a:off x="2939" y="2963"/>
              <a:ext cx="1" cy="12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39" name="Line 291"/>
            <p:cNvSpPr>
              <a:spLocks noChangeShapeType="1"/>
            </p:cNvSpPr>
            <p:nvPr/>
          </p:nvSpPr>
          <p:spPr bwMode="auto">
            <a:xfrm flipV="1">
              <a:off x="2958" y="2954"/>
              <a:ext cx="1" cy="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40" name="Line 292"/>
            <p:cNvSpPr>
              <a:spLocks noChangeShapeType="1"/>
            </p:cNvSpPr>
            <p:nvPr/>
          </p:nvSpPr>
          <p:spPr bwMode="auto">
            <a:xfrm flipV="1">
              <a:off x="2963" y="2766"/>
              <a:ext cx="1" cy="18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41" name="Line 293"/>
            <p:cNvSpPr>
              <a:spLocks noChangeShapeType="1"/>
            </p:cNvSpPr>
            <p:nvPr/>
          </p:nvSpPr>
          <p:spPr bwMode="auto">
            <a:xfrm flipV="1">
              <a:off x="2967" y="2949"/>
              <a:ext cx="1" cy="5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42" name="Line 294"/>
            <p:cNvSpPr>
              <a:spLocks noChangeShapeType="1"/>
            </p:cNvSpPr>
            <p:nvPr/>
          </p:nvSpPr>
          <p:spPr bwMode="auto">
            <a:xfrm flipV="1">
              <a:off x="2977" y="2837"/>
              <a:ext cx="1" cy="10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43" name="Line 295"/>
            <p:cNvSpPr>
              <a:spLocks noChangeShapeType="1"/>
            </p:cNvSpPr>
            <p:nvPr/>
          </p:nvSpPr>
          <p:spPr bwMode="auto">
            <a:xfrm flipV="1">
              <a:off x="2977" y="2944"/>
              <a:ext cx="1" cy="9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44" name="Line 296"/>
            <p:cNvSpPr>
              <a:spLocks noChangeShapeType="1"/>
            </p:cNvSpPr>
            <p:nvPr/>
          </p:nvSpPr>
          <p:spPr bwMode="auto">
            <a:xfrm flipV="1">
              <a:off x="2981" y="2944"/>
              <a:ext cx="1" cy="5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45" name="Line 297"/>
            <p:cNvSpPr>
              <a:spLocks noChangeShapeType="1"/>
            </p:cNvSpPr>
            <p:nvPr/>
          </p:nvSpPr>
          <p:spPr bwMode="auto">
            <a:xfrm flipV="1">
              <a:off x="2991" y="2851"/>
              <a:ext cx="1" cy="8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46" name="Line 298"/>
            <p:cNvSpPr>
              <a:spLocks noChangeShapeType="1"/>
            </p:cNvSpPr>
            <p:nvPr/>
          </p:nvSpPr>
          <p:spPr bwMode="auto">
            <a:xfrm flipV="1">
              <a:off x="2995" y="2935"/>
              <a:ext cx="1" cy="2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47" name="Line 299"/>
            <p:cNvSpPr>
              <a:spLocks noChangeShapeType="1"/>
            </p:cNvSpPr>
            <p:nvPr/>
          </p:nvSpPr>
          <p:spPr bwMode="auto">
            <a:xfrm flipV="1">
              <a:off x="3000" y="2935"/>
              <a:ext cx="1" cy="6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48" name="Line 300"/>
            <p:cNvSpPr>
              <a:spLocks noChangeShapeType="1"/>
            </p:cNvSpPr>
            <p:nvPr/>
          </p:nvSpPr>
          <p:spPr bwMode="auto">
            <a:xfrm flipV="1">
              <a:off x="3009" y="2926"/>
              <a:ext cx="1" cy="5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49" name="Line 301"/>
            <p:cNvSpPr>
              <a:spLocks noChangeShapeType="1"/>
            </p:cNvSpPr>
            <p:nvPr/>
          </p:nvSpPr>
          <p:spPr bwMode="auto">
            <a:xfrm flipV="1">
              <a:off x="3014" y="2926"/>
              <a:ext cx="1" cy="4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50" name="Line 302"/>
            <p:cNvSpPr>
              <a:spLocks noChangeShapeType="1"/>
            </p:cNvSpPr>
            <p:nvPr/>
          </p:nvSpPr>
          <p:spPr bwMode="auto">
            <a:xfrm flipV="1">
              <a:off x="3023" y="2804"/>
              <a:ext cx="1" cy="11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51" name="Line 303"/>
            <p:cNvSpPr>
              <a:spLocks noChangeShapeType="1"/>
            </p:cNvSpPr>
            <p:nvPr/>
          </p:nvSpPr>
          <p:spPr bwMode="auto">
            <a:xfrm flipV="1">
              <a:off x="3028" y="2916"/>
              <a:ext cx="1" cy="8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52" name="Line 304"/>
            <p:cNvSpPr>
              <a:spLocks noChangeShapeType="1"/>
            </p:cNvSpPr>
            <p:nvPr/>
          </p:nvSpPr>
          <p:spPr bwMode="auto">
            <a:xfrm flipV="1">
              <a:off x="3028" y="2808"/>
              <a:ext cx="1" cy="10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53" name="Line 305"/>
            <p:cNvSpPr>
              <a:spLocks noChangeShapeType="1"/>
            </p:cNvSpPr>
            <p:nvPr/>
          </p:nvSpPr>
          <p:spPr bwMode="auto">
            <a:xfrm flipV="1">
              <a:off x="3037" y="2860"/>
              <a:ext cx="1" cy="5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54" name="Line 306"/>
            <p:cNvSpPr>
              <a:spLocks noChangeShapeType="1"/>
            </p:cNvSpPr>
            <p:nvPr/>
          </p:nvSpPr>
          <p:spPr bwMode="auto">
            <a:xfrm flipV="1">
              <a:off x="3042" y="2855"/>
              <a:ext cx="1" cy="5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55" name="Line 307"/>
            <p:cNvSpPr>
              <a:spLocks noChangeShapeType="1"/>
            </p:cNvSpPr>
            <p:nvPr/>
          </p:nvSpPr>
          <p:spPr bwMode="auto">
            <a:xfrm flipV="1">
              <a:off x="3047" y="2832"/>
              <a:ext cx="1" cy="7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56" name="Line 308"/>
            <p:cNvSpPr>
              <a:spLocks noChangeShapeType="1"/>
            </p:cNvSpPr>
            <p:nvPr/>
          </p:nvSpPr>
          <p:spPr bwMode="auto">
            <a:xfrm flipV="1">
              <a:off x="3051" y="2907"/>
              <a:ext cx="1" cy="1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57" name="Line 309"/>
            <p:cNvSpPr>
              <a:spLocks noChangeShapeType="1"/>
            </p:cNvSpPr>
            <p:nvPr/>
          </p:nvSpPr>
          <p:spPr bwMode="auto">
            <a:xfrm flipV="1">
              <a:off x="3056" y="2902"/>
              <a:ext cx="1" cy="8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58" name="Line 310"/>
            <p:cNvSpPr>
              <a:spLocks noChangeShapeType="1"/>
            </p:cNvSpPr>
            <p:nvPr/>
          </p:nvSpPr>
          <p:spPr bwMode="auto">
            <a:xfrm flipV="1">
              <a:off x="3065" y="2696"/>
              <a:ext cx="1" cy="20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59" name="Line 311"/>
            <p:cNvSpPr>
              <a:spLocks noChangeShapeType="1"/>
            </p:cNvSpPr>
            <p:nvPr/>
          </p:nvSpPr>
          <p:spPr bwMode="auto">
            <a:xfrm flipV="1">
              <a:off x="3075" y="2818"/>
              <a:ext cx="1" cy="7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60" name="Line 312"/>
            <p:cNvSpPr>
              <a:spLocks noChangeShapeType="1"/>
            </p:cNvSpPr>
            <p:nvPr/>
          </p:nvSpPr>
          <p:spPr bwMode="auto">
            <a:xfrm flipV="1">
              <a:off x="3089" y="2883"/>
              <a:ext cx="1" cy="7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61" name="Line 313"/>
            <p:cNvSpPr>
              <a:spLocks noChangeShapeType="1"/>
            </p:cNvSpPr>
            <p:nvPr/>
          </p:nvSpPr>
          <p:spPr bwMode="auto">
            <a:xfrm flipV="1">
              <a:off x="3089" y="2780"/>
              <a:ext cx="1" cy="10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62" name="Line 314"/>
            <p:cNvSpPr>
              <a:spLocks noChangeShapeType="1"/>
            </p:cNvSpPr>
            <p:nvPr/>
          </p:nvSpPr>
          <p:spPr bwMode="auto">
            <a:xfrm flipV="1">
              <a:off x="3103" y="2879"/>
              <a:ext cx="1" cy="2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63" name="Line 315"/>
            <p:cNvSpPr>
              <a:spLocks noChangeShapeType="1"/>
            </p:cNvSpPr>
            <p:nvPr/>
          </p:nvSpPr>
          <p:spPr bwMode="auto">
            <a:xfrm flipV="1">
              <a:off x="3112" y="2794"/>
              <a:ext cx="1" cy="8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64" name="Line 316"/>
            <p:cNvSpPr>
              <a:spLocks noChangeShapeType="1"/>
            </p:cNvSpPr>
            <p:nvPr/>
          </p:nvSpPr>
          <p:spPr bwMode="auto">
            <a:xfrm flipV="1">
              <a:off x="3121" y="2804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65" name="Line 317"/>
            <p:cNvSpPr>
              <a:spLocks noChangeShapeType="1"/>
            </p:cNvSpPr>
            <p:nvPr/>
          </p:nvSpPr>
          <p:spPr bwMode="auto">
            <a:xfrm flipV="1">
              <a:off x="3135" y="2804"/>
              <a:ext cx="1" cy="5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66" name="Line 318"/>
            <p:cNvSpPr>
              <a:spLocks noChangeShapeType="1"/>
            </p:cNvSpPr>
            <p:nvPr/>
          </p:nvSpPr>
          <p:spPr bwMode="auto">
            <a:xfrm flipV="1">
              <a:off x="3135" y="2860"/>
              <a:ext cx="1" cy="10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67" name="Line 319"/>
            <p:cNvSpPr>
              <a:spLocks noChangeShapeType="1"/>
            </p:cNvSpPr>
            <p:nvPr/>
          </p:nvSpPr>
          <p:spPr bwMode="auto">
            <a:xfrm flipV="1">
              <a:off x="3168" y="2841"/>
              <a:ext cx="1" cy="6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68" name="Line 320"/>
            <p:cNvSpPr>
              <a:spLocks noChangeShapeType="1"/>
            </p:cNvSpPr>
            <p:nvPr/>
          </p:nvSpPr>
          <p:spPr bwMode="auto">
            <a:xfrm flipV="1">
              <a:off x="3168" y="2841"/>
              <a:ext cx="1" cy="5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69" name="Line 321"/>
            <p:cNvSpPr>
              <a:spLocks noChangeShapeType="1"/>
            </p:cNvSpPr>
            <p:nvPr/>
          </p:nvSpPr>
          <p:spPr bwMode="auto">
            <a:xfrm flipV="1">
              <a:off x="3173" y="2804"/>
              <a:ext cx="1" cy="3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70" name="Line 322"/>
            <p:cNvSpPr>
              <a:spLocks noChangeShapeType="1"/>
            </p:cNvSpPr>
            <p:nvPr/>
          </p:nvSpPr>
          <p:spPr bwMode="auto">
            <a:xfrm flipV="1">
              <a:off x="3177" y="2804"/>
              <a:ext cx="1" cy="3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71" name="Line 323"/>
            <p:cNvSpPr>
              <a:spLocks noChangeShapeType="1"/>
            </p:cNvSpPr>
            <p:nvPr/>
          </p:nvSpPr>
          <p:spPr bwMode="auto">
            <a:xfrm flipV="1">
              <a:off x="3182" y="2794"/>
              <a:ext cx="1" cy="4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72" name="Line 324"/>
            <p:cNvSpPr>
              <a:spLocks noChangeShapeType="1"/>
            </p:cNvSpPr>
            <p:nvPr/>
          </p:nvSpPr>
          <p:spPr bwMode="auto">
            <a:xfrm flipV="1">
              <a:off x="3187" y="2832"/>
              <a:ext cx="1" cy="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73" name="Line 325"/>
            <p:cNvSpPr>
              <a:spLocks noChangeShapeType="1"/>
            </p:cNvSpPr>
            <p:nvPr/>
          </p:nvSpPr>
          <p:spPr bwMode="auto">
            <a:xfrm flipV="1">
              <a:off x="3201" y="2719"/>
              <a:ext cx="1" cy="10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74" name="Line 326"/>
            <p:cNvSpPr>
              <a:spLocks noChangeShapeType="1"/>
            </p:cNvSpPr>
            <p:nvPr/>
          </p:nvSpPr>
          <p:spPr bwMode="auto">
            <a:xfrm flipV="1">
              <a:off x="3205" y="2822"/>
              <a:ext cx="1" cy="1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75" name="Line 327"/>
            <p:cNvSpPr>
              <a:spLocks noChangeShapeType="1"/>
            </p:cNvSpPr>
            <p:nvPr/>
          </p:nvSpPr>
          <p:spPr bwMode="auto">
            <a:xfrm flipV="1">
              <a:off x="3205" y="2794"/>
              <a:ext cx="1" cy="2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76" name="Line 328"/>
            <p:cNvSpPr>
              <a:spLocks noChangeShapeType="1"/>
            </p:cNvSpPr>
            <p:nvPr/>
          </p:nvSpPr>
          <p:spPr bwMode="auto">
            <a:xfrm flipV="1">
              <a:off x="3205" y="2808"/>
              <a:ext cx="1" cy="1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77" name="Line 329"/>
            <p:cNvSpPr>
              <a:spLocks noChangeShapeType="1"/>
            </p:cNvSpPr>
            <p:nvPr/>
          </p:nvSpPr>
          <p:spPr bwMode="auto">
            <a:xfrm flipV="1">
              <a:off x="3210" y="2808"/>
              <a:ext cx="1" cy="1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78" name="Line 330"/>
            <p:cNvSpPr>
              <a:spLocks noChangeShapeType="1"/>
            </p:cNvSpPr>
            <p:nvPr/>
          </p:nvSpPr>
          <p:spPr bwMode="auto">
            <a:xfrm flipV="1">
              <a:off x="3210" y="2822"/>
              <a:ext cx="1" cy="16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79" name="Line 331"/>
            <p:cNvSpPr>
              <a:spLocks noChangeShapeType="1"/>
            </p:cNvSpPr>
            <p:nvPr/>
          </p:nvSpPr>
          <p:spPr bwMode="auto">
            <a:xfrm flipV="1">
              <a:off x="3215" y="2691"/>
              <a:ext cx="1" cy="12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80" name="Line 332"/>
            <p:cNvSpPr>
              <a:spLocks noChangeShapeType="1"/>
            </p:cNvSpPr>
            <p:nvPr/>
          </p:nvSpPr>
          <p:spPr bwMode="auto">
            <a:xfrm flipV="1">
              <a:off x="3215" y="2818"/>
              <a:ext cx="1" cy="2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81" name="Line 333"/>
            <p:cNvSpPr>
              <a:spLocks noChangeShapeType="1"/>
            </p:cNvSpPr>
            <p:nvPr/>
          </p:nvSpPr>
          <p:spPr bwMode="auto">
            <a:xfrm flipV="1">
              <a:off x="3219" y="2743"/>
              <a:ext cx="1" cy="7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82" name="Line 334"/>
            <p:cNvSpPr>
              <a:spLocks noChangeShapeType="1"/>
            </p:cNvSpPr>
            <p:nvPr/>
          </p:nvSpPr>
          <p:spPr bwMode="auto">
            <a:xfrm flipV="1">
              <a:off x="3229" y="2813"/>
              <a:ext cx="1" cy="5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83" name="Line 335"/>
            <p:cNvSpPr>
              <a:spLocks noChangeShapeType="1"/>
            </p:cNvSpPr>
            <p:nvPr/>
          </p:nvSpPr>
          <p:spPr bwMode="auto">
            <a:xfrm flipV="1">
              <a:off x="3229" y="2762"/>
              <a:ext cx="1" cy="5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84" name="Line 336"/>
            <p:cNvSpPr>
              <a:spLocks noChangeShapeType="1"/>
            </p:cNvSpPr>
            <p:nvPr/>
          </p:nvSpPr>
          <p:spPr bwMode="auto">
            <a:xfrm flipV="1">
              <a:off x="3229" y="2747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85" name="Line 337"/>
            <p:cNvSpPr>
              <a:spLocks noChangeShapeType="1"/>
            </p:cNvSpPr>
            <p:nvPr/>
          </p:nvSpPr>
          <p:spPr bwMode="auto">
            <a:xfrm flipV="1">
              <a:off x="3233" y="2804"/>
              <a:ext cx="1" cy="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86" name="Line 338"/>
            <p:cNvSpPr>
              <a:spLocks noChangeShapeType="1"/>
            </p:cNvSpPr>
            <p:nvPr/>
          </p:nvSpPr>
          <p:spPr bwMode="auto">
            <a:xfrm flipV="1">
              <a:off x="3233" y="2808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87" name="Line 339"/>
            <p:cNvSpPr>
              <a:spLocks noChangeShapeType="1"/>
            </p:cNvSpPr>
            <p:nvPr/>
          </p:nvSpPr>
          <p:spPr bwMode="auto">
            <a:xfrm flipV="1">
              <a:off x="3247" y="2640"/>
              <a:ext cx="1" cy="15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88" name="Line 340"/>
            <p:cNvSpPr>
              <a:spLocks noChangeShapeType="1"/>
            </p:cNvSpPr>
            <p:nvPr/>
          </p:nvSpPr>
          <p:spPr bwMode="auto">
            <a:xfrm flipV="1">
              <a:off x="3261" y="2518"/>
              <a:ext cx="1" cy="27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89" name="Line 341"/>
            <p:cNvSpPr>
              <a:spLocks noChangeShapeType="1"/>
            </p:cNvSpPr>
            <p:nvPr/>
          </p:nvSpPr>
          <p:spPr bwMode="auto">
            <a:xfrm flipV="1">
              <a:off x="3261" y="2794"/>
              <a:ext cx="1" cy="11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90" name="Line 342"/>
            <p:cNvSpPr>
              <a:spLocks noChangeShapeType="1"/>
            </p:cNvSpPr>
            <p:nvPr/>
          </p:nvSpPr>
          <p:spPr bwMode="auto">
            <a:xfrm flipV="1">
              <a:off x="3261" y="2794"/>
              <a:ext cx="1" cy="8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91" name="Line 343"/>
            <p:cNvSpPr>
              <a:spLocks noChangeShapeType="1"/>
            </p:cNvSpPr>
            <p:nvPr/>
          </p:nvSpPr>
          <p:spPr bwMode="auto">
            <a:xfrm flipV="1">
              <a:off x="3285" y="2719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92" name="Line 344"/>
            <p:cNvSpPr>
              <a:spLocks noChangeShapeType="1"/>
            </p:cNvSpPr>
            <p:nvPr/>
          </p:nvSpPr>
          <p:spPr bwMode="auto">
            <a:xfrm flipV="1">
              <a:off x="3294" y="2776"/>
              <a:ext cx="1" cy="1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93" name="Line 345"/>
            <p:cNvSpPr>
              <a:spLocks noChangeShapeType="1"/>
            </p:cNvSpPr>
            <p:nvPr/>
          </p:nvSpPr>
          <p:spPr bwMode="auto">
            <a:xfrm flipV="1">
              <a:off x="3299" y="2729"/>
              <a:ext cx="1" cy="4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94" name="Line 346"/>
            <p:cNvSpPr>
              <a:spLocks noChangeShapeType="1"/>
            </p:cNvSpPr>
            <p:nvPr/>
          </p:nvSpPr>
          <p:spPr bwMode="auto">
            <a:xfrm flipV="1">
              <a:off x="3299" y="2771"/>
              <a:ext cx="1" cy="8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95" name="Line 347"/>
            <p:cNvSpPr>
              <a:spLocks noChangeShapeType="1"/>
            </p:cNvSpPr>
            <p:nvPr/>
          </p:nvSpPr>
          <p:spPr bwMode="auto">
            <a:xfrm flipV="1">
              <a:off x="3303" y="2696"/>
              <a:ext cx="1" cy="7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96" name="Line 348"/>
            <p:cNvSpPr>
              <a:spLocks noChangeShapeType="1"/>
            </p:cNvSpPr>
            <p:nvPr/>
          </p:nvSpPr>
          <p:spPr bwMode="auto">
            <a:xfrm flipV="1">
              <a:off x="3303" y="2654"/>
              <a:ext cx="1" cy="11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97" name="Line 349"/>
            <p:cNvSpPr>
              <a:spLocks noChangeShapeType="1"/>
            </p:cNvSpPr>
            <p:nvPr/>
          </p:nvSpPr>
          <p:spPr bwMode="auto">
            <a:xfrm flipV="1">
              <a:off x="3308" y="2766"/>
              <a:ext cx="1" cy="3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98" name="Line 350"/>
            <p:cNvSpPr>
              <a:spLocks noChangeShapeType="1"/>
            </p:cNvSpPr>
            <p:nvPr/>
          </p:nvSpPr>
          <p:spPr bwMode="auto">
            <a:xfrm flipV="1">
              <a:off x="3322" y="2729"/>
              <a:ext cx="1" cy="3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399" name="Line 351"/>
            <p:cNvSpPr>
              <a:spLocks noChangeShapeType="1"/>
            </p:cNvSpPr>
            <p:nvPr/>
          </p:nvSpPr>
          <p:spPr bwMode="auto">
            <a:xfrm flipV="1">
              <a:off x="3350" y="2747"/>
              <a:ext cx="1" cy="5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00" name="Line 352"/>
            <p:cNvSpPr>
              <a:spLocks noChangeShapeType="1"/>
            </p:cNvSpPr>
            <p:nvPr/>
          </p:nvSpPr>
          <p:spPr bwMode="auto">
            <a:xfrm flipV="1">
              <a:off x="3350" y="2593"/>
              <a:ext cx="1" cy="15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01" name="Line 353"/>
            <p:cNvSpPr>
              <a:spLocks noChangeShapeType="1"/>
            </p:cNvSpPr>
            <p:nvPr/>
          </p:nvSpPr>
          <p:spPr bwMode="auto">
            <a:xfrm flipV="1">
              <a:off x="3355" y="2743"/>
              <a:ext cx="1" cy="7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02" name="Line 354"/>
            <p:cNvSpPr>
              <a:spLocks noChangeShapeType="1"/>
            </p:cNvSpPr>
            <p:nvPr/>
          </p:nvSpPr>
          <p:spPr bwMode="auto">
            <a:xfrm flipV="1">
              <a:off x="3355" y="2640"/>
              <a:ext cx="1" cy="10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03" name="Line 355"/>
            <p:cNvSpPr>
              <a:spLocks noChangeShapeType="1"/>
            </p:cNvSpPr>
            <p:nvPr/>
          </p:nvSpPr>
          <p:spPr bwMode="auto">
            <a:xfrm flipV="1">
              <a:off x="3359" y="2682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04" name="Line 356"/>
            <p:cNvSpPr>
              <a:spLocks noChangeShapeType="1"/>
            </p:cNvSpPr>
            <p:nvPr/>
          </p:nvSpPr>
          <p:spPr bwMode="auto">
            <a:xfrm flipV="1">
              <a:off x="3364" y="2705"/>
              <a:ext cx="1" cy="3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05" name="Line 357"/>
            <p:cNvSpPr>
              <a:spLocks noChangeShapeType="1"/>
            </p:cNvSpPr>
            <p:nvPr/>
          </p:nvSpPr>
          <p:spPr bwMode="auto">
            <a:xfrm flipV="1">
              <a:off x="3364" y="2738"/>
              <a:ext cx="1" cy="22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06" name="Line 358"/>
            <p:cNvSpPr>
              <a:spLocks noChangeShapeType="1"/>
            </p:cNvSpPr>
            <p:nvPr/>
          </p:nvSpPr>
          <p:spPr bwMode="auto">
            <a:xfrm flipV="1">
              <a:off x="3369" y="2733"/>
              <a:ext cx="1" cy="1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07" name="Line 359"/>
            <p:cNvSpPr>
              <a:spLocks noChangeShapeType="1"/>
            </p:cNvSpPr>
            <p:nvPr/>
          </p:nvSpPr>
          <p:spPr bwMode="auto">
            <a:xfrm flipV="1">
              <a:off x="3373" y="2733"/>
              <a:ext cx="1" cy="7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08" name="Line 360"/>
            <p:cNvSpPr>
              <a:spLocks noChangeShapeType="1"/>
            </p:cNvSpPr>
            <p:nvPr/>
          </p:nvSpPr>
          <p:spPr bwMode="auto">
            <a:xfrm flipV="1">
              <a:off x="3378" y="2682"/>
              <a:ext cx="1" cy="5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09" name="Line 361"/>
            <p:cNvSpPr>
              <a:spLocks noChangeShapeType="1"/>
            </p:cNvSpPr>
            <p:nvPr/>
          </p:nvSpPr>
          <p:spPr bwMode="auto">
            <a:xfrm flipV="1">
              <a:off x="3387" y="2597"/>
              <a:ext cx="1" cy="13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10" name="Line 362"/>
            <p:cNvSpPr>
              <a:spLocks noChangeShapeType="1"/>
            </p:cNvSpPr>
            <p:nvPr/>
          </p:nvSpPr>
          <p:spPr bwMode="auto">
            <a:xfrm flipV="1">
              <a:off x="3392" y="2663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11" name="Line 363"/>
            <p:cNvSpPr>
              <a:spLocks noChangeShapeType="1"/>
            </p:cNvSpPr>
            <p:nvPr/>
          </p:nvSpPr>
          <p:spPr bwMode="auto">
            <a:xfrm flipV="1">
              <a:off x="3401" y="2658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12" name="Line 364"/>
            <p:cNvSpPr>
              <a:spLocks noChangeShapeType="1"/>
            </p:cNvSpPr>
            <p:nvPr/>
          </p:nvSpPr>
          <p:spPr bwMode="auto">
            <a:xfrm flipV="1">
              <a:off x="3401" y="2719"/>
              <a:ext cx="1" cy="9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13" name="Line 365"/>
            <p:cNvSpPr>
              <a:spLocks noChangeShapeType="1"/>
            </p:cNvSpPr>
            <p:nvPr/>
          </p:nvSpPr>
          <p:spPr bwMode="auto">
            <a:xfrm flipV="1">
              <a:off x="3406" y="2616"/>
              <a:ext cx="1" cy="10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14" name="Line 366"/>
            <p:cNvSpPr>
              <a:spLocks noChangeShapeType="1"/>
            </p:cNvSpPr>
            <p:nvPr/>
          </p:nvSpPr>
          <p:spPr bwMode="auto">
            <a:xfrm flipV="1">
              <a:off x="3415" y="2710"/>
              <a:ext cx="1" cy="4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15" name="Line 367"/>
            <p:cNvSpPr>
              <a:spLocks noChangeShapeType="1"/>
            </p:cNvSpPr>
            <p:nvPr/>
          </p:nvSpPr>
          <p:spPr bwMode="auto">
            <a:xfrm flipV="1">
              <a:off x="3415" y="2710"/>
              <a:ext cx="1" cy="1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16" name="Line 368"/>
            <p:cNvSpPr>
              <a:spLocks noChangeShapeType="1"/>
            </p:cNvSpPr>
            <p:nvPr/>
          </p:nvSpPr>
          <p:spPr bwMode="auto">
            <a:xfrm flipV="1">
              <a:off x="3420" y="2588"/>
              <a:ext cx="1" cy="12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17" name="Line 369"/>
            <p:cNvSpPr>
              <a:spLocks noChangeShapeType="1"/>
            </p:cNvSpPr>
            <p:nvPr/>
          </p:nvSpPr>
          <p:spPr bwMode="auto">
            <a:xfrm flipV="1">
              <a:off x="3434" y="2611"/>
              <a:ext cx="1" cy="9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18" name="Line 370"/>
            <p:cNvSpPr>
              <a:spLocks noChangeShapeType="1"/>
            </p:cNvSpPr>
            <p:nvPr/>
          </p:nvSpPr>
          <p:spPr bwMode="auto">
            <a:xfrm flipV="1">
              <a:off x="3439" y="2672"/>
              <a:ext cx="1" cy="2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19" name="Line 371"/>
            <p:cNvSpPr>
              <a:spLocks noChangeShapeType="1"/>
            </p:cNvSpPr>
            <p:nvPr/>
          </p:nvSpPr>
          <p:spPr bwMode="auto">
            <a:xfrm flipV="1">
              <a:off x="3443" y="2630"/>
              <a:ext cx="1" cy="6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20" name="Line 372"/>
            <p:cNvSpPr>
              <a:spLocks noChangeShapeType="1"/>
            </p:cNvSpPr>
            <p:nvPr/>
          </p:nvSpPr>
          <p:spPr bwMode="auto">
            <a:xfrm flipV="1">
              <a:off x="3443" y="2696"/>
              <a:ext cx="1" cy="18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21" name="Line 373"/>
            <p:cNvSpPr>
              <a:spLocks noChangeShapeType="1"/>
            </p:cNvSpPr>
            <p:nvPr/>
          </p:nvSpPr>
          <p:spPr bwMode="auto">
            <a:xfrm flipV="1">
              <a:off x="3448" y="2691"/>
              <a:ext cx="1" cy="5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22" name="Line 374"/>
            <p:cNvSpPr>
              <a:spLocks noChangeShapeType="1"/>
            </p:cNvSpPr>
            <p:nvPr/>
          </p:nvSpPr>
          <p:spPr bwMode="auto">
            <a:xfrm flipV="1">
              <a:off x="3453" y="2691"/>
              <a:ext cx="1" cy="3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23" name="Line 375"/>
            <p:cNvSpPr>
              <a:spLocks noChangeShapeType="1"/>
            </p:cNvSpPr>
            <p:nvPr/>
          </p:nvSpPr>
          <p:spPr bwMode="auto">
            <a:xfrm flipV="1">
              <a:off x="3467" y="2686"/>
              <a:ext cx="1" cy="2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24" name="Line 376"/>
            <p:cNvSpPr>
              <a:spLocks noChangeShapeType="1"/>
            </p:cNvSpPr>
            <p:nvPr/>
          </p:nvSpPr>
          <p:spPr bwMode="auto">
            <a:xfrm flipV="1">
              <a:off x="3476" y="2677"/>
              <a:ext cx="1" cy="13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25" name="Line 377"/>
            <p:cNvSpPr>
              <a:spLocks noChangeShapeType="1"/>
            </p:cNvSpPr>
            <p:nvPr/>
          </p:nvSpPr>
          <p:spPr bwMode="auto">
            <a:xfrm flipV="1">
              <a:off x="3476" y="2579"/>
              <a:ext cx="1" cy="9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26" name="Line 378"/>
            <p:cNvSpPr>
              <a:spLocks noChangeShapeType="1"/>
            </p:cNvSpPr>
            <p:nvPr/>
          </p:nvSpPr>
          <p:spPr bwMode="auto">
            <a:xfrm flipV="1">
              <a:off x="3485" y="2672"/>
              <a:ext cx="1" cy="9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27" name="Line 379"/>
            <p:cNvSpPr>
              <a:spLocks noChangeShapeType="1"/>
            </p:cNvSpPr>
            <p:nvPr/>
          </p:nvSpPr>
          <p:spPr bwMode="auto">
            <a:xfrm flipV="1">
              <a:off x="3485" y="2672"/>
              <a:ext cx="1" cy="8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28" name="Line 380"/>
            <p:cNvSpPr>
              <a:spLocks noChangeShapeType="1"/>
            </p:cNvSpPr>
            <p:nvPr/>
          </p:nvSpPr>
          <p:spPr bwMode="auto">
            <a:xfrm flipV="1">
              <a:off x="3495" y="2668"/>
              <a:ext cx="1" cy="27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29" name="Line 381"/>
            <p:cNvSpPr>
              <a:spLocks noChangeShapeType="1"/>
            </p:cNvSpPr>
            <p:nvPr/>
          </p:nvSpPr>
          <p:spPr bwMode="auto">
            <a:xfrm flipV="1">
              <a:off x="3495" y="2668"/>
              <a:ext cx="1" cy="22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30" name="Line 382"/>
            <p:cNvSpPr>
              <a:spLocks noChangeShapeType="1"/>
            </p:cNvSpPr>
            <p:nvPr/>
          </p:nvSpPr>
          <p:spPr bwMode="auto">
            <a:xfrm flipV="1">
              <a:off x="3504" y="2663"/>
              <a:ext cx="1" cy="11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31" name="Line 383"/>
            <p:cNvSpPr>
              <a:spLocks noChangeShapeType="1"/>
            </p:cNvSpPr>
            <p:nvPr/>
          </p:nvSpPr>
          <p:spPr bwMode="auto">
            <a:xfrm flipV="1">
              <a:off x="3518" y="2532"/>
              <a:ext cx="1" cy="12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32" name="Line 384"/>
            <p:cNvSpPr>
              <a:spLocks noChangeShapeType="1"/>
            </p:cNvSpPr>
            <p:nvPr/>
          </p:nvSpPr>
          <p:spPr bwMode="auto">
            <a:xfrm flipV="1">
              <a:off x="3518" y="2658"/>
              <a:ext cx="1" cy="30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33" name="Line 385"/>
            <p:cNvSpPr>
              <a:spLocks noChangeShapeType="1"/>
            </p:cNvSpPr>
            <p:nvPr/>
          </p:nvSpPr>
          <p:spPr bwMode="auto">
            <a:xfrm flipV="1">
              <a:off x="3518" y="2658"/>
              <a:ext cx="1" cy="4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34" name="Line 386"/>
            <p:cNvSpPr>
              <a:spLocks noChangeShapeType="1"/>
            </p:cNvSpPr>
            <p:nvPr/>
          </p:nvSpPr>
          <p:spPr bwMode="auto">
            <a:xfrm flipV="1">
              <a:off x="3518" y="2654"/>
              <a:ext cx="1" cy="11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35" name="Line 387"/>
            <p:cNvSpPr>
              <a:spLocks noChangeShapeType="1"/>
            </p:cNvSpPr>
            <p:nvPr/>
          </p:nvSpPr>
          <p:spPr bwMode="auto">
            <a:xfrm flipV="1">
              <a:off x="3532" y="2649"/>
              <a:ext cx="1" cy="12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36" name="Line 388"/>
            <p:cNvSpPr>
              <a:spLocks noChangeShapeType="1"/>
            </p:cNvSpPr>
            <p:nvPr/>
          </p:nvSpPr>
          <p:spPr bwMode="auto">
            <a:xfrm flipV="1">
              <a:off x="3541" y="2522"/>
              <a:ext cx="1" cy="12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37" name="Line 389"/>
            <p:cNvSpPr>
              <a:spLocks noChangeShapeType="1"/>
            </p:cNvSpPr>
            <p:nvPr/>
          </p:nvSpPr>
          <p:spPr bwMode="auto">
            <a:xfrm flipV="1">
              <a:off x="3569" y="2630"/>
              <a:ext cx="1" cy="4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38" name="Line 390"/>
            <p:cNvSpPr>
              <a:spLocks noChangeShapeType="1"/>
            </p:cNvSpPr>
            <p:nvPr/>
          </p:nvSpPr>
          <p:spPr bwMode="auto">
            <a:xfrm flipV="1">
              <a:off x="3583" y="2583"/>
              <a:ext cx="1" cy="3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39" name="Line 391"/>
            <p:cNvSpPr>
              <a:spLocks noChangeShapeType="1"/>
            </p:cNvSpPr>
            <p:nvPr/>
          </p:nvSpPr>
          <p:spPr bwMode="auto">
            <a:xfrm flipV="1">
              <a:off x="3593" y="2616"/>
              <a:ext cx="1" cy="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40" name="Line 392"/>
            <p:cNvSpPr>
              <a:spLocks noChangeShapeType="1"/>
            </p:cNvSpPr>
            <p:nvPr/>
          </p:nvSpPr>
          <p:spPr bwMode="auto">
            <a:xfrm flipV="1">
              <a:off x="3607" y="2611"/>
              <a:ext cx="1" cy="1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41" name="Line 393"/>
            <p:cNvSpPr>
              <a:spLocks noChangeShapeType="1"/>
            </p:cNvSpPr>
            <p:nvPr/>
          </p:nvSpPr>
          <p:spPr bwMode="auto">
            <a:xfrm flipV="1">
              <a:off x="3616" y="2527"/>
              <a:ext cx="1" cy="80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42" name="Line 394"/>
            <p:cNvSpPr>
              <a:spLocks noChangeShapeType="1"/>
            </p:cNvSpPr>
            <p:nvPr/>
          </p:nvSpPr>
          <p:spPr bwMode="auto">
            <a:xfrm flipV="1">
              <a:off x="3616" y="2583"/>
              <a:ext cx="1" cy="2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43" name="Line 395"/>
            <p:cNvSpPr>
              <a:spLocks noChangeShapeType="1"/>
            </p:cNvSpPr>
            <p:nvPr/>
          </p:nvSpPr>
          <p:spPr bwMode="auto">
            <a:xfrm flipV="1">
              <a:off x="3625" y="2443"/>
              <a:ext cx="1" cy="15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44" name="Line 396"/>
            <p:cNvSpPr>
              <a:spLocks noChangeShapeType="1"/>
            </p:cNvSpPr>
            <p:nvPr/>
          </p:nvSpPr>
          <p:spPr bwMode="auto">
            <a:xfrm flipV="1">
              <a:off x="3630" y="2555"/>
              <a:ext cx="1" cy="42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45" name="Line 397"/>
            <p:cNvSpPr>
              <a:spLocks noChangeShapeType="1"/>
            </p:cNvSpPr>
            <p:nvPr/>
          </p:nvSpPr>
          <p:spPr bwMode="auto">
            <a:xfrm flipV="1">
              <a:off x="3649" y="2513"/>
              <a:ext cx="1" cy="7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46" name="Line 398"/>
            <p:cNvSpPr>
              <a:spLocks noChangeShapeType="1"/>
            </p:cNvSpPr>
            <p:nvPr/>
          </p:nvSpPr>
          <p:spPr bwMode="auto">
            <a:xfrm flipV="1">
              <a:off x="3653" y="2438"/>
              <a:ext cx="1" cy="14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47" name="Line 399"/>
            <p:cNvSpPr>
              <a:spLocks noChangeShapeType="1"/>
            </p:cNvSpPr>
            <p:nvPr/>
          </p:nvSpPr>
          <p:spPr bwMode="auto">
            <a:xfrm flipV="1">
              <a:off x="3658" y="2508"/>
              <a:ext cx="1" cy="7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48" name="Line 400"/>
            <p:cNvSpPr>
              <a:spLocks noChangeShapeType="1"/>
            </p:cNvSpPr>
            <p:nvPr/>
          </p:nvSpPr>
          <p:spPr bwMode="auto">
            <a:xfrm flipV="1">
              <a:off x="3672" y="2513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49" name="Line 401"/>
            <p:cNvSpPr>
              <a:spLocks noChangeShapeType="1"/>
            </p:cNvSpPr>
            <p:nvPr/>
          </p:nvSpPr>
          <p:spPr bwMode="auto">
            <a:xfrm flipV="1">
              <a:off x="3672" y="2471"/>
              <a:ext cx="1" cy="10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50" name="Line 402"/>
            <p:cNvSpPr>
              <a:spLocks noChangeShapeType="1"/>
            </p:cNvSpPr>
            <p:nvPr/>
          </p:nvSpPr>
          <p:spPr bwMode="auto">
            <a:xfrm flipV="1">
              <a:off x="3681" y="2569"/>
              <a:ext cx="1" cy="3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51" name="Line 403"/>
            <p:cNvSpPr>
              <a:spLocks noChangeShapeType="1"/>
            </p:cNvSpPr>
            <p:nvPr/>
          </p:nvSpPr>
          <p:spPr bwMode="auto">
            <a:xfrm flipV="1">
              <a:off x="3733" y="2541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52" name="Line 404"/>
            <p:cNvSpPr>
              <a:spLocks noChangeShapeType="1"/>
            </p:cNvSpPr>
            <p:nvPr/>
          </p:nvSpPr>
          <p:spPr bwMode="auto">
            <a:xfrm flipV="1">
              <a:off x="3737" y="2522"/>
              <a:ext cx="1" cy="1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53" name="Line 405"/>
            <p:cNvSpPr>
              <a:spLocks noChangeShapeType="1"/>
            </p:cNvSpPr>
            <p:nvPr/>
          </p:nvSpPr>
          <p:spPr bwMode="auto">
            <a:xfrm flipV="1">
              <a:off x="3742" y="2382"/>
              <a:ext cx="1" cy="15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54" name="Line 406"/>
            <p:cNvSpPr>
              <a:spLocks noChangeShapeType="1"/>
            </p:cNvSpPr>
            <p:nvPr/>
          </p:nvSpPr>
          <p:spPr bwMode="auto">
            <a:xfrm flipV="1">
              <a:off x="3751" y="2532"/>
              <a:ext cx="1" cy="16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55" name="Line 407"/>
            <p:cNvSpPr>
              <a:spLocks noChangeShapeType="1"/>
            </p:cNvSpPr>
            <p:nvPr/>
          </p:nvSpPr>
          <p:spPr bwMode="auto">
            <a:xfrm flipV="1">
              <a:off x="3779" y="2433"/>
              <a:ext cx="1" cy="8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56" name="Line 408"/>
            <p:cNvSpPr>
              <a:spLocks noChangeShapeType="1"/>
            </p:cNvSpPr>
            <p:nvPr/>
          </p:nvSpPr>
          <p:spPr bwMode="auto">
            <a:xfrm flipV="1">
              <a:off x="3784" y="2518"/>
              <a:ext cx="1" cy="37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57" name="Line 409"/>
            <p:cNvSpPr>
              <a:spLocks noChangeShapeType="1"/>
            </p:cNvSpPr>
            <p:nvPr/>
          </p:nvSpPr>
          <p:spPr bwMode="auto">
            <a:xfrm flipV="1">
              <a:off x="3798" y="2494"/>
              <a:ext cx="1" cy="14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58" name="Line 410"/>
            <p:cNvSpPr>
              <a:spLocks noChangeShapeType="1"/>
            </p:cNvSpPr>
            <p:nvPr/>
          </p:nvSpPr>
          <p:spPr bwMode="auto">
            <a:xfrm flipV="1">
              <a:off x="3817" y="2489"/>
              <a:ext cx="1" cy="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59" name="Line 411"/>
            <p:cNvSpPr>
              <a:spLocks noChangeShapeType="1"/>
            </p:cNvSpPr>
            <p:nvPr/>
          </p:nvSpPr>
          <p:spPr bwMode="auto">
            <a:xfrm flipV="1">
              <a:off x="3835" y="2466"/>
              <a:ext cx="1" cy="23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60" name="Line 412"/>
            <p:cNvSpPr>
              <a:spLocks noChangeShapeType="1"/>
            </p:cNvSpPr>
            <p:nvPr/>
          </p:nvSpPr>
          <p:spPr bwMode="auto">
            <a:xfrm flipV="1">
              <a:off x="3835" y="2485"/>
              <a:ext cx="1" cy="21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61" name="Line 413"/>
            <p:cNvSpPr>
              <a:spLocks noChangeShapeType="1"/>
            </p:cNvSpPr>
            <p:nvPr/>
          </p:nvSpPr>
          <p:spPr bwMode="auto">
            <a:xfrm flipV="1">
              <a:off x="3863" y="2475"/>
              <a:ext cx="1" cy="146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62" name="Line 414"/>
            <p:cNvSpPr>
              <a:spLocks noChangeShapeType="1"/>
            </p:cNvSpPr>
            <p:nvPr/>
          </p:nvSpPr>
          <p:spPr bwMode="auto">
            <a:xfrm flipV="1">
              <a:off x="3919" y="2382"/>
              <a:ext cx="1" cy="6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63" name="Line 415"/>
            <p:cNvSpPr>
              <a:spLocks noChangeShapeType="1"/>
            </p:cNvSpPr>
            <p:nvPr/>
          </p:nvSpPr>
          <p:spPr bwMode="auto">
            <a:xfrm flipV="1">
              <a:off x="3966" y="2419"/>
              <a:ext cx="1" cy="19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64" name="Line 416"/>
            <p:cNvSpPr>
              <a:spLocks noChangeShapeType="1"/>
            </p:cNvSpPr>
            <p:nvPr/>
          </p:nvSpPr>
          <p:spPr bwMode="auto">
            <a:xfrm flipV="1">
              <a:off x="3975" y="2410"/>
              <a:ext cx="1" cy="155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65" name="Line 417"/>
            <p:cNvSpPr>
              <a:spLocks noChangeShapeType="1"/>
            </p:cNvSpPr>
            <p:nvPr/>
          </p:nvSpPr>
          <p:spPr bwMode="auto">
            <a:xfrm flipV="1">
              <a:off x="4022" y="2391"/>
              <a:ext cx="1" cy="98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66" name="Line 418"/>
            <p:cNvSpPr>
              <a:spLocks noChangeShapeType="1"/>
            </p:cNvSpPr>
            <p:nvPr/>
          </p:nvSpPr>
          <p:spPr bwMode="auto">
            <a:xfrm flipV="1">
              <a:off x="4073" y="2222"/>
              <a:ext cx="1" cy="14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67" name="Line 419"/>
            <p:cNvSpPr>
              <a:spLocks noChangeShapeType="1"/>
            </p:cNvSpPr>
            <p:nvPr/>
          </p:nvSpPr>
          <p:spPr bwMode="auto">
            <a:xfrm>
              <a:off x="4134" y="2325"/>
              <a:ext cx="1" cy="1"/>
            </a:xfrm>
            <a:prstGeom prst="line">
              <a:avLst/>
            </a:prstGeom>
            <a:noFill/>
            <a:ln w="7938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468" name="Oval 420"/>
            <p:cNvSpPr>
              <a:spLocks noChangeArrowheads="1"/>
            </p:cNvSpPr>
            <p:nvPr/>
          </p:nvSpPr>
          <p:spPr bwMode="auto">
            <a:xfrm>
              <a:off x="2212" y="332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69" name="Oval 421"/>
            <p:cNvSpPr>
              <a:spLocks noChangeArrowheads="1"/>
            </p:cNvSpPr>
            <p:nvPr/>
          </p:nvSpPr>
          <p:spPr bwMode="auto">
            <a:xfrm>
              <a:off x="2296" y="3427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70" name="Oval 422"/>
            <p:cNvSpPr>
              <a:spLocks noChangeArrowheads="1"/>
            </p:cNvSpPr>
            <p:nvPr/>
          </p:nvSpPr>
          <p:spPr bwMode="auto">
            <a:xfrm>
              <a:off x="2324" y="343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71" name="Oval 423"/>
            <p:cNvSpPr>
              <a:spLocks noChangeArrowheads="1"/>
            </p:cNvSpPr>
            <p:nvPr/>
          </p:nvSpPr>
          <p:spPr bwMode="auto">
            <a:xfrm>
              <a:off x="2389" y="32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72" name="Oval 424"/>
            <p:cNvSpPr>
              <a:spLocks noChangeArrowheads="1"/>
            </p:cNvSpPr>
            <p:nvPr/>
          </p:nvSpPr>
          <p:spPr bwMode="auto">
            <a:xfrm>
              <a:off x="2468" y="323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73" name="Oval 425"/>
            <p:cNvSpPr>
              <a:spLocks noChangeArrowheads="1"/>
            </p:cNvSpPr>
            <p:nvPr/>
          </p:nvSpPr>
          <p:spPr bwMode="auto">
            <a:xfrm>
              <a:off x="2468" y="324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74" name="Oval 426"/>
            <p:cNvSpPr>
              <a:spLocks noChangeArrowheads="1"/>
            </p:cNvSpPr>
            <p:nvPr/>
          </p:nvSpPr>
          <p:spPr bwMode="auto">
            <a:xfrm>
              <a:off x="2501" y="330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75" name="Oval 427"/>
            <p:cNvSpPr>
              <a:spLocks noChangeArrowheads="1"/>
            </p:cNvSpPr>
            <p:nvPr/>
          </p:nvSpPr>
          <p:spPr bwMode="auto">
            <a:xfrm>
              <a:off x="2529" y="303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76" name="Oval 428"/>
            <p:cNvSpPr>
              <a:spLocks noChangeArrowheads="1"/>
            </p:cNvSpPr>
            <p:nvPr/>
          </p:nvSpPr>
          <p:spPr bwMode="auto">
            <a:xfrm>
              <a:off x="2557" y="322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77" name="Oval 429"/>
            <p:cNvSpPr>
              <a:spLocks noChangeArrowheads="1"/>
            </p:cNvSpPr>
            <p:nvPr/>
          </p:nvSpPr>
          <p:spPr bwMode="auto">
            <a:xfrm>
              <a:off x="2678" y="301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78" name="Oval 430"/>
            <p:cNvSpPr>
              <a:spLocks noChangeArrowheads="1"/>
            </p:cNvSpPr>
            <p:nvPr/>
          </p:nvSpPr>
          <p:spPr bwMode="auto">
            <a:xfrm>
              <a:off x="2720" y="305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79" name="Oval 431"/>
            <p:cNvSpPr>
              <a:spLocks noChangeArrowheads="1"/>
            </p:cNvSpPr>
            <p:nvPr/>
          </p:nvSpPr>
          <p:spPr bwMode="auto">
            <a:xfrm>
              <a:off x="2762" y="299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80" name="Oval 432"/>
            <p:cNvSpPr>
              <a:spLocks noChangeArrowheads="1"/>
            </p:cNvSpPr>
            <p:nvPr/>
          </p:nvSpPr>
          <p:spPr bwMode="auto">
            <a:xfrm>
              <a:off x="2771" y="301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81" name="Oval 433"/>
            <p:cNvSpPr>
              <a:spLocks noChangeArrowheads="1"/>
            </p:cNvSpPr>
            <p:nvPr/>
          </p:nvSpPr>
          <p:spPr bwMode="auto">
            <a:xfrm>
              <a:off x="2771" y="291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82" name="Oval 434"/>
            <p:cNvSpPr>
              <a:spLocks noChangeArrowheads="1"/>
            </p:cNvSpPr>
            <p:nvPr/>
          </p:nvSpPr>
          <p:spPr bwMode="auto">
            <a:xfrm>
              <a:off x="2795" y="299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83" name="Oval 435"/>
            <p:cNvSpPr>
              <a:spLocks noChangeArrowheads="1"/>
            </p:cNvSpPr>
            <p:nvPr/>
          </p:nvSpPr>
          <p:spPr bwMode="auto">
            <a:xfrm>
              <a:off x="2813" y="283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84" name="Oval 436"/>
            <p:cNvSpPr>
              <a:spLocks noChangeArrowheads="1"/>
            </p:cNvSpPr>
            <p:nvPr/>
          </p:nvSpPr>
          <p:spPr bwMode="auto">
            <a:xfrm>
              <a:off x="2818" y="314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85" name="Oval 437"/>
            <p:cNvSpPr>
              <a:spLocks noChangeArrowheads="1"/>
            </p:cNvSpPr>
            <p:nvPr/>
          </p:nvSpPr>
          <p:spPr bwMode="auto">
            <a:xfrm>
              <a:off x="2832" y="2944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86" name="Oval 438"/>
            <p:cNvSpPr>
              <a:spLocks noChangeArrowheads="1"/>
            </p:cNvSpPr>
            <p:nvPr/>
          </p:nvSpPr>
          <p:spPr bwMode="auto">
            <a:xfrm>
              <a:off x="2841" y="302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87" name="Oval 439"/>
            <p:cNvSpPr>
              <a:spLocks noChangeArrowheads="1"/>
            </p:cNvSpPr>
            <p:nvPr/>
          </p:nvSpPr>
          <p:spPr bwMode="auto">
            <a:xfrm>
              <a:off x="2846" y="29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88" name="Oval 440"/>
            <p:cNvSpPr>
              <a:spLocks noChangeArrowheads="1"/>
            </p:cNvSpPr>
            <p:nvPr/>
          </p:nvSpPr>
          <p:spPr bwMode="auto">
            <a:xfrm>
              <a:off x="2855" y="286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89" name="Oval 441"/>
            <p:cNvSpPr>
              <a:spLocks noChangeArrowheads="1"/>
            </p:cNvSpPr>
            <p:nvPr/>
          </p:nvSpPr>
          <p:spPr bwMode="auto">
            <a:xfrm>
              <a:off x="2860" y="296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90" name="Oval 442"/>
            <p:cNvSpPr>
              <a:spLocks noChangeArrowheads="1"/>
            </p:cNvSpPr>
            <p:nvPr/>
          </p:nvSpPr>
          <p:spPr bwMode="auto">
            <a:xfrm>
              <a:off x="2888" y="310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91" name="Oval 443"/>
            <p:cNvSpPr>
              <a:spLocks noChangeArrowheads="1"/>
            </p:cNvSpPr>
            <p:nvPr/>
          </p:nvSpPr>
          <p:spPr bwMode="auto">
            <a:xfrm>
              <a:off x="2897" y="289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92" name="Oval 444"/>
            <p:cNvSpPr>
              <a:spLocks noChangeArrowheads="1"/>
            </p:cNvSpPr>
            <p:nvPr/>
          </p:nvSpPr>
          <p:spPr bwMode="auto">
            <a:xfrm>
              <a:off x="2907" y="320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93" name="Oval 445"/>
            <p:cNvSpPr>
              <a:spLocks noChangeArrowheads="1"/>
            </p:cNvSpPr>
            <p:nvPr/>
          </p:nvSpPr>
          <p:spPr bwMode="auto">
            <a:xfrm>
              <a:off x="2911" y="297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94" name="Oval 446"/>
            <p:cNvSpPr>
              <a:spLocks noChangeArrowheads="1"/>
            </p:cNvSpPr>
            <p:nvPr/>
          </p:nvSpPr>
          <p:spPr bwMode="auto">
            <a:xfrm>
              <a:off x="2925" y="307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95" name="Oval 447"/>
            <p:cNvSpPr>
              <a:spLocks noChangeArrowheads="1"/>
            </p:cNvSpPr>
            <p:nvPr/>
          </p:nvSpPr>
          <p:spPr bwMode="auto">
            <a:xfrm>
              <a:off x="2944" y="294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96" name="Oval 448"/>
            <p:cNvSpPr>
              <a:spLocks noChangeArrowheads="1"/>
            </p:cNvSpPr>
            <p:nvPr/>
          </p:nvSpPr>
          <p:spPr bwMode="auto">
            <a:xfrm>
              <a:off x="2949" y="275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97" name="Oval 449"/>
            <p:cNvSpPr>
              <a:spLocks noChangeArrowheads="1"/>
            </p:cNvSpPr>
            <p:nvPr/>
          </p:nvSpPr>
          <p:spPr bwMode="auto">
            <a:xfrm>
              <a:off x="2953" y="299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98" name="Oval 450"/>
            <p:cNvSpPr>
              <a:spLocks noChangeArrowheads="1"/>
            </p:cNvSpPr>
            <p:nvPr/>
          </p:nvSpPr>
          <p:spPr bwMode="auto">
            <a:xfrm>
              <a:off x="2963" y="2822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499" name="Oval 451"/>
            <p:cNvSpPr>
              <a:spLocks noChangeArrowheads="1"/>
            </p:cNvSpPr>
            <p:nvPr/>
          </p:nvSpPr>
          <p:spPr bwMode="auto">
            <a:xfrm>
              <a:off x="2963" y="3019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00" name="Oval 452"/>
            <p:cNvSpPr>
              <a:spLocks noChangeArrowheads="1"/>
            </p:cNvSpPr>
            <p:nvPr/>
          </p:nvSpPr>
          <p:spPr bwMode="auto">
            <a:xfrm>
              <a:off x="2967" y="298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01" name="Oval 453"/>
            <p:cNvSpPr>
              <a:spLocks noChangeArrowheads="1"/>
            </p:cNvSpPr>
            <p:nvPr/>
          </p:nvSpPr>
          <p:spPr bwMode="auto">
            <a:xfrm>
              <a:off x="2977" y="283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02" name="Oval 454"/>
            <p:cNvSpPr>
              <a:spLocks noChangeArrowheads="1"/>
            </p:cNvSpPr>
            <p:nvPr/>
          </p:nvSpPr>
          <p:spPr bwMode="auto">
            <a:xfrm>
              <a:off x="2981" y="294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03" name="Oval 455"/>
            <p:cNvSpPr>
              <a:spLocks noChangeArrowheads="1"/>
            </p:cNvSpPr>
            <p:nvPr/>
          </p:nvSpPr>
          <p:spPr bwMode="auto">
            <a:xfrm>
              <a:off x="2986" y="298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04" name="Oval 456"/>
            <p:cNvSpPr>
              <a:spLocks noChangeArrowheads="1"/>
            </p:cNvSpPr>
            <p:nvPr/>
          </p:nvSpPr>
          <p:spPr bwMode="auto">
            <a:xfrm>
              <a:off x="2995" y="29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05" name="Oval 457"/>
            <p:cNvSpPr>
              <a:spLocks noChangeArrowheads="1"/>
            </p:cNvSpPr>
            <p:nvPr/>
          </p:nvSpPr>
          <p:spPr bwMode="auto">
            <a:xfrm>
              <a:off x="3000" y="295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06" name="Oval 458"/>
            <p:cNvSpPr>
              <a:spLocks noChangeArrowheads="1"/>
            </p:cNvSpPr>
            <p:nvPr/>
          </p:nvSpPr>
          <p:spPr bwMode="auto">
            <a:xfrm>
              <a:off x="3009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07" name="Oval 459"/>
            <p:cNvSpPr>
              <a:spLocks noChangeArrowheads="1"/>
            </p:cNvSpPr>
            <p:nvPr/>
          </p:nvSpPr>
          <p:spPr bwMode="auto">
            <a:xfrm>
              <a:off x="3014" y="299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08" name="Oval 460"/>
            <p:cNvSpPr>
              <a:spLocks noChangeArrowheads="1"/>
            </p:cNvSpPr>
            <p:nvPr/>
          </p:nvSpPr>
          <p:spPr bwMode="auto">
            <a:xfrm>
              <a:off x="3014" y="279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09" name="Oval 461"/>
            <p:cNvSpPr>
              <a:spLocks noChangeArrowheads="1"/>
            </p:cNvSpPr>
            <p:nvPr/>
          </p:nvSpPr>
          <p:spPr bwMode="auto">
            <a:xfrm>
              <a:off x="3023" y="284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10" name="Oval 462"/>
            <p:cNvSpPr>
              <a:spLocks noChangeArrowheads="1"/>
            </p:cNvSpPr>
            <p:nvPr/>
          </p:nvSpPr>
          <p:spPr bwMode="auto">
            <a:xfrm>
              <a:off x="3028" y="284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11" name="Oval 463"/>
            <p:cNvSpPr>
              <a:spLocks noChangeArrowheads="1"/>
            </p:cNvSpPr>
            <p:nvPr/>
          </p:nvSpPr>
          <p:spPr bwMode="auto">
            <a:xfrm>
              <a:off x="3033" y="281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12" name="Oval 464"/>
            <p:cNvSpPr>
              <a:spLocks noChangeArrowheads="1"/>
            </p:cNvSpPr>
            <p:nvPr/>
          </p:nvSpPr>
          <p:spPr bwMode="auto">
            <a:xfrm>
              <a:off x="3037" y="291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13" name="Oval 465"/>
            <p:cNvSpPr>
              <a:spLocks noChangeArrowheads="1"/>
            </p:cNvSpPr>
            <p:nvPr/>
          </p:nvSpPr>
          <p:spPr bwMode="auto">
            <a:xfrm>
              <a:off x="3042" y="297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14" name="Oval 466"/>
            <p:cNvSpPr>
              <a:spLocks noChangeArrowheads="1"/>
            </p:cNvSpPr>
            <p:nvPr/>
          </p:nvSpPr>
          <p:spPr bwMode="auto">
            <a:xfrm>
              <a:off x="3051" y="268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15" name="Oval 467"/>
            <p:cNvSpPr>
              <a:spLocks noChangeArrowheads="1"/>
            </p:cNvSpPr>
            <p:nvPr/>
          </p:nvSpPr>
          <p:spPr bwMode="auto">
            <a:xfrm>
              <a:off x="3061" y="280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16" name="Oval 468"/>
            <p:cNvSpPr>
              <a:spLocks noChangeArrowheads="1"/>
            </p:cNvSpPr>
            <p:nvPr/>
          </p:nvSpPr>
          <p:spPr bwMode="auto">
            <a:xfrm>
              <a:off x="3075" y="294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17" name="Oval 469"/>
            <p:cNvSpPr>
              <a:spLocks noChangeArrowheads="1"/>
            </p:cNvSpPr>
            <p:nvPr/>
          </p:nvSpPr>
          <p:spPr bwMode="auto">
            <a:xfrm>
              <a:off x="3075" y="276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18" name="Oval 470"/>
            <p:cNvSpPr>
              <a:spLocks noChangeArrowheads="1"/>
            </p:cNvSpPr>
            <p:nvPr/>
          </p:nvSpPr>
          <p:spPr bwMode="auto">
            <a:xfrm>
              <a:off x="3089" y="288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19" name="Oval 471"/>
            <p:cNvSpPr>
              <a:spLocks noChangeArrowheads="1"/>
            </p:cNvSpPr>
            <p:nvPr/>
          </p:nvSpPr>
          <p:spPr bwMode="auto">
            <a:xfrm>
              <a:off x="3098" y="278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20" name="Oval 472"/>
            <p:cNvSpPr>
              <a:spLocks noChangeArrowheads="1"/>
            </p:cNvSpPr>
            <p:nvPr/>
          </p:nvSpPr>
          <p:spPr bwMode="auto">
            <a:xfrm>
              <a:off x="3107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21" name="Oval 473"/>
            <p:cNvSpPr>
              <a:spLocks noChangeArrowheads="1"/>
            </p:cNvSpPr>
            <p:nvPr/>
          </p:nvSpPr>
          <p:spPr bwMode="auto">
            <a:xfrm>
              <a:off x="3121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22" name="Oval 474"/>
            <p:cNvSpPr>
              <a:spLocks noChangeArrowheads="1"/>
            </p:cNvSpPr>
            <p:nvPr/>
          </p:nvSpPr>
          <p:spPr bwMode="auto">
            <a:xfrm>
              <a:off x="3121" y="294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23" name="Oval 475"/>
            <p:cNvSpPr>
              <a:spLocks noChangeArrowheads="1"/>
            </p:cNvSpPr>
            <p:nvPr/>
          </p:nvSpPr>
          <p:spPr bwMode="auto">
            <a:xfrm>
              <a:off x="3154" y="289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24" name="Oval 476"/>
            <p:cNvSpPr>
              <a:spLocks noChangeArrowheads="1"/>
            </p:cNvSpPr>
            <p:nvPr/>
          </p:nvSpPr>
          <p:spPr bwMode="auto">
            <a:xfrm>
              <a:off x="3154" y="2883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25" name="Oval 477"/>
            <p:cNvSpPr>
              <a:spLocks noChangeArrowheads="1"/>
            </p:cNvSpPr>
            <p:nvPr/>
          </p:nvSpPr>
          <p:spPr bwMode="auto">
            <a:xfrm>
              <a:off x="3159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26" name="Oval 478"/>
            <p:cNvSpPr>
              <a:spLocks noChangeArrowheads="1"/>
            </p:cNvSpPr>
            <p:nvPr/>
          </p:nvSpPr>
          <p:spPr bwMode="auto">
            <a:xfrm>
              <a:off x="3163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27" name="Oval 479"/>
            <p:cNvSpPr>
              <a:spLocks noChangeArrowheads="1"/>
            </p:cNvSpPr>
            <p:nvPr/>
          </p:nvSpPr>
          <p:spPr bwMode="auto">
            <a:xfrm>
              <a:off x="3168" y="278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28" name="Oval 480"/>
            <p:cNvSpPr>
              <a:spLocks noChangeArrowheads="1"/>
            </p:cNvSpPr>
            <p:nvPr/>
          </p:nvSpPr>
          <p:spPr bwMode="auto">
            <a:xfrm>
              <a:off x="3173" y="2822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29" name="Oval 481"/>
            <p:cNvSpPr>
              <a:spLocks noChangeArrowheads="1"/>
            </p:cNvSpPr>
            <p:nvPr/>
          </p:nvSpPr>
          <p:spPr bwMode="auto">
            <a:xfrm>
              <a:off x="3187" y="270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30" name="Oval 482"/>
            <p:cNvSpPr>
              <a:spLocks noChangeArrowheads="1"/>
            </p:cNvSpPr>
            <p:nvPr/>
          </p:nvSpPr>
          <p:spPr bwMode="auto">
            <a:xfrm>
              <a:off x="3191" y="281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31" name="Oval 483"/>
            <p:cNvSpPr>
              <a:spLocks noChangeArrowheads="1"/>
            </p:cNvSpPr>
            <p:nvPr/>
          </p:nvSpPr>
          <p:spPr bwMode="auto">
            <a:xfrm>
              <a:off x="3191" y="278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32" name="Oval 484"/>
            <p:cNvSpPr>
              <a:spLocks noChangeArrowheads="1"/>
            </p:cNvSpPr>
            <p:nvPr/>
          </p:nvSpPr>
          <p:spPr bwMode="auto">
            <a:xfrm>
              <a:off x="3191" y="279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33" name="Oval 485"/>
            <p:cNvSpPr>
              <a:spLocks noChangeArrowheads="1"/>
            </p:cNvSpPr>
            <p:nvPr/>
          </p:nvSpPr>
          <p:spPr bwMode="auto">
            <a:xfrm>
              <a:off x="3196" y="279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34" name="Oval 486"/>
            <p:cNvSpPr>
              <a:spLocks noChangeArrowheads="1"/>
            </p:cNvSpPr>
            <p:nvPr/>
          </p:nvSpPr>
          <p:spPr bwMode="auto">
            <a:xfrm>
              <a:off x="3196" y="297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35" name="Oval 487"/>
            <p:cNvSpPr>
              <a:spLocks noChangeArrowheads="1"/>
            </p:cNvSpPr>
            <p:nvPr/>
          </p:nvSpPr>
          <p:spPr bwMode="auto">
            <a:xfrm>
              <a:off x="3201" y="267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36" name="Oval 488"/>
            <p:cNvSpPr>
              <a:spLocks noChangeArrowheads="1"/>
            </p:cNvSpPr>
            <p:nvPr/>
          </p:nvSpPr>
          <p:spPr bwMode="auto">
            <a:xfrm>
              <a:off x="3201" y="283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37" name="Oval 489"/>
            <p:cNvSpPr>
              <a:spLocks noChangeArrowheads="1"/>
            </p:cNvSpPr>
            <p:nvPr/>
          </p:nvSpPr>
          <p:spPr bwMode="auto">
            <a:xfrm>
              <a:off x="3205" y="272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38" name="Oval 490"/>
            <p:cNvSpPr>
              <a:spLocks noChangeArrowheads="1"/>
            </p:cNvSpPr>
            <p:nvPr/>
          </p:nvSpPr>
          <p:spPr bwMode="auto">
            <a:xfrm>
              <a:off x="3215" y="285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39" name="Oval 491"/>
            <p:cNvSpPr>
              <a:spLocks noChangeArrowheads="1"/>
            </p:cNvSpPr>
            <p:nvPr/>
          </p:nvSpPr>
          <p:spPr bwMode="auto">
            <a:xfrm>
              <a:off x="3215" y="2747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40" name="Oval 492"/>
            <p:cNvSpPr>
              <a:spLocks noChangeArrowheads="1"/>
            </p:cNvSpPr>
            <p:nvPr/>
          </p:nvSpPr>
          <p:spPr bwMode="auto">
            <a:xfrm>
              <a:off x="3215" y="2733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41" name="Oval 493"/>
            <p:cNvSpPr>
              <a:spLocks noChangeArrowheads="1"/>
            </p:cNvSpPr>
            <p:nvPr/>
          </p:nvSpPr>
          <p:spPr bwMode="auto">
            <a:xfrm>
              <a:off x="3219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42" name="Oval 494"/>
            <p:cNvSpPr>
              <a:spLocks noChangeArrowheads="1"/>
            </p:cNvSpPr>
            <p:nvPr/>
          </p:nvSpPr>
          <p:spPr bwMode="auto">
            <a:xfrm>
              <a:off x="3219" y="285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43" name="Oval 495"/>
            <p:cNvSpPr>
              <a:spLocks noChangeArrowheads="1"/>
            </p:cNvSpPr>
            <p:nvPr/>
          </p:nvSpPr>
          <p:spPr bwMode="auto">
            <a:xfrm>
              <a:off x="3233" y="2625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44" name="Oval 496"/>
            <p:cNvSpPr>
              <a:spLocks noChangeArrowheads="1"/>
            </p:cNvSpPr>
            <p:nvPr/>
          </p:nvSpPr>
          <p:spPr bwMode="auto">
            <a:xfrm>
              <a:off x="3247" y="250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45" name="Oval 497"/>
            <p:cNvSpPr>
              <a:spLocks noChangeArrowheads="1"/>
            </p:cNvSpPr>
            <p:nvPr/>
          </p:nvSpPr>
          <p:spPr bwMode="auto">
            <a:xfrm>
              <a:off x="3247" y="289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46" name="Oval 498"/>
            <p:cNvSpPr>
              <a:spLocks noChangeArrowheads="1"/>
            </p:cNvSpPr>
            <p:nvPr/>
          </p:nvSpPr>
          <p:spPr bwMode="auto">
            <a:xfrm>
              <a:off x="3247" y="286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47" name="Oval 499"/>
            <p:cNvSpPr>
              <a:spLocks noChangeArrowheads="1"/>
            </p:cNvSpPr>
            <p:nvPr/>
          </p:nvSpPr>
          <p:spPr bwMode="auto">
            <a:xfrm>
              <a:off x="3271" y="270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48" name="Oval 500"/>
            <p:cNvSpPr>
              <a:spLocks noChangeArrowheads="1"/>
            </p:cNvSpPr>
            <p:nvPr/>
          </p:nvSpPr>
          <p:spPr bwMode="auto">
            <a:xfrm>
              <a:off x="3280" y="277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49" name="Oval 501"/>
            <p:cNvSpPr>
              <a:spLocks noChangeArrowheads="1"/>
            </p:cNvSpPr>
            <p:nvPr/>
          </p:nvSpPr>
          <p:spPr bwMode="auto">
            <a:xfrm>
              <a:off x="3285" y="271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50" name="Oval 502"/>
            <p:cNvSpPr>
              <a:spLocks noChangeArrowheads="1"/>
            </p:cNvSpPr>
            <p:nvPr/>
          </p:nvSpPr>
          <p:spPr bwMode="auto">
            <a:xfrm>
              <a:off x="3285" y="283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51" name="Oval 503"/>
            <p:cNvSpPr>
              <a:spLocks noChangeArrowheads="1"/>
            </p:cNvSpPr>
            <p:nvPr/>
          </p:nvSpPr>
          <p:spPr bwMode="auto">
            <a:xfrm>
              <a:off x="3289" y="268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52" name="Oval 504"/>
            <p:cNvSpPr>
              <a:spLocks noChangeArrowheads="1"/>
            </p:cNvSpPr>
            <p:nvPr/>
          </p:nvSpPr>
          <p:spPr bwMode="auto">
            <a:xfrm>
              <a:off x="3289" y="264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53" name="Oval 505"/>
            <p:cNvSpPr>
              <a:spLocks noChangeArrowheads="1"/>
            </p:cNvSpPr>
            <p:nvPr/>
          </p:nvSpPr>
          <p:spPr bwMode="auto">
            <a:xfrm>
              <a:off x="3294" y="278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54" name="Oval 506"/>
            <p:cNvSpPr>
              <a:spLocks noChangeArrowheads="1"/>
            </p:cNvSpPr>
            <p:nvPr/>
          </p:nvSpPr>
          <p:spPr bwMode="auto">
            <a:xfrm>
              <a:off x="3308" y="271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55" name="Oval 507"/>
            <p:cNvSpPr>
              <a:spLocks noChangeArrowheads="1"/>
            </p:cNvSpPr>
            <p:nvPr/>
          </p:nvSpPr>
          <p:spPr bwMode="auto">
            <a:xfrm>
              <a:off x="3336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56" name="Oval 508"/>
            <p:cNvSpPr>
              <a:spLocks noChangeArrowheads="1"/>
            </p:cNvSpPr>
            <p:nvPr/>
          </p:nvSpPr>
          <p:spPr bwMode="auto">
            <a:xfrm>
              <a:off x="3336" y="257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57" name="Oval 509"/>
            <p:cNvSpPr>
              <a:spLocks noChangeArrowheads="1"/>
            </p:cNvSpPr>
            <p:nvPr/>
          </p:nvSpPr>
          <p:spPr bwMode="auto">
            <a:xfrm>
              <a:off x="3341" y="280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58" name="Oval 510"/>
            <p:cNvSpPr>
              <a:spLocks noChangeArrowheads="1"/>
            </p:cNvSpPr>
            <p:nvPr/>
          </p:nvSpPr>
          <p:spPr bwMode="auto">
            <a:xfrm>
              <a:off x="3341" y="2625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59" name="Oval 511"/>
            <p:cNvSpPr>
              <a:spLocks noChangeArrowheads="1"/>
            </p:cNvSpPr>
            <p:nvPr/>
          </p:nvSpPr>
          <p:spPr bwMode="auto">
            <a:xfrm>
              <a:off x="3345" y="26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60" name="Oval 512"/>
            <p:cNvSpPr>
              <a:spLocks noChangeArrowheads="1"/>
            </p:cNvSpPr>
            <p:nvPr/>
          </p:nvSpPr>
          <p:spPr bwMode="auto">
            <a:xfrm>
              <a:off x="3350" y="269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61" name="Oval 513"/>
            <p:cNvSpPr>
              <a:spLocks noChangeArrowheads="1"/>
            </p:cNvSpPr>
            <p:nvPr/>
          </p:nvSpPr>
          <p:spPr bwMode="auto">
            <a:xfrm>
              <a:off x="3350" y="2944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62" name="Oval 514"/>
            <p:cNvSpPr>
              <a:spLocks noChangeArrowheads="1"/>
            </p:cNvSpPr>
            <p:nvPr/>
          </p:nvSpPr>
          <p:spPr bwMode="auto">
            <a:xfrm>
              <a:off x="3355" y="273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63" name="Oval 515"/>
            <p:cNvSpPr>
              <a:spLocks noChangeArrowheads="1"/>
            </p:cNvSpPr>
            <p:nvPr/>
          </p:nvSpPr>
          <p:spPr bwMode="auto">
            <a:xfrm>
              <a:off x="3359" y="279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64" name="Oval 516"/>
            <p:cNvSpPr>
              <a:spLocks noChangeArrowheads="1"/>
            </p:cNvSpPr>
            <p:nvPr/>
          </p:nvSpPr>
          <p:spPr bwMode="auto">
            <a:xfrm>
              <a:off x="3364" y="26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65" name="Oval 517"/>
            <p:cNvSpPr>
              <a:spLocks noChangeArrowheads="1"/>
            </p:cNvSpPr>
            <p:nvPr/>
          </p:nvSpPr>
          <p:spPr bwMode="auto">
            <a:xfrm>
              <a:off x="3373" y="258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66" name="Oval 518"/>
            <p:cNvSpPr>
              <a:spLocks noChangeArrowheads="1"/>
            </p:cNvSpPr>
            <p:nvPr/>
          </p:nvSpPr>
          <p:spPr bwMode="auto">
            <a:xfrm>
              <a:off x="3378" y="264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67" name="Oval 519"/>
            <p:cNvSpPr>
              <a:spLocks noChangeArrowheads="1"/>
            </p:cNvSpPr>
            <p:nvPr/>
          </p:nvSpPr>
          <p:spPr bwMode="auto">
            <a:xfrm>
              <a:off x="3387" y="264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68" name="Oval 520"/>
            <p:cNvSpPr>
              <a:spLocks noChangeArrowheads="1"/>
            </p:cNvSpPr>
            <p:nvPr/>
          </p:nvSpPr>
          <p:spPr bwMode="auto">
            <a:xfrm>
              <a:off x="3387" y="280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69" name="Oval 521"/>
            <p:cNvSpPr>
              <a:spLocks noChangeArrowheads="1"/>
            </p:cNvSpPr>
            <p:nvPr/>
          </p:nvSpPr>
          <p:spPr bwMode="auto">
            <a:xfrm>
              <a:off x="3392" y="260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70" name="Oval 522"/>
            <p:cNvSpPr>
              <a:spLocks noChangeArrowheads="1"/>
            </p:cNvSpPr>
            <p:nvPr/>
          </p:nvSpPr>
          <p:spPr bwMode="auto">
            <a:xfrm>
              <a:off x="3401" y="274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71" name="Oval 523"/>
            <p:cNvSpPr>
              <a:spLocks noChangeArrowheads="1"/>
            </p:cNvSpPr>
            <p:nvPr/>
          </p:nvSpPr>
          <p:spPr bwMode="auto">
            <a:xfrm>
              <a:off x="3401" y="271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72" name="Oval 524"/>
            <p:cNvSpPr>
              <a:spLocks noChangeArrowheads="1"/>
            </p:cNvSpPr>
            <p:nvPr/>
          </p:nvSpPr>
          <p:spPr bwMode="auto">
            <a:xfrm>
              <a:off x="3406" y="257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73" name="Oval 525"/>
            <p:cNvSpPr>
              <a:spLocks noChangeArrowheads="1"/>
            </p:cNvSpPr>
            <p:nvPr/>
          </p:nvSpPr>
          <p:spPr bwMode="auto">
            <a:xfrm>
              <a:off x="3420" y="259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74" name="Oval 526"/>
            <p:cNvSpPr>
              <a:spLocks noChangeArrowheads="1"/>
            </p:cNvSpPr>
            <p:nvPr/>
          </p:nvSpPr>
          <p:spPr bwMode="auto">
            <a:xfrm>
              <a:off x="3425" y="265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75" name="Oval 527"/>
            <p:cNvSpPr>
              <a:spLocks noChangeArrowheads="1"/>
            </p:cNvSpPr>
            <p:nvPr/>
          </p:nvSpPr>
          <p:spPr bwMode="auto">
            <a:xfrm>
              <a:off x="3429" y="261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76" name="Oval 528"/>
            <p:cNvSpPr>
              <a:spLocks noChangeArrowheads="1"/>
            </p:cNvSpPr>
            <p:nvPr/>
          </p:nvSpPr>
          <p:spPr bwMode="auto">
            <a:xfrm>
              <a:off x="3429" y="286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77" name="Oval 529"/>
            <p:cNvSpPr>
              <a:spLocks noChangeArrowheads="1"/>
            </p:cNvSpPr>
            <p:nvPr/>
          </p:nvSpPr>
          <p:spPr bwMode="auto">
            <a:xfrm>
              <a:off x="3434" y="272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78" name="Oval 530"/>
            <p:cNvSpPr>
              <a:spLocks noChangeArrowheads="1"/>
            </p:cNvSpPr>
            <p:nvPr/>
          </p:nvSpPr>
          <p:spPr bwMode="auto">
            <a:xfrm>
              <a:off x="3439" y="271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79" name="Oval 531"/>
            <p:cNvSpPr>
              <a:spLocks noChangeArrowheads="1"/>
            </p:cNvSpPr>
            <p:nvPr/>
          </p:nvSpPr>
          <p:spPr bwMode="auto">
            <a:xfrm>
              <a:off x="3453" y="269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80" name="Oval 532"/>
            <p:cNvSpPr>
              <a:spLocks noChangeArrowheads="1"/>
            </p:cNvSpPr>
            <p:nvPr/>
          </p:nvSpPr>
          <p:spPr bwMode="auto">
            <a:xfrm>
              <a:off x="3462" y="279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81" name="Oval 533"/>
            <p:cNvSpPr>
              <a:spLocks noChangeArrowheads="1"/>
            </p:cNvSpPr>
            <p:nvPr/>
          </p:nvSpPr>
          <p:spPr bwMode="auto">
            <a:xfrm>
              <a:off x="3462" y="2565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82" name="Oval 534"/>
            <p:cNvSpPr>
              <a:spLocks noChangeArrowheads="1"/>
            </p:cNvSpPr>
            <p:nvPr/>
          </p:nvSpPr>
          <p:spPr bwMode="auto">
            <a:xfrm>
              <a:off x="3471" y="275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83" name="Oval 535"/>
            <p:cNvSpPr>
              <a:spLocks noChangeArrowheads="1"/>
            </p:cNvSpPr>
            <p:nvPr/>
          </p:nvSpPr>
          <p:spPr bwMode="auto">
            <a:xfrm>
              <a:off x="3471" y="274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84" name="Oval 536"/>
            <p:cNvSpPr>
              <a:spLocks noChangeArrowheads="1"/>
            </p:cNvSpPr>
            <p:nvPr/>
          </p:nvSpPr>
          <p:spPr bwMode="auto">
            <a:xfrm>
              <a:off x="3481" y="293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85" name="Oval 537"/>
            <p:cNvSpPr>
              <a:spLocks noChangeArrowheads="1"/>
            </p:cNvSpPr>
            <p:nvPr/>
          </p:nvSpPr>
          <p:spPr bwMode="auto">
            <a:xfrm>
              <a:off x="3481" y="287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86" name="Oval 538"/>
            <p:cNvSpPr>
              <a:spLocks noChangeArrowheads="1"/>
            </p:cNvSpPr>
            <p:nvPr/>
          </p:nvSpPr>
          <p:spPr bwMode="auto">
            <a:xfrm>
              <a:off x="3490" y="276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87" name="Oval 539"/>
            <p:cNvSpPr>
              <a:spLocks noChangeArrowheads="1"/>
            </p:cNvSpPr>
            <p:nvPr/>
          </p:nvSpPr>
          <p:spPr bwMode="auto">
            <a:xfrm>
              <a:off x="3504" y="251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88" name="Oval 540"/>
            <p:cNvSpPr>
              <a:spLocks noChangeArrowheads="1"/>
            </p:cNvSpPr>
            <p:nvPr/>
          </p:nvSpPr>
          <p:spPr bwMode="auto">
            <a:xfrm>
              <a:off x="3504" y="2944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89" name="Oval 541"/>
            <p:cNvSpPr>
              <a:spLocks noChangeArrowheads="1"/>
            </p:cNvSpPr>
            <p:nvPr/>
          </p:nvSpPr>
          <p:spPr bwMode="auto">
            <a:xfrm>
              <a:off x="3504" y="269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90" name="Oval 542"/>
            <p:cNvSpPr>
              <a:spLocks noChangeArrowheads="1"/>
            </p:cNvSpPr>
            <p:nvPr/>
          </p:nvSpPr>
          <p:spPr bwMode="auto">
            <a:xfrm>
              <a:off x="3504" y="275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91" name="Oval 543"/>
            <p:cNvSpPr>
              <a:spLocks noChangeArrowheads="1"/>
            </p:cNvSpPr>
            <p:nvPr/>
          </p:nvSpPr>
          <p:spPr bwMode="auto">
            <a:xfrm>
              <a:off x="3518" y="276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92" name="Oval 544"/>
            <p:cNvSpPr>
              <a:spLocks noChangeArrowheads="1"/>
            </p:cNvSpPr>
            <p:nvPr/>
          </p:nvSpPr>
          <p:spPr bwMode="auto">
            <a:xfrm>
              <a:off x="3527" y="250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93" name="Oval 545"/>
            <p:cNvSpPr>
              <a:spLocks noChangeArrowheads="1"/>
            </p:cNvSpPr>
            <p:nvPr/>
          </p:nvSpPr>
          <p:spPr bwMode="auto">
            <a:xfrm>
              <a:off x="3555" y="266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94" name="Oval 546"/>
            <p:cNvSpPr>
              <a:spLocks noChangeArrowheads="1"/>
            </p:cNvSpPr>
            <p:nvPr/>
          </p:nvSpPr>
          <p:spPr bwMode="auto">
            <a:xfrm>
              <a:off x="3569" y="256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95" name="Oval 547"/>
            <p:cNvSpPr>
              <a:spLocks noChangeArrowheads="1"/>
            </p:cNvSpPr>
            <p:nvPr/>
          </p:nvSpPr>
          <p:spPr bwMode="auto">
            <a:xfrm>
              <a:off x="3579" y="2611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96" name="Oval 548"/>
            <p:cNvSpPr>
              <a:spLocks noChangeArrowheads="1"/>
            </p:cNvSpPr>
            <p:nvPr/>
          </p:nvSpPr>
          <p:spPr bwMode="auto">
            <a:xfrm>
              <a:off x="3593" y="2616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97" name="Oval 549"/>
            <p:cNvSpPr>
              <a:spLocks noChangeArrowheads="1"/>
            </p:cNvSpPr>
            <p:nvPr/>
          </p:nvSpPr>
          <p:spPr bwMode="auto">
            <a:xfrm>
              <a:off x="3602" y="251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98" name="Oval 550"/>
            <p:cNvSpPr>
              <a:spLocks noChangeArrowheads="1"/>
            </p:cNvSpPr>
            <p:nvPr/>
          </p:nvSpPr>
          <p:spPr bwMode="auto">
            <a:xfrm>
              <a:off x="3602" y="256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599" name="Oval 551"/>
            <p:cNvSpPr>
              <a:spLocks noChangeArrowheads="1"/>
            </p:cNvSpPr>
            <p:nvPr/>
          </p:nvSpPr>
          <p:spPr bwMode="auto">
            <a:xfrm>
              <a:off x="3611" y="242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00" name="Oval 552"/>
            <p:cNvSpPr>
              <a:spLocks noChangeArrowheads="1"/>
            </p:cNvSpPr>
            <p:nvPr/>
          </p:nvSpPr>
          <p:spPr bwMode="auto">
            <a:xfrm>
              <a:off x="3616" y="254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01" name="Oval 553"/>
            <p:cNvSpPr>
              <a:spLocks noChangeArrowheads="1"/>
            </p:cNvSpPr>
            <p:nvPr/>
          </p:nvSpPr>
          <p:spPr bwMode="auto">
            <a:xfrm>
              <a:off x="3635" y="249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02" name="Oval 554"/>
            <p:cNvSpPr>
              <a:spLocks noChangeArrowheads="1"/>
            </p:cNvSpPr>
            <p:nvPr/>
          </p:nvSpPr>
          <p:spPr bwMode="auto">
            <a:xfrm>
              <a:off x="3639" y="242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03" name="Oval 555"/>
            <p:cNvSpPr>
              <a:spLocks noChangeArrowheads="1"/>
            </p:cNvSpPr>
            <p:nvPr/>
          </p:nvSpPr>
          <p:spPr bwMode="auto">
            <a:xfrm>
              <a:off x="3644" y="249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04" name="Oval 556"/>
            <p:cNvSpPr>
              <a:spLocks noChangeArrowheads="1"/>
            </p:cNvSpPr>
            <p:nvPr/>
          </p:nvSpPr>
          <p:spPr bwMode="auto">
            <a:xfrm>
              <a:off x="3658" y="249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05" name="Oval 557"/>
            <p:cNvSpPr>
              <a:spLocks noChangeArrowheads="1"/>
            </p:cNvSpPr>
            <p:nvPr/>
          </p:nvSpPr>
          <p:spPr bwMode="auto">
            <a:xfrm>
              <a:off x="3658" y="245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06" name="Oval 558"/>
            <p:cNvSpPr>
              <a:spLocks noChangeArrowheads="1"/>
            </p:cNvSpPr>
            <p:nvPr/>
          </p:nvSpPr>
          <p:spPr bwMode="auto">
            <a:xfrm>
              <a:off x="3667" y="2593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07" name="Oval 559"/>
            <p:cNvSpPr>
              <a:spLocks noChangeArrowheads="1"/>
            </p:cNvSpPr>
            <p:nvPr/>
          </p:nvSpPr>
          <p:spPr bwMode="auto">
            <a:xfrm>
              <a:off x="3719" y="258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08" name="Oval 560"/>
            <p:cNvSpPr>
              <a:spLocks noChangeArrowheads="1"/>
            </p:cNvSpPr>
            <p:nvPr/>
          </p:nvSpPr>
          <p:spPr bwMode="auto">
            <a:xfrm>
              <a:off x="3723" y="250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09" name="Oval 561"/>
            <p:cNvSpPr>
              <a:spLocks noChangeArrowheads="1"/>
            </p:cNvSpPr>
            <p:nvPr/>
          </p:nvSpPr>
          <p:spPr bwMode="auto">
            <a:xfrm>
              <a:off x="3728" y="23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10" name="Oval 562"/>
            <p:cNvSpPr>
              <a:spLocks noChangeArrowheads="1"/>
            </p:cNvSpPr>
            <p:nvPr/>
          </p:nvSpPr>
          <p:spPr bwMode="auto">
            <a:xfrm>
              <a:off x="3737" y="268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11" name="Oval 563"/>
            <p:cNvSpPr>
              <a:spLocks noChangeArrowheads="1"/>
            </p:cNvSpPr>
            <p:nvPr/>
          </p:nvSpPr>
          <p:spPr bwMode="auto">
            <a:xfrm>
              <a:off x="3765" y="2419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12" name="Oval 564"/>
            <p:cNvSpPr>
              <a:spLocks noChangeArrowheads="1"/>
            </p:cNvSpPr>
            <p:nvPr/>
          </p:nvSpPr>
          <p:spPr bwMode="auto">
            <a:xfrm>
              <a:off x="3770" y="254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13" name="Oval 565"/>
            <p:cNvSpPr>
              <a:spLocks noChangeArrowheads="1"/>
            </p:cNvSpPr>
            <p:nvPr/>
          </p:nvSpPr>
          <p:spPr bwMode="auto">
            <a:xfrm>
              <a:off x="3784" y="2480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14" name="Oval 566"/>
            <p:cNvSpPr>
              <a:spLocks noChangeArrowheads="1"/>
            </p:cNvSpPr>
            <p:nvPr/>
          </p:nvSpPr>
          <p:spPr bwMode="auto">
            <a:xfrm>
              <a:off x="3803" y="2475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15" name="Oval 567"/>
            <p:cNvSpPr>
              <a:spLocks noChangeArrowheads="1"/>
            </p:cNvSpPr>
            <p:nvPr/>
          </p:nvSpPr>
          <p:spPr bwMode="auto">
            <a:xfrm>
              <a:off x="3821" y="245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16" name="Oval 568"/>
            <p:cNvSpPr>
              <a:spLocks noChangeArrowheads="1"/>
            </p:cNvSpPr>
            <p:nvPr/>
          </p:nvSpPr>
          <p:spPr bwMode="auto">
            <a:xfrm>
              <a:off x="3821" y="2682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17" name="Oval 569"/>
            <p:cNvSpPr>
              <a:spLocks noChangeArrowheads="1"/>
            </p:cNvSpPr>
            <p:nvPr/>
          </p:nvSpPr>
          <p:spPr bwMode="auto">
            <a:xfrm>
              <a:off x="3849" y="2607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18" name="Oval 570"/>
            <p:cNvSpPr>
              <a:spLocks noChangeArrowheads="1"/>
            </p:cNvSpPr>
            <p:nvPr/>
          </p:nvSpPr>
          <p:spPr bwMode="auto">
            <a:xfrm>
              <a:off x="3905" y="236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19" name="Oval 571"/>
            <p:cNvSpPr>
              <a:spLocks noChangeArrowheads="1"/>
            </p:cNvSpPr>
            <p:nvPr/>
          </p:nvSpPr>
          <p:spPr bwMode="auto">
            <a:xfrm>
              <a:off x="3952" y="2424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20" name="Oval 572"/>
            <p:cNvSpPr>
              <a:spLocks noChangeArrowheads="1"/>
            </p:cNvSpPr>
            <p:nvPr/>
          </p:nvSpPr>
          <p:spPr bwMode="auto">
            <a:xfrm>
              <a:off x="3961" y="2550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21" name="Oval 573"/>
            <p:cNvSpPr>
              <a:spLocks noChangeArrowheads="1"/>
            </p:cNvSpPr>
            <p:nvPr/>
          </p:nvSpPr>
          <p:spPr bwMode="auto">
            <a:xfrm>
              <a:off x="4008" y="2475"/>
              <a:ext cx="28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22" name="Oval 574"/>
            <p:cNvSpPr>
              <a:spLocks noChangeArrowheads="1"/>
            </p:cNvSpPr>
            <p:nvPr/>
          </p:nvSpPr>
          <p:spPr bwMode="auto">
            <a:xfrm>
              <a:off x="4059" y="2208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23" name="Oval 575"/>
            <p:cNvSpPr>
              <a:spLocks noChangeArrowheads="1"/>
            </p:cNvSpPr>
            <p:nvPr/>
          </p:nvSpPr>
          <p:spPr bwMode="auto">
            <a:xfrm>
              <a:off x="4120" y="2311"/>
              <a:ext cx="28" cy="28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624" name="Line 576"/>
            <p:cNvSpPr>
              <a:spLocks noChangeShapeType="1"/>
            </p:cNvSpPr>
            <p:nvPr/>
          </p:nvSpPr>
          <p:spPr bwMode="auto">
            <a:xfrm flipV="1">
              <a:off x="2227" y="2327"/>
              <a:ext cx="1908" cy="1017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29375"/>
            <a:ext cx="2143125" cy="454025"/>
          </a:xfrm>
        </p:spPr>
        <p:txBody>
          <a:bodyPr/>
          <a:lstStyle/>
          <a:p>
            <a:fld id="{2D735152-C3C9-4B06-AEE9-4DDC05E5020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9028113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Significance Testing of Model I Regression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3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Significance assessed using F-ratio (MS</a:t>
            </a:r>
            <a:r>
              <a:rPr lang="en-US" sz="2800" baseline="-25000">
                <a:cs typeface="Times New Roman" pitchFamily="18" charset="0"/>
              </a:rPr>
              <a:t>Regr</a:t>
            </a:r>
            <a:r>
              <a:rPr lang="en-US" sz="2800">
                <a:cs typeface="Times New Roman" pitchFamily="18" charset="0"/>
              </a:rPr>
              <a:t> vs. MS</a:t>
            </a:r>
            <a:r>
              <a:rPr lang="en-US" sz="2800" baseline="-25000">
                <a:cs typeface="Times New Roman" pitchFamily="18" charset="0"/>
              </a:rPr>
              <a:t>Err</a:t>
            </a:r>
            <a:r>
              <a:rPr lang="en-US" sz="2800">
                <a:cs typeface="Times New Roman" pitchFamily="18" charset="0"/>
              </a:rPr>
              <a:t>)</a:t>
            </a:r>
          </a:p>
          <a:p>
            <a:pPr algn="l">
              <a:spcBef>
                <a:spcPct val="3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SS explained:                              where     are predicted values</a:t>
            </a:r>
          </a:p>
          <a:p>
            <a:pPr algn="l">
              <a:spcBef>
                <a:spcPct val="3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SS error:</a:t>
            </a:r>
          </a:p>
          <a:p>
            <a:pPr algn="l">
              <a:spcBef>
                <a:spcPct val="3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Test using F-ratio</a:t>
            </a:r>
          </a:p>
          <a:p>
            <a:pPr algn="l">
              <a:spcBef>
                <a:spcPct val="3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3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3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3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3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30000"/>
              </a:spcBef>
              <a:buFontTx/>
              <a:buChar char="•"/>
            </a:pPr>
            <a:r>
              <a:rPr lang="en-US">
                <a:cs typeface="Times New Roman" pitchFamily="18" charset="0"/>
              </a:rPr>
              <a:t>Tests whether regression explains a significant portion of variation</a:t>
            </a:r>
          </a:p>
        </p:txBody>
      </p:sp>
      <p:sp>
        <p:nvSpPr>
          <p:cNvPr id="42906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29115" name="Group 59"/>
          <p:cNvGraphicFramePr>
            <a:graphicFrameLocks noGrp="1"/>
          </p:cNvGraphicFramePr>
          <p:nvPr/>
        </p:nvGraphicFramePr>
        <p:xfrm>
          <a:off x="452438" y="3614738"/>
          <a:ext cx="9045575" cy="2338388"/>
        </p:xfrm>
        <a:graphic>
          <a:graphicData uri="http://schemas.openxmlformats.org/drawingml/2006/table">
            <a:tbl>
              <a:tblPr/>
              <a:tblGrid>
                <a:gridCol w="1235075"/>
                <a:gridCol w="982662"/>
                <a:gridCol w="2898775"/>
                <a:gridCol w="1182688"/>
                <a:gridCol w="1784350"/>
                <a:gridCol w="962025"/>
              </a:tblGrid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Source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Regression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SSM/df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MSM/MSE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Error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n-2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SSE/df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n-1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SST=SSM+SSE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9108" name="Object 52"/>
          <p:cNvGraphicFramePr>
            <a:graphicFrameLocks noChangeAspect="1"/>
          </p:cNvGraphicFramePr>
          <p:nvPr/>
        </p:nvGraphicFramePr>
        <p:xfrm>
          <a:off x="2568575" y="1587500"/>
          <a:ext cx="26241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52" name="Equation" r:id="rId4" imgW="1625400" imgH="457200" progId="Equation.DSMT4">
                  <p:embed/>
                </p:oleObj>
              </mc:Choice>
              <mc:Fallback>
                <p:oleObj name="Equation" r:id="rId4" imgW="1625400" imgH="4572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1587500"/>
                        <a:ext cx="2624138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110" name="Object 54"/>
          <p:cNvGraphicFramePr>
            <a:graphicFrameLocks noChangeAspect="1"/>
          </p:cNvGraphicFramePr>
          <p:nvPr/>
        </p:nvGraphicFramePr>
        <p:xfrm>
          <a:off x="6146800" y="1670050"/>
          <a:ext cx="3365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53" r:id="rId6" imgW="139639" imgH="203112" progId="Equation.DSMT4">
                  <p:embed/>
                </p:oleObj>
              </mc:Choice>
              <mc:Fallback>
                <p:oleObj r:id="rId6" imgW="139639" imgH="203112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70050"/>
                        <a:ext cx="3365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112" name="Object 56"/>
          <p:cNvGraphicFramePr>
            <a:graphicFrameLocks noChangeAspect="1"/>
          </p:cNvGraphicFramePr>
          <p:nvPr/>
        </p:nvGraphicFramePr>
        <p:xfrm>
          <a:off x="2649538" y="2232025"/>
          <a:ext cx="18383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54" name="Equation" r:id="rId8" imgW="1168200" imgH="457200" progId="Equation.DSMT4">
                  <p:embed/>
                </p:oleObj>
              </mc:Choice>
              <mc:Fallback>
                <p:oleObj name="Equation" r:id="rId8" imgW="1168200" imgH="4572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2232025"/>
                        <a:ext cx="1838325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2D735152-C3C9-4B06-AEE9-4DDC05E5020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79375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Regression: Assessing Significance</a:t>
            </a:r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Standard approach: 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Compare F-ratios to F-distribution with appropriate df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Resampling Alternative:</a:t>
            </a:r>
          </a:p>
          <a:p>
            <a:pPr lvl="1"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Residual randomization: shuffle </a:t>
            </a:r>
            <a:r>
              <a:rPr lang="en-US" sz="2800" b="1">
                <a:cs typeface="Times New Roman" pitchFamily="18" charset="0"/>
              </a:rPr>
              <a:t>Y </a:t>
            </a:r>
            <a:r>
              <a:rPr lang="en-US" sz="2800">
                <a:cs typeface="Times New Roman" pitchFamily="18" charset="0"/>
              </a:rPr>
              <a:t>across X for single-factor regression</a:t>
            </a:r>
          </a:p>
        </p:txBody>
      </p:sp>
      <p:sp>
        <p:nvSpPr>
          <p:cNvPr id="463876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63880" name="Picture 8" descr="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3" y="2112963"/>
            <a:ext cx="1941512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3927" name="Group 55"/>
          <p:cNvGrpSpPr>
            <a:grpSpLocks/>
          </p:cNvGrpSpPr>
          <p:nvPr/>
        </p:nvGrpSpPr>
        <p:grpSpPr bwMode="auto">
          <a:xfrm>
            <a:off x="2803525" y="4832350"/>
            <a:ext cx="1452563" cy="1704975"/>
            <a:chOff x="2207" y="2633"/>
            <a:chExt cx="915" cy="1074"/>
          </a:xfrm>
        </p:grpSpPr>
        <p:grpSp>
          <p:nvGrpSpPr>
            <p:cNvPr id="463928" name="Group 56"/>
            <p:cNvGrpSpPr>
              <a:grpSpLocks/>
            </p:cNvGrpSpPr>
            <p:nvPr/>
          </p:nvGrpSpPr>
          <p:grpSpPr bwMode="auto">
            <a:xfrm>
              <a:off x="2405" y="2633"/>
              <a:ext cx="717" cy="1074"/>
              <a:chOff x="4865" y="3023"/>
              <a:chExt cx="717" cy="1074"/>
            </a:xfrm>
          </p:grpSpPr>
          <p:sp>
            <p:nvSpPr>
              <p:cNvPr id="463929" name="Rectangle 57"/>
              <p:cNvSpPr>
                <a:spLocks noChangeArrowheads="1"/>
              </p:cNvSpPr>
              <p:nvPr/>
            </p:nvSpPr>
            <p:spPr bwMode="auto">
              <a:xfrm>
                <a:off x="4957" y="3237"/>
                <a:ext cx="97" cy="427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3930" name="Rectangle 58"/>
              <p:cNvSpPr>
                <a:spLocks noChangeArrowheads="1"/>
              </p:cNvSpPr>
              <p:nvPr/>
            </p:nvSpPr>
            <p:spPr bwMode="auto">
              <a:xfrm>
                <a:off x="4956" y="3670"/>
                <a:ext cx="97" cy="4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3931" name="Line 59"/>
              <p:cNvSpPr>
                <a:spLocks noChangeShapeType="1"/>
              </p:cNvSpPr>
              <p:nvPr/>
            </p:nvSpPr>
            <p:spPr bwMode="auto">
              <a:xfrm>
                <a:off x="5137" y="3671"/>
                <a:ext cx="1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3932" name="Text Box 60"/>
              <p:cNvSpPr txBox="1">
                <a:spLocks noChangeArrowheads="1"/>
              </p:cNvSpPr>
              <p:nvPr/>
            </p:nvSpPr>
            <p:spPr bwMode="auto">
              <a:xfrm>
                <a:off x="5287" y="3562"/>
                <a:ext cx="29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>
                <a:spAutoFit/>
              </a:bodyPr>
              <a:lstStyle/>
              <a:p>
                <a:r>
                  <a:rPr lang="en-US" sz="1400" b="1"/>
                  <a:t>E</a:t>
                </a:r>
                <a:r>
                  <a:rPr lang="en-US" sz="1400" b="1" baseline="-25000"/>
                  <a:t>obs</a:t>
                </a:r>
              </a:p>
            </p:txBody>
          </p:sp>
          <p:sp>
            <p:nvSpPr>
              <p:cNvPr id="463933" name="Line 61"/>
              <p:cNvSpPr>
                <a:spLocks noChangeShapeType="1"/>
              </p:cNvSpPr>
              <p:nvPr/>
            </p:nvSpPr>
            <p:spPr bwMode="auto">
              <a:xfrm flipV="1">
                <a:off x="4865" y="3668"/>
                <a:ext cx="245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3934" name="Text Box 62"/>
              <p:cNvSpPr txBox="1">
                <a:spLocks noChangeArrowheads="1"/>
              </p:cNvSpPr>
              <p:nvPr/>
            </p:nvSpPr>
            <p:spPr bwMode="auto">
              <a:xfrm>
                <a:off x="4893" y="3023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Y</a:t>
                </a:r>
              </a:p>
            </p:txBody>
          </p:sp>
        </p:grpSp>
        <p:sp>
          <p:nvSpPr>
            <p:cNvPr id="463935" name="Text Box 63"/>
            <p:cNvSpPr txBox="1">
              <a:spLocks noChangeArrowheads="1"/>
            </p:cNvSpPr>
            <p:nvPr/>
          </p:nvSpPr>
          <p:spPr bwMode="auto">
            <a:xfrm>
              <a:off x="2207" y="263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X</a:t>
              </a:r>
            </a:p>
          </p:txBody>
        </p:sp>
        <p:sp>
          <p:nvSpPr>
            <p:cNvPr id="463936" name="Rectangle 64"/>
            <p:cNvSpPr>
              <a:spLocks noChangeArrowheads="1"/>
            </p:cNvSpPr>
            <p:nvPr/>
          </p:nvSpPr>
          <p:spPr bwMode="auto">
            <a:xfrm>
              <a:off x="2277" y="2854"/>
              <a:ext cx="97" cy="8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</p:grpSp>
      <p:grpSp>
        <p:nvGrpSpPr>
          <p:cNvPr id="463937" name="Group 65"/>
          <p:cNvGrpSpPr>
            <a:grpSpLocks/>
          </p:cNvGrpSpPr>
          <p:nvPr/>
        </p:nvGrpSpPr>
        <p:grpSpPr bwMode="auto">
          <a:xfrm>
            <a:off x="6021388" y="5426075"/>
            <a:ext cx="2760662" cy="1035050"/>
            <a:chOff x="4234" y="3250"/>
            <a:chExt cx="1739" cy="652"/>
          </a:xfrm>
        </p:grpSpPr>
        <p:grpSp>
          <p:nvGrpSpPr>
            <p:cNvPr id="463938" name="Group 66"/>
            <p:cNvGrpSpPr>
              <a:grpSpLocks/>
            </p:cNvGrpSpPr>
            <p:nvPr/>
          </p:nvGrpSpPr>
          <p:grpSpPr bwMode="auto">
            <a:xfrm>
              <a:off x="4234" y="3250"/>
              <a:ext cx="1739" cy="652"/>
              <a:chOff x="2887" y="3299"/>
              <a:chExt cx="1152" cy="432"/>
            </a:xfrm>
          </p:grpSpPr>
          <p:grpSp>
            <p:nvGrpSpPr>
              <p:cNvPr id="463939" name="Group 67"/>
              <p:cNvGrpSpPr>
                <a:grpSpLocks/>
              </p:cNvGrpSpPr>
              <p:nvPr/>
            </p:nvGrpSpPr>
            <p:grpSpPr bwMode="auto">
              <a:xfrm>
                <a:off x="3079" y="3299"/>
                <a:ext cx="768" cy="432"/>
                <a:chOff x="4176" y="3408"/>
                <a:chExt cx="768" cy="432"/>
              </a:xfrm>
            </p:grpSpPr>
            <p:sp>
              <p:nvSpPr>
                <p:cNvPr id="463940" name="Freeform 68"/>
                <p:cNvSpPr>
                  <a:spLocks/>
                </p:cNvSpPr>
                <p:nvPr/>
              </p:nvSpPr>
              <p:spPr bwMode="auto">
                <a:xfrm>
                  <a:off x="4176" y="3408"/>
                  <a:ext cx="384" cy="432"/>
                </a:xfrm>
                <a:custGeom>
                  <a:avLst/>
                  <a:gdLst>
                    <a:gd name="T0" fmla="*/ 0 w 384"/>
                    <a:gd name="T1" fmla="*/ 432 h 432"/>
                    <a:gd name="T2" fmla="*/ 92 w 384"/>
                    <a:gd name="T3" fmla="*/ 396 h 432"/>
                    <a:gd name="T4" fmla="*/ 144 w 384"/>
                    <a:gd name="T5" fmla="*/ 352 h 432"/>
                    <a:gd name="T6" fmla="*/ 192 w 384"/>
                    <a:gd name="T7" fmla="*/ 300 h 432"/>
                    <a:gd name="T8" fmla="*/ 240 w 384"/>
                    <a:gd name="T9" fmla="*/ 192 h 432"/>
                    <a:gd name="T10" fmla="*/ 288 w 384"/>
                    <a:gd name="T11" fmla="*/ 96 h 432"/>
                    <a:gd name="T12" fmla="*/ 336 w 384"/>
                    <a:gd name="T13" fmla="*/ 28 h 432"/>
                    <a:gd name="T14" fmla="*/ 384 w 384"/>
                    <a:gd name="T15" fmla="*/ 0 h 432"/>
                    <a:gd name="T16" fmla="*/ 384 w 384"/>
                    <a:gd name="T17" fmla="*/ 432 h 432"/>
                    <a:gd name="T18" fmla="*/ 0 w 384"/>
                    <a:gd name="T19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4" h="432">
                      <a:moveTo>
                        <a:pt x="0" y="432"/>
                      </a:moveTo>
                      <a:lnTo>
                        <a:pt x="92" y="396"/>
                      </a:lnTo>
                      <a:lnTo>
                        <a:pt x="144" y="352"/>
                      </a:lnTo>
                      <a:lnTo>
                        <a:pt x="192" y="300"/>
                      </a:lnTo>
                      <a:lnTo>
                        <a:pt x="240" y="192"/>
                      </a:lnTo>
                      <a:lnTo>
                        <a:pt x="288" y="96"/>
                      </a:lnTo>
                      <a:lnTo>
                        <a:pt x="336" y="28"/>
                      </a:lnTo>
                      <a:lnTo>
                        <a:pt x="384" y="0"/>
                      </a:lnTo>
                      <a:lnTo>
                        <a:pt x="384" y="432"/>
                      </a:lnTo>
                      <a:lnTo>
                        <a:pt x="0" y="43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941" name="Freeform 69"/>
                <p:cNvSpPr>
                  <a:spLocks/>
                </p:cNvSpPr>
                <p:nvPr/>
              </p:nvSpPr>
              <p:spPr bwMode="auto">
                <a:xfrm flipH="1">
                  <a:off x="4560" y="3408"/>
                  <a:ext cx="384" cy="432"/>
                </a:xfrm>
                <a:custGeom>
                  <a:avLst/>
                  <a:gdLst>
                    <a:gd name="T0" fmla="*/ 0 w 384"/>
                    <a:gd name="T1" fmla="*/ 432 h 432"/>
                    <a:gd name="T2" fmla="*/ 92 w 384"/>
                    <a:gd name="T3" fmla="*/ 396 h 432"/>
                    <a:gd name="T4" fmla="*/ 144 w 384"/>
                    <a:gd name="T5" fmla="*/ 352 h 432"/>
                    <a:gd name="T6" fmla="*/ 192 w 384"/>
                    <a:gd name="T7" fmla="*/ 300 h 432"/>
                    <a:gd name="T8" fmla="*/ 240 w 384"/>
                    <a:gd name="T9" fmla="*/ 192 h 432"/>
                    <a:gd name="T10" fmla="*/ 288 w 384"/>
                    <a:gd name="T11" fmla="*/ 96 h 432"/>
                    <a:gd name="T12" fmla="*/ 336 w 384"/>
                    <a:gd name="T13" fmla="*/ 28 h 432"/>
                    <a:gd name="T14" fmla="*/ 384 w 384"/>
                    <a:gd name="T15" fmla="*/ 0 h 432"/>
                    <a:gd name="T16" fmla="*/ 384 w 384"/>
                    <a:gd name="T17" fmla="*/ 432 h 432"/>
                    <a:gd name="T18" fmla="*/ 0 w 384"/>
                    <a:gd name="T19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4" h="432">
                      <a:moveTo>
                        <a:pt x="0" y="432"/>
                      </a:moveTo>
                      <a:lnTo>
                        <a:pt x="92" y="396"/>
                      </a:lnTo>
                      <a:lnTo>
                        <a:pt x="144" y="352"/>
                      </a:lnTo>
                      <a:lnTo>
                        <a:pt x="192" y="300"/>
                      </a:lnTo>
                      <a:lnTo>
                        <a:pt x="240" y="192"/>
                      </a:lnTo>
                      <a:lnTo>
                        <a:pt x="288" y="96"/>
                      </a:lnTo>
                      <a:lnTo>
                        <a:pt x="336" y="28"/>
                      </a:lnTo>
                      <a:lnTo>
                        <a:pt x="384" y="0"/>
                      </a:lnTo>
                      <a:lnTo>
                        <a:pt x="384" y="432"/>
                      </a:lnTo>
                      <a:lnTo>
                        <a:pt x="0" y="432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63942" name="Line 70"/>
              <p:cNvSpPr>
                <a:spLocks noChangeShapeType="1"/>
              </p:cNvSpPr>
              <p:nvPr/>
            </p:nvSpPr>
            <p:spPr bwMode="auto">
              <a:xfrm>
                <a:off x="2887" y="3731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3943" name="Line 71"/>
            <p:cNvSpPr>
              <a:spLocks noChangeShapeType="1"/>
            </p:cNvSpPr>
            <p:nvPr/>
          </p:nvSpPr>
          <p:spPr bwMode="auto">
            <a:xfrm>
              <a:off x="5553" y="3553"/>
              <a:ext cx="0" cy="25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64" tIns="46032" rIns="92064" bIns="46032" anchor="ctr"/>
            <a:lstStyle/>
            <a:p>
              <a:endParaRPr lang="en-US"/>
            </a:p>
          </p:txBody>
        </p:sp>
        <p:sp>
          <p:nvSpPr>
            <p:cNvPr id="463944" name="Text Box 72"/>
            <p:cNvSpPr txBox="1">
              <a:spLocks noChangeArrowheads="1"/>
            </p:cNvSpPr>
            <p:nvPr/>
          </p:nvSpPr>
          <p:spPr bwMode="auto">
            <a:xfrm>
              <a:off x="5427" y="3305"/>
              <a:ext cx="2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>
              <a:spAutoFit/>
            </a:bodyPr>
            <a:lstStyle/>
            <a:p>
              <a:r>
                <a:rPr lang="en-US" sz="1400" b="1"/>
                <a:t>E</a:t>
              </a:r>
              <a:r>
                <a:rPr lang="en-US" sz="1400" b="1" baseline="-25000"/>
                <a:t>obs</a:t>
              </a:r>
            </a:p>
          </p:txBody>
        </p:sp>
        <p:sp>
          <p:nvSpPr>
            <p:cNvPr id="463945" name="AutoShape 73"/>
            <p:cNvSpPr>
              <a:spLocks noChangeArrowheads="1"/>
            </p:cNvSpPr>
            <p:nvPr/>
          </p:nvSpPr>
          <p:spPr bwMode="auto">
            <a:xfrm>
              <a:off x="5550" y="3844"/>
              <a:ext cx="123" cy="47"/>
            </a:xfrm>
            <a:prstGeom prst="rtTriangl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</p:grpSp>
      <p:grpSp>
        <p:nvGrpSpPr>
          <p:cNvPr id="463946" name="Group 74"/>
          <p:cNvGrpSpPr>
            <a:grpSpLocks/>
          </p:cNvGrpSpPr>
          <p:nvPr/>
        </p:nvGrpSpPr>
        <p:grpSpPr bwMode="auto">
          <a:xfrm>
            <a:off x="4383088" y="4865688"/>
            <a:ext cx="1474787" cy="1689100"/>
            <a:chOff x="3202" y="2654"/>
            <a:chExt cx="929" cy="1064"/>
          </a:xfrm>
        </p:grpSpPr>
        <p:sp>
          <p:nvSpPr>
            <p:cNvPr id="463947" name="Text Box 75"/>
            <p:cNvSpPr txBox="1">
              <a:spLocks noChangeArrowheads="1"/>
            </p:cNvSpPr>
            <p:nvPr/>
          </p:nvSpPr>
          <p:spPr bwMode="auto">
            <a:xfrm>
              <a:off x="3202" y="2657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X</a:t>
              </a:r>
            </a:p>
          </p:txBody>
        </p:sp>
        <p:grpSp>
          <p:nvGrpSpPr>
            <p:cNvPr id="463948" name="Group 76"/>
            <p:cNvGrpSpPr>
              <a:grpSpLocks/>
            </p:cNvGrpSpPr>
            <p:nvPr/>
          </p:nvGrpSpPr>
          <p:grpSpPr bwMode="auto">
            <a:xfrm>
              <a:off x="3392" y="2654"/>
              <a:ext cx="739" cy="1052"/>
              <a:chOff x="2675" y="2813"/>
              <a:chExt cx="739" cy="1052"/>
            </a:xfrm>
          </p:grpSpPr>
          <p:sp>
            <p:nvSpPr>
              <p:cNvPr id="463949" name="Rectangle 77"/>
              <p:cNvSpPr>
                <a:spLocks noChangeArrowheads="1"/>
              </p:cNvSpPr>
              <p:nvPr/>
            </p:nvSpPr>
            <p:spPr bwMode="auto">
              <a:xfrm>
                <a:off x="2770" y="3022"/>
                <a:ext cx="97" cy="93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3950" name="Rectangle 78"/>
              <p:cNvSpPr>
                <a:spLocks noChangeArrowheads="1"/>
              </p:cNvSpPr>
              <p:nvPr/>
            </p:nvSpPr>
            <p:spPr bwMode="auto">
              <a:xfrm>
                <a:off x="2771" y="3116"/>
                <a:ext cx="97" cy="71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3951" name="Line 79"/>
              <p:cNvSpPr>
                <a:spLocks noChangeShapeType="1"/>
              </p:cNvSpPr>
              <p:nvPr/>
            </p:nvSpPr>
            <p:spPr bwMode="auto">
              <a:xfrm>
                <a:off x="2947" y="3456"/>
                <a:ext cx="1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3952" name="Text Box 80"/>
              <p:cNvSpPr txBox="1">
                <a:spLocks noChangeArrowheads="1"/>
              </p:cNvSpPr>
              <p:nvPr/>
            </p:nvSpPr>
            <p:spPr bwMode="auto">
              <a:xfrm>
                <a:off x="3075" y="3347"/>
                <a:ext cx="33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>
                <a:spAutoFit/>
              </a:bodyPr>
              <a:lstStyle/>
              <a:p>
                <a:r>
                  <a:rPr lang="en-US" sz="1400" b="1"/>
                  <a:t>E</a:t>
                </a:r>
                <a:r>
                  <a:rPr lang="en-US" sz="1400" b="1" baseline="-25000"/>
                  <a:t>rand</a:t>
                </a:r>
              </a:p>
            </p:txBody>
          </p:sp>
          <p:sp>
            <p:nvSpPr>
              <p:cNvPr id="463953" name="Line 81"/>
              <p:cNvSpPr>
                <a:spLocks noChangeShapeType="1"/>
              </p:cNvSpPr>
              <p:nvPr/>
            </p:nvSpPr>
            <p:spPr bwMode="auto">
              <a:xfrm flipV="1">
                <a:off x="2675" y="3456"/>
                <a:ext cx="245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3954" name="Rectangle 82"/>
              <p:cNvSpPr>
                <a:spLocks noChangeArrowheads="1"/>
              </p:cNvSpPr>
              <p:nvPr/>
            </p:nvSpPr>
            <p:spPr bwMode="auto">
              <a:xfrm>
                <a:off x="2770" y="3190"/>
                <a:ext cx="97" cy="93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3955" name="Rectangle 83"/>
              <p:cNvSpPr>
                <a:spLocks noChangeArrowheads="1"/>
              </p:cNvSpPr>
              <p:nvPr/>
            </p:nvSpPr>
            <p:spPr bwMode="auto">
              <a:xfrm>
                <a:off x="2771" y="3377"/>
                <a:ext cx="97" cy="71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3956" name="Rectangle 84"/>
              <p:cNvSpPr>
                <a:spLocks noChangeArrowheads="1"/>
              </p:cNvSpPr>
              <p:nvPr/>
            </p:nvSpPr>
            <p:spPr bwMode="auto">
              <a:xfrm>
                <a:off x="2770" y="3283"/>
                <a:ext cx="97" cy="93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3957" name="Rectangle 85"/>
              <p:cNvSpPr>
                <a:spLocks noChangeArrowheads="1"/>
              </p:cNvSpPr>
              <p:nvPr/>
            </p:nvSpPr>
            <p:spPr bwMode="auto">
              <a:xfrm>
                <a:off x="2771" y="3458"/>
                <a:ext cx="97" cy="71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3958" name="Rectangle 86"/>
              <p:cNvSpPr>
                <a:spLocks noChangeArrowheads="1"/>
              </p:cNvSpPr>
              <p:nvPr/>
            </p:nvSpPr>
            <p:spPr bwMode="auto">
              <a:xfrm>
                <a:off x="2770" y="3607"/>
                <a:ext cx="97" cy="93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3959" name="Rectangle 87"/>
              <p:cNvSpPr>
                <a:spLocks noChangeArrowheads="1"/>
              </p:cNvSpPr>
              <p:nvPr/>
            </p:nvSpPr>
            <p:spPr bwMode="auto">
              <a:xfrm>
                <a:off x="2771" y="3533"/>
                <a:ext cx="97" cy="71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3960" name="Rectangle 88"/>
              <p:cNvSpPr>
                <a:spLocks noChangeArrowheads="1"/>
              </p:cNvSpPr>
              <p:nvPr/>
            </p:nvSpPr>
            <p:spPr bwMode="auto">
              <a:xfrm>
                <a:off x="2770" y="3700"/>
                <a:ext cx="97" cy="93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3961" name="Rectangle 89"/>
              <p:cNvSpPr>
                <a:spLocks noChangeArrowheads="1"/>
              </p:cNvSpPr>
              <p:nvPr/>
            </p:nvSpPr>
            <p:spPr bwMode="auto">
              <a:xfrm>
                <a:off x="2771" y="3794"/>
                <a:ext cx="97" cy="71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64" tIns="46032" rIns="92064" bIns="46032" anchor="ctr"/>
              <a:lstStyle/>
              <a:p>
                <a:endParaRPr lang="en-US"/>
              </a:p>
            </p:txBody>
          </p:sp>
          <p:sp>
            <p:nvSpPr>
              <p:cNvPr id="463962" name="Text Box 90"/>
              <p:cNvSpPr txBox="1">
                <a:spLocks noChangeArrowheads="1"/>
              </p:cNvSpPr>
              <p:nvPr/>
            </p:nvSpPr>
            <p:spPr bwMode="auto">
              <a:xfrm>
                <a:off x="2707" y="2813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Y</a:t>
                </a:r>
              </a:p>
            </p:txBody>
          </p:sp>
        </p:grpSp>
        <p:sp>
          <p:nvSpPr>
            <p:cNvPr id="463963" name="Rectangle 91"/>
            <p:cNvSpPr>
              <a:spLocks noChangeArrowheads="1"/>
            </p:cNvSpPr>
            <p:nvPr/>
          </p:nvSpPr>
          <p:spPr bwMode="auto">
            <a:xfrm>
              <a:off x="3261" y="2865"/>
              <a:ext cx="97" cy="8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64" tIns="46032" rIns="92064" bIns="46032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9431" y="6403975"/>
            <a:ext cx="2143125" cy="454025"/>
          </a:xfrm>
        </p:spPr>
        <p:txBody>
          <a:bodyPr/>
          <a:lstStyle/>
          <a:p>
            <a:fld id="{2CAE63FD-8C17-4179-9D79-25850D22A80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Model I Regression: Parameter Tests</a:t>
            </a:r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F-test assesses variance explained, but not how much Y changes with X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Slope test (</a:t>
            </a:r>
            <a:r>
              <a:rPr lang="en-US" sz="280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800" baseline="-25000">
                <a:latin typeface="Symbol" pitchFamily="18" charset="2"/>
                <a:cs typeface="Times New Roman" pitchFamily="18" charset="0"/>
              </a:rPr>
              <a:t>1</a:t>
            </a:r>
            <a:r>
              <a:rPr lang="en-US" sz="2800">
                <a:cs typeface="Times New Roman" pitchFamily="18" charset="0"/>
              </a:rPr>
              <a:t> ≠ 0):                   with                             (n-2 df)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Intercept test (</a:t>
            </a:r>
            <a:r>
              <a:rPr lang="en-US" sz="2800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2800" baseline="-25000">
                <a:latin typeface="Symbol" pitchFamily="18" charset="2"/>
                <a:cs typeface="Times New Roman" pitchFamily="18" charset="0"/>
              </a:rPr>
              <a:t>0</a:t>
            </a:r>
            <a:r>
              <a:rPr lang="en-US" sz="2800">
                <a:cs typeface="Times New Roman" pitchFamily="18" charset="0"/>
              </a:rPr>
              <a:t> ≠ 0):               with                             (n-2 df)</a:t>
            </a:r>
          </a:p>
        </p:txBody>
      </p:sp>
      <p:sp>
        <p:nvSpPr>
          <p:cNvPr id="388100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88148" name="Object 52"/>
          <p:cNvGraphicFramePr>
            <a:graphicFrameLocks noChangeAspect="1"/>
          </p:cNvGraphicFramePr>
          <p:nvPr/>
        </p:nvGraphicFramePr>
        <p:xfrm>
          <a:off x="5654675" y="2319338"/>
          <a:ext cx="2087563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02" name="Equation" r:id="rId4" imgW="1295280" imgH="672840" progId="Equation.DSMT4">
                  <p:embed/>
                </p:oleObj>
              </mc:Choice>
              <mc:Fallback>
                <p:oleObj name="Equation" r:id="rId4" imgW="1295280" imgH="67284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5" y="2319338"/>
                        <a:ext cx="2087563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50" name="Object 54"/>
          <p:cNvGraphicFramePr>
            <a:graphicFrameLocks noChangeAspect="1"/>
          </p:cNvGraphicFramePr>
          <p:nvPr/>
        </p:nvGraphicFramePr>
        <p:xfrm>
          <a:off x="3340100" y="2473325"/>
          <a:ext cx="150653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03" name="Equation" r:id="rId6" imgW="787320" imgH="393480" progId="Equation.DSMT4">
                  <p:embed/>
                </p:oleObj>
              </mc:Choice>
              <mc:Fallback>
                <p:oleObj name="Equation" r:id="rId6" imgW="787320" imgH="39348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2473325"/>
                        <a:ext cx="1506538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51" name="Object 55"/>
          <p:cNvGraphicFramePr>
            <a:graphicFrameLocks noChangeAspect="1"/>
          </p:cNvGraphicFramePr>
          <p:nvPr/>
        </p:nvGraphicFramePr>
        <p:xfrm>
          <a:off x="5719763" y="3678238"/>
          <a:ext cx="25590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04" name="Equation" r:id="rId8" imgW="2019240" imgH="901440" progId="Equation.DSMT4">
                  <p:embed/>
                </p:oleObj>
              </mc:Choice>
              <mc:Fallback>
                <p:oleObj name="Equation" r:id="rId8" imgW="2019240" imgH="90144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3678238"/>
                        <a:ext cx="2559050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53" name="Object 57"/>
          <p:cNvGraphicFramePr>
            <a:graphicFrameLocks noChangeAspect="1"/>
          </p:cNvGraphicFramePr>
          <p:nvPr/>
        </p:nvGraphicFramePr>
        <p:xfrm>
          <a:off x="3709988" y="3881438"/>
          <a:ext cx="15541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05" name="Equation" r:id="rId10" imgW="812520" imgH="393480" progId="Equation.DSMT4">
                  <p:embed/>
                </p:oleObj>
              </mc:Choice>
              <mc:Fallback>
                <p:oleObj name="Equation" r:id="rId10" imgW="812520" imgH="39348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3881438"/>
                        <a:ext cx="1554162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2D735152-C3C9-4B06-AEE9-4DDC05E5020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Example: Model </a:t>
            </a:r>
            <a:r>
              <a:rPr lang="en-US" sz="3600" b="1" dirty="0">
                <a:solidFill>
                  <a:srgbClr val="0000FF"/>
                </a:solidFill>
              </a:rPr>
              <a:t>I </a:t>
            </a:r>
            <a:r>
              <a:rPr lang="en-US" sz="3600" b="1" dirty="0" smtClean="0">
                <a:solidFill>
                  <a:srgbClr val="0000FF"/>
                </a:solidFill>
              </a:rPr>
              <a:t>Regression</a:t>
            </a:r>
            <a:r>
              <a:rPr lang="en-US" sz="3600" b="1" dirty="0">
                <a:solidFill>
                  <a:srgbClr val="0000FF"/>
                </a:solidFill>
              </a:rPr>
              <a:t>	</a:t>
            </a:r>
          </a:p>
        </p:txBody>
      </p:sp>
      <p:sp>
        <p:nvSpPr>
          <p:cNvPr id="437252" name="Text Box 1028"/>
          <p:cNvSpPr txBox="1">
            <a:spLocks noChangeArrowheads="1"/>
          </p:cNvSpPr>
          <p:nvPr/>
        </p:nvSpPr>
        <p:spPr bwMode="auto">
          <a:xfrm>
            <a:off x="233104" y="1017297"/>
            <a:ext cx="9493250" cy="3921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summary(lm(Y~X1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))#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TotalLength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~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AlarExtent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ct val="1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Coefficients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l">
              <a:spcBef>
                <a:spcPct val="1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l">
              <a:spcBef>
                <a:spcPct val="1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(Intercept)   1.3045     0.3383   3.856 0.000179 ***</a:t>
            </a:r>
          </a:p>
          <a:p>
            <a:pPr algn="l">
              <a:spcBef>
                <a:spcPct val="10000"/>
              </a:spcBef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X1            0.6848     0.0615  11.136  &lt; 2e-16 ***</a:t>
            </a:r>
          </a:p>
          <a:p>
            <a:pPr algn="l">
              <a:spcBef>
                <a:spcPct val="1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Multiple R-squared: 0.4806,     Adjusted R-squared: 0.4768 </a:t>
            </a:r>
          </a:p>
          <a:p>
            <a:pPr algn="l">
              <a:spcBef>
                <a:spcPct val="10000"/>
              </a:spcBef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l">
              <a:spcBef>
                <a:spcPct val="1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(lm(Y~X1))#provides regression coefficients</a:t>
            </a:r>
          </a:p>
          <a:p>
            <a:pPr algn="l">
              <a:spcBef>
                <a:spcPct val="1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Sum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Mean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 value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(&gt;F)    </a:t>
            </a:r>
          </a:p>
          <a:p>
            <a:pPr algn="l">
              <a:spcBef>
                <a:spcPct val="10000"/>
              </a:spcBef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X1      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1 0.032412 0.032412  124.01 &lt; 2.2e-16 ***</a:t>
            </a:r>
          </a:p>
          <a:p>
            <a:pPr algn="l">
              <a:spcBef>
                <a:spcPct val="10000"/>
              </a:spcBef>
            </a:pPr>
            <a:endParaRPr lang="en-US" sz="2800" dirty="0">
              <a:cs typeface="Times New Roman" pitchFamily="18" charset="0"/>
            </a:endParaRPr>
          </a:p>
        </p:txBody>
      </p:sp>
      <p:sp>
        <p:nvSpPr>
          <p:cNvPr id="437253" name="Line 1029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7740" name="Text Box 1516"/>
          <p:cNvSpPr txBox="1">
            <a:spLocks noChangeArrowheads="1"/>
          </p:cNvSpPr>
          <p:nvPr/>
        </p:nvSpPr>
        <p:spPr bwMode="auto">
          <a:xfrm>
            <a:off x="7283191" y="6385412"/>
            <a:ext cx="24431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Y= </a:t>
            </a:r>
            <a:r>
              <a:rPr lang="en-US" sz="2000" dirty="0" smtClean="0"/>
              <a:t>1.3045 + 0.6848X</a:t>
            </a:r>
            <a:endParaRPr lang="en-US" sz="2000" dirty="0"/>
          </a:p>
        </p:txBody>
      </p:sp>
      <p:pic>
        <p:nvPicPr>
          <p:cNvPr id="4700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9" r="3339" b="2885"/>
          <a:stretch/>
        </p:blipFill>
        <p:spPr bwMode="auto">
          <a:xfrm>
            <a:off x="2407298" y="4333180"/>
            <a:ext cx="3629608" cy="2526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2332653" y="1968759"/>
            <a:ext cx="1166327" cy="83042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2" name="Oval 381"/>
          <p:cNvSpPr/>
          <p:nvPr/>
        </p:nvSpPr>
        <p:spPr bwMode="auto">
          <a:xfrm>
            <a:off x="3343470" y="2696546"/>
            <a:ext cx="1088571" cy="42920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43875" y="6406145"/>
            <a:ext cx="2143125" cy="454025"/>
          </a:xfrm>
        </p:spPr>
        <p:txBody>
          <a:bodyPr/>
          <a:lstStyle/>
          <a:p>
            <a:fld id="{2D735152-C3C9-4B06-AEE9-4DDC05E50200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90488"/>
            <a:ext cx="8743950" cy="1143000"/>
          </a:xfrm>
        </p:spPr>
        <p:txBody>
          <a:bodyPr/>
          <a:lstStyle/>
          <a:p>
            <a:r>
              <a:rPr lang="en-US" sz="3600" b="1">
                <a:solidFill>
                  <a:srgbClr val="0000FF"/>
                </a:solidFill>
              </a:rPr>
              <a:t>Regression vs. Correlation</a:t>
            </a:r>
          </a:p>
        </p:txBody>
      </p:sp>
      <p:sp>
        <p:nvSpPr>
          <p:cNvPr id="390147" name="Text Box 3"/>
          <p:cNvSpPr txBox="1">
            <a:spLocks noChangeArrowheads="1"/>
          </p:cNvSpPr>
          <p:nvPr/>
        </p:nvSpPr>
        <p:spPr bwMode="auto">
          <a:xfrm>
            <a:off x="373063" y="1141413"/>
            <a:ext cx="9493250" cy="508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/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Correlation and regression closely linked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Mathematically:                               vs. 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Difference in denominator, so related as: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 </a:t>
            </a:r>
            <a:r>
              <a:rPr lang="en-US" sz="2800" i="1">
                <a:cs typeface="Times New Roman" pitchFamily="18" charset="0"/>
              </a:rPr>
              <a:t>r</a:t>
            </a:r>
            <a:r>
              <a:rPr lang="en-US" sz="2800">
                <a:cs typeface="Times New Roman" pitchFamily="18" charset="0"/>
              </a:rPr>
              <a:t> is a </a:t>
            </a:r>
            <a:r>
              <a:rPr lang="en-US" sz="2800" i="1">
                <a:cs typeface="Times New Roman" pitchFamily="18" charset="0"/>
              </a:rPr>
              <a:t>standardized </a:t>
            </a:r>
            <a:r>
              <a:rPr lang="en-US" sz="2800">
                <a:cs typeface="Times New Roman" pitchFamily="18" charset="0"/>
              </a:rPr>
              <a:t>regression coefficient (i.e. slope in standard deviation units)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endParaRPr lang="en-US" sz="2800">
              <a:cs typeface="Times New Roman" pitchFamily="18" charset="0"/>
            </a:endParaRP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Meaning: </a:t>
            </a:r>
            <a:r>
              <a:rPr lang="en-US" sz="2800">
                <a:latin typeface="Symbol" pitchFamily="18" charset="2"/>
                <a:cs typeface="Times New Roman" pitchFamily="18" charset="0"/>
              </a:rPr>
              <a:t>b: </a:t>
            </a:r>
            <a:r>
              <a:rPr lang="en-US" sz="2800">
                <a:cs typeface="Times New Roman" pitchFamily="18" charset="0"/>
              </a:rPr>
              <a:t>error in Y direction only (direction of scatter), </a:t>
            </a:r>
            <a:r>
              <a:rPr lang="en-US" sz="2800" i="1">
                <a:cs typeface="Times New Roman" pitchFamily="18" charset="0"/>
              </a:rPr>
              <a:t>r</a:t>
            </a:r>
            <a:r>
              <a:rPr lang="en-US" sz="2800">
                <a:cs typeface="Times New Roman" pitchFamily="18" charset="0"/>
              </a:rPr>
              <a:t>: error in X &amp; Y (dispersion of scatter)</a:t>
            </a:r>
          </a:p>
          <a:p>
            <a:pPr algn="l">
              <a:spcBef>
                <a:spcPct val="10000"/>
              </a:spcBef>
              <a:buFontTx/>
              <a:buChar char="•"/>
            </a:pPr>
            <a:r>
              <a:rPr lang="en-US" sz="2800">
                <a:cs typeface="Times New Roman" pitchFamily="18" charset="0"/>
              </a:rPr>
              <a:t>Thus, regression models </a:t>
            </a:r>
            <a:r>
              <a:rPr lang="en-US" sz="2800" i="1">
                <a:cs typeface="Times New Roman" pitchFamily="18" charset="0"/>
              </a:rPr>
              <a:t>causation</a:t>
            </a:r>
            <a:r>
              <a:rPr lang="en-US" sz="2800">
                <a:cs typeface="Times New Roman" pitchFamily="18" charset="0"/>
              </a:rPr>
              <a:t> (Y as function of X) and correlation models association (covariation in X &amp; Y)</a:t>
            </a:r>
          </a:p>
        </p:txBody>
      </p:sp>
      <p:sp>
        <p:nvSpPr>
          <p:cNvPr id="390148" name="Line 4"/>
          <p:cNvSpPr>
            <a:spLocks noChangeShapeType="1"/>
          </p:cNvSpPr>
          <p:nvPr/>
        </p:nvSpPr>
        <p:spPr bwMode="auto">
          <a:xfrm>
            <a:off x="914400" y="1004888"/>
            <a:ext cx="855503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90212" name="Object 68"/>
          <p:cNvGraphicFramePr>
            <a:graphicFrameLocks noChangeAspect="1"/>
          </p:cNvGraphicFramePr>
          <p:nvPr/>
        </p:nvGraphicFramePr>
        <p:xfrm>
          <a:off x="2924175" y="1455738"/>
          <a:ext cx="2252663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51" name="Equation" r:id="rId4" imgW="1638000" imgH="647640" progId="Equation.3">
                  <p:embed/>
                </p:oleObj>
              </mc:Choice>
              <mc:Fallback>
                <p:oleObj name="Equation" r:id="rId4" imgW="1638000" imgH="64764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5" y="1455738"/>
                        <a:ext cx="2252663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213" name="Object 69"/>
          <p:cNvGraphicFramePr>
            <a:graphicFrameLocks noChangeAspect="1"/>
          </p:cNvGraphicFramePr>
          <p:nvPr/>
        </p:nvGraphicFramePr>
        <p:xfrm>
          <a:off x="6235700" y="1447800"/>
          <a:ext cx="24749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52" name="Equation" r:id="rId6" imgW="1549080" imgH="660240" progId="Equation.3">
                  <p:embed/>
                </p:oleObj>
              </mc:Choice>
              <mc:Fallback>
                <p:oleObj name="Equation" r:id="rId6" imgW="1549080" imgH="6602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1447800"/>
                        <a:ext cx="2474913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214" name="Object 70"/>
          <p:cNvGraphicFramePr>
            <a:graphicFrameLocks noChangeAspect="1"/>
          </p:cNvGraphicFramePr>
          <p:nvPr/>
        </p:nvGraphicFramePr>
        <p:xfrm>
          <a:off x="6477000" y="2435225"/>
          <a:ext cx="19177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53" name="Equation" r:id="rId8" imgW="1028520" imgH="431640" progId="Equation.DSMT4">
                  <p:embed/>
                </p:oleObj>
              </mc:Choice>
              <mc:Fallback>
                <p:oleObj name="Equation" r:id="rId8" imgW="1028520" imgH="43164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435225"/>
                        <a:ext cx="19177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3875" y="6403975"/>
            <a:ext cx="2143125" cy="454025"/>
          </a:xfrm>
        </p:spPr>
        <p:txBody>
          <a:bodyPr/>
          <a:lstStyle/>
          <a:p>
            <a:fld id="{2D735152-C3C9-4B06-AEE9-4DDC05E5020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6543</TotalTime>
  <Words>1665</Words>
  <Application>Microsoft Office PowerPoint</Application>
  <PresentationFormat>35mm Slides</PresentationFormat>
  <Paragraphs>403</Paragraphs>
  <Slides>26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Default Design</vt:lpstr>
      <vt:lpstr>Equation</vt:lpstr>
      <vt:lpstr>MathType 6.0 Equation</vt:lpstr>
      <vt:lpstr>Regression Models &amp; ANCOVA</vt:lpstr>
      <vt:lpstr>Linear Regression Models</vt:lpstr>
      <vt:lpstr>Model I Regression Assumptions</vt:lpstr>
      <vt:lpstr>Model I Regression Calculations</vt:lpstr>
      <vt:lpstr>Significance Testing of Model I Regression</vt:lpstr>
      <vt:lpstr>Regression: Assessing Significance</vt:lpstr>
      <vt:lpstr>Model I Regression: Parameter Tests</vt:lpstr>
      <vt:lpstr>Example: Model I Regression </vt:lpstr>
      <vt:lpstr>Regression vs. Correlation</vt:lpstr>
      <vt:lpstr>Regression vs. Correlation</vt:lpstr>
      <vt:lpstr>Model II Regression</vt:lpstr>
      <vt:lpstr>Major Axis Regression</vt:lpstr>
      <vt:lpstr>Major Axis Regression</vt:lpstr>
      <vt:lpstr>Example: Model II Regression </vt:lpstr>
      <vt:lpstr>Multiple Regression</vt:lpstr>
      <vt:lpstr>Example: Multiple Regression </vt:lpstr>
      <vt:lpstr>Multiple Regression Cont.</vt:lpstr>
      <vt:lpstr>Multiple Regression: Adding X Variables</vt:lpstr>
      <vt:lpstr>Comparing Regression Lines</vt:lpstr>
      <vt:lpstr>Analysis of Covariance: ANCOVA</vt:lpstr>
      <vt:lpstr>ANCOVA: Computations</vt:lpstr>
      <vt:lpstr>ANCOVA: Assessing Significance</vt:lpstr>
      <vt:lpstr>ANCOVA: What are We Doing?</vt:lpstr>
      <vt:lpstr>Example: ANCOVA </vt:lpstr>
      <vt:lpstr>ANCOVA Data: Common Errors </vt:lpstr>
      <vt:lpstr>Other Regression Models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Morphological and trophic variability in populations of Plethodon cinereus and P. hoffmani in south-central Pennsylvania</dc:title>
  <dc:creator>Dean Adams</dc:creator>
  <cp:lastModifiedBy>Dean Adams</cp:lastModifiedBy>
  <cp:revision>553</cp:revision>
  <cp:lastPrinted>2000-02-02T20:57:17Z</cp:lastPrinted>
  <dcterms:created xsi:type="dcterms:W3CDTF">1998-06-08T20:00:14Z</dcterms:created>
  <dcterms:modified xsi:type="dcterms:W3CDTF">2014-11-20T20:42:17Z</dcterms:modified>
</cp:coreProperties>
</file>