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2" r:id="rId3"/>
    <p:sldId id="417" r:id="rId4"/>
    <p:sldId id="402" r:id="rId5"/>
    <p:sldId id="422" r:id="rId6"/>
    <p:sldId id="465" r:id="rId7"/>
    <p:sldId id="464" r:id="rId8"/>
    <p:sldId id="403" r:id="rId9"/>
    <p:sldId id="467" r:id="rId10"/>
    <p:sldId id="468" r:id="rId11"/>
    <p:sldId id="466" r:id="rId12"/>
    <p:sldId id="426" r:id="rId13"/>
    <p:sldId id="424" r:id="rId14"/>
    <p:sldId id="470" r:id="rId15"/>
    <p:sldId id="427" r:id="rId16"/>
    <p:sldId id="429" r:id="rId17"/>
    <p:sldId id="425" r:id="rId18"/>
    <p:sldId id="428" r:id="rId19"/>
    <p:sldId id="471" r:id="rId20"/>
    <p:sldId id="472" r:id="rId21"/>
    <p:sldId id="473" r:id="rId22"/>
    <p:sldId id="474" r:id="rId23"/>
    <p:sldId id="475" r:id="rId24"/>
    <p:sldId id="476" r:id="rId25"/>
    <p:sldId id="459" r:id="rId26"/>
    <p:sldId id="477" r:id="rId27"/>
    <p:sldId id="452" r:id="rId28"/>
    <p:sldId id="453" r:id="rId29"/>
    <p:sldId id="454" r:id="rId30"/>
    <p:sldId id="440" r:id="rId31"/>
    <p:sldId id="441" r:id="rId32"/>
    <p:sldId id="457" r:id="rId33"/>
    <p:sldId id="442" r:id="rId34"/>
    <p:sldId id="443" r:id="rId35"/>
    <p:sldId id="455" r:id="rId36"/>
    <p:sldId id="458" r:id="rId37"/>
    <p:sldId id="463" r:id="rId38"/>
    <p:sldId id="478" r:id="rId39"/>
    <p:sldId id="449" r:id="rId40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EDEDED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0" autoAdjust="0"/>
    <p:restoredTop sz="90918" autoAdjust="0"/>
  </p:normalViewPr>
  <p:slideViewPr>
    <p:cSldViewPr snapToGrid="0">
      <p:cViewPr varScale="1">
        <p:scale>
          <a:sx n="77" d="100"/>
          <a:sy n="77" d="100"/>
        </p:scale>
        <p:origin x="-90" y="-486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6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2.e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07.wmf"/><Relationship Id="rId5" Type="http://schemas.openxmlformats.org/officeDocument/2006/relationships/image" Target="../media/image114.wmf"/><Relationship Id="rId4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995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A5A05B7E-84A2-4589-84DF-B5275A0C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097B0-72EE-4945-9A8B-FDF42461B193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0141-6231-46F4-A005-A55C70C1EBFE}" type="slidenum">
              <a:rPr lang="en-US"/>
              <a:pPr/>
              <a:t>10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0141-6231-46F4-A005-A55C70C1EBFE}" type="slidenum">
              <a:rPr lang="en-US"/>
              <a:pPr/>
              <a:t>11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B4C46-8AB0-4624-98E7-8CD00AAB307D}" type="slidenum">
              <a:rPr lang="en-US"/>
              <a:pPr/>
              <a:t>12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C3F46-AEE5-466D-BD49-5CE45766B661}" type="slidenum">
              <a:rPr lang="en-US"/>
              <a:pPr/>
              <a:t>13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C3F46-AEE5-466D-BD49-5CE45766B661}" type="slidenum">
              <a:rPr lang="en-US"/>
              <a:pPr/>
              <a:t>14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8BAEA-748C-4323-A36A-E78F345761B1}" type="slidenum">
              <a:rPr lang="en-US"/>
              <a:pPr/>
              <a:t>15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25800-765A-4F2F-9E1F-87793498AEF2}" type="slidenum">
              <a:rPr lang="en-US"/>
              <a:pPr/>
              <a:t>16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7A345-1BDB-48A2-AE09-6479E343D132}" type="slidenum">
              <a:rPr lang="en-US"/>
              <a:pPr/>
              <a:t>17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30915-349F-4723-9E02-526FD0034E27}" type="slidenum">
              <a:rPr lang="en-US"/>
              <a:pPr/>
              <a:t>18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30915-349F-4723-9E02-526FD0034E27}" type="slidenum">
              <a:rPr lang="en-US"/>
              <a:pPr/>
              <a:t>19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4083D-554F-4A28-A249-62ED2CB47BEE}" type="slidenum">
              <a:rPr lang="en-US"/>
              <a:pPr/>
              <a:t>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30915-349F-4723-9E02-526FD0034E27}" type="slidenum">
              <a:rPr lang="en-US"/>
              <a:pPr/>
              <a:t>20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30915-349F-4723-9E02-526FD0034E27}" type="slidenum">
              <a:rPr lang="en-US"/>
              <a:pPr/>
              <a:t>21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30915-349F-4723-9E02-526FD0034E27}" type="slidenum">
              <a:rPr lang="en-US"/>
              <a:pPr/>
              <a:t>22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4B8C-991D-48B5-9960-30FC57A3A1D9}" type="slidenum">
              <a:rPr lang="en-US"/>
              <a:pPr/>
              <a:t>23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4B8C-991D-48B5-9960-30FC57A3A1D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4B8C-991D-48B5-9960-30FC57A3A1D9}" type="slidenum">
              <a:rPr lang="en-US"/>
              <a:pPr/>
              <a:t>25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4B8C-991D-48B5-9960-30FC57A3A1D9}" type="slidenum">
              <a:rPr lang="en-US"/>
              <a:pPr/>
              <a:t>26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3AD9F-C49E-44AE-9151-869086CC5CFB}" type="slidenum">
              <a:rPr lang="en-US"/>
              <a:pPr/>
              <a:t>27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A3953-46F2-4D8E-8B1C-2D7A17A3E5C6}" type="slidenum">
              <a:rPr lang="en-US"/>
              <a:pPr/>
              <a:t>28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C48D8-F239-4F63-B206-9DB7FFB295A7}" type="slidenum">
              <a:rPr lang="en-US"/>
              <a:pPr/>
              <a:t>29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590B9-2609-447D-84CE-ECEA89B0039F}" type="slidenum">
              <a:rPr lang="en-US"/>
              <a:pPr/>
              <a:t>3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0F41E-EE2F-4F0A-80C2-3535059B1B76}" type="slidenum">
              <a:rPr lang="en-US"/>
              <a:pPr/>
              <a:t>30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1B57F-0BB5-4605-B7DB-0584C85AA370}" type="slidenum">
              <a:rPr lang="en-US"/>
              <a:pPr/>
              <a:t>31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B16AE-7055-406B-A351-44C0097AAEB3}" type="slidenum">
              <a:rPr lang="en-US"/>
              <a:pPr/>
              <a:t>32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2A55C-A15E-426F-A275-D85E127E2B36}" type="slidenum">
              <a:rPr lang="en-US"/>
              <a:pPr/>
              <a:t>33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DB6A1-26AA-4182-801A-9F3E0BD112E3}" type="slidenum">
              <a:rPr lang="en-US"/>
              <a:pPr/>
              <a:t>34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20C30-400B-4580-BD05-7BB4A621522B}" type="slidenum">
              <a:rPr lang="en-US"/>
              <a:pPr/>
              <a:t>35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1DE9D-C3C4-4CF3-B7EF-4FB8FB90888A}" type="slidenum">
              <a:rPr lang="en-US"/>
              <a:pPr/>
              <a:t>36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44DC5-D1D5-48A1-9EF4-75AF7A554720}" type="slidenum">
              <a:rPr lang="en-US"/>
              <a:pPr/>
              <a:t>37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C324F-47B3-486F-B6BA-DE9C8CCC4F1A}" type="slidenum">
              <a:rPr lang="en-US"/>
              <a:pPr/>
              <a:t>38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C324F-47B3-486F-B6BA-DE9C8CCC4F1A}" type="slidenum">
              <a:rPr lang="en-US"/>
              <a:pPr/>
              <a:t>39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2149-4423-4B5D-843A-38B9F70897CF}" type="slidenum">
              <a:rPr lang="en-US"/>
              <a:pPr/>
              <a:t>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5EF23-1A0E-4488-AF15-D97F38AA54C0}" type="slidenum">
              <a:rPr lang="en-US"/>
              <a:pPr/>
              <a:t>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B4C46-8AB0-4624-98E7-8CD00AAB307D}" type="slidenum">
              <a:rPr lang="en-US"/>
              <a:pPr/>
              <a:t>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0141-6231-46F4-A005-A55C70C1EBFE}" type="slidenum">
              <a:rPr lang="en-US"/>
              <a:pPr/>
              <a:t>7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0141-6231-46F4-A005-A55C70C1EBFE}" type="slidenum">
              <a:rPr lang="en-US"/>
              <a:pPr/>
              <a:t>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80141-6231-46F4-A005-A55C70C1EBFE}" type="slidenum">
              <a:rPr lang="en-US"/>
              <a:pPr/>
              <a:t>9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1A3EB-3B7D-4EAF-B8C4-5681EC092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08F44-701A-4006-B21E-A932A8A1D7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B916D-BB27-418A-92DA-AE2907647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8013"/>
            <a:ext cx="87439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981200"/>
            <a:ext cx="42957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4114800"/>
            <a:ext cx="42957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71525" y="6249988"/>
            <a:ext cx="21431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13138" y="6249988"/>
            <a:ext cx="3260725" cy="4540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372350" y="6249988"/>
            <a:ext cx="2143125" cy="454025"/>
          </a:xfrm>
        </p:spPr>
        <p:txBody>
          <a:bodyPr/>
          <a:lstStyle>
            <a:lvl1pPr>
              <a:defRPr/>
            </a:lvl1pPr>
          </a:lstStyle>
          <a:p>
            <a:fld id="{CDC79BFC-C03B-433C-A6A7-9D0E01AD7F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2029-A950-4832-81D5-283AEE104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13613-AD67-4F70-B484-24EB3074E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D7459-54D8-44CE-81F9-D95F4F181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CF527-6E2F-445D-88ED-1CBD6A017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B66D6-FBB4-40D8-A2BE-54694C21F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0DC38-75CA-46A0-A083-48CD9765B9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FD000-FB8D-4390-A12A-E127561303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4AAAF-9AF7-4274-BBF4-6B574EAB73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4A2DCA6-D3AC-44EE-8236-9855F33136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4.png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2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png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1.png"/><Relationship Id="rId30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e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7.wmf"/><Relationship Id="rId5" Type="http://schemas.openxmlformats.org/officeDocument/2006/relationships/image" Target="../media/image62.e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4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0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 dirty="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Matrix Algebra Review &amp; </a:t>
            </a:r>
            <a:r>
              <a:rPr lang="en-US" sz="4900" b="1" dirty="0" smtClean="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GLM: General Linear Models</a:t>
            </a:r>
            <a:endParaRPr lang="en-US" sz="4900" b="1" dirty="0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Lecture 5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EEOB 590C</a:t>
            </a:r>
            <a:endParaRPr lang="en-US" sz="3000" b="1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Matrix Multiplication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73063" y="1005486"/>
            <a:ext cx="9493250" cy="52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Simply the joint multiplication of vectors within matrices</a:t>
            </a: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821637"/>
            <a:ext cx="1994083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 multiplication is solving a series of inner products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8000"/>
              </p:ext>
            </p:extLst>
          </p:nvPr>
        </p:nvGraphicFramePr>
        <p:xfrm>
          <a:off x="3457275" y="1664621"/>
          <a:ext cx="19097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2" name="Equation" r:id="rId4" imgW="1346040" imgH="457200" progId="Equation.DSMT4">
                  <p:embed/>
                </p:oleObj>
              </mc:Choice>
              <mc:Fallback>
                <p:oleObj name="Equation" r:id="rId4" imgW="13460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275" y="1664621"/>
                        <a:ext cx="19097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60563"/>
              </p:ext>
            </p:extLst>
          </p:nvPr>
        </p:nvGraphicFramePr>
        <p:xfrm>
          <a:off x="3455215" y="2446378"/>
          <a:ext cx="40719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3" name="Equation" r:id="rId6" imgW="2869920" imgH="457200" progId="Equation.DSMT4">
                  <p:embed/>
                </p:oleObj>
              </mc:Choice>
              <mc:Fallback>
                <p:oleObj name="Equation" r:id="rId6" imgW="28699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215" y="2446378"/>
                        <a:ext cx="40719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4355"/>
              </p:ext>
            </p:extLst>
          </p:nvPr>
        </p:nvGraphicFramePr>
        <p:xfrm>
          <a:off x="3442341" y="3199371"/>
          <a:ext cx="41449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4" name="Equation" r:id="rId8" imgW="2920680" imgH="457200" progId="Equation.DSMT4">
                  <p:embed/>
                </p:oleObj>
              </mc:Choice>
              <mc:Fallback>
                <p:oleObj name="Equation" r:id="rId8" imgW="29206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41" y="3199371"/>
                        <a:ext cx="41449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45242"/>
              </p:ext>
            </p:extLst>
          </p:nvPr>
        </p:nvGraphicFramePr>
        <p:xfrm>
          <a:off x="3440971" y="4599631"/>
          <a:ext cx="41989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5" name="Equation" r:id="rId10" imgW="2958840" imgH="457200" progId="Equation.DSMT4">
                  <p:embed/>
                </p:oleObj>
              </mc:Choice>
              <mc:Fallback>
                <p:oleObj name="Equation" r:id="rId10" imgW="29588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971" y="4599631"/>
                        <a:ext cx="41989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91393"/>
              </p:ext>
            </p:extLst>
          </p:nvPr>
        </p:nvGraphicFramePr>
        <p:xfrm>
          <a:off x="3435350" y="3904521"/>
          <a:ext cx="40370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6" name="Equation" r:id="rId12" imgW="2844720" imgH="457200" progId="Equation.DSMT4">
                  <p:embed/>
                </p:oleObj>
              </mc:Choice>
              <mc:Fallback>
                <p:oleObj name="Equation" r:id="rId12" imgW="28447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3904521"/>
                        <a:ext cx="40370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97354"/>
              </p:ext>
            </p:extLst>
          </p:nvPr>
        </p:nvGraphicFramePr>
        <p:xfrm>
          <a:off x="3426765" y="5639572"/>
          <a:ext cx="27924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7" name="Equation" r:id="rId14" imgW="1968480" imgH="457200" progId="Equation.DSMT4">
                  <p:embed/>
                </p:oleObj>
              </mc:Choice>
              <mc:Fallback>
                <p:oleObj name="Equation" r:id="rId14" imgW="19684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765" y="5639572"/>
                        <a:ext cx="27924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7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Multiplication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24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Order </a:t>
            </a:r>
            <a:r>
              <a:rPr lang="en-US" sz="2800" dirty="0"/>
              <a:t>of matrices makes a difference: </a:t>
            </a:r>
            <a:r>
              <a:rPr lang="en-US" sz="2800" b="1" dirty="0"/>
              <a:t>AB </a:t>
            </a:r>
            <a:r>
              <a:rPr lang="en-US" sz="2800" b="1" dirty="0">
                <a:solidFill>
                  <a:schemeClr val="tx2"/>
                </a:solidFill>
                <a:sym typeface="Symbol" pitchFamily="18" charset="2"/>
              </a:rPr>
              <a:t></a:t>
            </a:r>
            <a:r>
              <a:rPr lang="en-US" sz="2800" b="1" dirty="0" smtClean="0">
                <a:solidFill>
                  <a:schemeClr val="tx2"/>
                </a:solidFill>
                <a:sym typeface="Symbol" pitchFamily="18" charset="2"/>
              </a:rPr>
              <a:t>BA </a:t>
            </a: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Also, matrix product will not always work in both directions:</a:t>
            </a: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699996"/>
              </p:ext>
            </p:extLst>
          </p:nvPr>
        </p:nvGraphicFramePr>
        <p:xfrm>
          <a:off x="1475045" y="2026325"/>
          <a:ext cx="27924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6" name="Equation" r:id="rId4" imgW="1968480" imgH="457200" progId="Equation.DSMT4">
                  <p:embed/>
                </p:oleObj>
              </mc:Choice>
              <mc:Fallback>
                <p:oleObj name="Equation" r:id="rId4" imgW="19684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045" y="2026325"/>
                        <a:ext cx="27924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54299"/>
              </p:ext>
            </p:extLst>
          </p:nvPr>
        </p:nvGraphicFramePr>
        <p:xfrm>
          <a:off x="4949096" y="2026325"/>
          <a:ext cx="27209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7" name="Equation" r:id="rId6" imgW="1917360" imgH="457200" progId="Equation.DSMT4">
                  <p:embed/>
                </p:oleObj>
              </mc:Choice>
              <mc:Fallback>
                <p:oleObj name="Equation" r:id="rId6" imgW="19173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096" y="2026325"/>
                        <a:ext cx="27209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30166"/>
              </p:ext>
            </p:extLst>
          </p:nvPr>
        </p:nvGraphicFramePr>
        <p:xfrm>
          <a:off x="1234861" y="4198080"/>
          <a:ext cx="2936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8" name="Equation" r:id="rId8" imgW="2070000" imgH="711000" progId="Equation.DSMT4">
                  <p:embed/>
                </p:oleObj>
              </mc:Choice>
              <mc:Fallback>
                <p:oleObj name="Equation" r:id="rId8" imgW="20700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861" y="4198080"/>
                        <a:ext cx="2936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95471"/>
              </p:ext>
            </p:extLst>
          </p:nvPr>
        </p:nvGraphicFramePr>
        <p:xfrm>
          <a:off x="4828361" y="4215671"/>
          <a:ext cx="2505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9" name="Equation" r:id="rId10" imgW="1765080" imgH="711000" progId="Equation.DSMT4">
                  <p:embed/>
                </p:oleObj>
              </mc:Choice>
              <mc:Fallback>
                <p:oleObj name="Equation" r:id="rId10" imgW="17650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361" y="4215671"/>
                        <a:ext cx="2505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4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Review: Multiplication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73063" y="1141413"/>
            <a:ext cx="94932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Scalar multiplication: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Matrix multiplication: </a:t>
            </a:r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7741" name="Object 4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972970"/>
              </p:ext>
            </p:extLst>
          </p:nvPr>
        </p:nvGraphicFramePr>
        <p:xfrm>
          <a:off x="5567363" y="1181100"/>
          <a:ext cx="22669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58" name="Equation" r:id="rId4" imgW="1079280" imgH="711000" progId="Equation.DSMT4">
                  <p:embed/>
                </p:oleObj>
              </mc:Choice>
              <mc:Fallback>
                <p:oleObj name="Equation" r:id="rId4" imgW="1079280" imgH="711000" progId="Equation.DSMT4">
                  <p:embed/>
                  <p:pic>
                    <p:nvPicPr>
                      <p:cNvPr id="0" name="Object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181100"/>
                        <a:ext cx="2266950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742" name="Object 494"/>
          <p:cNvGraphicFramePr>
            <a:graphicFrameLocks noChangeAspect="1"/>
          </p:cNvGraphicFramePr>
          <p:nvPr/>
        </p:nvGraphicFramePr>
        <p:xfrm>
          <a:off x="5149850" y="2984500"/>
          <a:ext cx="3021013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59" name="Equation" r:id="rId6" imgW="1676160" imgH="888840" progId="Equation.DSMT4">
                  <p:embed/>
                </p:oleObj>
              </mc:Choice>
              <mc:Fallback>
                <p:oleObj name="Equation" r:id="rId6" imgW="1676160" imgH="888840" progId="Equation.DSMT4">
                  <p:embed/>
                  <p:pic>
                    <p:nvPicPr>
                      <p:cNvPr id="0" name="Object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984500"/>
                        <a:ext cx="3021013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743" name="Object 495"/>
          <p:cNvGraphicFramePr>
            <a:graphicFrameLocks noChangeAspect="1"/>
          </p:cNvGraphicFramePr>
          <p:nvPr/>
        </p:nvGraphicFramePr>
        <p:xfrm>
          <a:off x="1439863" y="4865688"/>
          <a:ext cx="75184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60" name="Equation" r:id="rId8" imgW="3924000" imgH="711000" progId="Equation.DSMT4">
                  <p:embed/>
                </p:oleObj>
              </mc:Choice>
              <mc:Fallback>
                <p:oleObj name="Equation" r:id="rId8" imgW="3924000" imgH="711000" progId="Equation.DSMT4">
                  <p:embed/>
                  <p:pic>
                    <p:nvPicPr>
                      <p:cNvPr id="0" name="Object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865688"/>
                        <a:ext cx="751840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744" name="Line 496"/>
          <p:cNvSpPr>
            <a:spLocks noChangeShapeType="1"/>
          </p:cNvSpPr>
          <p:nvPr/>
        </p:nvSpPr>
        <p:spPr bwMode="auto">
          <a:xfrm>
            <a:off x="2274888" y="5048250"/>
            <a:ext cx="969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745" name="Line 497"/>
          <p:cNvSpPr>
            <a:spLocks noChangeShapeType="1"/>
          </p:cNvSpPr>
          <p:nvPr/>
        </p:nvSpPr>
        <p:spPr bwMode="auto">
          <a:xfrm>
            <a:off x="3787775" y="4921250"/>
            <a:ext cx="0" cy="11826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746" name="Text Box 498"/>
          <p:cNvSpPr txBox="1">
            <a:spLocks noChangeArrowheads="1"/>
          </p:cNvSpPr>
          <p:nvPr/>
        </p:nvSpPr>
        <p:spPr bwMode="auto">
          <a:xfrm>
            <a:off x="301625" y="6273800"/>
            <a:ext cx="384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Inner dimensions MUST AGREE!!!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57156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Special Matrices</a:t>
            </a:r>
          </a:p>
        </p:txBody>
      </p:sp>
      <p:sp>
        <p:nvSpPr>
          <p:cNvPr id="4331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0" name="Line 698"/>
          <p:cNvSpPr>
            <a:spLocks noChangeShapeType="1"/>
          </p:cNvSpPr>
          <p:nvPr/>
        </p:nvSpPr>
        <p:spPr bwMode="auto">
          <a:xfrm flipV="1">
            <a:off x="814388" y="88900"/>
            <a:ext cx="3175" cy="4763"/>
          </a:xfrm>
          <a:prstGeom prst="line">
            <a:avLst/>
          </a:prstGeom>
          <a:noFill/>
          <a:ln w="4763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5325"/>
          <a:stretch/>
        </p:blipFill>
        <p:spPr>
          <a:xfrm>
            <a:off x="159477" y="1139064"/>
            <a:ext cx="8333019" cy="5718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Special </a:t>
            </a:r>
            <a:r>
              <a:rPr lang="en-US" sz="3600" b="1" dirty="0" smtClean="0">
                <a:solidFill>
                  <a:srgbClr val="0000FF"/>
                </a:solidFill>
              </a:rPr>
              <a:t>Matrices Cont.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331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0" name="Line 698"/>
          <p:cNvSpPr>
            <a:spLocks noChangeShapeType="1"/>
          </p:cNvSpPr>
          <p:nvPr/>
        </p:nvSpPr>
        <p:spPr bwMode="auto">
          <a:xfrm flipV="1">
            <a:off x="814388" y="88900"/>
            <a:ext cx="3175" cy="4763"/>
          </a:xfrm>
          <a:prstGeom prst="line">
            <a:avLst/>
          </a:prstGeom>
          <a:noFill/>
          <a:ln w="4763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18" t="55027" r="-918" b="348"/>
          <a:stretch/>
        </p:blipFill>
        <p:spPr>
          <a:xfrm>
            <a:off x="159480" y="1149262"/>
            <a:ext cx="8628024" cy="48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90488"/>
            <a:ext cx="9720262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Multiplication: Geometric Interpretation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Multiplying data and other matrices has geometric interpretations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YI</a:t>
            </a:r>
            <a:r>
              <a:rPr lang="en-US" sz="2800" dirty="0" smtClean="0"/>
              <a:t>=</a:t>
            </a:r>
            <a:r>
              <a:rPr lang="en-US" sz="2800" b="1" dirty="0" smtClean="0"/>
              <a:t>Y</a:t>
            </a:r>
            <a:r>
              <a:rPr lang="en-US" sz="2800" dirty="0" smtClean="0"/>
              <a:t>:   </a:t>
            </a:r>
            <a:r>
              <a:rPr lang="en-US" sz="2800" dirty="0"/>
              <a:t>No change to </a:t>
            </a:r>
            <a:r>
              <a:rPr lang="en-US" sz="2800" b="1" dirty="0" smtClean="0"/>
              <a:t>Y</a:t>
            </a:r>
            <a:endParaRPr lang="en-US" sz="2800" b="1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err="1" smtClean="0"/>
              <a:t>Y</a:t>
            </a:r>
            <a:r>
              <a:rPr lang="en-US" sz="2800" i="1" dirty="0" err="1" smtClean="0"/>
              <a:t>c</a:t>
            </a:r>
            <a:r>
              <a:rPr lang="en-US" sz="2800" b="1" dirty="0" err="1" smtClean="0"/>
              <a:t>I</a:t>
            </a:r>
            <a:r>
              <a:rPr lang="en-US" sz="2800" dirty="0" smtClean="0"/>
              <a:t>=Y:  </a:t>
            </a:r>
            <a:r>
              <a:rPr lang="en-US" sz="2800" dirty="0"/>
              <a:t>Change of scale (</a:t>
            </a:r>
            <a:r>
              <a:rPr lang="en-US" sz="2800" dirty="0" err="1"/>
              <a:t>e.g</a:t>
            </a:r>
            <a:r>
              <a:rPr lang="en-US" sz="2800" dirty="0"/>
              <a:t>, enlargement)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YD</a:t>
            </a:r>
            <a:r>
              <a:rPr lang="en-US" sz="2800" dirty="0" smtClean="0"/>
              <a:t>=</a:t>
            </a:r>
            <a:r>
              <a:rPr lang="en-US" sz="2800" b="1" dirty="0" smtClean="0"/>
              <a:t>Y</a:t>
            </a:r>
            <a:r>
              <a:rPr lang="en-US" sz="2800" dirty="0"/>
              <a:t>:  Stretching if </a:t>
            </a:r>
            <a:r>
              <a:rPr lang="en-US" sz="2800" b="1" dirty="0"/>
              <a:t>D</a:t>
            </a:r>
            <a:r>
              <a:rPr lang="en-US" sz="2800" dirty="0"/>
              <a:t> is diagonal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YT</a:t>
            </a:r>
            <a:r>
              <a:rPr lang="en-US" sz="2800" dirty="0" smtClean="0"/>
              <a:t>=</a:t>
            </a:r>
            <a:r>
              <a:rPr lang="en-US" sz="2800" b="1" dirty="0" smtClean="0"/>
              <a:t>Y</a:t>
            </a:r>
            <a:r>
              <a:rPr lang="en-US" sz="2800" dirty="0"/>
              <a:t>:  Rigid rotation if </a:t>
            </a:r>
            <a:r>
              <a:rPr lang="en-US" sz="2800" b="1" dirty="0"/>
              <a:t>T</a:t>
            </a:r>
            <a:r>
              <a:rPr lang="en-US" sz="2800" dirty="0"/>
              <a:t> is </a:t>
            </a:r>
            <a:r>
              <a:rPr lang="en-US" sz="2800" i="1" dirty="0"/>
              <a:t> </a:t>
            </a:r>
            <a:r>
              <a:rPr lang="en-US" sz="2800" i="1" dirty="0" err="1"/>
              <a:t>p</a:t>
            </a:r>
            <a:r>
              <a:rPr lang="en-US" sz="2800" dirty="0" err="1"/>
              <a:t>x</a:t>
            </a:r>
            <a:r>
              <a:rPr lang="en-US" sz="2800" i="1" dirty="0" err="1"/>
              <a:t>p</a:t>
            </a:r>
            <a:r>
              <a:rPr lang="en-US" sz="2800" i="1" dirty="0"/>
              <a:t> </a:t>
            </a:r>
            <a:r>
              <a:rPr lang="en-US" sz="2800" dirty="0"/>
              <a:t>orthogonal</a:t>
            </a:r>
            <a:endParaRPr lang="en-US" sz="2800" b="1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YT</a:t>
            </a:r>
            <a:r>
              <a:rPr lang="en-US" sz="2800" dirty="0" smtClean="0"/>
              <a:t>=</a:t>
            </a:r>
            <a:r>
              <a:rPr lang="en-US" sz="2800" b="1" dirty="0" smtClean="0"/>
              <a:t>Y</a:t>
            </a:r>
            <a:r>
              <a:rPr lang="en-US" sz="2800" dirty="0"/>
              <a:t>:  Shear if </a:t>
            </a:r>
            <a:r>
              <a:rPr lang="en-US" sz="2800" b="1" dirty="0"/>
              <a:t>T</a:t>
            </a:r>
            <a:r>
              <a:rPr lang="en-US" sz="2800" dirty="0"/>
              <a:t> is not orthogonal </a:t>
            </a:r>
          </a:p>
          <a:p>
            <a:pPr algn="l">
              <a:spcBef>
                <a:spcPct val="10000"/>
              </a:spcBef>
            </a:pPr>
            <a:r>
              <a:rPr lang="en-US" sz="2800" dirty="0"/>
              <a:t>	     (T can be decomposed into rotation, dilation, rotation)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dirty="0"/>
              <a:t>data matrix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0153"/>
              </p:ext>
            </p:extLst>
          </p:nvPr>
        </p:nvGraphicFramePr>
        <p:xfrm>
          <a:off x="5474043" y="5250776"/>
          <a:ext cx="3165926" cy="113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5" name="Equation" r:id="rId4" imgW="1371240" imgH="484560" progId="Equation.3">
                  <p:embed/>
                </p:oleObj>
              </mc:Choice>
              <mc:Fallback>
                <p:oleObj name="Equation" r:id="rId4" imgW="1371240" imgH="48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043" y="5250776"/>
                        <a:ext cx="3165926" cy="113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Multiplication: Visual Examples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3494" name="Object 102"/>
          <p:cNvGraphicFramePr>
            <a:graphicFrameLocks noChangeAspect="1"/>
          </p:cNvGraphicFramePr>
          <p:nvPr/>
        </p:nvGraphicFramePr>
        <p:xfrm>
          <a:off x="992188" y="1270000"/>
          <a:ext cx="8397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0" name="Image" r:id="rId4" imgW="991410" imgH="1087187" progId="Photoshop.Image.6">
                  <p:embed/>
                </p:oleObj>
              </mc:Choice>
              <mc:Fallback>
                <p:oleObj name="Image" r:id="rId4" imgW="991410" imgH="1087187" progId="Photoshop.Image.6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270000"/>
                        <a:ext cx="83978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95" name="Object 103"/>
          <p:cNvGraphicFramePr>
            <a:graphicFrameLocks noChangeAspect="1"/>
          </p:cNvGraphicFramePr>
          <p:nvPr/>
        </p:nvGraphicFramePr>
        <p:xfrm>
          <a:off x="5264150" y="1139825"/>
          <a:ext cx="159226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1" name="Image" r:id="rId6" imgW="1651251" imgH="1487491" progId="Photoshop.Image.6">
                  <p:embed/>
                </p:oleObj>
              </mc:Choice>
              <mc:Fallback>
                <p:oleObj name="Image" r:id="rId6" imgW="1651251" imgH="1487491" progId="Photoshop.Image.6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1139825"/>
                        <a:ext cx="159226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96" name="Object 104"/>
          <p:cNvGraphicFramePr>
            <a:graphicFrameLocks noChangeAspect="1"/>
          </p:cNvGraphicFramePr>
          <p:nvPr/>
        </p:nvGraphicFramePr>
        <p:xfrm>
          <a:off x="7502525" y="1374775"/>
          <a:ext cx="6238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2" name="Image" r:id="rId8" imgW="645862" imgH="764312" progId="Photoshop.Image.6">
                  <p:embed/>
                </p:oleObj>
              </mc:Choice>
              <mc:Fallback>
                <p:oleObj name="Image" r:id="rId8" imgW="645862" imgH="764312" progId="Photoshop.Image.6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1374775"/>
                        <a:ext cx="62388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97" name="Text Box 105"/>
          <p:cNvSpPr txBox="1">
            <a:spLocks noChangeArrowheads="1"/>
          </p:cNvSpPr>
          <p:nvPr/>
        </p:nvSpPr>
        <p:spPr bwMode="auto">
          <a:xfrm>
            <a:off x="5546726" y="6375400"/>
            <a:ext cx="3932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/>
              <a:t>(images from C.A.B. Smith, 1969)</a:t>
            </a:r>
          </a:p>
        </p:txBody>
      </p:sp>
      <p:sp>
        <p:nvSpPr>
          <p:cNvPr id="443498" name="Text Box 106"/>
          <p:cNvSpPr txBox="1">
            <a:spLocks noChangeArrowheads="1"/>
          </p:cNvSpPr>
          <p:nvPr/>
        </p:nvSpPr>
        <p:spPr bwMode="auto">
          <a:xfrm>
            <a:off x="892175" y="2317750"/>
            <a:ext cx="1046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Original</a:t>
            </a:r>
          </a:p>
        </p:txBody>
      </p:sp>
      <p:sp>
        <p:nvSpPr>
          <p:cNvPr id="443500" name="Text Box 108"/>
          <p:cNvSpPr txBox="1">
            <a:spLocks noChangeArrowheads="1"/>
          </p:cNvSpPr>
          <p:nvPr/>
        </p:nvSpPr>
        <p:spPr bwMode="auto">
          <a:xfrm>
            <a:off x="5505450" y="2652713"/>
            <a:ext cx="133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Scalar (2)</a:t>
            </a:r>
          </a:p>
        </p:txBody>
      </p:sp>
      <p:sp>
        <p:nvSpPr>
          <p:cNvPr id="443501" name="Text Box 109"/>
          <p:cNvSpPr txBox="1">
            <a:spLocks noChangeArrowheads="1"/>
          </p:cNvSpPr>
          <p:nvPr/>
        </p:nvSpPr>
        <p:spPr bwMode="auto">
          <a:xfrm>
            <a:off x="7327900" y="2190750"/>
            <a:ext cx="1330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Scalar (1/2)</a:t>
            </a:r>
          </a:p>
        </p:txBody>
      </p:sp>
      <p:graphicFrame>
        <p:nvGraphicFramePr>
          <p:cNvPr id="443502" name="Object 110"/>
          <p:cNvGraphicFramePr>
            <a:graphicFrameLocks noChangeAspect="1"/>
          </p:cNvGraphicFramePr>
          <p:nvPr/>
        </p:nvGraphicFramePr>
        <p:xfrm>
          <a:off x="4597400" y="3132138"/>
          <a:ext cx="114141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3" name="Image" r:id="rId10" imgW="1164666" imgH="1296437" progId="Photoshop.Image.6">
                  <p:embed/>
                </p:oleObj>
              </mc:Choice>
              <mc:Fallback>
                <p:oleObj name="Image" r:id="rId10" imgW="1164666" imgH="1296437" progId="Photoshop.Image.6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132138"/>
                        <a:ext cx="114141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03" name="Object 111"/>
          <p:cNvGraphicFramePr>
            <a:graphicFrameLocks noChangeAspect="1"/>
          </p:cNvGraphicFramePr>
          <p:nvPr/>
        </p:nvGraphicFramePr>
        <p:xfrm>
          <a:off x="3567113" y="3157538"/>
          <a:ext cx="78581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4" name="Image" r:id="rId12" imgW="800607" imgH="1323730" progId="Photoshop.Image.6">
                  <p:embed/>
                </p:oleObj>
              </mc:Choice>
              <mc:Fallback>
                <p:oleObj name="Image" r:id="rId12" imgW="800607" imgH="1323730" progId="Photoshop.Image.6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157538"/>
                        <a:ext cx="785812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04" name="Object 112"/>
          <p:cNvGraphicFramePr>
            <a:graphicFrameLocks noChangeAspect="1"/>
          </p:cNvGraphicFramePr>
          <p:nvPr/>
        </p:nvGraphicFramePr>
        <p:xfrm>
          <a:off x="2211388" y="3265488"/>
          <a:ext cx="102393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5" name="Image" r:id="rId14" imgW="1032470" imgH="1009856" progId="Photoshop.Image.6">
                  <p:embed/>
                </p:oleObj>
              </mc:Choice>
              <mc:Fallback>
                <p:oleObj name="Image" r:id="rId14" imgW="1032470" imgH="1009856" progId="Photoshop.Image.6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265488"/>
                        <a:ext cx="102393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05" name="Object 113"/>
          <p:cNvGraphicFramePr>
            <a:graphicFrameLocks noChangeAspect="1"/>
          </p:cNvGraphicFramePr>
          <p:nvPr/>
        </p:nvGraphicFramePr>
        <p:xfrm>
          <a:off x="892175" y="3157538"/>
          <a:ext cx="9493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6" name="Image" r:id="rId16" imgW="955028" imgH="1009856" progId="Photoshop.Image.6">
                  <p:embed/>
                </p:oleObj>
              </mc:Choice>
              <mc:Fallback>
                <p:oleObj name="Image" r:id="rId16" imgW="955028" imgH="1009856" progId="Photoshop.Image.6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157538"/>
                        <a:ext cx="9493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06" name="Object 114"/>
          <p:cNvGraphicFramePr>
            <a:graphicFrameLocks noChangeAspect="1"/>
          </p:cNvGraphicFramePr>
          <p:nvPr/>
        </p:nvGraphicFramePr>
        <p:xfrm>
          <a:off x="5905500" y="3135313"/>
          <a:ext cx="11430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7" name="Image" r:id="rId18" imgW="1487491" imgH="1651251" progId="Photoshop.Image.6">
                  <p:embed/>
                </p:oleObj>
              </mc:Choice>
              <mc:Fallback>
                <p:oleObj name="Image" r:id="rId18" imgW="1487491" imgH="1651251" progId="Photoshop.Image.6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135313"/>
                        <a:ext cx="11430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507" name="Text Box 115"/>
          <p:cNvSpPr txBox="1">
            <a:spLocks noChangeArrowheads="1"/>
          </p:cNvSpPr>
          <p:nvPr/>
        </p:nvSpPr>
        <p:spPr bwMode="auto">
          <a:xfrm>
            <a:off x="808038" y="4343400"/>
            <a:ext cx="1330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Rotations</a:t>
            </a:r>
          </a:p>
        </p:txBody>
      </p:sp>
      <p:graphicFrame>
        <p:nvGraphicFramePr>
          <p:cNvPr id="443509" name="Object 117"/>
          <p:cNvGraphicFramePr>
            <a:graphicFrameLocks noChangeAspect="1"/>
          </p:cNvGraphicFramePr>
          <p:nvPr/>
        </p:nvGraphicFramePr>
        <p:xfrm>
          <a:off x="8466138" y="5273675"/>
          <a:ext cx="908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8" name="Image" r:id="rId20" imgW="996083" imgH="1050796" progId="Photoshop.Image.6">
                  <p:embed/>
                </p:oleObj>
              </mc:Choice>
              <mc:Fallback>
                <p:oleObj name="Image" r:id="rId20" imgW="996083" imgH="1050796" progId="Photoshop.Image.6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8" y="5273675"/>
                        <a:ext cx="9080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10" name="Object 118"/>
          <p:cNvGraphicFramePr>
            <a:graphicFrameLocks noChangeAspect="1"/>
          </p:cNvGraphicFramePr>
          <p:nvPr/>
        </p:nvGraphicFramePr>
        <p:xfrm>
          <a:off x="7254875" y="5281613"/>
          <a:ext cx="8175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9" name="Image" r:id="rId22" imgW="900682" imgH="1028181" progId="Photoshop.Image.6">
                  <p:embed/>
                </p:oleObj>
              </mc:Choice>
              <mc:Fallback>
                <p:oleObj name="Image" r:id="rId22" imgW="900682" imgH="1028181" progId="Photoshop.Image.6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5281613"/>
                        <a:ext cx="8175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11" name="Object 119"/>
          <p:cNvGraphicFramePr>
            <a:graphicFrameLocks noChangeAspect="1"/>
          </p:cNvGraphicFramePr>
          <p:nvPr/>
        </p:nvGraphicFramePr>
        <p:xfrm>
          <a:off x="5661025" y="5065713"/>
          <a:ext cx="13493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0" name="Image" r:id="rId24" imgW="1478580" imgH="1260045" progId="Photoshop.Image.6">
                  <p:embed/>
                </p:oleObj>
              </mc:Choice>
              <mc:Fallback>
                <p:oleObj name="Image" r:id="rId24" imgW="1478580" imgH="1260045" progId="Photoshop.Image.6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5065713"/>
                        <a:ext cx="13493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12" name="Object 120"/>
          <p:cNvGraphicFramePr>
            <a:graphicFrameLocks noChangeAspect="1"/>
          </p:cNvGraphicFramePr>
          <p:nvPr/>
        </p:nvGraphicFramePr>
        <p:xfrm>
          <a:off x="4502150" y="5105400"/>
          <a:ext cx="7175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1" name="Image" r:id="rId26" imgW="782312" imgH="1228358" progId="Photoshop.Image.6">
                  <p:embed/>
                </p:oleObj>
              </mc:Choice>
              <mc:Fallback>
                <p:oleObj name="Image" r:id="rId26" imgW="782312" imgH="1228358" progId="Photoshop.Image.6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105400"/>
                        <a:ext cx="7175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13" name="Object 121"/>
          <p:cNvGraphicFramePr>
            <a:graphicFrameLocks noChangeAspect="1"/>
          </p:cNvGraphicFramePr>
          <p:nvPr/>
        </p:nvGraphicFramePr>
        <p:xfrm>
          <a:off x="2352675" y="5311775"/>
          <a:ext cx="14970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2" name="Image" r:id="rId28" imgW="1646702" imgH="1000758" progId="Photoshop.Image.6">
                  <p:embed/>
                </p:oleObj>
              </mc:Choice>
              <mc:Fallback>
                <p:oleObj name="Image" r:id="rId28" imgW="1646702" imgH="1000758" progId="Photoshop.Image.6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311775"/>
                        <a:ext cx="14970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514" name="Object 122"/>
          <p:cNvGraphicFramePr>
            <a:graphicFrameLocks noChangeAspect="1"/>
          </p:cNvGraphicFramePr>
          <p:nvPr/>
        </p:nvGraphicFramePr>
        <p:xfrm>
          <a:off x="949325" y="4872038"/>
          <a:ext cx="9223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63" name="Image" r:id="rId30" imgW="1018825" imgH="1473844" progId="Photoshop.Image.6">
                  <p:embed/>
                </p:oleObj>
              </mc:Choice>
              <mc:Fallback>
                <p:oleObj name="Image" r:id="rId30" imgW="1018825" imgH="1473844" progId="Photoshop.Image.6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4872038"/>
                        <a:ext cx="92233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517" name="Text Box 125"/>
          <p:cNvSpPr txBox="1">
            <a:spLocks noChangeArrowheads="1"/>
          </p:cNvSpPr>
          <p:nvPr/>
        </p:nvSpPr>
        <p:spPr bwMode="auto">
          <a:xfrm>
            <a:off x="817563" y="62769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Shears and Projections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66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Inversion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37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Can’t divide </a:t>
            </a:r>
            <a:r>
              <a:rPr lang="en-US" sz="2800" dirty="0" smtClean="0"/>
              <a:t>matrices, but can find the inverse </a:t>
            </a:r>
            <a:r>
              <a:rPr lang="en-US" sz="2800" dirty="0"/>
              <a:t>(reciprocal) </a:t>
            </a:r>
            <a:r>
              <a:rPr lang="en-US" sz="2800" dirty="0" smtClean="0"/>
              <a:t>and then multiply by reciprocal (much like:                    )  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Inverses </a:t>
            </a:r>
            <a:r>
              <a:rPr lang="en-US" sz="2800" dirty="0"/>
              <a:t>have property that: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Matrix must be square and non-singular (i.e., determinant </a:t>
            </a:r>
            <a:r>
              <a:rPr lang="en-US" sz="2800" dirty="0" smtClean="0">
                <a:sym typeface="Euclid Symbol" pitchFamily="18" charset="2"/>
              </a:rPr>
              <a:t></a:t>
            </a:r>
            <a:r>
              <a:rPr lang="en-US" sz="2800" dirty="0" smtClean="0"/>
              <a:t> 0)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5217" name="Object 17"/>
          <p:cNvGraphicFramePr>
            <a:graphicFrameLocks noChangeAspect="1"/>
          </p:cNvGraphicFramePr>
          <p:nvPr/>
        </p:nvGraphicFramePr>
        <p:xfrm>
          <a:off x="4418013" y="2046288"/>
          <a:ext cx="14335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75" name="Equation" r:id="rId4" imgW="596880" imgH="190440" progId="Equation.DSMT4">
                  <p:embed/>
                </p:oleObj>
              </mc:Choice>
              <mc:Fallback>
                <p:oleObj name="Equation" r:id="rId4" imgW="5968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2046288"/>
                        <a:ext cx="14335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40633"/>
              </p:ext>
            </p:extLst>
          </p:nvPr>
        </p:nvGraphicFramePr>
        <p:xfrm>
          <a:off x="1210962" y="3695164"/>
          <a:ext cx="1427978" cy="84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76" name="Equation" r:id="rId6" imgW="774360" imgH="457200" progId="Equation.DSMT4">
                  <p:embed/>
                </p:oleObj>
              </mc:Choice>
              <mc:Fallback>
                <p:oleObj name="Equation" r:id="rId6" imgW="77436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62" y="3695164"/>
                        <a:ext cx="1427978" cy="8417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93828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08452"/>
              </p:ext>
            </p:extLst>
          </p:nvPr>
        </p:nvGraphicFramePr>
        <p:xfrm>
          <a:off x="5939523" y="1680519"/>
          <a:ext cx="1703279" cy="3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77" name="Equation" r:id="rId8" imgW="965160" imgH="203040" progId="Equation.DSMT4">
                  <p:embed/>
                </p:oleObj>
              </mc:Choice>
              <mc:Fallback>
                <p:oleObj name="Equation" r:id="rId8" imgW="9651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523" y="1680519"/>
                        <a:ext cx="1703279" cy="35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7871"/>
              </p:ext>
            </p:extLst>
          </p:nvPr>
        </p:nvGraphicFramePr>
        <p:xfrm>
          <a:off x="2776581" y="4729300"/>
          <a:ext cx="53990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78" name="Equation" r:id="rId10" imgW="2907360" imgH="484560" progId="Equation.3">
                  <p:embed/>
                </p:oleObj>
              </mc:Choice>
              <mc:Fallback>
                <p:oleObj name="Equation" r:id="rId10" imgW="2907360" imgH="48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81" y="4729300"/>
                        <a:ext cx="53990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Inversion: Example</a:t>
            </a:r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375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 smtClean="0"/>
              <a:t>Example</a:t>
            </a:r>
            <a:r>
              <a:rPr lang="en-US" sz="2800" dirty="0"/>
              <a:t>:</a:t>
            </a:r>
          </a:p>
          <a:p>
            <a:pPr algn="l">
              <a:spcBef>
                <a:spcPct val="50000"/>
              </a:spcBef>
            </a:pPr>
            <a:endParaRPr lang="en-US" sz="2800" dirty="0"/>
          </a:p>
          <a:p>
            <a:pPr algn="l">
              <a:spcBef>
                <a:spcPct val="50000"/>
              </a:spcBef>
            </a:pPr>
            <a:r>
              <a:rPr lang="en-US" sz="2800" dirty="0" smtClean="0"/>
              <a:t>Inverse:</a:t>
            </a:r>
          </a:p>
          <a:p>
            <a:pPr algn="l">
              <a:spcBef>
                <a:spcPct val="50000"/>
              </a:spcBef>
            </a:pPr>
            <a:endParaRPr lang="en-US" sz="2800" dirty="0"/>
          </a:p>
          <a:p>
            <a:pPr algn="l">
              <a:spcBef>
                <a:spcPct val="50000"/>
              </a:spcBef>
            </a:pPr>
            <a:endParaRPr lang="en-US" sz="2800" dirty="0" smtClean="0"/>
          </a:p>
          <a:p>
            <a:pPr algn="l">
              <a:spcBef>
                <a:spcPct val="50000"/>
              </a:spcBef>
            </a:pPr>
            <a:r>
              <a:rPr lang="en-US" sz="2800" dirty="0" smtClean="0"/>
              <a:t>Confirm</a:t>
            </a:r>
            <a:r>
              <a:rPr lang="en-US" sz="2800" dirty="0"/>
              <a:t>: </a:t>
            </a: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13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51530"/>
              </p:ext>
            </p:extLst>
          </p:nvPr>
        </p:nvGraphicFramePr>
        <p:xfrm>
          <a:off x="1994629" y="1231557"/>
          <a:ext cx="12398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6" name="Equation" r:id="rId4" imgW="749160" imgH="457200" progId="Equation.DSMT4">
                  <p:embed/>
                </p:oleObj>
              </mc:Choice>
              <mc:Fallback>
                <p:oleObj name="Equation" r:id="rId4" imgW="74916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629" y="1231557"/>
                        <a:ext cx="12398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49349"/>
              </p:ext>
            </p:extLst>
          </p:nvPr>
        </p:nvGraphicFramePr>
        <p:xfrm>
          <a:off x="1936021" y="3018844"/>
          <a:ext cx="49593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7" name="Equation" r:id="rId6" imgW="3466800" imgH="469800" progId="Equation.DSMT4">
                  <p:embed/>
                </p:oleObj>
              </mc:Choice>
              <mc:Fallback>
                <p:oleObj name="Equation" r:id="rId6" imgW="3466800" imgH="469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021" y="3018844"/>
                        <a:ext cx="49593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79738"/>
              </p:ext>
            </p:extLst>
          </p:nvPr>
        </p:nvGraphicFramePr>
        <p:xfrm>
          <a:off x="1161535" y="4896275"/>
          <a:ext cx="75533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8" name="Equation" r:id="rId8" imgW="4165560" imgH="457200" progId="Equation.DSMT4">
                  <p:embed/>
                </p:oleObj>
              </mc:Choice>
              <mc:Fallback>
                <p:oleObj name="Equation" r:id="rId8" imgW="416556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535" y="4896275"/>
                        <a:ext cx="75533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Matrix Inversion: </a:t>
            </a:r>
            <a:r>
              <a:rPr lang="en-US" sz="3600" b="1" dirty="0" smtClean="0">
                <a:solidFill>
                  <a:srgbClr val="0000FF"/>
                </a:solidFill>
              </a:rPr>
              <a:t>Larger matrices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2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 smtClean="0"/>
              <a:t>Inversion of 3 x 3 matrices or larger is not trivial computationally. </a:t>
            </a:r>
            <a:endParaRPr lang="en-US" sz="2800" dirty="0"/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2282458"/>
            <a:ext cx="8022732" cy="4152031"/>
          </a:xfrm>
          <a:prstGeom prst="rect">
            <a:avLst/>
          </a:prstGeom>
        </p:spPr>
      </p:pic>
      <p:sp>
        <p:nvSpPr>
          <p:cNvPr id="10" name="Text Box 125"/>
          <p:cNvSpPr txBox="1">
            <a:spLocks noChangeArrowheads="1"/>
          </p:cNvSpPr>
          <p:nvPr/>
        </p:nvSpPr>
        <p:spPr bwMode="auto">
          <a:xfrm>
            <a:off x="198438" y="1915745"/>
            <a:ext cx="3360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smtClean="0"/>
              <a:t>Plagiarized from Wikipedia…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52903" y="4973608"/>
            <a:ext cx="281308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Computer programs like R use LAPACK – a system of numerical linear equations and decompositions – to estimate matrix inverse.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0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Matrices: The Algebra of Statistics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94891" y="1046527"/>
            <a:ext cx="9972135" cy="375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Grasping matrix algebra is the </a:t>
            </a:r>
            <a:r>
              <a:rPr lang="en-US" sz="2800" b="1" i="1" dirty="0" smtClean="0"/>
              <a:t>KEY </a:t>
            </a:r>
            <a:r>
              <a:rPr lang="en-US" sz="2800" dirty="0" smtClean="0"/>
              <a:t>for understanding statistics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Compact </a:t>
            </a:r>
            <a:r>
              <a:rPr lang="en-US" sz="2800" dirty="0"/>
              <a:t>method of expressing mathematical </a:t>
            </a:r>
            <a:r>
              <a:rPr lang="en-US" sz="2800" dirty="0" smtClean="0"/>
              <a:t>operations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Generalize from one to many variables (i.e. vectors to matrices)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Matrix operations have geometric interpretations in data spaces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Much of our data (e.g., shape) cannot be measured with a single variable, so multivariate methods are required to properly address our hypotheses (e.g., can evaluate covariance)</a:t>
            </a:r>
            <a:endParaRPr lang="en-US" sz="28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4270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Matrix Inversion: </a:t>
            </a:r>
            <a:r>
              <a:rPr lang="en-US" sz="3600" b="1" dirty="0" smtClean="0">
                <a:solidFill>
                  <a:srgbClr val="0000FF"/>
                </a:solidFill>
              </a:rPr>
              <a:t>Uses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142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While inversion seems useful in only rare circumstances, we use it frequently as an analytical tool in statistical estimation.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Consider: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2062" y="4295273"/>
            <a:ext cx="493773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This is the matrix equivalent to squaring!</a:t>
            </a:r>
            <a:endParaRPr lang="en-U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79007"/>
              </p:ext>
            </p:extLst>
          </p:nvPr>
        </p:nvGraphicFramePr>
        <p:xfrm>
          <a:off x="465781" y="5310317"/>
          <a:ext cx="85899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8" name="Equation" r:id="rId4" imgW="4964400" imgH="484560" progId="Equation.3">
                  <p:embed/>
                </p:oleObj>
              </mc:Choice>
              <mc:Fallback>
                <p:oleObj name="Equation" r:id="rId4" imgW="4964400" imgH="48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81" y="5310317"/>
                        <a:ext cx="85899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53875"/>
              </p:ext>
            </p:extLst>
          </p:nvPr>
        </p:nvGraphicFramePr>
        <p:xfrm>
          <a:off x="2249530" y="2141881"/>
          <a:ext cx="11985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9" name="Equation" r:id="rId6" imgW="723600" imgH="1371600" progId="Equation.DSMT4">
                  <p:embed/>
                </p:oleObj>
              </mc:Choice>
              <mc:Fallback>
                <p:oleObj name="Equation" r:id="rId6" imgW="723600" imgH="1371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530" y="2141881"/>
                        <a:ext cx="1198563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44600"/>
              </p:ext>
            </p:extLst>
          </p:nvPr>
        </p:nvGraphicFramePr>
        <p:xfrm>
          <a:off x="3905879" y="2240018"/>
          <a:ext cx="4307688" cy="20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20" name="Equation" r:id="rId8" imgW="2869920" imgH="1371600" progId="Equation.DSMT4">
                  <p:embed/>
                </p:oleObj>
              </mc:Choice>
              <mc:Fallback>
                <p:oleObj name="Equation" r:id="rId8" imgW="286992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879" y="2240018"/>
                        <a:ext cx="4307688" cy="205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From Matrix Algebra to Linear Models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2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Here, </a:t>
            </a:r>
            <a:r>
              <a:rPr lang="en-US" sz="2800" b="1" dirty="0" smtClean="0"/>
              <a:t>X</a:t>
            </a:r>
            <a:r>
              <a:rPr lang="en-US" sz="2800" dirty="0" smtClean="0"/>
              <a:t> contains a dummy variable, and a second variable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00630"/>
              </p:ext>
            </p:extLst>
          </p:nvPr>
        </p:nvGraphicFramePr>
        <p:xfrm>
          <a:off x="2249530" y="2141881"/>
          <a:ext cx="11985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2" name="Equation" r:id="rId4" imgW="723600" imgH="1371600" progId="Equation.DSMT4">
                  <p:embed/>
                </p:oleObj>
              </mc:Choice>
              <mc:Fallback>
                <p:oleObj name="Equation" r:id="rId4" imgW="7236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530" y="2141881"/>
                        <a:ext cx="1198563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75651"/>
              </p:ext>
            </p:extLst>
          </p:nvPr>
        </p:nvGraphicFramePr>
        <p:xfrm>
          <a:off x="1014398" y="4495328"/>
          <a:ext cx="4307688" cy="20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3" name="Equation" r:id="rId6" imgW="2869920" imgH="1371600" progId="Equation.DSMT4">
                  <p:embed/>
                </p:oleObj>
              </mc:Choice>
              <mc:Fallback>
                <p:oleObj name="Equation" r:id="rId6" imgW="286992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398" y="4495328"/>
                        <a:ext cx="4307688" cy="205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85466"/>
              </p:ext>
            </p:extLst>
          </p:nvPr>
        </p:nvGraphicFramePr>
        <p:xfrm>
          <a:off x="6578600" y="2832569"/>
          <a:ext cx="15970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4" name="Equation" r:id="rId8" imgW="1079500" imgH="698500" progId="Equation.3">
                  <p:embed/>
                </p:oleObj>
              </mc:Choice>
              <mc:Fallback>
                <p:oleObj name="Equation" r:id="rId8" imgW="10795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8600" y="2832569"/>
                        <a:ext cx="1597025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5415383" y="3908090"/>
            <a:ext cx="1127607" cy="11431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3945" y="4902387"/>
            <a:ext cx="2528213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 is a linear model </a:t>
            </a:r>
            <a:r>
              <a:rPr lang="en-US" sz="2000" dirty="0" smtClean="0">
                <a:solidFill>
                  <a:srgbClr val="FF0000"/>
                </a:solidFill>
              </a:rPr>
              <a:t>design matrix</a:t>
            </a:r>
            <a:r>
              <a:rPr lang="en-US" sz="2000" dirty="0" smtClean="0"/>
              <a:t>.  It allows calculation of statistics for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5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A Simple Linear Model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54353"/>
              </p:ext>
            </p:extLst>
          </p:nvPr>
        </p:nvGraphicFramePr>
        <p:xfrm>
          <a:off x="1012139" y="1731534"/>
          <a:ext cx="7572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3" name="Equation" r:id="rId4" imgW="457200" imgH="1143000" progId="Equation.DSMT4">
                  <p:embed/>
                </p:oleObj>
              </mc:Choice>
              <mc:Fallback>
                <p:oleObj name="Equation" r:id="rId4" imgW="4572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139" y="1731534"/>
                        <a:ext cx="75723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47293"/>
              </p:ext>
            </p:extLst>
          </p:nvPr>
        </p:nvGraphicFramePr>
        <p:xfrm>
          <a:off x="996950" y="4046538"/>
          <a:ext cx="8207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4" name="Equation" r:id="rId6" imgW="495000" imgH="1143000" progId="Equation.DSMT4">
                  <p:embed/>
                </p:oleObj>
              </mc:Choice>
              <mc:Fallback>
                <p:oleObj name="Equation" r:id="rId6" imgW="49500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046538"/>
                        <a:ext cx="82073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59205"/>
              </p:ext>
            </p:extLst>
          </p:nvPr>
        </p:nvGraphicFramePr>
        <p:xfrm>
          <a:off x="2357438" y="4075113"/>
          <a:ext cx="3767137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5" name="Equation" r:id="rId8" imgW="2273040" imgH="1143000" progId="Equation.DSMT4">
                  <p:embed/>
                </p:oleObj>
              </mc:Choice>
              <mc:Fallback>
                <p:oleObj name="Equation" r:id="rId8" imgW="227304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75113"/>
                        <a:ext cx="3767137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45676"/>
              </p:ext>
            </p:extLst>
          </p:nvPr>
        </p:nvGraphicFramePr>
        <p:xfrm>
          <a:off x="2422525" y="1735138"/>
          <a:ext cx="32385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6" name="Equation" r:id="rId10" imgW="1955520" imgH="1143000" progId="Equation.DSMT4">
                  <p:embed/>
                </p:oleObj>
              </mc:Choice>
              <mc:Fallback>
                <p:oleObj name="Equation" r:id="rId10" imgW="195552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735138"/>
                        <a:ext cx="32385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01843"/>
              </p:ext>
            </p:extLst>
          </p:nvPr>
        </p:nvGraphicFramePr>
        <p:xfrm>
          <a:off x="6743700" y="2395538"/>
          <a:ext cx="1600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7" name="Equation" r:id="rId12" imgW="965160" imgH="393480" progId="Equation.DSMT4">
                  <p:embed/>
                </p:oleObj>
              </mc:Choice>
              <mc:Fallback>
                <p:oleObj name="Equation" r:id="rId12" imgW="9651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395538"/>
                        <a:ext cx="1600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60705"/>
              </p:ext>
            </p:extLst>
          </p:nvPr>
        </p:nvGraphicFramePr>
        <p:xfrm>
          <a:off x="6843713" y="5868988"/>
          <a:ext cx="25177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88" name="Equation" r:id="rId14" imgW="1612800" imgH="431640" progId="Equation.DSMT4">
                  <p:embed/>
                </p:oleObj>
              </mc:Choice>
              <mc:Fallback>
                <p:oleObj name="Equation" r:id="rId14" imgW="16128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5868988"/>
                        <a:ext cx="2517775" cy="682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5"/>
          <p:cNvSpPr txBox="1">
            <a:spLocks noChangeArrowheads="1"/>
          </p:cNvSpPr>
          <p:nvPr/>
        </p:nvSpPr>
        <p:spPr bwMode="auto">
          <a:xfrm>
            <a:off x="6561438" y="5447443"/>
            <a:ext cx="3620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/>
              <a:t>The linear model and its coefficients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46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The General Linear Model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35734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32" name="Object 8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9167"/>
              </p:ext>
            </p:extLst>
          </p:nvPr>
        </p:nvGraphicFramePr>
        <p:xfrm>
          <a:off x="1916930" y="1241678"/>
          <a:ext cx="5495599" cy="11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0" name="Equation" r:id="rId4" imgW="762000" imgH="165100" progId="Equation.3">
                  <p:embed/>
                </p:oleObj>
              </mc:Choice>
              <mc:Fallback>
                <p:oleObj name="Equation" r:id="rId4" imgW="762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930" y="1241678"/>
                        <a:ext cx="5495599" cy="118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" name="Object 8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25433"/>
              </p:ext>
            </p:extLst>
          </p:nvPr>
        </p:nvGraphicFramePr>
        <p:xfrm>
          <a:off x="2106844" y="2588917"/>
          <a:ext cx="776270" cy="37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1" name="Equation" r:id="rId6" imgW="342900" imgH="165100" progId="Equation.3">
                  <p:embed/>
                </p:oleObj>
              </mc:Choice>
              <mc:Fallback>
                <p:oleObj name="Equation" r:id="rId6" imgW="342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6844" y="2588917"/>
                        <a:ext cx="776270" cy="37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" name="Object 8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082965"/>
              </p:ext>
            </p:extLst>
          </p:nvPr>
        </p:nvGraphicFramePr>
        <p:xfrm>
          <a:off x="4044094" y="2515475"/>
          <a:ext cx="7477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2" name="Equation" r:id="rId8" imgW="330200" imgH="177800" progId="Equation.3">
                  <p:embed/>
                </p:oleObj>
              </mc:Choice>
              <mc:Fallback>
                <p:oleObj name="Equation" r:id="rId8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4094" y="2515475"/>
                        <a:ext cx="7477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" name="Object 8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86913"/>
              </p:ext>
            </p:extLst>
          </p:nvPr>
        </p:nvGraphicFramePr>
        <p:xfrm>
          <a:off x="4874357" y="2510495"/>
          <a:ext cx="7762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3" name="Equation" r:id="rId10" imgW="342900" imgH="203200" progId="Equation.3">
                  <p:embed/>
                </p:oleObj>
              </mc:Choice>
              <mc:Fallback>
                <p:oleObj name="Equation" r:id="rId10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4357" y="2510495"/>
                        <a:ext cx="7762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" name="Object 8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00194"/>
              </p:ext>
            </p:extLst>
          </p:nvPr>
        </p:nvGraphicFramePr>
        <p:xfrm>
          <a:off x="6496671" y="2596353"/>
          <a:ext cx="776270" cy="37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4" name="Equation" r:id="rId12" imgW="342900" imgH="165100" progId="Equation.3">
                  <p:embed/>
                </p:oleObj>
              </mc:Choice>
              <mc:Fallback>
                <p:oleObj name="Equation" r:id="rId12" imgW="342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6671" y="2596353"/>
                        <a:ext cx="776270" cy="372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" name="TextBox 836"/>
          <p:cNvSpPr txBox="1"/>
          <p:nvPr/>
        </p:nvSpPr>
        <p:spPr>
          <a:xfrm>
            <a:off x="1620366" y="3048646"/>
            <a:ext cx="579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    Data            =            Design × Coefficients   +     Error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(Prediction ) </a:t>
            </a:r>
            <a:endParaRPr lang="en-US" sz="1800" dirty="0"/>
          </a:p>
        </p:txBody>
      </p:sp>
      <p:sp>
        <p:nvSpPr>
          <p:cNvPr id="838" name="TextBox 837"/>
          <p:cNvSpPr txBox="1"/>
          <p:nvPr/>
        </p:nvSpPr>
        <p:spPr>
          <a:xfrm>
            <a:off x="406307" y="4482522"/>
            <a:ext cx="282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FF"/>
                </a:solidFill>
              </a:rPr>
              <a:t>Matrix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of </a:t>
            </a:r>
            <a:r>
              <a:rPr lang="en-US" sz="1600" i="1" dirty="0" smtClean="0"/>
              <a:t>p</a:t>
            </a:r>
            <a:r>
              <a:rPr lang="en-US" sz="1600" dirty="0" smtClean="0"/>
              <a:t> dependent values</a:t>
            </a:r>
          </a:p>
          <a:p>
            <a:pPr algn="r"/>
            <a:endParaRPr lang="en-US" sz="1600" dirty="0"/>
          </a:p>
          <a:p>
            <a:pPr algn="r"/>
            <a:endParaRPr lang="en-US" sz="1600" dirty="0"/>
          </a:p>
        </p:txBody>
      </p:sp>
      <p:sp>
        <p:nvSpPr>
          <p:cNvPr id="839" name="TextBox 838"/>
          <p:cNvSpPr txBox="1"/>
          <p:nvPr/>
        </p:nvSpPr>
        <p:spPr>
          <a:xfrm>
            <a:off x="2512927" y="5118765"/>
            <a:ext cx="167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Model design matrix </a:t>
            </a:r>
            <a:r>
              <a:rPr lang="en-US" sz="1600" i="1" dirty="0" smtClean="0"/>
              <a:t>n</a:t>
            </a:r>
            <a:r>
              <a:rPr lang="en-US" sz="1600" dirty="0" smtClean="0"/>
              <a:t> subjects and </a:t>
            </a:r>
            <a:r>
              <a:rPr lang="en-US" sz="1600" i="1" dirty="0" smtClean="0"/>
              <a:t>k</a:t>
            </a:r>
            <a:r>
              <a:rPr lang="en-US" sz="1600" dirty="0" smtClean="0"/>
              <a:t> parameters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40" name="TextBox 839"/>
          <p:cNvSpPr txBox="1"/>
          <p:nvPr/>
        </p:nvSpPr>
        <p:spPr>
          <a:xfrm>
            <a:off x="5191919" y="5139979"/>
            <a:ext cx="2647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Model coefficients for </a:t>
            </a:r>
            <a:r>
              <a:rPr lang="en-US" sz="1600" i="1" dirty="0" smtClean="0"/>
              <a:t>k</a:t>
            </a:r>
            <a:r>
              <a:rPr lang="en-US" sz="1600" dirty="0" smtClean="0"/>
              <a:t> parameters, </a:t>
            </a:r>
            <a:r>
              <a:rPr lang="en-US" sz="1600" b="1" i="1" dirty="0" smtClean="0">
                <a:solidFill>
                  <a:srgbClr val="0000FF"/>
                </a:solidFill>
              </a:rPr>
              <a:t>p</a:t>
            </a:r>
            <a:r>
              <a:rPr lang="en-US" sz="1600" b="1" dirty="0" smtClean="0">
                <a:solidFill>
                  <a:srgbClr val="0000FF"/>
                </a:solidFill>
              </a:rPr>
              <a:t> times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41" name="TextBox 840"/>
          <p:cNvSpPr txBox="1"/>
          <p:nvPr/>
        </p:nvSpPr>
        <p:spPr>
          <a:xfrm>
            <a:off x="6243029" y="4480323"/>
            <a:ext cx="2670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Matrix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of unexplained values (residuals)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47" name="Rectangle 846"/>
          <p:cNvSpPr/>
          <p:nvPr/>
        </p:nvSpPr>
        <p:spPr bwMode="auto">
          <a:xfrm>
            <a:off x="1820756" y="3048646"/>
            <a:ext cx="5591949" cy="7448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42" name="Straight Arrow Connector 841"/>
          <p:cNvCxnSpPr/>
          <p:nvPr/>
        </p:nvCxnSpPr>
        <p:spPr>
          <a:xfrm flipV="1">
            <a:off x="918905" y="2409568"/>
            <a:ext cx="1268241" cy="2070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Arrow Connector 842"/>
          <p:cNvCxnSpPr/>
          <p:nvPr/>
        </p:nvCxnSpPr>
        <p:spPr>
          <a:xfrm flipV="1">
            <a:off x="3553567" y="2409568"/>
            <a:ext cx="405011" cy="248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Arrow Connector 843"/>
          <p:cNvCxnSpPr/>
          <p:nvPr/>
        </p:nvCxnSpPr>
        <p:spPr>
          <a:xfrm flipH="1" flipV="1">
            <a:off x="5537057" y="2409568"/>
            <a:ext cx="810478" cy="2545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Arrow Connector 844"/>
          <p:cNvCxnSpPr/>
          <p:nvPr/>
        </p:nvCxnSpPr>
        <p:spPr>
          <a:xfrm flipH="1" flipV="1">
            <a:off x="7412705" y="2409568"/>
            <a:ext cx="971358" cy="211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4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" grpId="0"/>
      <p:bldP spid="839" grpId="0"/>
      <p:bldP spid="840" grpId="0"/>
      <p:bldP spid="841" grpId="0"/>
      <p:bldP spid="8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The General Linear Model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35734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32" name="Object 8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44898"/>
              </p:ext>
            </p:extLst>
          </p:nvPr>
        </p:nvGraphicFramePr>
        <p:xfrm>
          <a:off x="1916930" y="1241678"/>
          <a:ext cx="5495599" cy="11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0" name="Equation" r:id="rId4" imgW="762000" imgH="165100" progId="Equation.3">
                  <p:embed/>
                </p:oleObj>
              </mc:Choice>
              <mc:Fallback>
                <p:oleObj name="Equation" r:id="rId4" imgW="762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930" y="1241678"/>
                        <a:ext cx="5495599" cy="118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" name="Object 8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60614"/>
              </p:ext>
            </p:extLst>
          </p:nvPr>
        </p:nvGraphicFramePr>
        <p:xfrm>
          <a:off x="4874357" y="2510495"/>
          <a:ext cx="7762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1" name="Equation" r:id="rId6" imgW="342900" imgH="203200" progId="Equation.3">
                  <p:embed/>
                </p:oleObj>
              </mc:Choice>
              <mc:Fallback>
                <p:oleObj name="Equation" r:id="rId6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4357" y="2510495"/>
                        <a:ext cx="7762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" name="TextBox 839"/>
          <p:cNvSpPr txBox="1"/>
          <p:nvPr/>
        </p:nvSpPr>
        <p:spPr>
          <a:xfrm>
            <a:off x="4697639" y="3125788"/>
            <a:ext cx="264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Need to solve this</a:t>
            </a:r>
            <a:endParaRPr lang="en-US" sz="1600" dirty="0"/>
          </a:p>
        </p:txBody>
      </p:sp>
      <p:cxnSp>
        <p:nvCxnSpPr>
          <p:cNvPr id="844" name="Straight Arrow Connector 843"/>
          <p:cNvCxnSpPr/>
          <p:nvPr/>
        </p:nvCxnSpPr>
        <p:spPr>
          <a:xfrm flipH="1" flipV="1">
            <a:off x="5537057" y="2409568"/>
            <a:ext cx="233548" cy="733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701071"/>
              </p:ext>
            </p:extLst>
          </p:nvPr>
        </p:nvGraphicFramePr>
        <p:xfrm>
          <a:off x="1192128" y="3295065"/>
          <a:ext cx="3349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2" name="Equation" r:id="rId8" imgW="1054100" imgH="317500" progId="Equation.3">
                  <p:embed/>
                </p:oleObj>
              </mc:Choice>
              <mc:Fallback>
                <p:oleObj name="Equation" r:id="rId8" imgW="1054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2128" y="3295065"/>
                        <a:ext cx="3349625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4087" y="4242799"/>
            <a:ext cx="119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874852" y="5709152"/>
            <a:ext cx="341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Multiply by inverse:</a:t>
            </a:r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86794"/>
              </p:ext>
            </p:extLst>
          </p:nvPr>
        </p:nvGraphicFramePr>
        <p:xfrm>
          <a:off x="1901251" y="4677164"/>
          <a:ext cx="1133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3" name="Equation" r:id="rId10" imgW="533160" imgH="164880" progId="Equation.DSMT4">
                  <p:embed/>
                </p:oleObj>
              </mc:Choice>
              <mc:Fallback>
                <p:oleObj name="Equation" r:id="rId10" imgW="5331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251" y="4677164"/>
                        <a:ext cx="1133475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55225"/>
              </p:ext>
            </p:extLst>
          </p:nvPr>
        </p:nvGraphicFramePr>
        <p:xfrm>
          <a:off x="1908175" y="5192713"/>
          <a:ext cx="16033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4" name="Equation" r:id="rId12" imgW="838080" imgH="190440" progId="Equation.DSMT4">
                  <p:embed/>
                </p:oleObj>
              </mc:Choice>
              <mc:Fallback>
                <p:oleObj name="Equation" r:id="rId12" imgW="838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92713"/>
                        <a:ext cx="1603375" cy="363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96082"/>
              </p:ext>
            </p:extLst>
          </p:nvPr>
        </p:nvGraphicFramePr>
        <p:xfrm>
          <a:off x="1819155" y="5586165"/>
          <a:ext cx="3717902" cy="12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25" name="Equation" r:id="rId14" imgW="1854000" imgH="634680" progId="Equation.DSMT4">
                  <p:embed/>
                </p:oleObj>
              </mc:Choice>
              <mc:Fallback>
                <p:oleObj name="Equation" r:id="rId14" imgW="1854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155" y="5586165"/>
                        <a:ext cx="3717902" cy="12718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4697639" y="5070291"/>
            <a:ext cx="341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Make ‘X’ a square matrix:</a:t>
            </a:r>
          </a:p>
        </p:txBody>
      </p:sp>
    </p:spTree>
    <p:extLst>
      <p:ext uri="{BB962C8B-B14F-4D97-AF65-F5344CB8AC3E}">
        <p14:creationId xmlns:p14="http://schemas.microsoft.com/office/powerpoint/2010/main" val="316420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utoUpdateAnimBg="0"/>
      <p:bldP spid="3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General Linear Models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6299" y="968893"/>
            <a:ext cx="10075617" cy="569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Assess variation in Y as explained by models of the form: 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ANOVA:  Categorical X 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H</a:t>
            </a:r>
            <a:r>
              <a:rPr lang="en-US" baseline="-25000" dirty="0" smtClean="0">
                <a:cs typeface="Times New Roman" pitchFamily="18" charset="0"/>
              </a:rPr>
              <a:t>o</a:t>
            </a:r>
            <a:r>
              <a:rPr lang="en-US" dirty="0" smtClean="0">
                <a:cs typeface="Times New Roman" pitchFamily="18" charset="0"/>
              </a:rPr>
              <a:t>: no difference among groups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Regression: Continuous X 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H</a:t>
            </a:r>
            <a:r>
              <a:rPr lang="en-US" baseline="-25000" dirty="0" smtClean="0">
                <a:cs typeface="Times New Roman" pitchFamily="18" charset="0"/>
              </a:rPr>
              <a:t>o</a:t>
            </a:r>
            <a:r>
              <a:rPr lang="en-US" dirty="0">
                <a:cs typeface="Times New Roman" pitchFamily="18" charset="0"/>
              </a:rPr>
              <a:t>: no relationship between X &amp; </a:t>
            </a:r>
            <a:r>
              <a:rPr lang="en-US" dirty="0" smtClean="0">
                <a:cs typeface="Times New Roman" pitchFamily="18" charset="0"/>
              </a:rPr>
              <a:t>Y </a:t>
            </a:r>
            <a:endParaRPr lang="en-US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ANCOVA: Combination of the two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H</a:t>
            </a:r>
            <a:r>
              <a:rPr lang="en-US" baseline="-25000" dirty="0" smtClean="0">
                <a:cs typeface="Times New Roman" pitchFamily="18" charset="0"/>
              </a:rPr>
              <a:t>o</a:t>
            </a:r>
            <a:r>
              <a:rPr lang="en-US" dirty="0" smtClean="0">
                <a:cs typeface="Times New Roman" pitchFamily="18" charset="0"/>
              </a:rPr>
              <a:t>: no difference among groups while </a:t>
            </a:r>
          </a:p>
          <a:p>
            <a:pPr lvl="1" algn="l">
              <a:spcBef>
                <a:spcPts val="0"/>
              </a:spcBef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accounting for </a:t>
            </a:r>
            <a:r>
              <a:rPr lang="en-US" dirty="0" err="1" smtClean="0">
                <a:cs typeface="Times New Roman" pitchFamily="18" charset="0"/>
              </a:rPr>
              <a:t>covariation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40961"/>
              </p:ext>
            </p:extLst>
          </p:nvPr>
        </p:nvGraphicFramePr>
        <p:xfrm>
          <a:off x="2646363" y="1562100"/>
          <a:ext cx="3902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27" name="Equation" r:id="rId4" imgW="2070000" imgH="228600" progId="Equation.DSMT4">
                  <p:embed/>
                </p:oleObj>
              </mc:Choice>
              <mc:Fallback>
                <p:oleObj name="Equation" r:id="rId4" imgW="20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562100"/>
                        <a:ext cx="39020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6657594" y="2078320"/>
            <a:ext cx="2113125" cy="1189076"/>
            <a:chOff x="1549" y="2343"/>
            <a:chExt cx="3463" cy="1892"/>
          </a:xfrm>
        </p:grpSpPr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737" y="2343"/>
              <a:ext cx="3106" cy="1454"/>
            </a:xfrm>
            <a:prstGeom prst="rect">
              <a:avLst/>
            </a:prstGeom>
            <a:noFill/>
            <a:ln w="1746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619" y="4049"/>
              <a:ext cx="14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dirty="0"/>
                <a:t>squamosal/</a:t>
              </a:r>
              <a:r>
                <a:rPr lang="en-US" sz="1200" b="0" dirty="0" err="1"/>
                <a:t>dentary</a:t>
              </a:r>
              <a:r>
                <a:rPr lang="en-US" sz="1200" b="0" dirty="0"/>
                <a:t> ratio</a:t>
              </a: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737" y="3797"/>
              <a:ext cx="3106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737" y="3797"/>
              <a:ext cx="1" cy="4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1635" y="3842"/>
              <a:ext cx="27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/>
                <a:t>0.29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512" y="3797"/>
              <a:ext cx="1" cy="4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2409" y="3842"/>
              <a:ext cx="27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 dirty="0"/>
                <a:t>0.39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2357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202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2047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892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288" y="3797"/>
              <a:ext cx="1" cy="4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3185" y="3842"/>
              <a:ext cx="27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/>
                <a:t>0.48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3132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2977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2822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2667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>
              <a:off x="4068" y="3797"/>
              <a:ext cx="1" cy="4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966" y="3842"/>
              <a:ext cx="27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/>
                <a:t>0.58</a:t>
              </a:r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3913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758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3603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2"/>
            <p:cNvSpPr>
              <a:spLocks noChangeShapeType="1"/>
            </p:cNvSpPr>
            <p:nvPr/>
          </p:nvSpPr>
          <p:spPr bwMode="auto">
            <a:xfrm>
              <a:off x="3448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4843" y="3797"/>
              <a:ext cx="1" cy="4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4"/>
            <p:cNvSpPr>
              <a:spLocks noChangeArrowheads="1"/>
            </p:cNvSpPr>
            <p:nvPr/>
          </p:nvSpPr>
          <p:spPr bwMode="auto">
            <a:xfrm>
              <a:off x="4741" y="3842"/>
              <a:ext cx="27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/>
                <a:t>0.68</a:t>
              </a: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>
              <a:off x="4688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33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4378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4223" y="3797"/>
              <a:ext cx="1" cy="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 flipV="1">
              <a:off x="1737" y="2343"/>
              <a:ext cx="1" cy="1454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1737" y="3797"/>
              <a:ext cx="1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1737" y="3436"/>
              <a:ext cx="1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62"/>
            <p:cNvSpPr>
              <a:spLocks noChangeArrowheads="1"/>
            </p:cNvSpPr>
            <p:nvPr/>
          </p:nvSpPr>
          <p:spPr bwMode="auto">
            <a:xfrm>
              <a:off x="1549" y="3565"/>
              <a:ext cx="7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FFFFFF"/>
                  </a:solidFill>
                </a:rPr>
                <a:t>1</a:t>
              </a:r>
              <a:endParaRPr lang="en-US" sz="1200"/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1737" y="3070"/>
              <a:ext cx="1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64"/>
            <p:cNvSpPr>
              <a:spLocks noChangeArrowheads="1"/>
            </p:cNvSpPr>
            <p:nvPr/>
          </p:nvSpPr>
          <p:spPr bwMode="auto">
            <a:xfrm>
              <a:off x="1549" y="3198"/>
              <a:ext cx="7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FFFFFF"/>
                  </a:solidFill>
                </a:rPr>
                <a:t>2</a:t>
              </a:r>
              <a:endParaRPr lang="en-US" sz="1200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>
              <a:off x="1737" y="2709"/>
              <a:ext cx="1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66"/>
            <p:cNvSpPr>
              <a:spLocks noChangeArrowheads="1"/>
            </p:cNvSpPr>
            <p:nvPr/>
          </p:nvSpPr>
          <p:spPr bwMode="auto">
            <a:xfrm>
              <a:off x="1549" y="2837"/>
              <a:ext cx="7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FFFFFF"/>
                  </a:solidFill>
                </a:rPr>
                <a:t>3</a:t>
              </a:r>
              <a:endParaRPr lang="en-US" sz="1200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1737" y="2343"/>
              <a:ext cx="1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549" y="2470"/>
              <a:ext cx="7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FFFFFF"/>
                  </a:solidFill>
                </a:rPr>
                <a:t>4</a:t>
              </a:r>
              <a:endParaRPr lang="en-US" sz="1200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1754" y="3620"/>
              <a:ext cx="237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 flipV="1">
              <a:off x="2911" y="3508"/>
              <a:ext cx="1" cy="217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1"/>
            <p:cNvSpPr>
              <a:spLocks noChangeShapeType="1"/>
            </p:cNvSpPr>
            <p:nvPr/>
          </p:nvSpPr>
          <p:spPr bwMode="auto">
            <a:xfrm>
              <a:off x="2280" y="3669"/>
              <a:ext cx="116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2"/>
            <p:cNvSpPr>
              <a:spLocks noChangeShapeType="1"/>
            </p:cNvSpPr>
            <p:nvPr/>
          </p:nvSpPr>
          <p:spPr bwMode="auto">
            <a:xfrm flipV="1">
              <a:off x="3448" y="3564"/>
              <a:ext cx="1" cy="10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73"/>
            <p:cNvSpPr>
              <a:spLocks noChangeShapeType="1"/>
            </p:cNvSpPr>
            <p:nvPr/>
          </p:nvSpPr>
          <p:spPr bwMode="auto">
            <a:xfrm>
              <a:off x="2280" y="3564"/>
              <a:ext cx="1168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 flipV="1">
              <a:off x="2280" y="3564"/>
              <a:ext cx="1" cy="10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1737" y="3253"/>
              <a:ext cx="16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6"/>
            <p:cNvSpPr>
              <a:spLocks noChangeShapeType="1"/>
            </p:cNvSpPr>
            <p:nvPr/>
          </p:nvSpPr>
          <p:spPr bwMode="auto">
            <a:xfrm flipV="1">
              <a:off x="2446" y="3142"/>
              <a:ext cx="1" cy="222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2031" y="3309"/>
              <a:ext cx="76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 flipV="1">
              <a:off x="2795" y="3198"/>
              <a:ext cx="1" cy="11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2031" y="3198"/>
              <a:ext cx="76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2031" y="3198"/>
              <a:ext cx="1" cy="11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81"/>
            <p:cNvSpPr>
              <a:spLocks noChangeShapeType="1"/>
            </p:cNvSpPr>
            <p:nvPr/>
          </p:nvSpPr>
          <p:spPr bwMode="auto">
            <a:xfrm>
              <a:off x="1920" y="2887"/>
              <a:ext cx="25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82"/>
            <p:cNvSpPr>
              <a:spLocks noChangeShapeType="1"/>
            </p:cNvSpPr>
            <p:nvPr/>
          </p:nvSpPr>
          <p:spPr bwMode="auto">
            <a:xfrm flipV="1">
              <a:off x="3432" y="2781"/>
              <a:ext cx="1" cy="217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>
              <a:off x="3132" y="2942"/>
              <a:ext cx="709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 flipV="1">
              <a:off x="3841" y="2837"/>
              <a:ext cx="1" cy="10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85"/>
            <p:cNvSpPr>
              <a:spLocks noChangeShapeType="1"/>
            </p:cNvSpPr>
            <p:nvPr/>
          </p:nvSpPr>
          <p:spPr bwMode="auto">
            <a:xfrm>
              <a:off x="3132" y="2837"/>
              <a:ext cx="709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 flipV="1">
              <a:off x="3132" y="2837"/>
              <a:ext cx="1" cy="10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>
              <a:off x="1931" y="2526"/>
              <a:ext cx="2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8"/>
            <p:cNvSpPr>
              <a:spLocks noChangeShapeType="1"/>
            </p:cNvSpPr>
            <p:nvPr/>
          </p:nvSpPr>
          <p:spPr bwMode="auto">
            <a:xfrm flipV="1">
              <a:off x="3033" y="2415"/>
              <a:ext cx="1" cy="217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>
              <a:off x="2490" y="2582"/>
              <a:ext cx="1030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90"/>
            <p:cNvSpPr>
              <a:spLocks noChangeShapeType="1"/>
            </p:cNvSpPr>
            <p:nvPr/>
          </p:nvSpPr>
          <p:spPr bwMode="auto">
            <a:xfrm flipV="1">
              <a:off x="3520" y="2471"/>
              <a:ext cx="1" cy="11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1"/>
            <p:cNvSpPr>
              <a:spLocks noChangeShapeType="1"/>
            </p:cNvSpPr>
            <p:nvPr/>
          </p:nvSpPr>
          <p:spPr bwMode="auto">
            <a:xfrm>
              <a:off x="2490" y="2471"/>
              <a:ext cx="1030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2"/>
            <p:cNvSpPr>
              <a:spLocks noChangeShapeType="1"/>
            </p:cNvSpPr>
            <p:nvPr/>
          </p:nvSpPr>
          <p:spPr bwMode="auto">
            <a:xfrm flipV="1">
              <a:off x="2498" y="2468"/>
              <a:ext cx="1" cy="11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829"/>
          <p:cNvGrpSpPr>
            <a:grpSpLocks/>
          </p:cNvGrpSpPr>
          <p:nvPr/>
        </p:nvGrpSpPr>
        <p:grpSpPr bwMode="auto">
          <a:xfrm>
            <a:off x="6388984" y="3515793"/>
            <a:ext cx="2403475" cy="1329800"/>
            <a:chOff x="1884" y="2189"/>
            <a:chExt cx="2336" cy="1473"/>
          </a:xfrm>
        </p:grpSpPr>
        <p:sp>
          <p:nvSpPr>
            <p:cNvPr id="72" name="Rectangle 453"/>
            <p:cNvSpPr>
              <a:spLocks noChangeArrowheads="1"/>
            </p:cNvSpPr>
            <p:nvPr/>
          </p:nvSpPr>
          <p:spPr bwMode="auto">
            <a:xfrm>
              <a:off x="2226" y="2222"/>
              <a:ext cx="1908" cy="122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458"/>
            <p:cNvSpPr>
              <a:spLocks noChangeArrowheads="1"/>
            </p:cNvSpPr>
            <p:nvPr/>
          </p:nvSpPr>
          <p:spPr bwMode="auto">
            <a:xfrm>
              <a:off x="3154" y="3585"/>
              <a:ext cx="1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SVL</a:t>
              </a:r>
              <a:endParaRPr lang="en-US" b="1" dirty="0"/>
            </a:p>
          </p:txBody>
        </p:sp>
        <p:sp>
          <p:nvSpPr>
            <p:cNvPr id="74" name="Line 459"/>
            <p:cNvSpPr>
              <a:spLocks noChangeShapeType="1"/>
            </p:cNvSpPr>
            <p:nvPr/>
          </p:nvSpPr>
          <p:spPr bwMode="auto">
            <a:xfrm>
              <a:off x="2226" y="3451"/>
              <a:ext cx="190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60"/>
            <p:cNvSpPr>
              <a:spLocks noChangeShapeType="1"/>
            </p:cNvSpPr>
            <p:nvPr/>
          </p:nvSpPr>
          <p:spPr bwMode="auto">
            <a:xfrm>
              <a:off x="2226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61"/>
            <p:cNvSpPr>
              <a:spLocks noChangeArrowheads="1"/>
            </p:cNvSpPr>
            <p:nvPr/>
          </p:nvSpPr>
          <p:spPr bwMode="auto">
            <a:xfrm>
              <a:off x="2185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77" name="Line 462"/>
            <p:cNvSpPr>
              <a:spLocks noChangeShapeType="1"/>
            </p:cNvSpPr>
            <p:nvPr/>
          </p:nvSpPr>
          <p:spPr bwMode="auto">
            <a:xfrm>
              <a:off x="2701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463"/>
            <p:cNvSpPr>
              <a:spLocks noChangeArrowheads="1"/>
            </p:cNvSpPr>
            <p:nvPr/>
          </p:nvSpPr>
          <p:spPr bwMode="auto">
            <a:xfrm>
              <a:off x="2661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79" name="Line 464"/>
            <p:cNvSpPr>
              <a:spLocks noChangeShapeType="1"/>
            </p:cNvSpPr>
            <p:nvPr/>
          </p:nvSpPr>
          <p:spPr bwMode="auto">
            <a:xfrm>
              <a:off x="2608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65"/>
            <p:cNvSpPr>
              <a:spLocks noChangeShapeType="1"/>
            </p:cNvSpPr>
            <p:nvPr/>
          </p:nvSpPr>
          <p:spPr bwMode="auto">
            <a:xfrm>
              <a:off x="251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66"/>
            <p:cNvSpPr>
              <a:spLocks noChangeShapeType="1"/>
            </p:cNvSpPr>
            <p:nvPr/>
          </p:nvSpPr>
          <p:spPr bwMode="auto">
            <a:xfrm>
              <a:off x="241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67"/>
            <p:cNvSpPr>
              <a:spLocks noChangeShapeType="1"/>
            </p:cNvSpPr>
            <p:nvPr/>
          </p:nvSpPr>
          <p:spPr bwMode="auto">
            <a:xfrm>
              <a:off x="231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68"/>
            <p:cNvSpPr>
              <a:spLocks noChangeShapeType="1"/>
            </p:cNvSpPr>
            <p:nvPr/>
          </p:nvSpPr>
          <p:spPr bwMode="auto">
            <a:xfrm>
              <a:off x="3182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469"/>
            <p:cNvSpPr>
              <a:spLocks noChangeArrowheads="1"/>
            </p:cNvSpPr>
            <p:nvPr/>
          </p:nvSpPr>
          <p:spPr bwMode="auto">
            <a:xfrm>
              <a:off x="3142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85" name="Line 470"/>
            <p:cNvSpPr>
              <a:spLocks noChangeShapeType="1"/>
            </p:cNvSpPr>
            <p:nvPr/>
          </p:nvSpPr>
          <p:spPr bwMode="auto">
            <a:xfrm>
              <a:off x="3084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71"/>
            <p:cNvSpPr>
              <a:spLocks noChangeShapeType="1"/>
            </p:cNvSpPr>
            <p:nvPr/>
          </p:nvSpPr>
          <p:spPr bwMode="auto">
            <a:xfrm>
              <a:off x="299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72"/>
            <p:cNvSpPr>
              <a:spLocks noChangeShapeType="1"/>
            </p:cNvSpPr>
            <p:nvPr/>
          </p:nvSpPr>
          <p:spPr bwMode="auto">
            <a:xfrm>
              <a:off x="289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73"/>
            <p:cNvSpPr>
              <a:spLocks noChangeShapeType="1"/>
            </p:cNvSpPr>
            <p:nvPr/>
          </p:nvSpPr>
          <p:spPr bwMode="auto">
            <a:xfrm>
              <a:off x="279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4"/>
            <p:cNvSpPr>
              <a:spLocks noChangeShapeType="1"/>
            </p:cNvSpPr>
            <p:nvPr/>
          </p:nvSpPr>
          <p:spPr bwMode="auto">
            <a:xfrm>
              <a:off x="3658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475"/>
            <p:cNvSpPr>
              <a:spLocks noChangeArrowheads="1"/>
            </p:cNvSpPr>
            <p:nvPr/>
          </p:nvSpPr>
          <p:spPr bwMode="auto">
            <a:xfrm>
              <a:off x="3618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91" name="Line 476"/>
            <p:cNvSpPr>
              <a:spLocks noChangeShapeType="1"/>
            </p:cNvSpPr>
            <p:nvPr/>
          </p:nvSpPr>
          <p:spPr bwMode="auto">
            <a:xfrm>
              <a:off x="356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77"/>
            <p:cNvSpPr>
              <a:spLocks noChangeShapeType="1"/>
            </p:cNvSpPr>
            <p:nvPr/>
          </p:nvSpPr>
          <p:spPr bwMode="auto">
            <a:xfrm>
              <a:off x="346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78"/>
            <p:cNvSpPr>
              <a:spLocks noChangeShapeType="1"/>
            </p:cNvSpPr>
            <p:nvPr/>
          </p:nvSpPr>
          <p:spPr bwMode="auto">
            <a:xfrm>
              <a:off x="336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79"/>
            <p:cNvSpPr>
              <a:spLocks noChangeShapeType="1"/>
            </p:cNvSpPr>
            <p:nvPr/>
          </p:nvSpPr>
          <p:spPr bwMode="auto">
            <a:xfrm>
              <a:off x="3275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80"/>
            <p:cNvSpPr>
              <a:spLocks noChangeShapeType="1"/>
            </p:cNvSpPr>
            <p:nvPr/>
          </p:nvSpPr>
          <p:spPr bwMode="auto">
            <a:xfrm>
              <a:off x="4134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481"/>
            <p:cNvSpPr>
              <a:spLocks noChangeArrowheads="1"/>
            </p:cNvSpPr>
            <p:nvPr/>
          </p:nvSpPr>
          <p:spPr bwMode="auto">
            <a:xfrm>
              <a:off x="4094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97" name="Line 482"/>
            <p:cNvSpPr>
              <a:spLocks noChangeShapeType="1"/>
            </p:cNvSpPr>
            <p:nvPr/>
          </p:nvSpPr>
          <p:spPr bwMode="auto">
            <a:xfrm>
              <a:off x="404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483"/>
            <p:cNvSpPr>
              <a:spLocks noChangeShapeType="1"/>
            </p:cNvSpPr>
            <p:nvPr/>
          </p:nvSpPr>
          <p:spPr bwMode="auto">
            <a:xfrm>
              <a:off x="394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484"/>
            <p:cNvSpPr>
              <a:spLocks noChangeShapeType="1"/>
            </p:cNvSpPr>
            <p:nvPr/>
          </p:nvSpPr>
          <p:spPr bwMode="auto">
            <a:xfrm>
              <a:off x="384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85"/>
            <p:cNvSpPr>
              <a:spLocks noChangeShapeType="1"/>
            </p:cNvSpPr>
            <p:nvPr/>
          </p:nvSpPr>
          <p:spPr bwMode="auto">
            <a:xfrm>
              <a:off x="375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486"/>
            <p:cNvSpPr>
              <a:spLocks noChangeArrowheads="1"/>
            </p:cNvSpPr>
            <p:nvPr/>
          </p:nvSpPr>
          <p:spPr bwMode="auto">
            <a:xfrm>
              <a:off x="1884" y="2804"/>
              <a:ext cx="248" cy="77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err="1">
                  <a:solidFill>
                    <a:srgbClr val="000000"/>
                  </a:solidFill>
                </a:rPr>
                <a:t>headwdth</a:t>
              </a:r>
              <a:endParaRPr lang="en-US" b="1" dirty="0"/>
            </a:p>
          </p:txBody>
        </p:sp>
        <p:sp>
          <p:nvSpPr>
            <p:cNvPr id="102" name="Line 487"/>
            <p:cNvSpPr>
              <a:spLocks noChangeShapeType="1"/>
            </p:cNvSpPr>
            <p:nvPr/>
          </p:nvSpPr>
          <p:spPr bwMode="auto">
            <a:xfrm flipV="1">
              <a:off x="2226" y="2222"/>
              <a:ext cx="1" cy="122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488"/>
            <p:cNvSpPr>
              <a:spLocks noChangeShapeType="1"/>
            </p:cNvSpPr>
            <p:nvPr/>
          </p:nvSpPr>
          <p:spPr bwMode="auto">
            <a:xfrm flipH="1">
              <a:off x="2188" y="3451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489"/>
            <p:cNvSpPr>
              <a:spLocks noChangeArrowheads="1"/>
            </p:cNvSpPr>
            <p:nvPr/>
          </p:nvSpPr>
          <p:spPr bwMode="auto">
            <a:xfrm>
              <a:off x="2120" y="3418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105" name="Line 490"/>
            <p:cNvSpPr>
              <a:spLocks noChangeShapeType="1"/>
            </p:cNvSpPr>
            <p:nvPr/>
          </p:nvSpPr>
          <p:spPr bwMode="auto">
            <a:xfrm flipH="1">
              <a:off x="2188" y="3146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491"/>
            <p:cNvSpPr>
              <a:spLocks noChangeArrowheads="1"/>
            </p:cNvSpPr>
            <p:nvPr/>
          </p:nvSpPr>
          <p:spPr bwMode="auto">
            <a:xfrm>
              <a:off x="2120" y="3113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107" name="Line 492"/>
            <p:cNvSpPr>
              <a:spLocks noChangeShapeType="1"/>
            </p:cNvSpPr>
            <p:nvPr/>
          </p:nvSpPr>
          <p:spPr bwMode="auto">
            <a:xfrm flipH="1">
              <a:off x="2207" y="3207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493"/>
            <p:cNvSpPr>
              <a:spLocks noChangeShapeType="1"/>
            </p:cNvSpPr>
            <p:nvPr/>
          </p:nvSpPr>
          <p:spPr bwMode="auto">
            <a:xfrm flipH="1">
              <a:off x="2207" y="326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494"/>
            <p:cNvSpPr>
              <a:spLocks noChangeShapeType="1"/>
            </p:cNvSpPr>
            <p:nvPr/>
          </p:nvSpPr>
          <p:spPr bwMode="auto">
            <a:xfrm flipH="1">
              <a:off x="2207" y="3329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495"/>
            <p:cNvSpPr>
              <a:spLocks noChangeShapeType="1"/>
            </p:cNvSpPr>
            <p:nvPr/>
          </p:nvSpPr>
          <p:spPr bwMode="auto">
            <a:xfrm flipH="1">
              <a:off x="2207" y="3390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496"/>
            <p:cNvSpPr>
              <a:spLocks noChangeShapeType="1"/>
            </p:cNvSpPr>
            <p:nvPr/>
          </p:nvSpPr>
          <p:spPr bwMode="auto">
            <a:xfrm flipH="1">
              <a:off x="2188" y="2837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97"/>
            <p:cNvSpPr>
              <a:spLocks noChangeArrowheads="1"/>
            </p:cNvSpPr>
            <p:nvPr/>
          </p:nvSpPr>
          <p:spPr bwMode="auto">
            <a:xfrm>
              <a:off x="2120" y="2804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113" name="Line 498"/>
            <p:cNvSpPr>
              <a:spLocks noChangeShapeType="1"/>
            </p:cNvSpPr>
            <p:nvPr/>
          </p:nvSpPr>
          <p:spPr bwMode="auto">
            <a:xfrm flipH="1">
              <a:off x="2207" y="289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499"/>
            <p:cNvSpPr>
              <a:spLocks noChangeShapeType="1"/>
            </p:cNvSpPr>
            <p:nvPr/>
          </p:nvSpPr>
          <p:spPr bwMode="auto">
            <a:xfrm flipH="1">
              <a:off x="2207" y="295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00"/>
            <p:cNvSpPr>
              <a:spLocks noChangeShapeType="1"/>
            </p:cNvSpPr>
            <p:nvPr/>
          </p:nvSpPr>
          <p:spPr bwMode="auto">
            <a:xfrm flipH="1">
              <a:off x="2207" y="302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01"/>
            <p:cNvSpPr>
              <a:spLocks noChangeShapeType="1"/>
            </p:cNvSpPr>
            <p:nvPr/>
          </p:nvSpPr>
          <p:spPr bwMode="auto">
            <a:xfrm flipH="1">
              <a:off x="2207" y="308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502"/>
            <p:cNvSpPr>
              <a:spLocks noChangeShapeType="1"/>
            </p:cNvSpPr>
            <p:nvPr/>
          </p:nvSpPr>
          <p:spPr bwMode="auto">
            <a:xfrm flipH="1">
              <a:off x="2188" y="253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503"/>
            <p:cNvSpPr>
              <a:spLocks noChangeArrowheads="1"/>
            </p:cNvSpPr>
            <p:nvPr/>
          </p:nvSpPr>
          <p:spPr bwMode="auto">
            <a:xfrm>
              <a:off x="2120" y="249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119" name="Line 504"/>
            <p:cNvSpPr>
              <a:spLocks noChangeShapeType="1"/>
            </p:cNvSpPr>
            <p:nvPr/>
          </p:nvSpPr>
          <p:spPr bwMode="auto">
            <a:xfrm flipH="1">
              <a:off x="2207" y="259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505"/>
            <p:cNvSpPr>
              <a:spLocks noChangeShapeType="1"/>
            </p:cNvSpPr>
            <p:nvPr/>
          </p:nvSpPr>
          <p:spPr bwMode="auto">
            <a:xfrm flipH="1">
              <a:off x="2207" y="265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506"/>
            <p:cNvSpPr>
              <a:spLocks noChangeShapeType="1"/>
            </p:cNvSpPr>
            <p:nvPr/>
          </p:nvSpPr>
          <p:spPr bwMode="auto">
            <a:xfrm flipH="1">
              <a:off x="2207" y="271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507"/>
            <p:cNvSpPr>
              <a:spLocks noChangeShapeType="1"/>
            </p:cNvSpPr>
            <p:nvPr/>
          </p:nvSpPr>
          <p:spPr bwMode="auto">
            <a:xfrm flipH="1">
              <a:off x="2207" y="277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508"/>
            <p:cNvSpPr>
              <a:spLocks noChangeShapeType="1"/>
            </p:cNvSpPr>
            <p:nvPr/>
          </p:nvSpPr>
          <p:spPr bwMode="auto">
            <a:xfrm flipH="1">
              <a:off x="2188" y="222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509"/>
            <p:cNvSpPr>
              <a:spLocks noChangeArrowheads="1"/>
            </p:cNvSpPr>
            <p:nvPr/>
          </p:nvSpPr>
          <p:spPr bwMode="auto">
            <a:xfrm>
              <a:off x="2120" y="218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125" name="Line 510"/>
            <p:cNvSpPr>
              <a:spLocks noChangeShapeType="1"/>
            </p:cNvSpPr>
            <p:nvPr/>
          </p:nvSpPr>
          <p:spPr bwMode="auto">
            <a:xfrm flipH="1">
              <a:off x="2207" y="228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511"/>
            <p:cNvSpPr>
              <a:spLocks noChangeShapeType="1"/>
            </p:cNvSpPr>
            <p:nvPr/>
          </p:nvSpPr>
          <p:spPr bwMode="auto">
            <a:xfrm flipH="1">
              <a:off x="2207" y="234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512"/>
            <p:cNvSpPr>
              <a:spLocks noChangeShapeType="1"/>
            </p:cNvSpPr>
            <p:nvPr/>
          </p:nvSpPr>
          <p:spPr bwMode="auto">
            <a:xfrm flipH="1">
              <a:off x="2207" y="240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513"/>
            <p:cNvSpPr>
              <a:spLocks noChangeShapeType="1"/>
            </p:cNvSpPr>
            <p:nvPr/>
          </p:nvSpPr>
          <p:spPr bwMode="auto">
            <a:xfrm flipH="1">
              <a:off x="2207" y="246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514"/>
            <p:cNvSpPr>
              <a:spLocks noChangeShapeType="1"/>
            </p:cNvSpPr>
            <p:nvPr/>
          </p:nvSpPr>
          <p:spPr bwMode="auto">
            <a:xfrm flipV="1">
              <a:off x="2226" y="3338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15"/>
            <p:cNvSpPr>
              <a:spLocks noChangeShapeType="1"/>
            </p:cNvSpPr>
            <p:nvPr/>
          </p:nvSpPr>
          <p:spPr bwMode="auto">
            <a:xfrm flipV="1">
              <a:off x="2310" y="3301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16"/>
            <p:cNvSpPr>
              <a:spLocks noChangeShapeType="1"/>
            </p:cNvSpPr>
            <p:nvPr/>
          </p:nvSpPr>
          <p:spPr bwMode="auto">
            <a:xfrm flipV="1">
              <a:off x="2338" y="3287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17"/>
            <p:cNvSpPr>
              <a:spLocks noChangeShapeType="1"/>
            </p:cNvSpPr>
            <p:nvPr/>
          </p:nvSpPr>
          <p:spPr bwMode="auto">
            <a:xfrm flipV="1">
              <a:off x="2403" y="324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18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19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20"/>
            <p:cNvSpPr>
              <a:spLocks noChangeShapeType="1"/>
            </p:cNvSpPr>
            <p:nvPr/>
          </p:nvSpPr>
          <p:spPr bwMode="auto">
            <a:xfrm flipV="1">
              <a:off x="2515" y="3188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21"/>
            <p:cNvSpPr>
              <a:spLocks noChangeShapeType="1"/>
            </p:cNvSpPr>
            <p:nvPr/>
          </p:nvSpPr>
          <p:spPr bwMode="auto">
            <a:xfrm flipV="1">
              <a:off x="2543" y="305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522"/>
            <p:cNvSpPr>
              <a:spLocks noChangeShapeType="1"/>
            </p:cNvSpPr>
            <p:nvPr/>
          </p:nvSpPr>
          <p:spPr bwMode="auto">
            <a:xfrm flipV="1">
              <a:off x="2571" y="3160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523"/>
            <p:cNvSpPr>
              <a:spLocks noChangeShapeType="1"/>
            </p:cNvSpPr>
            <p:nvPr/>
          </p:nvSpPr>
          <p:spPr bwMode="auto">
            <a:xfrm flipV="1">
              <a:off x="2692" y="3024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524"/>
            <p:cNvSpPr>
              <a:spLocks noChangeShapeType="1"/>
            </p:cNvSpPr>
            <p:nvPr/>
          </p:nvSpPr>
          <p:spPr bwMode="auto">
            <a:xfrm flipV="1">
              <a:off x="2734" y="3071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25"/>
            <p:cNvSpPr>
              <a:spLocks noChangeShapeType="1"/>
            </p:cNvSpPr>
            <p:nvPr/>
          </p:nvSpPr>
          <p:spPr bwMode="auto">
            <a:xfrm flipV="1">
              <a:off x="2776" y="3010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26"/>
            <p:cNvSpPr>
              <a:spLocks noChangeShapeType="1"/>
            </p:cNvSpPr>
            <p:nvPr/>
          </p:nvSpPr>
          <p:spPr bwMode="auto">
            <a:xfrm flipV="1">
              <a:off x="2785" y="302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27"/>
            <p:cNvSpPr>
              <a:spLocks noChangeShapeType="1"/>
            </p:cNvSpPr>
            <p:nvPr/>
          </p:nvSpPr>
          <p:spPr bwMode="auto">
            <a:xfrm flipV="1">
              <a:off x="2785" y="2926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528"/>
            <p:cNvSpPr>
              <a:spLocks noChangeShapeType="1"/>
            </p:cNvSpPr>
            <p:nvPr/>
          </p:nvSpPr>
          <p:spPr bwMode="auto">
            <a:xfrm flipV="1">
              <a:off x="2809" y="3005"/>
              <a:ext cx="1" cy="2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529"/>
            <p:cNvSpPr>
              <a:spLocks noChangeShapeType="1"/>
            </p:cNvSpPr>
            <p:nvPr/>
          </p:nvSpPr>
          <p:spPr bwMode="auto">
            <a:xfrm flipV="1">
              <a:off x="2827" y="2851"/>
              <a:ext cx="1" cy="17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530"/>
            <p:cNvSpPr>
              <a:spLocks noChangeShapeType="1"/>
            </p:cNvSpPr>
            <p:nvPr/>
          </p:nvSpPr>
          <p:spPr bwMode="auto">
            <a:xfrm flipV="1">
              <a:off x="2832" y="3019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531"/>
            <p:cNvSpPr>
              <a:spLocks noChangeShapeType="1"/>
            </p:cNvSpPr>
            <p:nvPr/>
          </p:nvSpPr>
          <p:spPr bwMode="auto">
            <a:xfrm flipV="1">
              <a:off x="2846" y="2958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32"/>
            <p:cNvSpPr>
              <a:spLocks noChangeShapeType="1"/>
            </p:cNvSpPr>
            <p:nvPr/>
          </p:nvSpPr>
          <p:spPr bwMode="auto">
            <a:xfrm flipV="1">
              <a:off x="2855" y="3010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533"/>
            <p:cNvSpPr>
              <a:spLocks noChangeShapeType="1"/>
            </p:cNvSpPr>
            <p:nvPr/>
          </p:nvSpPr>
          <p:spPr bwMode="auto">
            <a:xfrm flipV="1">
              <a:off x="2860" y="2982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534"/>
            <p:cNvSpPr>
              <a:spLocks noChangeShapeType="1"/>
            </p:cNvSpPr>
            <p:nvPr/>
          </p:nvSpPr>
          <p:spPr bwMode="auto">
            <a:xfrm flipV="1">
              <a:off x="2869" y="2879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535"/>
            <p:cNvSpPr>
              <a:spLocks noChangeShapeType="1"/>
            </p:cNvSpPr>
            <p:nvPr/>
          </p:nvSpPr>
          <p:spPr bwMode="auto">
            <a:xfrm flipV="1">
              <a:off x="2874" y="2977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536"/>
            <p:cNvSpPr>
              <a:spLocks noChangeShapeType="1"/>
            </p:cNvSpPr>
            <p:nvPr/>
          </p:nvSpPr>
          <p:spPr bwMode="auto">
            <a:xfrm flipV="1">
              <a:off x="2902" y="298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537"/>
            <p:cNvSpPr>
              <a:spLocks noChangeShapeType="1"/>
            </p:cNvSpPr>
            <p:nvPr/>
          </p:nvSpPr>
          <p:spPr bwMode="auto">
            <a:xfrm flipV="1">
              <a:off x="2911" y="2912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538"/>
            <p:cNvSpPr>
              <a:spLocks noChangeShapeType="1"/>
            </p:cNvSpPr>
            <p:nvPr/>
          </p:nvSpPr>
          <p:spPr bwMode="auto">
            <a:xfrm flipV="1">
              <a:off x="2921" y="2977"/>
              <a:ext cx="1" cy="24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539"/>
            <p:cNvSpPr>
              <a:spLocks noChangeShapeType="1"/>
            </p:cNvSpPr>
            <p:nvPr/>
          </p:nvSpPr>
          <p:spPr bwMode="auto">
            <a:xfrm flipV="1">
              <a:off x="2925" y="2973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540"/>
            <p:cNvSpPr>
              <a:spLocks noChangeShapeType="1"/>
            </p:cNvSpPr>
            <p:nvPr/>
          </p:nvSpPr>
          <p:spPr bwMode="auto">
            <a:xfrm flipV="1">
              <a:off x="2939" y="2963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541"/>
            <p:cNvSpPr>
              <a:spLocks noChangeShapeType="1"/>
            </p:cNvSpPr>
            <p:nvPr/>
          </p:nvSpPr>
          <p:spPr bwMode="auto">
            <a:xfrm flipV="1">
              <a:off x="2958" y="2954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542"/>
            <p:cNvSpPr>
              <a:spLocks noChangeShapeType="1"/>
            </p:cNvSpPr>
            <p:nvPr/>
          </p:nvSpPr>
          <p:spPr bwMode="auto">
            <a:xfrm flipV="1">
              <a:off x="2963" y="2766"/>
              <a:ext cx="1" cy="18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543"/>
            <p:cNvSpPr>
              <a:spLocks noChangeShapeType="1"/>
            </p:cNvSpPr>
            <p:nvPr/>
          </p:nvSpPr>
          <p:spPr bwMode="auto">
            <a:xfrm flipV="1">
              <a:off x="2967" y="2949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544"/>
            <p:cNvSpPr>
              <a:spLocks noChangeShapeType="1"/>
            </p:cNvSpPr>
            <p:nvPr/>
          </p:nvSpPr>
          <p:spPr bwMode="auto">
            <a:xfrm flipV="1">
              <a:off x="2977" y="2837"/>
              <a:ext cx="1" cy="10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45"/>
            <p:cNvSpPr>
              <a:spLocks noChangeShapeType="1"/>
            </p:cNvSpPr>
            <p:nvPr/>
          </p:nvSpPr>
          <p:spPr bwMode="auto">
            <a:xfrm flipV="1">
              <a:off x="2977" y="2944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546"/>
            <p:cNvSpPr>
              <a:spLocks noChangeShapeType="1"/>
            </p:cNvSpPr>
            <p:nvPr/>
          </p:nvSpPr>
          <p:spPr bwMode="auto">
            <a:xfrm flipV="1">
              <a:off x="2981" y="2944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547"/>
            <p:cNvSpPr>
              <a:spLocks noChangeShapeType="1"/>
            </p:cNvSpPr>
            <p:nvPr/>
          </p:nvSpPr>
          <p:spPr bwMode="auto">
            <a:xfrm flipV="1">
              <a:off x="2991" y="2851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548"/>
            <p:cNvSpPr>
              <a:spLocks noChangeShapeType="1"/>
            </p:cNvSpPr>
            <p:nvPr/>
          </p:nvSpPr>
          <p:spPr bwMode="auto">
            <a:xfrm flipV="1">
              <a:off x="2995" y="2935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549"/>
            <p:cNvSpPr>
              <a:spLocks noChangeShapeType="1"/>
            </p:cNvSpPr>
            <p:nvPr/>
          </p:nvSpPr>
          <p:spPr bwMode="auto">
            <a:xfrm flipV="1">
              <a:off x="3000" y="2935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550"/>
            <p:cNvSpPr>
              <a:spLocks noChangeShapeType="1"/>
            </p:cNvSpPr>
            <p:nvPr/>
          </p:nvSpPr>
          <p:spPr bwMode="auto">
            <a:xfrm flipV="1">
              <a:off x="3009" y="2926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551"/>
            <p:cNvSpPr>
              <a:spLocks noChangeShapeType="1"/>
            </p:cNvSpPr>
            <p:nvPr/>
          </p:nvSpPr>
          <p:spPr bwMode="auto">
            <a:xfrm flipV="1">
              <a:off x="3014" y="2926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552"/>
            <p:cNvSpPr>
              <a:spLocks noChangeShapeType="1"/>
            </p:cNvSpPr>
            <p:nvPr/>
          </p:nvSpPr>
          <p:spPr bwMode="auto">
            <a:xfrm flipV="1">
              <a:off x="3023" y="280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553"/>
            <p:cNvSpPr>
              <a:spLocks noChangeShapeType="1"/>
            </p:cNvSpPr>
            <p:nvPr/>
          </p:nvSpPr>
          <p:spPr bwMode="auto">
            <a:xfrm flipV="1">
              <a:off x="3028" y="2916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554"/>
            <p:cNvSpPr>
              <a:spLocks noChangeShapeType="1"/>
            </p:cNvSpPr>
            <p:nvPr/>
          </p:nvSpPr>
          <p:spPr bwMode="auto">
            <a:xfrm flipV="1">
              <a:off x="3028" y="2808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555"/>
            <p:cNvSpPr>
              <a:spLocks noChangeShapeType="1"/>
            </p:cNvSpPr>
            <p:nvPr/>
          </p:nvSpPr>
          <p:spPr bwMode="auto">
            <a:xfrm flipV="1">
              <a:off x="3037" y="2860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556"/>
            <p:cNvSpPr>
              <a:spLocks noChangeShapeType="1"/>
            </p:cNvSpPr>
            <p:nvPr/>
          </p:nvSpPr>
          <p:spPr bwMode="auto">
            <a:xfrm flipV="1">
              <a:off x="3042" y="2855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557"/>
            <p:cNvSpPr>
              <a:spLocks noChangeShapeType="1"/>
            </p:cNvSpPr>
            <p:nvPr/>
          </p:nvSpPr>
          <p:spPr bwMode="auto">
            <a:xfrm flipV="1">
              <a:off x="3047" y="2832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558"/>
            <p:cNvSpPr>
              <a:spLocks noChangeShapeType="1"/>
            </p:cNvSpPr>
            <p:nvPr/>
          </p:nvSpPr>
          <p:spPr bwMode="auto">
            <a:xfrm flipV="1">
              <a:off x="3051" y="2907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559"/>
            <p:cNvSpPr>
              <a:spLocks noChangeShapeType="1"/>
            </p:cNvSpPr>
            <p:nvPr/>
          </p:nvSpPr>
          <p:spPr bwMode="auto">
            <a:xfrm flipV="1">
              <a:off x="3056" y="2902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560"/>
            <p:cNvSpPr>
              <a:spLocks noChangeShapeType="1"/>
            </p:cNvSpPr>
            <p:nvPr/>
          </p:nvSpPr>
          <p:spPr bwMode="auto">
            <a:xfrm flipV="1">
              <a:off x="3065" y="2696"/>
              <a:ext cx="1" cy="20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561"/>
            <p:cNvSpPr>
              <a:spLocks noChangeShapeType="1"/>
            </p:cNvSpPr>
            <p:nvPr/>
          </p:nvSpPr>
          <p:spPr bwMode="auto">
            <a:xfrm flipV="1">
              <a:off x="3075" y="281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562"/>
            <p:cNvSpPr>
              <a:spLocks noChangeShapeType="1"/>
            </p:cNvSpPr>
            <p:nvPr/>
          </p:nvSpPr>
          <p:spPr bwMode="auto">
            <a:xfrm flipV="1">
              <a:off x="3089" y="288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563"/>
            <p:cNvSpPr>
              <a:spLocks noChangeShapeType="1"/>
            </p:cNvSpPr>
            <p:nvPr/>
          </p:nvSpPr>
          <p:spPr bwMode="auto">
            <a:xfrm flipV="1">
              <a:off x="3089" y="278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564"/>
            <p:cNvSpPr>
              <a:spLocks noChangeShapeType="1"/>
            </p:cNvSpPr>
            <p:nvPr/>
          </p:nvSpPr>
          <p:spPr bwMode="auto">
            <a:xfrm flipV="1">
              <a:off x="3103" y="2879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565"/>
            <p:cNvSpPr>
              <a:spLocks noChangeShapeType="1"/>
            </p:cNvSpPr>
            <p:nvPr/>
          </p:nvSpPr>
          <p:spPr bwMode="auto">
            <a:xfrm flipV="1">
              <a:off x="3112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566"/>
            <p:cNvSpPr>
              <a:spLocks noChangeShapeType="1"/>
            </p:cNvSpPr>
            <p:nvPr/>
          </p:nvSpPr>
          <p:spPr bwMode="auto">
            <a:xfrm flipV="1">
              <a:off x="3121" y="2804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567"/>
            <p:cNvSpPr>
              <a:spLocks noChangeShapeType="1"/>
            </p:cNvSpPr>
            <p:nvPr/>
          </p:nvSpPr>
          <p:spPr bwMode="auto">
            <a:xfrm flipV="1">
              <a:off x="3135" y="2804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568"/>
            <p:cNvSpPr>
              <a:spLocks noChangeShapeType="1"/>
            </p:cNvSpPr>
            <p:nvPr/>
          </p:nvSpPr>
          <p:spPr bwMode="auto">
            <a:xfrm flipV="1">
              <a:off x="3135" y="286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569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570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571"/>
            <p:cNvSpPr>
              <a:spLocks noChangeShapeType="1"/>
            </p:cNvSpPr>
            <p:nvPr/>
          </p:nvSpPr>
          <p:spPr bwMode="auto">
            <a:xfrm flipV="1">
              <a:off x="3173" y="2804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572"/>
            <p:cNvSpPr>
              <a:spLocks noChangeShapeType="1"/>
            </p:cNvSpPr>
            <p:nvPr/>
          </p:nvSpPr>
          <p:spPr bwMode="auto">
            <a:xfrm flipV="1">
              <a:off x="3177" y="2804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573"/>
            <p:cNvSpPr>
              <a:spLocks noChangeShapeType="1"/>
            </p:cNvSpPr>
            <p:nvPr/>
          </p:nvSpPr>
          <p:spPr bwMode="auto">
            <a:xfrm flipV="1">
              <a:off x="3182" y="2794"/>
              <a:ext cx="1" cy="4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574"/>
            <p:cNvSpPr>
              <a:spLocks noChangeShapeType="1"/>
            </p:cNvSpPr>
            <p:nvPr/>
          </p:nvSpPr>
          <p:spPr bwMode="auto">
            <a:xfrm flipV="1">
              <a:off x="3187" y="2832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575"/>
            <p:cNvSpPr>
              <a:spLocks noChangeShapeType="1"/>
            </p:cNvSpPr>
            <p:nvPr/>
          </p:nvSpPr>
          <p:spPr bwMode="auto">
            <a:xfrm flipV="1">
              <a:off x="3201" y="2719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576"/>
            <p:cNvSpPr>
              <a:spLocks noChangeShapeType="1"/>
            </p:cNvSpPr>
            <p:nvPr/>
          </p:nvSpPr>
          <p:spPr bwMode="auto">
            <a:xfrm flipV="1">
              <a:off x="3205" y="2822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577"/>
            <p:cNvSpPr>
              <a:spLocks noChangeShapeType="1"/>
            </p:cNvSpPr>
            <p:nvPr/>
          </p:nvSpPr>
          <p:spPr bwMode="auto">
            <a:xfrm flipV="1">
              <a:off x="3205" y="2794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578"/>
            <p:cNvSpPr>
              <a:spLocks noChangeShapeType="1"/>
            </p:cNvSpPr>
            <p:nvPr/>
          </p:nvSpPr>
          <p:spPr bwMode="auto">
            <a:xfrm flipV="1">
              <a:off x="3205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579"/>
            <p:cNvSpPr>
              <a:spLocks noChangeShapeType="1"/>
            </p:cNvSpPr>
            <p:nvPr/>
          </p:nvSpPr>
          <p:spPr bwMode="auto">
            <a:xfrm flipV="1">
              <a:off x="3210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580"/>
            <p:cNvSpPr>
              <a:spLocks noChangeShapeType="1"/>
            </p:cNvSpPr>
            <p:nvPr/>
          </p:nvSpPr>
          <p:spPr bwMode="auto">
            <a:xfrm flipV="1">
              <a:off x="3210" y="2822"/>
              <a:ext cx="1" cy="16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581"/>
            <p:cNvSpPr>
              <a:spLocks noChangeShapeType="1"/>
            </p:cNvSpPr>
            <p:nvPr/>
          </p:nvSpPr>
          <p:spPr bwMode="auto">
            <a:xfrm flipV="1">
              <a:off x="3215" y="2691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582"/>
            <p:cNvSpPr>
              <a:spLocks noChangeShapeType="1"/>
            </p:cNvSpPr>
            <p:nvPr/>
          </p:nvSpPr>
          <p:spPr bwMode="auto">
            <a:xfrm flipV="1">
              <a:off x="3215" y="2818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583"/>
            <p:cNvSpPr>
              <a:spLocks noChangeShapeType="1"/>
            </p:cNvSpPr>
            <p:nvPr/>
          </p:nvSpPr>
          <p:spPr bwMode="auto">
            <a:xfrm flipV="1">
              <a:off x="3219" y="2743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584"/>
            <p:cNvSpPr>
              <a:spLocks noChangeShapeType="1"/>
            </p:cNvSpPr>
            <p:nvPr/>
          </p:nvSpPr>
          <p:spPr bwMode="auto">
            <a:xfrm flipV="1">
              <a:off x="3229" y="2813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85"/>
            <p:cNvSpPr>
              <a:spLocks noChangeShapeType="1"/>
            </p:cNvSpPr>
            <p:nvPr/>
          </p:nvSpPr>
          <p:spPr bwMode="auto">
            <a:xfrm flipV="1">
              <a:off x="3229" y="276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586"/>
            <p:cNvSpPr>
              <a:spLocks noChangeShapeType="1"/>
            </p:cNvSpPr>
            <p:nvPr/>
          </p:nvSpPr>
          <p:spPr bwMode="auto">
            <a:xfrm flipV="1">
              <a:off x="3229" y="2747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587"/>
            <p:cNvSpPr>
              <a:spLocks noChangeShapeType="1"/>
            </p:cNvSpPr>
            <p:nvPr/>
          </p:nvSpPr>
          <p:spPr bwMode="auto">
            <a:xfrm flipV="1">
              <a:off x="3233" y="2804"/>
              <a:ext cx="1" cy="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88"/>
            <p:cNvSpPr>
              <a:spLocks noChangeShapeType="1"/>
            </p:cNvSpPr>
            <p:nvPr/>
          </p:nvSpPr>
          <p:spPr bwMode="auto">
            <a:xfrm flipV="1">
              <a:off x="3233" y="280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589"/>
            <p:cNvSpPr>
              <a:spLocks noChangeShapeType="1"/>
            </p:cNvSpPr>
            <p:nvPr/>
          </p:nvSpPr>
          <p:spPr bwMode="auto">
            <a:xfrm flipV="1">
              <a:off x="3247" y="2640"/>
              <a:ext cx="1" cy="15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590"/>
            <p:cNvSpPr>
              <a:spLocks noChangeShapeType="1"/>
            </p:cNvSpPr>
            <p:nvPr/>
          </p:nvSpPr>
          <p:spPr bwMode="auto">
            <a:xfrm flipV="1">
              <a:off x="3261" y="251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591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592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593"/>
            <p:cNvSpPr>
              <a:spLocks noChangeShapeType="1"/>
            </p:cNvSpPr>
            <p:nvPr/>
          </p:nvSpPr>
          <p:spPr bwMode="auto">
            <a:xfrm flipV="1">
              <a:off x="3285" y="2719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94"/>
            <p:cNvSpPr>
              <a:spLocks noChangeShapeType="1"/>
            </p:cNvSpPr>
            <p:nvPr/>
          </p:nvSpPr>
          <p:spPr bwMode="auto">
            <a:xfrm flipV="1">
              <a:off x="3294" y="2776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95"/>
            <p:cNvSpPr>
              <a:spLocks noChangeShapeType="1"/>
            </p:cNvSpPr>
            <p:nvPr/>
          </p:nvSpPr>
          <p:spPr bwMode="auto">
            <a:xfrm flipV="1">
              <a:off x="3299" y="2729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596"/>
            <p:cNvSpPr>
              <a:spLocks noChangeShapeType="1"/>
            </p:cNvSpPr>
            <p:nvPr/>
          </p:nvSpPr>
          <p:spPr bwMode="auto">
            <a:xfrm flipV="1">
              <a:off x="3299" y="2771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597"/>
            <p:cNvSpPr>
              <a:spLocks noChangeShapeType="1"/>
            </p:cNvSpPr>
            <p:nvPr/>
          </p:nvSpPr>
          <p:spPr bwMode="auto">
            <a:xfrm flipV="1">
              <a:off x="3303" y="2696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598"/>
            <p:cNvSpPr>
              <a:spLocks noChangeShapeType="1"/>
            </p:cNvSpPr>
            <p:nvPr/>
          </p:nvSpPr>
          <p:spPr bwMode="auto">
            <a:xfrm flipV="1">
              <a:off x="3303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599"/>
            <p:cNvSpPr>
              <a:spLocks noChangeShapeType="1"/>
            </p:cNvSpPr>
            <p:nvPr/>
          </p:nvSpPr>
          <p:spPr bwMode="auto">
            <a:xfrm flipV="1">
              <a:off x="3308" y="2766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600"/>
            <p:cNvSpPr>
              <a:spLocks noChangeShapeType="1"/>
            </p:cNvSpPr>
            <p:nvPr/>
          </p:nvSpPr>
          <p:spPr bwMode="auto">
            <a:xfrm flipV="1">
              <a:off x="3322" y="272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601"/>
            <p:cNvSpPr>
              <a:spLocks noChangeShapeType="1"/>
            </p:cNvSpPr>
            <p:nvPr/>
          </p:nvSpPr>
          <p:spPr bwMode="auto">
            <a:xfrm flipV="1">
              <a:off x="3350" y="2747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602"/>
            <p:cNvSpPr>
              <a:spLocks noChangeShapeType="1"/>
            </p:cNvSpPr>
            <p:nvPr/>
          </p:nvSpPr>
          <p:spPr bwMode="auto">
            <a:xfrm flipV="1">
              <a:off x="3350" y="259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603"/>
            <p:cNvSpPr>
              <a:spLocks noChangeShapeType="1"/>
            </p:cNvSpPr>
            <p:nvPr/>
          </p:nvSpPr>
          <p:spPr bwMode="auto">
            <a:xfrm flipV="1">
              <a:off x="3355" y="274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604"/>
            <p:cNvSpPr>
              <a:spLocks noChangeShapeType="1"/>
            </p:cNvSpPr>
            <p:nvPr/>
          </p:nvSpPr>
          <p:spPr bwMode="auto">
            <a:xfrm flipV="1">
              <a:off x="3355" y="264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605"/>
            <p:cNvSpPr>
              <a:spLocks noChangeShapeType="1"/>
            </p:cNvSpPr>
            <p:nvPr/>
          </p:nvSpPr>
          <p:spPr bwMode="auto">
            <a:xfrm flipV="1">
              <a:off x="3359" y="26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606"/>
            <p:cNvSpPr>
              <a:spLocks noChangeShapeType="1"/>
            </p:cNvSpPr>
            <p:nvPr/>
          </p:nvSpPr>
          <p:spPr bwMode="auto">
            <a:xfrm flipV="1">
              <a:off x="3364" y="2705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607"/>
            <p:cNvSpPr>
              <a:spLocks noChangeShapeType="1"/>
            </p:cNvSpPr>
            <p:nvPr/>
          </p:nvSpPr>
          <p:spPr bwMode="auto">
            <a:xfrm flipV="1">
              <a:off x="3364" y="273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608"/>
            <p:cNvSpPr>
              <a:spLocks noChangeShapeType="1"/>
            </p:cNvSpPr>
            <p:nvPr/>
          </p:nvSpPr>
          <p:spPr bwMode="auto">
            <a:xfrm flipV="1">
              <a:off x="3369" y="2733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609"/>
            <p:cNvSpPr>
              <a:spLocks noChangeShapeType="1"/>
            </p:cNvSpPr>
            <p:nvPr/>
          </p:nvSpPr>
          <p:spPr bwMode="auto">
            <a:xfrm flipV="1">
              <a:off x="3373" y="273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610"/>
            <p:cNvSpPr>
              <a:spLocks noChangeShapeType="1"/>
            </p:cNvSpPr>
            <p:nvPr/>
          </p:nvSpPr>
          <p:spPr bwMode="auto">
            <a:xfrm flipV="1">
              <a:off x="3378" y="268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611"/>
            <p:cNvSpPr>
              <a:spLocks noChangeShapeType="1"/>
            </p:cNvSpPr>
            <p:nvPr/>
          </p:nvSpPr>
          <p:spPr bwMode="auto">
            <a:xfrm flipV="1">
              <a:off x="3387" y="2597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612"/>
            <p:cNvSpPr>
              <a:spLocks noChangeShapeType="1"/>
            </p:cNvSpPr>
            <p:nvPr/>
          </p:nvSpPr>
          <p:spPr bwMode="auto">
            <a:xfrm flipV="1">
              <a:off x="3392" y="266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613"/>
            <p:cNvSpPr>
              <a:spLocks noChangeShapeType="1"/>
            </p:cNvSpPr>
            <p:nvPr/>
          </p:nvSpPr>
          <p:spPr bwMode="auto">
            <a:xfrm flipV="1">
              <a:off x="3401" y="265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614"/>
            <p:cNvSpPr>
              <a:spLocks noChangeShapeType="1"/>
            </p:cNvSpPr>
            <p:nvPr/>
          </p:nvSpPr>
          <p:spPr bwMode="auto">
            <a:xfrm flipV="1">
              <a:off x="3401" y="2719"/>
              <a:ext cx="1" cy="9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615"/>
            <p:cNvSpPr>
              <a:spLocks noChangeShapeType="1"/>
            </p:cNvSpPr>
            <p:nvPr/>
          </p:nvSpPr>
          <p:spPr bwMode="auto">
            <a:xfrm flipV="1">
              <a:off x="3406" y="2616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616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617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618"/>
            <p:cNvSpPr>
              <a:spLocks noChangeShapeType="1"/>
            </p:cNvSpPr>
            <p:nvPr/>
          </p:nvSpPr>
          <p:spPr bwMode="auto">
            <a:xfrm flipV="1">
              <a:off x="3420" y="2588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619"/>
            <p:cNvSpPr>
              <a:spLocks noChangeShapeType="1"/>
            </p:cNvSpPr>
            <p:nvPr/>
          </p:nvSpPr>
          <p:spPr bwMode="auto">
            <a:xfrm flipV="1">
              <a:off x="3434" y="2611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620"/>
            <p:cNvSpPr>
              <a:spLocks noChangeShapeType="1"/>
            </p:cNvSpPr>
            <p:nvPr/>
          </p:nvSpPr>
          <p:spPr bwMode="auto">
            <a:xfrm flipV="1">
              <a:off x="3439" y="2672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621"/>
            <p:cNvSpPr>
              <a:spLocks noChangeShapeType="1"/>
            </p:cNvSpPr>
            <p:nvPr/>
          </p:nvSpPr>
          <p:spPr bwMode="auto">
            <a:xfrm flipV="1">
              <a:off x="3443" y="2630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622"/>
            <p:cNvSpPr>
              <a:spLocks noChangeShapeType="1"/>
            </p:cNvSpPr>
            <p:nvPr/>
          </p:nvSpPr>
          <p:spPr bwMode="auto">
            <a:xfrm flipV="1">
              <a:off x="3443" y="2696"/>
              <a:ext cx="1" cy="18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623"/>
            <p:cNvSpPr>
              <a:spLocks noChangeShapeType="1"/>
            </p:cNvSpPr>
            <p:nvPr/>
          </p:nvSpPr>
          <p:spPr bwMode="auto">
            <a:xfrm flipV="1">
              <a:off x="3448" y="2691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624"/>
            <p:cNvSpPr>
              <a:spLocks noChangeShapeType="1"/>
            </p:cNvSpPr>
            <p:nvPr/>
          </p:nvSpPr>
          <p:spPr bwMode="auto">
            <a:xfrm flipV="1">
              <a:off x="3453" y="2691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625"/>
            <p:cNvSpPr>
              <a:spLocks noChangeShapeType="1"/>
            </p:cNvSpPr>
            <p:nvPr/>
          </p:nvSpPr>
          <p:spPr bwMode="auto">
            <a:xfrm flipV="1">
              <a:off x="3467" y="2686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626"/>
            <p:cNvSpPr>
              <a:spLocks noChangeShapeType="1"/>
            </p:cNvSpPr>
            <p:nvPr/>
          </p:nvSpPr>
          <p:spPr bwMode="auto">
            <a:xfrm flipV="1">
              <a:off x="3476" y="267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627"/>
            <p:cNvSpPr>
              <a:spLocks noChangeShapeType="1"/>
            </p:cNvSpPr>
            <p:nvPr/>
          </p:nvSpPr>
          <p:spPr bwMode="auto">
            <a:xfrm flipV="1">
              <a:off x="3476" y="2579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628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9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629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30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31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32"/>
            <p:cNvSpPr>
              <a:spLocks noChangeShapeType="1"/>
            </p:cNvSpPr>
            <p:nvPr/>
          </p:nvSpPr>
          <p:spPr bwMode="auto">
            <a:xfrm flipV="1">
              <a:off x="3504" y="2663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3"/>
            <p:cNvSpPr>
              <a:spLocks noChangeShapeType="1"/>
            </p:cNvSpPr>
            <p:nvPr/>
          </p:nvSpPr>
          <p:spPr bwMode="auto">
            <a:xfrm flipV="1">
              <a:off x="3518" y="2532"/>
              <a:ext cx="1" cy="12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34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30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35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36"/>
            <p:cNvSpPr>
              <a:spLocks noChangeShapeType="1"/>
            </p:cNvSpPr>
            <p:nvPr/>
          </p:nvSpPr>
          <p:spPr bwMode="auto">
            <a:xfrm flipV="1">
              <a:off x="3518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37"/>
            <p:cNvSpPr>
              <a:spLocks noChangeShapeType="1"/>
            </p:cNvSpPr>
            <p:nvPr/>
          </p:nvSpPr>
          <p:spPr bwMode="auto">
            <a:xfrm flipV="1">
              <a:off x="3532" y="2649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638"/>
            <p:cNvSpPr>
              <a:spLocks noChangeShapeType="1"/>
            </p:cNvSpPr>
            <p:nvPr/>
          </p:nvSpPr>
          <p:spPr bwMode="auto">
            <a:xfrm flipV="1">
              <a:off x="3541" y="252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639"/>
            <p:cNvSpPr>
              <a:spLocks noChangeShapeType="1"/>
            </p:cNvSpPr>
            <p:nvPr/>
          </p:nvSpPr>
          <p:spPr bwMode="auto">
            <a:xfrm flipV="1">
              <a:off x="3569" y="263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640"/>
            <p:cNvSpPr>
              <a:spLocks noChangeShapeType="1"/>
            </p:cNvSpPr>
            <p:nvPr/>
          </p:nvSpPr>
          <p:spPr bwMode="auto">
            <a:xfrm flipV="1">
              <a:off x="3583" y="2583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641"/>
            <p:cNvSpPr>
              <a:spLocks noChangeShapeType="1"/>
            </p:cNvSpPr>
            <p:nvPr/>
          </p:nvSpPr>
          <p:spPr bwMode="auto">
            <a:xfrm flipV="1">
              <a:off x="3593" y="2616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642"/>
            <p:cNvSpPr>
              <a:spLocks noChangeShapeType="1"/>
            </p:cNvSpPr>
            <p:nvPr/>
          </p:nvSpPr>
          <p:spPr bwMode="auto">
            <a:xfrm flipV="1">
              <a:off x="3607" y="2611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643"/>
            <p:cNvSpPr>
              <a:spLocks noChangeShapeType="1"/>
            </p:cNvSpPr>
            <p:nvPr/>
          </p:nvSpPr>
          <p:spPr bwMode="auto">
            <a:xfrm flipV="1">
              <a:off x="3616" y="2527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644"/>
            <p:cNvSpPr>
              <a:spLocks noChangeShapeType="1"/>
            </p:cNvSpPr>
            <p:nvPr/>
          </p:nvSpPr>
          <p:spPr bwMode="auto">
            <a:xfrm flipV="1">
              <a:off x="3616" y="2583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645"/>
            <p:cNvSpPr>
              <a:spLocks noChangeShapeType="1"/>
            </p:cNvSpPr>
            <p:nvPr/>
          </p:nvSpPr>
          <p:spPr bwMode="auto">
            <a:xfrm flipV="1">
              <a:off x="3625" y="244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646"/>
            <p:cNvSpPr>
              <a:spLocks noChangeShapeType="1"/>
            </p:cNvSpPr>
            <p:nvPr/>
          </p:nvSpPr>
          <p:spPr bwMode="auto">
            <a:xfrm flipV="1">
              <a:off x="3630" y="2555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647"/>
            <p:cNvSpPr>
              <a:spLocks noChangeShapeType="1"/>
            </p:cNvSpPr>
            <p:nvPr/>
          </p:nvSpPr>
          <p:spPr bwMode="auto">
            <a:xfrm flipV="1">
              <a:off x="3649" y="251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648"/>
            <p:cNvSpPr>
              <a:spLocks noChangeShapeType="1"/>
            </p:cNvSpPr>
            <p:nvPr/>
          </p:nvSpPr>
          <p:spPr bwMode="auto">
            <a:xfrm flipV="1">
              <a:off x="3653" y="2438"/>
              <a:ext cx="1" cy="14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649"/>
            <p:cNvSpPr>
              <a:spLocks noChangeShapeType="1"/>
            </p:cNvSpPr>
            <p:nvPr/>
          </p:nvSpPr>
          <p:spPr bwMode="auto">
            <a:xfrm flipV="1">
              <a:off x="3658" y="250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650"/>
            <p:cNvSpPr>
              <a:spLocks noChangeShapeType="1"/>
            </p:cNvSpPr>
            <p:nvPr/>
          </p:nvSpPr>
          <p:spPr bwMode="auto">
            <a:xfrm flipV="1">
              <a:off x="3672" y="251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652"/>
            <p:cNvSpPr>
              <a:spLocks noChangeShapeType="1"/>
            </p:cNvSpPr>
            <p:nvPr/>
          </p:nvSpPr>
          <p:spPr bwMode="auto">
            <a:xfrm flipV="1">
              <a:off x="3672" y="2471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653"/>
            <p:cNvSpPr>
              <a:spLocks noChangeShapeType="1"/>
            </p:cNvSpPr>
            <p:nvPr/>
          </p:nvSpPr>
          <p:spPr bwMode="auto">
            <a:xfrm flipV="1">
              <a:off x="3681" y="2569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654"/>
            <p:cNvSpPr>
              <a:spLocks noChangeShapeType="1"/>
            </p:cNvSpPr>
            <p:nvPr/>
          </p:nvSpPr>
          <p:spPr bwMode="auto">
            <a:xfrm flipV="1">
              <a:off x="3733" y="2541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655"/>
            <p:cNvSpPr>
              <a:spLocks noChangeShapeType="1"/>
            </p:cNvSpPr>
            <p:nvPr/>
          </p:nvSpPr>
          <p:spPr bwMode="auto">
            <a:xfrm flipV="1">
              <a:off x="3737" y="2522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656"/>
            <p:cNvSpPr>
              <a:spLocks noChangeShapeType="1"/>
            </p:cNvSpPr>
            <p:nvPr/>
          </p:nvSpPr>
          <p:spPr bwMode="auto">
            <a:xfrm flipV="1">
              <a:off x="3742" y="2382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657"/>
            <p:cNvSpPr>
              <a:spLocks noChangeShapeType="1"/>
            </p:cNvSpPr>
            <p:nvPr/>
          </p:nvSpPr>
          <p:spPr bwMode="auto">
            <a:xfrm flipV="1">
              <a:off x="3751" y="2532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658"/>
            <p:cNvSpPr>
              <a:spLocks noChangeShapeType="1"/>
            </p:cNvSpPr>
            <p:nvPr/>
          </p:nvSpPr>
          <p:spPr bwMode="auto">
            <a:xfrm flipV="1">
              <a:off x="3779" y="2433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659"/>
            <p:cNvSpPr>
              <a:spLocks noChangeShapeType="1"/>
            </p:cNvSpPr>
            <p:nvPr/>
          </p:nvSpPr>
          <p:spPr bwMode="auto">
            <a:xfrm flipV="1">
              <a:off x="3784" y="2518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660"/>
            <p:cNvSpPr>
              <a:spLocks noChangeShapeType="1"/>
            </p:cNvSpPr>
            <p:nvPr/>
          </p:nvSpPr>
          <p:spPr bwMode="auto">
            <a:xfrm flipV="1">
              <a:off x="3798" y="2494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661"/>
            <p:cNvSpPr>
              <a:spLocks noChangeShapeType="1"/>
            </p:cNvSpPr>
            <p:nvPr/>
          </p:nvSpPr>
          <p:spPr bwMode="auto">
            <a:xfrm flipV="1">
              <a:off x="3817" y="2489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662"/>
            <p:cNvSpPr>
              <a:spLocks noChangeShapeType="1"/>
            </p:cNvSpPr>
            <p:nvPr/>
          </p:nvSpPr>
          <p:spPr bwMode="auto">
            <a:xfrm flipV="1">
              <a:off x="3835" y="2466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663"/>
            <p:cNvSpPr>
              <a:spLocks noChangeShapeType="1"/>
            </p:cNvSpPr>
            <p:nvPr/>
          </p:nvSpPr>
          <p:spPr bwMode="auto">
            <a:xfrm flipV="1">
              <a:off x="3835" y="2485"/>
              <a:ext cx="1" cy="21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664"/>
            <p:cNvSpPr>
              <a:spLocks noChangeShapeType="1"/>
            </p:cNvSpPr>
            <p:nvPr/>
          </p:nvSpPr>
          <p:spPr bwMode="auto">
            <a:xfrm flipV="1">
              <a:off x="3863" y="2475"/>
              <a:ext cx="1" cy="14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665"/>
            <p:cNvSpPr>
              <a:spLocks noChangeShapeType="1"/>
            </p:cNvSpPr>
            <p:nvPr/>
          </p:nvSpPr>
          <p:spPr bwMode="auto">
            <a:xfrm flipV="1">
              <a:off x="3919" y="23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666"/>
            <p:cNvSpPr>
              <a:spLocks noChangeShapeType="1"/>
            </p:cNvSpPr>
            <p:nvPr/>
          </p:nvSpPr>
          <p:spPr bwMode="auto">
            <a:xfrm flipV="1">
              <a:off x="3966" y="241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667"/>
            <p:cNvSpPr>
              <a:spLocks noChangeShapeType="1"/>
            </p:cNvSpPr>
            <p:nvPr/>
          </p:nvSpPr>
          <p:spPr bwMode="auto">
            <a:xfrm flipV="1">
              <a:off x="3975" y="2410"/>
              <a:ext cx="1" cy="15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668"/>
            <p:cNvSpPr>
              <a:spLocks noChangeShapeType="1"/>
            </p:cNvSpPr>
            <p:nvPr/>
          </p:nvSpPr>
          <p:spPr bwMode="auto">
            <a:xfrm flipV="1">
              <a:off x="4022" y="2391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669"/>
            <p:cNvSpPr>
              <a:spLocks noChangeShapeType="1"/>
            </p:cNvSpPr>
            <p:nvPr/>
          </p:nvSpPr>
          <p:spPr bwMode="auto">
            <a:xfrm flipV="1">
              <a:off x="4073" y="2222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670"/>
            <p:cNvSpPr>
              <a:spLocks noChangeShapeType="1"/>
            </p:cNvSpPr>
            <p:nvPr/>
          </p:nvSpPr>
          <p:spPr bwMode="auto">
            <a:xfrm>
              <a:off x="4134" y="2325"/>
              <a:ext cx="1" cy="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Oval 671"/>
            <p:cNvSpPr>
              <a:spLocks noChangeArrowheads="1"/>
            </p:cNvSpPr>
            <p:nvPr/>
          </p:nvSpPr>
          <p:spPr bwMode="auto">
            <a:xfrm>
              <a:off x="2212" y="33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Oval 672"/>
            <p:cNvSpPr>
              <a:spLocks noChangeArrowheads="1"/>
            </p:cNvSpPr>
            <p:nvPr/>
          </p:nvSpPr>
          <p:spPr bwMode="auto">
            <a:xfrm>
              <a:off x="2296" y="342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673"/>
            <p:cNvSpPr>
              <a:spLocks noChangeArrowheads="1"/>
            </p:cNvSpPr>
            <p:nvPr/>
          </p:nvSpPr>
          <p:spPr bwMode="auto">
            <a:xfrm>
              <a:off x="2324" y="34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Oval 674"/>
            <p:cNvSpPr>
              <a:spLocks noChangeArrowheads="1"/>
            </p:cNvSpPr>
            <p:nvPr/>
          </p:nvSpPr>
          <p:spPr bwMode="auto">
            <a:xfrm>
              <a:off x="2389" y="32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Oval 675"/>
            <p:cNvSpPr>
              <a:spLocks noChangeArrowheads="1"/>
            </p:cNvSpPr>
            <p:nvPr/>
          </p:nvSpPr>
          <p:spPr bwMode="auto">
            <a:xfrm>
              <a:off x="2468" y="323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676"/>
            <p:cNvSpPr>
              <a:spLocks noChangeArrowheads="1"/>
            </p:cNvSpPr>
            <p:nvPr/>
          </p:nvSpPr>
          <p:spPr bwMode="auto">
            <a:xfrm>
              <a:off x="2468" y="324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Oval 677"/>
            <p:cNvSpPr>
              <a:spLocks noChangeArrowheads="1"/>
            </p:cNvSpPr>
            <p:nvPr/>
          </p:nvSpPr>
          <p:spPr bwMode="auto">
            <a:xfrm>
              <a:off x="2501" y="330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Oval 678"/>
            <p:cNvSpPr>
              <a:spLocks noChangeArrowheads="1"/>
            </p:cNvSpPr>
            <p:nvPr/>
          </p:nvSpPr>
          <p:spPr bwMode="auto">
            <a:xfrm>
              <a:off x="2529" y="30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Oval 679"/>
            <p:cNvSpPr>
              <a:spLocks noChangeArrowheads="1"/>
            </p:cNvSpPr>
            <p:nvPr/>
          </p:nvSpPr>
          <p:spPr bwMode="auto">
            <a:xfrm>
              <a:off x="2557" y="322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Oval 680"/>
            <p:cNvSpPr>
              <a:spLocks noChangeArrowheads="1"/>
            </p:cNvSpPr>
            <p:nvPr/>
          </p:nvSpPr>
          <p:spPr bwMode="auto">
            <a:xfrm>
              <a:off x="2678" y="30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Oval 681"/>
            <p:cNvSpPr>
              <a:spLocks noChangeArrowheads="1"/>
            </p:cNvSpPr>
            <p:nvPr/>
          </p:nvSpPr>
          <p:spPr bwMode="auto">
            <a:xfrm>
              <a:off x="2720" y="30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Oval 682"/>
            <p:cNvSpPr>
              <a:spLocks noChangeArrowheads="1"/>
            </p:cNvSpPr>
            <p:nvPr/>
          </p:nvSpPr>
          <p:spPr bwMode="auto">
            <a:xfrm>
              <a:off x="2762" y="29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Oval 683"/>
            <p:cNvSpPr>
              <a:spLocks noChangeArrowheads="1"/>
            </p:cNvSpPr>
            <p:nvPr/>
          </p:nvSpPr>
          <p:spPr bwMode="auto">
            <a:xfrm>
              <a:off x="2771" y="30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684"/>
            <p:cNvSpPr>
              <a:spLocks noChangeArrowheads="1"/>
            </p:cNvSpPr>
            <p:nvPr/>
          </p:nvSpPr>
          <p:spPr bwMode="auto">
            <a:xfrm>
              <a:off x="2771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685"/>
            <p:cNvSpPr>
              <a:spLocks noChangeArrowheads="1"/>
            </p:cNvSpPr>
            <p:nvPr/>
          </p:nvSpPr>
          <p:spPr bwMode="auto">
            <a:xfrm>
              <a:off x="2795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686"/>
            <p:cNvSpPr>
              <a:spLocks noChangeArrowheads="1"/>
            </p:cNvSpPr>
            <p:nvPr/>
          </p:nvSpPr>
          <p:spPr bwMode="auto">
            <a:xfrm>
              <a:off x="2813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687"/>
            <p:cNvSpPr>
              <a:spLocks noChangeArrowheads="1"/>
            </p:cNvSpPr>
            <p:nvPr/>
          </p:nvSpPr>
          <p:spPr bwMode="auto">
            <a:xfrm>
              <a:off x="2818" y="31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688"/>
            <p:cNvSpPr>
              <a:spLocks noChangeArrowheads="1"/>
            </p:cNvSpPr>
            <p:nvPr/>
          </p:nvSpPr>
          <p:spPr bwMode="auto">
            <a:xfrm>
              <a:off x="2832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689"/>
            <p:cNvSpPr>
              <a:spLocks noChangeArrowheads="1"/>
            </p:cNvSpPr>
            <p:nvPr/>
          </p:nvSpPr>
          <p:spPr bwMode="auto">
            <a:xfrm>
              <a:off x="2841" y="30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690"/>
            <p:cNvSpPr>
              <a:spLocks noChangeArrowheads="1"/>
            </p:cNvSpPr>
            <p:nvPr/>
          </p:nvSpPr>
          <p:spPr bwMode="auto">
            <a:xfrm>
              <a:off x="2846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691"/>
            <p:cNvSpPr>
              <a:spLocks noChangeArrowheads="1"/>
            </p:cNvSpPr>
            <p:nvPr/>
          </p:nvSpPr>
          <p:spPr bwMode="auto">
            <a:xfrm>
              <a:off x="2855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692"/>
            <p:cNvSpPr>
              <a:spLocks noChangeArrowheads="1"/>
            </p:cNvSpPr>
            <p:nvPr/>
          </p:nvSpPr>
          <p:spPr bwMode="auto">
            <a:xfrm>
              <a:off x="2860" y="29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693"/>
            <p:cNvSpPr>
              <a:spLocks noChangeArrowheads="1"/>
            </p:cNvSpPr>
            <p:nvPr/>
          </p:nvSpPr>
          <p:spPr bwMode="auto">
            <a:xfrm>
              <a:off x="2888" y="310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694"/>
            <p:cNvSpPr>
              <a:spLocks noChangeArrowheads="1"/>
            </p:cNvSpPr>
            <p:nvPr/>
          </p:nvSpPr>
          <p:spPr bwMode="auto">
            <a:xfrm>
              <a:off x="2897" y="289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695"/>
            <p:cNvSpPr>
              <a:spLocks noChangeArrowheads="1"/>
            </p:cNvSpPr>
            <p:nvPr/>
          </p:nvSpPr>
          <p:spPr bwMode="auto">
            <a:xfrm>
              <a:off x="2907" y="32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696"/>
            <p:cNvSpPr>
              <a:spLocks noChangeArrowheads="1"/>
            </p:cNvSpPr>
            <p:nvPr/>
          </p:nvSpPr>
          <p:spPr bwMode="auto">
            <a:xfrm>
              <a:off x="2911" y="297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697"/>
            <p:cNvSpPr>
              <a:spLocks noChangeArrowheads="1"/>
            </p:cNvSpPr>
            <p:nvPr/>
          </p:nvSpPr>
          <p:spPr bwMode="auto">
            <a:xfrm>
              <a:off x="2925" y="307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698"/>
            <p:cNvSpPr>
              <a:spLocks noChangeArrowheads="1"/>
            </p:cNvSpPr>
            <p:nvPr/>
          </p:nvSpPr>
          <p:spPr bwMode="auto">
            <a:xfrm>
              <a:off x="2944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699"/>
            <p:cNvSpPr>
              <a:spLocks noChangeArrowheads="1"/>
            </p:cNvSpPr>
            <p:nvPr/>
          </p:nvSpPr>
          <p:spPr bwMode="auto">
            <a:xfrm>
              <a:off x="2949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700"/>
            <p:cNvSpPr>
              <a:spLocks noChangeArrowheads="1"/>
            </p:cNvSpPr>
            <p:nvPr/>
          </p:nvSpPr>
          <p:spPr bwMode="auto">
            <a:xfrm>
              <a:off x="2953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701"/>
            <p:cNvSpPr>
              <a:spLocks noChangeArrowheads="1"/>
            </p:cNvSpPr>
            <p:nvPr/>
          </p:nvSpPr>
          <p:spPr bwMode="auto">
            <a:xfrm>
              <a:off x="296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702"/>
            <p:cNvSpPr>
              <a:spLocks noChangeArrowheads="1"/>
            </p:cNvSpPr>
            <p:nvPr/>
          </p:nvSpPr>
          <p:spPr bwMode="auto">
            <a:xfrm>
              <a:off x="2963" y="3019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703"/>
            <p:cNvSpPr>
              <a:spLocks noChangeArrowheads="1"/>
            </p:cNvSpPr>
            <p:nvPr/>
          </p:nvSpPr>
          <p:spPr bwMode="auto">
            <a:xfrm>
              <a:off x="2967" y="29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704"/>
            <p:cNvSpPr>
              <a:spLocks noChangeArrowheads="1"/>
            </p:cNvSpPr>
            <p:nvPr/>
          </p:nvSpPr>
          <p:spPr bwMode="auto">
            <a:xfrm>
              <a:off x="2977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705"/>
            <p:cNvSpPr>
              <a:spLocks noChangeArrowheads="1"/>
            </p:cNvSpPr>
            <p:nvPr/>
          </p:nvSpPr>
          <p:spPr bwMode="auto">
            <a:xfrm>
              <a:off x="298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706"/>
            <p:cNvSpPr>
              <a:spLocks noChangeArrowheads="1"/>
            </p:cNvSpPr>
            <p:nvPr/>
          </p:nvSpPr>
          <p:spPr bwMode="auto">
            <a:xfrm>
              <a:off x="2986" y="298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707"/>
            <p:cNvSpPr>
              <a:spLocks noChangeArrowheads="1"/>
            </p:cNvSpPr>
            <p:nvPr/>
          </p:nvSpPr>
          <p:spPr bwMode="auto">
            <a:xfrm>
              <a:off x="2995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708"/>
            <p:cNvSpPr>
              <a:spLocks noChangeArrowheads="1"/>
            </p:cNvSpPr>
            <p:nvPr/>
          </p:nvSpPr>
          <p:spPr bwMode="auto">
            <a:xfrm>
              <a:off x="3000" y="295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709"/>
            <p:cNvSpPr>
              <a:spLocks noChangeArrowheads="1"/>
            </p:cNvSpPr>
            <p:nvPr/>
          </p:nvSpPr>
          <p:spPr bwMode="auto">
            <a:xfrm>
              <a:off x="300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710"/>
            <p:cNvSpPr>
              <a:spLocks noChangeArrowheads="1"/>
            </p:cNvSpPr>
            <p:nvPr/>
          </p:nvSpPr>
          <p:spPr bwMode="auto">
            <a:xfrm>
              <a:off x="3014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711"/>
            <p:cNvSpPr>
              <a:spLocks noChangeArrowheads="1"/>
            </p:cNvSpPr>
            <p:nvPr/>
          </p:nvSpPr>
          <p:spPr bwMode="auto">
            <a:xfrm>
              <a:off x="3014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Oval 712"/>
            <p:cNvSpPr>
              <a:spLocks noChangeArrowheads="1"/>
            </p:cNvSpPr>
            <p:nvPr/>
          </p:nvSpPr>
          <p:spPr bwMode="auto">
            <a:xfrm>
              <a:off x="3023" y="28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713"/>
            <p:cNvSpPr>
              <a:spLocks noChangeArrowheads="1"/>
            </p:cNvSpPr>
            <p:nvPr/>
          </p:nvSpPr>
          <p:spPr bwMode="auto">
            <a:xfrm>
              <a:off x="3028" y="28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Oval 714"/>
            <p:cNvSpPr>
              <a:spLocks noChangeArrowheads="1"/>
            </p:cNvSpPr>
            <p:nvPr/>
          </p:nvSpPr>
          <p:spPr bwMode="auto">
            <a:xfrm>
              <a:off x="3033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Oval 715"/>
            <p:cNvSpPr>
              <a:spLocks noChangeArrowheads="1"/>
            </p:cNvSpPr>
            <p:nvPr/>
          </p:nvSpPr>
          <p:spPr bwMode="auto">
            <a:xfrm>
              <a:off x="3037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716"/>
            <p:cNvSpPr>
              <a:spLocks noChangeArrowheads="1"/>
            </p:cNvSpPr>
            <p:nvPr/>
          </p:nvSpPr>
          <p:spPr bwMode="auto">
            <a:xfrm>
              <a:off x="3042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717"/>
            <p:cNvSpPr>
              <a:spLocks noChangeArrowheads="1"/>
            </p:cNvSpPr>
            <p:nvPr/>
          </p:nvSpPr>
          <p:spPr bwMode="auto">
            <a:xfrm>
              <a:off x="305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718"/>
            <p:cNvSpPr>
              <a:spLocks noChangeArrowheads="1"/>
            </p:cNvSpPr>
            <p:nvPr/>
          </p:nvSpPr>
          <p:spPr bwMode="auto">
            <a:xfrm>
              <a:off x="306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Oval 719"/>
            <p:cNvSpPr>
              <a:spLocks noChangeArrowheads="1"/>
            </p:cNvSpPr>
            <p:nvPr/>
          </p:nvSpPr>
          <p:spPr bwMode="auto">
            <a:xfrm>
              <a:off x="3075" y="29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Oval 720"/>
            <p:cNvSpPr>
              <a:spLocks noChangeArrowheads="1"/>
            </p:cNvSpPr>
            <p:nvPr/>
          </p:nvSpPr>
          <p:spPr bwMode="auto">
            <a:xfrm>
              <a:off x="3075" y="276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721"/>
            <p:cNvSpPr>
              <a:spLocks noChangeArrowheads="1"/>
            </p:cNvSpPr>
            <p:nvPr/>
          </p:nvSpPr>
          <p:spPr bwMode="auto">
            <a:xfrm>
              <a:off x="3089" y="28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722"/>
            <p:cNvSpPr>
              <a:spLocks noChangeArrowheads="1"/>
            </p:cNvSpPr>
            <p:nvPr/>
          </p:nvSpPr>
          <p:spPr bwMode="auto">
            <a:xfrm>
              <a:off x="309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Oval 723"/>
            <p:cNvSpPr>
              <a:spLocks noChangeArrowheads="1"/>
            </p:cNvSpPr>
            <p:nvPr/>
          </p:nvSpPr>
          <p:spPr bwMode="auto">
            <a:xfrm>
              <a:off x="3107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Oval 724"/>
            <p:cNvSpPr>
              <a:spLocks noChangeArrowheads="1"/>
            </p:cNvSpPr>
            <p:nvPr/>
          </p:nvSpPr>
          <p:spPr bwMode="auto">
            <a:xfrm>
              <a:off x="3121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725"/>
            <p:cNvSpPr>
              <a:spLocks noChangeArrowheads="1"/>
            </p:cNvSpPr>
            <p:nvPr/>
          </p:nvSpPr>
          <p:spPr bwMode="auto">
            <a:xfrm>
              <a:off x="312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726"/>
            <p:cNvSpPr>
              <a:spLocks noChangeArrowheads="1"/>
            </p:cNvSpPr>
            <p:nvPr/>
          </p:nvSpPr>
          <p:spPr bwMode="auto">
            <a:xfrm>
              <a:off x="3154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727"/>
            <p:cNvSpPr>
              <a:spLocks noChangeArrowheads="1"/>
            </p:cNvSpPr>
            <p:nvPr/>
          </p:nvSpPr>
          <p:spPr bwMode="auto">
            <a:xfrm>
              <a:off x="3154" y="288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Oval 728"/>
            <p:cNvSpPr>
              <a:spLocks noChangeArrowheads="1"/>
            </p:cNvSpPr>
            <p:nvPr/>
          </p:nvSpPr>
          <p:spPr bwMode="auto">
            <a:xfrm>
              <a:off x="31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729"/>
            <p:cNvSpPr>
              <a:spLocks noChangeArrowheads="1"/>
            </p:cNvSpPr>
            <p:nvPr/>
          </p:nvSpPr>
          <p:spPr bwMode="auto">
            <a:xfrm>
              <a:off x="3163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730"/>
            <p:cNvSpPr>
              <a:spLocks noChangeArrowheads="1"/>
            </p:cNvSpPr>
            <p:nvPr/>
          </p:nvSpPr>
          <p:spPr bwMode="auto">
            <a:xfrm>
              <a:off x="316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Oval 731"/>
            <p:cNvSpPr>
              <a:spLocks noChangeArrowheads="1"/>
            </p:cNvSpPr>
            <p:nvPr/>
          </p:nvSpPr>
          <p:spPr bwMode="auto">
            <a:xfrm>
              <a:off x="317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Oval 732"/>
            <p:cNvSpPr>
              <a:spLocks noChangeArrowheads="1"/>
            </p:cNvSpPr>
            <p:nvPr/>
          </p:nvSpPr>
          <p:spPr bwMode="auto">
            <a:xfrm>
              <a:off x="3187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733"/>
            <p:cNvSpPr>
              <a:spLocks noChangeArrowheads="1"/>
            </p:cNvSpPr>
            <p:nvPr/>
          </p:nvSpPr>
          <p:spPr bwMode="auto">
            <a:xfrm>
              <a:off x="3191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Oval 734"/>
            <p:cNvSpPr>
              <a:spLocks noChangeArrowheads="1"/>
            </p:cNvSpPr>
            <p:nvPr/>
          </p:nvSpPr>
          <p:spPr bwMode="auto">
            <a:xfrm>
              <a:off x="3191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Oval 735"/>
            <p:cNvSpPr>
              <a:spLocks noChangeArrowheads="1"/>
            </p:cNvSpPr>
            <p:nvPr/>
          </p:nvSpPr>
          <p:spPr bwMode="auto">
            <a:xfrm>
              <a:off x="3191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Oval 736"/>
            <p:cNvSpPr>
              <a:spLocks noChangeArrowheads="1"/>
            </p:cNvSpPr>
            <p:nvPr/>
          </p:nvSpPr>
          <p:spPr bwMode="auto">
            <a:xfrm>
              <a:off x="3196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Oval 737"/>
            <p:cNvSpPr>
              <a:spLocks noChangeArrowheads="1"/>
            </p:cNvSpPr>
            <p:nvPr/>
          </p:nvSpPr>
          <p:spPr bwMode="auto">
            <a:xfrm>
              <a:off x="3196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Oval 738"/>
            <p:cNvSpPr>
              <a:spLocks noChangeArrowheads="1"/>
            </p:cNvSpPr>
            <p:nvPr/>
          </p:nvSpPr>
          <p:spPr bwMode="auto">
            <a:xfrm>
              <a:off x="3201" y="26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Oval 739"/>
            <p:cNvSpPr>
              <a:spLocks noChangeArrowheads="1"/>
            </p:cNvSpPr>
            <p:nvPr/>
          </p:nvSpPr>
          <p:spPr bwMode="auto">
            <a:xfrm>
              <a:off x="3201" y="283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Oval 740"/>
            <p:cNvSpPr>
              <a:spLocks noChangeArrowheads="1"/>
            </p:cNvSpPr>
            <p:nvPr/>
          </p:nvSpPr>
          <p:spPr bwMode="auto">
            <a:xfrm>
              <a:off x="3205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Oval 741"/>
            <p:cNvSpPr>
              <a:spLocks noChangeArrowheads="1"/>
            </p:cNvSpPr>
            <p:nvPr/>
          </p:nvSpPr>
          <p:spPr bwMode="auto">
            <a:xfrm>
              <a:off x="3215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Oval 742"/>
            <p:cNvSpPr>
              <a:spLocks noChangeArrowheads="1"/>
            </p:cNvSpPr>
            <p:nvPr/>
          </p:nvSpPr>
          <p:spPr bwMode="auto">
            <a:xfrm>
              <a:off x="3215" y="274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743"/>
            <p:cNvSpPr>
              <a:spLocks noChangeArrowheads="1"/>
            </p:cNvSpPr>
            <p:nvPr/>
          </p:nvSpPr>
          <p:spPr bwMode="auto">
            <a:xfrm>
              <a:off x="3215" y="273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744"/>
            <p:cNvSpPr>
              <a:spLocks noChangeArrowheads="1"/>
            </p:cNvSpPr>
            <p:nvPr/>
          </p:nvSpPr>
          <p:spPr bwMode="auto">
            <a:xfrm>
              <a:off x="321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Oval 745"/>
            <p:cNvSpPr>
              <a:spLocks noChangeArrowheads="1"/>
            </p:cNvSpPr>
            <p:nvPr/>
          </p:nvSpPr>
          <p:spPr bwMode="auto">
            <a:xfrm>
              <a:off x="3219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Oval 746"/>
            <p:cNvSpPr>
              <a:spLocks noChangeArrowheads="1"/>
            </p:cNvSpPr>
            <p:nvPr/>
          </p:nvSpPr>
          <p:spPr bwMode="auto">
            <a:xfrm>
              <a:off x="3233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Oval 747"/>
            <p:cNvSpPr>
              <a:spLocks noChangeArrowheads="1"/>
            </p:cNvSpPr>
            <p:nvPr/>
          </p:nvSpPr>
          <p:spPr bwMode="auto">
            <a:xfrm>
              <a:off x="3247" y="25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Oval 748"/>
            <p:cNvSpPr>
              <a:spLocks noChangeArrowheads="1"/>
            </p:cNvSpPr>
            <p:nvPr/>
          </p:nvSpPr>
          <p:spPr bwMode="auto">
            <a:xfrm>
              <a:off x="3247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Oval 749"/>
            <p:cNvSpPr>
              <a:spLocks noChangeArrowheads="1"/>
            </p:cNvSpPr>
            <p:nvPr/>
          </p:nvSpPr>
          <p:spPr bwMode="auto">
            <a:xfrm>
              <a:off x="3247" y="286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Oval 750"/>
            <p:cNvSpPr>
              <a:spLocks noChangeArrowheads="1"/>
            </p:cNvSpPr>
            <p:nvPr/>
          </p:nvSpPr>
          <p:spPr bwMode="auto">
            <a:xfrm>
              <a:off x="3271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Oval 751"/>
            <p:cNvSpPr>
              <a:spLocks noChangeArrowheads="1"/>
            </p:cNvSpPr>
            <p:nvPr/>
          </p:nvSpPr>
          <p:spPr bwMode="auto">
            <a:xfrm>
              <a:off x="3280" y="277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Oval 752"/>
            <p:cNvSpPr>
              <a:spLocks noChangeArrowheads="1"/>
            </p:cNvSpPr>
            <p:nvPr/>
          </p:nvSpPr>
          <p:spPr bwMode="auto">
            <a:xfrm>
              <a:off x="3285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Oval 753"/>
            <p:cNvSpPr>
              <a:spLocks noChangeArrowheads="1"/>
            </p:cNvSpPr>
            <p:nvPr/>
          </p:nvSpPr>
          <p:spPr bwMode="auto">
            <a:xfrm>
              <a:off x="3285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Oval 754"/>
            <p:cNvSpPr>
              <a:spLocks noChangeArrowheads="1"/>
            </p:cNvSpPr>
            <p:nvPr/>
          </p:nvSpPr>
          <p:spPr bwMode="auto">
            <a:xfrm>
              <a:off x="3289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755"/>
            <p:cNvSpPr>
              <a:spLocks noChangeArrowheads="1"/>
            </p:cNvSpPr>
            <p:nvPr/>
          </p:nvSpPr>
          <p:spPr bwMode="auto">
            <a:xfrm>
              <a:off x="3289" y="26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Oval 756"/>
            <p:cNvSpPr>
              <a:spLocks noChangeArrowheads="1"/>
            </p:cNvSpPr>
            <p:nvPr/>
          </p:nvSpPr>
          <p:spPr bwMode="auto">
            <a:xfrm>
              <a:off x="3294" y="278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Oval 757"/>
            <p:cNvSpPr>
              <a:spLocks noChangeArrowheads="1"/>
            </p:cNvSpPr>
            <p:nvPr/>
          </p:nvSpPr>
          <p:spPr bwMode="auto">
            <a:xfrm>
              <a:off x="3308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Oval 758"/>
            <p:cNvSpPr>
              <a:spLocks noChangeArrowheads="1"/>
            </p:cNvSpPr>
            <p:nvPr/>
          </p:nvSpPr>
          <p:spPr bwMode="auto">
            <a:xfrm>
              <a:off x="3336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Oval 759"/>
            <p:cNvSpPr>
              <a:spLocks noChangeArrowheads="1"/>
            </p:cNvSpPr>
            <p:nvPr/>
          </p:nvSpPr>
          <p:spPr bwMode="auto">
            <a:xfrm>
              <a:off x="3336" y="257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Oval 760"/>
            <p:cNvSpPr>
              <a:spLocks noChangeArrowheads="1"/>
            </p:cNvSpPr>
            <p:nvPr/>
          </p:nvSpPr>
          <p:spPr bwMode="auto">
            <a:xfrm>
              <a:off x="334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Oval 761"/>
            <p:cNvSpPr>
              <a:spLocks noChangeArrowheads="1"/>
            </p:cNvSpPr>
            <p:nvPr/>
          </p:nvSpPr>
          <p:spPr bwMode="auto">
            <a:xfrm>
              <a:off x="3341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Oval 762"/>
            <p:cNvSpPr>
              <a:spLocks noChangeArrowheads="1"/>
            </p:cNvSpPr>
            <p:nvPr/>
          </p:nvSpPr>
          <p:spPr bwMode="auto">
            <a:xfrm>
              <a:off x="3345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763"/>
            <p:cNvSpPr>
              <a:spLocks noChangeArrowheads="1"/>
            </p:cNvSpPr>
            <p:nvPr/>
          </p:nvSpPr>
          <p:spPr bwMode="auto">
            <a:xfrm>
              <a:off x="3350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Oval 764"/>
            <p:cNvSpPr>
              <a:spLocks noChangeArrowheads="1"/>
            </p:cNvSpPr>
            <p:nvPr/>
          </p:nvSpPr>
          <p:spPr bwMode="auto">
            <a:xfrm>
              <a:off x="3350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Oval 765"/>
            <p:cNvSpPr>
              <a:spLocks noChangeArrowheads="1"/>
            </p:cNvSpPr>
            <p:nvPr/>
          </p:nvSpPr>
          <p:spPr bwMode="auto">
            <a:xfrm>
              <a:off x="3355" y="27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Oval 766"/>
            <p:cNvSpPr>
              <a:spLocks noChangeArrowheads="1"/>
            </p:cNvSpPr>
            <p:nvPr/>
          </p:nvSpPr>
          <p:spPr bwMode="auto">
            <a:xfrm>
              <a:off x="33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Oval 767"/>
            <p:cNvSpPr>
              <a:spLocks noChangeArrowheads="1"/>
            </p:cNvSpPr>
            <p:nvPr/>
          </p:nvSpPr>
          <p:spPr bwMode="auto">
            <a:xfrm>
              <a:off x="3364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Oval 768"/>
            <p:cNvSpPr>
              <a:spLocks noChangeArrowheads="1"/>
            </p:cNvSpPr>
            <p:nvPr/>
          </p:nvSpPr>
          <p:spPr bwMode="auto">
            <a:xfrm>
              <a:off x="3373" y="258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Oval 769"/>
            <p:cNvSpPr>
              <a:spLocks noChangeArrowheads="1"/>
            </p:cNvSpPr>
            <p:nvPr/>
          </p:nvSpPr>
          <p:spPr bwMode="auto">
            <a:xfrm>
              <a:off x="3378" y="26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Oval 770"/>
            <p:cNvSpPr>
              <a:spLocks noChangeArrowheads="1"/>
            </p:cNvSpPr>
            <p:nvPr/>
          </p:nvSpPr>
          <p:spPr bwMode="auto">
            <a:xfrm>
              <a:off x="3387" y="264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771"/>
            <p:cNvSpPr>
              <a:spLocks noChangeArrowheads="1"/>
            </p:cNvSpPr>
            <p:nvPr/>
          </p:nvSpPr>
          <p:spPr bwMode="auto">
            <a:xfrm>
              <a:off x="3387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Oval 772"/>
            <p:cNvSpPr>
              <a:spLocks noChangeArrowheads="1"/>
            </p:cNvSpPr>
            <p:nvPr/>
          </p:nvSpPr>
          <p:spPr bwMode="auto">
            <a:xfrm>
              <a:off x="3392" y="260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Oval 773"/>
            <p:cNvSpPr>
              <a:spLocks noChangeArrowheads="1"/>
            </p:cNvSpPr>
            <p:nvPr/>
          </p:nvSpPr>
          <p:spPr bwMode="auto">
            <a:xfrm>
              <a:off x="340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Oval 774"/>
            <p:cNvSpPr>
              <a:spLocks noChangeArrowheads="1"/>
            </p:cNvSpPr>
            <p:nvPr/>
          </p:nvSpPr>
          <p:spPr bwMode="auto">
            <a:xfrm>
              <a:off x="3401" y="27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Oval 775"/>
            <p:cNvSpPr>
              <a:spLocks noChangeArrowheads="1"/>
            </p:cNvSpPr>
            <p:nvPr/>
          </p:nvSpPr>
          <p:spPr bwMode="auto">
            <a:xfrm>
              <a:off x="3406" y="25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Oval 776"/>
            <p:cNvSpPr>
              <a:spLocks noChangeArrowheads="1"/>
            </p:cNvSpPr>
            <p:nvPr/>
          </p:nvSpPr>
          <p:spPr bwMode="auto">
            <a:xfrm>
              <a:off x="3420" y="259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Oval 777"/>
            <p:cNvSpPr>
              <a:spLocks noChangeArrowheads="1"/>
            </p:cNvSpPr>
            <p:nvPr/>
          </p:nvSpPr>
          <p:spPr bwMode="auto">
            <a:xfrm>
              <a:off x="3425" y="265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Oval 778"/>
            <p:cNvSpPr>
              <a:spLocks noChangeArrowheads="1"/>
            </p:cNvSpPr>
            <p:nvPr/>
          </p:nvSpPr>
          <p:spPr bwMode="auto">
            <a:xfrm>
              <a:off x="3429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779"/>
            <p:cNvSpPr>
              <a:spLocks noChangeArrowheads="1"/>
            </p:cNvSpPr>
            <p:nvPr/>
          </p:nvSpPr>
          <p:spPr bwMode="auto">
            <a:xfrm>
              <a:off x="3429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Oval 780"/>
            <p:cNvSpPr>
              <a:spLocks noChangeArrowheads="1"/>
            </p:cNvSpPr>
            <p:nvPr/>
          </p:nvSpPr>
          <p:spPr bwMode="auto">
            <a:xfrm>
              <a:off x="3434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781"/>
            <p:cNvSpPr>
              <a:spLocks noChangeArrowheads="1"/>
            </p:cNvSpPr>
            <p:nvPr/>
          </p:nvSpPr>
          <p:spPr bwMode="auto">
            <a:xfrm>
              <a:off x="3439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Oval 782"/>
            <p:cNvSpPr>
              <a:spLocks noChangeArrowheads="1"/>
            </p:cNvSpPr>
            <p:nvPr/>
          </p:nvSpPr>
          <p:spPr bwMode="auto">
            <a:xfrm>
              <a:off x="3453" y="26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Oval 783"/>
            <p:cNvSpPr>
              <a:spLocks noChangeArrowheads="1"/>
            </p:cNvSpPr>
            <p:nvPr/>
          </p:nvSpPr>
          <p:spPr bwMode="auto">
            <a:xfrm>
              <a:off x="3462" y="27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Oval 784"/>
            <p:cNvSpPr>
              <a:spLocks noChangeArrowheads="1"/>
            </p:cNvSpPr>
            <p:nvPr/>
          </p:nvSpPr>
          <p:spPr bwMode="auto">
            <a:xfrm>
              <a:off x="3462" y="25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Oval 785"/>
            <p:cNvSpPr>
              <a:spLocks noChangeArrowheads="1"/>
            </p:cNvSpPr>
            <p:nvPr/>
          </p:nvSpPr>
          <p:spPr bwMode="auto">
            <a:xfrm>
              <a:off x="3471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Oval 786"/>
            <p:cNvSpPr>
              <a:spLocks noChangeArrowheads="1"/>
            </p:cNvSpPr>
            <p:nvPr/>
          </p:nvSpPr>
          <p:spPr bwMode="auto">
            <a:xfrm>
              <a:off x="347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Oval 787"/>
            <p:cNvSpPr>
              <a:spLocks noChangeArrowheads="1"/>
            </p:cNvSpPr>
            <p:nvPr/>
          </p:nvSpPr>
          <p:spPr bwMode="auto">
            <a:xfrm>
              <a:off x="3481" y="293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Oval 788"/>
            <p:cNvSpPr>
              <a:spLocks noChangeArrowheads="1"/>
            </p:cNvSpPr>
            <p:nvPr/>
          </p:nvSpPr>
          <p:spPr bwMode="auto">
            <a:xfrm>
              <a:off x="3481" y="28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Oval 789"/>
            <p:cNvSpPr>
              <a:spLocks noChangeArrowheads="1"/>
            </p:cNvSpPr>
            <p:nvPr/>
          </p:nvSpPr>
          <p:spPr bwMode="auto">
            <a:xfrm>
              <a:off x="3490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Oval 790"/>
            <p:cNvSpPr>
              <a:spLocks noChangeArrowheads="1"/>
            </p:cNvSpPr>
            <p:nvPr/>
          </p:nvSpPr>
          <p:spPr bwMode="auto">
            <a:xfrm>
              <a:off x="3504" y="25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Oval 791"/>
            <p:cNvSpPr>
              <a:spLocks noChangeArrowheads="1"/>
            </p:cNvSpPr>
            <p:nvPr/>
          </p:nvSpPr>
          <p:spPr bwMode="auto">
            <a:xfrm>
              <a:off x="3504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Oval 792"/>
            <p:cNvSpPr>
              <a:spLocks noChangeArrowheads="1"/>
            </p:cNvSpPr>
            <p:nvPr/>
          </p:nvSpPr>
          <p:spPr bwMode="auto">
            <a:xfrm>
              <a:off x="3504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Oval 793"/>
            <p:cNvSpPr>
              <a:spLocks noChangeArrowheads="1"/>
            </p:cNvSpPr>
            <p:nvPr/>
          </p:nvSpPr>
          <p:spPr bwMode="auto">
            <a:xfrm>
              <a:off x="3504" y="27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Oval 794"/>
            <p:cNvSpPr>
              <a:spLocks noChangeArrowheads="1"/>
            </p:cNvSpPr>
            <p:nvPr/>
          </p:nvSpPr>
          <p:spPr bwMode="auto">
            <a:xfrm>
              <a:off x="3518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795"/>
            <p:cNvSpPr>
              <a:spLocks noChangeArrowheads="1"/>
            </p:cNvSpPr>
            <p:nvPr/>
          </p:nvSpPr>
          <p:spPr bwMode="auto">
            <a:xfrm>
              <a:off x="3527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Oval 796"/>
            <p:cNvSpPr>
              <a:spLocks noChangeArrowheads="1"/>
            </p:cNvSpPr>
            <p:nvPr/>
          </p:nvSpPr>
          <p:spPr bwMode="auto">
            <a:xfrm>
              <a:off x="3555" y="26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Oval 797"/>
            <p:cNvSpPr>
              <a:spLocks noChangeArrowheads="1"/>
            </p:cNvSpPr>
            <p:nvPr/>
          </p:nvSpPr>
          <p:spPr bwMode="auto">
            <a:xfrm>
              <a:off x="3569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Oval 798"/>
            <p:cNvSpPr>
              <a:spLocks noChangeArrowheads="1"/>
            </p:cNvSpPr>
            <p:nvPr/>
          </p:nvSpPr>
          <p:spPr bwMode="auto">
            <a:xfrm>
              <a:off x="3579" y="2611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799"/>
            <p:cNvSpPr>
              <a:spLocks noChangeArrowheads="1"/>
            </p:cNvSpPr>
            <p:nvPr/>
          </p:nvSpPr>
          <p:spPr bwMode="auto">
            <a:xfrm>
              <a:off x="3593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Oval 800"/>
            <p:cNvSpPr>
              <a:spLocks noChangeArrowheads="1"/>
            </p:cNvSpPr>
            <p:nvPr/>
          </p:nvSpPr>
          <p:spPr bwMode="auto">
            <a:xfrm>
              <a:off x="3602" y="251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Oval 801"/>
            <p:cNvSpPr>
              <a:spLocks noChangeArrowheads="1"/>
            </p:cNvSpPr>
            <p:nvPr/>
          </p:nvSpPr>
          <p:spPr bwMode="auto">
            <a:xfrm>
              <a:off x="3602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802"/>
            <p:cNvSpPr>
              <a:spLocks noChangeArrowheads="1"/>
            </p:cNvSpPr>
            <p:nvPr/>
          </p:nvSpPr>
          <p:spPr bwMode="auto">
            <a:xfrm>
              <a:off x="3611" y="24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Oval 803"/>
            <p:cNvSpPr>
              <a:spLocks noChangeArrowheads="1"/>
            </p:cNvSpPr>
            <p:nvPr/>
          </p:nvSpPr>
          <p:spPr bwMode="auto">
            <a:xfrm>
              <a:off x="3616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Oval 804"/>
            <p:cNvSpPr>
              <a:spLocks noChangeArrowheads="1"/>
            </p:cNvSpPr>
            <p:nvPr/>
          </p:nvSpPr>
          <p:spPr bwMode="auto">
            <a:xfrm>
              <a:off x="3635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Oval 805"/>
            <p:cNvSpPr>
              <a:spLocks noChangeArrowheads="1"/>
            </p:cNvSpPr>
            <p:nvPr/>
          </p:nvSpPr>
          <p:spPr bwMode="auto">
            <a:xfrm>
              <a:off x="3639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Oval 806"/>
            <p:cNvSpPr>
              <a:spLocks noChangeArrowheads="1"/>
            </p:cNvSpPr>
            <p:nvPr/>
          </p:nvSpPr>
          <p:spPr bwMode="auto">
            <a:xfrm>
              <a:off x="3644" y="24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807"/>
            <p:cNvSpPr>
              <a:spLocks noChangeArrowheads="1"/>
            </p:cNvSpPr>
            <p:nvPr/>
          </p:nvSpPr>
          <p:spPr bwMode="auto">
            <a:xfrm>
              <a:off x="3658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Oval 808"/>
            <p:cNvSpPr>
              <a:spLocks noChangeArrowheads="1"/>
            </p:cNvSpPr>
            <p:nvPr/>
          </p:nvSpPr>
          <p:spPr bwMode="auto">
            <a:xfrm>
              <a:off x="3658" y="24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Oval 809"/>
            <p:cNvSpPr>
              <a:spLocks noChangeArrowheads="1"/>
            </p:cNvSpPr>
            <p:nvPr/>
          </p:nvSpPr>
          <p:spPr bwMode="auto">
            <a:xfrm>
              <a:off x="3667" y="25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Oval 810"/>
            <p:cNvSpPr>
              <a:spLocks noChangeArrowheads="1"/>
            </p:cNvSpPr>
            <p:nvPr/>
          </p:nvSpPr>
          <p:spPr bwMode="auto">
            <a:xfrm>
              <a:off x="3719" y="25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Oval 811"/>
            <p:cNvSpPr>
              <a:spLocks noChangeArrowheads="1"/>
            </p:cNvSpPr>
            <p:nvPr/>
          </p:nvSpPr>
          <p:spPr bwMode="auto">
            <a:xfrm>
              <a:off x="3723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Oval 812"/>
            <p:cNvSpPr>
              <a:spLocks noChangeArrowheads="1"/>
            </p:cNvSpPr>
            <p:nvPr/>
          </p:nvSpPr>
          <p:spPr bwMode="auto">
            <a:xfrm>
              <a:off x="3728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Oval 813"/>
            <p:cNvSpPr>
              <a:spLocks noChangeArrowheads="1"/>
            </p:cNvSpPr>
            <p:nvPr/>
          </p:nvSpPr>
          <p:spPr bwMode="auto">
            <a:xfrm>
              <a:off x="3737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Oval 814"/>
            <p:cNvSpPr>
              <a:spLocks noChangeArrowheads="1"/>
            </p:cNvSpPr>
            <p:nvPr/>
          </p:nvSpPr>
          <p:spPr bwMode="auto">
            <a:xfrm>
              <a:off x="3765" y="241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815"/>
            <p:cNvSpPr>
              <a:spLocks noChangeArrowheads="1"/>
            </p:cNvSpPr>
            <p:nvPr/>
          </p:nvSpPr>
          <p:spPr bwMode="auto">
            <a:xfrm>
              <a:off x="3770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Oval 816"/>
            <p:cNvSpPr>
              <a:spLocks noChangeArrowheads="1"/>
            </p:cNvSpPr>
            <p:nvPr/>
          </p:nvSpPr>
          <p:spPr bwMode="auto">
            <a:xfrm>
              <a:off x="3784" y="24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Oval 817"/>
            <p:cNvSpPr>
              <a:spLocks noChangeArrowheads="1"/>
            </p:cNvSpPr>
            <p:nvPr/>
          </p:nvSpPr>
          <p:spPr bwMode="auto">
            <a:xfrm>
              <a:off x="3803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Oval 818"/>
            <p:cNvSpPr>
              <a:spLocks noChangeArrowheads="1"/>
            </p:cNvSpPr>
            <p:nvPr/>
          </p:nvSpPr>
          <p:spPr bwMode="auto">
            <a:xfrm>
              <a:off x="3821" y="24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Oval 819"/>
            <p:cNvSpPr>
              <a:spLocks noChangeArrowheads="1"/>
            </p:cNvSpPr>
            <p:nvPr/>
          </p:nvSpPr>
          <p:spPr bwMode="auto">
            <a:xfrm>
              <a:off x="382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Oval 820"/>
            <p:cNvSpPr>
              <a:spLocks noChangeArrowheads="1"/>
            </p:cNvSpPr>
            <p:nvPr/>
          </p:nvSpPr>
          <p:spPr bwMode="auto">
            <a:xfrm>
              <a:off x="3849" y="26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Oval 821"/>
            <p:cNvSpPr>
              <a:spLocks noChangeArrowheads="1"/>
            </p:cNvSpPr>
            <p:nvPr/>
          </p:nvSpPr>
          <p:spPr bwMode="auto">
            <a:xfrm>
              <a:off x="3905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Oval 822"/>
            <p:cNvSpPr>
              <a:spLocks noChangeArrowheads="1"/>
            </p:cNvSpPr>
            <p:nvPr/>
          </p:nvSpPr>
          <p:spPr bwMode="auto">
            <a:xfrm>
              <a:off x="3952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823"/>
            <p:cNvSpPr>
              <a:spLocks noChangeArrowheads="1"/>
            </p:cNvSpPr>
            <p:nvPr/>
          </p:nvSpPr>
          <p:spPr bwMode="auto">
            <a:xfrm>
              <a:off x="3961" y="2550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Oval 824"/>
            <p:cNvSpPr>
              <a:spLocks noChangeArrowheads="1"/>
            </p:cNvSpPr>
            <p:nvPr/>
          </p:nvSpPr>
          <p:spPr bwMode="auto">
            <a:xfrm>
              <a:off x="4008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Oval 825"/>
            <p:cNvSpPr>
              <a:spLocks noChangeArrowheads="1"/>
            </p:cNvSpPr>
            <p:nvPr/>
          </p:nvSpPr>
          <p:spPr bwMode="auto">
            <a:xfrm>
              <a:off x="4059" y="22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Oval 826"/>
            <p:cNvSpPr>
              <a:spLocks noChangeArrowheads="1"/>
            </p:cNvSpPr>
            <p:nvPr/>
          </p:nvSpPr>
          <p:spPr bwMode="auto">
            <a:xfrm>
              <a:off x="4120" y="231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827"/>
            <p:cNvSpPr>
              <a:spLocks noChangeShapeType="1"/>
            </p:cNvSpPr>
            <p:nvPr/>
          </p:nvSpPr>
          <p:spPr bwMode="auto">
            <a:xfrm flipV="1">
              <a:off x="2227" y="2327"/>
              <a:ext cx="1908" cy="1017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2" name="Group 828"/>
          <p:cNvGrpSpPr>
            <a:grpSpLocks/>
          </p:cNvGrpSpPr>
          <p:nvPr/>
        </p:nvGrpSpPr>
        <p:grpSpPr bwMode="auto">
          <a:xfrm>
            <a:off x="6511158" y="5218386"/>
            <a:ext cx="2396354" cy="1290543"/>
            <a:chOff x="1763" y="2331"/>
            <a:chExt cx="2757" cy="1651"/>
          </a:xfrm>
        </p:grpSpPr>
        <p:sp>
          <p:nvSpPr>
            <p:cNvPr id="443" name="Rectangle 433"/>
            <p:cNvSpPr>
              <a:spLocks noChangeArrowheads="1"/>
            </p:cNvSpPr>
            <p:nvPr/>
          </p:nvSpPr>
          <p:spPr bwMode="auto">
            <a:xfrm>
              <a:off x="2046" y="2356"/>
              <a:ext cx="2244" cy="143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Rectangle 438"/>
            <p:cNvSpPr>
              <a:spLocks noChangeArrowheads="1"/>
            </p:cNvSpPr>
            <p:nvPr/>
          </p:nvSpPr>
          <p:spPr bwMode="auto">
            <a:xfrm>
              <a:off x="3154" y="3921"/>
              <a:ext cx="96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>
                  <a:solidFill>
                    <a:srgbClr val="000000"/>
                  </a:solidFill>
                </a:rPr>
                <a:t>SVL</a:t>
              </a:r>
              <a:endParaRPr lang="en-US" b="1" dirty="0"/>
            </a:p>
          </p:txBody>
        </p:sp>
        <p:sp>
          <p:nvSpPr>
            <p:cNvPr id="445" name="Line 439"/>
            <p:cNvSpPr>
              <a:spLocks noChangeShapeType="1"/>
            </p:cNvSpPr>
            <p:nvPr/>
          </p:nvSpPr>
          <p:spPr bwMode="auto">
            <a:xfrm>
              <a:off x="2046" y="3791"/>
              <a:ext cx="224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440"/>
            <p:cNvSpPr>
              <a:spLocks noChangeShapeType="1"/>
            </p:cNvSpPr>
            <p:nvPr/>
          </p:nvSpPr>
          <p:spPr bwMode="auto">
            <a:xfrm>
              <a:off x="2046" y="3791"/>
              <a:ext cx="1" cy="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441"/>
            <p:cNvSpPr>
              <a:spLocks noChangeArrowheads="1"/>
            </p:cNvSpPr>
            <p:nvPr/>
          </p:nvSpPr>
          <p:spPr bwMode="auto">
            <a:xfrm>
              <a:off x="2029" y="3824"/>
              <a:ext cx="98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448" name="Line 442"/>
            <p:cNvSpPr>
              <a:spLocks noChangeShapeType="1"/>
            </p:cNvSpPr>
            <p:nvPr/>
          </p:nvSpPr>
          <p:spPr bwMode="auto">
            <a:xfrm>
              <a:off x="2605" y="3791"/>
              <a:ext cx="1" cy="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Rectangle 443"/>
            <p:cNvSpPr>
              <a:spLocks noChangeArrowheads="1"/>
            </p:cNvSpPr>
            <p:nvPr/>
          </p:nvSpPr>
          <p:spPr bwMode="auto">
            <a:xfrm>
              <a:off x="2588" y="3824"/>
              <a:ext cx="98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450" name="Line 444"/>
            <p:cNvSpPr>
              <a:spLocks noChangeShapeType="1"/>
            </p:cNvSpPr>
            <p:nvPr/>
          </p:nvSpPr>
          <p:spPr bwMode="auto">
            <a:xfrm>
              <a:off x="2494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445"/>
            <p:cNvSpPr>
              <a:spLocks noChangeShapeType="1"/>
            </p:cNvSpPr>
            <p:nvPr/>
          </p:nvSpPr>
          <p:spPr bwMode="auto">
            <a:xfrm>
              <a:off x="2383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446"/>
            <p:cNvSpPr>
              <a:spLocks noChangeShapeType="1"/>
            </p:cNvSpPr>
            <p:nvPr/>
          </p:nvSpPr>
          <p:spPr bwMode="auto">
            <a:xfrm>
              <a:off x="2268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447"/>
            <p:cNvSpPr>
              <a:spLocks noChangeShapeType="1"/>
            </p:cNvSpPr>
            <p:nvPr/>
          </p:nvSpPr>
          <p:spPr bwMode="auto">
            <a:xfrm>
              <a:off x="2157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448"/>
            <p:cNvSpPr>
              <a:spLocks noChangeShapeType="1"/>
            </p:cNvSpPr>
            <p:nvPr/>
          </p:nvSpPr>
          <p:spPr bwMode="auto">
            <a:xfrm>
              <a:off x="3168" y="3791"/>
              <a:ext cx="1" cy="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Rectangle 449"/>
            <p:cNvSpPr>
              <a:spLocks noChangeArrowheads="1"/>
            </p:cNvSpPr>
            <p:nvPr/>
          </p:nvSpPr>
          <p:spPr bwMode="auto">
            <a:xfrm>
              <a:off x="3151" y="3824"/>
              <a:ext cx="99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456" name="Line 450"/>
            <p:cNvSpPr>
              <a:spLocks noChangeShapeType="1"/>
            </p:cNvSpPr>
            <p:nvPr/>
          </p:nvSpPr>
          <p:spPr bwMode="auto">
            <a:xfrm>
              <a:off x="3057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Line 451"/>
            <p:cNvSpPr>
              <a:spLocks noChangeShapeType="1"/>
            </p:cNvSpPr>
            <p:nvPr/>
          </p:nvSpPr>
          <p:spPr bwMode="auto">
            <a:xfrm>
              <a:off x="2942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452"/>
            <p:cNvSpPr>
              <a:spLocks noChangeShapeType="1"/>
            </p:cNvSpPr>
            <p:nvPr/>
          </p:nvSpPr>
          <p:spPr bwMode="auto">
            <a:xfrm>
              <a:off x="2831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Line 453"/>
            <p:cNvSpPr>
              <a:spLocks noChangeShapeType="1"/>
            </p:cNvSpPr>
            <p:nvPr/>
          </p:nvSpPr>
          <p:spPr bwMode="auto">
            <a:xfrm>
              <a:off x="2720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Line 454"/>
            <p:cNvSpPr>
              <a:spLocks noChangeShapeType="1"/>
            </p:cNvSpPr>
            <p:nvPr/>
          </p:nvSpPr>
          <p:spPr bwMode="auto">
            <a:xfrm>
              <a:off x="3731" y="3791"/>
              <a:ext cx="1" cy="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Rectangle 455"/>
            <p:cNvSpPr>
              <a:spLocks noChangeArrowheads="1"/>
            </p:cNvSpPr>
            <p:nvPr/>
          </p:nvSpPr>
          <p:spPr bwMode="auto">
            <a:xfrm>
              <a:off x="3715" y="3824"/>
              <a:ext cx="98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462" name="Line 456"/>
            <p:cNvSpPr>
              <a:spLocks noChangeShapeType="1"/>
            </p:cNvSpPr>
            <p:nvPr/>
          </p:nvSpPr>
          <p:spPr bwMode="auto">
            <a:xfrm>
              <a:off x="3616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Line 457"/>
            <p:cNvSpPr>
              <a:spLocks noChangeShapeType="1"/>
            </p:cNvSpPr>
            <p:nvPr/>
          </p:nvSpPr>
          <p:spPr bwMode="auto">
            <a:xfrm>
              <a:off x="3505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Line 458"/>
            <p:cNvSpPr>
              <a:spLocks noChangeShapeType="1"/>
            </p:cNvSpPr>
            <p:nvPr/>
          </p:nvSpPr>
          <p:spPr bwMode="auto">
            <a:xfrm>
              <a:off x="3394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459"/>
            <p:cNvSpPr>
              <a:spLocks noChangeShapeType="1"/>
            </p:cNvSpPr>
            <p:nvPr/>
          </p:nvSpPr>
          <p:spPr bwMode="auto">
            <a:xfrm>
              <a:off x="3279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Line 460"/>
            <p:cNvSpPr>
              <a:spLocks noChangeShapeType="1"/>
            </p:cNvSpPr>
            <p:nvPr/>
          </p:nvSpPr>
          <p:spPr bwMode="auto">
            <a:xfrm>
              <a:off x="4290" y="3791"/>
              <a:ext cx="1" cy="3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Rectangle 461"/>
            <p:cNvSpPr>
              <a:spLocks noChangeArrowheads="1"/>
            </p:cNvSpPr>
            <p:nvPr/>
          </p:nvSpPr>
          <p:spPr bwMode="auto">
            <a:xfrm>
              <a:off x="4274" y="3824"/>
              <a:ext cx="98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468" name="Line 462"/>
            <p:cNvSpPr>
              <a:spLocks noChangeShapeType="1"/>
            </p:cNvSpPr>
            <p:nvPr/>
          </p:nvSpPr>
          <p:spPr bwMode="auto">
            <a:xfrm>
              <a:off x="4179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463"/>
            <p:cNvSpPr>
              <a:spLocks noChangeShapeType="1"/>
            </p:cNvSpPr>
            <p:nvPr/>
          </p:nvSpPr>
          <p:spPr bwMode="auto">
            <a:xfrm>
              <a:off x="4068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Line 464"/>
            <p:cNvSpPr>
              <a:spLocks noChangeShapeType="1"/>
            </p:cNvSpPr>
            <p:nvPr/>
          </p:nvSpPr>
          <p:spPr bwMode="auto">
            <a:xfrm>
              <a:off x="3953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465"/>
            <p:cNvSpPr>
              <a:spLocks noChangeShapeType="1"/>
            </p:cNvSpPr>
            <p:nvPr/>
          </p:nvSpPr>
          <p:spPr bwMode="auto">
            <a:xfrm>
              <a:off x="3842" y="3791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466"/>
            <p:cNvSpPr>
              <a:spLocks noChangeArrowheads="1"/>
            </p:cNvSpPr>
            <p:nvPr/>
          </p:nvSpPr>
          <p:spPr bwMode="auto">
            <a:xfrm>
              <a:off x="1763" y="3047"/>
              <a:ext cx="198" cy="61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 err="1">
                  <a:solidFill>
                    <a:srgbClr val="000000"/>
                  </a:solidFill>
                </a:rPr>
                <a:t>headwdth</a:t>
              </a:r>
              <a:endParaRPr lang="en-US" b="1" dirty="0"/>
            </a:p>
          </p:txBody>
        </p:sp>
        <p:sp>
          <p:nvSpPr>
            <p:cNvPr id="473" name="Line 467"/>
            <p:cNvSpPr>
              <a:spLocks noChangeShapeType="1"/>
            </p:cNvSpPr>
            <p:nvPr/>
          </p:nvSpPr>
          <p:spPr bwMode="auto">
            <a:xfrm flipV="1">
              <a:off x="2046" y="2356"/>
              <a:ext cx="1" cy="14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468"/>
            <p:cNvSpPr>
              <a:spLocks noChangeShapeType="1"/>
            </p:cNvSpPr>
            <p:nvPr/>
          </p:nvSpPr>
          <p:spPr bwMode="auto">
            <a:xfrm flipH="1">
              <a:off x="2013" y="3791"/>
              <a:ext cx="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Rectangle 469"/>
            <p:cNvSpPr>
              <a:spLocks noChangeArrowheads="1"/>
            </p:cNvSpPr>
            <p:nvPr/>
          </p:nvSpPr>
          <p:spPr bwMode="auto">
            <a:xfrm>
              <a:off x="1967" y="3766"/>
              <a:ext cx="7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476" name="Line 470"/>
            <p:cNvSpPr>
              <a:spLocks noChangeShapeType="1"/>
            </p:cNvSpPr>
            <p:nvPr/>
          </p:nvSpPr>
          <p:spPr bwMode="auto">
            <a:xfrm flipH="1">
              <a:off x="2013" y="3433"/>
              <a:ext cx="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Rectangle 471"/>
            <p:cNvSpPr>
              <a:spLocks noChangeArrowheads="1"/>
            </p:cNvSpPr>
            <p:nvPr/>
          </p:nvSpPr>
          <p:spPr bwMode="auto">
            <a:xfrm>
              <a:off x="1967" y="3408"/>
              <a:ext cx="7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478" name="Line 472"/>
            <p:cNvSpPr>
              <a:spLocks noChangeShapeType="1"/>
            </p:cNvSpPr>
            <p:nvPr/>
          </p:nvSpPr>
          <p:spPr bwMode="auto">
            <a:xfrm flipH="1">
              <a:off x="2029" y="3507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Line 473"/>
            <p:cNvSpPr>
              <a:spLocks noChangeShapeType="1"/>
            </p:cNvSpPr>
            <p:nvPr/>
          </p:nvSpPr>
          <p:spPr bwMode="auto">
            <a:xfrm flipH="1">
              <a:off x="2029" y="3577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474"/>
            <p:cNvSpPr>
              <a:spLocks noChangeShapeType="1"/>
            </p:cNvSpPr>
            <p:nvPr/>
          </p:nvSpPr>
          <p:spPr bwMode="auto">
            <a:xfrm flipH="1">
              <a:off x="2029" y="3647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475"/>
            <p:cNvSpPr>
              <a:spLocks noChangeShapeType="1"/>
            </p:cNvSpPr>
            <p:nvPr/>
          </p:nvSpPr>
          <p:spPr bwMode="auto">
            <a:xfrm flipH="1">
              <a:off x="2029" y="3721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Line 476"/>
            <p:cNvSpPr>
              <a:spLocks noChangeShapeType="1"/>
            </p:cNvSpPr>
            <p:nvPr/>
          </p:nvSpPr>
          <p:spPr bwMode="auto">
            <a:xfrm flipH="1">
              <a:off x="2013" y="3075"/>
              <a:ext cx="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Rectangle 477"/>
            <p:cNvSpPr>
              <a:spLocks noChangeArrowheads="1"/>
            </p:cNvSpPr>
            <p:nvPr/>
          </p:nvSpPr>
          <p:spPr bwMode="auto">
            <a:xfrm>
              <a:off x="1967" y="3051"/>
              <a:ext cx="77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484" name="Line 478"/>
            <p:cNvSpPr>
              <a:spLocks noChangeShapeType="1"/>
            </p:cNvSpPr>
            <p:nvPr/>
          </p:nvSpPr>
          <p:spPr bwMode="auto">
            <a:xfrm flipH="1">
              <a:off x="2029" y="3145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Line 479"/>
            <p:cNvSpPr>
              <a:spLocks noChangeShapeType="1"/>
            </p:cNvSpPr>
            <p:nvPr/>
          </p:nvSpPr>
          <p:spPr bwMode="auto">
            <a:xfrm flipH="1">
              <a:off x="2029" y="3219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480"/>
            <p:cNvSpPr>
              <a:spLocks noChangeShapeType="1"/>
            </p:cNvSpPr>
            <p:nvPr/>
          </p:nvSpPr>
          <p:spPr bwMode="auto">
            <a:xfrm flipH="1">
              <a:off x="2029" y="3289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Line 481"/>
            <p:cNvSpPr>
              <a:spLocks noChangeShapeType="1"/>
            </p:cNvSpPr>
            <p:nvPr/>
          </p:nvSpPr>
          <p:spPr bwMode="auto">
            <a:xfrm flipH="1">
              <a:off x="2029" y="3363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Line 482"/>
            <p:cNvSpPr>
              <a:spLocks noChangeShapeType="1"/>
            </p:cNvSpPr>
            <p:nvPr/>
          </p:nvSpPr>
          <p:spPr bwMode="auto">
            <a:xfrm flipH="1">
              <a:off x="2013" y="2714"/>
              <a:ext cx="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Rectangle 483"/>
            <p:cNvSpPr>
              <a:spLocks noChangeArrowheads="1"/>
            </p:cNvSpPr>
            <p:nvPr/>
          </p:nvSpPr>
          <p:spPr bwMode="auto">
            <a:xfrm>
              <a:off x="1967" y="2689"/>
              <a:ext cx="7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490" name="Line 484"/>
            <p:cNvSpPr>
              <a:spLocks noChangeShapeType="1"/>
            </p:cNvSpPr>
            <p:nvPr/>
          </p:nvSpPr>
          <p:spPr bwMode="auto">
            <a:xfrm flipH="1">
              <a:off x="2029" y="2788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485"/>
            <p:cNvSpPr>
              <a:spLocks noChangeShapeType="1"/>
            </p:cNvSpPr>
            <p:nvPr/>
          </p:nvSpPr>
          <p:spPr bwMode="auto">
            <a:xfrm flipH="1">
              <a:off x="2029" y="2858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486"/>
            <p:cNvSpPr>
              <a:spLocks noChangeShapeType="1"/>
            </p:cNvSpPr>
            <p:nvPr/>
          </p:nvSpPr>
          <p:spPr bwMode="auto">
            <a:xfrm flipH="1">
              <a:off x="2029" y="2932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487"/>
            <p:cNvSpPr>
              <a:spLocks noChangeShapeType="1"/>
            </p:cNvSpPr>
            <p:nvPr/>
          </p:nvSpPr>
          <p:spPr bwMode="auto">
            <a:xfrm flipH="1">
              <a:off x="2029" y="3001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488"/>
            <p:cNvSpPr>
              <a:spLocks noChangeShapeType="1"/>
            </p:cNvSpPr>
            <p:nvPr/>
          </p:nvSpPr>
          <p:spPr bwMode="auto">
            <a:xfrm flipH="1">
              <a:off x="2013" y="2356"/>
              <a:ext cx="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Rectangle 489"/>
            <p:cNvSpPr>
              <a:spLocks noChangeArrowheads="1"/>
            </p:cNvSpPr>
            <p:nvPr/>
          </p:nvSpPr>
          <p:spPr bwMode="auto">
            <a:xfrm>
              <a:off x="1967" y="2331"/>
              <a:ext cx="7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496" name="Line 490"/>
            <p:cNvSpPr>
              <a:spLocks noChangeShapeType="1"/>
            </p:cNvSpPr>
            <p:nvPr/>
          </p:nvSpPr>
          <p:spPr bwMode="auto">
            <a:xfrm flipH="1">
              <a:off x="2029" y="2426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491"/>
            <p:cNvSpPr>
              <a:spLocks noChangeShapeType="1"/>
            </p:cNvSpPr>
            <p:nvPr/>
          </p:nvSpPr>
          <p:spPr bwMode="auto">
            <a:xfrm flipH="1">
              <a:off x="2029" y="2500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492"/>
            <p:cNvSpPr>
              <a:spLocks noChangeShapeType="1"/>
            </p:cNvSpPr>
            <p:nvPr/>
          </p:nvSpPr>
          <p:spPr bwMode="auto">
            <a:xfrm flipH="1">
              <a:off x="2029" y="2570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493"/>
            <p:cNvSpPr>
              <a:spLocks noChangeShapeType="1"/>
            </p:cNvSpPr>
            <p:nvPr/>
          </p:nvSpPr>
          <p:spPr bwMode="auto">
            <a:xfrm flipH="1">
              <a:off x="2029" y="2644"/>
              <a:ext cx="1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Oval 495"/>
            <p:cNvSpPr>
              <a:spLocks noChangeArrowheads="1"/>
            </p:cNvSpPr>
            <p:nvPr/>
          </p:nvSpPr>
          <p:spPr bwMode="auto">
            <a:xfrm>
              <a:off x="4397" y="2858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Rectangle 496"/>
            <p:cNvSpPr>
              <a:spLocks noChangeArrowheads="1"/>
            </p:cNvSpPr>
            <p:nvPr/>
          </p:nvSpPr>
          <p:spPr bwMode="auto">
            <a:xfrm>
              <a:off x="4495" y="2841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02" name="Line 497"/>
            <p:cNvSpPr>
              <a:spLocks noChangeShapeType="1"/>
            </p:cNvSpPr>
            <p:nvPr/>
          </p:nvSpPr>
          <p:spPr bwMode="auto">
            <a:xfrm>
              <a:off x="4372" y="2927"/>
              <a:ext cx="74" cy="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Rectangle 498"/>
            <p:cNvSpPr>
              <a:spLocks noChangeArrowheads="1"/>
            </p:cNvSpPr>
            <p:nvPr/>
          </p:nvSpPr>
          <p:spPr bwMode="auto">
            <a:xfrm>
              <a:off x="4495" y="2899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04" name="Rectangle 499"/>
            <p:cNvSpPr>
              <a:spLocks noChangeArrowheads="1"/>
            </p:cNvSpPr>
            <p:nvPr/>
          </p:nvSpPr>
          <p:spPr bwMode="auto">
            <a:xfrm>
              <a:off x="4397" y="2973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Rectangle 500"/>
            <p:cNvSpPr>
              <a:spLocks noChangeArrowheads="1"/>
            </p:cNvSpPr>
            <p:nvPr/>
          </p:nvSpPr>
          <p:spPr bwMode="auto">
            <a:xfrm>
              <a:off x="4495" y="2956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506" name="Line 501"/>
            <p:cNvSpPr>
              <a:spLocks noChangeShapeType="1"/>
            </p:cNvSpPr>
            <p:nvPr/>
          </p:nvSpPr>
          <p:spPr bwMode="auto">
            <a:xfrm>
              <a:off x="4372" y="3043"/>
              <a:ext cx="7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Rectangle 502"/>
            <p:cNvSpPr>
              <a:spLocks noChangeArrowheads="1"/>
            </p:cNvSpPr>
            <p:nvPr/>
          </p:nvSpPr>
          <p:spPr bwMode="auto">
            <a:xfrm>
              <a:off x="4495" y="3014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</a:t>
              </a:r>
              <a:endParaRPr lang="en-US" b="1"/>
            </a:p>
          </p:txBody>
        </p:sp>
        <p:sp>
          <p:nvSpPr>
            <p:cNvPr id="508" name="Freeform 503"/>
            <p:cNvSpPr>
              <a:spLocks/>
            </p:cNvSpPr>
            <p:nvPr/>
          </p:nvSpPr>
          <p:spPr bwMode="auto">
            <a:xfrm>
              <a:off x="4397" y="3088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0 h 24"/>
                <a:gd name="T4" fmla="*/ 25 w 25"/>
                <a:gd name="T5" fmla="*/ 12 h 24"/>
                <a:gd name="T6" fmla="*/ 12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Rectangle 504"/>
            <p:cNvSpPr>
              <a:spLocks noChangeArrowheads="1"/>
            </p:cNvSpPr>
            <p:nvPr/>
          </p:nvSpPr>
          <p:spPr bwMode="auto">
            <a:xfrm>
              <a:off x="4495" y="3071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510" name="Line 505"/>
            <p:cNvSpPr>
              <a:spLocks noChangeShapeType="1"/>
            </p:cNvSpPr>
            <p:nvPr/>
          </p:nvSpPr>
          <p:spPr bwMode="auto">
            <a:xfrm>
              <a:off x="4372" y="3158"/>
              <a:ext cx="7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Rectangle 506"/>
            <p:cNvSpPr>
              <a:spLocks noChangeArrowheads="1"/>
            </p:cNvSpPr>
            <p:nvPr/>
          </p:nvSpPr>
          <p:spPr bwMode="auto">
            <a:xfrm>
              <a:off x="4495" y="3129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</a:t>
              </a:r>
              <a:endParaRPr lang="en-US" b="1"/>
            </a:p>
          </p:txBody>
        </p:sp>
        <p:sp>
          <p:nvSpPr>
            <p:cNvPr id="512" name="Freeform 507"/>
            <p:cNvSpPr>
              <a:spLocks/>
            </p:cNvSpPr>
            <p:nvPr/>
          </p:nvSpPr>
          <p:spPr bwMode="auto">
            <a:xfrm>
              <a:off x="4397" y="3203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Rectangle 508"/>
            <p:cNvSpPr>
              <a:spLocks noChangeArrowheads="1"/>
            </p:cNvSpPr>
            <p:nvPr/>
          </p:nvSpPr>
          <p:spPr bwMode="auto">
            <a:xfrm>
              <a:off x="4495" y="3186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514" name="Line 509"/>
            <p:cNvSpPr>
              <a:spLocks noChangeShapeType="1"/>
            </p:cNvSpPr>
            <p:nvPr/>
          </p:nvSpPr>
          <p:spPr bwMode="auto">
            <a:xfrm>
              <a:off x="4372" y="3273"/>
              <a:ext cx="7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Rectangle 510"/>
            <p:cNvSpPr>
              <a:spLocks noChangeArrowheads="1"/>
            </p:cNvSpPr>
            <p:nvPr/>
          </p:nvSpPr>
          <p:spPr bwMode="auto">
            <a:xfrm>
              <a:off x="4495" y="3244"/>
              <a:ext cx="25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</a:t>
              </a:r>
              <a:endParaRPr lang="en-US" b="1"/>
            </a:p>
          </p:txBody>
        </p:sp>
        <p:sp>
          <p:nvSpPr>
            <p:cNvPr id="516" name="Line 511"/>
            <p:cNvSpPr>
              <a:spLocks noChangeShapeType="1"/>
            </p:cNvSpPr>
            <p:nvPr/>
          </p:nvSpPr>
          <p:spPr bwMode="auto">
            <a:xfrm>
              <a:off x="3378" y="2890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Line 512"/>
            <p:cNvSpPr>
              <a:spLocks noChangeShapeType="1"/>
            </p:cNvSpPr>
            <p:nvPr/>
          </p:nvSpPr>
          <p:spPr bwMode="auto">
            <a:xfrm>
              <a:off x="3419" y="2870"/>
              <a:ext cx="1" cy="4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Line 513"/>
            <p:cNvSpPr>
              <a:spLocks noChangeShapeType="1"/>
            </p:cNvSpPr>
            <p:nvPr/>
          </p:nvSpPr>
          <p:spPr bwMode="auto">
            <a:xfrm flipV="1">
              <a:off x="3624" y="2804"/>
              <a:ext cx="1" cy="8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Line 514"/>
            <p:cNvSpPr>
              <a:spLocks noChangeShapeType="1"/>
            </p:cNvSpPr>
            <p:nvPr/>
          </p:nvSpPr>
          <p:spPr bwMode="auto">
            <a:xfrm flipV="1">
              <a:off x="3653" y="2792"/>
              <a:ext cx="1" cy="3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" name="Line 515"/>
            <p:cNvSpPr>
              <a:spLocks noChangeShapeType="1"/>
            </p:cNvSpPr>
            <p:nvPr/>
          </p:nvSpPr>
          <p:spPr bwMode="auto">
            <a:xfrm flipV="1">
              <a:off x="3390" y="2923"/>
              <a:ext cx="1" cy="5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Line 516"/>
            <p:cNvSpPr>
              <a:spLocks noChangeShapeType="1"/>
            </p:cNvSpPr>
            <p:nvPr/>
          </p:nvSpPr>
          <p:spPr bwMode="auto">
            <a:xfrm flipV="1">
              <a:off x="3538" y="2849"/>
              <a:ext cx="1" cy="35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Line 517"/>
            <p:cNvSpPr>
              <a:spLocks noChangeShapeType="1"/>
            </p:cNvSpPr>
            <p:nvPr/>
          </p:nvSpPr>
          <p:spPr bwMode="auto">
            <a:xfrm>
              <a:off x="3225" y="2985"/>
              <a:ext cx="1" cy="2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Line 518"/>
            <p:cNvSpPr>
              <a:spLocks noChangeShapeType="1"/>
            </p:cNvSpPr>
            <p:nvPr/>
          </p:nvSpPr>
          <p:spPr bwMode="auto">
            <a:xfrm>
              <a:off x="3431" y="2866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" name="Line 519"/>
            <p:cNvSpPr>
              <a:spLocks noChangeShapeType="1"/>
            </p:cNvSpPr>
            <p:nvPr/>
          </p:nvSpPr>
          <p:spPr bwMode="auto">
            <a:xfrm>
              <a:off x="3217" y="2960"/>
              <a:ext cx="1" cy="5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Line 520"/>
            <p:cNvSpPr>
              <a:spLocks noChangeShapeType="1"/>
            </p:cNvSpPr>
            <p:nvPr/>
          </p:nvSpPr>
          <p:spPr bwMode="auto">
            <a:xfrm>
              <a:off x="3032" y="2911"/>
              <a:ext cx="1" cy="19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" name="Line 521"/>
            <p:cNvSpPr>
              <a:spLocks noChangeShapeType="1"/>
            </p:cNvSpPr>
            <p:nvPr/>
          </p:nvSpPr>
          <p:spPr bwMode="auto">
            <a:xfrm>
              <a:off x="2708" y="3178"/>
              <a:ext cx="1" cy="9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522"/>
            <p:cNvSpPr>
              <a:spLocks noChangeShapeType="1"/>
            </p:cNvSpPr>
            <p:nvPr/>
          </p:nvSpPr>
          <p:spPr bwMode="auto">
            <a:xfrm>
              <a:off x="2773" y="3219"/>
              <a:ext cx="1" cy="1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523"/>
            <p:cNvSpPr>
              <a:spLocks noChangeShapeType="1"/>
            </p:cNvSpPr>
            <p:nvPr/>
          </p:nvSpPr>
          <p:spPr bwMode="auto">
            <a:xfrm>
              <a:off x="3172" y="3022"/>
              <a:ext cx="1" cy="1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524"/>
            <p:cNvSpPr>
              <a:spLocks noChangeShapeType="1"/>
            </p:cNvSpPr>
            <p:nvPr/>
          </p:nvSpPr>
          <p:spPr bwMode="auto">
            <a:xfrm>
              <a:off x="3431" y="2816"/>
              <a:ext cx="1" cy="8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525"/>
            <p:cNvSpPr>
              <a:spLocks noChangeShapeType="1"/>
            </p:cNvSpPr>
            <p:nvPr/>
          </p:nvSpPr>
          <p:spPr bwMode="auto">
            <a:xfrm flipV="1">
              <a:off x="3669" y="2784"/>
              <a:ext cx="1" cy="4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526"/>
            <p:cNvSpPr>
              <a:spLocks noChangeShapeType="1"/>
            </p:cNvSpPr>
            <p:nvPr/>
          </p:nvSpPr>
          <p:spPr bwMode="auto">
            <a:xfrm flipV="1">
              <a:off x="3221" y="3010"/>
              <a:ext cx="1" cy="10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527"/>
            <p:cNvSpPr>
              <a:spLocks noChangeShapeType="1"/>
            </p:cNvSpPr>
            <p:nvPr/>
          </p:nvSpPr>
          <p:spPr bwMode="auto">
            <a:xfrm>
              <a:off x="2691" y="3277"/>
              <a:ext cx="1" cy="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528"/>
            <p:cNvSpPr>
              <a:spLocks noChangeShapeType="1"/>
            </p:cNvSpPr>
            <p:nvPr/>
          </p:nvSpPr>
          <p:spPr bwMode="auto">
            <a:xfrm>
              <a:off x="3168" y="3034"/>
              <a:ext cx="1" cy="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529"/>
            <p:cNvSpPr>
              <a:spLocks noChangeShapeType="1"/>
            </p:cNvSpPr>
            <p:nvPr/>
          </p:nvSpPr>
          <p:spPr bwMode="auto">
            <a:xfrm>
              <a:off x="2987" y="3034"/>
              <a:ext cx="1" cy="9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530"/>
            <p:cNvSpPr>
              <a:spLocks noChangeShapeType="1"/>
            </p:cNvSpPr>
            <p:nvPr/>
          </p:nvSpPr>
          <p:spPr bwMode="auto">
            <a:xfrm>
              <a:off x="3382" y="2919"/>
              <a:ext cx="1" cy="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531"/>
            <p:cNvSpPr>
              <a:spLocks noChangeShapeType="1"/>
            </p:cNvSpPr>
            <p:nvPr/>
          </p:nvSpPr>
          <p:spPr bwMode="auto">
            <a:xfrm>
              <a:off x="3336" y="2948"/>
              <a:ext cx="1" cy="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532"/>
            <p:cNvSpPr>
              <a:spLocks noChangeShapeType="1"/>
            </p:cNvSpPr>
            <p:nvPr/>
          </p:nvSpPr>
          <p:spPr bwMode="auto">
            <a:xfrm>
              <a:off x="2946" y="3092"/>
              <a:ext cx="1" cy="5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533"/>
            <p:cNvSpPr>
              <a:spLocks noChangeShapeType="1"/>
            </p:cNvSpPr>
            <p:nvPr/>
          </p:nvSpPr>
          <p:spPr bwMode="auto">
            <a:xfrm>
              <a:off x="3682" y="2775"/>
              <a:ext cx="1" cy="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534"/>
            <p:cNvSpPr>
              <a:spLocks noChangeShapeType="1"/>
            </p:cNvSpPr>
            <p:nvPr/>
          </p:nvSpPr>
          <p:spPr bwMode="auto">
            <a:xfrm>
              <a:off x="3102" y="3030"/>
              <a:ext cx="1" cy="4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535"/>
            <p:cNvSpPr>
              <a:spLocks noChangeShapeType="1"/>
            </p:cNvSpPr>
            <p:nvPr/>
          </p:nvSpPr>
          <p:spPr bwMode="auto">
            <a:xfrm flipV="1">
              <a:off x="3530" y="2853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Line 536"/>
            <p:cNvSpPr>
              <a:spLocks noChangeShapeType="1"/>
            </p:cNvSpPr>
            <p:nvPr/>
          </p:nvSpPr>
          <p:spPr bwMode="auto">
            <a:xfrm>
              <a:off x="2930" y="3075"/>
              <a:ext cx="1" cy="8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537"/>
            <p:cNvSpPr>
              <a:spLocks noChangeShapeType="1"/>
            </p:cNvSpPr>
            <p:nvPr/>
          </p:nvSpPr>
          <p:spPr bwMode="auto">
            <a:xfrm flipV="1">
              <a:off x="3201" y="3018"/>
              <a:ext cx="1" cy="2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Line 538"/>
            <p:cNvSpPr>
              <a:spLocks noChangeShapeType="1"/>
            </p:cNvSpPr>
            <p:nvPr/>
          </p:nvSpPr>
          <p:spPr bwMode="auto">
            <a:xfrm>
              <a:off x="3008" y="3096"/>
              <a:ext cx="1" cy="2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" name="Line 539"/>
            <p:cNvSpPr>
              <a:spLocks noChangeShapeType="1"/>
            </p:cNvSpPr>
            <p:nvPr/>
          </p:nvSpPr>
          <p:spPr bwMode="auto">
            <a:xfrm>
              <a:off x="3049" y="3051"/>
              <a:ext cx="1" cy="4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Line 540"/>
            <p:cNvSpPr>
              <a:spLocks noChangeShapeType="1"/>
            </p:cNvSpPr>
            <p:nvPr/>
          </p:nvSpPr>
          <p:spPr bwMode="auto">
            <a:xfrm flipV="1">
              <a:off x="3299" y="2969"/>
              <a:ext cx="1" cy="4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Line 541"/>
            <p:cNvSpPr>
              <a:spLocks noChangeShapeType="1"/>
            </p:cNvSpPr>
            <p:nvPr/>
          </p:nvSpPr>
          <p:spPr bwMode="auto">
            <a:xfrm>
              <a:off x="3468" y="2812"/>
              <a:ext cx="1" cy="7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Line 542"/>
            <p:cNvSpPr>
              <a:spLocks noChangeShapeType="1"/>
            </p:cNvSpPr>
            <p:nvPr/>
          </p:nvSpPr>
          <p:spPr bwMode="auto">
            <a:xfrm flipV="1">
              <a:off x="3156" y="3043"/>
              <a:ext cx="1" cy="10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543"/>
            <p:cNvSpPr>
              <a:spLocks noChangeShapeType="1"/>
            </p:cNvSpPr>
            <p:nvPr/>
          </p:nvSpPr>
          <p:spPr bwMode="auto">
            <a:xfrm>
              <a:off x="3398" y="2890"/>
              <a:ext cx="1" cy="2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Line 544"/>
            <p:cNvSpPr>
              <a:spLocks noChangeShapeType="1"/>
            </p:cNvSpPr>
            <p:nvPr/>
          </p:nvSpPr>
          <p:spPr bwMode="auto">
            <a:xfrm flipV="1">
              <a:off x="3176" y="3030"/>
              <a:ext cx="1" cy="4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Line 545"/>
            <p:cNvSpPr>
              <a:spLocks noChangeShapeType="1"/>
            </p:cNvSpPr>
            <p:nvPr/>
          </p:nvSpPr>
          <p:spPr bwMode="auto">
            <a:xfrm>
              <a:off x="3065" y="3010"/>
              <a:ext cx="1" cy="7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Line 546"/>
            <p:cNvSpPr>
              <a:spLocks noChangeShapeType="1"/>
            </p:cNvSpPr>
            <p:nvPr/>
          </p:nvSpPr>
          <p:spPr bwMode="auto">
            <a:xfrm flipV="1">
              <a:off x="2905" y="3170"/>
              <a:ext cx="1" cy="5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Line 547"/>
            <p:cNvSpPr>
              <a:spLocks noChangeShapeType="1"/>
            </p:cNvSpPr>
            <p:nvPr/>
          </p:nvSpPr>
          <p:spPr bwMode="auto">
            <a:xfrm flipV="1">
              <a:off x="3078" y="3084"/>
              <a:ext cx="1" cy="6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Line 548"/>
            <p:cNvSpPr>
              <a:spLocks noChangeShapeType="1"/>
            </p:cNvSpPr>
            <p:nvPr/>
          </p:nvSpPr>
          <p:spPr bwMode="auto">
            <a:xfrm flipV="1">
              <a:off x="3563" y="2837"/>
              <a:ext cx="1" cy="8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549"/>
            <p:cNvSpPr>
              <a:spLocks noChangeShapeType="1"/>
            </p:cNvSpPr>
            <p:nvPr/>
          </p:nvSpPr>
          <p:spPr bwMode="auto">
            <a:xfrm>
              <a:off x="3225" y="2973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Line 550"/>
            <p:cNvSpPr>
              <a:spLocks noChangeShapeType="1"/>
            </p:cNvSpPr>
            <p:nvPr/>
          </p:nvSpPr>
          <p:spPr bwMode="auto">
            <a:xfrm>
              <a:off x="4039" y="2545"/>
              <a:ext cx="1" cy="5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Line 551"/>
            <p:cNvSpPr>
              <a:spLocks noChangeShapeType="1"/>
            </p:cNvSpPr>
            <p:nvPr/>
          </p:nvSpPr>
          <p:spPr bwMode="auto">
            <a:xfrm>
              <a:off x="3723" y="2611"/>
              <a:ext cx="1" cy="14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52"/>
            <p:cNvSpPr>
              <a:spLocks noChangeShapeType="1"/>
            </p:cNvSpPr>
            <p:nvPr/>
          </p:nvSpPr>
          <p:spPr bwMode="auto">
            <a:xfrm>
              <a:off x="3563" y="2718"/>
              <a:ext cx="1" cy="12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53"/>
            <p:cNvSpPr>
              <a:spLocks noChangeShapeType="1"/>
            </p:cNvSpPr>
            <p:nvPr/>
          </p:nvSpPr>
          <p:spPr bwMode="auto">
            <a:xfrm flipV="1">
              <a:off x="3920" y="2660"/>
              <a:ext cx="1" cy="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54"/>
            <p:cNvSpPr>
              <a:spLocks noChangeShapeType="1"/>
            </p:cNvSpPr>
            <p:nvPr/>
          </p:nvSpPr>
          <p:spPr bwMode="auto">
            <a:xfrm>
              <a:off x="3871" y="2599"/>
              <a:ext cx="1" cy="8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55"/>
            <p:cNvSpPr>
              <a:spLocks noChangeShapeType="1"/>
            </p:cNvSpPr>
            <p:nvPr/>
          </p:nvSpPr>
          <p:spPr bwMode="auto">
            <a:xfrm>
              <a:off x="3694" y="2615"/>
              <a:ext cx="1" cy="16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56"/>
            <p:cNvSpPr>
              <a:spLocks noChangeShapeType="1"/>
            </p:cNvSpPr>
            <p:nvPr/>
          </p:nvSpPr>
          <p:spPr bwMode="auto">
            <a:xfrm>
              <a:off x="3937" y="2640"/>
              <a:ext cx="1" cy="1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57"/>
            <p:cNvSpPr>
              <a:spLocks noChangeShapeType="1"/>
            </p:cNvSpPr>
            <p:nvPr/>
          </p:nvSpPr>
          <p:spPr bwMode="auto">
            <a:xfrm flipV="1">
              <a:off x="3760" y="2742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58"/>
            <p:cNvSpPr>
              <a:spLocks noChangeShapeType="1"/>
            </p:cNvSpPr>
            <p:nvPr/>
          </p:nvSpPr>
          <p:spPr bwMode="auto">
            <a:xfrm flipV="1">
              <a:off x="3875" y="2681"/>
              <a:ext cx="1" cy="6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59"/>
            <p:cNvSpPr>
              <a:spLocks noChangeShapeType="1"/>
            </p:cNvSpPr>
            <p:nvPr/>
          </p:nvSpPr>
          <p:spPr bwMode="auto">
            <a:xfrm>
              <a:off x="3115" y="3038"/>
              <a:ext cx="1" cy="2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60"/>
            <p:cNvSpPr>
              <a:spLocks noChangeShapeType="1"/>
            </p:cNvSpPr>
            <p:nvPr/>
          </p:nvSpPr>
          <p:spPr bwMode="auto">
            <a:xfrm flipV="1">
              <a:off x="4155" y="2541"/>
              <a:ext cx="1" cy="12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61"/>
            <p:cNvSpPr>
              <a:spLocks noChangeShapeType="1"/>
            </p:cNvSpPr>
            <p:nvPr/>
          </p:nvSpPr>
          <p:spPr bwMode="auto">
            <a:xfrm>
              <a:off x="3731" y="2693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62"/>
            <p:cNvSpPr>
              <a:spLocks noChangeShapeType="1"/>
            </p:cNvSpPr>
            <p:nvPr/>
          </p:nvSpPr>
          <p:spPr bwMode="auto">
            <a:xfrm flipV="1">
              <a:off x="4290" y="2471"/>
              <a:ext cx="1" cy="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63"/>
            <p:cNvSpPr>
              <a:spLocks noChangeShapeType="1"/>
            </p:cNvSpPr>
            <p:nvPr/>
          </p:nvSpPr>
          <p:spPr bwMode="auto">
            <a:xfrm flipV="1">
              <a:off x="2872" y="3191"/>
              <a:ext cx="1" cy="5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64"/>
            <p:cNvSpPr>
              <a:spLocks noChangeShapeType="1"/>
            </p:cNvSpPr>
            <p:nvPr/>
          </p:nvSpPr>
          <p:spPr bwMode="auto">
            <a:xfrm flipV="1">
              <a:off x="3941" y="2648"/>
              <a:ext cx="1" cy="25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65"/>
            <p:cNvSpPr>
              <a:spLocks noChangeShapeType="1"/>
            </p:cNvSpPr>
            <p:nvPr/>
          </p:nvSpPr>
          <p:spPr bwMode="auto">
            <a:xfrm flipV="1">
              <a:off x="3365" y="2940"/>
              <a:ext cx="1" cy="9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66"/>
            <p:cNvSpPr>
              <a:spLocks noChangeShapeType="1"/>
            </p:cNvSpPr>
            <p:nvPr/>
          </p:nvSpPr>
          <p:spPr bwMode="auto">
            <a:xfrm>
              <a:off x="3304" y="2944"/>
              <a:ext cx="1" cy="2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67"/>
            <p:cNvSpPr>
              <a:spLocks noChangeShapeType="1"/>
            </p:cNvSpPr>
            <p:nvPr/>
          </p:nvSpPr>
          <p:spPr bwMode="auto">
            <a:xfrm>
              <a:off x="3719" y="2697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68"/>
            <p:cNvSpPr>
              <a:spLocks noChangeShapeType="1"/>
            </p:cNvSpPr>
            <p:nvPr/>
          </p:nvSpPr>
          <p:spPr bwMode="auto">
            <a:xfrm>
              <a:off x="3743" y="2697"/>
              <a:ext cx="1" cy="5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69"/>
            <p:cNvSpPr>
              <a:spLocks noChangeShapeType="1"/>
            </p:cNvSpPr>
            <p:nvPr/>
          </p:nvSpPr>
          <p:spPr bwMode="auto">
            <a:xfrm flipV="1">
              <a:off x="3838" y="2701"/>
              <a:ext cx="1" cy="21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570"/>
            <p:cNvSpPr>
              <a:spLocks noChangeShapeType="1"/>
            </p:cNvSpPr>
            <p:nvPr/>
          </p:nvSpPr>
          <p:spPr bwMode="auto">
            <a:xfrm>
              <a:off x="3262" y="2701"/>
              <a:ext cx="1" cy="29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71"/>
            <p:cNvSpPr>
              <a:spLocks noChangeShapeType="1"/>
            </p:cNvSpPr>
            <p:nvPr/>
          </p:nvSpPr>
          <p:spPr bwMode="auto">
            <a:xfrm>
              <a:off x="3086" y="3022"/>
              <a:ext cx="1" cy="5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72"/>
            <p:cNvSpPr>
              <a:spLocks noChangeShapeType="1"/>
            </p:cNvSpPr>
            <p:nvPr/>
          </p:nvSpPr>
          <p:spPr bwMode="auto">
            <a:xfrm flipV="1">
              <a:off x="2975" y="3137"/>
              <a:ext cx="1" cy="9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573"/>
            <p:cNvSpPr>
              <a:spLocks noChangeShapeType="1"/>
            </p:cNvSpPr>
            <p:nvPr/>
          </p:nvSpPr>
          <p:spPr bwMode="auto">
            <a:xfrm flipV="1">
              <a:off x="3312" y="2969"/>
              <a:ext cx="1" cy="11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574"/>
            <p:cNvSpPr>
              <a:spLocks noChangeShapeType="1"/>
            </p:cNvSpPr>
            <p:nvPr/>
          </p:nvSpPr>
          <p:spPr bwMode="auto">
            <a:xfrm>
              <a:off x="3748" y="2648"/>
              <a:ext cx="1" cy="9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575"/>
            <p:cNvSpPr>
              <a:spLocks noChangeShapeType="1"/>
            </p:cNvSpPr>
            <p:nvPr/>
          </p:nvSpPr>
          <p:spPr bwMode="auto">
            <a:xfrm flipV="1">
              <a:off x="4093" y="2570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576"/>
            <p:cNvSpPr>
              <a:spLocks noChangeShapeType="1"/>
            </p:cNvSpPr>
            <p:nvPr/>
          </p:nvSpPr>
          <p:spPr bwMode="auto">
            <a:xfrm>
              <a:off x="3591" y="2705"/>
              <a:ext cx="1" cy="12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577"/>
            <p:cNvSpPr>
              <a:spLocks noChangeShapeType="1"/>
            </p:cNvSpPr>
            <p:nvPr/>
          </p:nvSpPr>
          <p:spPr bwMode="auto">
            <a:xfrm>
              <a:off x="4216" y="2356"/>
              <a:ext cx="1" cy="15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578"/>
            <p:cNvSpPr>
              <a:spLocks noChangeShapeType="1"/>
            </p:cNvSpPr>
            <p:nvPr/>
          </p:nvSpPr>
          <p:spPr bwMode="auto">
            <a:xfrm flipV="1">
              <a:off x="3526" y="2858"/>
              <a:ext cx="1" cy="13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579"/>
            <p:cNvSpPr>
              <a:spLocks noChangeShapeType="1"/>
            </p:cNvSpPr>
            <p:nvPr/>
          </p:nvSpPr>
          <p:spPr bwMode="auto">
            <a:xfrm flipV="1">
              <a:off x="3970" y="2631"/>
              <a:ext cx="1" cy="19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580"/>
            <p:cNvSpPr>
              <a:spLocks noChangeShapeType="1"/>
            </p:cNvSpPr>
            <p:nvPr/>
          </p:nvSpPr>
          <p:spPr bwMode="auto">
            <a:xfrm flipV="1">
              <a:off x="4105" y="2566"/>
              <a:ext cx="1" cy="18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581"/>
            <p:cNvSpPr>
              <a:spLocks noChangeShapeType="1"/>
            </p:cNvSpPr>
            <p:nvPr/>
          </p:nvSpPr>
          <p:spPr bwMode="auto">
            <a:xfrm>
              <a:off x="3209" y="2907"/>
              <a:ext cx="1" cy="11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582"/>
            <p:cNvSpPr>
              <a:spLocks noChangeShapeType="1"/>
            </p:cNvSpPr>
            <p:nvPr/>
          </p:nvSpPr>
          <p:spPr bwMode="auto">
            <a:xfrm>
              <a:off x="3517" y="2771"/>
              <a:ext cx="1" cy="9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583"/>
            <p:cNvSpPr>
              <a:spLocks noChangeShapeType="1"/>
            </p:cNvSpPr>
            <p:nvPr/>
          </p:nvSpPr>
          <p:spPr bwMode="auto">
            <a:xfrm flipV="1">
              <a:off x="3501" y="2870"/>
              <a:ext cx="1" cy="5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584"/>
            <p:cNvSpPr>
              <a:spLocks noChangeShapeType="1"/>
            </p:cNvSpPr>
            <p:nvPr/>
          </p:nvSpPr>
          <p:spPr bwMode="auto">
            <a:xfrm>
              <a:off x="3891" y="2673"/>
              <a:ext cx="1" cy="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585"/>
            <p:cNvSpPr>
              <a:spLocks noChangeShapeType="1"/>
            </p:cNvSpPr>
            <p:nvPr/>
          </p:nvSpPr>
          <p:spPr bwMode="auto">
            <a:xfrm>
              <a:off x="3645" y="2775"/>
              <a:ext cx="1" cy="2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586"/>
            <p:cNvSpPr>
              <a:spLocks noChangeShapeType="1"/>
            </p:cNvSpPr>
            <p:nvPr/>
          </p:nvSpPr>
          <p:spPr bwMode="auto">
            <a:xfrm>
              <a:off x="2732" y="3273"/>
              <a:ext cx="1" cy="2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587"/>
            <p:cNvSpPr>
              <a:spLocks noChangeShapeType="1"/>
            </p:cNvSpPr>
            <p:nvPr/>
          </p:nvSpPr>
          <p:spPr bwMode="auto">
            <a:xfrm flipV="1">
              <a:off x="2255" y="3540"/>
              <a:ext cx="1" cy="5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588"/>
            <p:cNvSpPr>
              <a:spLocks noChangeShapeType="1"/>
            </p:cNvSpPr>
            <p:nvPr/>
          </p:nvSpPr>
          <p:spPr bwMode="auto">
            <a:xfrm>
              <a:off x="2597" y="3293"/>
              <a:ext cx="1" cy="7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" name="Line 589"/>
            <p:cNvSpPr>
              <a:spLocks noChangeShapeType="1"/>
            </p:cNvSpPr>
            <p:nvPr/>
          </p:nvSpPr>
          <p:spPr bwMode="auto">
            <a:xfrm>
              <a:off x="2991" y="3038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" name="Line 590"/>
            <p:cNvSpPr>
              <a:spLocks noChangeShapeType="1"/>
            </p:cNvSpPr>
            <p:nvPr/>
          </p:nvSpPr>
          <p:spPr bwMode="auto">
            <a:xfrm>
              <a:off x="3230" y="3030"/>
              <a:ext cx="1" cy="1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Line 591"/>
            <p:cNvSpPr>
              <a:spLocks noChangeShapeType="1"/>
            </p:cNvSpPr>
            <p:nvPr/>
          </p:nvSpPr>
          <p:spPr bwMode="auto">
            <a:xfrm>
              <a:off x="3201" y="3026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Line 592"/>
            <p:cNvSpPr>
              <a:spLocks noChangeShapeType="1"/>
            </p:cNvSpPr>
            <p:nvPr/>
          </p:nvSpPr>
          <p:spPr bwMode="auto">
            <a:xfrm>
              <a:off x="3291" y="2936"/>
              <a:ext cx="1" cy="7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" name="Line 593"/>
            <p:cNvSpPr>
              <a:spLocks noChangeShapeType="1"/>
            </p:cNvSpPr>
            <p:nvPr/>
          </p:nvSpPr>
          <p:spPr bwMode="auto">
            <a:xfrm>
              <a:off x="2753" y="3092"/>
              <a:ext cx="1" cy="19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9" name="Line 594"/>
            <p:cNvSpPr>
              <a:spLocks noChangeShapeType="1"/>
            </p:cNvSpPr>
            <p:nvPr/>
          </p:nvSpPr>
          <p:spPr bwMode="auto">
            <a:xfrm flipV="1">
              <a:off x="3016" y="3154"/>
              <a:ext cx="1" cy="2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" name="Line 595"/>
            <p:cNvSpPr>
              <a:spLocks noChangeShapeType="1"/>
            </p:cNvSpPr>
            <p:nvPr/>
          </p:nvSpPr>
          <p:spPr bwMode="auto">
            <a:xfrm flipV="1">
              <a:off x="2646" y="3343"/>
              <a:ext cx="1" cy="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" name="Line 596"/>
            <p:cNvSpPr>
              <a:spLocks noChangeShapeType="1"/>
            </p:cNvSpPr>
            <p:nvPr/>
          </p:nvSpPr>
          <p:spPr bwMode="auto">
            <a:xfrm>
              <a:off x="2420" y="3326"/>
              <a:ext cx="1" cy="13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" name="Line 597"/>
            <p:cNvSpPr>
              <a:spLocks noChangeShapeType="1"/>
            </p:cNvSpPr>
            <p:nvPr/>
          </p:nvSpPr>
          <p:spPr bwMode="auto">
            <a:xfrm>
              <a:off x="2794" y="3244"/>
              <a:ext cx="1" cy="2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3" name="Line 598"/>
            <p:cNvSpPr>
              <a:spLocks noChangeShapeType="1"/>
            </p:cNvSpPr>
            <p:nvPr/>
          </p:nvSpPr>
          <p:spPr bwMode="auto">
            <a:xfrm flipV="1">
              <a:off x="2346" y="3495"/>
              <a:ext cx="1" cy="6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" name="Line 599"/>
            <p:cNvSpPr>
              <a:spLocks noChangeShapeType="1"/>
            </p:cNvSpPr>
            <p:nvPr/>
          </p:nvSpPr>
          <p:spPr bwMode="auto">
            <a:xfrm flipV="1">
              <a:off x="2967" y="3178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" name="Line 600"/>
            <p:cNvSpPr>
              <a:spLocks noChangeShapeType="1"/>
            </p:cNvSpPr>
            <p:nvPr/>
          </p:nvSpPr>
          <p:spPr bwMode="auto">
            <a:xfrm flipV="1">
              <a:off x="2346" y="3495"/>
              <a:ext cx="1" cy="7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" name="Line 601"/>
            <p:cNvSpPr>
              <a:spLocks noChangeShapeType="1"/>
            </p:cNvSpPr>
            <p:nvPr/>
          </p:nvSpPr>
          <p:spPr bwMode="auto">
            <a:xfrm>
              <a:off x="3312" y="2858"/>
              <a:ext cx="1" cy="14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Line 602"/>
            <p:cNvSpPr>
              <a:spLocks noChangeShapeType="1"/>
            </p:cNvSpPr>
            <p:nvPr/>
          </p:nvSpPr>
          <p:spPr bwMode="auto">
            <a:xfrm flipV="1">
              <a:off x="3489" y="2915"/>
              <a:ext cx="1" cy="2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603"/>
            <p:cNvSpPr>
              <a:spLocks noChangeShapeType="1"/>
            </p:cNvSpPr>
            <p:nvPr/>
          </p:nvSpPr>
          <p:spPr bwMode="auto">
            <a:xfrm>
              <a:off x="2851" y="3162"/>
              <a:ext cx="1" cy="7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604"/>
            <p:cNvSpPr>
              <a:spLocks noChangeShapeType="1"/>
            </p:cNvSpPr>
            <p:nvPr/>
          </p:nvSpPr>
          <p:spPr bwMode="auto">
            <a:xfrm flipV="1">
              <a:off x="2884" y="3223"/>
              <a:ext cx="1" cy="14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605"/>
            <p:cNvSpPr>
              <a:spLocks noChangeShapeType="1"/>
            </p:cNvSpPr>
            <p:nvPr/>
          </p:nvSpPr>
          <p:spPr bwMode="auto">
            <a:xfrm flipV="1">
              <a:off x="3431" y="2944"/>
              <a:ext cx="1" cy="10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606"/>
            <p:cNvSpPr>
              <a:spLocks noChangeShapeType="1"/>
            </p:cNvSpPr>
            <p:nvPr/>
          </p:nvSpPr>
          <p:spPr bwMode="auto">
            <a:xfrm flipV="1">
              <a:off x="3115" y="3104"/>
              <a:ext cx="1" cy="11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607"/>
            <p:cNvSpPr>
              <a:spLocks noChangeShapeType="1"/>
            </p:cNvSpPr>
            <p:nvPr/>
          </p:nvSpPr>
          <p:spPr bwMode="auto">
            <a:xfrm flipV="1">
              <a:off x="2453" y="3441"/>
              <a:ext cx="1" cy="10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608"/>
            <p:cNvSpPr>
              <a:spLocks noChangeShapeType="1"/>
            </p:cNvSpPr>
            <p:nvPr/>
          </p:nvSpPr>
          <p:spPr bwMode="auto">
            <a:xfrm>
              <a:off x="2999" y="3100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609"/>
            <p:cNvSpPr>
              <a:spLocks noChangeShapeType="1"/>
            </p:cNvSpPr>
            <p:nvPr/>
          </p:nvSpPr>
          <p:spPr bwMode="auto">
            <a:xfrm>
              <a:off x="3373" y="2845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610"/>
            <p:cNvSpPr>
              <a:spLocks noChangeShapeType="1"/>
            </p:cNvSpPr>
            <p:nvPr/>
          </p:nvSpPr>
          <p:spPr bwMode="auto">
            <a:xfrm flipV="1">
              <a:off x="2839" y="3244"/>
              <a:ext cx="1" cy="160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611"/>
            <p:cNvSpPr>
              <a:spLocks noChangeShapeType="1"/>
            </p:cNvSpPr>
            <p:nvPr/>
          </p:nvSpPr>
          <p:spPr bwMode="auto">
            <a:xfrm flipV="1">
              <a:off x="3476" y="2923"/>
              <a:ext cx="1" cy="20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612"/>
            <p:cNvSpPr>
              <a:spLocks noChangeShapeType="1"/>
            </p:cNvSpPr>
            <p:nvPr/>
          </p:nvSpPr>
          <p:spPr bwMode="auto">
            <a:xfrm flipV="1">
              <a:off x="2950" y="3186"/>
              <a:ext cx="1" cy="3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613"/>
            <p:cNvSpPr>
              <a:spLocks noChangeShapeType="1"/>
            </p:cNvSpPr>
            <p:nvPr/>
          </p:nvSpPr>
          <p:spPr bwMode="auto">
            <a:xfrm flipV="1">
              <a:off x="3209" y="3055"/>
              <a:ext cx="1" cy="2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614"/>
            <p:cNvSpPr>
              <a:spLocks noChangeShapeType="1"/>
            </p:cNvSpPr>
            <p:nvPr/>
          </p:nvSpPr>
          <p:spPr bwMode="auto">
            <a:xfrm flipV="1">
              <a:off x="2917" y="3207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615"/>
            <p:cNvSpPr>
              <a:spLocks noChangeShapeType="1"/>
            </p:cNvSpPr>
            <p:nvPr/>
          </p:nvSpPr>
          <p:spPr bwMode="auto">
            <a:xfrm flipV="1">
              <a:off x="2934" y="3199"/>
              <a:ext cx="1" cy="6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Line 616"/>
            <p:cNvSpPr>
              <a:spLocks noChangeShapeType="1"/>
            </p:cNvSpPr>
            <p:nvPr/>
          </p:nvSpPr>
          <p:spPr bwMode="auto">
            <a:xfrm>
              <a:off x="3365" y="2788"/>
              <a:ext cx="1" cy="18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617"/>
            <p:cNvSpPr>
              <a:spLocks noChangeShapeType="1"/>
            </p:cNvSpPr>
            <p:nvPr/>
          </p:nvSpPr>
          <p:spPr bwMode="auto">
            <a:xfrm flipV="1">
              <a:off x="3020" y="3191"/>
              <a:ext cx="1" cy="6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618"/>
            <p:cNvSpPr>
              <a:spLocks noChangeShapeType="1"/>
            </p:cNvSpPr>
            <p:nvPr/>
          </p:nvSpPr>
          <p:spPr bwMode="auto">
            <a:xfrm flipV="1">
              <a:off x="3156" y="3125"/>
              <a:ext cx="1" cy="2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Line 619"/>
            <p:cNvSpPr>
              <a:spLocks noChangeShapeType="1"/>
            </p:cNvSpPr>
            <p:nvPr/>
          </p:nvSpPr>
          <p:spPr bwMode="auto">
            <a:xfrm>
              <a:off x="3320" y="3026"/>
              <a:ext cx="1" cy="1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Line 620"/>
            <p:cNvSpPr>
              <a:spLocks noChangeShapeType="1"/>
            </p:cNvSpPr>
            <p:nvPr/>
          </p:nvSpPr>
          <p:spPr bwMode="auto">
            <a:xfrm flipV="1">
              <a:off x="2954" y="3223"/>
              <a:ext cx="1" cy="4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Line 621"/>
            <p:cNvSpPr>
              <a:spLocks noChangeShapeType="1"/>
            </p:cNvSpPr>
            <p:nvPr/>
          </p:nvSpPr>
          <p:spPr bwMode="auto">
            <a:xfrm flipV="1">
              <a:off x="2761" y="3322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Line 622"/>
            <p:cNvSpPr>
              <a:spLocks noChangeShapeType="1"/>
            </p:cNvSpPr>
            <p:nvPr/>
          </p:nvSpPr>
          <p:spPr bwMode="auto">
            <a:xfrm flipV="1">
              <a:off x="3262" y="3067"/>
              <a:ext cx="1" cy="8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623"/>
            <p:cNvSpPr>
              <a:spLocks noChangeShapeType="1"/>
            </p:cNvSpPr>
            <p:nvPr/>
          </p:nvSpPr>
          <p:spPr bwMode="auto">
            <a:xfrm>
              <a:off x="2810" y="3236"/>
              <a:ext cx="1" cy="6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624"/>
            <p:cNvSpPr>
              <a:spLocks noChangeShapeType="1"/>
            </p:cNvSpPr>
            <p:nvPr/>
          </p:nvSpPr>
          <p:spPr bwMode="auto">
            <a:xfrm flipV="1">
              <a:off x="3267" y="3067"/>
              <a:ext cx="1" cy="5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625"/>
            <p:cNvSpPr>
              <a:spLocks noChangeShapeType="1"/>
            </p:cNvSpPr>
            <p:nvPr/>
          </p:nvSpPr>
          <p:spPr bwMode="auto">
            <a:xfrm>
              <a:off x="3476" y="2833"/>
              <a:ext cx="1" cy="12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Line 626"/>
            <p:cNvSpPr>
              <a:spLocks noChangeShapeType="1"/>
            </p:cNvSpPr>
            <p:nvPr/>
          </p:nvSpPr>
          <p:spPr bwMode="auto">
            <a:xfrm>
              <a:off x="2802" y="3125"/>
              <a:ext cx="1" cy="17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" name="Line 627"/>
            <p:cNvSpPr>
              <a:spLocks noChangeShapeType="1"/>
            </p:cNvSpPr>
            <p:nvPr/>
          </p:nvSpPr>
          <p:spPr bwMode="auto">
            <a:xfrm flipV="1">
              <a:off x="2930" y="3236"/>
              <a:ext cx="1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28"/>
            <p:cNvSpPr>
              <a:spLocks noChangeShapeType="1"/>
            </p:cNvSpPr>
            <p:nvPr/>
          </p:nvSpPr>
          <p:spPr bwMode="auto">
            <a:xfrm flipV="1">
              <a:off x="3230" y="3084"/>
              <a:ext cx="1" cy="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Line 629"/>
            <p:cNvSpPr>
              <a:spLocks noChangeShapeType="1"/>
            </p:cNvSpPr>
            <p:nvPr/>
          </p:nvSpPr>
          <p:spPr bwMode="auto">
            <a:xfrm>
              <a:off x="3012" y="3067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Line 630"/>
            <p:cNvSpPr>
              <a:spLocks noChangeShapeType="1"/>
            </p:cNvSpPr>
            <p:nvPr/>
          </p:nvSpPr>
          <p:spPr bwMode="auto">
            <a:xfrm flipV="1">
              <a:off x="3201" y="3100"/>
              <a:ext cx="1" cy="15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32"/>
            <p:cNvSpPr>
              <a:spLocks noChangeShapeType="1"/>
            </p:cNvSpPr>
            <p:nvPr/>
          </p:nvSpPr>
          <p:spPr bwMode="auto">
            <a:xfrm flipV="1">
              <a:off x="3061" y="3170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633"/>
            <p:cNvSpPr>
              <a:spLocks noChangeShapeType="1"/>
            </p:cNvSpPr>
            <p:nvPr/>
          </p:nvSpPr>
          <p:spPr bwMode="auto">
            <a:xfrm>
              <a:off x="3826" y="2705"/>
              <a:ext cx="1" cy="7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634"/>
            <p:cNvSpPr>
              <a:spLocks noChangeShapeType="1"/>
            </p:cNvSpPr>
            <p:nvPr/>
          </p:nvSpPr>
          <p:spPr bwMode="auto">
            <a:xfrm flipV="1">
              <a:off x="3583" y="2907"/>
              <a:ext cx="1" cy="9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35"/>
            <p:cNvSpPr>
              <a:spLocks noChangeShapeType="1"/>
            </p:cNvSpPr>
            <p:nvPr/>
          </p:nvSpPr>
          <p:spPr bwMode="auto">
            <a:xfrm>
              <a:off x="3197" y="3067"/>
              <a:ext cx="1" cy="3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636"/>
            <p:cNvSpPr>
              <a:spLocks noChangeShapeType="1"/>
            </p:cNvSpPr>
            <p:nvPr/>
          </p:nvSpPr>
          <p:spPr bwMode="auto">
            <a:xfrm flipV="1">
              <a:off x="3398" y="3001"/>
              <a:ext cx="1" cy="3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637"/>
            <p:cNvSpPr>
              <a:spLocks noChangeShapeType="1"/>
            </p:cNvSpPr>
            <p:nvPr/>
          </p:nvSpPr>
          <p:spPr bwMode="auto">
            <a:xfrm>
              <a:off x="3830" y="2545"/>
              <a:ext cx="1" cy="23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38"/>
            <p:cNvSpPr>
              <a:spLocks noChangeShapeType="1"/>
            </p:cNvSpPr>
            <p:nvPr/>
          </p:nvSpPr>
          <p:spPr bwMode="auto">
            <a:xfrm>
              <a:off x="2913" y="2989"/>
              <a:ext cx="1" cy="25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Line 639"/>
            <p:cNvSpPr>
              <a:spLocks noChangeShapeType="1"/>
            </p:cNvSpPr>
            <p:nvPr/>
          </p:nvSpPr>
          <p:spPr bwMode="auto">
            <a:xfrm flipV="1">
              <a:off x="2864" y="3273"/>
              <a:ext cx="1" cy="24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Line 640"/>
            <p:cNvSpPr>
              <a:spLocks noChangeShapeType="1"/>
            </p:cNvSpPr>
            <p:nvPr/>
          </p:nvSpPr>
          <p:spPr bwMode="auto">
            <a:xfrm flipV="1">
              <a:off x="3567" y="2915"/>
              <a:ext cx="1" cy="8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41"/>
            <p:cNvSpPr>
              <a:spLocks noChangeShapeType="1"/>
            </p:cNvSpPr>
            <p:nvPr/>
          </p:nvSpPr>
          <p:spPr bwMode="auto">
            <a:xfrm flipV="1">
              <a:off x="2987" y="3207"/>
              <a:ext cx="1" cy="6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Line 642"/>
            <p:cNvSpPr>
              <a:spLocks noChangeShapeType="1"/>
            </p:cNvSpPr>
            <p:nvPr/>
          </p:nvSpPr>
          <p:spPr bwMode="auto">
            <a:xfrm>
              <a:off x="3160" y="3034"/>
              <a:ext cx="1" cy="8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Line 643"/>
            <p:cNvSpPr>
              <a:spLocks noChangeShapeType="1"/>
            </p:cNvSpPr>
            <p:nvPr/>
          </p:nvSpPr>
          <p:spPr bwMode="auto">
            <a:xfrm>
              <a:off x="3476" y="2882"/>
              <a:ext cx="1" cy="7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44"/>
            <p:cNvSpPr>
              <a:spLocks noChangeShapeType="1"/>
            </p:cNvSpPr>
            <p:nvPr/>
          </p:nvSpPr>
          <p:spPr bwMode="auto">
            <a:xfrm flipV="1">
              <a:off x="3550" y="2923"/>
              <a:ext cx="1" cy="7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Line 645"/>
            <p:cNvSpPr>
              <a:spLocks noChangeShapeType="1"/>
            </p:cNvSpPr>
            <p:nvPr/>
          </p:nvSpPr>
          <p:spPr bwMode="auto">
            <a:xfrm>
              <a:off x="3410" y="2792"/>
              <a:ext cx="1" cy="20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Line 646"/>
            <p:cNvSpPr>
              <a:spLocks noChangeShapeType="1"/>
            </p:cNvSpPr>
            <p:nvPr/>
          </p:nvSpPr>
          <p:spPr bwMode="auto">
            <a:xfrm flipV="1">
              <a:off x="2144" y="3635"/>
              <a:ext cx="1" cy="14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47"/>
            <p:cNvSpPr>
              <a:spLocks noChangeShapeType="1"/>
            </p:cNvSpPr>
            <p:nvPr/>
          </p:nvSpPr>
          <p:spPr bwMode="auto">
            <a:xfrm flipV="1">
              <a:off x="3563" y="2915"/>
              <a:ext cx="1" cy="30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Line 648"/>
            <p:cNvSpPr>
              <a:spLocks noChangeShapeType="1"/>
            </p:cNvSpPr>
            <p:nvPr/>
          </p:nvSpPr>
          <p:spPr bwMode="auto">
            <a:xfrm flipV="1">
              <a:off x="3538" y="2927"/>
              <a:ext cx="1" cy="20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Line 649"/>
            <p:cNvSpPr>
              <a:spLocks noChangeShapeType="1"/>
            </p:cNvSpPr>
            <p:nvPr/>
          </p:nvSpPr>
          <p:spPr bwMode="auto">
            <a:xfrm flipV="1">
              <a:off x="3817" y="2788"/>
              <a:ext cx="1" cy="1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50"/>
            <p:cNvSpPr>
              <a:spLocks noChangeShapeType="1"/>
            </p:cNvSpPr>
            <p:nvPr/>
          </p:nvSpPr>
          <p:spPr bwMode="auto">
            <a:xfrm flipV="1">
              <a:off x="3443" y="2977"/>
              <a:ext cx="1" cy="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Line 651"/>
            <p:cNvSpPr>
              <a:spLocks noChangeShapeType="1"/>
            </p:cNvSpPr>
            <p:nvPr/>
          </p:nvSpPr>
          <p:spPr bwMode="auto">
            <a:xfrm flipV="1">
              <a:off x="3517" y="2940"/>
              <a:ext cx="1" cy="10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Line 652"/>
            <p:cNvSpPr>
              <a:spLocks noChangeShapeType="1"/>
            </p:cNvSpPr>
            <p:nvPr/>
          </p:nvSpPr>
          <p:spPr bwMode="auto">
            <a:xfrm flipV="1">
              <a:off x="3386" y="3006"/>
              <a:ext cx="1" cy="20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Line 653"/>
            <p:cNvSpPr>
              <a:spLocks noChangeShapeType="1"/>
            </p:cNvSpPr>
            <p:nvPr/>
          </p:nvSpPr>
          <p:spPr bwMode="auto">
            <a:xfrm flipV="1">
              <a:off x="3373" y="3014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Line 654"/>
            <p:cNvSpPr>
              <a:spLocks noChangeShapeType="1"/>
            </p:cNvSpPr>
            <p:nvPr/>
          </p:nvSpPr>
          <p:spPr bwMode="auto">
            <a:xfrm>
              <a:off x="3447" y="2940"/>
              <a:ext cx="1" cy="37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Line 655"/>
            <p:cNvSpPr>
              <a:spLocks noChangeShapeType="1"/>
            </p:cNvSpPr>
            <p:nvPr/>
          </p:nvSpPr>
          <p:spPr bwMode="auto">
            <a:xfrm>
              <a:off x="3188" y="2940"/>
              <a:ext cx="1" cy="16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Line 656"/>
            <p:cNvSpPr>
              <a:spLocks noChangeShapeType="1"/>
            </p:cNvSpPr>
            <p:nvPr/>
          </p:nvSpPr>
          <p:spPr bwMode="auto">
            <a:xfrm flipV="1">
              <a:off x="2177" y="3618"/>
              <a:ext cx="1" cy="173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1" name="Line 657"/>
            <p:cNvSpPr>
              <a:spLocks noChangeShapeType="1"/>
            </p:cNvSpPr>
            <p:nvPr/>
          </p:nvSpPr>
          <p:spPr bwMode="auto">
            <a:xfrm>
              <a:off x="2046" y="3659"/>
              <a:ext cx="1" cy="25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658"/>
            <p:cNvSpPr>
              <a:spLocks noChangeShapeType="1"/>
            </p:cNvSpPr>
            <p:nvPr/>
          </p:nvSpPr>
          <p:spPr bwMode="auto">
            <a:xfrm flipV="1">
              <a:off x="3484" y="2956"/>
              <a:ext cx="1" cy="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659"/>
            <p:cNvSpPr>
              <a:spLocks noChangeShapeType="1"/>
            </p:cNvSpPr>
            <p:nvPr/>
          </p:nvSpPr>
          <p:spPr bwMode="auto">
            <a:xfrm>
              <a:off x="3678" y="2714"/>
              <a:ext cx="1" cy="14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660"/>
            <p:cNvSpPr>
              <a:spLocks noChangeShapeType="1"/>
            </p:cNvSpPr>
            <p:nvPr/>
          </p:nvSpPr>
          <p:spPr bwMode="auto">
            <a:xfrm>
              <a:off x="3312" y="2907"/>
              <a:ext cx="1" cy="136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661"/>
            <p:cNvSpPr>
              <a:spLocks noChangeShapeType="1"/>
            </p:cNvSpPr>
            <p:nvPr/>
          </p:nvSpPr>
          <p:spPr bwMode="auto">
            <a:xfrm>
              <a:off x="3698" y="2747"/>
              <a:ext cx="1" cy="10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662"/>
            <p:cNvSpPr>
              <a:spLocks noChangeShapeType="1"/>
            </p:cNvSpPr>
            <p:nvPr/>
          </p:nvSpPr>
          <p:spPr bwMode="auto">
            <a:xfrm>
              <a:off x="3447" y="2784"/>
              <a:ext cx="1" cy="18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663"/>
            <p:cNvSpPr>
              <a:spLocks noChangeShapeType="1"/>
            </p:cNvSpPr>
            <p:nvPr/>
          </p:nvSpPr>
          <p:spPr bwMode="auto">
            <a:xfrm>
              <a:off x="2786" y="3310"/>
              <a:ext cx="1" cy="1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Line 664"/>
            <p:cNvSpPr>
              <a:spLocks noChangeShapeType="1"/>
            </p:cNvSpPr>
            <p:nvPr/>
          </p:nvSpPr>
          <p:spPr bwMode="auto">
            <a:xfrm>
              <a:off x="3246" y="2841"/>
              <a:ext cx="1" cy="23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Line 665"/>
            <p:cNvSpPr>
              <a:spLocks noChangeShapeType="1"/>
            </p:cNvSpPr>
            <p:nvPr/>
          </p:nvSpPr>
          <p:spPr bwMode="auto">
            <a:xfrm>
              <a:off x="2708" y="3297"/>
              <a:ext cx="1" cy="54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0" name="Line 666"/>
            <p:cNvSpPr>
              <a:spLocks noChangeShapeType="1"/>
            </p:cNvSpPr>
            <p:nvPr/>
          </p:nvSpPr>
          <p:spPr bwMode="auto">
            <a:xfrm>
              <a:off x="3201" y="3038"/>
              <a:ext cx="1" cy="62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Line 667"/>
            <p:cNvSpPr>
              <a:spLocks noChangeShapeType="1"/>
            </p:cNvSpPr>
            <p:nvPr/>
          </p:nvSpPr>
          <p:spPr bwMode="auto">
            <a:xfrm flipV="1">
              <a:off x="2387" y="3511"/>
              <a:ext cx="1" cy="128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Line 668"/>
            <p:cNvSpPr>
              <a:spLocks noChangeShapeType="1"/>
            </p:cNvSpPr>
            <p:nvPr/>
          </p:nvSpPr>
          <p:spPr bwMode="auto">
            <a:xfrm flipV="1">
              <a:off x="2046" y="2467"/>
              <a:ext cx="2244" cy="1139"/>
            </a:xfrm>
            <a:prstGeom prst="line">
              <a:avLst/>
            </a:prstGeom>
            <a:noFill/>
            <a:ln w="6350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Oval 669"/>
            <p:cNvSpPr>
              <a:spLocks noChangeArrowheads="1"/>
            </p:cNvSpPr>
            <p:nvPr/>
          </p:nvSpPr>
          <p:spPr bwMode="auto">
            <a:xfrm>
              <a:off x="3365" y="2878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Oval 670"/>
            <p:cNvSpPr>
              <a:spLocks noChangeArrowheads="1"/>
            </p:cNvSpPr>
            <p:nvPr/>
          </p:nvSpPr>
          <p:spPr bwMode="auto">
            <a:xfrm>
              <a:off x="3406" y="2858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" name="Oval 671"/>
            <p:cNvSpPr>
              <a:spLocks noChangeArrowheads="1"/>
            </p:cNvSpPr>
            <p:nvPr/>
          </p:nvSpPr>
          <p:spPr bwMode="auto">
            <a:xfrm>
              <a:off x="3612" y="2874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Oval 672"/>
            <p:cNvSpPr>
              <a:spLocks noChangeArrowheads="1"/>
            </p:cNvSpPr>
            <p:nvPr/>
          </p:nvSpPr>
          <p:spPr bwMode="auto">
            <a:xfrm>
              <a:off x="3641" y="2812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Oval 673"/>
            <p:cNvSpPr>
              <a:spLocks noChangeArrowheads="1"/>
            </p:cNvSpPr>
            <p:nvPr/>
          </p:nvSpPr>
          <p:spPr bwMode="auto">
            <a:xfrm>
              <a:off x="3378" y="2964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8" name="Oval 674"/>
            <p:cNvSpPr>
              <a:spLocks noChangeArrowheads="1"/>
            </p:cNvSpPr>
            <p:nvPr/>
          </p:nvSpPr>
          <p:spPr bwMode="auto">
            <a:xfrm>
              <a:off x="3526" y="3186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Oval 675"/>
            <p:cNvSpPr>
              <a:spLocks noChangeArrowheads="1"/>
            </p:cNvSpPr>
            <p:nvPr/>
          </p:nvSpPr>
          <p:spPr bwMode="auto">
            <a:xfrm>
              <a:off x="3213" y="2973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Oval 676"/>
            <p:cNvSpPr>
              <a:spLocks noChangeArrowheads="1"/>
            </p:cNvSpPr>
            <p:nvPr/>
          </p:nvSpPr>
          <p:spPr bwMode="auto">
            <a:xfrm>
              <a:off x="3419" y="2853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1" name="Oval 677"/>
            <p:cNvSpPr>
              <a:spLocks noChangeArrowheads="1"/>
            </p:cNvSpPr>
            <p:nvPr/>
          </p:nvSpPr>
          <p:spPr bwMode="auto">
            <a:xfrm>
              <a:off x="3205" y="2948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Oval 678"/>
            <p:cNvSpPr>
              <a:spLocks noChangeArrowheads="1"/>
            </p:cNvSpPr>
            <p:nvPr/>
          </p:nvSpPr>
          <p:spPr bwMode="auto">
            <a:xfrm>
              <a:off x="3020" y="2899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Oval 679"/>
            <p:cNvSpPr>
              <a:spLocks noChangeArrowheads="1"/>
            </p:cNvSpPr>
            <p:nvPr/>
          </p:nvSpPr>
          <p:spPr bwMode="auto">
            <a:xfrm>
              <a:off x="2695" y="3166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Oval 680"/>
            <p:cNvSpPr>
              <a:spLocks noChangeArrowheads="1"/>
            </p:cNvSpPr>
            <p:nvPr/>
          </p:nvSpPr>
          <p:spPr bwMode="auto">
            <a:xfrm>
              <a:off x="2761" y="3207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Oval 681"/>
            <p:cNvSpPr>
              <a:spLocks noChangeArrowheads="1"/>
            </p:cNvSpPr>
            <p:nvPr/>
          </p:nvSpPr>
          <p:spPr bwMode="auto">
            <a:xfrm>
              <a:off x="3160" y="3010"/>
              <a:ext cx="28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" name="Oval 682"/>
            <p:cNvSpPr>
              <a:spLocks noChangeArrowheads="1"/>
            </p:cNvSpPr>
            <p:nvPr/>
          </p:nvSpPr>
          <p:spPr bwMode="auto">
            <a:xfrm>
              <a:off x="3419" y="2804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Oval 683"/>
            <p:cNvSpPr>
              <a:spLocks noChangeArrowheads="1"/>
            </p:cNvSpPr>
            <p:nvPr/>
          </p:nvSpPr>
          <p:spPr bwMode="auto">
            <a:xfrm>
              <a:off x="3657" y="2821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Oval 684"/>
            <p:cNvSpPr>
              <a:spLocks noChangeArrowheads="1"/>
            </p:cNvSpPr>
            <p:nvPr/>
          </p:nvSpPr>
          <p:spPr bwMode="auto">
            <a:xfrm>
              <a:off x="3209" y="3100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9" name="Oval 685"/>
            <p:cNvSpPr>
              <a:spLocks noChangeArrowheads="1"/>
            </p:cNvSpPr>
            <p:nvPr/>
          </p:nvSpPr>
          <p:spPr bwMode="auto">
            <a:xfrm>
              <a:off x="2679" y="3265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0" name="Oval 686"/>
            <p:cNvSpPr>
              <a:spLocks noChangeArrowheads="1"/>
            </p:cNvSpPr>
            <p:nvPr/>
          </p:nvSpPr>
          <p:spPr bwMode="auto">
            <a:xfrm>
              <a:off x="3156" y="3022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1" name="Oval 687"/>
            <p:cNvSpPr>
              <a:spLocks noChangeArrowheads="1"/>
            </p:cNvSpPr>
            <p:nvPr/>
          </p:nvSpPr>
          <p:spPr bwMode="auto">
            <a:xfrm>
              <a:off x="2975" y="3022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2" name="Oval 688"/>
            <p:cNvSpPr>
              <a:spLocks noChangeArrowheads="1"/>
            </p:cNvSpPr>
            <p:nvPr/>
          </p:nvSpPr>
          <p:spPr bwMode="auto">
            <a:xfrm>
              <a:off x="3369" y="2907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Oval 689"/>
            <p:cNvSpPr>
              <a:spLocks noChangeArrowheads="1"/>
            </p:cNvSpPr>
            <p:nvPr/>
          </p:nvSpPr>
          <p:spPr bwMode="auto">
            <a:xfrm>
              <a:off x="3324" y="2936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Oval 690"/>
            <p:cNvSpPr>
              <a:spLocks noChangeArrowheads="1"/>
            </p:cNvSpPr>
            <p:nvPr/>
          </p:nvSpPr>
          <p:spPr bwMode="auto">
            <a:xfrm>
              <a:off x="2934" y="3080"/>
              <a:ext cx="28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Oval 691"/>
            <p:cNvSpPr>
              <a:spLocks noChangeArrowheads="1"/>
            </p:cNvSpPr>
            <p:nvPr/>
          </p:nvSpPr>
          <p:spPr bwMode="auto">
            <a:xfrm>
              <a:off x="3669" y="2763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" name="Oval 692"/>
            <p:cNvSpPr>
              <a:spLocks noChangeArrowheads="1"/>
            </p:cNvSpPr>
            <p:nvPr/>
          </p:nvSpPr>
          <p:spPr bwMode="auto">
            <a:xfrm>
              <a:off x="3090" y="3018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Oval 693"/>
            <p:cNvSpPr>
              <a:spLocks noChangeArrowheads="1"/>
            </p:cNvSpPr>
            <p:nvPr/>
          </p:nvSpPr>
          <p:spPr bwMode="auto">
            <a:xfrm>
              <a:off x="3517" y="2969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Oval 694"/>
            <p:cNvSpPr>
              <a:spLocks noChangeArrowheads="1"/>
            </p:cNvSpPr>
            <p:nvPr/>
          </p:nvSpPr>
          <p:spPr bwMode="auto">
            <a:xfrm>
              <a:off x="2917" y="3063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Oval 695"/>
            <p:cNvSpPr>
              <a:spLocks noChangeArrowheads="1"/>
            </p:cNvSpPr>
            <p:nvPr/>
          </p:nvSpPr>
          <p:spPr bwMode="auto">
            <a:xfrm>
              <a:off x="3188" y="3026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Oval 696"/>
            <p:cNvSpPr>
              <a:spLocks noChangeArrowheads="1"/>
            </p:cNvSpPr>
            <p:nvPr/>
          </p:nvSpPr>
          <p:spPr bwMode="auto">
            <a:xfrm>
              <a:off x="2995" y="3084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Oval 697"/>
            <p:cNvSpPr>
              <a:spLocks noChangeArrowheads="1"/>
            </p:cNvSpPr>
            <p:nvPr/>
          </p:nvSpPr>
          <p:spPr bwMode="auto">
            <a:xfrm>
              <a:off x="3036" y="3038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Oval 698"/>
            <p:cNvSpPr>
              <a:spLocks noChangeArrowheads="1"/>
            </p:cNvSpPr>
            <p:nvPr/>
          </p:nvSpPr>
          <p:spPr bwMode="auto">
            <a:xfrm>
              <a:off x="3287" y="3006"/>
              <a:ext cx="29" cy="2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Oval 699"/>
            <p:cNvSpPr>
              <a:spLocks noChangeArrowheads="1"/>
            </p:cNvSpPr>
            <p:nvPr/>
          </p:nvSpPr>
          <p:spPr bwMode="auto">
            <a:xfrm>
              <a:off x="3456" y="2800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Oval 700"/>
            <p:cNvSpPr>
              <a:spLocks noChangeArrowheads="1"/>
            </p:cNvSpPr>
            <p:nvPr/>
          </p:nvSpPr>
          <p:spPr bwMode="auto">
            <a:xfrm>
              <a:off x="3143" y="3133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Oval 701"/>
            <p:cNvSpPr>
              <a:spLocks noChangeArrowheads="1"/>
            </p:cNvSpPr>
            <p:nvPr/>
          </p:nvSpPr>
          <p:spPr bwMode="auto">
            <a:xfrm>
              <a:off x="3386" y="2878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Oval 702"/>
            <p:cNvSpPr>
              <a:spLocks noChangeArrowheads="1"/>
            </p:cNvSpPr>
            <p:nvPr/>
          </p:nvSpPr>
          <p:spPr bwMode="auto">
            <a:xfrm>
              <a:off x="3164" y="3059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Oval 703"/>
            <p:cNvSpPr>
              <a:spLocks noChangeArrowheads="1"/>
            </p:cNvSpPr>
            <p:nvPr/>
          </p:nvSpPr>
          <p:spPr bwMode="auto">
            <a:xfrm>
              <a:off x="3053" y="2997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Oval 704"/>
            <p:cNvSpPr>
              <a:spLocks noChangeArrowheads="1"/>
            </p:cNvSpPr>
            <p:nvPr/>
          </p:nvSpPr>
          <p:spPr bwMode="auto">
            <a:xfrm>
              <a:off x="2893" y="3211"/>
              <a:ext cx="28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Oval 705"/>
            <p:cNvSpPr>
              <a:spLocks noChangeArrowheads="1"/>
            </p:cNvSpPr>
            <p:nvPr/>
          </p:nvSpPr>
          <p:spPr bwMode="auto">
            <a:xfrm>
              <a:off x="3065" y="3137"/>
              <a:ext cx="29" cy="29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Line 706"/>
            <p:cNvSpPr>
              <a:spLocks noChangeShapeType="1"/>
            </p:cNvSpPr>
            <p:nvPr/>
          </p:nvSpPr>
          <p:spPr bwMode="auto">
            <a:xfrm flipV="1">
              <a:off x="2046" y="2471"/>
              <a:ext cx="2244" cy="11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Rectangle 707"/>
            <p:cNvSpPr>
              <a:spLocks noChangeArrowheads="1"/>
            </p:cNvSpPr>
            <p:nvPr/>
          </p:nvSpPr>
          <p:spPr bwMode="auto">
            <a:xfrm>
              <a:off x="3550" y="2907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Rectangle 708"/>
            <p:cNvSpPr>
              <a:spLocks noChangeArrowheads="1"/>
            </p:cNvSpPr>
            <p:nvPr/>
          </p:nvSpPr>
          <p:spPr bwMode="auto">
            <a:xfrm>
              <a:off x="3213" y="2960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709"/>
            <p:cNvSpPr>
              <a:spLocks noChangeArrowheads="1"/>
            </p:cNvSpPr>
            <p:nvPr/>
          </p:nvSpPr>
          <p:spPr bwMode="auto">
            <a:xfrm>
              <a:off x="4027" y="2533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Rectangle 710"/>
            <p:cNvSpPr>
              <a:spLocks noChangeArrowheads="1"/>
            </p:cNvSpPr>
            <p:nvPr/>
          </p:nvSpPr>
          <p:spPr bwMode="auto">
            <a:xfrm>
              <a:off x="3711" y="2599"/>
              <a:ext cx="28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Rectangle 711"/>
            <p:cNvSpPr>
              <a:spLocks noChangeArrowheads="1"/>
            </p:cNvSpPr>
            <p:nvPr/>
          </p:nvSpPr>
          <p:spPr bwMode="auto">
            <a:xfrm>
              <a:off x="3550" y="2705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Rectangle 712"/>
            <p:cNvSpPr>
              <a:spLocks noChangeArrowheads="1"/>
            </p:cNvSpPr>
            <p:nvPr/>
          </p:nvSpPr>
          <p:spPr bwMode="auto">
            <a:xfrm>
              <a:off x="3908" y="2656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Rectangle 713"/>
            <p:cNvSpPr>
              <a:spLocks noChangeArrowheads="1"/>
            </p:cNvSpPr>
            <p:nvPr/>
          </p:nvSpPr>
          <p:spPr bwMode="auto">
            <a:xfrm>
              <a:off x="3859" y="2586"/>
              <a:ext cx="28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14"/>
            <p:cNvSpPr>
              <a:spLocks noChangeArrowheads="1"/>
            </p:cNvSpPr>
            <p:nvPr/>
          </p:nvSpPr>
          <p:spPr bwMode="auto">
            <a:xfrm>
              <a:off x="3682" y="2603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Rectangle 715"/>
            <p:cNvSpPr>
              <a:spLocks noChangeArrowheads="1"/>
            </p:cNvSpPr>
            <p:nvPr/>
          </p:nvSpPr>
          <p:spPr bwMode="auto">
            <a:xfrm>
              <a:off x="3924" y="2627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Rectangle 716"/>
            <p:cNvSpPr>
              <a:spLocks noChangeArrowheads="1"/>
            </p:cNvSpPr>
            <p:nvPr/>
          </p:nvSpPr>
          <p:spPr bwMode="auto">
            <a:xfrm>
              <a:off x="3748" y="2792"/>
              <a:ext cx="28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Rectangle 717"/>
            <p:cNvSpPr>
              <a:spLocks noChangeArrowheads="1"/>
            </p:cNvSpPr>
            <p:nvPr/>
          </p:nvSpPr>
          <p:spPr bwMode="auto">
            <a:xfrm>
              <a:off x="3863" y="2730"/>
              <a:ext cx="28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718"/>
            <p:cNvSpPr>
              <a:spLocks noChangeArrowheads="1"/>
            </p:cNvSpPr>
            <p:nvPr/>
          </p:nvSpPr>
          <p:spPr bwMode="auto">
            <a:xfrm>
              <a:off x="3102" y="3026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" name="Rectangle 719"/>
            <p:cNvSpPr>
              <a:spLocks noChangeArrowheads="1"/>
            </p:cNvSpPr>
            <p:nvPr/>
          </p:nvSpPr>
          <p:spPr bwMode="auto">
            <a:xfrm>
              <a:off x="4142" y="2652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Rectangle 720"/>
            <p:cNvSpPr>
              <a:spLocks noChangeArrowheads="1"/>
            </p:cNvSpPr>
            <p:nvPr/>
          </p:nvSpPr>
          <p:spPr bwMode="auto">
            <a:xfrm>
              <a:off x="3719" y="2681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721"/>
            <p:cNvSpPr>
              <a:spLocks noChangeArrowheads="1"/>
            </p:cNvSpPr>
            <p:nvPr/>
          </p:nvSpPr>
          <p:spPr bwMode="auto">
            <a:xfrm>
              <a:off x="4278" y="2467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" name="Rectangle 722"/>
            <p:cNvSpPr>
              <a:spLocks noChangeArrowheads="1"/>
            </p:cNvSpPr>
            <p:nvPr/>
          </p:nvSpPr>
          <p:spPr bwMode="auto">
            <a:xfrm>
              <a:off x="2860" y="3232"/>
              <a:ext cx="28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Rectangle 723"/>
            <p:cNvSpPr>
              <a:spLocks noChangeArrowheads="1"/>
            </p:cNvSpPr>
            <p:nvPr/>
          </p:nvSpPr>
          <p:spPr bwMode="auto">
            <a:xfrm>
              <a:off x="3928" y="2895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724"/>
            <p:cNvSpPr>
              <a:spLocks noChangeArrowheads="1"/>
            </p:cNvSpPr>
            <p:nvPr/>
          </p:nvSpPr>
          <p:spPr bwMode="auto">
            <a:xfrm>
              <a:off x="3353" y="3026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Rectangle 725"/>
            <p:cNvSpPr>
              <a:spLocks noChangeArrowheads="1"/>
            </p:cNvSpPr>
            <p:nvPr/>
          </p:nvSpPr>
          <p:spPr bwMode="auto">
            <a:xfrm>
              <a:off x="3291" y="2932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Rectangle 726"/>
            <p:cNvSpPr>
              <a:spLocks noChangeArrowheads="1"/>
            </p:cNvSpPr>
            <p:nvPr/>
          </p:nvSpPr>
          <p:spPr bwMode="auto">
            <a:xfrm>
              <a:off x="3706" y="2685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Rectangle 727"/>
            <p:cNvSpPr>
              <a:spLocks noChangeArrowheads="1"/>
            </p:cNvSpPr>
            <p:nvPr/>
          </p:nvSpPr>
          <p:spPr bwMode="auto">
            <a:xfrm>
              <a:off x="3731" y="2685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Rectangle 728"/>
            <p:cNvSpPr>
              <a:spLocks noChangeArrowheads="1"/>
            </p:cNvSpPr>
            <p:nvPr/>
          </p:nvSpPr>
          <p:spPr bwMode="auto">
            <a:xfrm>
              <a:off x="3826" y="2899"/>
              <a:ext cx="28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Rectangle 729"/>
            <p:cNvSpPr>
              <a:spLocks noChangeArrowheads="1"/>
            </p:cNvSpPr>
            <p:nvPr/>
          </p:nvSpPr>
          <p:spPr bwMode="auto">
            <a:xfrm>
              <a:off x="3250" y="2689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Rectangle 730"/>
            <p:cNvSpPr>
              <a:spLocks noChangeArrowheads="1"/>
            </p:cNvSpPr>
            <p:nvPr/>
          </p:nvSpPr>
          <p:spPr bwMode="auto">
            <a:xfrm>
              <a:off x="3073" y="3010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Rectangle 731"/>
            <p:cNvSpPr>
              <a:spLocks noChangeArrowheads="1"/>
            </p:cNvSpPr>
            <p:nvPr/>
          </p:nvSpPr>
          <p:spPr bwMode="auto">
            <a:xfrm>
              <a:off x="2962" y="3215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Rectangle 732"/>
            <p:cNvSpPr>
              <a:spLocks noChangeArrowheads="1"/>
            </p:cNvSpPr>
            <p:nvPr/>
          </p:nvSpPr>
          <p:spPr bwMode="auto">
            <a:xfrm>
              <a:off x="3299" y="3075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Rectangle 733"/>
            <p:cNvSpPr>
              <a:spLocks noChangeArrowheads="1"/>
            </p:cNvSpPr>
            <p:nvPr/>
          </p:nvSpPr>
          <p:spPr bwMode="auto">
            <a:xfrm>
              <a:off x="3735" y="2636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Rectangle 734"/>
            <p:cNvSpPr>
              <a:spLocks noChangeArrowheads="1"/>
            </p:cNvSpPr>
            <p:nvPr/>
          </p:nvSpPr>
          <p:spPr bwMode="auto">
            <a:xfrm>
              <a:off x="4081" y="2594"/>
              <a:ext cx="28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Rectangle 735"/>
            <p:cNvSpPr>
              <a:spLocks noChangeArrowheads="1"/>
            </p:cNvSpPr>
            <p:nvPr/>
          </p:nvSpPr>
          <p:spPr bwMode="auto">
            <a:xfrm>
              <a:off x="3579" y="2693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Rectangle 736"/>
            <p:cNvSpPr>
              <a:spLocks noChangeArrowheads="1"/>
            </p:cNvSpPr>
            <p:nvPr/>
          </p:nvSpPr>
          <p:spPr bwMode="auto">
            <a:xfrm>
              <a:off x="4204" y="2344"/>
              <a:ext cx="29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Rectangle 737"/>
            <p:cNvSpPr>
              <a:spLocks noChangeArrowheads="1"/>
            </p:cNvSpPr>
            <p:nvPr/>
          </p:nvSpPr>
          <p:spPr bwMode="auto">
            <a:xfrm>
              <a:off x="3513" y="2981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Rectangle 738"/>
            <p:cNvSpPr>
              <a:spLocks noChangeArrowheads="1"/>
            </p:cNvSpPr>
            <p:nvPr/>
          </p:nvSpPr>
          <p:spPr bwMode="auto">
            <a:xfrm>
              <a:off x="3957" y="2812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Rectangle 739"/>
            <p:cNvSpPr>
              <a:spLocks noChangeArrowheads="1"/>
            </p:cNvSpPr>
            <p:nvPr/>
          </p:nvSpPr>
          <p:spPr bwMode="auto">
            <a:xfrm>
              <a:off x="4093" y="2742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Rectangle 740"/>
            <p:cNvSpPr>
              <a:spLocks noChangeArrowheads="1"/>
            </p:cNvSpPr>
            <p:nvPr/>
          </p:nvSpPr>
          <p:spPr bwMode="auto">
            <a:xfrm>
              <a:off x="3197" y="2895"/>
              <a:ext cx="28" cy="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Rectangle 741"/>
            <p:cNvSpPr>
              <a:spLocks noChangeArrowheads="1"/>
            </p:cNvSpPr>
            <p:nvPr/>
          </p:nvSpPr>
          <p:spPr bwMode="auto">
            <a:xfrm>
              <a:off x="3505" y="2759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Rectangle 742"/>
            <p:cNvSpPr>
              <a:spLocks noChangeArrowheads="1"/>
            </p:cNvSpPr>
            <p:nvPr/>
          </p:nvSpPr>
          <p:spPr bwMode="auto">
            <a:xfrm>
              <a:off x="3489" y="2911"/>
              <a:ext cx="28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Rectangle 743"/>
            <p:cNvSpPr>
              <a:spLocks noChangeArrowheads="1"/>
            </p:cNvSpPr>
            <p:nvPr/>
          </p:nvSpPr>
          <p:spPr bwMode="auto">
            <a:xfrm>
              <a:off x="3879" y="2660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Rectangle 744"/>
            <p:cNvSpPr>
              <a:spLocks noChangeArrowheads="1"/>
            </p:cNvSpPr>
            <p:nvPr/>
          </p:nvSpPr>
          <p:spPr bwMode="auto">
            <a:xfrm>
              <a:off x="3632" y="2763"/>
              <a:ext cx="29" cy="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Line 745"/>
            <p:cNvSpPr>
              <a:spLocks noChangeShapeType="1"/>
            </p:cNvSpPr>
            <p:nvPr/>
          </p:nvSpPr>
          <p:spPr bwMode="auto">
            <a:xfrm flipV="1">
              <a:off x="2046" y="2508"/>
              <a:ext cx="2244" cy="11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Freeform 746"/>
            <p:cNvSpPr>
              <a:spLocks/>
            </p:cNvSpPr>
            <p:nvPr/>
          </p:nvSpPr>
          <p:spPr bwMode="auto">
            <a:xfrm>
              <a:off x="2720" y="3260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Freeform 747"/>
            <p:cNvSpPr>
              <a:spLocks/>
            </p:cNvSpPr>
            <p:nvPr/>
          </p:nvSpPr>
          <p:spPr bwMode="auto">
            <a:xfrm>
              <a:off x="2243" y="3581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0 h 25"/>
                <a:gd name="T4" fmla="*/ 25 w 25"/>
                <a:gd name="T5" fmla="*/ 12 h 25"/>
                <a:gd name="T6" fmla="*/ 12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Freeform 748"/>
            <p:cNvSpPr>
              <a:spLocks/>
            </p:cNvSpPr>
            <p:nvPr/>
          </p:nvSpPr>
          <p:spPr bwMode="auto">
            <a:xfrm>
              <a:off x="2584" y="3281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Freeform 749"/>
            <p:cNvSpPr>
              <a:spLocks/>
            </p:cNvSpPr>
            <p:nvPr/>
          </p:nvSpPr>
          <p:spPr bwMode="auto">
            <a:xfrm>
              <a:off x="2979" y="3026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0 h 25"/>
                <a:gd name="T4" fmla="*/ 25 w 25"/>
                <a:gd name="T5" fmla="*/ 12 h 25"/>
                <a:gd name="T6" fmla="*/ 12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Freeform 750"/>
            <p:cNvSpPr>
              <a:spLocks/>
            </p:cNvSpPr>
            <p:nvPr/>
          </p:nvSpPr>
          <p:spPr bwMode="auto">
            <a:xfrm>
              <a:off x="3217" y="3018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Freeform 751"/>
            <p:cNvSpPr>
              <a:spLocks/>
            </p:cNvSpPr>
            <p:nvPr/>
          </p:nvSpPr>
          <p:spPr bwMode="auto">
            <a:xfrm>
              <a:off x="3188" y="3014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0 h 24"/>
                <a:gd name="T4" fmla="*/ 25 w 25"/>
                <a:gd name="T5" fmla="*/ 12 h 24"/>
                <a:gd name="T6" fmla="*/ 13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Freeform 752"/>
            <p:cNvSpPr>
              <a:spLocks/>
            </p:cNvSpPr>
            <p:nvPr/>
          </p:nvSpPr>
          <p:spPr bwMode="auto">
            <a:xfrm>
              <a:off x="3279" y="2923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Freeform 753"/>
            <p:cNvSpPr>
              <a:spLocks/>
            </p:cNvSpPr>
            <p:nvPr/>
          </p:nvSpPr>
          <p:spPr bwMode="auto">
            <a:xfrm>
              <a:off x="2740" y="3080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0 h 24"/>
                <a:gd name="T4" fmla="*/ 25 w 25"/>
                <a:gd name="T5" fmla="*/ 12 h 24"/>
                <a:gd name="T6" fmla="*/ 13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Freeform 754"/>
            <p:cNvSpPr>
              <a:spLocks/>
            </p:cNvSpPr>
            <p:nvPr/>
          </p:nvSpPr>
          <p:spPr bwMode="auto">
            <a:xfrm>
              <a:off x="3004" y="3162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0 h 24"/>
                <a:gd name="T4" fmla="*/ 24 w 24"/>
                <a:gd name="T5" fmla="*/ 12 h 24"/>
                <a:gd name="T6" fmla="*/ 12 w 24"/>
                <a:gd name="T7" fmla="*/ 24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0"/>
                  </a:lnTo>
                  <a:lnTo>
                    <a:pt x="24" y="12"/>
                  </a:lnTo>
                  <a:lnTo>
                    <a:pt x="12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Freeform 755"/>
            <p:cNvSpPr>
              <a:spLocks/>
            </p:cNvSpPr>
            <p:nvPr/>
          </p:nvSpPr>
          <p:spPr bwMode="auto">
            <a:xfrm>
              <a:off x="2634" y="3334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0 h 25"/>
                <a:gd name="T4" fmla="*/ 24 w 24"/>
                <a:gd name="T5" fmla="*/ 13 h 25"/>
                <a:gd name="T6" fmla="*/ 12 w 24"/>
                <a:gd name="T7" fmla="*/ 25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0"/>
                  </a:lnTo>
                  <a:lnTo>
                    <a:pt x="24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Freeform 756"/>
            <p:cNvSpPr>
              <a:spLocks/>
            </p:cNvSpPr>
            <p:nvPr/>
          </p:nvSpPr>
          <p:spPr bwMode="auto">
            <a:xfrm>
              <a:off x="2407" y="3314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Freeform 757"/>
            <p:cNvSpPr>
              <a:spLocks/>
            </p:cNvSpPr>
            <p:nvPr/>
          </p:nvSpPr>
          <p:spPr bwMode="auto">
            <a:xfrm>
              <a:off x="2782" y="3232"/>
              <a:ext cx="24" cy="24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0 h 24"/>
                <a:gd name="T4" fmla="*/ 24 w 24"/>
                <a:gd name="T5" fmla="*/ 12 h 24"/>
                <a:gd name="T6" fmla="*/ 12 w 24"/>
                <a:gd name="T7" fmla="*/ 24 h 24"/>
                <a:gd name="T8" fmla="*/ 0 w 2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lnTo>
                    <a:pt x="12" y="0"/>
                  </a:lnTo>
                  <a:lnTo>
                    <a:pt x="24" y="12"/>
                  </a:lnTo>
                  <a:lnTo>
                    <a:pt x="12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Freeform 758"/>
            <p:cNvSpPr>
              <a:spLocks/>
            </p:cNvSpPr>
            <p:nvPr/>
          </p:nvSpPr>
          <p:spPr bwMode="auto">
            <a:xfrm>
              <a:off x="2333" y="3544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759"/>
            <p:cNvSpPr>
              <a:spLocks/>
            </p:cNvSpPr>
            <p:nvPr/>
          </p:nvSpPr>
          <p:spPr bwMode="auto">
            <a:xfrm>
              <a:off x="2954" y="3228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0 h 24"/>
                <a:gd name="T4" fmla="*/ 25 w 25"/>
                <a:gd name="T5" fmla="*/ 12 h 24"/>
                <a:gd name="T6" fmla="*/ 13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Freeform 760"/>
            <p:cNvSpPr>
              <a:spLocks/>
            </p:cNvSpPr>
            <p:nvPr/>
          </p:nvSpPr>
          <p:spPr bwMode="auto">
            <a:xfrm>
              <a:off x="2333" y="3552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0 h 25"/>
                <a:gd name="T4" fmla="*/ 25 w 25"/>
                <a:gd name="T5" fmla="*/ 13 h 25"/>
                <a:gd name="T6" fmla="*/ 13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0"/>
                  </a:lnTo>
                  <a:lnTo>
                    <a:pt x="25" y="13"/>
                  </a:lnTo>
                  <a:lnTo>
                    <a:pt x="13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Freeform 761"/>
            <p:cNvSpPr>
              <a:spLocks/>
            </p:cNvSpPr>
            <p:nvPr/>
          </p:nvSpPr>
          <p:spPr bwMode="auto">
            <a:xfrm>
              <a:off x="3299" y="2845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3 w 25"/>
                <a:gd name="T3" fmla="*/ 0 h 25"/>
                <a:gd name="T4" fmla="*/ 25 w 25"/>
                <a:gd name="T5" fmla="*/ 13 h 25"/>
                <a:gd name="T6" fmla="*/ 13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3" y="0"/>
                  </a:lnTo>
                  <a:lnTo>
                    <a:pt x="25" y="13"/>
                  </a:lnTo>
                  <a:lnTo>
                    <a:pt x="13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Freeform 762"/>
            <p:cNvSpPr>
              <a:spLocks/>
            </p:cNvSpPr>
            <p:nvPr/>
          </p:nvSpPr>
          <p:spPr bwMode="auto">
            <a:xfrm>
              <a:off x="3476" y="2932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0 h 24"/>
                <a:gd name="T4" fmla="*/ 25 w 25"/>
                <a:gd name="T5" fmla="*/ 12 h 24"/>
                <a:gd name="T6" fmla="*/ 13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Freeform 763"/>
            <p:cNvSpPr>
              <a:spLocks/>
            </p:cNvSpPr>
            <p:nvPr/>
          </p:nvSpPr>
          <p:spPr bwMode="auto">
            <a:xfrm>
              <a:off x="2839" y="3149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Freeform 764"/>
            <p:cNvSpPr>
              <a:spLocks/>
            </p:cNvSpPr>
            <p:nvPr/>
          </p:nvSpPr>
          <p:spPr bwMode="auto">
            <a:xfrm>
              <a:off x="2872" y="3351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0 h 25"/>
                <a:gd name="T4" fmla="*/ 25 w 25"/>
                <a:gd name="T5" fmla="*/ 12 h 25"/>
                <a:gd name="T6" fmla="*/ 12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765"/>
            <p:cNvSpPr>
              <a:spLocks/>
            </p:cNvSpPr>
            <p:nvPr/>
          </p:nvSpPr>
          <p:spPr bwMode="auto">
            <a:xfrm>
              <a:off x="3419" y="3038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0 h 25"/>
                <a:gd name="T4" fmla="*/ 24 w 24"/>
                <a:gd name="T5" fmla="*/ 13 h 25"/>
                <a:gd name="T6" fmla="*/ 12 w 24"/>
                <a:gd name="T7" fmla="*/ 25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0"/>
                  </a:lnTo>
                  <a:lnTo>
                    <a:pt x="24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766"/>
            <p:cNvSpPr>
              <a:spLocks/>
            </p:cNvSpPr>
            <p:nvPr/>
          </p:nvSpPr>
          <p:spPr bwMode="auto">
            <a:xfrm>
              <a:off x="3102" y="3207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1" name="Freeform 767"/>
            <p:cNvSpPr>
              <a:spLocks/>
            </p:cNvSpPr>
            <p:nvPr/>
          </p:nvSpPr>
          <p:spPr bwMode="auto">
            <a:xfrm>
              <a:off x="2440" y="3532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3 w 25"/>
                <a:gd name="T3" fmla="*/ 0 h 24"/>
                <a:gd name="T4" fmla="*/ 25 w 25"/>
                <a:gd name="T5" fmla="*/ 12 h 24"/>
                <a:gd name="T6" fmla="*/ 13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768"/>
            <p:cNvSpPr>
              <a:spLocks/>
            </p:cNvSpPr>
            <p:nvPr/>
          </p:nvSpPr>
          <p:spPr bwMode="auto">
            <a:xfrm>
              <a:off x="2987" y="3088"/>
              <a:ext cx="25" cy="24"/>
            </a:xfrm>
            <a:custGeom>
              <a:avLst/>
              <a:gdLst>
                <a:gd name="T0" fmla="*/ 0 w 25"/>
                <a:gd name="T1" fmla="*/ 12 h 24"/>
                <a:gd name="T2" fmla="*/ 12 w 25"/>
                <a:gd name="T3" fmla="*/ 0 h 24"/>
                <a:gd name="T4" fmla="*/ 25 w 25"/>
                <a:gd name="T5" fmla="*/ 12 h 24"/>
                <a:gd name="T6" fmla="*/ 12 w 25"/>
                <a:gd name="T7" fmla="*/ 24 h 24"/>
                <a:gd name="T8" fmla="*/ 0 w 2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Freeform 769"/>
            <p:cNvSpPr>
              <a:spLocks/>
            </p:cNvSpPr>
            <p:nvPr/>
          </p:nvSpPr>
          <p:spPr bwMode="auto">
            <a:xfrm>
              <a:off x="3361" y="2833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2 w 25"/>
                <a:gd name="T3" fmla="*/ 0 h 25"/>
                <a:gd name="T4" fmla="*/ 25 w 25"/>
                <a:gd name="T5" fmla="*/ 12 h 25"/>
                <a:gd name="T6" fmla="*/ 12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2" y="0"/>
                  </a:lnTo>
                  <a:lnTo>
                    <a:pt x="25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Freeform 770"/>
            <p:cNvSpPr>
              <a:spLocks/>
            </p:cNvSpPr>
            <p:nvPr/>
          </p:nvSpPr>
          <p:spPr bwMode="auto">
            <a:xfrm>
              <a:off x="2827" y="3392"/>
              <a:ext cx="24" cy="25"/>
            </a:xfrm>
            <a:custGeom>
              <a:avLst/>
              <a:gdLst>
                <a:gd name="T0" fmla="*/ 0 w 24"/>
                <a:gd name="T1" fmla="*/ 12 h 25"/>
                <a:gd name="T2" fmla="*/ 12 w 24"/>
                <a:gd name="T3" fmla="*/ 0 h 25"/>
                <a:gd name="T4" fmla="*/ 24 w 24"/>
                <a:gd name="T5" fmla="*/ 12 h 25"/>
                <a:gd name="T6" fmla="*/ 12 w 24"/>
                <a:gd name="T7" fmla="*/ 25 h 25"/>
                <a:gd name="T8" fmla="*/ 0 w 2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2"/>
                  </a:moveTo>
                  <a:lnTo>
                    <a:pt x="12" y="0"/>
                  </a:lnTo>
                  <a:lnTo>
                    <a:pt x="24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771"/>
            <p:cNvSpPr>
              <a:spLocks/>
            </p:cNvSpPr>
            <p:nvPr/>
          </p:nvSpPr>
          <p:spPr bwMode="auto">
            <a:xfrm>
              <a:off x="3464" y="3112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772"/>
            <p:cNvSpPr>
              <a:spLocks/>
            </p:cNvSpPr>
            <p:nvPr/>
          </p:nvSpPr>
          <p:spPr bwMode="auto">
            <a:xfrm>
              <a:off x="2938" y="3207"/>
              <a:ext cx="24" cy="25"/>
            </a:xfrm>
            <a:custGeom>
              <a:avLst/>
              <a:gdLst>
                <a:gd name="T0" fmla="*/ 0 w 24"/>
                <a:gd name="T1" fmla="*/ 12 h 25"/>
                <a:gd name="T2" fmla="*/ 12 w 24"/>
                <a:gd name="T3" fmla="*/ 0 h 25"/>
                <a:gd name="T4" fmla="*/ 24 w 24"/>
                <a:gd name="T5" fmla="*/ 12 h 25"/>
                <a:gd name="T6" fmla="*/ 12 w 24"/>
                <a:gd name="T7" fmla="*/ 25 h 25"/>
                <a:gd name="T8" fmla="*/ 0 w 24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2"/>
                  </a:moveTo>
                  <a:lnTo>
                    <a:pt x="12" y="0"/>
                  </a:lnTo>
                  <a:lnTo>
                    <a:pt x="24" y="12"/>
                  </a:lnTo>
                  <a:lnTo>
                    <a:pt x="12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773"/>
            <p:cNvSpPr>
              <a:spLocks/>
            </p:cNvSpPr>
            <p:nvPr/>
          </p:nvSpPr>
          <p:spPr bwMode="auto">
            <a:xfrm>
              <a:off x="3197" y="3071"/>
              <a:ext cx="24" cy="25"/>
            </a:xfrm>
            <a:custGeom>
              <a:avLst/>
              <a:gdLst>
                <a:gd name="T0" fmla="*/ 0 w 24"/>
                <a:gd name="T1" fmla="*/ 13 h 25"/>
                <a:gd name="T2" fmla="*/ 12 w 24"/>
                <a:gd name="T3" fmla="*/ 0 h 25"/>
                <a:gd name="T4" fmla="*/ 24 w 24"/>
                <a:gd name="T5" fmla="*/ 13 h 25"/>
                <a:gd name="T6" fmla="*/ 12 w 24"/>
                <a:gd name="T7" fmla="*/ 25 h 25"/>
                <a:gd name="T8" fmla="*/ 0 w 24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13"/>
                  </a:moveTo>
                  <a:lnTo>
                    <a:pt x="12" y="0"/>
                  </a:lnTo>
                  <a:lnTo>
                    <a:pt x="24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Freeform 774"/>
            <p:cNvSpPr>
              <a:spLocks/>
            </p:cNvSpPr>
            <p:nvPr/>
          </p:nvSpPr>
          <p:spPr bwMode="auto">
            <a:xfrm>
              <a:off x="2905" y="3256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9" name="Freeform 775"/>
            <p:cNvSpPr>
              <a:spLocks/>
            </p:cNvSpPr>
            <p:nvPr/>
          </p:nvSpPr>
          <p:spPr bwMode="auto">
            <a:xfrm>
              <a:off x="2921" y="3248"/>
              <a:ext cx="25" cy="25"/>
            </a:xfrm>
            <a:custGeom>
              <a:avLst/>
              <a:gdLst>
                <a:gd name="T0" fmla="*/ 0 w 25"/>
                <a:gd name="T1" fmla="*/ 12 h 25"/>
                <a:gd name="T2" fmla="*/ 13 w 25"/>
                <a:gd name="T3" fmla="*/ 0 h 25"/>
                <a:gd name="T4" fmla="*/ 25 w 25"/>
                <a:gd name="T5" fmla="*/ 12 h 25"/>
                <a:gd name="T6" fmla="*/ 13 w 25"/>
                <a:gd name="T7" fmla="*/ 25 h 25"/>
                <a:gd name="T8" fmla="*/ 0 w 2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2"/>
                  </a:moveTo>
                  <a:lnTo>
                    <a:pt x="13" y="0"/>
                  </a:lnTo>
                  <a:lnTo>
                    <a:pt x="25" y="12"/>
                  </a:lnTo>
                  <a:lnTo>
                    <a:pt x="13" y="2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776"/>
            <p:cNvSpPr>
              <a:spLocks/>
            </p:cNvSpPr>
            <p:nvPr/>
          </p:nvSpPr>
          <p:spPr bwMode="auto">
            <a:xfrm>
              <a:off x="3353" y="2775"/>
              <a:ext cx="25" cy="25"/>
            </a:xfrm>
            <a:custGeom>
              <a:avLst/>
              <a:gdLst>
                <a:gd name="T0" fmla="*/ 0 w 25"/>
                <a:gd name="T1" fmla="*/ 13 h 25"/>
                <a:gd name="T2" fmla="*/ 12 w 25"/>
                <a:gd name="T3" fmla="*/ 0 h 25"/>
                <a:gd name="T4" fmla="*/ 25 w 25"/>
                <a:gd name="T5" fmla="*/ 13 h 25"/>
                <a:gd name="T6" fmla="*/ 12 w 25"/>
                <a:gd name="T7" fmla="*/ 25 h 25"/>
                <a:gd name="T8" fmla="*/ 0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3"/>
                  </a:moveTo>
                  <a:lnTo>
                    <a:pt x="12" y="0"/>
                  </a:lnTo>
                  <a:lnTo>
                    <a:pt x="25" y="13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777"/>
            <p:cNvSpPr>
              <a:spLocks noChangeShapeType="1"/>
            </p:cNvSpPr>
            <p:nvPr/>
          </p:nvSpPr>
          <p:spPr bwMode="auto">
            <a:xfrm flipV="1">
              <a:off x="2046" y="2549"/>
              <a:ext cx="2244" cy="1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778"/>
            <p:cNvSpPr>
              <a:spLocks/>
            </p:cNvSpPr>
            <p:nvPr/>
          </p:nvSpPr>
          <p:spPr bwMode="auto">
            <a:xfrm>
              <a:off x="3008" y="3240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779"/>
            <p:cNvSpPr>
              <a:spLocks/>
            </p:cNvSpPr>
            <p:nvPr/>
          </p:nvSpPr>
          <p:spPr bwMode="auto">
            <a:xfrm>
              <a:off x="3143" y="3141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Freeform 780"/>
            <p:cNvSpPr>
              <a:spLocks/>
            </p:cNvSpPr>
            <p:nvPr/>
          </p:nvSpPr>
          <p:spPr bwMode="auto">
            <a:xfrm>
              <a:off x="3308" y="3014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0 h 24"/>
                <a:gd name="T4" fmla="*/ 24 w 24"/>
                <a:gd name="T5" fmla="*/ 24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781"/>
            <p:cNvSpPr>
              <a:spLocks/>
            </p:cNvSpPr>
            <p:nvPr/>
          </p:nvSpPr>
          <p:spPr bwMode="auto">
            <a:xfrm>
              <a:off x="2942" y="3252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782"/>
            <p:cNvSpPr>
              <a:spLocks/>
            </p:cNvSpPr>
            <p:nvPr/>
          </p:nvSpPr>
          <p:spPr bwMode="auto">
            <a:xfrm>
              <a:off x="2749" y="3437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783"/>
            <p:cNvSpPr>
              <a:spLocks/>
            </p:cNvSpPr>
            <p:nvPr/>
          </p:nvSpPr>
          <p:spPr bwMode="auto">
            <a:xfrm>
              <a:off x="3250" y="3141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784"/>
            <p:cNvSpPr>
              <a:spLocks/>
            </p:cNvSpPr>
            <p:nvPr/>
          </p:nvSpPr>
          <p:spPr bwMode="auto">
            <a:xfrm>
              <a:off x="2798" y="3223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Freeform 785"/>
            <p:cNvSpPr>
              <a:spLocks/>
            </p:cNvSpPr>
            <p:nvPr/>
          </p:nvSpPr>
          <p:spPr bwMode="auto">
            <a:xfrm>
              <a:off x="3254" y="3108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Freeform 786"/>
            <p:cNvSpPr>
              <a:spLocks/>
            </p:cNvSpPr>
            <p:nvPr/>
          </p:nvSpPr>
          <p:spPr bwMode="auto">
            <a:xfrm>
              <a:off x="3464" y="2821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0 h 24"/>
                <a:gd name="T4" fmla="*/ 25 w 25"/>
                <a:gd name="T5" fmla="*/ 24 h 24"/>
                <a:gd name="T6" fmla="*/ 0 w 2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0"/>
                  </a:lnTo>
                  <a:lnTo>
                    <a:pt x="25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787"/>
            <p:cNvSpPr>
              <a:spLocks/>
            </p:cNvSpPr>
            <p:nvPr/>
          </p:nvSpPr>
          <p:spPr bwMode="auto">
            <a:xfrm>
              <a:off x="2790" y="3112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Freeform 788"/>
            <p:cNvSpPr>
              <a:spLocks/>
            </p:cNvSpPr>
            <p:nvPr/>
          </p:nvSpPr>
          <p:spPr bwMode="auto">
            <a:xfrm>
              <a:off x="2917" y="3289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789"/>
            <p:cNvSpPr>
              <a:spLocks/>
            </p:cNvSpPr>
            <p:nvPr/>
          </p:nvSpPr>
          <p:spPr bwMode="auto">
            <a:xfrm>
              <a:off x="3217" y="3100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790"/>
            <p:cNvSpPr>
              <a:spLocks/>
            </p:cNvSpPr>
            <p:nvPr/>
          </p:nvSpPr>
          <p:spPr bwMode="auto">
            <a:xfrm>
              <a:off x="2999" y="3055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Freeform 791"/>
            <p:cNvSpPr>
              <a:spLocks/>
            </p:cNvSpPr>
            <p:nvPr/>
          </p:nvSpPr>
          <p:spPr bwMode="auto">
            <a:xfrm>
              <a:off x="3188" y="3244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Freeform 792"/>
            <p:cNvSpPr>
              <a:spLocks/>
            </p:cNvSpPr>
            <p:nvPr/>
          </p:nvSpPr>
          <p:spPr bwMode="auto">
            <a:xfrm>
              <a:off x="3049" y="3195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0 h 24"/>
                <a:gd name="T4" fmla="*/ 24 w 24"/>
                <a:gd name="T5" fmla="*/ 24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Freeform 793"/>
            <p:cNvSpPr>
              <a:spLocks/>
            </p:cNvSpPr>
            <p:nvPr/>
          </p:nvSpPr>
          <p:spPr bwMode="auto">
            <a:xfrm>
              <a:off x="3813" y="2693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Freeform 794"/>
            <p:cNvSpPr>
              <a:spLocks/>
            </p:cNvSpPr>
            <p:nvPr/>
          </p:nvSpPr>
          <p:spPr bwMode="auto">
            <a:xfrm>
              <a:off x="3571" y="2989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Freeform 795"/>
            <p:cNvSpPr>
              <a:spLocks/>
            </p:cNvSpPr>
            <p:nvPr/>
          </p:nvSpPr>
          <p:spPr bwMode="auto">
            <a:xfrm>
              <a:off x="3184" y="3055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Freeform 796"/>
            <p:cNvSpPr>
              <a:spLocks/>
            </p:cNvSpPr>
            <p:nvPr/>
          </p:nvSpPr>
          <p:spPr bwMode="auto">
            <a:xfrm>
              <a:off x="3386" y="3022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797"/>
            <p:cNvSpPr>
              <a:spLocks/>
            </p:cNvSpPr>
            <p:nvPr/>
          </p:nvSpPr>
          <p:spPr bwMode="auto">
            <a:xfrm>
              <a:off x="3817" y="2533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3 w 25"/>
                <a:gd name="T3" fmla="*/ 0 h 24"/>
                <a:gd name="T4" fmla="*/ 25 w 25"/>
                <a:gd name="T5" fmla="*/ 24 h 24"/>
                <a:gd name="T6" fmla="*/ 0 w 2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3" y="0"/>
                  </a:lnTo>
                  <a:lnTo>
                    <a:pt x="25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Freeform 798"/>
            <p:cNvSpPr>
              <a:spLocks/>
            </p:cNvSpPr>
            <p:nvPr/>
          </p:nvSpPr>
          <p:spPr bwMode="auto">
            <a:xfrm>
              <a:off x="2901" y="2977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0 h 24"/>
                <a:gd name="T4" fmla="*/ 24 w 24"/>
                <a:gd name="T5" fmla="*/ 24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Freeform 799"/>
            <p:cNvSpPr>
              <a:spLocks/>
            </p:cNvSpPr>
            <p:nvPr/>
          </p:nvSpPr>
          <p:spPr bwMode="auto">
            <a:xfrm>
              <a:off x="2851" y="350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800"/>
            <p:cNvSpPr>
              <a:spLocks/>
            </p:cNvSpPr>
            <p:nvPr/>
          </p:nvSpPr>
          <p:spPr bwMode="auto">
            <a:xfrm>
              <a:off x="3554" y="2985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Freeform 801"/>
            <p:cNvSpPr>
              <a:spLocks/>
            </p:cNvSpPr>
            <p:nvPr/>
          </p:nvSpPr>
          <p:spPr bwMode="auto">
            <a:xfrm>
              <a:off x="2975" y="3260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Freeform 802"/>
            <p:cNvSpPr>
              <a:spLocks/>
            </p:cNvSpPr>
            <p:nvPr/>
          </p:nvSpPr>
          <p:spPr bwMode="auto">
            <a:xfrm>
              <a:off x="3147" y="3022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Freeform 803"/>
            <p:cNvSpPr>
              <a:spLocks/>
            </p:cNvSpPr>
            <p:nvPr/>
          </p:nvSpPr>
          <p:spPr bwMode="auto">
            <a:xfrm>
              <a:off x="3464" y="2870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804"/>
            <p:cNvSpPr>
              <a:spLocks/>
            </p:cNvSpPr>
            <p:nvPr/>
          </p:nvSpPr>
          <p:spPr bwMode="auto">
            <a:xfrm>
              <a:off x="3538" y="2989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Freeform 805"/>
            <p:cNvSpPr>
              <a:spLocks/>
            </p:cNvSpPr>
            <p:nvPr/>
          </p:nvSpPr>
          <p:spPr bwMode="auto">
            <a:xfrm>
              <a:off x="3398" y="2779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806"/>
            <p:cNvSpPr>
              <a:spLocks/>
            </p:cNvSpPr>
            <p:nvPr/>
          </p:nvSpPr>
          <p:spPr bwMode="auto">
            <a:xfrm>
              <a:off x="2132" y="3766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807"/>
            <p:cNvSpPr>
              <a:spLocks/>
            </p:cNvSpPr>
            <p:nvPr/>
          </p:nvSpPr>
          <p:spPr bwMode="auto">
            <a:xfrm>
              <a:off x="3550" y="320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808"/>
            <p:cNvSpPr>
              <a:spLocks/>
            </p:cNvSpPr>
            <p:nvPr/>
          </p:nvSpPr>
          <p:spPr bwMode="auto">
            <a:xfrm>
              <a:off x="3526" y="3121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0 h 24"/>
                <a:gd name="T4" fmla="*/ 24 w 24"/>
                <a:gd name="T5" fmla="*/ 24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809"/>
            <p:cNvSpPr>
              <a:spLocks/>
            </p:cNvSpPr>
            <p:nvPr/>
          </p:nvSpPr>
          <p:spPr bwMode="auto">
            <a:xfrm>
              <a:off x="3805" y="2788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0 h 24"/>
                <a:gd name="T4" fmla="*/ 25 w 25"/>
                <a:gd name="T5" fmla="*/ 24 h 24"/>
                <a:gd name="T6" fmla="*/ 0 w 2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0"/>
                  </a:lnTo>
                  <a:lnTo>
                    <a:pt x="25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810"/>
            <p:cNvSpPr>
              <a:spLocks/>
            </p:cNvSpPr>
            <p:nvPr/>
          </p:nvSpPr>
          <p:spPr bwMode="auto">
            <a:xfrm>
              <a:off x="3431" y="2969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2 w 25"/>
                <a:gd name="T3" fmla="*/ 0 h 24"/>
                <a:gd name="T4" fmla="*/ 25 w 25"/>
                <a:gd name="T5" fmla="*/ 24 h 24"/>
                <a:gd name="T6" fmla="*/ 0 w 2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2" y="0"/>
                  </a:lnTo>
                  <a:lnTo>
                    <a:pt x="25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811"/>
            <p:cNvSpPr>
              <a:spLocks/>
            </p:cNvSpPr>
            <p:nvPr/>
          </p:nvSpPr>
          <p:spPr bwMode="auto">
            <a:xfrm>
              <a:off x="3505" y="3034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Freeform 812"/>
            <p:cNvSpPr>
              <a:spLocks/>
            </p:cNvSpPr>
            <p:nvPr/>
          </p:nvSpPr>
          <p:spPr bwMode="auto">
            <a:xfrm>
              <a:off x="3373" y="3203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Freeform 813"/>
            <p:cNvSpPr>
              <a:spLocks/>
            </p:cNvSpPr>
            <p:nvPr/>
          </p:nvSpPr>
          <p:spPr bwMode="auto">
            <a:xfrm>
              <a:off x="3361" y="3038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814"/>
            <p:cNvSpPr>
              <a:spLocks/>
            </p:cNvSpPr>
            <p:nvPr/>
          </p:nvSpPr>
          <p:spPr bwMode="auto">
            <a:xfrm>
              <a:off x="3435" y="292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815"/>
            <p:cNvSpPr>
              <a:spLocks/>
            </p:cNvSpPr>
            <p:nvPr/>
          </p:nvSpPr>
          <p:spPr bwMode="auto">
            <a:xfrm>
              <a:off x="3176" y="292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816"/>
            <p:cNvSpPr>
              <a:spLocks/>
            </p:cNvSpPr>
            <p:nvPr/>
          </p:nvSpPr>
          <p:spPr bwMode="auto">
            <a:xfrm>
              <a:off x="2165" y="3778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817"/>
            <p:cNvSpPr>
              <a:spLocks/>
            </p:cNvSpPr>
            <p:nvPr/>
          </p:nvSpPr>
          <p:spPr bwMode="auto">
            <a:xfrm>
              <a:off x="2033" y="364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Freeform 818"/>
            <p:cNvSpPr>
              <a:spLocks/>
            </p:cNvSpPr>
            <p:nvPr/>
          </p:nvSpPr>
          <p:spPr bwMode="auto">
            <a:xfrm>
              <a:off x="3472" y="2952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819"/>
            <p:cNvSpPr>
              <a:spLocks/>
            </p:cNvSpPr>
            <p:nvPr/>
          </p:nvSpPr>
          <p:spPr bwMode="auto">
            <a:xfrm>
              <a:off x="3665" y="2701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820"/>
            <p:cNvSpPr>
              <a:spLocks/>
            </p:cNvSpPr>
            <p:nvPr/>
          </p:nvSpPr>
          <p:spPr bwMode="auto">
            <a:xfrm>
              <a:off x="3299" y="2895"/>
              <a:ext cx="25" cy="24"/>
            </a:xfrm>
            <a:custGeom>
              <a:avLst/>
              <a:gdLst>
                <a:gd name="T0" fmla="*/ 0 w 25"/>
                <a:gd name="T1" fmla="*/ 24 h 24"/>
                <a:gd name="T2" fmla="*/ 13 w 25"/>
                <a:gd name="T3" fmla="*/ 0 h 24"/>
                <a:gd name="T4" fmla="*/ 25 w 25"/>
                <a:gd name="T5" fmla="*/ 24 h 24"/>
                <a:gd name="T6" fmla="*/ 0 w 25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0" y="24"/>
                  </a:moveTo>
                  <a:lnTo>
                    <a:pt x="13" y="0"/>
                  </a:lnTo>
                  <a:lnTo>
                    <a:pt x="25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Freeform 821"/>
            <p:cNvSpPr>
              <a:spLocks/>
            </p:cNvSpPr>
            <p:nvPr/>
          </p:nvSpPr>
          <p:spPr bwMode="auto">
            <a:xfrm>
              <a:off x="3686" y="2734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822"/>
            <p:cNvSpPr>
              <a:spLocks/>
            </p:cNvSpPr>
            <p:nvPr/>
          </p:nvSpPr>
          <p:spPr bwMode="auto">
            <a:xfrm>
              <a:off x="3435" y="2771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2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2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823"/>
            <p:cNvSpPr>
              <a:spLocks/>
            </p:cNvSpPr>
            <p:nvPr/>
          </p:nvSpPr>
          <p:spPr bwMode="auto">
            <a:xfrm>
              <a:off x="2773" y="3297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Freeform 824"/>
            <p:cNvSpPr>
              <a:spLocks/>
            </p:cNvSpPr>
            <p:nvPr/>
          </p:nvSpPr>
          <p:spPr bwMode="auto">
            <a:xfrm>
              <a:off x="3234" y="2829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0 h 24"/>
                <a:gd name="T4" fmla="*/ 24 w 24"/>
                <a:gd name="T5" fmla="*/ 24 h 24"/>
                <a:gd name="T6" fmla="*/ 0 w 2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825"/>
            <p:cNvSpPr>
              <a:spLocks/>
            </p:cNvSpPr>
            <p:nvPr/>
          </p:nvSpPr>
          <p:spPr bwMode="auto">
            <a:xfrm>
              <a:off x="2695" y="3285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826"/>
            <p:cNvSpPr>
              <a:spLocks/>
            </p:cNvSpPr>
            <p:nvPr/>
          </p:nvSpPr>
          <p:spPr bwMode="auto">
            <a:xfrm>
              <a:off x="3188" y="3026"/>
              <a:ext cx="25" cy="25"/>
            </a:xfrm>
            <a:custGeom>
              <a:avLst/>
              <a:gdLst>
                <a:gd name="T0" fmla="*/ 0 w 25"/>
                <a:gd name="T1" fmla="*/ 25 h 25"/>
                <a:gd name="T2" fmla="*/ 13 w 25"/>
                <a:gd name="T3" fmla="*/ 0 h 25"/>
                <a:gd name="T4" fmla="*/ 25 w 25"/>
                <a:gd name="T5" fmla="*/ 25 h 25"/>
                <a:gd name="T6" fmla="*/ 0 w 25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13" y="0"/>
                  </a:lnTo>
                  <a:lnTo>
                    <a:pt x="25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Freeform 827"/>
            <p:cNvSpPr>
              <a:spLocks/>
            </p:cNvSpPr>
            <p:nvPr/>
          </p:nvSpPr>
          <p:spPr bwMode="auto">
            <a:xfrm>
              <a:off x="2375" y="3626"/>
              <a:ext cx="24" cy="25"/>
            </a:xfrm>
            <a:custGeom>
              <a:avLst/>
              <a:gdLst>
                <a:gd name="T0" fmla="*/ 0 w 24"/>
                <a:gd name="T1" fmla="*/ 25 h 25"/>
                <a:gd name="T2" fmla="*/ 12 w 24"/>
                <a:gd name="T3" fmla="*/ 0 h 25"/>
                <a:gd name="T4" fmla="*/ 24 w 24"/>
                <a:gd name="T5" fmla="*/ 25 h 25"/>
                <a:gd name="T6" fmla="*/ 0 w 24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5">
                  <a:moveTo>
                    <a:pt x="0" y="25"/>
                  </a:moveTo>
                  <a:lnTo>
                    <a:pt x="12" y="0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35734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299" y="90488"/>
            <a:ext cx="10075617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Estimating Parameters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6299" y="968893"/>
            <a:ext cx="10075617" cy="587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Typically expressed using SS equations (see e.g., Biometry)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Linear models simply partition SS and s</a:t>
            </a:r>
            <a:r>
              <a:rPr lang="en-US" sz="2800" baseline="30000" dirty="0" smtClean="0">
                <a:cs typeface="Times New Roman" pitchFamily="18" charset="0"/>
              </a:rPr>
              <a:t>2</a:t>
            </a:r>
            <a:endParaRPr lang="en-US" sz="2800" baseline="-250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u="sng" dirty="0" smtClean="0">
                <a:cs typeface="Times New Roman" pitchFamily="18" charset="0"/>
              </a:rPr>
              <a:t>ANOVA (single-factor)</a:t>
            </a:r>
            <a:r>
              <a:rPr lang="en-US" sz="2800" dirty="0" smtClean="0">
                <a:cs typeface="Times New Roman" pitchFamily="18" charset="0"/>
              </a:rPr>
              <a:t> 	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Parameters then found using SS-type equations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2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1" dirty="0" smtClean="0">
                <a:cs typeface="Times New Roman" pitchFamily="18" charset="0"/>
              </a:rPr>
              <a:t>Parameters more easily found using matrix form of GLM</a:t>
            </a:r>
            <a:r>
              <a:rPr lang="en-US" sz="2800" dirty="0" smtClean="0">
                <a:cs typeface="Times New Roman" pitchFamily="18" charset="0"/>
              </a:rPr>
              <a:t>	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0501"/>
              </p:ext>
            </p:extLst>
          </p:nvPr>
        </p:nvGraphicFramePr>
        <p:xfrm>
          <a:off x="2537363" y="1823617"/>
          <a:ext cx="3052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8" name="Equation" r:id="rId4" imgW="1866600" imgH="457200" progId="Equation.DSMT4">
                  <p:embed/>
                </p:oleObj>
              </mc:Choice>
              <mc:Fallback>
                <p:oleObj name="Equation" r:id="rId4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363" y="1823617"/>
                        <a:ext cx="3052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20650"/>
              </p:ext>
            </p:extLst>
          </p:nvPr>
        </p:nvGraphicFramePr>
        <p:xfrm>
          <a:off x="577850" y="3216275"/>
          <a:ext cx="25431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29" name="Equation" r:id="rId6" imgW="1726920" imgH="457200" progId="Equation.DSMT4">
                  <p:embed/>
                </p:oleObj>
              </mc:Choice>
              <mc:Fallback>
                <p:oleObj name="Equation" r:id="rId6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216275"/>
                        <a:ext cx="25431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588883"/>
              </p:ext>
            </p:extLst>
          </p:nvPr>
        </p:nvGraphicFramePr>
        <p:xfrm>
          <a:off x="600075" y="3815725"/>
          <a:ext cx="24939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0" name="Equation" r:id="rId8" imgW="1816100" imgH="469900" progId="Equation.DSMT4">
                  <p:embed/>
                </p:oleObj>
              </mc:Choice>
              <mc:Fallback>
                <p:oleObj name="Equation" r:id="rId8" imgW="1816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15725"/>
                        <a:ext cx="24939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66628"/>
              </p:ext>
            </p:extLst>
          </p:nvPr>
        </p:nvGraphicFramePr>
        <p:xfrm>
          <a:off x="5435600" y="3216275"/>
          <a:ext cx="25828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1" name="Equation" r:id="rId10" imgW="1600200" imgH="457200" progId="Equation.DSMT4">
                  <p:embed/>
                </p:oleObj>
              </mc:Choice>
              <mc:Fallback>
                <p:oleObj name="Equation" r:id="rId10" imgW="1600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6275"/>
                        <a:ext cx="25828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55161"/>
              </p:ext>
            </p:extLst>
          </p:nvPr>
        </p:nvGraphicFramePr>
        <p:xfrm>
          <a:off x="5540222" y="3830678"/>
          <a:ext cx="1838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2" name="Equation" r:id="rId12" imgW="1168400" imgH="457200" progId="Equation.DSMT4">
                  <p:embed/>
                </p:oleObj>
              </mc:Choice>
              <mc:Fallback>
                <p:oleObj name="Equation" r:id="rId12" imgW="116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222" y="3830678"/>
                        <a:ext cx="18383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24012"/>
              </p:ext>
            </p:extLst>
          </p:nvPr>
        </p:nvGraphicFramePr>
        <p:xfrm>
          <a:off x="3768810" y="5383014"/>
          <a:ext cx="1539036" cy="7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3" r:id="rId14" imgW="1663700" imgH="863600" progId="Equation.DSMT4">
                  <p:embed/>
                </p:oleObj>
              </mc:Choice>
              <mc:Fallback>
                <p:oleObj r:id="rId14" imgW="16637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810" y="5383014"/>
                        <a:ext cx="1539036" cy="796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54982" y="2679782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Regression</a:t>
            </a:r>
            <a:endParaRPr lang="en-US" sz="2800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307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Deriving Univariate Regression	</a:t>
            </a:r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5429250" y="2139950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latin typeface="Book Antiqua" pitchFamily="18" charset="0"/>
              </a:rPr>
              <a:t>and:</a:t>
            </a:r>
          </a:p>
        </p:txBody>
      </p:sp>
      <p:graphicFrame>
        <p:nvGraphicFramePr>
          <p:cNvPr id="495621" name="Object 5"/>
          <p:cNvGraphicFramePr>
            <a:graphicFrameLocks noChangeAspect="1"/>
          </p:cNvGraphicFramePr>
          <p:nvPr/>
        </p:nvGraphicFramePr>
        <p:xfrm>
          <a:off x="4116388" y="1930400"/>
          <a:ext cx="9747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0" name="Equation" r:id="rId4" imgW="825480" imgH="711000" progId="Equation.DSMT4">
                  <p:embed/>
                </p:oleObj>
              </mc:Choice>
              <mc:Fallback>
                <p:oleObj name="Equation" r:id="rId4" imgW="8254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930400"/>
                        <a:ext cx="9747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/>
        </p:nvGraphicFramePr>
        <p:xfrm>
          <a:off x="3092450" y="1914525"/>
          <a:ext cx="711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1" name="Equation" r:id="rId6" imgW="583920" imgH="711000" progId="Equation.DSMT4">
                  <p:embed/>
                </p:oleObj>
              </mc:Choice>
              <mc:Fallback>
                <p:oleObj name="Equation" r:id="rId6" imgW="58392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914525"/>
                        <a:ext cx="7112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6267450" y="1995488"/>
          <a:ext cx="8651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2" name="Equation" r:id="rId8" imgW="609480" imgH="482400" progId="Equation.DSMT4">
                  <p:embed/>
                </p:oleObj>
              </mc:Choice>
              <mc:Fallback>
                <p:oleObj name="Equation" r:id="rId8" imgW="6094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995488"/>
                        <a:ext cx="86518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77151"/>
              </p:ext>
            </p:extLst>
          </p:nvPr>
        </p:nvGraphicFramePr>
        <p:xfrm>
          <a:off x="3840163" y="1258888"/>
          <a:ext cx="2117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3" name="Equation" r:id="rId10" imgW="749160" imgH="177480" progId="Equation.DSMT4">
                  <p:embed/>
                </p:oleObj>
              </mc:Choice>
              <mc:Fallback>
                <p:oleObj name="Equation" r:id="rId10" imgW="74916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1258888"/>
                        <a:ext cx="21177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5625" name="Group 9"/>
          <p:cNvGrpSpPr>
            <a:grpSpLocks/>
          </p:cNvGrpSpPr>
          <p:nvPr/>
        </p:nvGrpSpPr>
        <p:grpSpPr bwMode="auto">
          <a:xfrm>
            <a:off x="236538" y="3013075"/>
            <a:ext cx="9150350" cy="1073150"/>
            <a:chOff x="149" y="1898"/>
            <a:chExt cx="5764" cy="676"/>
          </a:xfrm>
        </p:grpSpPr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149" y="2089"/>
              <a:ext cx="2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1. Expand matrixes:</a:t>
              </a:r>
            </a:p>
          </p:txBody>
        </p:sp>
        <p:graphicFrame>
          <p:nvGraphicFramePr>
            <p:cNvPr id="49562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072364"/>
                </p:ext>
              </p:extLst>
            </p:nvPr>
          </p:nvGraphicFramePr>
          <p:xfrm>
            <a:off x="2251" y="1898"/>
            <a:ext cx="3662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44" name="Equation" r:id="rId12" imgW="4127400" imgH="761760" progId="Equation.DSMT4">
                    <p:embed/>
                  </p:oleObj>
                </mc:Choice>
                <mc:Fallback>
                  <p:oleObj name="Equation" r:id="rId12" imgW="4127400" imgH="7617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1898"/>
                          <a:ext cx="3662" cy="6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628" name="Rectangle 12"/>
          <p:cNvSpPr>
            <a:spLocks noChangeArrowheads="1"/>
          </p:cNvSpPr>
          <p:nvPr/>
        </p:nvSpPr>
        <p:spPr bwMode="auto">
          <a:xfrm>
            <a:off x="2055813" y="2120900"/>
            <a:ext cx="105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latin typeface="Book Antiqua" pitchFamily="18" charset="0"/>
              </a:rPr>
              <a:t>where:</a:t>
            </a:r>
          </a:p>
        </p:txBody>
      </p:sp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236538" y="5132388"/>
            <a:ext cx="358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2. Begin rewrite:</a:t>
            </a:r>
          </a:p>
        </p:txBody>
      </p:sp>
      <p:grpSp>
        <p:nvGrpSpPr>
          <p:cNvPr id="495630" name="Group 14"/>
          <p:cNvGrpSpPr>
            <a:grpSpLocks/>
          </p:cNvGrpSpPr>
          <p:nvPr/>
        </p:nvGrpSpPr>
        <p:grpSpPr bwMode="auto">
          <a:xfrm>
            <a:off x="2501900" y="4379913"/>
            <a:ext cx="7064375" cy="1589087"/>
            <a:chOff x="1576" y="2759"/>
            <a:chExt cx="4450" cy="1001"/>
          </a:xfrm>
        </p:grpSpPr>
        <p:graphicFrame>
          <p:nvGraphicFramePr>
            <p:cNvPr id="495631" name="Object 15"/>
            <p:cNvGraphicFramePr>
              <a:graphicFrameLocks noChangeAspect="1"/>
            </p:cNvGraphicFramePr>
            <p:nvPr/>
          </p:nvGraphicFramePr>
          <p:xfrm>
            <a:off x="1576" y="2892"/>
            <a:ext cx="4450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45" name="Equation" r:id="rId14" imgW="5016240" imgH="977760" progId="Equation.DSMT4">
                    <p:embed/>
                  </p:oleObj>
                </mc:Choice>
                <mc:Fallback>
                  <p:oleObj name="Equation" r:id="rId14" imgW="5016240" imgH="9777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892"/>
                          <a:ext cx="4450" cy="8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32" name="Arc 16"/>
            <p:cNvSpPr>
              <a:spLocks/>
            </p:cNvSpPr>
            <p:nvPr/>
          </p:nvSpPr>
          <p:spPr bwMode="auto">
            <a:xfrm>
              <a:off x="1943" y="2759"/>
              <a:ext cx="754" cy="17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495633" name="Arc 17"/>
            <p:cNvSpPr>
              <a:spLocks/>
            </p:cNvSpPr>
            <p:nvPr/>
          </p:nvSpPr>
          <p:spPr bwMode="auto">
            <a:xfrm>
              <a:off x="3279" y="2775"/>
              <a:ext cx="754" cy="17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Deriving Univariate Regression (Cont. 1)	</a:t>
            </a:r>
          </a:p>
        </p:txBody>
      </p:sp>
      <p:sp>
        <p:nvSpPr>
          <p:cNvPr id="49766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668" name="Group 4"/>
          <p:cNvGrpSpPr>
            <a:grpSpLocks/>
          </p:cNvGrpSpPr>
          <p:nvPr/>
        </p:nvGrpSpPr>
        <p:grpSpPr bwMode="auto">
          <a:xfrm>
            <a:off x="442913" y="1011238"/>
            <a:ext cx="6634162" cy="1271587"/>
            <a:chOff x="279" y="637"/>
            <a:chExt cx="4179" cy="801"/>
          </a:xfrm>
        </p:grpSpPr>
        <p:sp>
          <p:nvSpPr>
            <p:cNvPr id="497669" name="Text Box 5"/>
            <p:cNvSpPr txBox="1">
              <a:spLocks noChangeArrowheads="1"/>
            </p:cNvSpPr>
            <p:nvPr/>
          </p:nvSpPr>
          <p:spPr bwMode="auto">
            <a:xfrm>
              <a:off x="279" y="805"/>
              <a:ext cx="1771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2. From before:</a:t>
              </a:r>
            </a:p>
            <a:p>
              <a:pPr algn="l">
                <a:spcBef>
                  <a:spcPct val="50000"/>
                </a:spcBef>
              </a:pPr>
              <a:endParaRPr lang="en-US"/>
            </a:p>
          </p:txBody>
        </p:sp>
        <p:graphicFrame>
          <p:nvGraphicFramePr>
            <p:cNvPr id="4976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971541"/>
                </p:ext>
              </p:extLst>
            </p:nvPr>
          </p:nvGraphicFramePr>
          <p:xfrm>
            <a:off x="2011" y="637"/>
            <a:ext cx="2447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6" name="Equation" r:id="rId4" imgW="3162240" imgH="977760" progId="Equation.DSMT4">
                    <p:embed/>
                  </p:oleObj>
                </mc:Choice>
                <mc:Fallback>
                  <p:oleObj name="Equation" r:id="rId4" imgW="3162240" imgH="9777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637"/>
                          <a:ext cx="2447" cy="7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671" name="Group 7"/>
          <p:cNvGrpSpPr>
            <a:grpSpLocks/>
          </p:cNvGrpSpPr>
          <p:nvPr/>
        </p:nvGrpSpPr>
        <p:grpSpPr bwMode="auto">
          <a:xfrm>
            <a:off x="439738" y="4568825"/>
            <a:ext cx="8412162" cy="1920875"/>
            <a:chOff x="277" y="2878"/>
            <a:chExt cx="5299" cy="1210"/>
          </a:xfrm>
        </p:grpSpPr>
        <p:graphicFrame>
          <p:nvGraphicFramePr>
            <p:cNvPr id="497672" name="Object 8"/>
            <p:cNvGraphicFramePr>
              <a:graphicFrameLocks noChangeAspect="1"/>
            </p:cNvGraphicFramePr>
            <p:nvPr/>
          </p:nvGraphicFramePr>
          <p:xfrm>
            <a:off x="1892" y="2878"/>
            <a:ext cx="3684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7" name="Equation" r:id="rId6" imgW="5574960" imgH="1828800" progId="Equation.DSMT4">
                    <p:embed/>
                  </p:oleObj>
                </mc:Choice>
                <mc:Fallback>
                  <p:oleObj name="Equation" r:id="rId6" imgW="5574960" imgH="1828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2878"/>
                          <a:ext cx="3684" cy="1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673" name="Text Box 9"/>
            <p:cNvSpPr txBox="1">
              <a:spLocks noChangeArrowheads="1"/>
            </p:cNvSpPr>
            <p:nvPr/>
          </p:nvSpPr>
          <p:spPr bwMode="auto">
            <a:xfrm>
              <a:off x="277" y="3220"/>
              <a:ext cx="1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4. Multiply</a:t>
              </a:r>
            </a:p>
          </p:txBody>
        </p:sp>
      </p:grpSp>
      <p:grpSp>
        <p:nvGrpSpPr>
          <p:cNvPr id="497674" name="Group 10"/>
          <p:cNvGrpSpPr>
            <a:grpSpLocks/>
          </p:cNvGrpSpPr>
          <p:nvPr/>
        </p:nvGrpSpPr>
        <p:grpSpPr bwMode="auto">
          <a:xfrm>
            <a:off x="442913" y="2305050"/>
            <a:ext cx="7639050" cy="2105025"/>
            <a:chOff x="279" y="1452"/>
            <a:chExt cx="4812" cy="1326"/>
          </a:xfrm>
        </p:grpSpPr>
        <p:graphicFrame>
          <p:nvGraphicFramePr>
            <p:cNvPr id="497675" name="Object 11"/>
            <p:cNvGraphicFramePr>
              <a:graphicFrameLocks noChangeAspect="1"/>
            </p:cNvGraphicFramePr>
            <p:nvPr/>
          </p:nvGraphicFramePr>
          <p:xfrm>
            <a:off x="1978" y="1452"/>
            <a:ext cx="3113" cy="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8" name="Equation" r:id="rId8" imgW="4292280" imgH="1828800" progId="Equation.DSMT4">
                    <p:embed/>
                  </p:oleObj>
                </mc:Choice>
                <mc:Fallback>
                  <p:oleObj name="Equation" r:id="rId8" imgW="4292280" imgH="1828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452"/>
                          <a:ext cx="3113" cy="1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676" name="Text Box 12"/>
            <p:cNvSpPr txBox="1">
              <a:spLocks noChangeArrowheads="1"/>
            </p:cNvSpPr>
            <p:nvPr/>
          </p:nvSpPr>
          <p:spPr bwMode="auto">
            <a:xfrm>
              <a:off x="279" y="1973"/>
              <a:ext cx="1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3. Calculate inverse: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Deriving Univariate Regression (Cont. 2)	</a:t>
            </a:r>
          </a:p>
        </p:txBody>
      </p:sp>
      <p:sp>
        <p:nvSpPr>
          <p:cNvPr id="49971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822325" y="1150938"/>
          <a:ext cx="15509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6" name="Equation" r:id="rId4" imgW="2158920" imgH="1803240" progId="Equation.DSMT4">
                  <p:embed/>
                </p:oleObj>
              </mc:Choice>
              <mc:Fallback>
                <p:oleObj name="Equation" r:id="rId4" imgW="2158920" imgH="1803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150938"/>
                        <a:ext cx="15509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7" name="Object 5"/>
          <p:cNvGraphicFramePr>
            <a:graphicFrameLocks noChangeAspect="1"/>
          </p:cNvGraphicFramePr>
          <p:nvPr/>
        </p:nvGraphicFramePr>
        <p:xfrm>
          <a:off x="3533775" y="1252538"/>
          <a:ext cx="205105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7" name="Equation" r:id="rId6" imgW="1574640" imgH="888840" progId="Equation.DSMT4">
                  <p:embed/>
                </p:oleObj>
              </mc:Choice>
              <mc:Fallback>
                <p:oleObj name="Equation" r:id="rId6" imgW="157464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252538"/>
                        <a:ext cx="2051050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5724525" y="1595438"/>
            <a:ext cx="156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latin typeface="Book Antiqua" pitchFamily="18" charset="0"/>
              </a:rPr>
              <a:t>Rearrange to:</a:t>
            </a:r>
          </a:p>
        </p:txBody>
      </p: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7359650" y="1166813"/>
          <a:ext cx="23939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8" name="Equation" r:id="rId8" imgW="1663560" imgH="863280" progId="Equation.DSMT4">
                  <p:embed/>
                </p:oleObj>
              </mc:Choice>
              <mc:Fallback>
                <p:oleObj name="Equation" r:id="rId8" imgW="166356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1166813"/>
                        <a:ext cx="239395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203200" y="2511425"/>
            <a:ext cx="94980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latin typeface="Book Antiqua" pitchFamily="18" charset="0"/>
              </a:rPr>
              <a:t>Denominator:</a:t>
            </a:r>
          </a:p>
        </p:txBody>
      </p:sp>
      <p:grpSp>
        <p:nvGrpSpPr>
          <p:cNvPr id="499721" name="Group 9"/>
          <p:cNvGrpSpPr>
            <a:grpSpLocks/>
          </p:cNvGrpSpPr>
          <p:nvPr/>
        </p:nvGrpSpPr>
        <p:grpSpPr bwMode="auto">
          <a:xfrm>
            <a:off x="239713" y="3265488"/>
            <a:ext cx="9498012" cy="635000"/>
            <a:chOff x="151" y="2057"/>
            <a:chExt cx="5983" cy="400"/>
          </a:xfrm>
        </p:grpSpPr>
        <p:sp>
          <p:nvSpPr>
            <p:cNvPr id="499722" name="Rectangle 10"/>
            <p:cNvSpPr>
              <a:spLocks noChangeArrowheads="1"/>
            </p:cNvSpPr>
            <p:nvPr/>
          </p:nvSpPr>
          <p:spPr bwMode="auto">
            <a:xfrm>
              <a:off x="151" y="2057"/>
              <a:ext cx="598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800">
                  <a:latin typeface="Book Antiqua" pitchFamily="18" charset="0"/>
                </a:rPr>
                <a:t>2:						(expand multiplication)	</a:t>
              </a:r>
            </a:p>
          </p:txBody>
        </p:sp>
        <p:graphicFrame>
          <p:nvGraphicFramePr>
            <p:cNvPr id="499723" name="Object 11"/>
            <p:cNvGraphicFramePr>
              <a:graphicFrameLocks noChangeAspect="1"/>
            </p:cNvGraphicFramePr>
            <p:nvPr/>
          </p:nvGraphicFramePr>
          <p:xfrm>
            <a:off x="838" y="2090"/>
            <a:ext cx="229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99" name="Equation" r:id="rId10" imgW="2679480" imgH="431640" progId="Equation.DSMT4">
                    <p:embed/>
                  </p:oleObj>
                </mc:Choice>
                <mc:Fallback>
                  <p:oleObj name="Equation" r:id="rId10" imgW="267948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2090"/>
                          <a:ext cx="2292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9724" name="Group 12"/>
          <p:cNvGrpSpPr>
            <a:grpSpLocks/>
          </p:cNvGrpSpPr>
          <p:nvPr/>
        </p:nvGrpSpPr>
        <p:grpSpPr bwMode="auto">
          <a:xfrm>
            <a:off x="233363" y="2927350"/>
            <a:ext cx="9498012" cy="581025"/>
            <a:chOff x="147" y="1844"/>
            <a:chExt cx="5983" cy="366"/>
          </a:xfrm>
        </p:grpSpPr>
        <p:graphicFrame>
          <p:nvGraphicFramePr>
            <p:cNvPr id="499725" name="Object 13"/>
            <p:cNvGraphicFramePr>
              <a:graphicFrameLocks noChangeAspect="1"/>
            </p:cNvGraphicFramePr>
            <p:nvPr/>
          </p:nvGraphicFramePr>
          <p:xfrm>
            <a:off x="838" y="1844"/>
            <a:ext cx="174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00" name="Equation" r:id="rId12" imgW="2184120" imgH="457200" progId="Equation.DSMT4">
                    <p:embed/>
                  </p:oleObj>
                </mc:Choice>
                <mc:Fallback>
                  <p:oleObj name="Equation" r:id="rId12" imgW="2184120" imgH="45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844"/>
                          <a:ext cx="174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26" name="Rectangle 14"/>
            <p:cNvSpPr>
              <a:spLocks noChangeArrowheads="1"/>
            </p:cNvSpPr>
            <p:nvPr/>
          </p:nvSpPr>
          <p:spPr bwMode="auto">
            <a:xfrm>
              <a:off x="147" y="1858"/>
              <a:ext cx="598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800">
                  <a:latin typeface="Book Antiqua" pitchFamily="18" charset="0"/>
                </a:rPr>
                <a:t>1:</a:t>
              </a:r>
            </a:p>
          </p:txBody>
        </p:sp>
      </p:grpSp>
      <p:grpSp>
        <p:nvGrpSpPr>
          <p:cNvPr id="499727" name="Group 15"/>
          <p:cNvGrpSpPr>
            <a:grpSpLocks/>
          </p:cNvGrpSpPr>
          <p:nvPr/>
        </p:nvGrpSpPr>
        <p:grpSpPr bwMode="auto">
          <a:xfrm>
            <a:off x="241300" y="5399088"/>
            <a:ext cx="9498013" cy="1041400"/>
            <a:chOff x="152" y="3401"/>
            <a:chExt cx="5983" cy="656"/>
          </a:xfrm>
        </p:grpSpPr>
        <p:graphicFrame>
          <p:nvGraphicFramePr>
            <p:cNvPr id="499728" name="Object 16"/>
            <p:cNvGraphicFramePr>
              <a:graphicFrameLocks noChangeAspect="1"/>
            </p:cNvGraphicFramePr>
            <p:nvPr/>
          </p:nvGraphicFramePr>
          <p:xfrm>
            <a:off x="840" y="3401"/>
            <a:ext cx="22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01" name="Equation" r:id="rId14" imgW="2361960" imgH="698400" progId="Equation.DSMT4">
                    <p:embed/>
                  </p:oleObj>
                </mc:Choice>
                <mc:Fallback>
                  <p:oleObj name="Equation" r:id="rId14" imgW="2361960" imgH="698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3401"/>
                          <a:ext cx="22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29" name="Rectangle 17"/>
            <p:cNvSpPr>
              <a:spLocks noChangeArrowheads="1"/>
            </p:cNvSpPr>
            <p:nvPr/>
          </p:nvSpPr>
          <p:spPr bwMode="auto">
            <a:xfrm>
              <a:off x="152" y="3671"/>
              <a:ext cx="598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800">
                  <a:latin typeface="Book Antiqua" pitchFamily="18" charset="0"/>
                </a:rPr>
                <a:t>5:  						(multiply by </a:t>
              </a:r>
              <a:r>
                <a:rPr lang="en-US" sz="1800" i="1">
                  <a:latin typeface="Book Antiqua" pitchFamily="18" charset="0"/>
                </a:rPr>
                <a:t>n</a:t>
              </a:r>
              <a:r>
                <a:rPr lang="en-US" sz="1800"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499730" name="Group 18"/>
          <p:cNvGrpSpPr>
            <a:grpSpLocks/>
          </p:cNvGrpSpPr>
          <p:nvPr/>
        </p:nvGrpSpPr>
        <p:grpSpPr bwMode="auto">
          <a:xfrm>
            <a:off x="231775" y="3698875"/>
            <a:ext cx="9498013" cy="604838"/>
            <a:chOff x="146" y="2330"/>
            <a:chExt cx="5983" cy="381"/>
          </a:xfrm>
        </p:grpSpPr>
        <p:graphicFrame>
          <p:nvGraphicFramePr>
            <p:cNvPr id="499731" name="Object 19"/>
            <p:cNvGraphicFramePr>
              <a:graphicFrameLocks noChangeAspect="1"/>
            </p:cNvGraphicFramePr>
            <p:nvPr/>
          </p:nvGraphicFramePr>
          <p:xfrm>
            <a:off x="837" y="2360"/>
            <a:ext cx="23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02" name="Equation" r:id="rId16" imgW="2895480" imgH="431640" progId="Equation.DSMT4">
                    <p:embed/>
                  </p:oleObj>
                </mc:Choice>
                <mc:Fallback>
                  <p:oleObj name="Equation" r:id="rId16" imgW="2895480" imgH="431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2360"/>
                          <a:ext cx="2369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32" name="Rectangle 20"/>
            <p:cNvSpPr>
              <a:spLocks noChangeArrowheads="1"/>
            </p:cNvSpPr>
            <p:nvPr/>
          </p:nvSpPr>
          <p:spPr bwMode="auto">
            <a:xfrm>
              <a:off x="146" y="2330"/>
              <a:ext cx="598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800">
                  <a:latin typeface="Book Antiqua" pitchFamily="18" charset="0"/>
                </a:rPr>
                <a:t>3:						(separate sum, extract constant)</a:t>
              </a:r>
            </a:p>
          </p:txBody>
        </p:sp>
      </p:grpSp>
      <p:grpSp>
        <p:nvGrpSpPr>
          <p:cNvPr id="499733" name="Group 21"/>
          <p:cNvGrpSpPr>
            <a:grpSpLocks/>
          </p:cNvGrpSpPr>
          <p:nvPr/>
        </p:nvGrpSpPr>
        <p:grpSpPr bwMode="auto">
          <a:xfrm>
            <a:off x="254000" y="4287838"/>
            <a:ext cx="9498013" cy="1074737"/>
            <a:chOff x="160" y="2701"/>
            <a:chExt cx="5983" cy="677"/>
          </a:xfrm>
        </p:grpSpPr>
        <p:graphicFrame>
          <p:nvGraphicFramePr>
            <p:cNvPr id="499734" name="Object 22"/>
            <p:cNvGraphicFramePr>
              <a:graphicFrameLocks noChangeAspect="1"/>
            </p:cNvGraphicFramePr>
            <p:nvPr/>
          </p:nvGraphicFramePr>
          <p:xfrm>
            <a:off x="4096" y="2852"/>
            <a:ext cx="64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03" name="Equation" r:id="rId18" imgW="672840" imgH="431640" progId="Equation.DSMT4">
                    <p:embed/>
                  </p:oleObj>
                </mc:Choice>
                <mc:Fallback>
                  <p:oleObj name="Equation" r:id="rId18" imgW="67284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852"/>
                          <a:ext cx="640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9735" name="Group 23"/>
            <p:cNvGrpSpPr>
              <a:grpSpLocks/>
            </p:cNvGrpSpPr>
            <p:nvPr/>
          </p:nvGrpSpPr>
          <p:grpSpPr bwMode="auto">
            <a:xfrm>
              <a:off x="160" y="2701"/>
              <a:ext cx="5983" cy="677"/>
              <a:chOff x="160" y="2701"/>
              <a:chExt cx="5983" cy="677"/>
            </a:xfrm>
          </p:grpSpPr>
          <p:graphicFrame>
            <p:nvGraphicFramePr>
              <p:cNvPr id="499736" name="Object 24"/>
              <p:cNvGraphicFramePr>
                <a:graphicFrameLocks noChangeAspect="1"/>
              </p:cNvGraphicFramePr>
              <p:nvPr/>
            </p:nvGraphicFramePr>
            <p:xfrm>
              <a:off x="872" y="2701"/>
              <a:ext cx="2480" cy="6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404" name="Equation" r:id="rId20" imgW="3314520" imgH="901440" progId="Equation.DSMT4">
                      <p:embed/>
                    </p:oleObj>
                  </mc:Choice>
                  <mc:Fallback>
                    <p:oleObj name="Equation" r:id="rId20" imgW="3314520" imgH="90144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" y="2701"/>
                            <a:ext cx="2480" cy="6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9737" name="Rectangle 25"/>
              <p:cNvSpPr>
                <a:spLocks noChangeArrowheads="1"/>
              </p:cNvSpPr>
              <p:nvPr/>
            </p:nvSpPr>
            <p:spPr bwMode="auto">
              <a:xfrm>
                <a:off x="160" y="2870"/>
                <a:ext cx="598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>
                    <a:latin typeface="Book Antiqua" pitchFamily="18" charset="0"/>
                  </a:rPr>
                  <a:t>4:						(since:                    )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34757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3546" y="5387546"/>
            <a:ext cx="23567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u="sng" dirty="0" smtClean="0"/>
              <a:t>NOTE: lots of work</a:t>
            </a:r>
          </a:p>
          <a:p>
            <a:pPr algn="l"/>
            <a:r>
              <a:rPr lang="en-US" sz="2000" b="1" u="sng" dirty="0" smtClean="0"/>
              <a:t>To get to solution </a:t>
            </a:r>
          </a:p>
          <a:p>
            <a:pPr algn="l"/>
            <a:r>
              <a:rPr lang="en-US" sz="2000" b="1" u="sng" dirty="0" smtClean="0"/>
              <a:t>from matrices!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Scalars, Vectors, and Matrices</a:t>
            </a: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74650" y="1141413"/>
            <a:ext cx="949325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i="1"/>
              <a:t>Scalar</a:t>
            </a:r>
            <a:r>
              <a:rPr lang="en-US" sz="2800"/>
              <a:t>: a number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i="1"/>
              <a:t>Vector</a:t>
            </a:r>
            <a:r>
              <a:rPr lang="en-US" sz="2800"/>
              <a:t>: an ordered list (array) of scalars (n</a:t>
            </a:r>
            <a:r>
              <a:rPr lang="en-US" sz="2800" baseline="-25000"/>
              <a:t>rows</a:t>
            </a:r>
            <a:r>
              <a:rPr lang="en-US" sz="2800"/>
              <a:t> x 1</a:t>
            </a:r>
            <a:r>
              <a:rPr lang="en-US" sz="2800" baseline="-25000"/>
              <a:t>cols</a:t>
            </a:r>
            <a:r>
              <a:rPr lang="en-US" sz="2800"/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i="1"/>
              <a:t>Matrix</a:t>
            </a:r>
            <a:r>
              <a:rPr lang="en-US" sz="2800"/>
              <a:t>: a rectangular array of scalars (n</a:t>
            </a:r>
            <a:r>
              <a:rPr lang="en-US" sz="2800" baseline="-25000"/>
              <a:t>rows</a:t>
            </a:r>
            <a:r>
              <a:rPr lang="en-US" sz="2800"/>
              <a:t> x p</a:t>
            </a:r>
            <a:r>
              <a:rPr lang="en-US" sz="2800" baseline="-25000"/>
              <a:t>cols</a:t>
            </a:r>
            <a:r>
              <a:rPr lang="en-US" sz="2800"/>
              <a:t>)</a:t>
            </a:r>
          </a:p>
        </p:txBody>
      </p:sp>
      <p:graphicFrame>
        <p:nvGraphicFramePr>
          <p:cNvPr id="416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39762"/>
              </p:ext>
            </p:extLst>
          </p:nvPr>
        </p:nvGraphicFramePr>
        <p:xfrm>
          <a:off x="996950" y="4006850"/>
          <a:ext cx="13335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6" name="Equation" r:id="rId4" imgW="457200" imgH="253800" progId="Equation.DSMT4">
                  <p:embed/>
                </p:oleObj>
              </mc:Choice>
              <mc:Fallback>
                <p:oleObj name="Equation" r:id="rId4" imgW="4572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006850"/>
                        <a:ext cx="13335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5670550" y="3519488"/>
          <a:ext cx="311943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7" name="Equation" r:id="rId6" imgW="1307880" imgH="736560" progId="Equation.DSMT4">
                  <p:embed/>
                </p:oleObj>
              </mc:Choice>
              <mc:Fallback>
                <p:oleObj name="Equation" r:id="rId6" imgW="130788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3519488"/>
                        <a:ext cx="3119438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50180"/>
              </p:ext>
            </p:extLst>
          </p:nvPr>
        </p:nvGraphicFramePr>
        <p:xfrm>
          <a:off x="3519488" y="3478213"/>
          <a:ext cx="1341437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8" name="Equation" r:id="rId8" imgW="520560" imgH="711000" progId="Equation.DSMT4">
                  <p:embed/>
                </p:oleObj>
              </mc:Choice>
              <mc:Fallback>
                <p:oleObj name="Equation" r:id="rId8" imgW="52056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478213"/>
                        <a:ext cx="1341437" cy="182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2223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Calculating Sums of Squares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F-ratio is: SSM/SSE (with </a:t>
            </a:r>
            <a:r>
              <a:rPr lang="en-US" sz="2800" dirty="0" err="1"/>
              <a:t>df</a:t>
            </a:r>
            <a:r>
              <a:rPr lang="en-US" sz="2800" dirty="0"/>
              <a:t> corrections)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Need to calculate full and reduced model SS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Full model (contains all terms)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Reduced model (X</a:t>
            </a:r>
            <a:r>
              <a:rPr lang="en-US" sz="2800" baseline="30000" dirty="0"/>
              <a:t>#</a:t>
            </a:r>
            <a:r>
              <a:rPr lang="en-US" sz="2800" dirty="0"/>
              <a:t> has 1 less term in it)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Significance based on: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General formula for SS of a model effect (say, A):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Works for multivariate as well</a:t>
            </a:r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5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17100"/>
              </p:ext>
            </p:extLst>
          </p:nvPr>
        </p:nvGraphicFramePr>
        <p:xfrm>
          <a:off x="4935538" y="2092325"/>
          <a:ext cx="45767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3" name="Equation" r:id="rId4" imgW="2552400" imgH="330120" progId="Equation.DSMT4">
                  <p:embed/>
                </p:oleObj>
              </mc:Choice>
              <mc:Fallback>
                <p:oleObj name="Equation" r:id="rId4" imgW="255240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092325"/>
                        <a:ext cx="4576762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01299"/>
              </p:ext>
            </p:extLst>
          </p:nvPr>
        </p:nvGraphicFramePr>
        <p:xfrm>
          <a:off x="6321425" y="2636838"/>
          <a:ext cx="32432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4" name="Equation" r:id="rId6" imgW="1955520" imgH="304560" progId="Equation.DSMT4">
                  <p:embed/>
                </p:oleObj>
              </mc:Choice>
              <mc:Fallback>
                <p:oleObj name="Equation" r:id="rId6" imgW="195552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2636838"/>
                        <a:ext cx="32432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2"/>
          <p:cNvGraphicFramePr>
            <a:graphicFrameLocks noChangeAspect="1"/>
          </p:cNvGraphicFramePr>
          <p:nvPr/>
        </p:nvGraphicFramePr>
        <p:xfrm>
          <a:off x="4491038" y="3071813"/>
          <a:ext cx="237013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5" name="Equation" r:id="rId8" imgW="1549080" imgH="749160" progId="Equation.DSMT4">
                  <p:embed/>
                </p:oleObj>
              </mc:Choice>
              <mc:Fallback>
                <p:oleObj name="Equation" r:id="rId8" imgW="154908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071813"/>
                        <a:ext cx="2370137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6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943533"/>
              </p:ext>
            </p:extLst>
          </p:nvPr>
        </p:nvGraphicFramePr>
        <p:xfrm>
          <a:off x="3116263" y="5111750"/>
          <a:ext cx="3155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86" name="Equation" r:id="rId10" imgW="1523880" imgH="241200" progId="Equation.DSMT4">
                  <p:embed/>
                </p:oleObj>
              </mc:Choice>
              <mc:Fallback>
                <p:oleObj name="Equation" r:id="rId10" imgW="15238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111750"/>
                        <a:ext cx="3155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7580313" y="6284913"/>
            <a:ext cx="233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See Rencher, 1995: p. 359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D0BF2029-A950-4832-81D5-283AEE10443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SS</a:t>
            </a:r>
            <a:r>
              <a:rPr lang="en-US" sz="3600" b="1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3600" b="1">
                <a:solidFill>
                  <a:srgbClr val="0000FF"/>
                </a:solidFill>
              </a:rPr>
              <a:t> &amp; SS</a:t>
            </a:r>
            <a:r>
              <a:rPr lang="en-US" sz="3600" b="1">
                <a:solidFill>
                  <a:srgbClr val="0000FF"/>
                </a:solidFill>
                <a:latin typeface="Symbol" pitchFamily="18" charset="2"/>
              </a:rPr>
              <a:t>w</a:t>
            </a:r>
            <a:r>
              <a:rPr lang="en-US" sz="3600" b="1">
                <a:solidFill>
                  <a:srgbClr val="0000FF"/>
                </a:solidFill>
              </a:rPr>
              <a:t>: Some Comments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&gt;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(SS</a:t>
            </a:r>
            <a:r>
              <a:rPr lang="en-US" sz="2800">
                <a:latin typeface="Symbol" pitchFamily="18" charset="2"/>
              </a:rPr>
              <a:t>W:</a:t>
            </a:r>
            <a:r>
              <a:rPr lang="en-US" sz="2800"/>
              <a:t> more terms = lower SS; ‘explains’ more)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q &amp; q’ are df for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&amp;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(how many parameters are estimated for each model vs. sample size)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(SS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-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) estimates effect of the term of interest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For bivariate regression: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= </a:t>
            </a:r>
            <a:r>
              <a:rPr lang="en-US" sz="2800" b="1"/>
              <a:t>SST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For bivariate regression: (SS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 - SS</a:t>
            </a:r>
            <a:r>
              <a:rPr lang="en-US" sz="2800">
                <a:latin typeface="Symbol" pitchFamily="18" charset="2"/>
              </a:rPr>
              <a:t>W</a:t>
            </a:r>
            <a:r>
              <a:rPr lang="en-US" sz="2800"/>
              <a:t>) = [SST – SSE] = </a:t>
            </a:r>
            <a:r>
              <a:rPr lang="en-US" sz="2800" b="1"/>
              <a:t>SSM</a:t>
            </a:r>
            <a:endParaRPr lang="en-US" sz="2800"/>
          </a:p>
        </p:txBody>
      </p:sp>
      <p:sp>
        <p:nvSpPr>
          <p:cNvPr id="470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3810000" y="4656138"/>
          <a:ext cx="3084513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2" name="Equation" r:id="rId4" imgW="1549080" imgH="749160" progId="Equation.DSMT4">
                  <p:embed/>
                </p:oleObj>
              </mc:Choice>
              <mc:Fallback>
                <p:oleObj name="Equation" r:id="rId4" imgW="154908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56138"/>
                        <a:ext cx="3084513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00025" y="1141413"/>
            <a:ext cx="9037638" cy="465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The Data</a:t>
            </a:r>
            <a:r>
              <a:rPr lang="en-US" sz="2800" dirty="0" smtClean="0"/>
              <a:t>:</a:t>
            </a:r>
            <a:r>
              <a:rPr lang="en-US" sz="2800" dirty="0"/>
              <a:t>			   (for matrix form</a:t>
            </a:r>
            <a:r>
              <a:rPr lang="en-US" sz="2800" dirty="0" smtClean="0"/>
              <a:t>):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lm(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yreg~xreg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ct val="100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(Intercept)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algn="l"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0.3152       0.5163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yreg~xreg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value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(&gt;F)   </a:t>
            </a:r>
          </a:p>
          <a:p>
            <a:pPr algn="l">
              <a:spcBef>
                <a:spcPct val="10000"/>
              </a:spcBef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1 9.8098  9.8098  154.71 0.00112 **</a:t>
            </a:r>
          </a:p>
          <a:p>
            <a:pPr algn="l">
              <a:spcBef>
                <a:spcPct val="100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Residuals  3 0.1902  0.0634 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Regression Example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3298825" y="1114425"/>
          <a:ext cx="6873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5" name="Equation" r:id="rId4" imgW="533160" imgH="1143000" progId="Equation.DSMT4">
                  <p:embed/>
                </p:oleObj>
              </mc:Choice>
              <mc:Fallback>
                <p:oleObj name="Equation" r:id="rId4" imgW="533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114425"/>
                        <a:ext cx="6873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2232025" y="1060450"/>
          <a:ext cx="7096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6" name="Equation" r:id="rId6" imgW="533160" imgH="1143000" progId="Equation.DSMT4">
                  <p:embed/>
                </p:oleObj>
              </mc:Choice>
              <mc:Fallback>
                <p:oleObj name="Equation" r:id="rId6" imgW="53316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060450"/>
                        <a:ext cx="709613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89051"/>
              </p:ext>
            </p:extLst>
          </p:nvPr>
        </p:nvGraphicFramePr>
        <p:xfrm>
          <a:off x="6775450" y="1036638"/>
          <a:ext cx="1150938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7" name="Equation" r:id="rId8" imgW="876240" imgH="1143000" progId="Equation.DSMT4">
                  <p:embed/>
                </p:oleObj>
              </mc:Choice>
              <mc:Fallback>
                <p:oleObj name="Equation" r:id="rId8" imgW="8762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1036638"/>
                        <a:ext cx="1150938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4" name="Line 12"/>
          <p:cNvSpPr>
            <a:spLocks noChangeShapeType="1"/>
          </p:cNvSpPr>
          <p:nvPr/>
        </p:nvSpPr>
        <p:spPr bwMode="auto">
          <a:xfrm>
            <a:off x="939800" y="2633663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5132" y="3008672"/>
            <a:ext cx="623279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&gt; solve(t(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xnewreg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)%*%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xnewreg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)%*%t(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xnewreg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)%*%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yreg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[,1]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[1,] 0.3152174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[2,] 0.5163043</a:t>
            </a:r>
          </a:p>
          <a:p>
            <a:pPr algn="l"/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01013" y="4486932"/>
            <a:ext cx="4134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 full model: 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yreg-yhatreg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)%*%(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yreg-yhatreg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[,1]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[1,] 0.1902174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ANOVA using GLM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Same idea, but must use special X-matrix coding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Recode </a:t>
            </a:r>
            <a:r>
              <a:rPr lang="en-US" sz="2800" i="1"/>
              <a:t>k </a:t>
            </a:r>
            <a:r>
              <a:rPr lang="en-US" sz="2800"/>
              <a:t>groups in </a:t>
            </a:r>
            <a:r>
              <a:rPr lang="en-US" sz="2800" i="1"/>
              <a:t>k-</a:t>
            </a:r>
            <a:r>
              <a:rPr lang="en-US" sz="2800"/>
              <a:t>1 </a:t>
            </a:r>
            <a:r>
              <a:rPr lang="en-US" sz="2800" b="1" i="1"/>
              <a:t>dummy variables </a:t>
            </a:r>
            <a:r>
              <a:rPr lang="en-US" sz="2800"/>
              <a:t>columns) of X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Generally, column 1 yields     , column 2 yields deviation from    for mean of group 1, etc. (if set up as orthogonal contrasts)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Dummy variables can be constructed as orthogonal contrasts of various groups</a:t>
            </a:r>
          </a:p>
        </p:txBody>
      </p:sp>
      <p:sp>
        <p:nvSpPr>
          <p:cNvPr id="47206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2076" name="Object 12"/>
          <p:cNvGraphicFramePr>
            <a:graphicFrameLocks noChangeAspect="1"/>
          </p:cNvGraphicFramePr>
          <p:nvPr/>
        </p:nvGraphicFramePr>
        <p:xfrm>
          <a:off x="4449763" y="2089150"/>
          <a:ext cx="12080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52" name="Equation" r:id="rId4" imgW="787320" imgH="1371600" progId="Equation.DSMT4">
                  <p:embed/>
                </p:oleObj>
              </mc:Choice>
              <mc:Fallback>
                <p:oleObj name="Equation" r:id="rId4" imgW="787320" imgH="1371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089150"/>
                        <a:ext cx="1208087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14"/>
          <p:cNvGraphicFramePr>
            <a:graphicFrameLocks noChangeAspect="1"/>
          </p:cNvGraphicFramePr>
          <p:nvPr/>
        </p:nvGraphicFramePr>
        <p:xfrm>
          <a:off x="4298950" y="4381500"/>
          <a:ext cx="3857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5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4381500"/>
                        <a:ext cx="3857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9" name="Object 15"/>
          <p:cNvGraphicFramePr>
            <a:graphicFrameLocks noChangeAspect="1"/>
          </p:cNvGraphicFramePr>
          <p:nvPr/>
        </p:nvGraphicFramePr>
        <p:xfrm>
          <a:off x="9386888" y="4359275"/>
          <a:ext cx="3857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54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6888" y="4359275"/>
                        <a:ext cx="3857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Orthogonal Contrasts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Group columns only represent      ,                , etc. if they are set up as orthogonal contrasts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Orthogonal contrasts are columns of 1, 0, -1 that sum to ZERO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One approach: code group of interest as 1, last group as –1, and others as 0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If groups have different sample sizes, this can get complicated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/>
              <a:t>Need to do weighted contrasts (i.e. scale –1 by sample size)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/>
              <a:t>To get mean for group, multiply deviation by this weight</a:t>
            </a:r>
          </a:p>
        </p:txBody>
      </p:sp>
      <p:sp>
        <p:nvSpPr>
          <p:cNvPr id="47411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4120" name="Object 8"/>
          <p:cNvGraphicFramePr>
            <a:graphicFrameLocks noChangeAspect="1"/>
          </p:cNvGraphicFramePr>
          <p:nvPr/>
        </p:nvGraphicFramePr>
        <p:xfrm>
          <a:off x="4899025" y="1109663"/>
          <a:ext cx="3730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0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109663"/>
                        <a:ext cx="37306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1" name="Object 9"/>
          <p:cNvGraphicFramePr>
            <a:graphicFrameLocks noChangeAspect="1"/>
          </p:cNvGraphicFramePr>
          <p:nvPr/>
        </p:nvGraphicFramePr>
        <p:xfrm>
          <a:off x="5670550" y="1074738"/>
          <a:ext cx="10779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1" name="Equation" r:id="rId6" imgW="444240" imgH="241200" progId="Equation.DSMT4">
                  <p:embed/>
                </p:oleObj>
              </mc:Choice>
              <mc:Fallback>
                <p:oleObj name="Equation" r:id="rId6" imgW="4442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074738"/>
                        <a:ext cx="107791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212725" y="1141413"/>
            <a:ext cx="9793288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For GLM ANOVA, value in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dirty="0"/>
              <a:t> represent the overall mean (   ) and deviations from the grand mean (            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For 2 groups, think of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  as the ‘slope’ between group means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Example: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07950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GLM ANOVA: The Meaning of </a:t>
            </a:r>
            <a:r>
              <a:rPr lang="en-US" sz="3600" b="1">
                <a:solidFill>
                  <a:srgbClr val="0000FF"/>
                </a:solidFill>
                <a:latin typeface="Symbol" pitchFamily="18" charset="2"/>
              </a:rPr>
              <a:t>b</a:t>
            </a:r>
          </a:p>
        </p:txBody>
      </p:sp>
      <p:graphicFrame>
        <p:nvGraphicFramePr>
          <p:cNvPr id="501770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166813" y="3646488"/>
          <a:ext cx="126047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7" name="Equation" r:id="rId4" imgW="457200" imgH="749160" progId="Equation.DSMT4">
                  <p:embed/>
                </p:oleObj>
              </mc:Choice>
              <mc:Fallback>
                <p:oleObj name="Equation" r:id="rId4" imgW="45720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646488"/>
                        <a:ext cx="1260475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74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58188" y="4100513"/>
          <a:ext cx="12731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8" name="Equation" r:id="rId6" imgW="482400" imgH="457200" progId="Equation.DSMT4">
                  <p:embed/>
                </p:oleObj>
              </mc:Choice>
              <mc:Fallback>
                <p:oleObj name="Equation" r:id="rId6" imgW="4824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4100513"/>
                        <a:ext cx="12731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1765" name="Object 5"/>
          <p:cNvGraphicFramePr>
            <a:graphicFrameLocks noChangeAspect="1"/>
          </p:cNvGraphicFramePr>
          <p:nvPr/>
        </p:nvGraphicFramePr>
        <p:xfrm>
          <a:off x="8780463" y="1136650"/>
          <a:ext cx="373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9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463" y="1136650"/>
                        <a:ext cx="373062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6" name="Object 6"/>
          <p:cNvGraphicFramePr>
            <a:graphicFrameLocks noChangeAspect="1"/>
          </p:cNvGraphicFramePr>
          <p:nvPr/>
        </p:nvGraphicFramePr>
        <p:xfrm>
          <a:off x="5059363" y="1489075"/>
          <a:ext cx="10779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0" name="Equation" r:id="rId10" imgW="444240" imgH="241200" progId="Equation.DSMT4">
                  <p:embed/>
                </p:oleObj>
              </mc:Choice>
              <mc:Fallback>
                <p:oleObj name="Equation" r:id="rId10" imgW="4442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489075"/>
                        <a:ext cx="107791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2" name="Line 32"/>
          <p:cNvSpPr>
            <a:spLocks noChangeShapeType="1"/>
          </p:cNvSpPr>
          <p:nvPr/>
        </p:nvSpPr>
        <p:spPr bwMode="auto">
          <a:xfrm>
            <a:off x="5224463" y="4246563"/>
            <a:ext cx="1587" cy="161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9" name="Freeform 49"/>
          <p:cNvSpPr>
            <a:spLocks/>
          </p:cNvSpPr>
          <p:nvPr/>
        </p:nvSpPr>
        <p:spPr bwMode="auto">
          <a:xfrm>
            <a:off x="4687888" y="4464050"/>
            <a:ext cx="119062" cy="119063"/>
          </a:xfrm>
          <a:custGeom>
            <a:avLst/>
            <a:gdLst>
              <a:gd name="T0" fmla="*/ 9 w 19"/>
              <a:gd name="T1" fmla="*/ 0 h 19"/>
              <a:gd name="T2" fmla="*/ 19 w 19"/>
              <a:gd name="T3" fmla="*/ 10 h 19"/>
              <a:gd name="T4" fmla="*/ 9 w 19"/>
              <a:gd name="T5" fmla="*/ 19 h 19"/>
              <a:gd name="T6" fmla="*/ 0 w 19"/>
              <a:gd name="T7" fmla="*/ 10 h 19"/>
              <a:gd name="T8" fmla="*/ 9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9" y="0"/>
                </a:moveTo>
                <a:lnTo>
                  <a:pt x="19" y="10"/>
                </a:lnTo>
                <a:lnTo>
                  <a:pt x="9" y="19"/>
                </a:lnTo>
                <a:lnTo>
                  <a:pt x="0" y="10"/>
                </a:lnTo>
                <a:lnTo>
                  <a:pt x="9" y="0"/>
                </a:lnTo>
                <a:close/>
              </a:path>
            </a:pathLst>
          </a:custGeom>
          <a:solidFill>
            <a:srgbClr val="000080"/>
          </a:solidFill>
          <a:ln w="14351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0" name="Freeform 50"/>
          <p:cNvSpPr>
            <a:spLocks/>
          </p:cNvSpPr>
          <p:nvPr/>
        </p:nvSpPr>
        <p:spPr bwMode="auto">
          <a:xfrm>
            <a:off x="5730875" y="4926013"/>
            <a:ext cx="119063" cy="119062"/>
          </a:xfrm>
          <a:custGeom>
            <a:avLst/>
            <a:gdLst>
              <a:gd name="T0" fmla="*/ 10 w 19"/>
              <a:gd name="T1" fmla="*/ 0 h 19"/>
              <a:gd name="T2" fmla="*/ 19 w 19"/>
              <a:gd name="T3" fmla="*/ 9 h 19"/>
              <a:gd name="T4" fmla="*/ 10 w 19"/>
              <a:gd name="T5" fmla="*/ 19 h 19"/>
              <a:gd name="T6" fmla="*/ 0 w 19"/>
              <a:gd name="T7" fmla="*/ 9 h 19"/>
              <a:gd name="T8" fmla="*/ 10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0" y="0"/>
                </a:moveTo>
                <a:lnTo>
                  <a:pt x="19" y="9"/>
                </a:lnTo>
                <a:lnTo>
                  <a:pt x="10" y="19"/>
                </a:lnTo>
                <a:lnTo>
                  <a:pt x="0" y="9"/>
                </a:lnTo>
                <a:lnTo>
                  <a:pt x="10" y="0"/>
                </a:lnTo>
                <a:close/>
              </a:path>
            </a:pathLst>
          </a:custGeom>
          <a:solidFill>
            <a:srgbClr val="000080"/>
          </a:solidFill>
          <a:ln w="14351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0" name="Line 70"/>
          <p:cNvSpPr>
            <a:spLocks noChangeShapeType="1"/>
          </p:cNvSpPr>
          <p:nvPr/>
        </p:nvSpPr>
        <p:spPr bwMode="auto">
          <a:xfrm rot="-5400000">
            <a:off x="5206207" y="5055394"/>
            <a:ext cx="1587" cy="161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1" name="Text Box 71"/>
          <p:cNvSpPr txBox="1">
            <a:spLocks noChangeArrowheads="1"/>
          </p:cNvSpPr>
          <p:nvPr/>
        </p:nvSpPr>
        <p:spPr bwMode="auto">
          <a:xfrm>
            <a:off x="4333875" y="589915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-1	     1</a:t>
            </a:r>
          </a:p>
        </p:txBody>
      </p:sp>
      <p:sp>
        <p:nvSpPr>
          <p:cNvPr id="501832" name="Line 72"/>
          <p:cNvSpPr>
            <a:spLocks noChangeShapeType="1"/>
          </p:cNvSpPr>
          <p:nvPr/>
        </p:nvSpPr>
        <p:spPr bwMode="auto">
          <a:xfrm>
            <a:off x="4800600" y="4538663"/>
            <a:ext cx="957263" cy="428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CDC79BFC-C03B-433C-A6A7-9D0E01AD7FE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200025" y="1141413"/>
            <a:ext cx="203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The Data:	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ANOVA Example 1: Equal Sample Sizes</a:t>
            </a:r>
          </a:p>
        </p:txBody>
      </p:sp>
      <p:sp>
        <p:nvSpPr>
          <p:cNvPr id="4761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3133725" y="1060450"/>
          <a:ext cx="5080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8" name="Equation" r:id="rId4" imgW="533160" imgH="2286000" progId="Equation.DSMT4">
                  <p:embed/>
                </p:oleObj>
              </mc:Choice>
              <mc:Fallback>
                <p:oleObj name="Equation" r:id="rId4" imgW="53316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060450"/>
                        <a:ext cx="508000" cy="217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/>
        </p:nvGraphicFramePr>
        <p:xfrm>
          <a:off x="1895475" y="1138238"/>
          <a:ext cx="7620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9" name="Equation" r:id="rId6" imgW="838080" imgH="2286000" progId="Equation.DSMT4">
                  <p:embed/>
                </p:oleObj>
              </mc:Choice>
              <mc:Fallback>
                <p:oleObj name="Equation" r:id="rId6" imgW="83808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138238"/>
                        <a:ext cx="762000" cy="207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257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14300"/>
              </p:ext>
            </p:extLst>
          </p:nvPr>
        </p:nvGraphicFramePr>
        <p:xfrm>
          <a:off x="5517588" y="1195157"/>
          <a:ext cx="922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60" name="Equation" r:id="rId8" imgW="457200" imgH="215640" progId="Equation.DSMT4">
                  <p:embed/>
                </p:oleObj>
              </mc:Choice>
              <mc:Fallback>
                <p:oleObj name="Equation" r:id="rId8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588" y="1195157"/>
                        <a:ext cx="9223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25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765068"/>
              </p:ext>
            </p:extLst>
          </p:nvPr>
        </p:nvGraphicFramePr>
        <p:xfrm>
          <a:off x="4219471" y="1156494"/>
          <a:ext cx="7953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61" name="Equation" r:id="rId10" imgW="393480" imgH="241200" progId="Equation.DSMT4">
                  <p:embed/>
                </p:oleObj>
              </mc:Choice>
              <mc:Fallback>
                <p:oleObj name="Equation" r:id="rId10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471" y="1156494"/>
                        <a:ext cx="7953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259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707567"/>
              </p:ext>
            </p:extLst>
          </p:nvPr>
        </p:nvGraphicFramePr>
        <p:xfrm>
          <a:off x="6597702" y="1180408"/>
          <a:ext cx="947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62" name="Equation" r:id="rId12" imgW="469800" imgH="215640" progId="Equation.DSMT4">
                  <p:embed/>
                </p:oleObj>
              </mc:Choice>
              <mc:Fallback>
                <p:oleObj name="Equation" r:id="rId12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702" y="1180408"/>
                        <a:ext cx="9477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260" name="Text Box 100"/>
          <p:cNvSpPr txBox="1">
            <a:spLocks noChangeArrowheads="1"/>
          </p:cNvSpPr>
          <p:nvPr/>
        </p:nvSpPr>
        <p:spPr bwMode="auto">
          <a:xfrm>
            <a:off x="614363" y="2649538"/>
            <a:ext cx="11826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i="1"/>
              <a:t>n</a:t>
            </a:r>
            <a:r>
              <a:rPr lang="en-US" sz="1600" i="1" baseline="-25000"/>
              <a:t>1</a:t>
            </a:r>
            <a:r>
              <a:rPr lang="en-US" sz="1600"/>
              <a:t>=5</a:t>
            </a:r>
          </a:p>
          <a:p>
            <a:pPr>
              <a:spcBef>
                <a:spcPct val="10000"/>
              </a:spcBef>
            </a:pPr>
            <a:r>
              <a:rPr lang="en-US" sz="1600" i="1"/>
              <a:t>n</a:t>
            </a:r>
            <a:r>
              <a:rPr lang="en-US" sz="1600" i="1" baseline="-25000"/>
              <a:t>2</a:t>
            </a:r>
            <a:r>
              <a:rPr lang="en-US" sz="1600"/>
              <a:t>=5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402" y="1695434"/>
            <a:ext cx="6109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&gt; summary(lm(y~x2))</a:t>
            </a:r>
          </a:p>
          <a:p>
            <a:pPr algn="l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Intercept)   5.0000     0.2236  22.361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1.69e-08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x2           -1.0000     0.2236  -4.472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0.00208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6746" y="3440669"/>
            <a:ext cx="4751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(t(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)%*%t(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)%*%y</a:t>
            </a:r>
          </a:p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[1,]    5</a:t>
            </a:r>
          </a:p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[2,]   -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53" y="5088405"/>
            <a:ext cx="5985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(lm(y~x2))</a:t>
            </a:r>
          </a:p>
          <a:p>
            <a:pPr algn="l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value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(&gt;F)   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x2         1     10    10.0      20 0.002077 **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Residuals  8      4     0.5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5787" y="4965294"/>
            <a:ext cx="29001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000" dirty="0" err="1" smtClean="0"/>
              <a:t>From</a:t>
            </a:r>
            <a:r>
              <a:rPr lang="es-ES" sz="2000" dirty="0" smtClean="0"/>
              <a:t> full </a:t>
            </a:r>
            <a:r>
              <a:rPr lang="es-ES" sz="2000" dirty="0" err="1" smtClean="0"/>
              <a:t>model</a:t>
            </a:r>
            <a:r>
              <a:rPr lang="es-ES" sz="2000" dirty="0" smtClean="0"/>
              <a:t>:</a:t>
            </a:r>
          </a:p>
          <a:p>
            <a:pPr algn="l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t(y-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yhat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)%*%(y-</a:t>
            </a:r>
            <a:r>
              <a:rPr lang="es-ES" sz="1600" dirty="0" err="1">
                <a:latin typeface="Courier New" pitchFamily="49" charset="0"/>
                <a:cs typeface="Courier New" pitchFamily="49" charset="0"/>
              </a:rPr>
              <a:t>yhat</a:t>
            </a:r>
            <a:r>
              <a:rPr lang="es-E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pPr algn="l"/>
            <a:r>
              <a:rPr lang="es-ES" sz="1600" dirty="0">
                <a:latin typeface="Courier New" pitchFamily="49" charset="0"/>
                <a:cs typeface="Courier New" pitchFamily="49" charset="0"/>
              </a:rPr>
              <a:t>[1,]   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200025" y="1141413"/>
            <a:ext cx="2038350" cy="52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The Data</a:t>
            </a:r>
            <a:r>
              <a:rPr lang="en-US" sz="2800" dirty="0" smtClean="0"/>
              <a:t>: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ANOVA Example 2: Unequal Sample Sizes</a:t>
            </a:r>
          </a:p>
        </p:txBody>
      </p:sp>
      <p:sp>
        <p:nvSpPr>
          <p:cNvPr id="4802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0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2377"/>
              </p:ext>
            </p:extLst>
          </p:nvPr>
        </p:nvGraphicFramePr>
        <p:xfrm>
          <a:off x="3396520" y="1004888"/>
          <a:ext cx="309093" cy="132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5" name="Equation" r:id="rId4" imgW="533160" imgH="2286000" progId="Equation.DSMT4">
                  <p:embed/>
                </p:oleObj>
              </mc:Choice>
              <mc:Fallback>
                <p:oleObj name="Equation" r:id="rId4" imgW="53316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20" y="1004888"/>
                        <a:ext cx="309093" cy="13262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78016"/>
              </p:ext>
            </p:extLst>
          </p:nvPr>
        </p:nvGraphicFramePr>
        <p:xfrm>
          <a:off x="2238375" y="1042894"/>
          <a:ext cx="576652" cy="1264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6" name="Equation" r:id="rId6" imgW="1041120" imgH="2286000" progId="Equation.DSMT4">
                  <p:embed/>
                </p:oleObj>
              </mc:Choice>
              <mc:Fallback>
                <p:oleObj name="Equation" r:id="rId6" imgW="104112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042894"/>
                        <a:ext cx="576652" cy="12643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3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31270"/>
              </p:ext>
            </p:extLst>
          </p:nvPr>
        </p:nvGraphicFramePr>
        <p:xfrm>
          <a:off x="5286342" y="1141413"/>
          <a:ext cx="912057" cy="30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7" name="Equation" r:id="rId8" imgW="647640" imgH="215640" progId="Equation.DSMT4">
                  <p:embed/>
                </p:oleObj>
              </mc:Choice>
              <mc:Fallback>
                <p:oleObj name="Equation" r:id="rId8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42" y="1141413"/>
                        <a:ext cx="912057" cy="3058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30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51046"/>
              </p:ext>
            </p:extLst>
          </p:nvPr>
        </p:nvGraphicFramePr>
        <p:xfrm>
          <a:off x="4412440" y="1111160"/>
          <a:ext cx="555214" cy="34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8" name="Equation" r:id="rId10" imgW="393480" imgH="241200" progId="Equation.DSMT4">
                  <p:embed/>
                </p:oleObj>
              </mc:Choice>
              <mc:Fallback>
                <p:oleObj name="Equation" r:id="rId10" imgW="393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440" y="1111160"/>
                        <a:ext cx="555214" cy="3413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30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98128"/>
              </p:ext>
            </p:extLst>
          </p:nvPr>
        </p:nvGraphicFramePr>
        <p:xfrm>
          <a:off x="6312951" y="1141413"/>
          <a:ext cx="2235260" cy="34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9" name="Equation" r:id="rId12" imgW="1587240" imgH="241200" progId="Equation.DSMT4">
                  <p:embed/>
                </p:oleObj>
              </mc:Choice>
              <mc:Fallback>
                <p:oleObj name="Equation" r:id="rId12" imgW="1587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951" y="1141413"/>
                        <a:ext cx="2235260" cy="3424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84318" y="1570783"/>
            <a:ext cx="4751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solve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(t(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)%*%t(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)%*%y</a:t>
            </a:r>
          </a:p>
          <a:p>
            <a:pPr algn="l"/>
            <a:r>
              <a:rPr lang="fr-FR" sz="1600" dirty="0">
                <a:latin typeface="Courier New" pitchFamily="49" charset="0"/>
                <a:cs typeface="Courier New" pitchFamily="49" charset="0"/>
              </a:rPr>
              <a:t>      [,1]</a:t>
            </a:r>
          </a:p>
          <a:p>
            <a:pPr algn="l"/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 5.00</a:t>
            </a:r>
          </a:p>
          <a:p>
            <a:pPr algn="l"/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xnew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-0.75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1668" y="2833119"/>
            <a:ext cx="6603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&gt; summary(lm(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(Intercept)   5.5000     0.4621  11.902 2.28e-06 ***</a:t>
            </a:r>
          </a:p>
          <a:p>
            <a:pPr algn="l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-1.2500     0.7307  -1.711    0.125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076" y="5026320"/>
            <a:ext cx="5368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factor(x)  1   3.75  3.7500  2.9268 0.1255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Residuals  8  10.25  1.2812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GLM Comments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289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GLM is the fitting of models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Fit null model (e.g., Y~1) and then more complicated models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Assess fit of different models via SS (</a:t>
            </a:r>
            <a:r>
              <a:rPr lang="en-US" sz="2800" dirty="0" err="1" smtClean="0"/>
              <a:t>i.e</a:t>
            </a:r>
            <a:r>
              <a:rPr lang="en-US" sz="2800" dirty="0" smtClean="0"/>
              <a:t>,. LRT)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All of this is accomplished using matrix algebra</a:t>
            </a:r>
            <a:endParaRPr lang="en-US" sz="2800" dirty="0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Conclusions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6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ANOVA and regression all the same model (GLM)</a:t>
            </a:r>
          </a:p>
          <a:p>
            <a:pPr algn="l">
              <a:spcBef>
                <a:spcPct val="10000"/>
              </a:spcBef>
            </a:pPr>
            <a:r>
              <a:rPr lang="en-US" sz="2800" dirty="0"/>
              <a:t>	</a:t>
            </a:r>
            <a:r>
              <a:rPr lang="en-US" sz="2800" dirty="0" smtClean="0"/>
              <a:t>(key difference is what is used in </a:t>
            </a:r>
            <a:r>
              <a:rPr lang="en-US" sz="2800" b="1" dirty="0" smtClean="0"/>
              <a:t>X</a:t>
            </a:r>
            <a:r>
              <a:rPr lang="en-US" sz="2800" dirty="0" smtClean="0"/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GLM can be expressed in matrix algebra</a:t>
            </a:r>
          </a:p>
          <a:p>
            <a:pPr algn="l">
              <a:spcBef>
                <a:spcPct val="10000"/>
              </a:spcBef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Question:  What about multivariate-</a:t>
            </a:r>
            <a:r>
              <a:rPr lang="en-US" sz="2800" b="1" dirty="0" smtClean="0"/>
              <a:t>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97564"/>
              </p:ext>
            </p:extLst>
          </p:nvPr>
        </p:nvGraphicFramePr>
        <p:xfrm>
          <a:off x="3041650" y="3248025"/>
          <a:ext cx="27193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9" name="Equation" r:id="rId4" imgW="1079280" imgH="304560" progId="Equation.DSMT4">
                  <p:embed/>
                </p:oleObj>
              </mc:Choice>
              <mc:Fallback>
                <p:oleObj name="Equation" r:id="rId4" imgW="107928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248025"/>
                        <a:ext cx="27193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902811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Transpose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Reverse rows and columns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Represent by A</a:t>
            </a:r>
            <a:r>
              <a:rPr lang="en-US" sz="2800" baseline="30000"/>
              <a:t>t</a:t>
            </a:r>
            <a:r>
              <a:rPr lang="en-US" sz="2800"/>
              <a:t> or A’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Vector transpose works identically</a:t>
            </a:r>
          </a:p>
        </p:txBody>
      </p:sp>
      <p:sp>
        <p:nvSpPr>
          <p:cNvPr id="3860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6625" name="Object 577"/>
          <p:cNvGraphicFramePr>
            <a:graphicFrameLocks noChangeAspect="1"/>
          </p:cNvGraphicFramePr>
          <p:nvPr/>
        </p:nvGraphicFramePr>
        <p:xfrm>
          <a:off x="1662113" y="3970338"/>
          <a:ext cx="189071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0" name="Equation" r:id="rId4" imgW="787320" imgH="711000" progId="Equation.DSMT4">
                  <p:embed/>
                </p:oleObj>
              </mc:Choice>
              <mc:Fallback>
                <p:oleObj name="Equation" r:id="rId4" imgW="787320" imgH="711000" progId="Equation.DSMT4">
                  <p:embed/>
                  <p:pic>
                    <p:nvPicPr>
                      <p:cNvPr id="0" name="Object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970338"/>
                        <a:ext cx="1890712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626" name="Object 578"/>
          <p:cNvGraphicFramePr>
            <a:graphicFrameLocks noChangeAspect="1"/>
          </p:cNvGraphicFramePr>
          <p:nvPr/>
        </p:nvGraphicFramePr>
        <p:xfrm>
          <a:off x="5192713" y="4291013"/>
          <a:ext cx="37147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01" name="Equation" r:id="rId6" imgW="1371600" imgH="457200" progId="Equation.DSMT4">
                  <p:embed/>
                </p:oleObj>
              </mc:Choice>
              <mc:Fallback>
                <p:oleObj name="Equation" r:id="rId6" imgW="1371600" imgH="457200" progId="Equation.DSMT4">
                  <p:embed/>
                  <p:pic>
                    <p:nvPicPr>
                      <p:cNvPr id="0" name="Object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4291013"/>
                        <a:ext cx="371475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902811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Matrix Addition and Subtraction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Matrices must have same dimensions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Add/subtract element-wise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Vector addition/subtraction works identically </a:t>
            </a:r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29116" name="Object 60"/>
          <p:cNvGraphicFramePr>
            <a:graphicFrameLocks noChangeAspect="1"/>
          </p:cNvGraphicFramePr>
          <p:nvPr/>
        </p:nvGraphicFramePr>
        <p:xfrm>
          <a:off x="3698875" y="3814763"/>
          <a:ext cx="44338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92" name="Equation" r:id="rId4" imgW="2197080" imgH="457200" progId="Equation.DSMT4">
                  <p:embed/>
                </p:oleObj>
              </mc:Choice>
              <mc:Fallback>
                <p:oleObj name="Equation" r:id="rId4" imgW="2197080" imgH="457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814763"/>
                        <a:ext cx="443388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7" name="Object 61"/>
          <p:cNvGraphicFramePr>
            <a:graphicFrameLocks noChangeAspect="1"/>
          </p:cNvGraphicFramePr>
          <p:nvPr/>
        </p:nvGraphicFramePr>
        <p:xfrm>
          <a:off x="3771900" y="5151438"/>
          <a:ext cx="4233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93" name="Equation" r:id="rId6" imgW="2222280" imgH="457200" progId="Equation.DSMT4">
                  <p:embed/>
                </p:oleObj>
              </mc:Choice>
              <mc:Fallback>
                <p:oleObj name="Equation" r:id="rId6" imgW="2222280" imgH="45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151438"/>
                        <a:ext cx="42338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18" name="Text Box 62"/>
          <p:cNvSpPr txBox="1">
            <a:spLocks noChangeArrowheads="1"/>
          </p:cNvSpPr>
          <p:nvPr/>
        </p:nvSpPr>
        <p:spPr bwMode="auto">
          <a:xfrm>
            <a:off x="1260475" y="4048125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Addition</a:t>
            </a:r>
          </a:p>
        </p:txBody>
      </p:sp>
      <p:sp>
        <p:nvSpPr>
          <p:cNvPr id="429119" name="Text Box 63"/>
          <p:cNvSpPr txBox="1">
            <a:spLocks noChangeArrowheads="1"/>
          </p:cNvSpPr>
          <p:nvPr/>
        </p:nvSpPr>
        <p:spPr bwMode="auto">
          <a:xfrm>
            <a:off x="1257300" y="537845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Subtraction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Scalar Multiplication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73063" y="1141413"/>
            <a:ext cx="9493250" cy="569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When multiplying a vector/matrix by a scalar, simply multiply all elements by the scalar</a:t>
            </a: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7741" name="Object 4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39647"/>
              </p:ext>
            </p:extLst>
          </p:nvPr>
        </p:nvGraphicFramePr>
        <p:xfrm>
          <a:off x="3417253" y="1293813"/>
          <a:ext cx="22669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1" name="Equation" r:id="rId4" imgW="1079280" imgH="711000" progId="Equation.DSMT4">
                  <p:embed/>
                </p:oleObj>
              </mc:Choice>
              <mc:Fallback>
                <p:oleObj name="Equation" r:id="rId4" imgW="1079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253" y="1293813"/>
                        <a:ext cx="2266950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57156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235898"/>
              </p:ext>
            </p:extLst>
          </p:nvPr>
        </p:nvGraphicFramePr>
        <p:xfrm>
          <a:off x="3108960" y="3255963"/>
          <a:ext cx="32527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2" name="Equation" r:id="rId6" imgW="1549080" imgH="457200" progId="Equation.DSMT4">
                  <p:embed/>
                </p:oleObj>
              </mc:Choice>
              <mc:Fallback>
                <p:oleObj name="Equation" r:id="rId6" imgW="1549080" imgH="457200" progId="Equation.DSMT4">
                  <p:embed/>
                  <p:pic>
                    <p:nvPicPr>
                      <p:cNvPr id="0" name="Object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60" y="3255963"/>
                        <a:ext cx="32527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7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Vector </a:t>
            </a:r>
            <a:r>
              <a:rPr lang="en-US" sz="3600" b="1" dirty="0">
                <a:solidFill>
                  <a:srgbClr val="0000FF"/>
                </a:solidFill>
              </a:rPr>
              <a:t>Multiplication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78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Multiply 2 vectors: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Right?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Wrong! </a:t>
            </a:r>
            <a:endParaRPr lang="en-US" sz="2800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34780"/>
            <a:ext cx="963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*Actually, not always wrong, but not general. The above is known as the ‘</a:t>
            </a:r>
            <a:r>
              <a:rPr lang="en-US" sz="1200" dirty="0" err="1" smtClean="0"/>
              <a:t>Hadamard</a:t>
            </a:r>
            <a:r>
              <a:rPr lang="en-US" sz="1200" dirty="0" smtClean="0"/>
              <a:t>’ product (element-wise multiplication), which is a special multiplication procedure that is only possible for vectors/matrices of the same dimension (and only done when specified as </a:t>
            </a:r>
            <a:r>
              <a:rPr lang="en-US" sz="1200" dirty="0" err="1" smtClean="0"/>
              <a:t>Hadamard</a:t>
            </a:r>
            <a:r>
              <a:rPr lang="en-US" sz="1200" dirty="0" smtClean="0"/>
              <a:t> product).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36668"/>
              </p:ext>
            </p:extLst>
          </p:nvPr>
        </p:nvGraphicFramePr>
        <p:xfrm>
          <a:off x="3764097" y="1141413"/>
          <a:ext cx="1057141" cy="181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72" name="Equation" r:id="rId4" imgW="545760" imgH="939600" progId="Equation.DSMT4">
                  <p:embed/>
                </p:oleObj>
              </mc:Choice>
              <mc:Fallback>
                <p:oleObj name="Equation" r:id="rId4" imgW="545760" imgH="939600" progId="Equation.DSMT4">
                  <p:embed/>
                  <p:pic>
                    <p:nvPicPr>
                      <p:cNvPr id="0" name="Object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097" y="1141413"/>
                        <a:ext cx="1057141" cy="1818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16542"/>
              </p:ext>
            </p:extLst>
          </p:nvPr>
        </p:nvGraphicFramePr>
        <p:xfrm>
          <a:off x="5318443" y="1141413"/>
          <a:ext cx="10572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73" name="Equation" r:id="rId6" imgW="545760" imgH="939600" progId="Equation.DSMT4">
                  <p:embed/>
                </p:oleObj>
              </mc:Choice>
              <mc:Fallback>
                <p:oleObj name="Equation" r:id="rId6" imgW="54576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443" y="1141413"/>
                        <a:ext cx="10572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16730"/>
              </p:ext>
            </p:extLst>
          </p:nvPr>
        </p:nvGraphicFramePr>
        <p:xfrm>
          <a:off x="4090352" y="3397516"/>
          <a:ext cx="14509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74" name="Equation" r:id="rId8" imgW="749160" imgH="939600" progId="Equation.DSMT4">
                  <p:embed/>
                </p:oleObj>
              </mc:Choice>
              <mc:Fallback>
                <p:oleObj name="Equation" r:id="rId8" imgW="74916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352" y="3397516"/>
                        <a:ext cx="14509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Vector Multiplication: Inner Product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95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Combines multiplication and addition, and is performed in specified order</a:t>
            </a:r>
            <a:endParaRPr lang="en-US" sz="2800" b="1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497436"/>
              </p:ext>
            </p:extLst>
          </p:nvPr>
        </p:nvGraphicFramePr>
        <p:xfrm>
          <a:off x="1599282" y="5029556"/>
          <a:ext cx="2142728" cy="6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74" name="Equation" r:id="rId4" imgW="762000" imgH="241300" progId="Equation.3">
                  <p:embed/>
                </p:oleObj>
              </mc:Choice>
              <mc:Fallback>
                <p:oleObj name="Equation" r:id="rId4" imgW="762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9282" y="5029556"/>
                        <a:ext cx="2142728" cy="6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2465778" y="5473540"/>
            <a:ext cx="409736" cy="495280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5242" y="5926048"/>
            <a:ext cx="334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Inner dimensions must match</a:t>
            </a:r>
          </a:p>
        </p:txBody>
      </p:sp>
      <p:sp>
        <p:nvSpPr>
          <p:cNvPr id="10" name="Left Brace 9"/>
          <p:cNvSpPr/>
          <p:nvPr/>
        </p:nvSpPr>
        <p:spPr>
          <a:xfrm rot="5400000">
            <a:off x="2459050" y="4133250"/>
            <a:ext cx="423191" cy="1506717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182" y="4259701"/>
            <a:ext cx="471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Outer dimensions define resultant matrix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06928"/>
              </p:ext>
            </p:extLst>
          </p:nvPr>
        </p:nvGraphicFramePr>
        <p:xfrm>
          <a:off x="1313972" y="2095508"/>
          <a:ext cx="715486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75" name="Equation" r:id="rId6" imgW="3695400" imgH="939600" progId="Equation.DSMT4">
                  <p:embed/>
                </p:oleObj>
              </mc:Choice>
              <mc:Fallback>
                <p:oleObj name="Equation" r:id="rId6" imgW="369540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972" y="2095508"/>
                        <a:ext cx="7154862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33519" y="3667043"/>
            <a:ext cx="312169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Why inner product?  In order for vector multiplication to work, dimensions have to match in a special way.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Inner product(or dot product) is a product that returns a scalar.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Vector Multiplication: Outer Product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41730"/>
              </p:ext>
            </p:extLst>
          </p:nvPr>
        </p:nvGraphicFramePr>
        <p:xfrm>
          <a:off x="803183" y="1259812"/>
          <a:ext cx="5241641" cy="133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00" name="Equation" r:id="rId4" imgW="3695400" imgH="939600" progId="Equation.DSMT4">
                  <p:embed/>
                </p:oleObj>
              </mc:Choice>
              <mc:Fallback>
                <p:oleObj name="Equation" r:id="rId4" imgW="3695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83" y="1259812"/>
                        <a:ext cx="5241641" cy="1332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11383" y="1632570"/>
            <a:ext cx="193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Inner Product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91967"/>
              </p:ext>
            </p:extLst>
          </p:nvPr>
        </p:nvGraphicFramePr>
        <p:xfrm>
          <a:off x="562182" y="3127843"/>
          <a:ext cx="473868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01" name="Equation" r:id="rId6" imgW="3340080" imgH="939600" progId="Equation.DSMT4">
                  <p:embed/>
                </p:oleObj>
              </mc:Choice>
              <mc:Fallback>
                <p:oleObj name="Equation" r:id="rId6" imgW="33400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82" y="3127843"/>
                        <a:ext cx="4738688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11383" y="3465504"/>
            <a:ext cx="193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Outer Product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334780"/>
            <a:ext cx="963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*Note the trace of </a:t>
            </a:r>
            <a:r>
              <a:rPr lang="en-US" sz="1200" b="1" dirty="0" smtClean="0"/>
              <a:t>ba</a:t>
            </a:r>
            <a:r>
              <a:rPr lang="en-US" sz="1200" baseline="30000" dirty="0" smtClean="0"/>
              <a:t>t</a:t>
            </a:r>
            <a:r>
              <a:rPr lang="en-US" sz="1200" dirty="0" smtClean="0"/>
              <a:t> (the sum of diagonal elements) is equal to the inner product of </a:t>
            </a:r>
            <a:r>
              <a:rPr lang="en-US" sz="1200" b="1" dirty="0" err="1" smtClean="0"/>
              <a:t>a</a:t>
            </a:r>
            <a:r>
              <a:rPr lang="en-US" sz="1200" baseline="30000" dirty="0" err="1" smtClean="0"/>
              <a:t>t</a:t>
            </a:r>
            <a:r>
              <a:rPr lang="en-US" sz="1200" b="1" dirty="0" err="1" smtClean="0"/>
              <a:t>b</a:t>
            </a:r>
            <a:endParaRPr lang="en-US" sz="12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863043" y="4502371"/>
            <a:ext cx="320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This is a “square matrix”</a:t>
            </a:r>
          </a:p>
          <a:p>
            <a:pPr algn="l"/>
            <a:r>
              <a:rPr lang="en-US" sz="2000" dirty="0"/>
              <a:t>r</a:t>
            </a:r>
            <a:r>
              <a:rPr lang="en-US" sz="2000" dirty="0" smtClean="0"/>
              <a:t>ows = columns</a:t>
            </a:r>
          </a:p>
        </p:txBody>
      </p:sp>
    </p:spTree>
    <p:extLst>
      <p:ext uri="{BB962C8B-B14F-4D97-AF65-F5344CB8AC3E}">
        <p14:creationId xmlns:p14="http://schemas.microsoft.com/office/powerpoint/2010/main" val="41808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1615</Words>
  <Application>Microsoft Office PowerPoint</Application>
  <PresentationFormat>35mm Slides</PresentationFormat>
  <Paragraphs>431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Default Design</vt:lpstr>
      <vt:lpstr>Equation</vt:lpstr>
      <vt:lpstr>Image</vt:lpstr>
      <vt:lpstr>MathType 6.0 Equation</vt:lpstr>
      <vt:lpstr>Matrix Algebra Review &amp; GLM: General Linear Models</vt:lpstr>
      <vt:lpstr>Matrices: The Algebra of Statistics</vt:lpstr>
      <vt:lpstr>Scalars, Vectors, and Matrices</vt:lpstr>
      <vt:lpstr>Matrix Transpose</vt:lpstr>
      <vt:lpstr>Matrix Addition and Subtraction</vt:lpstr>
      <vt:lpstr>Scalar Multiplication </vt:lpstr>
      <vt:lpstr>Vector Multiplication</vt:lpstr>
      <vt:lpstr>Vector Multiplication: Inner Product</vt:lpstr>
      <vt:lpstr>Vector Multiplication: Outer Product</vt:lpstr>
      <vt:lpstr>Matrix Multiplication</vt:lpstr>
      <vt:lpstr>Matrix Multiplication</vt:lpstr>
      <vt:lpstr>Review: Multiplication </vt:lpstr>
      <vt:lpstr>Special Matrices</vt:lpstr>
      <vt:lpstr>Special Matrices Cont.</vt:lpstr>
      <vt:lpstr>Matrix Multiplication: Geometric Interpretation</vt:lpstr>
      <vt:lpstr>Matrix Multiplication: Visual Examples</vt:lpstr>
      <vt:lpstr>Matrix Inversion</vt:lpstr>
      <vt:lpstr>Matrix Inversion: Example</vt:lpstr>
      <vt:lpstr>Matrix Inversion: Larger matrices</vt:lpstr>
      <vt:lpstr>Matrix Inversion: Uses</vt:lpstr>
      <vt:lpstr>From Matrix Algebra to Linear Models</vt:lpstr>
      <vt:lpstr>A Simple Linear Model</vt:lpstr>
      <vt:lpstr>The General Linear Model</vt:lpstr>
      <vt:lpstr>The General Linear Model</vt:lpstr>
      <vt:lpstr>General Linear Models</vt:lpstr>
      <vt:lpstr>Estimating Parameters</vt:lpstr>
      <vt:lpstr>Deriving Univariate Regression </vt:lpstr>
      <vt:lpstr>Deriving Univariate Regression (Cont. 1) </vt:lpstr>
      <vt:lpstr>Deriving Univariate Regression (Cont. 2) </vt:lpstr>
      <vt:lpstr>Calculating Sums of Squares</vt:lpstr>
      <vt:lpstr>SSW &amp; SSw: Some Comments</vt:lpstr>
      <vt:lpstr>Regression Example</vt:lpstr>
      <vt:lpstr>ANOVA using GLM</vt:lpstr>
      <vt:lpstr>Orthogonal Contrasts</vt:lpstr>
      <vt:lpstr>GLM ANOVA: The Meaning of b</vt:lpstr>
      <vt:lpstr>ANOVA Example 1: Equal Sample Sizes</vt:lpstr>
      <vt:lpstr>ANOVA Example 2: Unequal Sample Sizes</vt:lpstr>
      <vt:lpstr>GLM Comments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627</cp:revision>
  <cp:lastPrinted>2000-02-02T20:57:17Z</cp:lastPrinted>
  <dcterms:created xsi:type="dcterms:W3CDTF">1998-06-08T20:00:14Z</dcterms:created>
  <dcterms:modified xsi:type="dcterms:W3CDTF">2014-12-02T15:44:40Z</dcterms:modified>
</cp:coreProperties>
</file>