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506" r:id="rId3"/>
    <p:sldId id="478" r:id="rId4"/>
    <p:sldId id="449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74" r:id="rId16"/>
    <p:sldId id="489" r:id="rId17"/>
    <p:sldId id="490" r:id="rId18"/>
    <p:sldId id="491" r:id="rId19"/>
    <p:sldId id="492" r:id="rId20"/>
    <p:sldId id="493" r:id="rId21"/>
    <p:sldId id="494" r:id="rId22"/>
    <p:sldId id="505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7" r:id="rId33"/>
    <p:sldId id="516" r:id="rId34"/>
    <p:sldId id="508" r:id="rId35"/>
    <p:sldId id="513" r:id="rId36"/>
    <p:sldId id="514" r:id="rId37"/>
    <p:sldId id="512" r:id="rId38"/>
    <p:sldId id="517" r:id="rId39"/>
    <p:sldId id="504" r:id="rId40"/>
  </p:sldIdLst>
  <p:sldSz cx="10287000" cy="6858000" type="35mm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7">
          <p15:clr>
            <a:srgbClr val="A4A3A4"/>
          </p15:clr>
        </p15:guide>
        <p15:guide id="2" pos="34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80">
          <p15:clr>
            <a:srgbClr val="A4A3A4"/>
          </p15:clr>
        </p15:guide>
        <p15:guide id="2" pos="33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00"/>
    <a:srgbClr val="0099FF"/>
    <a:srgbClr val="0033CC"/>
    <a:srgbClr val="FF0066"/>
    <a:srgbClr val="EDEDED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94" autoAdjust="0"/>
    <p:restoredTop sz="90721" autoAdjust="0"/>
  </p:normalViewPr>
  <p:slideViewPr>
    <p:cSldViewPr snapToGrid="0">
      <p:cViewPr varScale="1">
        <p:scale>
          <a:sx n="90" d="100"/>
          <a:sy n="90" d="100"/>
        </p:scale>
        <p:origin x="60" y="364"/>
      </p:cViewPr>
      <p:guideLst>
        <p:guide orient="horz" pos="2297"/>
        <p:guide pos="34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0" y="-60"/>
      </p:cViewPr>
      <p:guideLst>
        <p:guide orient="horz" pos="2280"/>
        <p:guide pos="33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31.emf"/><Relationship Id="rId1" Type="http://schemas.openxmlformats.org/officeDocument/2006/relationships/image" Target="../media/image47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31.emf"/><Relationship Id="rId1" Type="http://schemas.openxmlformats.org/officeDocument/2006/relationships/image" Target="../media/image47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wmf"/><Relationship Id="rId4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800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9688"/>
            <a:ext cx="3170238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39688"/>
            <a:ext cx="3170237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263"/>
            <a:ext cx="31702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085263"/>
            <a:ext cx="31702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4231F3C-0A3E-4D48-AD61-2006C1AD51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9520B-D9A2-4E52-8C12-67629B5D637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86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9B44C269-75CD-417B-B1DF-E74ED9C80289}" type="slidenum">
              <a:rPr lang="en-US" sz="1000" b="0">
                <a:solidFill>
                  <a:schemeClr val="tx1"/>
                </a:solidFill>
              </a:rPr>
              <a:pPr/>
              <a:t>10</a:t>
            </a:fld>
            <a:endParaRPr lang="en-US" sz="1000" b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421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9B44C269-75CD-417B-B1DF-E74ED9C80289}" type="slidenum">
              <a:rPr lang="en-US" sz="1000" b="0">
                <a:solidFill>
                  <a:schemeClr val="tx1"/>
                </a:solidFill>
              </a:rPr>
              <a:pPr/>
              <a:t>11</a:t>
            </a:fld>
            <a:endParaRPr lang="en-US" sz="1000" b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7477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B8C5EAA6-296E-492B-BF89-118F8199B50C}" type="slidenum">
              <a:rPr lang="en-US" sz="1000" b="0">
                <a:solidFill>
                  <a:schemeClr val="tx1"/>
                </a:solidFill>
              </a:rPr>
              <a:pPr/>
              <a:t>12</a:t>
            </a:fld>
            <a:endParaRPr lang="en-US" sz="1000" b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2006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B8C5EAA6-296E-492B-BF89-118F8199B50C}" type="slidenum">
              <a:rPr lang="en-US" sz="1000" b="0">
                <a:solidFill>
                  <a:schemeClr val="tx1"/>
                </a:solidFill>
              </a:rPr>
              <a:pPr/>
              <a:t>13</a:t>
            </a:fld>
            <a:endParaRPr lang="en-US" sz="1000" b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4917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99DEF-D033-4A40-BF6B-5BC35874C453}" type="slidenum">
              <a:rPr lang="en-US"/>
              <a:pPr/>
              <a:t>14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8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CC67BC58-89B7-4F78-8DF2-0D80A9FBB149}" type="slidenum">
              <a:rPr lang="en-US" sz="1000" b="0">
                <a:solidFill>
                  <a:schemeClr val="tx1"/>
                </a:solidFill>
              </a:rPr>
              <a:pPr/>
              <a:t>15</a:t>
            </a:fld>
            <a:endParaRPr lang="en-US" sz="1000" b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7699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06C08-DBA8-4980-9C76-6181A7795494}" type="slidenum">
              <a:rPr lang="en-US"/>
              <a:pPr/>
              <a:t>16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65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1E7F8-F81D-4CB6-B556-7036ED600632}" type="slidenum">
              <a:rPr lang="en-US"/>
              <a:pPr/>
              <a:t>17</a:t>
            </a:fld>
            <a:endParaRPr lang="en-US"/>
          </a:p>
        </p:txBody>
      </p:sp>
      <p:sp>
        <p:nvSpPr>
          <p:cNvPr id="120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45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1E7F8-F81D-4CB6-B556-7036ED600632}" type="slidenum">
              <a:rPr lang="en-US"/>
              <a:pPr/>
              <a:t>18</a:t>
            </a:fld>
            <a:endParaRPr lang="en-US"/>
          </a:p>
        </p:txBody>
      </p:sp>
      <p:sp>
        <p:nvSpPr>
          <p:cNvPr id="120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63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90ADE-319E-480B-9BD6-6E9D21BD86D4}" type="slidenum">
              <a:rPr lang="en-US"/>
              <a:pPr/>
              <a:t>19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4083D-554F-4A28-A249-62ED2CB47BEE}" type="slidenum">
              <a:rPr lang="en-US"/>
              <a:pPr/>
              <a:t>2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7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9E009-7953-4644-9DDF-904ECA5290D8}" type="slidenum">
              <a:rPr lang="en-US"/>
              <a:pPr/>
              <a:t>20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5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C44A5-9DC9-4EA7-8EF3-DB77BAA17EC3}" type="slidenum">
              <a:rPr lang="en-US"/>
              <a:pPr/>
              <a:t>21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4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D0B53-E29D-457C-8BD0-FCC5F6247AE7}" type="slidenum">
              <a:rPr lang="en-US"/>
              <a:pPr/>
              <a:t>22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20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9E009-7953-4644-9DDF-904ECA5290D8}" type="slidenum">
              <a:rPr lang="en-US"/>
              <a:pPr/>
              <a:t>23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3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06C08-DBA8-4980-9C76-6181A7795494}" type="slidenum">
              <a:rPr lang="en-US"/>
              <a:pPr/>
              <a:t>24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85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9E009-7953-4644-9DDF-904ECA5290D8}" type="slidenum">
              <a:rPr lang="en-US"/>
              <a:pPr/>
              <a:t>25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85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9E009-7953-4644-9DDF-904ECA5290D8}" type="slidenum">
              <a:rPr lang="en-US"/>
              <a:pPr/>
              <a:t>26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68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06C08-DBA8-4980-9C76-6181A7795494}" type="slidenum">
              <a:rPr lang="en-US"/>
              <a:pPr/>
              <a:t>27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0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9E009-7953-4644-9DDF-904ECA5290D8}" type="slidenum">
              <a:rPr lang="en-US"/>
              <a:pPr/>
              <a:t>28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9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9E009-7953-4644-9DDF-904ECA5290D8}" type="slidenum">
              <a:rPr lang="en-US"/>
              <a:pPr/>
              <a:t>29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FFBDA-B822-4F12-BB82-A65D77DE920B}" type="slidenum">
              <a:rPr lang="en-US"/>
              <a:pPr/>
              <a:t>3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76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4B7EB-CD9F-4D38-8B99-BA4E93CF0E59}" type="slidenum">
              <a:rPr lang="en-US"/>
              <a:pPr/>
              <a:t>30</a:t>
            </a:fld>
            <a:endParaRPr lang="en-US"/>
          </a:p>
        </p:txBody>
      </p:sp>
      <p:sp>
        <p:nvSpPr>
          <p:cNvPr id="172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79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CCAF4-3580-4AFA-8E14-53800D5BBEA8}" type="slidenum">
              <a:rPr lang="en-US"/>
              <a:pPr/>
              <a:t>31</a:t>
            </a:fld>
            <a:endParaRPr lang="en-US"/>
          </a:p>
        </p:txBody>
      </p:sp>
      <p:sp>
        <p:nvSpPr>
          <p:cNvPr id="170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61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1DAC6-2187-4E46-B3B6-F14F123EDEFA}" type="slidenum">
              <a:rPr lang="en-US"/>
              <a:pPr/>
              <a:t>32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686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1DAC6-2187-4E46-B3B6-F14F123EDEFA}" type="slidenum">
              <a:rPr lang="en-US"/>
              <a:pPr/>
              <a:t>33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1DAC6-2187-4E46-B3B6-F14F123EDEFA}" type="slidenum">
              <a:rPr lang="en-US"/>
              <a:pPr/>
              <a:t>34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57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37B2D-A184-47DB-A7F0-90A4E2EF0F9D}" type="slidenum">
              <a:rPr lang="en-US"/>
              <a:pPr/>
              <a:t>35</a:t>
            </a:fld>
            <a:endParaRPr lang="en-US"/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72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1DAC6-2187-4E46-B3B6-F14F123EDEFA}" type="slidenum">
              <a:rPr lang="en-US"/>
              <a:pPr/>
              <a:t>36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976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209E3-5260-4A4C-89D1-802F08793E2E}" type="slidenum">
              <a:rPr lang="en-US"/>
              <a:pPr/>
              <a:t>37</a:t>
            </a:fld>
            <a:endParaRPr lang="en-US"/>
          </a:p>
        </p:txBody>
      </p:sp>
      <p:sp>
        <p:nvSpPr>
          <p:cNvPr id="1267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77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8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1DAC6-2187-4E46-B3B6-F14F123EDEFA}" type="slidenum">
              <a:rPr lang="en-US"/>
              <a:pPr/>
              <a:t>38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97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D4B8C-991D-48B5-9960-30FC57A3A1D9}" type="slidenum">
              <a:rPr lang="en-US"/>
              <a:pPr/>
              <a:t>39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0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C65F5-11E3-4E02-B4E0-E0CF268D93A1}" type="slidenum">
              <a:rPr lang="en-US"/>
              <a:pPr/>
              <a:t>4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93ADEE54-C5A9-4121-9C02-6EE147EF99A3}" type="slidenum">
              <a:rPr lang="en-US" sz="1000" b="0">
                <a:solidFill>
                  <a:schemeClr val="tx1"/>
                </a:solidFill>
              </a:rPr>
              <a:pPr/>
              <a:t>5</a:t>
            </a:fld>
            <a:endParaRPr lang="en-US" sz="1000" b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162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45503BDC-A36D-487B-BB73-4C0FABE4F1EC}" type="slidenum">
              <a:rPr lang="en-US" sz="1000" b="0">
                <a:solidFill>
                  <a:schemeClr val="tx1"/>
                </a:solidFill>
              </a:rPr>
              <a:pPr/>
              <a:t>6</a:t>
            </a:fld>
            <a:endParaRPr lang="en-US" sz="1000" b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90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9B44C269-75CD-417B-B1DF-E74ED9C80289}" type="slidenum">
              <a:rPr lang="en-US" sz="1000" b="0">
                <a:solidFill>
                  <a:schemeClr val="tx1"/>
                </a:solidFill>
              </a:rPr>
              <a:pPr/>
              <a:t>7</a:t>
            </a:fld>
            <a:endParaRPr lang="en-US" sz="1000" b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7248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9B44C269-75CD-417B-B1DF-E74ED9C80289}" type="slidenum">
              <a:rPr lang="en-US" sz="1000" b="0">
                <a:solidFill>
                  <a:schemeClr val="tx1"/>
                </a:solidFill>
              </a:rPr>
              <a:pPr/>
              <a:t>8</a:t>
            </a:fld>
            <a:endParaRPr lang="en-US" sz="1000" b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07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fld id="{9B44C269-75CD-417B-B1DF-E74ED9C80289}" type="slidenum">
              <a:rPr lang="en-US" sz="1000" b="0">
                <a:solidFill>
                  <a:schemeClr val="tx1"/>
                </a:solidFill>
              </a:rPr>
              <a:pPr/>
              <a:t>9</a:t>
            </a:fld>
            <a:endParaRPr lang="en-US" sz="1000" b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34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44A76-BC69-491F-B623-C8CC1C155B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96ED4-2BB9-4183-BC15-520A69C292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6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488" y="608013"/>
            <a:ext cx="2185987" cy="5487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608013"/>
            <a:ext cx="6405563" cy="5487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93342-2393-4860-8FA9-C756ED18B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51162-78AB-466B-901A-628D371EF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9CA6B-6B92-420E-89C8-ABEF11B1AE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1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F3F57-9EEF-4B83-93C8-9522D2CDE0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3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411F1-FFBA-4F37-B067-BBFA1015A7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4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D4491-9AD0-4EA7-A501-87BE5477E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7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A4B8B-CF1D-47BE-BB95-6B22F99215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F19A6-C03E-4B18-B3E7-4280DF65D9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C7824-5130-495C-8744-89E1AAE176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8013"/>
            <a:ext cx="874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8743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3138" y="6249988"/>
            <a:ext cx="3260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9AE03C6-D2A8-4DAF-B52C-CF1813160A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5pPr>
      <a:lvl6pPr marL="2516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6pPr>
      <a:lvl7pPr marL="29733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7pPr>
      <a:lvl8pPr marL="34305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8pPr>
      <a:lvl9pPr marL="38877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emf"/><Relationship Id="rId1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9.e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2.xls"/><Relationship Id="rId13" Type="http://schemas.openxmlformats.org/officeDocument/2006/relationships/oleObject" Target="../embeddings/Microsoft_Excel_97-2003_Worksheet3.xls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emf"/><Relationship Id="rId11" Type="http://schemas.openxmlformats.org/officeDocument/2006/relationships/image" Target="../media/image43.wmf"/><Relationship Id="rId5" Type="http://schemas.openxmlformats.org/officeDocument/2006/relationships/oleObject" Target="../embeddings/Microsoft_Excel_97-2003_Worksheet1.xls"/><Relationship Id="rId15" Type="http://schemas.openxmlformats.org/officeDocument/2006/relationships/image" Target="../media/image45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2.emf"/><Relationship Id="rId14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9.wmf"/><Relationship Id="rId5" Type="http://schemas.openxmlformats.org/officeDocument/2006/relationships/image" Target="../media/image47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4.wmf"/><Relationship Id="rId12" Type="http://schemas.openxmlformats.org/officeDocument/2006/relationships/image" Target="../media/image5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7.png"/><Relationship Id="rId5" Type="http://schemas.openxmlformats.org/officeDocument/2006/relationships/image" Target="../media/image53.wmf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4.wmf"/><Relationship Id="rId12" Type="http://schemas.openxmlformats.org/officeDocument/2006/relationships/image" Target="../media/image6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1.png"/><Relationship Id="rId5" Type="http://schemas.openxmlformats.org/officeDocument/2006/relationships/image" Target="../media/image59.wmf"/><Relationship Id="rId10" Type="http://schemas.openxmlformats.org/officeDocument/2006/relationships/image" Target="../media/image60.png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jpeg"/><Relationship Id="rId7" Type="http://schemas.openxmlformats.org/officeDocument/2006/relationships/image" Target="../media/image6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jpe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58.bin"/><Relationship Id="rId5" Type="http://schemas.openxmlformats.org/officeDocument/2006/relationships/image" Target="../media/image76.wmf"/><Relationship Id="rId10" Type="http://schemas.openxmlformats.org/officeDocument/2006/relationships/image" Target="../media/image73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57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9666288" cy="1905000"/>
          </a:xfrm>
          <a:noFill/>
          <a:ln/>
        </p:spPr>
        <p:txBody>
          <a:bodyPr/>
          <a:lstStyle/>
          <a:p>
            <a:r>
              <a:rPr lang="en-US" sz="4500" b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Multivariate </a:t>
            </a:r>
            <a:r>
              <a:rPr lang="en-US" sz="4500" b="1" smtClean="0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Data &amp; GLM</a:t>
            </a:r>
            <a:endParaRPr lang="en-US" sz="1600" b="1" dirty="0">
              <a:solidFill>
                <a:srgbClr val="0000FF"/>
              </a:solidFill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76388" y="4003675"/>
            <a:ext cx="7543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4" tIns="46032" rIns="92064" bIns="46032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b="1" i="1" dirty="0"/>
              <a:t>Advanced Biostatistics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b="1" dirty="0"/>
              <a:t>Dean C. Adams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 dirty="0"/>
              <a:t>Lecture 6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 dirty="0"/>
              <a:t>EEOB 590C</a:t>
            </a:r>
            <a:endParaRPr lang="en-US" sz="3000" b="1" dirty="0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914400" y="309403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Similarity/Distance From Continuous Data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255" y="1051068"/>
            <a:ext cx="9793287" cy="522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Continuous data common in morphometrics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MANY possible distance measures</a:t>
            </a:r>
            <a:endParaRPr lang="en-US" sz="2800" b="0" dirty="0">
              <a:solidFill>
                <a:srgbClr val="000000"/>
              </a:solidFill>
            </a:endParaRPr>
          </a:p>
          <a:p>
            <a:pPr lvl="1" algn="l">
              <a:spcBef>
                <a:spcPts val="336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Euclidean distance:</a:t>
            </a:r>
          </a:p>
          <a:p>
            <a:pPr lvl="1" algn="l">
              <a:spcBef>
                <a:spcPts val="336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lvl="1" algn="l">
              <a:spcBef>
                <a:spcPts val="336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Manhattan distance: </a:t>
            </a:r>
            <a:endParaRPr lang="en-US" sz="2800" b="0" dirty="0">
              <a:solidFill>
                <a:srgbClr val="000000"/>
              </a:solidFill>
            </a:endParaRPr>
          </a:p>
          <a:p>
            <a:pPr lvl="1" algn="l">
              <a:spcBef>
                <a:spcPts val="336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lvl="1" algn="l">
              <a:spcBef>
                <a:spcPts val="336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Canberra distance: 				</a:t>
            </a:r>
            <a:r>
              <a:rPr lang="en-US" sz="1600" b="0" dirty="0" smtClean="0">
                <a:solidFill>
                  <a:srgbClr val="000000"/>
                </a:solidFill>
              </a:rPr>
              <a:t>Note double 0 must be removed</a:t>
            </a:r>
          </a:p>
          <a:p>
            <a:pPr lvl="1" algn="l">
              <a:spcBef>
                <a:spcPts val="336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lvl="1" algn="l">
              <a:spcBef>
                <a:spcPts val="336"/>
              </a:spcBef>
              <a:buFontTx/>
              <a:buChar char="•"/>
            </a:pPr>
            <a:r>
              <a:rPr lang="en-US" sz="2800" b="0" dirty="0" err="1" smtClean="0">
                <a:solidFill>
                  <a:srgbClr val="000000"/>
                </a:solidFill>
              </a:rPr>
              <a:t>Mahalanobis</a:t>
            </a:r>
            <a:r>
              <a:rPr lang="en-US" sz="2800" b="0" dirty="0" smtClean="0">
                <a:solidFill>
                  <a:srgbClr val="000000"/>
                </a:solidFill>
              </a:rPr>
              <a:t> distance: </a:t>
            </a:r>
          </a:p>
          <a:p>
            <a:pPr lvl="1" algn="l">
              <a:spcBef>
                <a:spcPts val="336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lvl="1" algn="l">
              <a:spcBef>
                <a:spcPts val="336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Some distances (e.g., </a:t>
            </a:r>
            <a:r>
              <a:rPr lang="en-US" sz="2800" b="0" i="1" dirty="0" err="1" smtClean="0">
                <a:solidFill>
                  <a:srgbClr val="000000"/>
                </a:solidFill>
              </a:rPr>
              <a:t>D</a:t>
            </a:r>
            <a:r>
              <a:rPr lang="en-US" sz="2800" b="0" i="1" baseline="-25000" dirty="0" err="1" smtClean="0">
                <a:solidFill>
                  <a:srgbClr val="000000"/>
                </a:solidFill>
              </a:rPr>
              <a:t>euclid</a:t>
            </a:r>
            <a:r>
              <a:rPr lang="en-US" sz="2800" b="0" dirty="0" smtClean="0">
                <a:solidFill>
                  <a:srgbClr val="000000"/>
                </a:solidFill>
              </a:rPr>
              <a:t>) generate a </a:t>
            </a:r>
            <a:r>
              <a:rPr lang="en-US" sz="2800" dirty="0" smtClean="0">
                <a:solidFill>
                  <a:srgbClr val="000000"/>
                </a:solidFill>
              </a:rPr>
              <a:t>METRIC space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982968"/>
              </p:ext>
            </p:extLst>
          </p:nvPr>
        </p:nvGraphicFramePr>
        <p:xfrm>
          <a:off x="4236503" y="2054225"/>
          <a:ext cx="39227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66" name="Equation" r:id="rId4" imgW="3009600" imgH="380880" progId="Equation.DSMT4">
                  <p:embed/>
                </p:oleObj>
              </mc:Choice>
              <mc:Fallback>
                <p:oleObj name="Equation" r:id="rId4" imgW="3009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503" y="2054225"/>
                        <a:ext cx="39227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778796"/>
              </p:ext>
            </p:extLst>
          </p:nvPr>
        </p:nvGraphicFramePr>
        <p:xfrm>
          <a:off x="4382558" y="3055887"/>
          <a:ext cx="17541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67" name="Equation" r:id="rId6" imgW="1346040" imgH="279360" progId="Equation.DSMT4">
                  <p:embed/>
                </p:oleObj>
              </mc:Choice>
              <mc:Fallback>
                <p:oleObj name="Equation" r:id="rId6" imgW="1346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558" y="3055887"/>
                        <a:ext cx="17541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654175"/>
              </p:ext>
            </p:extLst>
          </p:nvPr>
        </p:nvGraphicFramePr>
        <p:xfrm>
          <a:off x="4245697" y="3743320"/>
          <a:ext cx="21526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68" name="Equation" r:id="rId8" imgW="1650960" imgH="558720" progId="Equation.DSMT4">
                  <p:embed/>
                </p:oleObj>
              </mc:Choice>
              <mc:Fallback>
                <p:oleObj name="Equation" r:id="rId8" imgW="16509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697" y="3743320"/>
                        <a:ext cx="21526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63873"/>
              </p:ext>
            </p:extLst>
          </p:nvPr>
        </p:nvGraphicFramePr>
        <p:xfrm>
          <a:off x="4280284" y="4896901"/>
          <a:ext cx="2785629" cy="41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69" name="Equation" r:id="rId10" imgW="1879560" imgH="279360" progId="Equation.DSMT4">
                  <p:embed/>
                </p:oleObj>
              </mc:Choice>
              <mc:Fallback>
                <p:oleObj name="Equation" r:id="rId10" imgW="1879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284" y="4896901"/>
                        <a:ext cx="2785629" cy="416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4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Combining Data Types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255" y="966398"/>
            <a:ext cx="9793287" cy="561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All distance measures require data in commensurate units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b="0" i="1" dirty="0" err="1" smtClean="0">
                <a:solidFill>
                  <a:srgbClr val="000000"/>
                </a:solidFill>
              </a:rPr>
              <a:t>D</a:t>
            </a:r>
            <a:r>
              <a:rPr lang="en-US" sz="2000" b="0" i="1" baseline="-25000" dirty="0" err="1" smtClean="0">
                <a:solidFill>
                  <a:srgbClr val="000000"/>
                </a:solidFill>
              </a:rPr>
              <a:t>euclid</a:t>
            </a:r>
            <a:r>
              <a:rPr lang="en-US" sz="2000" b="0" dirty="0" smtClean="0">
                <a:solidFill>
                  <a:srgbClr val="000000"/>
                </a:solidFill>
              </a:rPr>
              <a:t> requires all Y are continuous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b="0" i="1" dirty="0" err="1" smtClean="0">
                <a:solidFill>
                  <a:srgbClr val="000000"/>
                </a:solidFill>
              </a:rPr>
              <a:t>D</a:t>
            </a:r>
            <a:r>
              <a:rPr lang="en-US" sz="2000" b="0" i="1" baseline="-25000" dirty="0" err="1" smtClean="0">
                <a:solidFill>
                  <a:srgbClr val="000000"/>
                </a:solidFill>
              </a:rPr>
              <a:t>hamming</a:t>
            </a:r>
            <a:r>
              <a:rPr lang="en-US" sz="2000" b="0" i="1" dirty="0" smtClean="0">
                <a:solidFill>
                  <a:srgbClr val="000000"/>
                </a:solidFill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</a:rPr>
              <a:t>requires all Y are 0/1</a:t>
            </a:r>
            <a:endParaRPr lang="en-US" sz="2000" b="0" i="1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Researchers sometimes combine data types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Y</a:t>
            </a:r>
            <a:r>
              <a:rPr lang="en-US" sz="1800" b="0" dirty="0" smtClean="0">
                <a:solidFill>
                  <a:srgbClr val="000000"/>
                </a:solidFill>
              </a:rPr>
              <a:t>=SVL, #bristles, presence of nose (0/1)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Y</a:t>
            </a:r>
            <a:r>
              <a:rPr lang="en-US" sz="1800" b="0" dirty="0" smtClean="0">
                <a:solidFill>
                  <a:srgbClr val="000000"/>
                </a:solidFill>
              </a:rPr>
              <a:t>=elevation, #individuals/km, </a:t>
            </a:r>
            <a:r>
              <a:rPr lang="en-US" sz="1800" b="0" dirty="0">
                <a:solidFill>
                  <a:srgbClr val="000000"/>
                </a:solidFill>
              </a:rPr>
              <a:t>presence of </a:t>
            </a:r>
            <a:r>
              <a:rPr lang="en-US" sz="1800" b="0" dirty="0" smtClean="0">
                <a:solidFill>
                  <a:srgbClr val="000000"/>
                </a:solidFill>
              </a:rPr>
              <a:t>competitor (0/1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u="sng" dirty="0" smtClean="0">
                <a:solidFill>
                  <a:srgbClr val="000000"/>
                </a:solidFill>
              </a:rPr>
              <a:t>THIS IS GIGO!!!</a:t>
            </a:r>
            <a:endParaRPr lang="en-US" sz="2800" b="0" u="sng" dirty="0" smtClean="0">
              <a:solidFill>
                <a:srgbClr val="000000"/>
              </a:solidFill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A program may calculate the distance, but it has no meaning </a:t>
            </a:r>
            <a:r>
              <a:rPr lang="en-US" sz="1600" b="0" dirty="0" smtClean="0">
                <a:solidFill>
                  <a:srgbClr val="000000"/>
                </a:solidFill>
              </a:rPr>
              <a:t>(variables in incommensurate units, not weighted properly, etc.)</a:t>
            </a:r>
            <a:endParaRPr lang="en-US" sz="1600" b="0" dirty="0">
              <a:solidFill>
                <a:srgbClr val="000000"/>
              </a:solidFill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Could convert characters to common unit &amp; combine, but still have the weighting problem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400" b="0" dirty="0" smtClean="0">
                <a:solidFill>
                  <a:srgbClr val="000000"/>
                </a:solidFill>
              </a:rPr>
              <a:t>Generally not advisable to combine data types for obtaining distances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Metrics vs. Measures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21385" y="1004888"/>
            <a:ext cx="9793287" cy="470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ts val="0"/>
              </a:spcBef>
              <a:buFontTx/>
              <a:buChar char="•"/>
            </a:pPr>
            <a:r>
              <a:rPr lang="en-US" sz="2400" b="0" dirty="0" smtClean="0">
                <a:solidFill>
                  <a:srgbClr val="000000"/>
                </a:solidFill>
              </a:rPr>
              <a:t>Not all distance measures are the same: they fall into different classes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400" b="0" dirty="0" smtClean="0">
                <a:solidFill>
                  <a:srgbClr val="000000"/>
                </a:solidFill>
              </a:rPr>
              <a:t>Metric: A distance is a metric IFF:</a:t>
            </a:r>
          </a:p>
          <a:p>
            <a:pPr marL="914400" lvl="2" indent="0" algn="l">
              <a:spcBef>
                <a:spcPts val="0"/>
              </a:spcBef>
            </a:pPr>
            <a:r>
              <a:rPr lang="en-US" sz="2400" b="0" dirty="0" smtClean="0">
                <a:solidFill>
                  <a:srgbClr val="000000"/>
                </a:solidFill>
              </a:rPr>
              <a:t>1: minimal: min(</a:t>
            </a:r>
            <a:r>
              <a:rPr lang="en-US" sz="2400" b="0" i="1" dirty="0" smtClean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 smtClean="0">
                <a:solidFill>
                  <a:srgbClr val="000000"/>
                </a:solidFill>
              </a:rPr>
              <a:t>11</a:t>
            </a:r>
            <a:r>
              <a:rPr lang="en-US" sz="2400" b="0" dirty="0" smtClean="0">
                <a:solidFill>
                  <a:srgbClr val="000000"/>
                </a:solidFill>
              </a:rPr>
              <a:t>=0)</a:t>
            </a:r>
          </a:p>
          <a:p>
            <a:pPr marL="914400" lvl="2" indent="0" algn="l">
              <a:spcBef>
                <a:spcPts val="0"/>
              </a:spcBef>
            </a:pPr>
            <a:r>
              <a:rPr lang="en-US" sz="2400" b="0" dirty="0" smtClean="0">
                <a:solidFill>
                  <a:srgbClr val="000000"/>
                </a:solidFill>
              </a:rPr>
              <a:t>2: symmetry: (</a:t>
            </a:r>
            <a:r>
              <a:rPr lang="en-US" sz="2400" b="0" i="1" dirty="0" smtClean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 smtClean="0">
                <a:solidFill>
                  <a:srgbClr val="000000"/>
                </a:solidFill>
              </a:rPr>
              <a:t>12</a:t>
            </a:r>
            <a:r>
              <a:rPr lang="en-US" sz="2400" b="0" dirty="0" smtClean="0">
                <a:solidFill>
                  <a:srgbClr val="000000"/>
                </a:solidFill>
              </a:rPr>
              <a:t>=</a:t>
            </a:r>
            <a:r>
              <a:rPr lang="en-US" sz="2400" b="0" i="1" dirty="0" smtClean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 smtClean="0">
                <a:solidFill>
                  <a:srgbClr val="000000"/>
                </a:solidFill>
              </a:rPr>
              <a:t>21</a:t>
            </a:r>
            <a:r>
              <a:rPr lang="en-US" sz="2400" b="0" dirty="0" smtClean="0">
                <a:solidFill>
                  <a:srgbClr val="000000"/>
                </a:solidFill>
              </a:rPr>
              <a:t>)</a:t>
            </a:r>
          </a:p>
          <a:p>
            <a:pPr marL="914400" lvl="2" indent="0" algn="l">
              <a:spcBef>
                <a:spcPts val="0"/>
              </a:spcBef>
            </a:pPr>
            <a:r>
              <a:rPr lang="en-US" sz="2400" b="0" dirty="0" smtClean="0">
                <a:solidFill>
                  <a:srgbClr val="000000"/>
                </a:solidFill>
              </a:rPr>
              <a:t>3: Triangle inequality: </a:t>
            </a:r>
            <a:r>
              <a:rPr lang="en-US" sz="2400" b="0" dirty="0">
                <a:solidFill>
                  <a:srgbClr val="000000"/>
                </a:solidFill>
              </a:rPr>
              <a:t>(</a:t>
            </a:r>
            <a:r>
              <a:rPr lang="en-US" sz="2400" b="0" i="1" dirty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>
                <a:solidFill>
                  <a:srgbClr val="000000"/>
                </a:solidFill>
              </a:rPr>
              <a:t>12</a:t>
            </a:r>
            <a:r>
              <a:rPr lang="en-US" sz="2400" b="0" i="1" dirty="0">
                <a:solidFill>
                  <a:srgbClr val="000000"/>
                </a:solidFill>
              </a:rPr>
              <a:t>+d</a:t>
            </a:r>
            <a:r>
              <a:rPr lang="en-US" sz="2400" b="0" i="1" baseline="-25000" dirty="0">
                <a:solidFill>
                  <a:srgbClr val="000000"/>
                </a:solidFill>
              </a:rPr>
              <a:t>13</a:t>
            </a:r>
            <a:r>
              <a:rPr lang="en-US" sz="2400" b="0" i="1" baseline="-25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cs typeface="Times New Roman" pitchFamily="18" charset="0"/>
              </a:rPr>
              <a:t>≥ </a:t>
            </a:r>
            <a:r>
              <a:rPr lang="en-US" sz="2400" b="0" i="1" dirty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>
                <a:solidFill>
                  <a:srgbClr val="000000"/>
                </a:solidFill>
              </a:rPr>
              <a:t>23</a:t>
            </a:r>
            <a:r>
              <a:rPr lang="en-US" sz="2400" b="0" dirty="0">
                <a:solidFill>
                  <a:srgbClr val="000000"/>
                </a:solidFill>
              </a:rPr>
              <a:t>)</a:t>
            </a:r>
          </a:p>
          <a:p>
            <a:pPr marL="914400" lvl="2" indent="0" algn="l">
              <a:spcBef>
                <a:spcPts val="0"/>
              </a:spcBef>
            </a:pPr>
            <a:endParaRPr lang="en-US" sz="2400" b="0" dirty="0" smtClean="0">
              <a:solidFill>
                <a:srgbClr val="000000"/>
              </a:solidFill>
            </a:endParaRP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400" b="0" dirty="0" err="1" smtClean="0">
                <a:solidFill>
                  <a:srgbClr val="000000"/>
                </a:solidFill>
              </a:rPr>
              <a:t>Semimetric</a:t>
            </a:r>
            <a:r>
              <a:rPr lang="en-US" sz="2400" b="0" dirty="0" smtClean="0">
                <a:solidFill>
                  <a:srgbClr val="000000"/>
                </a:solidFill>
              </a:rPr>
              <a:t> (</a:t>
            </a:r>
            <a:r>
              <a:rPr lang="en-US" sz="2400" b="0" dirty="0" err="1" smtClean="0">
                <a:solidFill>
                  <a:srgbClr val="000000"/>
                </a:solidFill>
              </a:rPr>
              <a:t>pseudometric</a:t>
            </a:r>
            <a:r>
              <a:rPr lang="en-US" sz="2400" b="0" dirty="0" smtClean="0">
                <a:solidFill>
                  <a:srgbClr val="000000"/>
                </a:solidFill>
              </a:rPr>
              <a:t>): Triangle inequality not satisfied</a:t>
            </a:r>
          </a:p>
          <a:p>
            <a:pPr marL="914400" lvl="2" indent="0" algn="l">
              <a:spcBef>
                <a:spcPts val="0"/>
              </a:spcBef>
            </a:pPr>
            <a:r>
              <a:rPr lang="en-US" sz="1800" b="0" dirty="0" smtClean="0">
                <a:solidFill>
                  <a:srgbClr val="000000"/>
                </a:solidFill>
              </a:rPr>
              <a:t>(e.g., Bray-Curtis distance &amp; </a:t>
            </a:r>
            <a:r>
              <a:rPr lang="en-US" sz="1800" b="0" dirty="0" err="1">
                <a:solidFill>
                  <a:srgbClr val="000000"/>
                </a:solidFill>
              </a:rPr>
              <a:t>S</a:t>
            </a:r>
            <a:r>
              <a:rPr lang="en-US" sz="1800" b="0" dirty="0" err="1">
                <a:solidFill>
                  <a:srgbClr val="000000"/>
                </a:solidFill>
                <a:cs typeface="Times New Roman" pitchFamily="18" charset="0"/>
              </a:rPr>
              <a:t>ø</a:t>
            </a:r>
            <a:r>
              <a:rPr lang="en-US" sz="1800" b="0" dirty="0" err="1">
                <a:solidFill>
                  <a:srgbClr val="000000"/>
                </a:solidFill>
              </a:rPr>
              <a:t>renson’s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</a:rPr>
              <a:t>similarity)</a:t>
            </a:r>
            <a:endParaRPr lang="en-US" sz="1800" b="0" dirty="0">
              <a:solidFill>
                <a:srgbClr val="000000"/>
              </a:solidFill>
            </a:endParaRPr>
          </a:p>
          <a:p>
            <a:pPr lvl="1" algn="l">
              <a:spcBef>
                <a:spcPts val="0"/>
              </a:spcBef>
              <a:buFontTx/>
              <a:buChar char="•"/>
            </a:pPr>
            <a:endParaRPr lang="en-US" sz="2400" b="0" dirty="0" smtClean="0">
              <a:solidFill>
                <a:srgbClr val="000000"/>
              </a:solidFill>
            </a:endParaRP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400" b="0" dirty="0" smtClean="0">
                <a:solidFill>
                  <a:srgbClr val="000000"/>
                </a:solidFill>
              </a:rPr>
              <a:t>Nonmetric: min(</a:t>
            </a:r>
            <a:r>
              <a:rPr lang="en-US" sz="2400" b="0" i="1" dirty="0" smtClean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 smtClean="0">
                <a:solidFill>
                  <a:srgbClr val="000000"/>
                </a:solidFill>
              </a:rPr>
              <a:t>11</a:t>
            </a:r>
            <a:r>
              <a:rPr lang="en-US" sz="2400" b="0" dirty="0" smtClean="0">
                <a:solidFill>
                  <a:srgbClr val="000000"/>
                </a:solidFill>
              </a:rPr>
              <a:t>&lt;0): i.e. has negative distances</a:t>
            </a:r>
            <a:endParaRPr lang="en-US" sz="2400" b="0" dirty="0">
              <a:solidFill>
                <a:srgbClr val="000000"/>
              </a:solidFill>
            </a:endParaRPr>
          </a:p>
          <a:p>
            <a:pPr marL="914400" lvl="2" indent="0" algn="l">
              <a:spcBef>
                <a:spcPts val="0"/>
              </a:spcBef>
            </a:pPr>
            <a:r>
              <a:rPr lang="en-US" sz="1800" b="0" dirty="0">
                <a:solidFill>
                  <a:srgbClr val="000000"/>
                </a:solidFill>
              </a:rPr>
              <a:t>(e.g.,</a:t>
            </a:r>
            <a:r>
              <a:rPr lang="en-US" sz="1800" b="0" dirty="0" err="1">
                <a:solidFill>
                  <a:srgbClr val="000000"/>
                </a:solidFill>
              </a:rPr>
              <a:t>Kulczynski’s</a:t>
            </a:r>
            <a:r>
              <a:rPr lang="en-US" sz="1800" b="0" dirty="0">
                <a:solidFill>
                  <a:srgbClr val="000000"/>
                </a:solidFill>
              </a:rPr>
              <a:t> coefficient)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400" b="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400" b="0" dirty="0" smtClean="0">
                <a:solidFill>
                  <a:srgbClr val="000000"/>
                </a:solidFill>
              </a:rPr>
              <a:t>Some distance measures are metric (e.g., </a:t>
            </a:r>
            <a:r>
              <a:rPr lang="en-US" sz="2400" b="0" i="1" dirty="0" err="1" smtClean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 err="1" smtClean="0">
                <a:solidFill>
                  <a:srgbClr val="000000"/>
                </a:solidFill>
              </a:rPr>
              <a:t>Euclid</a:t>
            </a:r>
            <a:r>
              <a:rPr lang="en-US" sz="2400" b="0" dirty="0" smtClean="0">
                <a:solidFill>
                  <a:srgbClr val="000000"/>
                </a:solidFill>
              </a:rPr>
              <a:t>, </a:t>
            </a:r>
            <a:r>
              <a:rPr lang="en-US" sz="2400" b="0" i="1" dirty="0" err="1" smtClean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 err="1" smtClean="0">
                <a:solidFill>
                  <a:srgbClr val="000000"/>
                </a:solidFill>
              </a:rPr>
              <a:t>Manhat</a:t>
            </a:r>
            <a:r>
              <a:rPr lang="en-US" sz="2400" b="0" dirty="0" smtClean="0">
                <a:solidFill>
                  <a:srgbClr val="000000"/>
                </a:solidFill>
              </a:rPr>
              <a:t>), others not </a:t>
            </a:r>
            <a:r>
              <a:rPr lang="en-US" sz="1600" b="0" dirty="0" smtClean="0">
                <a:solidFill>
                  <a:srgbClr val="000000"/>
                </a:solidFill>
              </a:rPr>
              <a:t>(see above)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3188" y="6248463"/>
            <a:ext cx="1017746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 b="0" dirty="0">
                <a:solidFill>
                  <a:srgbClr val="000000"/>
                </a:solidFill>
              </a:rPr>
              <a:t>For discussion of common ecological distance/similarity coefficients, see Legendre &amp; Legendre, 1998 </a:t>
            </a:r>
            <a:r>
              <a:rPr lang="en-US" sz="1600" b="0" i="1" dirty="0">
                <a:solidFill>
                  <a:srgbClr val="000000"/>
                </a:solidFill>
              </a:rPr>
              <a:t>Numerical Ecology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37525" y="6417531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5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Euclidean (Metric) Spaces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98438" y="1004888"/>
            <a:ext cx="9793287" cy="581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400" b="0" dirty="0" smtClean="0">
                <a:solidFill>
                  <a:srgbClr val="000000"/>
                </a:solidFill>
              </a:rPr>
              <a:t>Euclidean spaces are defined by the Euclidean metric (</a:t>
            </a:r>
            <a:r>
              <a:rPr lang="en-US" sz="2400" b="0" i="1" dirty="0" err="1" smtClean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 err="1" smtClean="0">
                <a:solidFill>
                  <a:srgbClr val="000000"/>
                </a:solidFill>
              </a:rPr>
              <a:t>euclid</a:t>
            </a:r>
            <a:r>
              <a:rPr lang="en-US" sz="2400" b="0" dirty="0" smtClean="0"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400" b="0" dirty="0" smtClean="0">
                <a:solidFill>
                  <a:srgbClr val="000000"/>
                </a:solidFill>
              </a:rPr>
              <a:t>Euclidean spaces satisfy: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400" b="0" dirty="0" smtClean="0">
                <a:solidFill>
                  <a:srgbClr val="000000"/>
                </a:solidFill>
              </a:rPr>
              <a:t>3 metric space conditions: 1: min(</a:t>
            </a:r>
            <a:r>
              <a:rPr lang="en-US" sz="2400" b="0" i="1" dirty="0" smtClean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 smtClean="0">
                <a:solidFill>
                  <a:srgbClr val="000000"/>
                </a:solidFill>
              </a:rPr>
              <a:t>11</a:t>
            </a:r>
            <a:r>
              <a:rPr lang="en-US" sz="2400" b="0" dirty="0" smtClean="0">
                <a:solidFill>
                  <a:srgbClr val="000000"/>
                </a:solidFill>
              </a:rPr>
              <a:t>=0); 2: </a:t>
            </a:r>
            <a:r>
              <a:rPr lang="en-US" sz="2400" b="0" i="1" dirty="0" smtClean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 smtClean="0">
                <a:solidFill>
                  <a:srgbClr val="000000"/>
                </a:solidFill>
              </a:rPr>
              <a:t>12</a:t>
            </a:r>
            <a:r>
              <a:rPr lang="en-US" sz="2400" b="0" dirty="0" smtClean="0">
                <a:solidFill>
                  <a:srgbClr val="000000"/>
                </a:solidFill>
              </a:rPr>
              <a:t>=</a:t>
            </a:r>
            <a:r>
              <a:rPr lang="en-US" sz="2400" b="0" i="1" dirty="0" smtClean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 smtClean="0">
                <a:solidFill>
                  <a:srgbClr val="000000"/>
                </a:solidFill>
              </a:rPr>
              <a:t>21</a:t>
            </a:r>
            <a:r>
              <a:rPr lang="en-US" sz="2400" b="0" i="1" dirty="0" smtClean="0">
                <a:solidFill>
                  <a:srgbClr val="000000"/>
                </a:solidFill>
              </a:rPr>
              <a:t>; </a:t>
            </a:r>
            <a:r>
              <a:rPr lang="en-US" sz="2400" b="0" dirty="0" smtClean="0">
                <a:solidFill>
                  <a:srgbClr val="000000"/>
                </a:solidFill>
              </a:rPr>
              <a:t>3: </a:t>
            </a:r>
            <a:r>
              <a:rPr lang="en-US" sz="2400" b="0" i="1" dirty="0" smtClean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 smtClean="0">
                <a:solidFill>
                  <a:srgbClr val="000000"/>
                </a:solidFill>
              </a:rPr>
              <a:t>12</a:t>
            </a:r>
            <a:r>
              <a:rPr lang="en-US" sz="2400" b="0" i="1" dirty="0" smtClean="0">
                <a:solidFill>
                  <a:srgbClr val="000000"/>
                </a:solidFill>
              </a:rPr>
              <a:t>+d</a:t>
            </a:r>
            <a:r>
              <a:rPr lang="en-US" sz="2400" b="0" i="1" baseline="-25000" dirty="0" smtClean="0">
                <a:solidFill>
                  <a:srgbClr val="000000"/>
                </a:solidFill>
              </a:rPr>
              <a:t>13</a:t>
            </a:r>
            <a:r>
              <a:rPr lang="en-US" sz="2400" b="0" i="1" baseline="-250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cs typeface="Times New Roman" pitchFamily="18" charset="0"/>
              </a:rPr>
              <a:t>≥ </a:t>
            </a:r>
            <a:r>
              <a:rPr lang="en-US" sz="2400" b="0" i="1" dirty="0" smtClean="0">
                <a:solidFill>
                  <a:srgbClr val="000000"/>
                </a:solidFill>
              </a:rPr>
              <a:t>d</a:t>
            </a:r>
            <a:r>
              <a:rPr lang="en-US" sz="2400" b="0" i="1" baseline="-25000" dirty="0" smtClean="0">
                <a:solidFill>
                  <a:srgbClr val="000000"/>
                </a:solidFill>
              </a:rPr>
              <a:t>23</a:t>
            </a:r>
            <a:endParaRPr lang="en-US" sz="2400" b="0" dirty="0" smtClean="0">
              <a:solidFill>
                <a:srgbClr val="000000"/>
              </a:solidFill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Axis Perpendicularity</a:t>
            </a:r>
            <a:r>
              <a:rPr lang="en-US" sz="2400" b="0" dirty="0" smtClean="0">
                <a:solidFill>
                  <a:srgbClr val="000000"/>
                </a:solidFill>
              </a:rPr>
              <a:t>: if	      </a:t>
            </a:r>
            <a:r>
              <a:rPr lang="en-US" sz="2400" b="0" i="1" dirty="0" smtClean="0">
                <a:solidFill>
                  <a:srgbClr val="000000"/>
                </a:solidFill>
              </a:rPr>
              <a:t>x</a:t>
            </a:r>
            <a:r>
              <a:rPr lang="en-US" sz="2400" b="0" dirty="0" smtClean="0">
                <a:solidFill>
                  <a:srgbClr val="000000"/>
                </a:solidFill>
              </a:rPr>
              <a:t> &amp; </a:t>
            </a:r>
            <a:r>
              <a:rPr lang="en-US" sz="2400" b="0" i="1" dirty="0" smtClean="0">
                <a:solidFill>
                  <a:srgbClr val="000000"/>
                </a:solidFill>
              </a:rPr>
              <a:t>y</a:t>
            </a:r>
            <a:r>
              <a:rPr lang="en-US" sz="2400" b="0" dirty="0" smtClean="0">
                <a:solidFill>
                  <a:srgbClr val="000000"/>
                </a:solidFill>
              </a:rPr>
              <a:t> are perpendicular (orthogonal)</a:t>
            </a:r>
            <a:endParaRPr lang="en-US" sz="24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400" b="0" dirty="0" smtClean="0">
                <a:solidFill>
                  <a:srgbClr val="000000"/>
                </a:solidFill>
              </a:rPr>
              <a:t>In Euclidean spaces</a:t>
            </a:r>
            <a:r>
              <a:rPr lang="en-US" sz="2400" b="0" dirty="0">
                <a:solidFill>
                  <a:srgbClr val="000000"/>
                </a:solidFill>
              </a:rPr>
              <a:t>, distances, directions, and angles </a:t>
            </a:r>
            <a:r>
              <a:rPr lang="en-US" sz="2400" b="0" dirty="0" smtClean="0">
                <a:solidFill>
                  <a:srgbClr val="000000"/>
                </a:solidFill>
              </a:rPr>
              <a:t>can be defined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400" b="0" dirty="0" smtClean="0">
                <a:solidFill>
                  <a:srgbClr val="000000"/>
                </a:solidFill>
              </a:rPr>
              <a:t>Thus they can </a:t>
            </a:r>
            <a:r>
              <a:rPr lang="en-US" sz="2400" b="0" dirty="0">
                <a:solidFill>
                  <a:srgbClr val="000000"/>
                </a:solidFill>
              </a:rPr>
              <a:t>be examined and </a:t>
            </a:r>
            <a:r>
              <a:rPr lang="en-US" sz="2400" b="0" dirty="0" smtClean="0">
                <a:solidFill>
                  <a:srgbClr val="000000"/>
                </a:solidFill>
              </a:rPr>
              <a:t>compared for biological interpretation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3200" b="0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NOTE: most multivariate studies assume a metric (typically Euclidean) geometry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272683"/>
              </p:ext>
            </p:extLst>
          </p:nvPr>
        </p:nvGraphicFramePr>
        <p:xfrm>
          <a:off x="4211100" y="2318327"/>
          <a:ext cx="980819" cy="36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61" name="Equation" r:id="rId4" imgW="685800" imgH="253800" progId="Equation.DSMT4">
                  <p:embed/>
                </p:oleObj>
              </mc:Choice>
              <mc:Fallback>
                <p:oleObj name="Equation" r:id="rId4" imgW="685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100" y="2318327"/>
                        <a:ext cx="980819" cy="36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1" y="3886296"/>
            <a:ext cx="3125643" cy="24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22901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6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50" name="Text Box 46"/>
          <p:cNvSpPr txBox="1">
            <a:spLocks noChangeArrowheads="1"/>
          </p:cNvSpPr>
          <p:nvPr/>
        </p:nvSpPr>
        <p:spPr bwMode="auto">
          <a:xfrm>
            <a:off x="9564688" y="4161914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GLM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Jump to Multivariate GLM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55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 i="1"/>
              <a:t>ALL</a:t>
            </a:r>
            <a:r>
              <a:rPr lang="en-US" sz="2800"/>
              <a:t> previous models (ANCOVA, factorial, nested, multiple regression, etc.) can be done as GLM in matrix form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Thus, GLM with matrices is extremely general, and covers much of our roadmap of inferential statistics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Since univariate GLM is 1 equation, jumping to  MULTIVARIATE is easily accomplished (add columns to Y)</a:t>
            </a:r>
          </a:p>
        </p:txBody>
      </p:sp>
      <p:sp>
        <p:nvSpPr>
          <p:cNvPr id="48230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8236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34249"/>
              </p:ext>
            </p:extLst>
          </p:nvPr>
        </p:nvGraphicFramePr>
        <p:xfrm>
          <a:off x="204788" y="2960688"/>
          <a:ext cx="9050337" cy="2201672"/>
        </p:xfrm>
        <a:graphic>
          <a:graphicData uri="http://schemas.openxmlformats.org/drawingml/2006/table">
            <a:tbl>
              <a:tblPr/>
              <a:tblGrid>
                <a:gridCol w="1482725"/>
                <a:gridCol w="1481137"/>
                <a:gridCol w="1576388"/>
                <a:gridCol w="1498600"/>
                <a:gridCol w="1701800"/>
                <a:gridCol w="1309687"/>
              </a:tblGrid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 Categorical 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&gt;1 Categorical 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 Continuous X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&gt;1 Continuous X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Both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 Continuous 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ANOVA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Factorial ANOVA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Regression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Multiple Regression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ANCOVA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&gt;1 Continuous 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MANOVA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Factorial MANOVA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Multivariate Regression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Multivariate Multiple Regression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MANCOVA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348" name="Line 44"/>
          <p:cNvSpPr>
            <a:spLocks noChangeShapeType="1"/>
          </p:cNvSpPr>
          <p:nvPr/>
        </p:nvSpPr>
        <p:spPr bwMode="auto">
          <a:xfrm>
            <a:off x="206375" y="4249738"/>
            <a:ext cx="9047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352" name="Text Box 48"/>
          <p:cNvSpPr txBox="1">
            <a:spLocks noChangeArrowheads="1"/>
          </p:cNvSpPr>
          <p:nvPr/>
        </p:nvSpPr>
        <p:spPr bwMode="auto">
          <a:xfrm>
            <a:off x="9086850" y="3436426"/>
            <a:ext cx="457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960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23238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Multivariate GLM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98438" y="1055688"/>
            <a:ext cx="9793287" cy="553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Multivariate GLM easy, add columns to Y-matrix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US" sz="2800" b="0" dirty="0">
                <a:solidFill>
                  <a:schemeClr val="tx1"/>
                </a:solidFill>
              </a:rPr>
              <a:t> found the same way, but is a matrix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Problem: </a:t>
            </a:r>
            <a:r>
              <a:rPr lang="en-US" sz="2800" b="0" dirty="0" err="1">
                <a:solidFill>
                  <a:schemeClr val="tx1"/>
                </a:solidFill>
              </a:rPr>
              <a:t>SS</a:t>
            </a:r>
            <a:r>
              <a:rPr lang="en-US" sz="2800" b="0" dirty="0" err="1">
                <a:solidFill>
                  <a:schemeClr val="tx1"/>
                </a:solidFill>
                <a:latin typeface="Symbol" pitchFamily="18" charset="2"/>
              </a:rPr>
              <a:t>w</a:t>
            </a:r>
            <a:r>
              <a:rPr lang="en-US" sz="2800" b="0" dirty="0">
                <a:solidFill>
                  <a:schemeClr val="tx1"/>
                </a:solidFill>
              </a:rPr>
              <a:t> &amp; SS</a:t>
            </a:r>
            <a:r>
              <a:rPr lang="en-US" sz="2800" b="0" dirty="0">
                <a:solidFill>
                  <a:schemeClr val="tx1"/>
                </a:solidFill>
                <a:latin typeface="Symbol" pitchFamily="18" charset="2"/>
              </a:rPr>
              <a:t>W</a:t>
            </a:r>
            <a:r>
              <a:rPr lang="en-US" sz="2800" b="0" dirty="0">
                <a:solidFill>
                  <a:schemeClr val="tx1"/>
                </a:solidFill>
              </a:rPr>
              <a:t> are now matrices, so univariate no F-ratio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Need to summarize variation explained by </a:t>
            </a:r>
            <a:r>
              <a:rPr lang="en-US" sz="2800" b="0" dirty="0" err="1">
                <a:solidFill>
                  <a:schemeClr val="tx1"/>
                </a:solidFill>
              </a:rPr>
              <a:t>SS</a:t>
            </a:r>
            <a:r>
              <a:rPr lang="en-US" sz="2800" b="0" dirty="0" err="1">
                <a:solidFill>
                  <a:schemeClr val="tx1"/>
                </a:solidFill>
                <a:latin typeface="Symbol" pitchFamily="18" charset="2"/>
              </a:rPr>
              <a:t>w</a:t>
            </a:r>
            <a:r>
              <a:rPr lang="en-US" sz="2800" b="0" dirty="0">
                <a:solidFill>
                  <a:schemeClr val="tx1"/>
                </a:solidFill>
              </a:rPr>
              <a:t> &amp; SS</a:t>
            </a:r>
            <a:r>
              <a:rPr lang="en-US" sz="2800" b="0" dirty="0">
                <a:solidFill>
                  <a:schemeClr val="tx1"/>
                </a:solidFill>
                <a:latin typeface="Symbol" pitchFamily="18" charset="2"/>
              </a:rPr>
              <a:t>W</a:t>
            </a:r>
            <a:r>
              <a:rPr lang="en-US" sz="2800" b="0" dirty="0">
                <a:solidFill>
                  <a:schemeClr val="tx1"/>
                </a:solidFill>
              </a:rPr>
              <a:t> matrices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Several solutions: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u="sng" dirty="0" err="1">
                <a:solidFill>
                  <a:schemeClr val="tx1"/>
                </a:solidFill>
                <a:cs typeface="Times New Roman" pitchFamily="18" charset="0"/>
              </a:rPr>
              <a:t>Wilks</a:t>
            </a:r>
            <a:r>
              <a:rPr lang="en-US" sz="2000" u="sng" dirty="0">
                <a:solidFill>
                  <a:schemeClr val="tx1"/>
                </a:solidFill>
                <a:cs typeface="Times New Roman" pitchFamily="18" charset="0"/>
              </a:rPr>
              <a:t>’ lambda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:  </a:t>
            </a:r>
            <a:r>
              <a:rPr lang="en-US" sz="2000" b="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sz="2000" b="0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u="sng" dirty="0" err="1">
                <a:solidFill>
                  <a:schemeClr val="tx1"/>
                </a:solidFill>
                <a:cs typeface="Times New Roman" pitchFamily="18" charset="0"/>
              </a:rPr>
              <a:t>Pillai’s</a:t>
            </a:r>
            <a:r>
              <a:rPr lang="en-US" sz="2000" u="sng" dirty="0">
                <a:solidFill>
                  <a:schemeClr val="tx1"/>
                </a:solidFill>
                <a:cs typeface="Times New Roman" pitchFamily="18" charset="0"/>
              </a:rPr>
              <a:t> Trace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: 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Roy’s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largest root: 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cs typeface="Times New Roman" pitchFamily="18" charset="0"/>
              </a:rPr>
              <a:t>Hotelling’s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Trace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Test statistics can be converted to F-ratio: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000" b="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60875"/>
              </p:ext>
            </p:extLst>
          </p:nvPr>
        </p:nvGraphicFramePr>
        <p:xfrm>
          <a:off x="3487738" y="3883476"/>
          <a:ext cx="18129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08" name="Equation" r:id="rId4" imgW="2197080" imgH="469800" progId="Equation.DSMT4">
                  <p:embed/>
                </p:oleObj>
              </mc:Choice>
              <mc:Fallback>
                <p:oleObj name="Equation" r:id="rId4" imgW="2197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3883476"/>
                        <a:ext cx="18129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247931"/>
              </p:ext>
            </p:extLst>
          </p:nvPr>
        </p:nvGraphicFramePr>
        <p:xfrm>
          <a:off x="6687181" y="5693433"/>
          <a:ext cx="1781462" cy="55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09" name="Equation" r:id="rId6" imgW="1473200" imgH="457200" progId="Equation.DSMT4">
                  <p:embed/>
                </p:oleObj>
              </mc:Choice>
              <mc:Fallback>
                <p:oleObj name="Equation" r:id="rId6" imgW="1473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7181" y="5693433"/>
                        <a:ext cx="1781462" cy="552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487738" y="6389521"/>
            <a:ext cx="6589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200" b="0" dirty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N = total sample size, s = # X variables in reduced model, and p = # Y variables (</a:t>
            </a:r>
            <a:r>
              <a:rPr lang="en-US" sz="1200" b="0" dirty="0" err="1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Wilks</a:t>
            </a:r>
            <a:r>
              <a:rPr lang="en-US" sz="1200" b="0" dirty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’ </a:t>
            </a:r>
            <a:r>
              <a:rPr lang="en-US" sz="1200" b="0" dirty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1200" b="0" dirty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: lower is more significant)</a:t>
            </a:r>
          </a:p>
        </p:txBody>
      </p:sp>
      <p:graphicFrame>
        <p:nvGraphicFramePr>
          <p:cNvPr id="215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182800"/>
              </p:ext>
            </p:extLst>
          </p:nvPr>
        </p:nvGraphicFramePr>
        <p:xfrm>
          <a:off x="6799263" y="1398382"/>
          <a:ext cx="27178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10" name="Equation" r:id="rId8" imgW="1079280" imgH="304560" progId="Equation.DSMT4">
                  <p:embed/>
                </p:oleObj>
              </mc:Choice>
              <mc:Fallback>
                <p:oleObj name="Equation" r:id="rId8" imgW="1079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1398382"/>
                        <a:ext cx="271780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82255"/>
              </p:ext>
            </p:extLst>
          </p:nvPr>
        </p:nvGraphicFramePr>
        <p:xfrm>
          <a:off x="3487738" y="4270730"/>
          <a:ext cx="38941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11" name="Equation" r:id="rId10" imgW="4114800" imgH="330120" progId="Equation.DSMT4">
                  <p:embed/>
                </p:oleObj>
              </mc:Choice>
              <mc:Fallback>
                <p:oleObj name="Equation" r:id="rId10" imgW="4114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4270730"/>
                        <a:ext cx="38941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95606"/>
              </p:ext>
            </p:extLst>
          </p:nvPr>
        </p:nvGraphicFramePr>
        <p:xfrm>
          <a:off x="3464614" y="4918290"/>
          <a:ext cx="2125662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12" name="Equation" r:id="rId12" imgW="2247840" imgH="279360" progId="Equation.DSMT4">
                  <p:embed/>
                </p:oleObj>
              </mc:Choice>
              <mc:Fallback>
                <p:oleObj name="Equation" r:id="rId12" imgW="2247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614" y="4918290"/>
                        <a:ext cx="2125662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581993"/>
              </p:ext>
            </p:extLst>
          </p:nvPr>
        </p:nvGraphicFramePr>
        <p:xfrm>
          <a:off x="3487738" y="4570747"/>
          <a:ext cx="2016125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13" name="Equation" r:id="rId14" imgW="2133360" imgH="279360" progId="Equation.DSMT4">
                  <p:embed/>
                </p:oleObj>
              </mc:Choice>
              <mc:Fallback>
                <p:oleObj name="Equation" r:id="rId14" imgW="2133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4570747"/>
                        <a:ext cx="2016125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70807" y="4149306"/>
            <a:ext cx="18029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 err="1">
                <a:solidFill>
                  <a:schemeClr val="tx1"/>
                </a:solidFill>
                <a:cs typeface="Times New Roman" pitchFamily="18" charset="0"/>
              </a:rPr>
              <a:t>Pillai’s</a:t>
            </a:r>
            <a:r>
              <a:rPr lang="en-US" sz="1000" b="0" dirty="0">
                <a:solidFill>
                  <a:schemeClr val="tx1"/>
                </a:solidFill>
                <a:cs typeface="Times New Roman" pitchFamily="18" charset="0"/>
              </a:rPr>
              <a:t> more robust to unbalanced designs and violations of model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1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33CC"/>
                </a:solidFill>
              </a:rPr>
              <a:t>Testing Group </a:t>
            </a:r>
            <a:r>
              <a:rPr lang="en-US" sz="3600" b="1" dirty="0">
                <a:solidFill>
                  <a:srgbClr val="0033CC"/>
                </a:solidFill>
              </a:rPr>
              <a:t>Differences: MANOVA</a:t>
            </a:r>
          </a:p>
        </p:txBody>
      </p:sp>
      <p:sp>
        <p:nvSpPr>
          <p:cNvPr id="1203203" name="Text Box 3"/>
          <p:cNvSpPr txBox="1">
            <a:spLocks noChangeArrowheads="1"/>
          </p:cNvSpPr>
          <p:nvPr/>
        </p:nvSpPr>
        <p:spPr bwMode="auto">
          <a:xfrm>
            <a:off x="273050" y="1018953"/>
            <a:ext cx="9440863" cy="485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Compares </a:t>
            </a:r>
            <a:r>
              <a:rPr lang="en-US" sz="2800" b="0" dirty="0">
                <a:solidFill>
                  <a:schemeClr val="tx1"/>
                </a:solidFill>
              </a:rPr>
              <a:t>variation within groups to variation between groups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X</a:t>
            </a:r>
            <a:r>
              <a:rPr lang="en-US" sz="2800" b="0" dirty="0" smtClean="0">
                <a:solidFill>
                  <a:schemeClr val="tx1"/>
                </a:solidFill>
              </a:rPr>
              <a:t> </a:t>
            </a:r>
            <a:r>
              <a:rPr lang="en-US" sz="2800" b="0" dirty="0">
                <a:solidFill>
                  <a:schemeClr val="tx1"/>
                </a:solidFill>
              </a:rPr>
              <a:t>= independent variable (group labels)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Y</a:t>
            </a:r>
            <a:r>
              <a:rPr lang="en-US" sz="2800" b="0" dirty="0">
                <a:solidFill>
                  <a:schemeClr val="tx1"/>
                </a:solidFill>
              </a:rPr>
              <a:t> = dependent </a:t>
            </a:r>
            <a:r>
              <a:rPr lang="en-US" sz="2800" b="0" dirty="0" smtClean="0">
                <a:solidFill>
                  <a:schemeClr val="tx1"/>
                </a:solidFill>
              </a:rPr>
              <a:t>variables</a:t>
            </a:r>
            <a:endParaRPr lang="en-US" sz="28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Solve for </a:t>
            </a:r>
            <a:r>
              <a:rPr lang="en-US" sz="2800" dirty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US" sz="2800" b="0" dirty="0">
                <a:solidFill>
                  <a:schemeClr val="tx1"/>
                </a:solidFill>
              </a:rPr>
              <a:t> (components of means)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Significance from multivariate test-statistic</a:t>
            </a:r>
            <a:endParaRPr lang="en-US" sz="2800" b="0" dirty="0">
              <a:solidFill>
                <a:schemeClr val="tx1"/>
              </a:solidFill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cs typeface="Times New Roman" pitchFamily="18" charset="0"/>
              </a:rPr>
              <a:t>Wilks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’ lambda:</a:t>
            </a:r>
            <a:endParaRPr lang="en-US" sz="2000" b="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cs typeface="Times New Roman" pitchFamily="18" charset="0"/>
              </a:rPr>
              <a:t>Pillai’s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Trace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</a:p>
          <a:p>
            <a:pPr lvl="1" algn="l">
              <a:spcBef>
                <a:spcPct val="10000"/>
              </a:spcBef>
            </a:pPr>
            <a:endParaRPr lang="en-US" sz="1400" b="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</a:pPr>
            <a:r>
              <a:rPr lang="en-US" sz="1400" b="0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sz="1400" b="0" dirty="0" err="1" smtClean="0">
                <a:solidFill>
                  <a:schemeClr val="tx1"/>
                </a:solidFill>
                <a:cs typeface="Times New Roman" pitchFamily="18" charset="0"/>
              </a:rPr>
              <a:t>Pillai’s</a:t>
            </a:r>
            <a:r>
              <a:rPr lang="en-US" sz="1400" b="0" dirty="0" smtClean="0">
                <a:solidFill>
                  <a:schemeClr val="tx1"/>
                </a:solidFill>
                <a:cs typeface="Times New Roman" pitchFamily="18" charset="0"/>
              </a:rPr>
              <a:t> more robust to unbalanced designs and moderate violations of model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203205" name="Line 5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826038"/>
              </p:ext>
            </p:extLst>
          </p:nvPr>
        </p:nvGraphicFramePr>
        <p:xfrm>
          <a:off x="7124930" y="1787966"/>
          <a:ext cx="833886" cy="1064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46" name="Equation" r:id="rId4" imgW="901440" imgH="1143000" progId="Equation.DSMT4">
                  <p:embed/>
                </p:oleObj>
              </mc:Choice>
              <mc:Fallback>
                <p:oleObj name="Equation" r:id="rId4" imgW="9014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930" y="1787966"/>
                        <a:ext cx="833886" cy="1064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654216"/>
              </p:ext>
            </p:extLst>
          </p:nvPr>
        </p:nvGraphicFramePr>
        <p:xfrm>
          <a:off x="7062788" y="2867025"/>
          <a:ext cx="20145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47" name="Equation" r:id="rId6" imgW="927000" imgH="266400" progId="Equation.DSMT4">
                  <p:embed/>
                </p:oleObj>
              </mc:Choice>
              <mc:Fallback>
                <p:oleObj name="Equation" r:id="rId6" imgW="927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2867025"/>
                        <a:ext cx="20145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26210"/>
              </p:ext>
            </p:extLst>
          </p:nvPr>
        </p:nvGraphicFramePr>
        <p:xfrm>
          <a:off x="8655958" y="1935077"/>
          <a:ext cx="1057955" cy="6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48" name="Equation" r:id="rId8" imgW="1209655" imgH="723900" progId="Equation.DSMT4">
                  <p:embed/>
                </p:oleObj>
              </mc:Choice>
              <mc:Fallback>
                <p:oleObj name="Equation" r:id="rId8" imgW="1209655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958" y="1935077"/>
                        <a:ext cx="1057955" cy="636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24196"/>
              </p:ext>
            </p:extLst>
          </p:nvPr>
        </p:nvGraphicFramePr>
        <p:xfrm>
          <a:off x="5984875" y="4376738"/>
          <a:ext cx="742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49" name="Equation" r:id="rId10" imgW="736560" imgH="469800" progId="Equation.DSMT4">
                  <p:embed/>
                </p:oleObj>
              </mc:Choice>
              <mc:Fallback>
                <p:oleObj name="Equation" r:id="rId10" imgW="736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4376738"/>
                        <a:ext cx="7429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336398"/>
              </p:ext>
            </p:extLst>
          </p:nvPr>
        </p:nvGraphicFramePr>
        <p:xfrm>
          <a:off x="5397500" y="5003800"/>
          <a:ext cx="15509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50" name="Equation" r:id="rId12" imgW="1638000" imgH="330120" progId="Equation.DSMT4">
                  <p:embed/>
                </p:oleObj>
              </mc:Choice>
              <mc:Fallback>
                <p:oleObj name="Equation" r:id="rId12" imgW="1638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5003800"/>
                        <a:ext cx="155098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312351"/>
              </p:ext>
            </p:extLst>
          </p:nvPr>
        </p:nvGraphicFramePr>
        <p:xfrm>
          <a:off x="7342188" y="3476625"/>
          <a:ext cx="6588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51" name="Equation" r:id="rId14" imgW="457200" imgH="190440" progId="Equation.DSMT4">
                  <p:embed/>
                </p:oleObj>
              </mc:Choice>
              <mc:Fallback>
                <p:oleObj name="Equation" r:id="rId14" imgW="4572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8" y="3476625"/>
                        <a:ext cx="6588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337115"/>
              </p:ext>
            </p:extLst>
          </p:nvPr>
        </p:nvGraphicFramePr>
        <p:xfrm>
          <a:off x="7348538" y="3754438"/>
          <a:ext cx="20685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52" name="Equation" r:id="rId16" imgW="1879560" imgH="355320" progId="Equation.DSMT4">
                  <p:embed/>
                </p:oleObj>
              </mc:Choice>
              <mc:Fallback>
                <p:oleObj name="Equation" r:id="rId16" imgW="1879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3754438"/>
                        <a:ext cx="20685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33CC"/>
                </a:solidFill>
              </a:rPr>
              <a:t>Post </a:t>
            </a:r>
            <a:r>
              <a:rPr lang="en-US" sz="3600" b="1" dirty="0">
                <a:solidFill>
                  <a:srgbClr val="0033CC"/>
                </a:solidFill>
              </a:rPr>
              <a:t>Hoc </a:t>
            </a:r>
            <a:r>
              <a:rPr lang="en-US" sz="3600" b="1" dirty="0" smtClean="0">
                <a:solidFill>
                  <a:srgbClr val="0033CC"/>
                </a:solidFill>
              </a:rPr>
              <a:t>Tests I: </a:t>
            </a:r>
            <a:r>
              <a:rPr lang="en-US" sz="3600" b="1" dirty="0" err="1" smtClean="0">
                <a:solidFill>
                  <a:srgbClr val="0033CC"/>
                </a:solidFill>
              </a:rPr>
              <a:t>D</a:t>
            </a:r>
            <a:r>
              <a:rPr lang="en-US" sz="3600" b="1" baseline="-25000" dirty="0" err="1" smtClean="0">
                <a:solidFill>
                  <a:srgbClr val="0033CC"/>
                </a:solidFill>
              </a:rPr>
              <a:t>Mahal</a:t>
            </a:r>
            <a:endParaRPr lang="en-US" sz="3600" b="1" dirty="0">
              <a:solidFill>
                <a:srgbClr val="0033CC"/>
              </a:solidFill>
            </a:endParaRPr>
          </a:p>
        </p:txBody>
      </p:sp>
      <p:sp>
        <p:nvSpPr>
          <p:cNvPr id="1207300" name="Text Box 4"/>
          <p:cNvSpPr txBox="1">
            <a:spLocks noChangeArrowheads="1"/>
          </p:cNvSpPr>
          <p:nvPr/>
        </p:nvSpPr>
        <p:spPr bwMode="auto">
          <a:xfrm>
            <a:off x="273050" y="1141413"/>
            <a:ext cx="9417050" cy="474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Pairwise comparisons using Generalized </a:t>
            </a:r>
            <a:r>
              <a:rPr lang="en-US" sz="2800" b="0" dirty="0" err="1">
                <a:solidFill>
                  <a:schemeClr val="tx1"/>
                </a:solidFill>
              </a:rPr>
              <a:t>Mahalanobis</a:t>
            </a:r>
            <a:r>
              <a:rPr lang="en-US" sz="2800" b="0" dirty="0">
                <a:solidFill>
                  <a:schemeClr val="tx1"/>
                </a:solidFill>
              </a:rPr>
              <a:t> Distance (D</a:t>
            </a:r>
            <a:r>
              <a:rPr lang="en-US" sz="2800" b="0" baseline="30000" dirty="0">
                <a:solidFill>
                  <a:schemeClr val="tx1"/>
                </a:solidFill>
              </a:rPr>
              <a:t>2</a:t>
            </a:r>
            <a:r>
              <a:rPr lang="en-US" sz="2800" b="0" dirty="0">
                <a:solidFill>
                  <a:schemeClr val="tx1"/>
                </a:solidFill>
              </a:rPr>
              <a:t> or D)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Convert D</a:t>
            </a:r>
            <a:r>
              <a:rPr lang="en-US" sz="2800" b="0" baseline="30000" dirty="0">
                <a:solidFill>
                  <a:schemeClr val="tx1"/>
                </a:solidFill>
              </a:rPr>
              <a:t>2    </a:t>
            </a:r>
            <a:r>
              <a:rPr lang="en-US" sz="2800" b="0" dirty="0">
                <a:solidFill>
                  <a:schemeClr val="tx1"/>
                </a:solidFill>
              </a:rPr>
              <a:t>   T</a:t>
            </a:r>
            <a:r>
              <a:rPr lang="en-US" sz="2800" b="0" baseline="30000" dirty="0">
                <a:solidFill>
                  <a:schemeClr val="tx1"/>
                </a:solidFill>
              </a:rPr>
              <a:t>2   </a:t>
            </a:r>
            <a:r>
              <a:rPr lang="en-US" sz="2800" b="0" dirty="0">
                <a:solidFill>
                  <a:schemeClr val="tx1"/>
                </a:solidFill>
              </a:rPr>
              <a:t>    F to </a:t>
            </a:r>
            <a:r>
              <a:rPr lang="en-US" sz="2800" b="0" dirty="0" smtClean="0">
                <a:solidFill>
                  <a:schemeClr val="tx1"/>
                </a:solidFill>
              </a:rPr>
              <a:t>test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For experiment-wise error rate, adjust using </a:t>
            </a:r>
            <a:r>
              <a:rPr lang="en-US" sz="2800" b="0" dirty="0" err="1">
                <a:solidFill>
                  <a:schemeClr val="tx1"/>
                </a:solidFill>
              </a:rPr>
              <a:t>Bonferroni</a:t>
            </a:r>
            <a:r>
              <a:rPr lang="en-US" sz="2800" b="0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1207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414889"/>
              </p:ext>
            </p:extLst>
          </p:nvPr>
        </p:nvGraphicFramePr>
        <p:xfrm>
          <a:off x="2536825" y="2693988"/>
          <a:ext cx="444023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38" name="Equation" r:id="rId4" imgW="1612800" imgH="291960" progId="Equation.DSMT4">
                  <p:embed/>
                </p:oleObj>
              </mc:Choice>
              <mc:Fallback>
                <p:oleObj name="Equation" r:id="rId4" imgW="1612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693988"/>
                        <a:ext cx="4440238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929015"/>
              </p:ext>
            </p:extLst>
          </p:nvPr>
        </p:nvGraphicFramePr>
        <p:xfrm>
          <a:off x="800100" y="3689351"/>
          <a:ext cx="22526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39" name="Equation" r:id="rId6" imgW="838080" imgH="380880" progId="Equation.DSMT4">
                  <p:embed/>
                </p:oleObj>
              </mc:Choice>
              <mc:Fallback>
                <p:oleObj name="Equation" r:id="rId6" imgW="838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689351"/>
                        <a:ext cx="225266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7304" name="Line 8"/>
          <p:cNvSpPr>
            <a:spLocks noChangeShapeType="1"/>
          </p:cNvSpPr>
          <p:nvPr/>
        </p:nvSpPr>
        <p:spPr bwMode="auto">
          <a:xfrm flipH="1">
            <a:off x="1308100" y="3213101"/>
            <a:ext cx="10668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7305" name="Line 9"/>
          <p:cNvSpPr>
            <a:spLocks noChangeShapeType="1"/>
          </p:cNvSpPr>
          <p:nvPr/>
        </p:nvSpPr>
        <p:spPr bwMode="auto">
          <a:xfrm flipV="1">
            <a:off x="3441700" y="4114801"/>
            <a:ext cx="13335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7306" name="Line 10"/>
          <p:cNvSpPr>
            <a:spLocks noChangeShapeType="1"/>
          </p:cNvSpPr>
          <p:nvPr/>
        </p:nvSpPr>
        <p:spPr bwMode="auto">
          <a:xfrm>
            <a:off x="2262188" y="23225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7307" name="Line 11"/>
          <p:cNvSpPr>
            <a:spLocks noChangeShapeType="1"/>
          </p:cNvSpPr>
          <p:nvPr/>
        </p:nvSpPr>
        <p:spPr bwMode="auto">
          <a:xfrm>
            <a:off x="3113088" y="232251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7308" name="Line 12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073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08565"/>
              </p:ext>
            </p:extLst>
          </p:nvPr>
        </p:nvGraphicFramePr>
        <p:xfrm>
          <a:off x="3113088" y="5934423"/>
          <a:ext cx="25161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40" name="Equation" r:id="rId8" imgW="1244520" imgH="291960" progId="Equation.DSMT4">
                  <p:embed/>
                </p:oleObj>
              </mc:Choice>
              <mc:Fallback>
                <p:oleObj name="Equation" r:id="rId8" imgW="1244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5934423"/>
                        <a:ext cx="25161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7311" name="Text Box 15"/>
          <p:cNvSpPr txBox="1">
            <a:spLocks noChangeArrowheads="1"/>
          </p:cNvSpPr>
          <p:nvPr/>
        </p:nvSpPr>
        <p:spPr bwMode="auto">
          <a:xfrm>
            <a:off x="7266517" y="5941966"/>
            <a:ext cx="3020483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400" b="0" dirty="0">
                <a:solidFill>
                  <a:schemeClr val="tx1"/>
                </a:solidFill>
              </a:rPr>
              <a:t>df1 = p, df2 = </a:t>
            </a:r>
            <a:r>
              <a:rPr lang="en-US" sz="1400" b="0" dirty="0">
                <a:solidFill>
                  <a:schemeClr val="tx1"/>
                </a:solidFill>
                <a:cs typeface="Times New Roman" pitchFamily="18" charset="0"/>
              </a:rPr>
              <a:t>(N-g-p-1) 	</a:t>
            </a:r>
          </a:p>
          <a:p>
            <a:pPr algn="l">
              <a:lnSpc>
                <a:spcPct val="85000"/>
              </a:lnSpc>
            </a:pPr>
            <a:r>
              <a:rPr lang="en-US" sz="1400" b="0" dirty="0">
                <a:solidFill>
                  <a:schemeClr val="tx1"/>
                </a:solidFill>
                <a:cs typeface="Times New Roman" pitchFamily="18" charset="0"/>
              </a:rPr>
              <a:t>     N = total sample size, g = # </a:t>
            </a:r>
            <a:r>
              <a:rPr lang="en-US" sz="1400" b="0" dirty="0" smtClean="0">
                <a:solidFill>
                  <a:schemeClr val="tx1"/>
                </a:solidFill>
                <a:cs typeface="Times New Roman" pitchFamily="18" charset="0"/>
              </a:rPr>
              <a:t>groups   </a:t>
            </a:r>
            <a:endParaRPr lang="en-US" sz="1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sz="1400" b="0" dirty="0">
                <a:solidFill>
                  <a:schemeClr val="tx1"/>
                </a:solidFill>
                <a:cs typeface="Times New Roman" pitchFamily="18" charset="0"/>
              </a:rPr>
              <a:t>     p = # response vars. </a:t>
            </a:r>
          </a:p>
        </p:txBody>
      </p:sp>
      <p:graphicFrame>
        <p:nvGraphicFramePr>
          <p:cNvPr id="12073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212621"/>
              </p:ext>
            </p:extLst>
          </p:nvPr>
        </p:nvGraphicFramePr>
        <p:xfrm>
          <a:off x="5002213" y="3673476"/>
          <a:ext cx="26431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41" name="Equation" r:id="rId10" imgW="1104840" imgH="380880" progId="Equation.DSMT4">
                  <p:embed/>
                </p:oleObj>
              </mc:Choice>
              <mc:Fallback>
                <p:oleObj name="Equation" r:id="rId10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3673476"/>
                        <a:ext cx="26431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8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304" grpId="0" animBg="1"/>
      <p:bldP spid="1207305" grpId="0" animBg="1"/>
      <p:bldP spid="12073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33CC"/>
                </a:solidFill>
              </a:rPr>
              <a:t>Post </a:t>
            </a:r>
            <a:r>
              <a:rPr lang="en-US" sz="3600" b="1" dirty="0">
                <a:solidFill>
                  <a:srgbClr val="0033CC"/>
                </a:solidFill>
              </a:rPr>
              <a:t>Hoc </a:t>
            </a:r>
            <a:r>
              <a:rPr lang="en-US" sz="3600" b="1" dirty="0" smtClean="0">
                <a:solidFill>
                  <a:srgbClr val="0033CC"/>
                </a:solidFill>
              </a:rPr>
              <a:t>Tests II: Randomization</a:t>
            </a:r>
            <a:endParaRPr lang="en-US" sz="3600" b="1" dirty="0">
              <a:solidFill>
                <a:srgbClr val="0033CC"/>
              </a:solidFill>
            </a:endParaRPr>
          </a:p>
        </p:txBody>
      </p:sp>
      <p:sp>
        <p:nvSpPr>
          <p:cNvPr id="1207300" name="Text Box 4"/>
          <p:cNvSpPr txBox="1">
            <a:spLocks noChangeArrowheads="1"/>
          </p:cNvSpPr>
          <p:nvPr/>
        </p:nvSpPr>
        <p:spPr bwMode="auto">
          <a:xfrm>
            <a:off x="273050" y="1141413"/>
            <a:ext cx="9417050" cy="384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Resampling method for pairwise comparisons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ct val="10000"/>
              </a:spcBef>
              <a:buFont typeface="+mj-lt"/>
              <a:buAutoNum type="arabicPeriod"/>
            </a:pPr>
            <a:r>
              <a:rPr lang="en-US" sz="2800" b="0" dirty="0" smtClean="0">
                <a:solidFill>
                  <a:schemeClr val="tx1"/>
                </a:solidFill>
              </a:rPr>
              <a:t>Estimate group means</a:t>
            </a:r>
          </a:p>
          <a:p>
            <a:pPr marL="514350" indent="-514350" algn="l">
              <a:spcBef>
                <a:spcPct val="10000"/>
              </a:spcBef>
              <a:buFont typeface="+mj-lt"/>
              <a:buAutoNum type="arabicPeriod"/>
            </a:pPr>
            <a:r>
              <a:rPr lang="en-US" sz="2800" b="0" dirty="0" smtClean="0">
                <a:solidFill>
                  <a:schemeClr val="tx1"/>
                </a:solidFill>
              </a:rPr>
              <a:t>Calculate matrix of </a:t>
            </a:r>
            <a:r>
              <a:rPr lang="en-US" sz="2800" b="0" dirty="0" err="1" smtClean="0">
                <a:solidFill>
                  <a:schemeClr val="tx1"/>
                </a:solidFill>
              </a:rPr>
              <a:t>D</a:t>
            </a:r>
            <a:r>
              <a:rPr lang="en-US" sz="2800" b="0" baseline="-25000" dirty="0" err="1" smtClean="0">
                <a:solidFill>
                  <a:schemeClr val="tx1"/>
                </a:solidFill>
              </a:rPr>
              <a:t>euclid</a:t>
            </a:r>
            <a:endParaRPr lang="en-US" sz="2800" b="0" baseline="-25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ct val="10000"/>
              </a:spcBef>
              <a:buFont typeface="+mj-lt"/>
              <a:buAutoNum type="arabicPeriod"/>
            </a:pPr>
            <a:r>
              <a:rPr lang="en-US" sz="2800" b="0" dirty="0" smtClean="0">
                <a:solidFill>
                  <a:schemeClr val="tx1"/>
                </a:solidFill>
              </a:rPr>
              <a:t>Shuffle specimens into groups</a:t>
            </a:r>
          </a:p>
          <a:p>
            <a:pPr marL="514350" indent="-514350" algn="l">
              <a:spcBef>
                <a:spcPct val="10000"/>
              </a:spcBef>
              <a:buFont typeface="+mj-lt"/>
              <a:buAutoNum type="arabicPeriod"/>
            </a:pPr>
            <a:r>
              <a:rPr lang="en-US" sz="2800" b="0" dirty="0" smtClean="0">
                <a:solidFill>
                  <a:schemeClr val="tx1"/>
                </a:solidFill>
              </a:rPr>
              <a:t>Estimate means and </a:t>
            </a:r>
            <a:r>
              <a:rPr lang="en-US" sz="2800" b="0" dirty="0" err="1" smtClean="0">
                <a:solidFill>
                  <a:schemeClr val="tx1"/>
                </a:solidFill>
              </a:rPr>
              <a:t>D</a:t>
            </a:r>
            <a:r>
              <a:rPr lang="en-US" sz="2800" b="0" baseline="-25000" dirty="0" err="1" smtClean="0">
                <a:solidFill>
                  <a:schemeClr val="tx1"/>
                </a:solidFill>
              </a:rPr>
              <a:t>rand</a:t>
            </a:r>
            <a:endParaRPr lang="en-US" sz="2800" b="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ct val="10000"/>
              </a:spcBef>
              <a:buFont typeface="+mj-lt"/>
              <a:buAutoNum type="arabicPeriod"/>
            </a:pPr>
            <a:r>
              <a:rPr lang="en-US" sz="2800" b="0" dirty="0" smtClean="0">
                <a:solidFill>
                  <a:schemeClr val="tx1"/>
                </a:solidFill>
              </a:rPr>
              <a:t>Assess </a:t>
            </a:r>
            <a:r>
              <a:rPr lang="en-US" sz="2800" b="0" dirty="0" err="1" smtClean="0">
                <a:solidFill>
                  <a:schemeClr val="tx1"/>
                </a:solidFill>
              </a:rPr>
              <a:t>D</a:t>
            </a:r>
            <a:r>
              <a:rPr lang="en-US" sz="2800" b="0" baseline="-25000" dirty="0" err="1" smtClean="0">
                <a:solidFill>
                  <a:schemeClr val="tx1"/>
                </a:solidFill>
              </a:rPr>
              <a:t>obs</a:t>
            </a:r>
            <a:r>
              <a:rPr lang="en-US" sz="2800" b="0" dirty="0" smtClean="0">
                <a:solidFill>
                  <a:schemeClr val="tx1"/>
                </a:solidFill>
              </a:rPr>
              <a:t> vs. </a:t>
            </a:r>
            <a:r>
              <a:rPr lang="en-US" sz="2800" b="0" dirty="0" err="1" smtClean="0">
                <a:solidFill>
                  <a:schemeClr val="tx1"/>
                </a:solidFill>
              </a:rPr>
              <a:t>D</a:t>
            </a:r>
            <a:r>
              <a:rPr lang="en-US" sz="2800" b="0" baseline="-25000" dirty="0" err="1" smtClean="0">
                <a:solidFill>
                  <a:schemeClr val="tx1"/>
                </a:solidFill>
              </a:rPr>
              <a:t>rand</a:t>
            </a:r>
            <a:endParaRPr lang="en-US" sz="2800" b="0" baseline="-25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ct val="10000"/>
              </a:spcBef>
              <a:buFont typeface="+mj-lt"/>
              <a:buAutoNum type="arabicPeriod"/>
            </a:pPr>
            <a:r>
              <a:rPr lang="en-US" sz="2800" b="0" dirty="0" smtClean="0">
                <a:solidFill>
                  <a:schemeClr val="tx1"/>
                </a:solidFill>
              </a:rPr>
              <a:t>Repeat</a:t>
            </a:r>
          </a:p>
        </p:txBody>
      </p:sp>
      <p:graphicFrame>
        <p:nvGraphicFramePr>
          <p:cNvPr id="1207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432701"/>
              </p:ext>
            </p:extLst>
          </p:nvPr>
        </p:nvGraphicFramePr>
        <p:xfrm>
          <a:off x="5522913" y="2587625"/>
          <a:ext cx="23891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33" name="Equation" r:id="rId4" imgW="1587240" imgH="330120" progId="Equation.DSMT4">
                  <p:embed/>
                </p:oleObj>
              </mc:Choice>
              <mc:Fallback>
                <p:oleObj name="Equation" r:id="rId4" imgW="1587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2587625"/>
                        <a:ext cx="23891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7308" name="Line 12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Isosceles Triangle 1"/>
          <p:cNvSpPr/>
          <p:nvPr/>
        </p:nvSpPr>
        <p:spPr bwMode="auto">
          <a:xfrm>
            <a:off x="8305349" y="2866851"/>
            <a:ext cx="1281793" cy="1200150"/>
          </a:xfrm>
          <a:prstGeom prst="triangle">
            <a:avLst>
              <a:gd name="adj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7377" y="3645818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 err="1" smtClean="0">
                <a:solidFill>
                  <a:schemeClr val="tx1"/>
                </a:solidFill>
              </a:rPr>
              <a:t>D</a:t>
            </a:r>
            <a:r>
              <a:rPr lang="en-US" sz="1600" b="0" i="1" baseline="-25000" dirty="0" err="1" smtClean="0">
                <a:solidFill>
                  <a:schemeClr val="tx1"/>
                </a:solidFill>
              </a:rPr>
              <a:t>Euclid</a:t>
            </a:r>
            <a:endParaRPr lang="en-US" sz="1600" b="0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5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MANOVA Example: Bumpus Sparrow Data</a:t>
            </a: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41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After a bad winter storm (Feb. 1, 1898), Bumpus retrieved 136 sparrows in Rhode Island (about ½ died)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Collected the following measurements on each: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To investigate natural selection, examined whether there was a difference in alive vs. dead birds</a:t>
            </a:r>
          </a:p>
        </p:txBody>
      </p:sp>
      <p:sp>
        <p:nvSpPr>
          <p:cNvPr id="49971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719" name="Text Box 7"/>
          <p:cNvSpPr txBox="1">
            <a:spLocks noChangeArrowheads="1"/>
          </p:cNvSpPr>
          <p:nvPr/>
        </p:nvSpPr>
        <p:spPr bwMode="auto">
          <a:xfrm>
            <a:off x="1120775" y="2565400"/>
            <a:ext cx="770255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1)   Alive/dead		2)  Weight		3)  Total length</a:t>
            </a:r>
          </a:p>
          <a:p>
            <a:pPr>
              <a:spcBef>
                <a:spcPct val="50000"/>
              </a:spcBef>
            </a:pPr>
            <a:r>
              <a:rPr lang="en-US" sz="1800"/>
              <a:t>4)  Wing extent		5)  Beak-head length	6)  Humerus</a:t>
            </a:r>
          </a:p>
          <a:p>
            <a:pPr>
              <a:spcBef>
                <a:spcPct val="50000"/>
              </a:spcBef>
            </a:pPr>
            <a:r>
              <a:rPr lang="en-US" sz="1800"/>
              <a:t>7)  Femur 		8)  Tibiotarsal 		9)  Skull</a:t>
            </a:r>
          </a:p>
          <a:p>
            <a:pPr>
              <a:spcBef>
                <a:spcPct val="50000"/>
              </a:spcBef>
            </a:pPr>
            <a:r>
              <a:rPr lang="en-US" sz="1800"/>
              <a:t>10)  Keel-sternum 		11) male/female</a:t>
            </a:r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0" y="6521450"/>
            <a:ext cx="7535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Bumpus</a:t>
            </a:r>
            <a:r>
              <a:rPr lang="en-US" sz="1600" dirty="0"/>
              <a:t>, H. C.  1898.  </a:t>
            </a:r>
            <a:r>
              <a:rPr lang="en-US" sz="1600" i="1" dirty="0"/>
              <a:t>Woods Hole Mar. Biol. Sta.</a:t>
            </a:r>
            <a:r>
              <a:rPr lang="en-US" sz="1600" dirty="0"/>
              <a:t> 6:209-226.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Univariate Versus Multivariate Analyses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94891" y="899885"/>
            <a:ext cx="10092905" cy="601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latin typeface="+mn-lt"/>
                <a:cs typeface="Times New Roman" pitchFamily="18" charset="0"/>
              </a:rPr>
              <a:t>Univariate statistics: Assess variation in single Y </a:t>
            </a:r>
            <a:r>
              <a:rPr lang="en-US" sz="1800" b="0" dirty="0" smtClean="0">
                <a:latin typeface="+mn-lt"/>
                <a:cs typeface="Times New Roman" pitchFamily="18" charset="0"/>
              </a:rPr>
              <a:t>(obtain scalar result)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latin typeface="+mn-lt"/>
                <a:cs typeface="Times New Roman" pitchFamily="18" charset="0"/>
              </a:rPr>
              <a:t>Multivariate statistics: Assess variation in multiple Y simultaneously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latin typeface="+mn-lt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latin typeface="+mn-lt"/>
                <a:cs typeface="Times New Roman" pitchFamily="18" charset="0"/>
              </a:rPr>
              <a:t>Multivariate methods are mathematical generalizations of univariate </a:t>
            </a:r>
            <a:r>
              <a:rPr lang="en-US" sz="1800" b="0" dirty="0" smtClean="0">
                <a:latin typeface="+mn-lt"/>
                <a:cs typeface="Times New Roman" pitchFamily="18" charset="0"/>
              </a:rPr>
              <a:t>(ACTUALLY, univariate methods are </a:t>
            </a:r>
            <a:r>
              <a:rPr lang="en-US" sz="1800" b="0" u="sng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special cases </a:t>
            </a:r>
            <a:r>
              <a:rPr lang="en-US" sz="1800" b="0" dirty="0" smtClean="0">
                <a:latin typeface="+mn-lt"/>
                <a:cs typeface="Times New Roman" pitchFamily="18" charset="0"/>
              </a:rPr>
              <a:t>of multivariate!)</a:t>
            </a:r>
            <a:endParaRPr lang="en-US" sz="1800" b="0" dirty="0">
              <a:latin typeface="+mn-lt"/>
              <a:cs typeface="Times New Roman" pitchFamily="18" charset="0"/>
            </a:endParaRPr>
          </a:p>
        </p:txBody>
      </p:sp>
      <p:sp>
        <p:nvSpPr>
          <p:cNvPr id="42701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1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8" b="1883"/>
          <a:stretch/>
        </p:blipFill>
        <p:spPr bwMode="auto">
          <a:xfrm>
            <a:off x="3289272" y="1486479"/>
            <a:ext cx="2225162" cy="191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122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4" r="4885" b="2827"/>
          <a:stretch/>
        </p:blipFill>
        <p:spPr bwMode="auto">
          <a:xfrm>
            <a:off x="1216325" y="3814311"/>
            <a:ext cx="2511000" cy="227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122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t="14031" r="3268" b="7146"/>
          <a:stretch/>
        </p:blipFill>
        <p:spPr bwMode="auto">
          <a:xfrm>
            <a:off x="4401853" y="3806402"/>
            <a:ext cx="2794958" cy="231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4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err="1">
                <a:solidFill>
                  <a:srgbClr val="0000FF"/>
                </a:solidFill>
              </a:rPr>
              <a:t>Bumpus</a:t>
            </a:r>
            <a:r>
              <a:rPr lang="en-US" sz="3600" b="1" dirty="0">
                <a:solidFill>
                  <a:srgbClr val="0000FF"/>
                </a:solidFill>
              </a:rPr>
              <a:t> Data: </a:t>
            </a:r>
            <a:r>
              <a:rPr lang="en-US" sz="3600" b="1" dirty="0" smtClean="0">
                <a:solidFill>
                  <a:srgbClr val="0000FF"/>
                </a:solidFill>
              </a:rPr>
              <a:t>MANOVA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33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Single-factor MANOVA</a:t>
            </a:r>
            <a:endParaRPr lang="en-US" sz="2800" dirty="0"/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manova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bumpus.data~sex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Pillai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approx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den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 algn="l">
              <a:spcBef>
                <a:spcPct val="10000"/>
              </a:spcBef>
            </a:pPr>
            <a:r>
              <a:rPr lang="sv-SE" sz="2000" dirty="0">
                <a:latin typeface="Courier New" pitchFamily="49" charset="0"/>
                <a:cs typeface="Courier New" pitchFamily="49" charset="0"/>
              </a:rPr>
              <a:t>sex         1 0.46652   12.243      9    126 9.166e-14 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***</a:t>
            </a:r>
          </a:p>
          <a:p>
            <a:pPr algn="l">
              <a:spcBef>
                <a:spcPct val="10000"/>
              </a:spcBef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Factorial MANOVA</a:t>
            </a:r>
            <a:endParaRPr lang="en-US" sz="2800" dirty="0"/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manova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bumpus.data~sex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surv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Pillai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approx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den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sex         1 0.47143  12.2882      9    124 9.520e-14 ***</a:t>
            </a:r>
          </a:p>
          <a:p>
            <a:pPr algn="l">
              <a:spcBef>
                <a:spcPct val="100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surv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1 0.34256   7.1788      9    124 2.442e-08 ***</a:t>
            </a:r>
          </a:p>
          <a:p>
            <a:pPr algn="l">
              <a:spcBef>
                <a:spcPct val="100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sex:surv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1 0.09718   1.4831      9    124    0.1613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0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0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Dead appear to be slightly larger, as do males</a:t>
            </a:r>
          </a:p>
        </p:txBody>
      </p:sp>
      <p:sp>
        <p:nvSpPr>
          <p:cNvPr id="5181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MANOVA: Post-Hoc Tests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198438" y="938221"/>
            <a:ext cx="9793287" cy="573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Group comparisons with </a:t>
            </a:r>
            <a:r>
              <a:rPr lang="en-US" sz="2800" dirty="0" smtClean="0"/>
              <a:t>Euclidean Distance </a:t>
            </a:r>
            <a:r>
              <a:rPr lang="en-US" sz="2000" dirty="0"/>
              <a:t>(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Euclid</a:t>
            </a:r>
            <a:r>
              <a:rPr lang="en-US" sz="2000" dirty="0" smtClean="0"/>
              <a:t> </a:t>
            </a:r>
            <a:r>
              <a:rPr lang="en-US" sz="2000" dirty="0"/>
              <a:t>below &amp;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rand</a:t>
            </a:r>
            <a:r>
              <a:rPr lang="en-US" sz="2000" dirty="0" smtClean="0"/>
              <a:t> above</a:t>
            </a:r>
            <a:r>
              <a:rPr lang="en-US" sz="2000" dirty="0"/>
              <a:t>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Conclusions from MANOVA: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Significant sexual dimorphism (males slightly larger)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Significant survival status (</a:t>
            </a:r>
            <a:r>
              <a:rPr lang="en-US" sz="2800" dirty="0" err="1"/>
              <a:t>nonsurvivors</a:t>
            </a:r>
            <a:r>
              <a:rPr lang="en-US" sz="2800" dirty="0"/>
              <a:t> slightly larger)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All pairwise comparisons significant, except within females</a:t>
            </a:r>
          </a:p>
        </p:txBody>
      </p:sp>
      <p:sp>
        <p:nvSpPr>
          <p:cNvPr id="52019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01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93481"/>
              </p:ext>
            </p:extLst>
          </p:nvPr>
        </p:nvGraphicFramePr>
        <p:xfrm>
          <a:off x="1379538" y="2314575"/>
          <a:ext cx="6978650" cy="1997710"/>
        </p:xfrm>
        <a:graphic>
          <a:graphicData uri="http://schemas.openxmlformats.org/drawingml/2006/table">
            <a:tbl>
              <a:tblPr/>
              <a:tblGrid>
                <a:gridCol w="1327150"/>
                <a:gridCol w="1249362"/>
                <a:gridCol w="1395413"/>
                <a:gridCol w="1316037"/>
                <a:gridCol w="1690688"/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 Dead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Surv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Male Dead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Male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Surv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 Dead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0.300 NS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0.013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Surv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0.0319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0.005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Male Dead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0.0576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0.0831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0.026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Male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Surv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0.0542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0.0649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0.0423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4019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Describing The Data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120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2373" name="Object 3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139730"/>
              </p:ext>
            </p:extLst>
          </p:nvPr>
        </p:nvGraphicFramePr>
        <p:xfrm>
          <a:off x="334963" y="1322388"/>
          <a:ext cx="522287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14" name="Worksheet" r:id="rId5" imgW="6105545" imgH="1733685" progId="Excel.Sheet.8">
                  <p:embed/>
                </p:oleObj>
              </mc:Choice>
              <mc:Fallback>
                <p:oleObj name="Worksheet" r:id="rId5" imgW="6105545" imgH="173368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322388"/>
                        <a:ext cx="5222875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48516" y="1515916"/>
            <a:ext cx="2413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Humerus</a:t>
            </a:r>
            <a:r>
              <a:rPr lang="en-US" sz="1400" dirty="0"/>
              <a:t>, femur, </a:t>
            </a:r>
            <a:r>
              <a:rPr lang="en-US" sz="1400" dirty="0" err="1" smtClean="0"/>
              <a:t>tibiotarsal</a:t>
            </a:r>
            <a:r>
              <a:rPr lang="en-US" sz="1400" dirty="0" smtClean="0"/>
              <a:t>, &amp; skull </a:t>
            </a:r>
            <a:r>
              <a:rPr lang="en-US" sz="1400" dirty="0"/>
              <a:t>have most variation (in log-units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3094" y="1015319"/>
            <a:ext cx="1421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/>
              <a:t>S</a:t>
            </a:r>
            <a:r>
              <a:rPr lang="en-US" sz="1400" dirty="0" smtClean="0"/>
              <a:t> (VCV matrix)</a:t>
            </a:r>
            <a:endParaRPr lang="en-US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8729663" y="1169207"/>
            <a:ext cx="1196975" cy="1894668"/>
            <a:chOff x="5565569" y="4038019"/>
            <a:chExt cx="1196975" cy="1894668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21198"/>
                </p:ext>
              </p:extLst>
            </p:nvPr>
          </p:nvGraphicFramePr>
          <p:xfrm>
            <a:off x="5565569" y="4400750"/>
            <a:ext cx="1196975" cy="153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315" name="Worksheet" r:id="rId8" imgW="1228835" imgH="1571557" progId="Excel.Sheet.8">
                    <p:embed/>
                  </p:oleObj>
                </mc:Choice>
                <mc:Fallback>
                  <p:oleObj name="Worksheet" r:id="rId8" imgW="1228835" imgH="1571557" progId="Excel.Shee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5569" y="4400750"/>
                          <a:ext cx="1196975" cy="153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6098984"/>
                </p:ext>
              </p:extLst>
            </p:nvPr>
          </p:nvGraphicFramePr>
          <p:xfrm>
            <a:off x="5761401" y="4038019"/>
            <a:ext cx="810026" cy="357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316" r:id="rId10" imgW="888614" imgH="393529" progId="Equation.DSMT4">
                    <p:embed/>
                  </p:oleObj>
                </mc:Choice>
                <mc:Fallback>
                  <p:oleObj r:id="rId10" imgW="888614" imgH="39352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1401" y="4038019"/>
                          <a:ext cx="810026" cy="357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408" name="Group 512407"/>
          <p:cNvGrpSpPr/>
          <p:nvPr/>
        </p:nvGrpSpPr>
        <p:grpSpPr>
          <a:xfrm>
            <a:off x="290541" y="5225539"/>
            <a:ext cx="4892647" cy="1518912"/>
            <a:chOff x="290541" y="5225539"/>
            <a:chExt cx="4892647" cy="1518912"/>
          </a:xfrm>
        </p:grpSpPr>
        <p:sp>
          <p:nvSpPr>
            <p:cNvPr id="16" name="TextBox 15"/>
            <p:cNvSpPr txBox="1"/>
            <p:nvPr/>
          </p:nvSpPr>
          <p:spPr>
            <a:xfrm>
              <a:off x="290541" y="5225539"/>
              <a:ext cx="4597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/>
                <a:t>Trait-by-trait group comparisons </a:t>
              </a:r>
              <a:r>
                <a:rPr lang="en-US" sz="1200" b="1" u="sng" dirty="0" smtClean="0"/>
                <a:t>(NOTE: plots miss </a:t>
              </a:r>
              <a:r>
                <a:rPr lang="en-US" sz="1200" b="1" u="sng" dirty="0" err="1" smtClean="0"/>
                <a:t>covariation</a:t>
              </a:r>
              <a:r>
                <a:rPr lang="en-US" sz="1200" b="1" u="sng" dirty="0" smtClean="0"/>
                <a:t>)</a:t>
              </a:r>
              <a:endParaRPr lang="en-US" sz="1200" b="1" u="sng" dirty="0"/>
            </a:p>
          </p:txBody>
        </p:sp>
        <p:grpSp>
          <p:nvGrpSpPr>
            <p:cNvPr id="512000" name="Group 511999"/>
            <p:cNvGrpSpPr/>
            <p:nvPr/>
          </p:nvGrpSpPr>
          <p:grpSpPr>
            <a:xfrm>
              <a:off x="561975" y="5637213"/>
              <a:ext cx="1778000" cy="1107238"/>
              <a:chOff x="561975" y="5637213"/>
              <a:chExt cx="1778000" cy="1107238"/>
            </a:xfrm>
          </p:grpSpPr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581025" y="5653088"/>
                <a:ext cx="1695450" cy="831850"/>
              </a:xfrm>
              <a:prstGeom prst="rect">
                <a:avLst/>
              </a:prstGeom>
              <a:noFill/>
              <a:ln w="2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121960" y="6559785"/>
                <a:ext cx="57547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ln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(</a:t>
                </a:r>
                <a:r>
                  <a: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totlen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)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581025" y="6484938"/>
                <a:ext cx="1695450" cy="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581025" y="6484938"/>
                <a:ext cx="0" cy="1905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561975" y="6503988"/>
                <a:ext cx="82550" cy="55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5.02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1003300" y="6484938"/>
                <a:ext cx="0" cy="1905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984250" y="6503988"/>
                <a:ext cx="82550" cy="55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5.05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920750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836613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750888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665163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52" name="Line 25"/>
              <p:cNvSpPr>
                <a:spLocks noChangeShapeType="1"/>
              </p:cNvSpPr>
              <p:nvPr/>
            </p:nvSpPr>
            <p:spPr bwMode="auto">
              <a:xfrm>
                <a:off x="1428750" y="6484938"/>
                <a:ext cx="0" cy="1905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53" name="Rectangle 26"/>
              <p:cNvSpPr>
                <a:spLocks noChangeArrowheads="1"/>
              </p:cNvSpPr>
              <p:nvPr/>
            </p:nvSpPr>
            <p:spPr bwMode="auto">
              <a:xfrm>
                <a:off x="1409700" y="6503988"/>
                <a:ext cx="82550" cy="55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5.07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354" name="Line 27"/>
              <p:cNvSpPr>
                <a:spLocks noChangeShapeType="1"/>
              </p:cNvSpPr>
              <p:nvPr/>
            </p:nvSpPr>
            <p:spPr bwMode="auto">
              <a:xfrm>
                <a:off x="1343025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55" name="Line 28"/>
              <p:cNvSpPr>
                <a:spLocks noChangeShapeType="1"/>
              </p:cNvSpPr>
              <p:nvPr/>
            </p:nvSpPr>
            <p:spPr bwMode="auto">
              <a:xfrm>
                <a:off x="1258888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56" name="Line 29"/>
              <p:cNvSpPr>
                <a:spLocks noChangeShapeType="1"/>
              </p:cNvSpPr>
              <p:nvPr/>
            </p:nvSpPr>
            <p:spPr bwMode="auto">
              <a:xfrm>
                <a:off x="1173163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57" name="Line 30"/>
              <p:cNvSpPr>
                <a:spLocks noChangeShapeType="1"/>
              </p:cNvSpPr>
              <p:nvPr/>
            </p:nvSpPr>
            <p:spPr bwMode="auto">
              <a:xfrm>
                <a:off x="1089025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58" name="Line 31"/>
              <p:cNvSpPr>
                <a:spLocks noChangeShapeType="1"/>
              </p:cNvSpPr>
              <p:nvPr/>
            </p:nvSpPr>
            <p:spPr bwMode="auto">
              <a:xfrm>
                <a:off x="1854200" y="6484938"/>
                <a:ext cx="0" cy="1905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59" name="Rectangle 32"/>
              <p:cNvSpPr>
                <a:spLocks noChangeArrowheads="1"/>
              </p:cNvSpPr>
              <p:nvPr/>
            </p:nvSpPr>
            <p:spPr bwMode="auto">
              <a:xfrm>
                <a:off x="1833563" y="6503988"/>
                <a:ext cx="82550" cy="55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5.09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360" name="Line 33"/>
              <p:cNvSpPr>
                <a:spLocks noChangeShapeType="1"/>
              </p:cNvSpPr>
              <p:nvPr/>
            </p:nvSpPr>
            <p:spPr bwMode="auto">
              <a:xfrm>
                <a:off x="1768475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61" name="Line 34"/>
              <p:cNvSpPr>
                <a:spLocks noChangeShapeType="1"/>
              </p:cNvSpPr>
              <p:nvPr/>
            </p:nvSpPr>
            <p:spPr bwMode="auto">
              <a:xfrm>
                <a:off x="1684338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62" name="Line 35"/>
              <p:cNvSpPr>
                <a:spLocks noChangeShapeType="1"/>
              </p:cNvSpPr>
              <p:nvPr/>
            </p:nvSpPr>
            <p:spPr bwMode="auto">
              <a:xfrm>
                <a:off x="1598613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63" name="Line 36"/>
              <p:cNvSpPr>
                <a:spLocks noChangeShapeType="1"/>
              </p:cNvSpPr>
              <p:nvPr/>
            </p:nvSpPr>
            <p:spPr bwMode="auto">
              <a:xfrm>
                <a:off x="1512888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64" name="Line 37"/>
              <p:cNvSpPr>
                <a:spLocks noChangeShapeType="1"/>
              </p:cNvSpPr>
              <p:nvPr/>
            </p:nvSpPr>
            <p:spPr bwMode="auto">
              <a:xfrm>
                <a:off x="2276475" y="6484938"/>
                <a:ext cx="0" cy="1905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65" name="Rectangle 38"/>
              <p:cNvSpPr>
                <a:spLocks noChangeArrowheads="1"/>
              </p:cNvSpPr>
              <p:nvPr/>
            </p:nvSpPr>
            <p:spPr bwMode="auto">
              <a:xfrm>
                <a:off x="2257425" y="6503988"/>
                <a:ext cx="82550" cy="55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5.12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366" name="Line 39"/>
              <p:cNvSpPr>
                <a:spLocks noChangeShapeType="1"/>
              </p:cNvSpPr>
              <p:nvPr/>
            </p:nvSpPr>
            <p:spPr bwMode="auto">
              <a:xfrm>
                <a:off x="2190750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67" name="Line 40"/>
              <p:cNvSpPr>
                <a:spLocks noChangeShapeType="1"/>
              </p:cNvSpPr>
              <p:nvPr/>
            </p:nvSpPr>
            <p:spPr bwMode="auto">
              <a:xfrm>
                <a:off x="2106613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68" name="Line 41"/>
              <p:cNvSpPr>
                <a:spLocks noChangeShapeType="1"/>
              </p:cNvSpPr>
              <p:nvPr/>
            </p:nvSpPr>
            <p:spPr bwMode="auto">
              <a:xfrm>
                <a:off x="2020888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69" name="Line 42"/>
              <p:cNvSpPr>
                <a:spLocks noChangeShapeType="1"/>
              </p:cNvSpPr>
              <p:nvPr/>
            </p:nvSpPr>
            <p:spPr bwMode="auto">
              <a:xfrm>
                <a:off x="1936750" y="6484938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70" name="Line 43"/>
              <p:cNvSpPr>
                <a:spLocks noChangeShapeType="1"/>
              </p:cNvSpPr>
              <p:nvPr/>
            </p:nvSpPr>
            <p:spPr bwMode="auto">
              <a:xfrm flipV="1">
                <a:off x="581025" y="5653088"/>
                <a:ext cx="0" cy="83185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71" name="Line 44"/>
              <p:cNvSpPr>
                <a:spLocks noChangeShapeType="1"/>
              </p:cNvSpPr>
              <p:nvPr/>
            </p:nvSpPr>
            <p:spPr bwMode="auto">
              <a:xfrm>
                <a:off x="581025" y="6484938"/>
                <a:ext cx="0" cy="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72" name="Rectangle 45"/>
              <p:cNvSpPr>
                <a:spLocks noChangeArrowheads="1"/>
              </p:cNvSpPr>
              <p:nvPr/>
            </p:nvSpPr>
            <p:spPr bwMode="auto">
              <a:xfrm>
                <a:off x="568325" y="6469063"/>
                <a:ext cx="36513" cy="55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374" name="Line 46"/>
              <p:cNvSpPr>
                <a:spLocks noChangeShapeType="1"/>
              </p:cNvSpPr>
              <p:nvPr/>
            </p:nvSpPr>
            <p:spPr bwMode="auto">
              <a:xfrm>
                <a:off x="581025" y="6069013"/>
                <a:ext cx="0" cy="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75" name="Rectangle 47"/>
              <p:cNvSpPr>
                <a:spLocks noChangeArrowheads="1"/>
              </p:cNvSpPr>
              <p:nvPr/>
            </p:nvSpPr>
            <p:spPr bwMode="auto">
              <a:xfrm>
                <a:off x="568325" y="6053138"/>
                <a:ext cx="36513" cy="55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376" name="Line 48"/>
              <p:cNvSpPr>
                <a:spLocks noChangeShapeType="1"/>
              </p:cNvSpPr>
              <p:nvPr/>
            </p:nvSpPr>
            <p:spPr bwMode="auto">
              <a:xfrm>
                <a:off x="581025" y="5653088"/>
                <a:ext cx="0" cy="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77" name="Rectangle 49"/>
              <p:cNvSpPr>
                <a:spLocks noChangeArrowheads="1"/>
              </p:cNvSpPr>
              <p:nvPr/>
            </p:nvSpPr>
            <p:spPr bwMode="auto">
              <a:xfrm>
                <a:off x="568325" y="5637213"/>
                <a:ext cx="36513" cy="55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378" name="Line 50"/>
              <p:cNvSpPr>
                <a:spLocks noChangeShapeType="1"/>
              </p:cNvSpPr>
              <p:nvPr/>
            </p:nvSpPr>
            <p:spPr bwMode="auto">
              <a:xfrm>
                <a:off x="581025" y="6276975"/>
                <a:ext cx="1479550" cy="0"/>
              </a:xfrm>
              <a:prstGeom prst="line">
                <a:avLst/>
              </a:prstGeom>
              <a:noFill/>
              <a:ln w="2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79" name="Line 51"/>
              <p:cNvSpPr>
                <a:spLocks noChangeShapeType="1"/>
              </p:cNvSpPr>
              <p:nvPr/>
            </p:nvSpPr>
            <p:spPr bwMode="auto">
              <a:xfrm flipV="1">
                <a:off x="1270000" y="6151563"/>
                <a:ext cx="0" cy="249237"/>
              </a:xfrm>
              <a:prstGeom prst="line">
                <a:avLst/>
              </a:prstGeom>
              <a:noFill/>
              <a:ln w="2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80" name="Rectangle 52"/>
              <p:cNvSpPr>
                <a:spLocks noChangeArrowheads="1"/>
              </p:cNvSpPr>
              <p:nvPr/>
            </p:nvSpPr>
            <p:spPr bwMode="auto">
              <a:xfrm>
                <a:off x="933450" y="6215063"/>
                <a:ext cx="796925" cy="125412"/>
              </a:xfrm>
              <a:prstGeom prst="rect">
                <a:avLst/>
              </a:prstGeom>
              <a:noFill/>
              <a:ln w="2">
                <a:solidFill>
                  <a:srgbClr val="8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81" name="Line 53"/>
              <p:cNvSpPr>
                <a:spLocks noChangeShapeType="1"/>
              </p:cNvSpPr>
              <p:nvPr/>
            </p:nvSpPr>
            <p:spPr bwMode="auto">
              <a:xfrm>
                <a:off x="700088" y="5861050"/>
                <a:ext cx="1576388" cy="0"/>
              </a:xfrm>
              <a:prstGeom prst="line">
                <a:avLst/>
              </a:prstGeom>
              <a:noFill/>
              <a:ln w="2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82" name="Line 54"/>
              <p:cNvSpPr>
                <a:spLocks noChangeShapeType="1"/>
              </p:cNvSpPr>
              <p:nvPr/>
            </p:nvSpPr>
            <p:spPr bwMode="auto">
              <a:xfrm flipV="1">
                <a:off x="1549400" y="5735638"/>
                <a:ext cx="0" cy="249237"/>
              </a:xfrm>
              <a:prstGeom prst="line">
                <a:avLst/>
              </a:prstGeom>
              <a:noFill/>
              <a:ln w="2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83" name="Rectangle 55"/>
              <p:cNvSpPr>
                <a:spLocks noChangeArrowheads="1"/>
              </p:cNvSpPr>
              <p:nvPr/>
            </p:nvSpPr>
            <p:spPr bwMode="auto">
              <a:xfrm>
                <a:off x="1277938" y="5799138"/>
                <a:ext cx="560388" cy="123825"/>
              </a:xfrm>
              <a:prstGeom prst="rect">
                <a:avLst/>
              </a:prstGeom>
              <a:noFill/>
              <a:ln w="2">
                <a:solidFill>
                  <a:srgbClr val="8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12406" name="Group 512405"/>
            <p:cNvGrpSpPr/>
            <p:nvPr/>
          </p:nvGrpSpPr>
          <p:grpSpPr>
            <a:xfrm>
              <a:off x="3411538" y="5637213"/>
              <a:ext cx="1771650" cy="1091258"/>
              <a:chOff x="3411538" y="5637213"/>
              <a:chExt cx="1771650" cy="1091258"/>
            </a:xfrm>
          </p:grpSpPr>
          <p:sp>
            <p:nvSpPr>
              <p:cNvPr id="512008" name="Rectangle 61"/>
              <p:cNvSpPr>
                <a:spLocks noChangeArrowheads="1"/>
              </p:cNvSpPr>
              <p:nvPr/>
            </p:nvSpPr>
            <p:spPr bwMode="auto">
              <a:xfrm>
                <a:off x="3430588" y="5651500"/>
                <a:ext cx="1689100" cy="830262"/>
              </a:xfrm>
              <a:prstGeom prst="rect">
                <a:avLst/>
              </a:prstGeom>
              <a:noFill/>
              <a:ln w="2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13" name="Rectangle 66"/>
              <p:cNvSpPr>
                <a:spLocks noChangeArrowheads="1"/>
              </p:cNvSpPr>
              <p:nvPr/>
            </p:nvSpPr>
            <p:spPr bwMode="auto">
              <a:xfrm>
                <a:off x="3937488" y="6543805"/>
                <a:ext cx="71974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ln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(</a:t>
                </a:r>
                <a:r>
                  <a: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wingext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)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014" name="Line 67"/>
              <p:cNvSpPr>
                <a:spLocks noChangeShapeType="1"/>
              </p:cNvSpPr>
              <p:nvPr/>
            </p:nvSpPr>
            <p:spPr bwMode="auto">
              <a:xfrm>
                <a:off x="3430588" y="6481763"/>
                <a:ext cx="1689100" cy="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15" name="Line 68"/>
              <p:cNvSpPr>
                <a:spLocks noChangeShapeType="1"/>
              </p:cNvSpPr>
              <p:nvPr/>
            </p:nvSpPr>
            <p:spPr bwMode="auto">
              <a:xfrm>
                <a:off x="3430588" y="6481763"/>
                <a:ext cx="0" cy="1905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16" name="Rectangle 69"/>
              <p:cNvSpPr>
                <a:spLocks noChangeArrowheads="1"/>
              </p:cNvSpPr>
              <p:nvPr/>
            </p:nvSpPr>
            <p:spPr bwMode="auto">
              <a:xfrm>
                <a:off x="3411538" y="6500813"/>
                <a:ext cx="82550" cy="5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5.44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017" name="Line 70"/>
              <p:cNvSpPr>
                <a:spLocks noChangeShapeType="1"/>
              </p:cNvSpPr>
              <p:nvPr/>
            </p:nvSpPr>
            <p:spPr bwMode="auto">
              <a:xfrm>
                <a:off x="3851276" y="6481763"/>
                <a:ext cx="0" cy="1905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18" name="Rectangle 71"/>
              <p:cNvSpPr>
                <a:spLocks noChangeArrowheads="1"/>
              </p:cNvSpPr>
              <p:nvPr/>
            </p:nvSpPr>
            <p:spPr bwMode="auto">
              <a:xfrm>
                <a:off x="3832226" y="6500813"/>
                <a:ext cx="82550" cy="5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5.46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019" name="Line 72"/>
              <p:cNvSpPr>
                <a:spLocks noChangeShapeType="1"/>
              </p:cNvSpPr>
              <p:nvPr/>
            </p:nvSpPr>
            <p:spPr bwMode="auto">
              <a:xfrm>
                <a:off x="3768726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20" name="Line 73"/>
              <p:cNvSpPr>
                <a:spLocks noChangeShapeType="1"/>
              </p:cNvSpPr>
              <p:nvPr/>
            </p:nvSpPr>
            <p:spPr bwMode="auto">
              <a:xfrm>
                <a:off x="3684588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21" name="Line 74"/>
              <p:cNvSpPr>
                <a:spLocks noChangeShapeType="1"/>
              </p:cNvSpPr>
              <p:nvPr/>
            </p:nvSpPr>
            <p:spPr bwMode="auto">
              <a:xfrm>
                <a:off x="3598863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22" name="Line 75"/>
              <p:cNvSpPr>
                <a:spLocks noChangeShapeType="1"/>
              </p:cNvSpPr>
              <p:nvPr/>
            </p:nvSpPr>
            <p:spPr bwMode="auto">
              <a:xfrm>
                <a:off x="3514726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23" name="Line 76"/>
              <p:cNvSpPr>
                <a:spLocks noChangeShapeType="1"/>
              </p:cNvSpPr>
              <p:nvPr/>
            </p:nvSpPr>
            <p:spPr bwMode="auto">
              <a:xfrm>
                <a:off x="4275138" y="6481763"/>
                <a:ext cx="0" cy="1905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24" name="Rectangle 77"/>
              <p:cNvSpPr>
                <a:spLocks noChangeArrowheads="1"/>
              </p:cNvSpPr>
              <p:nvPr/>
            </p:nvSpPr>
            <p:spPr bwMode="auto">
              <a:xfrm>
                <a:off x="4256088" y="6500813"/>
                <a:ext cx="82550" cy="5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5.49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025" name="Line 78"/>
              <p:cNvSpPr>
                <a:spLocks noChangeShapeType="1"/>
              </p:cNvSpPr>
              <p:nvPr/>
            </p:nvSpPr>
            <p:spPr bwMode="auto">
              <a:xfrm>
                <a:off x="4191001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26" name="Line 79"/>
              <p:cNvSpPr>
                <a:spLocks noChangeShapeType="1"/>
              </p:cNvSpPr>
              <p:nvPr/>
            </p:nvSpPr>
            <p:spPr bwMode="auto">
              <a:xfrm>
                <a:off x="4105276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27" name="Line 80"/>
              <p:cNvSpPr>
                <a:spLocks noChangeShapeType="1"/>
              </p:cNvSpPr>
              <p:nvPr/>
            </p:nvSpPr>
            <p:spPr bwMode="auto">
              <a:xfrm>
                <a:off x="4021138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28" name="Line 81"/>
              <p:cNvSpPr>
                <a:spLocks noChangeShapeType="1"/>
              </p:cNvSpPr>
              <p:nvPr/>
            </p:nvSpPr>
            <p:spPr bwMode="auto">
              <a:xfrm>
                <a:off x="3935413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29" name="Line 82"/>
              <p:cNvSpPr>
                <a:spLocks noChangeShapeType="1"/>
              </p:cNvSpPr>
              <p:nvPr/>
            </p:nvSpPr>
            <p:spPr bwMode="auto">
              <a:xfrm>
                <a:off x="4699001" y="6481763"/>
                <a:ext cx="0" cy="1905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030" name="Rectangle 83"/>
              <p:cNvSpPr>
                <a:spLocks noChangeArrowheads="1"/>
              </p:cNvSpPr>
              <p:nvPr/>
            </p:nvSpPr>
            <p:spPr bwMode="auto">
              <a:xfrm>
                <a:off x="4679951" y="6500813"/>
                <a:ext cx="82550" cy="5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5.52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031" name="Line 84"/>
              <p:cNvSpPr>
                <a:spLocks noChangeShapeType="1"/>
              </p:cNvSpPr>
              <p:nvPr/>
            </p:nvSpPr>
            <p:spPr bwMode="auto">
              <a:xfrm>
                <a:off x="4613276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84" name="Line 85"/>
              <p:cNvSpPr>
                <a:spLocks noChangeShapeType="1"/>
              </p:cNvSpPr>
              <p:nvPr/>
            </p:nvSpPr>
            <p:spPr bwMode="auto">
              <a:xfrm>
                <a:off x="4529138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85" name="Line 86"/>
              <p:cNvSpPr>
                <a:spLocks noChangeShapeType="1"/>
              </p:cNvSpPr>
              <p:nvPr/>
            </p:nvSpPr>
            <p:spPr bwMode="auto">
              <a:xfrm>
                <a:off x="4445001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86" name="Line 87"/>
              <p:cNvSpPr>
                <a:spLocks noChangeShapeType="1"/>
              </p:cNvSpPr>
              <p:nvPr/>
            </p:nvSpPr>
            <p:spPr bwMode="auto">
              <a:xfrm>
                <a:off x="4359276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87" name="Line 88"/>
              <p:cNvSpPr>
                <a:spLocks noChangeShapeType="1"/>
              </p:cNvSpPr>
              <p:nvPr/>
            </p:nvSpPr>
            <p:spPr bwMode="auto">
              <a:xfrm>
                <a:off x="5119688" y="6481763"/>
                <a:ext cx="0" cy="1905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88" name="Rectangle 89"/>
              <p:cNvSpPr>
                <a:spLocks noChangeArrowheads="1"/>
              </p:cNvSpPr>
              <p:nvPr/>
            </p:nvSpPr>
            <p:spPr bwMode="auto">
              <a:xfrm>
                <a:off x="5100638" y="6500813"/>
                <a:ext cx="82550" cy="5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5.55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389" name="Line 90"/>
              <p:cNvSpPr>
                <a:spLocks noChangeShapeType="1"/>
              </p:cNvSpPr>
              <p:nvPr/>
            </p:nvSpPr>
            <p:spPr bwMode="auto">
              <a:xfrm>
                <a:off x="5035551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90" name="Line 91"/>
              <p:cNvSpPr>
                <a:spLocks noChangeShapeType="1"/>
              </p:cNvSpPr>
              <p:nvPr/>
            </p:nvSpPr>
            <p:spPr bwMode="auto">
              <a:xfrm>
                <a:off x="4949826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91" name="Line 92"/>
              <p:cNvSpPr>
                <a:spLocks noChangeShapeType="1"/>
              </p:cNvSpPr>
              <p:nvPr/>
            </p:nvSpPr>
            <p:spPr bwMode="auto">
              <a:xfrm>
                <a:off x="4865688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92" name="Line 93"/>
              <p:cNvSpPr>
                <a:spLocks noChangeShapeType="1"/>
              </p:cNvSpPr>
              <p:nvPr/>
            </p:nvSpPr>
            <p:spPr bwMode="auto">
              <a:xfrm>
                <a:off x="4781551" y="6481763"/>
                <a:ext cx="0" cy="952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93" name="Line 94"/>
              <p:cNvSpPr>
                <a:spLocks noChangeShapeType="1"/>
              </p:cNvSpPr>
              <p:nvPr/>
            </p:nvSpPr>
            <p:spPr bwMode="auto">
              <a:xfrm flipV="1">
                <a:off x="3430588" y="5651500"/>
                <a:ext cx="0" cy="830262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94" name="Line 95"/>
              <p:cNvSpPr>
                <a:spLocks noChangeShapeType="1"/>
              </p:cNvSpPr>
              <p:nvPr/>
            </p:nvSpPr>
            <p:spPr bwMode="auto">
              <a:xfrm>
                <a:off x="3430588" y="6481763"/>
                <a:ext cx="0" cy="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95" name="Rectangle 96"/>
              <p:cNvSpPr>
                <a:spLocks noChangeArrowheads="1"/>
              </p:cNvSpPr>
              <p:nvPr/>
            </p:nvSpPr>
            <p:spPr bwMode="auto">
              <a:xfrm>
                <a:off x="3417888" y="6467475"/>
                <a:ext cx="33338" cy="5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396" name="Line 97"/>
              <p:cNvSpPr>
                <a:spLocks noChangeShapeType="1"/>
              </p:cNvSpPr>
              <p:nvPr/>
            </p:nvSpPr>
            <p:spPr bwMode="auto">
              <a:xfrm>
                <a:off x="3430588" y="6067425"/>
                <a:ext cx="0" cy="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97" name="Rectangle 98"/>
              <p:cNvSpPr>
                <a:spLocks noChangeArrowheads="1"/>
              </p:cNvSpPr>
              <p:nvPr/>
            </p:nvSpPr>
            <p:spPr bwMode="auto">
              <a:xfrm>
                <a:off x="3417888" y="6051550"/>
                <a:ext cx="33338" cy="5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398" name="Line 99"/>
              <p:cNvSpPr>
                <a:spLocks noChangeShapeType="1"/>
              </p:cNvSpPr>
              <p:nvPr/>
            </p:nvSpPr>
            <p:spPr bwMode="auto">
              <a:xfrm>
                <a:off x="3430588" y="5651500"/>
                <a:ext cx="0" cy="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99" name="Rectangle 100"/>
              <p:cNvSpPr>
                <a:spLocks noChangeArrowheads="1"/>
              </p:cNvSpPr>
              <p:nvPr/>
            </p:nvSpPr>
            <p:spPr bwMode="auto">
              <a:xfrm>
                <a:off x="3417888" y="5637213"/>
                <a:ext cx="33338" cy="5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2400" name="Line 101"/>
              <p:cNvSpPr>
                <a:spLocks noChangeShapeType="1"/>
              </p:cNvSpPr>
              <p:nvPr/>
            </p:nvSpPr>
            <p:spPr bwMode="auto">
              <a:xfrm>
                <a:off x="3430588" y="6275388"/>
                <a:ext cx="1439863" cy="0"/>
              </a:xfrm>
              <a:prstGeom prst="line">
                <a:avLst/>
              </a:prstGeom>
              <a:noFill/>
              <a:ln w="2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401" name="Line 102"/>
              <p:cNvSpPr>
                <a:spLocks noChangeShapeType="1"/>
              </p:cNvSpPr>
              <p:nvPr/>
            </p:nvSpPr>
            <p:spPr bwMode="auto">
              <a:xfrm flipV="1">
                <a:off x="4184651" y="6149975"/>
                <a:ext cx="0" cy="249237"/>
              </a:xfrm>
              <a:prstGeom prst="line">
                <a:avLst/>
              </a:prstGeom>
              <a:noFill/>
              <a:ln w="2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402" name="Rectangle 103"/>
              <p:cNvSpPr>
                <a:spLocks noChangeArrowheads="1"/>
              </p:cNvSpPr>
              <p:nvPr/>
            </p:nvSpPr>
            <p:spPr bwMode="auto">
              <a:xfrm>
                <a:off x="3902076" y="6211888"/>
                <a:ext cx="525463" cy="127000"/>
              </a:xfrm>
              <a:prstGeom prst="rect">
                <a:avLst/>
              </a:prstGeom>
              <a:noFill/>
              <a:ln w="2">
                <a:solidFill>
                  <a:srgbClr val="8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403" name="Line 104"/>
              <p:cNvSpPr>
                <a:spLocks noChangeShapeType="1"/>
              </p:cNvSpPr>
              <p:nvPr/>
            </p:nvSpPr>
            <p:spPr bwMode="auto">
              <a:xfrm>
                <a:off x="3836988" y="5861050"/>
                <a:ext cx="1282700" cy="0"/>
              </a:xfrm>
              <a:prstGeom prst="line">
                <a:avLst/>
              </a:prstGeom>
              <a:noFill/>
              <a:ln w="2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404" name="Line 105"/>
              <p:cNvSpPr>
                <a:spLocks noChangeShapeType="1"/>
              </p:cNvSpPr>
              <p:nvPr/>
            </p:nvSpPr>
            <p:spPr bwMode="auto">
              <a:xfrm flipV="1">
                <a:off x="4583113" y="5734050"/>
                <a:ext cx="0" cy="250825"/>
              </a:xfrm>
              <a:prstGeom prst="line">
                <a:avLst/>
              </a:prstGeom>
              <a:noFill/>
              <a:ln w="2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405" name="Rectangle 106"/>
              <p:cNvSpPr>
                <a:spLocks noChangeArrowheads="1"/>
              </p:cNvSpPr>
              <p:nvPr/>
            </p:nvSpPr>
            <p:spPr bwMode="auto">
              <a:xfrm>
                <a:off x="4427538" y="5797550"/>
                <a:ext cx="379413" cy="123825"/>
              </a:xfrm>
              <a:prstGeom prst="rect">
                <a:avLst/>
              </a:prstGeom>
              <a:noFill/>
              <a:ln w="2">
                <a:solidFill>
                  <a:srgbClr val="8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2779152" y="5699681"/>
              <a:ext cx="2887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/>
                <a:t>♂</a:t>
              </a:r>
            </a:p>
            <a:p>
              <a:pPr algn="l"/>
              <a:endParaRPr lang="en-US" sz="1400" dirty="0"/>
            </a:p>
            <a:p>
              <a:pPr algn="l"/>
              <a:r>
                <a:rPr lang="en-US" sz="1400" dirty="0" smtClean="0"/>
                <a:t>♀</a:t>
              </a:r>
              <a:endParaRPr lang="en-US" sz="1400" dirty="0"/>
            </a:p>
          </p:txBody>
        </p:sp>
      </p:grpSp>
      <p:sp>
        <p:nvSpPr>
          <p:cNvPr id="512409" name="Slide Number Placeholder 512408"/>
          <p:cNvSpPr>
            <a:spLocks noGrp="1"/>
          </p:cNvSpPr>
          <p:nvPr>
            <p:ph type="sldNum" sz="quarter" idx="12"/>
          </p:nvPr>
        </p:nvSpPr>
        <p:spPr>
          <a:xfrm>
            <a:off x="8143875" y="640912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55874" y="2895545"/>
            <a:ext cx="8065818" cy="2131703"/>
            <a:chOff x="355874" y="2895545"/>
            <a:chExt cx="8065818" cy="2131703"/>
          </a:xfrm>
        </p:grpSpPr>
        <p:sp>
          <p:nvSpPr>
            <p:cNvPr id="12" name="TextBox 11"/>
            <p:cNvSpPr txBox="1"/>
            <p:nvPr/>
          </p:nvSpPr>
          <p:spPr>
            <a:xfrm>
              <a:off x="355874" y="2902501"/>
              <a:ext cx="1421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 smtClean="0"/>
                <a:t>R</a:t>
              </a:r>
              <a:endParaRPr lang="en-US" sz="1400" b="1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1538646"/>
                </p:ext>
              </p:extLst>
            </p:nvPr>
          </p:nvGraphicFramePr>
          <p:xfrm>
            <a:off x="456503" y="3210278"/>
            <a:ext cx="5222875" cy="1484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317" name="Worksheet" r:id="rId13" imgW="6105545" imgH="1733685" progId="Excel.Sheet.8">
                    <p:embed/>
                  </p:oleObj>
                </mc:Choice>
                <mc:Fallback>
                  <p:oleObj name="Worksheet" r:id="rId13" imgW="6105545" imgH="1733685" progId="Excel.Sheet.8">
                    <p:embed/>
                    <p:pic>
                      <p:nvPicPr>
                        <p:cNvPr id="0" name="Object 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503" y="3210278"/>
                          <a:ext cx="5222875" cy="1484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56205" name="Picture 173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812" y="2895545"/>
              <a:ext cx="2134880" cy="2131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48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Visualizing Group Differences: PCA*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181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9467" y="3022600"/>
            <a:ext cx="12073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/>
              <a:t>Female: red</a:t>
            </a:r>
          </a:p>
          <a:p>
            <a:pPr algn="l"/>
            <a:r>
              <a:rPr lang="en-US" sz="1400" dirty="0" smtClean="0"/>
              <a:t>Male: blue</a:t>
            </a:r>
          </a:p>
          <a:p>
            <a:pPr algn="l"/>
            <a:r>
              <a:rPr lang="en-US" sz="1400" dirty="0" smtClean="0"/>
              <a:t>Alive: circle</a:t>
            </a:r>
          </a:p>
          <a:p>
            <a:pPr algn="l"/>
            <a:r>
              <a:rPr lang="en-US" sz="1400" dirty="0" smtClean="0"/>
              <a:t>Dead: triangle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5286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182" y="6550223"/>
            <a:ext cx="2072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/>
              <a:t>*Will learn this next time</a:t>
            </a:r>
            <a:endParaRPr lang="en-US" sz="1400" dirty="0"/>
          </a:p>
        </p:txBody>
      </p:sp>
      <p:pic>
        <p:nvPicPr>
          <p:cNvPr id="5580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6" r="5250" b="2742"/>
          <a:stretch/>
        </p:blipFill>
        <p:spPr bwMode="auto">
          <a:xfrm>
            <a:off x="2071992" y="1178022"/>
            <a:ext cx="5826868" cy="53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6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Text Box 3"/>
          <p:cNvSpPr txBox="1">
            <a:spLocks noChangeArrowheads="1"/>
          </p:cNvSpPr>
          <p:nvPr/>
        </p:nvSpPr>
        <p:spPr bwMode="auto">
          <a:xfrm>
            <a:off x="273050" y="1018953"/>
            <a:ext cx="9440863" cy="485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Relates variation in shape to </a:t>
            </a:r>
            <a:r>
              <a:rPr lang="en-US" sz="2800" b="0" dirty="0">
                <a:solidFill>
                  <a:schemeClr val="tx1"/>
                </a:solidFill>
              </a:rPr>
              <a:t>variation </a:t>
            </a:r>
            <a:r>
              <a:rPr lang="en-US" sz="2800" b="0" dirty="0" smtClean="0">
                <a:solidFill>
                  <a:schemeClr val="tx1"/>
                </a:solidFill>
              </a:rPr>
              <a:t>in covariate</a:t>
            </a:r>
            <a:endParaRPr lang="en-US" sz="28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X</a:t>
            </a:r>
            <a:r>
              <a:rPr lang="en-US" sz="2800" b="0" dirty="0" smtClean="0">
                <a:solidFill>
                  <a:schemeClr val="tx1"/>
                </a:solidFill>
              </a:rPr>
              <a:t> </a:t>
            </a:r>
            <a:r>
              <a:rPr lang="en-US" sz="2800" b="0" dirty="0">
                <a:solidFill>
                  <a:schemeClr val="tx1"/>
                </a:solidFill>
              </a:rPr>
              <a:t>= independent variable </a:t>
            </a:r>
            <a:r>
              <a:rPr lang="en-US" sz="2800" b="0" dirty="0" smtClean="0">
                <a:solidFill>
                  <a:schemeClr val="tx1"/>
                </a:solidFill>
              </a:rPr>
              <a:t>(continuous)</a:t>
            </a:r>
            <a:endParaRPr lang="en-US" sz="28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Y</a:t>
            </a:r>
            <a:r>
              <a:rPr lang="en-US" sz="2800" b="0" dirty="0">
                <a:solidFill>
                  <a:schemeClr val="tx1"/>
                </a:solidFill>
              </a:rPr>
              <a:t> = dependent </a:t>
            </a:r>
            <a:r>
              <a:rPr lang="en-US" sz="2800" b="0" dirty="0" smtClean="0">
                <a:solidFill>
                  <a:schemeClr val="tx1"/>
                </a:solidFill>
              </a:rPr>
              <a:t>variables</a:t>
            </a:r>
            <a:endParaRPr lang="en-US" sz="28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Solve for </a:t>
            </a:r>
            <a:r>
              <a:rPr lang="en-US" sz="2800" dirty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US" sz="2800" b="0" dirty="0">
                <a:solidFill>
                  <a:schemeClr val="tx1"/>
                </a:solidFill>
              </a:rPr>
              <a:t> (components of means)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Significance from multivariate test-statistic</a:t>
            </a:r>
            <a:endParaRPr lang="en-US" sz="2800" b="0" dirty="0">
              <a:solidFill>
                <a:schemeClr val="tx1"/>
              </a:solidFill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cs typeface="Times New Roman" pitchFamily="18" charset="0"/>
              </a:rPr>
              <a:t>Wilks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’ lambda:</a:t>
            </a:r>
            <a:endParaRPr lang="en-US" sz="2000" b="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000" dirty="0" err="1" smtClean="0">
                <a:solidFill>
                  <a:schemeClr val="tx1"/>
                </a:solidFill>
                <a:cs typeface="Times New Roman" pitchFamily="18" charset="0"/>
              </a:rPr>
              <a:t>Pillai’s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Trace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</a:p>
          <a:p>
            <a:pPr lvl="1" algn="l">
              <a:spcBef>
                <a:spcPct val="10000"/>
              </a:spcBef>
            </a:pPr>
            <a:endParaRPr lang="en-US" sz="1400" b="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</a:pPr>
            <a:r>
              <a:rPr lang="en-US" sz="1400" b="0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sz="1400" b="0" dirty="0" err="1" smtClean="0">
                <a:solidFill>
                  <a:schemeClr val="tx1"/>
                </a:solidFill>
                <a:cs typeface="Times New Roman" pitchFamily="18" charset="0"/>
              </a:rPr>
              <a:t>Pillai’s</a:t>
            </a:r>
            <a:r>
              <a:rPr lang="en-US" sz="1400" b="0" dirty="0" smtClean="0">
                <a:solidFill>
                  <a:schemeClr val="tx1"/>
                </a:solidFill>
                <a:cs typeface="Times New Roman" pitchFamily="18" charset="0"/>
              </a:rPr>
              <a:t> more robust to unbalanced designs and moderate violations of model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203205" name="Line 5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8698"/>
              </p:ext>
            </p:extLst>
          </p:nvPr>
        </p:nvGraphicFramePr>
        <p:xfrm>
          <a:off x="7240135" y="1940152"/>
          <a:ext cx="79851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18" name="Equation" r:id="rId4" imgW="863280" imgH="711000" progId="Equation.DSMT4">
                  <p:embed/>
                </p:oleObj>
              </mc:Choice>
              <mc:Fallback>
                <p:oleObj name="Equation" r:id="rId4" imgW="863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135" y="1940152"/>
                        <a:ext cx="79851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176866"/>
              </p:ext>
            </p:extLst>
          </p:nvPr>
        </p:nvGraphicFramePr>
        <p:xfrm>
          <a:off x="8492672" y="1935077"/>
          <a:ext cx="1057955" cy="6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19" name="Equation" r:id="rId6" imgW="1209655" imgH="723900" progId="Equation.DSMT4">
                  <p:embed/>
                </p:oleObj>
              </mc:Choice>
              <mc:Fallback>
                <p:oleObj name="Equation" r:id="rId6" imgW="1209655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2672" y="1935077"/>
                        <a:ext cx="1057955" cy="636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385314"/>
              </p:ext>
            </p:extLst>
          </p:nvPr>
        </p:nvGraphicFramePr>
        <p:xfrm>
          <a:off x="5984875" y="4376738"/>
          <a:ext cx="742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20" name="Equation" r:id="rId8" imgW="736560" imgH="469800" progId="Equation.DSMT4">
                  <p:embed/>
                </p:oleObj>
              </mc:Choice>
              <mc:Fallback>
                <p:oleObj name="Equation" r:id="rId8" imgW="736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4376738"/>
                        <a:ext cx="7429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10675"/>
              </p:ext>
            </p:extLst>
          </p:nvPr>
        </p:nvGraphicFramePr>
        <p:xfrm>
          <a:off x="5397500" y="5003800"/>
          <a:ext cx="15509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21" name="Equation" r:id="rId10" imgW="1638000" imgH="330120" progId="Equation.DSMT4">
                  <p:embed/>
                </p:oleObj>
              </mc:Choice>
              <mc:Fallback>
                <p:oleObj name="Equation" r:id="rId10" imgW="1638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5003800"/>
                        <a:ext cx="155098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93700" y="90488"/>
            <a:ext cx="93900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b="1" dirty="0" smtClean="0">
                <a:solidFill>
                  <a:srgbClr val="0000FF"/>
                </a:solidFill>
              </a:rPr>
              <a:t>Testing for </a:t>
            </a:r>
            <a:r>
              <a:rPr lang="en-US" sz="3600" b="1" dirty="0" err="1" smtClean="0">
                <a:solidFill>
                  <a:srgbClr val="0000FF"/>
                </a:solidFill>
              </a:rPr>
              <a:t>Covariation</a:t>
            </a:r>
            <a:r>
              <a:rPr lang="en-US" sz="3600" b="1" dirty="0" smtClean="0">
                <a:solidFill>
                  <a:srgbClr val="0000FF"/>
                </a:solidFill>
              </a:rPr>
              <a:t>: Regression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654216"/>
              </p:ext>
            </p:extLst>
          </p:nvPr>
        </p:nvGraphicFramePr>
        <p:xfrm>
          <a:off x="7062788" y="2867025"/>
          <a:ext cx="20145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22" name="Equation" r:id="rId12" imgW="927000" imgH="266400" progId="Equation.DSMT4">
                  <p:embed/>
                </p:oleObj>
              </mc:Choice>
              <mc:Fallback>
                <p:oleObj name="Equation" r:id="rId12" imgW="927000" imgH="26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2867025"/>
                        <a:ext cx="20145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19840"/>
              </p:ext>
            </p:extLst>
          </p:nvPr>
        </p:nvGraphicFramePr>
        <p:xfrm>
          <a:off x="7342188" y="3476625"/>
          <a:ext cx="6588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23" name="Equation" r:id="rId14" imgW="457200" imgH="190440" progId="Equation.DSMT4">
                  <p:embed/>
                </p:oleObj>
              </mc:Choice>
              <mc:Fallback>
                <p:oleObj name="Equation" r:id="rId14" imgW="457200" imgH="190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8" y="3476625"/>
                        <a:ext cx="6588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337115"/>
              </p:ext>
            </p:extLst>
          </p:nvPr>
        </p:nvGraphicFramePr>
        <p:xfrm>
          <a:off x="7348538" y="3754438"/>
          <a:ext cx="20685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24" name="Equation" r:id="rId16" imgW="1879560" imgH="355320" progId="Equation.DSMT4">
                  <p:embed/>
                </p:oleObj>
              </mc:Choice>
              <mc:Fallback>
                <p:oleObj name="Equation" r:id="rId16" imgW="187956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3754438"/>
                        <a:ext cx="20685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733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err="1">
                <a:solidFill>
                  <a:srgbClr val="0000FF"/>
                </a:solidFill>
              </a:rPr>
              <a:t>Bumpus</a:t>
            </a:r>
            <a:r>
              <a:rPr lang="en-US" sz="3600" b="1" dirty="0">
                <a:solidFill>
                  <a:srgbClr val="0000FF"/>
                </a:solidFill>
              </a:rPr>
              <a:t> Data: </a:t>
            </a:r>
            <a:r>
              <a:rPr lang="en-US" sz="3600" b="1" dirty="0" smtClean="0">
                <a:solidFill>
                  <a:srgbClr val="0000FF"/>
                </a:solidFill>
              </a:rPr>
              <a:t>Regression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428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err="1" smtClean="0"/>
              <a:t>Allometry</a:t>
            </a:r>
            <a:endParaRPr lang="en-US" sz="2800" dirty="0"/>
          </a:p>
          <a:p>
            <a:pPr algn="l">
              <a:spcBef>
                <a:spcPct val="1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manova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Y~TotalLength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>
              <a:spcBef>
                <a:spcPct val="1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Pillai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approx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den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 algn="l">
              <a:spcBef>
                <a:spcPct val="1000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TotalLength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1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0.55629   19.903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8    127 &lt; 2.2e-16 ***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Significant </a:t>
            </a:r>
            <a:r>
              <a:rPr lang="en-US" sz="2800" dirty="0" err="1" smtClean="0"/>
              <a:t>allometry</a:t>
            </a:r>
            <a:r>
              <a:rPr lang="en-US" sz="2800" dirty="0" smtClean="0"/>
              <a:t> (relative to total length)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Note: challenging to visualize patterns</a:t>
            </a:r>
          </a:p>
        </p:txBody>
      </p:sp>
      <p:sp>
        <p:nvSpPr>
          <p:cNvPr id="5181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0067" y="993249"/>
            <a:ext cx="10066866" cy="49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Represent </a:t>
            </a:r>
            <a:r>
              <a:rPr lang="en-US" sz="2600" b="1" dirty="0" smtClean="0">
                <a:solidFill>
                  <a:schemeClr val="tx1"/>
                </a:solidFill>
              </a:rPr>
              <a:t>Y</a:t>
            </a:r>
            <a:r>
              <a:rPr lang="en-US" sz="2600" dirty="0" smtClean="0">
                <a:solidFill>
                  <a:schemeClr val="tx1"/>
                </a:solidFill>
              </a:rPr>
              <a:t> by some summary axis</a:t>
            </a:r>
            <a:endParaRPr lang="en-US" sz="2600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Visualizing Multivariate Regressions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181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140990" y="4700535"/>
            <a:ext cx="2101857" cy="1446550"/>
            <a:chOff x="4140990" y="4700535"/>
            <a:chExt cx="2101857" cy="1446550"/>
          </a:xfrm>
        </p:grpSpPr>
        <p:sp>
          <p:nvSpPr>
            <p:cNvPr id="15" name="TextBox 14"/>
            <p:cNvSpPr txBox="1"/>
            <p:nvPr/>
          </p:nvSpPr>
          <p:spPr>
            <a:xfrm>
              <a:off x="4140990" y="4700535"/>
              <a:ext cx="210185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/>
                <a:t>Regression Score vs. X</a:t>
              </a:r>
            </a:p>
            <a:p>
              <a:pPr algn="l"/>
              <a:endParaRPr lang="en-US" sz="1600" dirty="0" smtClean="0"/>
            </a:p>
            <a:p>
              <a:pPr algn="l"/>
              <a:endParaRPr lang="en-US" sz="1600" dirty="0" smtClean="0"/>
            </a:p>
            <a:p>
              <a:pPr algn="l"/>
              <a:endParaRPr lang="en-US" sz="1600" dirty="0"/>
            </a:p>
            <a:p>
              <a:pPr algn="l"/>
              <a:r>
                <a:rPr lang="en-US" sz="1200" dirty="0" smtClean="0"/>
                <a:t>Drake and </a:t>
              </a:r>
              <a:r>
                <a:rPr lang="en-US" sz="1200" dirty="0" err="1" smtClean="0"/>
                <a:t>Klingenberg</a:t>
              </a:r>
              <a:r>
                <a:rPr lang="en-US" sz="1200" dirty="0" smtClean="0"/>
                <a:t> (2008)</a:t>
              </a:r>
            </a:p>
            <a:p>
              <a:pPr algn="l"/>
              <a:r>
                <a:rPr lang="en-US" sz="1200" i="1" dirty="0" smtClean="0"/>
                <a:t>Evolution</a:t>
              </a:r>
              <a:endParaRPr lang="en-US" sz="1200" i="1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1960025"/>
                </p:ext>
              </p:extLst>
            </p:nvPr>
          </p:nvGraphicFramePr>
          <p:xfrm>
            <a:off x="4651375" y="5146675"/>
            <a:ext cx="831850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067" name="Equation" r:id="rId4" imgW="838080" imgH="266400" progId="Equation.DSMT4">
                    <p:embed/>
                  </p:oleObj>
                </mc:Choice>
                <mc:Fallback>
                  <p:oleObj name="Equation" r:id="rId4" imgW="8380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375" y="5146675"/>
                          <a:ext cx="831850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7485323" y="4625870"/>
            <a:ext cx="2041713" cy="1446550"/>
            <a:chOff x="7485323" y="4625870"/>
            <a:chExt cx="2041713" cy="1446550"/>
          </a:xfrm>
        </p:grpSpPr>
        <p:sp>
          <p:nvSpPr>
            <p:cNvPr id="16" name="TextBox 15"/>
            <p:cNvSpPr txBox="1"/>
            <p:nvPr/>
          </p:nvSpPr>
          <p:spPr>
            <a:xfrm>
              <a:off x="7485323" y="4625870"/>
              <a:ext cx="204171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/>
                <a:t>Predicted Values vs. X</a:t>
              </a:r>
            </a:p>
            <a:p>
              <a:pPr algn="l"/>
              <a:endParaRPr lang="en-US" sz="1600" dirty="0" smtClean="0"/>
            </a:p>
            <a:p>
              <a:pPr algn="l"/>
              <a:endParaRPr lang="en-US" sz="1600" dirty="0" smtClean="0"/>
            </a:p>
            <a:p>
              <a:pPr algn="l"/>
              <a:endParaRPr lang="en-US" sz="1600" dirty="0"/>
            </a:p>
            <a:p>
              <a:pPr algn="l"/>
              <a:r>
                <a:rPr lang="en-US" sz="1200" dirty="0" smtClean="0"/>
                <a:t>Adams and </a:t>
              </a:r>
              <a:r>
                <a:rPr lang="en-US" sz="1200" dirty="0" err="1" smtClean="0"/>
                <a:t>Nistri</a:t>
              </a:r>
              <a:r>
                <a:rPr lang="en-US" sz="1200" dirty="0" smtClean="0"/>
                <a:t> (2010)</a:t>
              </a:r>
            </a:p>
            <a:p>
              <a:pPr algn="l"/>
              <a:r>
                <a:rPr lang="en-US" sz="1200" i="1" dirty="0" smtClean="0"/>
                <a:t>BMC </a:t>
              </a:r>
              <a:r>
                <a:rPr lang="en-US" sz="1200" i="1" dirty="0" err="1" smtClean="0"/>
                <a:t>Evol</a:t>
              </a:r>
              <a:r>
                <a:rPr lang="en-US" sz="1200" i="1" dirty="0" smtClean="0"/>
                <a:t> </a:t>
              </a:r>
              <a:r>
                <a:rPr lang="en-US" sz="1200" i="1" dirty="0" err="1" smtClean="0"/>
                <a:t>Biol</a:t>
              </a:r>
              <a:endParaRPr lang="en-US" sz="1200" i="1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3569819"/>
                </p:ext>
              </p:extLst>
            </p:nvPr>
          </p:nvGraphicFramePr>
          <p:xfrm>
            <a:off x="8157325" y="5236860"/>
            <a:ext cx="697708" cy="263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068" name="Equation" r:id="rId6" imgW="774360" imgH="279360" progId="Equation.DSMT4">
                    <p:embed/>
                  </p:oleObj>
                </mc:Choice>
                <mc:Fallback>
                  <p:oleObj name="Equation" r:id="rId6" imgW="7743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7325" y="5236860"/>
                          <a:ext cx="697708" cy="263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8113892"/>
                </p:ext>
              </p:extLst>
            </p:nvPr>
          </p:nvGraphicFramePr>
          <p:xfrm>
            <a:off x="7823126" y="4961890"/>
            <a:ext cx="1278259" cy="265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069" name="Equation" r:id="rId8" imgW="1346040" imgH="266400" progId="Equation.DSMT4">
                    <p:embed/>
                  </p:oleObj>
                </mc:Choice>
                <mc:Fallback>
                  <p:oleObj name="Equation" r:id="rId8" imgW="134604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3126" y="4961890"/>
                          <a:ext cx="1278259" cy="265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Box 2"/>
          <p:cNvSpPr txBox="1"/>
          <p:nvPr/>
        </p:nvSpPr>
        <p:spPr>
          <a:xfrm>
            <a:off x="1007534" y="4759807"/>
            <a:ext cx="1649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PC1 vs. X</a:t>
            </a:r>
          </a:p>
          <a:p>
            <a:pPr algn="l"/>
            <a:endParaRPr lang="en-US" sz="1600" dirty="0"/>
          </a:p>
          <a:p>
            <a:pPr algn="l"/>
            <a:r>
              <a:rPr lang="en-US" sz="1200" dirty="0" smtClean="0"/>
              <a:t>PC1 may not align with</a:t>
            </a:r>
          </a:p>
          <a:p>
            <a:pPr algn="l"/>
            <a:r>
              <a:rPr lang="en-US" sz="1200" dirty="0" smtClean="0"/>
              <a:t>direction of </a:t>
            </a:r>
            <a:r>
              <a:rPr lang="en-US" sz="1200" dirty="0" err="1" smtClean="0"/>
              <a:t>covariation</a:t>
            </a:r>
            <a:endParaRPr lang="en-US" sz="1200" dirty="0"/>
          </a:p>
        </p:txBody>
      </p:sp>
      <p:pic>
        <p:nvPicPr>
          <p:cNvPr id="568366" name="Picture 4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2" r="5760" b="2742"/>
          <a:stretch/>
        </p:blipFill>
        <p:spPr bwMode="auto">
          <a:xfrm>
            <a:off x="59932" y="1603904"/>
            <a:ext cx="3284715" cy="299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8367" name="Picture 47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" t="11055" r="5471" b="2814"/>
          <a:stretch/>
        </p:blipFill>
        <p:spPr bwMode="auto">
          <a:xfrm>
            <a:off x="3363119" y="1574521"/>
            <a:ext cx="3317575" cy="305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8368" name="Picture 48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7" r="5466" b="2996"/>
          <a:stretch/>
        </p:blipFill>
        <p:spPr bwMode="auto">
          <a:xfrm>
            <a:off x="6787771" y="1574521"/>
            <a:ext cx="3255077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1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Text Box 3"/>
          <p:cNvSpPr txBox="1">
            <a:spLocks noChangeArrowheads="1"/>
          </p:cNvSpPr>
          <p:nvPr/>
        </p:nvSpPr>
        <p:spPr bwMode="auto">
          <a:xfrm>
            <a:off x="273050" y="1018953"/>
            <a:ext cx="9440863" cy="478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Relates variation in shape to </a:t>
            </a:r>
            <a:r>
              <a:rPr lang="en-US" sz="2800" b="0" dirty="0">
                <a:solidFill>
                  <a:schemeClr val="tx1"/>
                </a:solidFill>
              </a:rPr>
              <a:t>variation </a:t>
            </a:r>
            <a:r>
              <a:rPr lang="en-US" sz="2800" b="0" dirty="0" smtClean="0">
                <a:solidFill>
                  <a:schemeClr val="tx1"/>
                </a:solidFill>
              </a:rPr>
              <a:t>in covariate</a:t>
            </a:r>
            <a:endParaRPr lang="en-US" sz="28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X</a:t>
            </a:r>
            <a:r>
              <a:rPr lang="en-US" sz="2800" b="0" dirty="0" smtClean="0">
                <a:solidFill>
                  <a:schemeClr val="tx1"/>
                </a:solidFill>
              </a:rPr>
              <a:t> </a:t>
            </a:r>
            <a:r>
              <a:rPr lang="en-US" sz="2800" b="0" dirty="0">
                <a:solidFill>
                  <a:schemeClr val="tx1"/>
                </a:solidFill>
              </a:rPr>
              <a:t>= independent </a:t>
            </a:r>
            <a:r>
              <a:rPr lang="en-US" sz="2800" b="0" dirty="0" smtClean="0">
                <a:solidFill>
                  <a:schemeClr val="tx1"/>
                </a:solidFill>
              </a:rPr>
              <a:t>variables</a:t>
            </a:r>
            <a:r>
              <a:rPr lang="en-US" sz="2000" b="0" dirty="0" smtClean="0">
                <a:solidFill>
                  <a:schemeClr val="tx1"/>
                </a:solidFill>
              </a:rPr>
              <a:t> (groups &amp; continuous)</a:t>
            </a:r>
            <a:endParaRPr lang="en-US" sz="20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Y</a:t>
            </a:r>
            <a:r>
              <a:rPr lang="en-US" sz="2800" b="0" dirty="0">
                <a:solidFill>
                  <a:schemeClr val="tx1"/>
                </a:solidFill>
              </a:rPr>
              <a:t> = dependent </a:t>
            </a:r>
            <a:r>
              <a:rPr lang="en-US" sz="2800" b="0" dirty="0" smtClean="0">
                <a:solidFill>
                  <a:schemeClr val="tx1"/>
                </a:solidFill>
              </a:rPr>
              <a:t>variables</a:t>
            </a:r>
            <a:endParaRPr lang="en-US" sz="28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</a:rPr>
              <a:t>Solve for </a:t>
            </a:r>
            <a:r>
              <a:rPr lang="en-US" sz="2800" dirty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en-US" sz="2800" b="0" dirty="0">
                <a:solidFill>
                  <a:schemeClr val="tx1"/>
                </a:solidFill>
              </a:rPr>
              <a:t> (components of means)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NOTE: MANCOVA is sequential procedure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Test interactions first (group-specific slopes)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If NS, remove and compare groups </a:t>
            </a:r>
            <a:r>
              <a:rPr lang="en-US" sz="2000" b="0" dirty="0" smtClean="0">
                <a:solidFill>
                  <a:schemeClr val="tx1"/>
                </a:solidFill>
              </a:rPr>
              <a:t>(while accounting for covariate)</a:t>
            </a:r>
          </a:p>
        </p:txBody>
      </p:sp>
      <p:sp>
        <p:nvSpPr>
          <p:cNvPr id="1203205" name="Line 5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802411"/>
              </p:ext>
            </p:extLst>
          </p:nvPr>
        </p:nvGraphicFramePr>
        <p:xfrm>
          <a:off x="7240135" y="1940152"/>
          <a:ext cx="79851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0" name="Equation" r:id="rId4" imgW="863280" imgH="711000" progId="Equation.DSMT4">
                  <p:embed/>
                </p:oleObj>
              </mc:Choice>
              <mc:Fallback>
                <p:oleObj name="Equation" r:id="rId4" imgW="863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135" y="1940152"/>
                        <a:ext cx="79851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557227"/>
              </p:ext>
            </p:extLst>
          </p:nvPr>
        </p:nvGraphicFramePr>
        <p:xfrm>
          <a:off x="8492672" y="1935077"/>
          <a:ext cx="1057955" cy="6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1" name="Equation" r:id="rId6" imgW="1209655" imgH="723900" progId="Equation.DSMT4">
                  <p:embed/>
                </p:oleObj>
              </mc:Choice>
              <mc:Fallback>
                <p:oleObj name="Equation" r:id="rId6" imgW="1209655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2672" y="1935077"/>
                        <a:ext cx="1057955" cy="636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93700" y="90488"/>
            <a:ext cx="93900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b="1" dirty="0" smtClean="0">
                <a:solidFill>
                  <a:srgbClr val="0000FF"/>
                </a:solidFill>
              </a:rPr>
              <a:t>Testing Groups and Covariates: MANCOVA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638" y="6356811"/>
            <a:ext cx="96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u="sng" dirty="0" smtClean="0">
                <a:solidFill>
                  <a:srgbClr val="FF0000"/>
                </a:solidFill>
              </a:rPr>
              <a:t>** Implementation point: covariate must be first variable in X-matrix, as R uses Type I SS for H</a:t>
            </a:r>
            <a:endParaRPr lang="en-US" sz="18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654216"/>
              </p:ext>
            </p:extLst>
          </p:nvPr>
        </p:nvGraphicFramePr>
        <p:xfrm>
          <a:off x="7062788" y="2867025"/>
          <a:ext cx="20145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2" name="Equation" r:id="rId8" imgW="927000" imgH="266400" progId="Equation.DSMT4">
                  <p:embed/>
                </p:oleObj>
              </mc:Choice>
              <mc:Fallback>
                <p:oleObj name="Equation" r:id="rId8" imgW="927000" imgH="26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2867025"/>
                        <a:ext cx="20145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19840"/>
              </p:ext>
            </p:extLst>
          </p:nvPr>
        </p:nvGraphicFramePr>
        <p:xfrm>
          <a:off x="7342188" y="3476625"/>
          <a:ext cx="6588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3" name="Equation" r:id="rId10" imgW="457200" imgH="190440" progId="Equation.DSMT4">
                  <p:embed/>
                </p:oleObj>
              </mc:Choice>
              <mc:Fallback>
                <p:oleObj name="Equation" r:id="rId10" imgW="457200" imgH="190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8" y="3476625"/>
                        <a:ext cx="6588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337115"/>
              </p:ext>
            </p:extLst>
          </p:nvPr>
        </p:nvGraphicFramePr>
        <p:xfrm>
          <a:off x="7348538" y="3754438"/>
          <a:ext cx="20685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4" name="Equation" r:id="rId12" imgW="1879560" imgH="355320" progId="Equation.DSMT4">
                  <p:embed/>
                </p:oleObj>
              </mc:Choice>
              <mc:Fallback>
                <p:oleObj name="Equation" r:id="rId12" imgW="1879560" imgH="355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3754438"/>
                        <a:ext cx="20685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34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err="1">
                <a:solidFill>
                  <a:srgbClr val="0000FF"/>
                </a:solidFill>
              </a:rPr>
              <a:t>Bumpus</a:t>
            </a:r>
            <a:r>
              <a:rPr lang="en-US" sz="3600" b="1" dirty="0">
                <a:solidFill>
                  <a:srgbClr val="0000FF"/>
                </a:solidFill>
              </a:rPr>
              <a:t> Data: </a:t>
            </a:r>
            <a:r>
              <a:rPr lang="en-US" sz="3600" b="1" dirty="0" smtClean="0">
                <a:solidFill>
                  <a:srgbClr val="0000FF"/>
                </a:solidFill>
              </a:rPr>
              <a:t>MANCOVA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198438" y="980540"/>
            <a:ext cx="9793287" cy="526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/>
              <a:t>Full MANCOVA</a:t>
            </a:r>
            <a:endParaRPr lang="en-US" sz="2800" dirty="0"/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manova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(lm(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Y~TotalLength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*sex*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surv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Pillai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approx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den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 algn="l">
              <a:spcBef>
                <a:spcPts val="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TotalLength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1 0.63862  26.7287      8    121 &lt; 2.2e-16 ***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sex                    1 0.41791  10.8590      8    121 1.924e-11 ***</a:t>
            </a:r>
          </a:p>
          <a:p>
            <a:pPr algn="l">
              <a:spcBef>
                <a:spcPts val="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surv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1 0.26227   5.3771      8    121 8.593e-06 ***</a:t>
            </a:r>
          </a:p>
          <a:p>
            <a:pPr algn="l">
              <a:spcBef>
                <a:spcPts val="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TotalLength:sex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1 0.09667   1.6186      8    121    0.1263    </a:t>
            </a:r>
          </a:p>
          <a:p>
            <a:pPr algn="l">
              <a:spcBef>
                <a:spcPts val="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TotalLength:surv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1 0.02795   0.4348      8    121    0.8981    </a:t>
            </a:r>
          </a:p>
          <a:p>
            <a:pPr algn="l">
              <a:spcBef>
                <a:spcPts val="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sex:surv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1 0.09295   1.5499      8    121    0.1471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2800" dirty="0" smtClean="0"/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/>
              <a:t>Compare groups while accounting for </a:t>
            </a:r>
            <a:r>
              <a:rPr lang="en-US" sz="2800" dirty="0" err="1" smtClean="0"/>
              <a:t>allometry</a:t>
            </a:r>
            <a:endParaRPr lang="en-US" sz="2800" dirty="0" smtClean="0"/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manova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(lm(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Y~TotalLength+sex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surv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Pillai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approx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den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 algn="l">
              <a:spcBef>
                <a:spcPts val="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TotalLength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1 0.62878  26.2545      8    124 &lt; 2.2e-16 ***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sex           1 0.40635  10.6098      8    124 2.859e-11 ***</a:t>
            </a:r>
          </a:p>
          <a:p>
            <a:pPr algn="l">
              <a:spcBef>
                <a:spcPts val="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surv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1 0.26117   5.4791      8    124 6.315e-06 ***</a:t>
            </a:r>
          </a:p>
          <a:p>
            <a:pPr algn="l">
              <a:spcBef>
                <a:spcPts val="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sex:surv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1 0.08125   1.3708      8    124    0.2157 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81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0067" y="993249"/>
            <a:ext cx="10066866" cy="49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Represent </a:t>
            </a:r>
            <a:r>
              <a:rPr lang="en-US" sz="2600" b="1" dirty="0" smtClean="0">
                <a:solidFill>
                  <a:schemeClr val="tx1"/>
                </a:solidFill>
              </a:rPr>
              <a:t>Y</a:t>
            </a:r>
            <a:r>
              <a:rPr lang="en-US" sz="2600" dirty="0" smtClean="0">
                <a:solidFill>
                  <a:schemeClr val="tx1"/>
                </a:solidFill>
              </a:rPr>
              <a:t> by some summary axis (by group)</a:t>
            </a:r>
            <a:endParaRPr lang="en-US" sz="2600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Visualizing MANCOVA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181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140990" y="4700535"/>
            <a:ext cx="2517036" cy="1785104"/>
            <a:chOff x="4140990" y="4700535"/>
            <a:chExt cx="2517036" cy="1785104"/>
          </a:xfrm>
        </p:grpSpPr>
        <p:sp>
          <p:nvSpPr>
            <p:cNvPr id="15" name="TextBox 14"/>
            <p:cNvSpPr txBox="1"/>
            <p:nvPr/>
          </p:nvSpPr>
          <p:spPr>
            <a:xfrm>
              <a:off x="4140990" y="4700535"/>
              <a:ext cx="2517036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/>
                <a:t>Regression Score vs. X</a:t>
              </a:r>
            </a:p>
            <a:p>
              <a:pPr algn="l"/>
              <a:endParaRPr lang="en-US" sz="1600" dirty="0" smtClean="0"/>
            </a:p>
            <a:p>
              <a:pPr algn="l"/>
              <a:endParaRPr lang="en-US" sz="1600" dirty="0" smtClean="0"/>
            </a:p>
            <a:p>
              <a:pPr algn="l"/>
              <a:endParaRPr lang="en-US" sz="1600" dirty="0" smtClean="0"/>
            </a:p>
            <a:p>
              <a:pPr algn="l"/>
              <a:r>
                <a:rPr lang="en-US" sz="1200" dirty="0" smtClean="0"/>
                <a:t>Drake and </a:t>
              </a:r>
              <a:r>
                <a:rPr lang="en-US" sz="1200" dirty="0" err="1" smtClean="0"/>
                <a:t>Klingenberg</a:t>
              </a:r>
              <a:r>
                <a:rPr lang="en-US" sz="1200" dirty="0" smtClean="0"/>
                <a:t> (2008)</a:t>
              </a:r>
            </a:p>
            <a:p>
              <a:pPr algn="l"/>
              <a:r>
                <a:rPr lang="en-US" sz="1200" i="1" dirty="0" smtClean="0"/>
                <a:t>Evolution</a:t>
              </a:r>
              <a:endParaRPr lang="en-US" sz="1200" dirty="0" smtClean="0"/>
            </a:p>
            <a:p>
              <a:pPr algn="l"/>
              <a:endParaRPr lang="en-US" sz="1200" i="1" dirty="0"/>
            </a:p>
            <a:p>
              <a:pPr algn="l"/>
              <a:r>
                <a:rPr lang="en-US" sz="1000" dirty="0" smtClean="0"/>
                <a:t>NOTE: X = </a:t>
              </a:r>
              <a:r>
                <a:rPr lang="en-US" sz="1000" dirty="0" err="1" smtClean="0"/>
                <a:t>cov+gps</a:t>
              </a:r>
              <a:r>
                <a:rPr lang="en-US" sz="1000" dirty="0" smtClean="0"/>
                <a:t>: see  </a:t>
              </a:r>
              <a:r>
                <a:rPr lang="en-US" sz="1000" dirty="0" err="1" smtClean="0"/>
                <a:t>MorphoJ</a:t>
              </a:r>
              <a:r>
                <a:rPr lang="en-US" sz="1000" dirty="0" smtClean="0"/>
                <a:t> help file</a:t>
              </a:r>
              <a:endParaRPr lang="en-US" sz="1000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227027"/>
                </p:ext>
              </p:extLst>
            </p:nvPr>
          </p:nvGraphicFramePr>
          <p:xfrm>
            <a:off x="4651375" y="5146675"/>
            <a:ext cx="831850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15" name="Equation" r:id="rId4" imgW="838080" imgH="266400" progId="Equation.DSMT4">
                    <p:embed/>
                  </p:oleObj>
                </mc:Choice>
                <mc:Fallback>
                  <p:oleObj name="Equation" r:id="rId4" imgW="8380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375" y="5146675"/>
                          <a:ext cx="831850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7485323" y="4625870"/>
            <a:ext cx="2041713" cy="1815882"/>
            <a:chOff x="7485323" y="4625870"/>
            <a:chExt cx="2041713" cy="1815882"/>
          </a:xfrm>
        </p:grpSpPr>
        <p:sp>
          <p:nvSpPr>
            <p:cNvPr id="16" name="TextBox 15"/>
            <p:cNvSpPr txBox="1"/>
            <p:nvPr/>
          </p:nvSpPr>
          <p:spPr>
            <a:xfrm>
              <a:off x="7485323" y="4625870"/>
              <a:ext cx="2041713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/>
                <a:t>Predicted Values vs. X</a:t>
              </a:r>
            </a:p>
            <a:p>
              <a:pPr algn="l"/>
              <a:endParaRPr lang="en-US" sz="1600" dirty="0" smtClean="0"/>
            </a:p>
            <a:p>
              <a:pPr algn="l"/>
              <a:endParaRPr lang="en-US" sz="1600" dirty="0" smtClean="0"/>
            </a:p>
            <a:p>
              <a:pPr algn="l"/>
              <a:endParaRPr lang="en-US" sz="1600" dirty="0"/>
            </a:p>
            <a:p>
              <a:pPr algn="l"/>
              <a:r>
                <a:rPr lang="en-US" sz="1200" dirty="0" smtClean="0"/>
                <a:t>Adams and </a:t>
              </a:r>
              <a:r>
                <a:rPr lang="en-US" sz="1200" dirty="0" err="1" smtClean="0"/>
                <a:t>Nistri</a:t>
              </a:r>
              <a:r>
                <a:rPr lang="en-US" sz="1200" dirty="0" smtClean="0"/>
                <a:t> (2010)</a:t>
              </a:r>
            </a:p>
            <a:p>
              <a:pPr algn="l"/>
              <a:r>
                <a:rPr lang="en-US" sz="1200" i="1" dirty="0" smtClean="0"/>
                <a:t>BMC </a:t>
              </a:r>
              <a:r>
                <a:rPr lang="en-US" sz="1200" i="1" dirty="0" err="1" smtClean="0"/>
                <a:t>Evol</a:t>
              </a:r>
              <a:r>
                <a:rPr lang="en-US" sz="1200" i="1" dirty="0" smtClean="0"/>
                <a:t> </a:t>
              </a:r>
              <a:r>
                <a:rPr lang="en-US" sz="1200" i="1" dirty="0" err="1" smtClean="0"/>
                <a:t>Biol</a:t>
              </a:r>
              <a:endParaRPr lang="en-US" sz="1200" i="1" dirty="0" smtClean="0"/>
            </a:p>
            <a:p>
              <a:pPr algn="l"/>
              <a:endParaRPr lang="en-US" sz="1200" i="1" dirty="0"/>
            </a:p>
            <a:p>
              <a:pPr algn="l"/>
              <a:r>
                <a:rPr lang="en-US" sz="1000" dirty="0" smtClean="0"/>
                <a:t>Note: X = </a:t>
              </a:r>
              <a:r>
                <a:rPr lang="en-US" sz="1000" dirty="0" err="1" smtClean="0"/>
                <a:t>cov+gps</a:t>
              </a:r>
              <a:endParaRPr lang="en-US" sz="1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787589"/>
                </p:ext>
              </p:extLst>
            </p:nvPr>
          </p:nvGraphicFramePr>
          <p:xfrm>
            <a:off x="8157325" y="5236860"/>
            <a:ext cx="697708" cy="263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16" name="Equation" r:id="rId6" imgW="774360" imgH="279360" progId="Equation.DSMT4">
                    <p:embed/>
                  </p:oleObj>
                </mc:Choice>
                <mc:Fallback>
                  <p:oleObj name="Equation" r:id="rId6" imgW="7743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7325" y="5236860"/>
                          <a:ext cx="697708" cy="263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5665163"/>
                </p:ext>
              </p:extLst>
            </p:nvPr>
          </p:nvGraphicFramePr>
          <p:xfrm>
            <a:off x="7823126" y="4961890"/>
            <a:ext cx="1278259" cy="265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17" name="Equation" r:id="rId8" imgW="1346040" imgH="266400" progId="Equation.DSMT4">
                    <p:embed/>
                  </p:oleObj>
                </mc:Choice>
                <mc:Fallback>
                  <p:oleObj name="Equation" r:id="rId8" imgW="134604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3126" y="4961890"/>
                          <a:ext cx="1278259" cy="265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Box 2"/>
          <p:cNvSpPr txBox="1"/>
          <p:nvPr/>
        </p:nvSpPr>
        <p:spPr>
          <a:xfrm>
            <a:off x="1253067" y="4700535"/>
            <a:ext cx="11721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PC1 vs. X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200" dirty="0" smtClean="0"/>
              <a:t>red = female</a:t>
            </a:r>
          </a:p>
          <a:p>
            <a:pPr algn="l"/>
            <a:r>
              <a:rPr lang="en-US" sz="1200" dirty="0" smtClean="0"/>
              <a:t>blue = male</a:t>
            </a:r>
            <a:endParaRPr lang="en-US" sz="1200" dirty="0"/>
          </a:p>
          <a:p>
            <a:pPr algn="l"/>
            <a:r>
              <a:rPr lang="en-US" sz="1200" dirty="0" smtClean="0"/>
              <a:t>circles = alive</a:t>
            </a:r>
          </a:p>
          <a:p>
            <a:pPr algn="l"/>
            <a:r>
              <a:rPr lang="en-US" sz="1200" dirty="0" smtClean="0"/>
              <a:t>triangles = dead</a:t>
            </a:r>
          </a:p>
        </p:txBody>
      </p:sp>
      <p:pic>
        <p:nvPicPr>
          <p:cNvPr id="570417" name="Picture 49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1" r="5555" b="3376"/>
          <a:stretch/>
        </p:blipFill>
        <p:spPr bwMode="auto">
          <a:xfrm>
            <a:off x="99521" y="1606354"/>
            <a:ext cx="3225633" cy="290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0418" name="Picture 50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6" r="5382" b="2862"/>
          <a:stretch/>
        </p:blipFill>
        <p:spPr bwMode="auto">
          <a:xfrm>
            <a:off x="3435907" y="1573118"/>
            <a:ext cx="3223491" cy="294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0419" name="Picture 51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0" r="5733" b="2919"/>
          <a:stretch/>
        </p:blipFill>
        <p:spPr bwMode="auto">
          <a:xfrm>
            <a:off x="6807470" y="1556185"/>
            <a:ext cx="3300505" cy="300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8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</a:rPr>
              <a:t>Why Jump to Multivariate?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198438" y="1020649"/>
            <a:ext cx="9793287" cy="553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More </a:t>
            </a:r>
            <a:r>
              <a:rPr lang="en-US" sz="2800" dirty="0"/>
              <a:t>complete description of pattern </a:t>
            </a: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Biological </a:t>
            </a:r>
            <a:r>
              <a:rPr lang="en-US" sz="2800" dirty="0"/>
              <a:t>data are often </a:t>
            </a:r>
            <a:r>
              <a:rPr lang="en-US" sz="2800" dirty="0" smtClean="0"/>
              <a:t>multivariate, so treat as such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/>
              <a:t>Separate univariate analyses misses </a:t>
            </a:r>
            <a:r>
              <a:rPr lang="en-US" sz="2800" dirty="0" smtClean="0"/>
              <a:t>location differences or covariation in the data*</a:t>
            </a: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</a:pPr>
            <a:endParaRPr lang="en-US" sz="1600" dirty="0" smtClean="0"/>
          </a:p>
          <a:p>
            <a:pPr algn="l">
              <a:spcBef>
                <a:spcPct val="10000"/>
              </a:spcBef>
            </a:pPr>
            <a:r>
              <a:rPr lang="en-US" sz="1600" dirty="0" smtClean="0"/>
              <a:t>*Note: While covariation and location are related, they are not the same, and different multivariate methods utilize one or the other (e.g., PCA for </a:t>
            </a:r>
            <a:r>
              <a:rPr lang="en-US" sz="1600" dirty="0" err="1" smtClean="0"/>
              <a:t>covariaton</a:t>
            </a:r>
            <a:r>
              <a:rPr lang="en-US" sz="1600" dirty="0" smtClean="0"/>
              <a:t>, MANOVA </a:t>
            </a:r>
            <a:r>
              <a:rPr lang="en-US" sz="1600" smtClean="0"/>
              <a:t>for multivariate location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843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84395" name="Picture 43" descr="multiv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b="1134"/>
          <a:stretch>
            <a:fillRect/>
          </a:stretch>
        </p:blipFill>
        <p:spPr bwMode="auto">
          <a:xfrm>
            <a:off x="1437482" y="3009917"/>
            <a:ext cx="3754437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396" name="Text Box 44"/>
          <p:cNvSpPr txBox="1">
            <a:spLocks noChangeArrowheads="1"/>
          </p:cNvSpPr>
          <p:nvPr/>
        </p:nvSpPr>
        <p:spPr bwMode="auto">
          <a:xfrm>
            <a:off x="5859582" y="3783030"/>
            <a:ext cx="29956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/>
              <a:t>ANOVAs on y</a:t>
            </a:r>
            <a:r>
              <a:rPr lang="en-US" sz="1600" baseline="-25000" dirty="0"/>
              <a:t>1</a:t>
            </a:r>
            <a:r>
              <a:rPr lang="en-US" sz="1600" dirty="0"/>
              <a:t> and y</a:t>
            </a:r>
            <a:r>
              <a:rPr lang="en-US" sz="1600" baseline="-25000" dirty="0"/>
              <a:t>2</a:t>
            </a:r>
            <a:r>
              <a:rPr lang="en-US" sz="1600" dirty="0"/>
              <a:t> separately would fail to identify group </a:t>
            </a:r>
            <a:r>
              <a:rPr lang="en-US" sz="1600" dirty="0" smtClean="0"/>
              <a:t>differences found in MANOVA</a:t>
            </a:r>
            <a:endParaRPr lang="en-US" sz="1600" dirty="0"/>
          </a:p>
        </p:txBody>
      </p:sp>
      <p:sp>
        <p:nvSpPr>
          <p:cNvPr id="2" name="Oval 1"/>
          <p:cNvSpPr/>
          <p:nvPr/>
        </p:nvSpPr>
        <p:spPr bwMode="auto">
          <a:xfrm rot="19356971">
            <a:off x="1768103" y="3582473"/>
            <a:ext cx="2527539" cy="4511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 rot="19356971">
            <a:off x="2196548" y="3923025"/>
            <a:ext cx="2527539" cy="4511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 rot="19356971">
            <a:off x="2690195" y="4247952"/>
            <a:ext cx="2527539" cy="4511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371278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96" grpId="0"/>
      <p:bldP spid="2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7" y="90488"/>
            <a:ext cx="10114381" cy="1143000"/>
          </a:xfrm>
        </p:spPr>
        <p:txBody>
          <a:bodyPr/>
          <a:lstStyle/>
          <a:p>
            <a:r>
              <a:rPr lang="en-US" sz="3800" b="1" dirty="0" smtClean="0">
                <a:solidFill>
                  <a:srgbClr val="0000FF"/>
                </a:solidFill>
              </a:rPr>
              <a:t>Example II: Salamander Foot Ontogeny</a:t>
            </a:r>
            <a:endParaRPr lang="en-US" sz="3800" b="1" i="1" dirty="0">
              <a:solidFill>
                <a:srgbClr val="0000FF"/>
              </a:solidFill>
            </a:endParaRPr>
          </a:p>
        </p:txBody>
      </p:sp>
      <p:sp>
        <p:nvSpPr>
          <p:cNvPr id="1720323" name="Line 3"/>
          <p:cNvSpPr>
            <a:spLocks noChangeShapeType="1"/>
          </p:cNvSpPr>
          <p:nvPr/>
        </p:nvSpPr>
        <p:spPr bwMode="auto">
          <a:xfrm>
            <a:off x="914400" y="1004888"/>
            <a:ext cx="855464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24" name="Text Box 4"/>
          <p:cNvSpPr txBox="1">
            <a:spLocks noChangeArrowheads="1"/>
          </p:cNvSpPr>
          <p:nvPr/>
        </p:nvSpPr>
        <p:spPr bwMode="auto">
          <a:xfrm>
            <a:off x="107156" y="1028701"/>
            <a:ext cx="9858375" cy="574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Italian </a:t>
            </a:r>
            <a:r>
              <a:rPr lang="en-US" sz="2400" b="0" i="1" dirty="0" err="1" smtClean="0">
                <a:solidFill>
                  <a:schemeClr val="tx1"/>
                </a:solidFill>
              </a:rPr>
              <a:t>Hydromantes</a:t>
            </a:r>
            <a:r>
              <a:rPr lang="en-US" sz="2400" b="0" dirty="0" smtClean="0">
                <a:solidFill>
                  <a:schemeClr val="tx1"/>
                </a:solidFill>
              </a:rPr>
              <a:t> inhabit caves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Climb </a:t>
            </a:r>
            <a:r>
              <a:rPr lang="en-US" sz="2400" b="0" dirty="0">
                <a:solidFill>
                  <a:schemeClr val="tx1"/>
                </a:solidFill>
              </a:rPr>
              <a:t>walls &amp; </a:t>
            </a:r>
            <a:r>
              <a:rPr lang="en-US" sz="2400" b="0" dirty="0" smtClean="0">
                <a:solidFill>
                  <a:schemeClr val="tx1"/>
                </a:solidFill>
              </a:rPr>
              <a:t>ceilings (strong ecological selection)</a:t>
            </a:r>
            <a:endParaRPr lang="en-US" sz="24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H</a:t>
            </a:r>
            <a:r>
              <a:rPr lang="en-US" sz="2400" b="0" baseline="-25000" dirty="0">
                <a:solidFill>
                  <a:schemeClr val="tx1"/>
                </a:solidFill>
              </a:rPr>
              <a:t>o</a:t>
            </a:r>
            <a:r>
              <a:rPr lang="en-US" sz="2400" b="0" dirty="0">
                <a:solidFill>
                  <a:schemeClr val="tx1"/>
                </a:solidFill>
              </a:rPr>
              <a:t>: Adult foot morphology adapted for climbing (</a:t>
            </a:r>
            <a:r>
              <a:rPr lang="en-US" sz="2400" b="0" dirty="0" err="1">
                <a:solidFill>
                  <a:schemeClr val="tx1"/>
                </a:solidFill>
              </a:rPr>
              <a:t>e.g</a:t>
            </a:r>
            <a:r>
              <a:rPr lang="en-US" sz="2400" b="0" dirty="0">
                <a:solidFill>
                  <a:schemeClr val="tx1"/>
                </a:solidFill>
              </a:rPr>
              <a:t>,. </a:t>
            </a:r>
            <a:r>
              <a:rPr lang="en-US" sz="2400" b="0" dirty="0" err="1">
                <a:solidFill>
                  <a:schemeClr val="tx1"/>
                </a:solidFill>
              </a:rPr>
              <a:t>Lanza</a:t>
            </a:r>
            <a:r>
              <a:rPr lang="en-US" sz="2400" b="0" dirty="0">
                <a:solidFill>
                  <a:schemeClr val="tx1"/>
                </a:solidFill>
              </a:rPr>
              <a:t>, 1991)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a) never tested empirically, b) ignores developmental influences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4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Is there evidence for this hypothesis? </a:t>
            </a:r>
          </a:p>
        </p:txBody>
      </p:sp>
      <p:sp>
        <p:nvSpPr>
          <p:cNvPr id="1720325" name="Text Box 5"/>
          <p:cNvSpPr txBox="1">
            <a:spLocks noChangeArrowheads="1"/>
          </p:cNvSpPr>
          <p:nvPr/>
        </p:nvSpPr>
        <p:spPr bwMode="auto">
          <a:xfrm>
            <a:off x="5530715" y="6097358"/>
            <a:ext cx="47595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0" dirty="0">
                <a:solidFill>
                  <a:schemeClr val="tx1"/>
                </a:solidFill>
              </a:rPr>
              <a:t>Adams &amp; </a:t>
            </a:r>
            <a:r>
              <a:rPr lang="en-US" sz="1200" b="0" dirty="0" err="1">
                <a:solidFill>
                  <a:schemeClr val="tx1"/>
                </a:solidFill>
              </a:rPr>
              <a:t>Nistri</a:t>
            </a:r>
            <a:r>
              <a:rPr lang="en-US" sz="1200" b="0" dirty="0">
                <a:solidFill>
                  <a:schemeClr val="tx1"/>
                </a:solidFill>
              </a:rPr>
              <a:t> (2010</a:t>
            </a:r>
            <a:r>
              <a:rPr lang="en-US" sz="1200" b="0" dirty="0" smtClean="0">
                <a:solidFill>
                  <a:schemeClr val="tx1"/>
                </a:solidFill>
              </a:rPr>
              <a:t>) </a:t>
            </a:r>
            <a:r>
              <a:rPr lang="en-US" sz="1200" b="0" i="1" dirty="0">
                <a:solidFill>
                  <a:schemeClr val="tx1"/>
                </a:solidFill>
              </a:rPr>
              <a:t>BMC </a:t>
            </a:r>
            <a:r>
              <a:rPr lang="en-US" sz="1200" b="0" i="1" dirty="0" err="1">
                <a:solidFill>
                  <a:schemeClr val="tx1"/>
                </a:solidFill>
              </a:rPr>
              <a:t>Evol</a:t>
            </a:r>
            <a:r>
              <a:rPr lang="en-US" sz="1200" b="0" i="1" dirty="0">
                <a:solidFill>
                  <a:schemeClr val="tx1"/>
                </a:solidFill>
              </a:rPr>
              <a:t>. Biol. </a:t>
            </a: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17203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1969326"/>
            <a:ext cx="2321719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203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8" b="15761"/>
          <a:stretch>
            <a:fillRect/>
          </a:stretch>
        </p:blipFill>
        <p:spPr bwMode="auto">
          <a:xfrm>
            <a:off x="380403" y="3459763"/>
            <a:ext cx="2132409" cy="135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720328" name="Group 8"/>
          <p:cNvGrpSpPr>
            <a:grpSpLocks/>
          </p:cNvGrpSpPr>
          <p:nvPr/>
        </p:nvGrpSpPr>
        <p:grpSpPr bwMode="auto">
          <a:xfrm>
            <a:off x="6614198" y="1175201"/>
            <a:ext cx="3314700" cy="2563813"/>
            <a:chOff x="603" y="288"/>
            <a:chExt cx="4144" cy="3703"/>
          </a:xfrm>
        </p:grpSpPr>
        <p:pic>
          <p:nvPicPr>
            <p:cNvPr id="1720329" name="Picture 7" descr="Untitled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28" t="33333" r="11176" b="16667"/>
            <a:stretch>
              <a:fillRect/>
            </a:stretch>
          </p:blipFill>
          <p:spPr bwMode="auto">
            <a:xfrm>
              <a:off x="632" y="288"/>
              <a:ext cx="4115" cy="37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0330" name="Picture 9" descr="Untitled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2" r="12904" b="17484"/>
            <a:stretch>
              <a:fillRect/>
            </a:stretch>
          </p:blipFill>
          <p:spPr bwMode="auto">
            <a:xfrm>
              <a:off x="3199" y="288"/>
              <a:ext cx="1536" cy="11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0331" name="Picture 9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77"/>
            <a:stretch>
              <a:fillRect/>
            </a:stretch>
          </p:blipFill>
          <p:spPr bwMode="auto">
            <a:xfrm>
              <a:off x="634" y="3420"/>
              <a:ext cx="4112" cy="5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720332" name="AutoShape 12"/>
            <p:cNvSpPr>
              <a:spLocks noChangeAspect="1" noChangeArrowheads="1"/>
            </p:cNvSpPr>
            <p:nvPr/>
          </p:nvSpPr>
          <p:spPr bwMode="auto">
            <a:xfrm>
              <a:off x="603" y="3427"/>
              <a:ext cx="4118" cy="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2033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19" y="2108716"/>
            <a:ext cx="3530798" cy="208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7114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8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2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957037" y="1485031"/>
            <a:ext cx="7693042" cy="15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03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26815" y="90488"/>
            <a:ext cx="9670851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Foot Shape Ontogeny Results</a:t>
            </a:r>
            <a:endParaRPr lang="en-US" sz="3600" b="1" i="1" dirty="0">
              <a:solidFill>
                <a:srgbClr val="0000FF"/>
              </a:solidFill>
            </a:endParaRPr>
          </a:p>
        </p:txBody>
      </p:sp>
      <p:sp>
        <p:nvSpPr>
          <p:cNvPr id="1703940" name="Line 4"/>
          <p:cNvSpPr>
            <a:spLocks noChangeShapeType="1"/>
          </p:cNvSpPr>
          <p:nvPr/>
        </p:nvSpPr>
        <p:spPr bwMode="auto">
          <a:xfrm>
            <a:off x="914400" y="1004888"/>
            <a:ext cx="855464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3941" name="Text Box 5"/>
          <p:cNvSpPr txBox="1">
            <a:spLocks noChangeArrowheads="1"/>
          </p:cNvSpPr>
          <p:nvPr/>
        </p:nvSpPr>
        <p:spPr bwMode="auto">
          <a:xfrm>
            <a:off x="58936" y="984251"/>
            <a:ext cx="9858375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buFontTx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Significant foot shape </a:t>
            </a:r>
            <a:r>
              <a:rPr lang="en-US" sz="2400" b="0" dirty="0" err="1" smtClean="0">
                <a:solidFill>
                  <a:schemeClr val="tx1"/>
                </a:solidFill>
              </a:rPr>
              <a:t>allometry</a:t>
            </a:r>
            <a:r>
              <a:rPr lang="en-US" sz="2400" b="0" dirty="0" smtClean="0">
                <a:solidFill>
                  <a:schemeClr val="tx1"/>
                </a:solidFill>
              </a:rPr>
              <a:t> (and convergence)</a:t>
            </a:r>
            <a:endParaRPr lang="en-US" sz="2400" b="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199630" y="4898420"/>
            <a:ext cx="2963543" cy="1636084"/>
            <a:chOff x="1991" y="1847"/>
            <a:chExt cx="2318" cy="1440"/>
          </a:xfrm>
        </p:grpSpPr>
        <p:pic>
          <p:nvPicPr>
            <p:cNvPr id="12" name="Picture 11" descr="Foot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" y="2060"/>
              <a:ext cx="1589" cy="1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2429" y="2777"/>
              <a:ext cx="1570" cy="2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404" y="2947"/>
              <a:ext cx="50" cy="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544" y="2852"/>
              <a:ext cx="50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830" y="2549"/>
              <a:ext cx="49" cy="4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011" y="2042"/>
              <a:ext cx="49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239" y="2461"/>
              <a:ext cx="49" cy="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642" y="2195"/>
              <a:ext cx="50" cy="4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609" y="2733"/>
              <a:ext cx="50" cy="4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971" y="2752"/>
              <a:ext cx="50" cy="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503" y="2401"/>
              <a:ext cx="49" cy="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437" y="2046"/>
              <a:ext cx="1562" cy="906"/>
            </a:xfrm>
            <a:custGeom>
              <a:avLst/>
              <a:gdLst>
                <a:gd name="T0" fmla="*/ 0 w 2276"/>
                <a:gd name="T1" fmla="*/ 1321 h 1321"/>
                <a:gd name="T2" fmla="*/ 32 w 2276"/>
                <a:gd name="T3" fmla="*/ 1261 h 1321"/>
                <a:gd name="T4" fmla="*/ 128 w 2276"/>
                <a:gd name="T5" fmla="*/ 1237 h 1321"/>
                <a:gd name="T6" fmla="*/ 200 w 2276"/>
                <a:gd name="T7" fmla="*/ 1225 h 1321"/>
                <a:gd name="T8" fmla="*/ 244 w 2276"/>
                <a:gd name="T9" fmla="*/ 1153 h 1321"/>
                <a:gd name="T10" fmla="*/ 236 w 2276"/>
                <a:gd name="T11" fmla="*/ 1009 h 1321"/>
                <a:gd name="T12" fmla="*/ 128 w 2276"/>
                <a:gd name="T13" fmla="*/ 857 h 1321"/>
                <a:gd name="T14" fmla="*/ 60 w 2276"/>
                <a:gd name="T15" fmla="*/ 721 h 1321"/>
                <a:gd name="T16" fmla="*/ 48 w 2276"/>
                <a:gd name="T17" fmla="*/ 601 h 1321"/>
                <a:gd name="T18" fmla="*/ 104 w 2276"/>
                <a:gd name="T19" fmla="*/ 545 h 1321"/>
                <a:gd name="T20" fmla="*/ 204 w 2276"/>
                <a:gd name="T21" fmla="*/ 525 h 1321"/>
                <a:gd name="T22" fmla="*/ 284 w 2276"/>
                <a:gd name="T23" fmla="*/ 533 h 1321"/>
                <a:gd name="T24" fmla="*/ 352 w 2276"/>
                <a:gd name="T25" fmla="*/ 645 h 1321"/>
                <a:gd name="T26" fmla="*/ 440 w 2276"/>
                <a:gd name="T27" fmla="*/ 761 h 1321"/>
                <a:gd name="T28" fmla="*/ 532 w 2276"/>
                <a:gd name="T29" fmla="*/ 777 h 1321"/>
                <a:gd name="T30" fmla="*/ 612 w 2276"/>
                <a:gd name="T31" fmla="*/ 761 h 1321"/>
                <a:gd name="T32" fmla="*/ 696 w 2276"/>
                <a:gd name="T33" fmla="*/ 673 h 1321"/>
                <a:gd name="T34" fmla="*/ 756 w 2276"/>
                <a:gd name="T35" fmla="*/ 581 h 1321"/>
                <a:gd name="T36" fmla="*/ 744 w 2276"/>
                <a:gd name="T37" fmla="*/ 297 h 1321"/>
                <a:gd name="T38" fmla="*/ 728 w 2276"/>
                <a:gd name="T39" fmla="*/ 89 h 1321"/>
                <a:gd name="T40" fmla="*/ 856 w 2276"/>
                <a:gd name="T41" fmla="*/ 17 h 1321"/>
                <a:gd name="T42" fmla="*/ 992 w 2276"/>
                <a:gd name="T43" fmla="*/ 45 h 1321"/>
                <a:gd name="T44" fmla="*/ 1072 w 2276"/>
                <a:gd name="T45" fmla="*/ 285 h 1321"/>
                <a:gd name="T46" fmla="*/ 1088 w 2276"/>
                <a:gd name="T47" fmla="*/ 509 h 1321"/>
                <a:gd name="T48" fmla="*/ 1144 w 2276"/>
                <a:gd name="T49" fmla="*/ 617 h 1321"/>
                <a:gd name="T50" fmla="*/ 1216 w 2276"/>
                <a:gd name="T51" fmla="*/ 657 h 1321"/>
                <a:gd name="T52" fmla="*/ 1308 w 2276"/>
                <a:gd name="T53" fmla="*/ 629 h 1321"/>
                <a:gd name="T54" fmla="*/ 1520 w 2276"/>
                <a:gd name="T55" fmla="*/ 349 h 1321"/>
                <a:gd name="T56" fmla="*/ 1612 w 2276"/>
                <a:gd name="T57" fmla="*/ 221 h 1321"/>
                <a:gd name="T58" fmla="*/ 1760 w 2276"/>
                <a:gd name="T59" fmla="*/ 221 h 1321"/>
                <a:gd name="T60" fmla="*/ 1828 w 2276"/>
                <a:gd name="T61" fmla="*/ 253 h 1321"/>
                <a:gd name="T62" fmla="*/ 1880 w 2276"/>
                <a:gd name="T63" fmla="*/ 345 h 1321"/>
                <a:gd name="T64" fmla="*/ 1804 w 2276"/>
                <a:gd name="T65" fmla="*/ 537 h 1321"/>
                <a:gd name="T66" fmla="*/ 1672 w 2276"/>
                <a:gd name="T67" fmla="*/ 761 h 1321"/>
                <a:gd name="T68" fmla="*/ 1684 w 2276"/>
                <a:gd name="T69" fmla="*/ 1009 h 1321"/>
                <a:gd name="T70" fmla="*/ 1768 w 2276"/>
                <a:gd name="T71" fmla="*/ 1057 h 1321"/>
                <a:gd name="T72" fmla="*/ 1944 w 2276"/>
                <a:gd name="T73" fmla="*/ 1041 h 1321"/>
                <a:gd name="T74" fmla="*/ 2080 w 2276"/>
                <a:gd name="T75" fmla="*/ 969 h 1321"/>
                <a:gd name="T76" fmla="*/ 2188 w 2276"/>
                <a:gd name="T77" fmla="*/ 961 h 1321"/>
                <a:gd name="T78" fmla="*/ 2276 w 2276"/>
                <a:gd name="T79" fmla="*/ 1045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76" h="1321">
                  <a:moveTo>
                    <a:pt x="0" y="1321"/>
                  </a:moveTo>
                  <a:cubicBezTo>
                    <a:pt x="5" y="1298"/>
                    <a:pt x="11" y="1275"/>
                    <a:pt x="32" y="1261"/>
                  </a:cubicBezTo>
                  <a:cubicBezTo>
                    <a:pt x="53" y="1247"/>
                    <a:pt x="100" y="1243"/>
                    <a:pt x="128" y="1237"/>
                  </a:cubicBezTo>
                  <a:cubicBezTo>
                    <a:pt x="156" y="1231"/>
                    <a:pt x="181" y="1239"/>
                    <a:pt x="200" y="1225"/>
                  </a:cubicBezTo>
                  <a:cubicBezTo>
                    <a:pt x="219" y="1211"/>
                    <a:pt x="238" y="1189"/>
                    <a:pt x="244" y="1153"/>
                  </a:cubicBezTo>
                  <a:cubicBezTo>
                    <a:pt x="250" y="1117"/>
                    <a:pt x="255" y="1058"/>
                    <a:pt x="236" y="1009"/>
                  </a:cubicBezTo>
                  <a:cubicBezTo>
                    <a:pt x="217" y="960"/>
                    <a:pt x="157" y="905"/>
                    <a:pt x="128" y="857"/>
                  </a:cubicBezTo>
                  <a:cubicBezTo>
                    <a:pt x="99" y="809"/>
                    <a:pt x="73" y="764"/>
                    <a:pt x="60" y="721"/>
                  </a:cubicBezTo>
                  <a:cubicBezTo>
                    <a:pt x="47" y="678"/>
                    <a:pt x="41" y="630"/>
                    <a:pt x="48" y="601"/>
                  </a:cubicBezTo>
                  <a:cubicBezTo>
                    <a:pt x="55" y="572"/>
                    <a:pt x="78" y="558"/>
                    <a:pt x="104" y="545"/>
                  </a:cubicBezTo>
                  <a:cubicBezTo>
                    <a:pt x="130" y="532"/>
                    <a:pt x="174" y="527"/>
                    <a:pt x="204" y="525"/>
                  </a:cubicBezTo>
                  <a:cubicBezTo>
                    <a:pt x="234" y="523"/>
                    <a:pt x="259" y="513"/>
                    <a:pt x="284" y="533"/>
                  </a:cubicBezTo>
                  <a:cubicBezTo>
                    <a:pt x="309" y="553"/>
                    <a:pt x="326" y="607"/>
                    <a:pt x="352" y="645"/>
                  </a:cubicBezTo>
                  <a:cubicBezTo>
                    <a:pt x="378" y="683"/>
                    <a:pt x="410" y="739"/>
                    <a:pt x="440" y="761"/>
                  </a:cubicBezTo>
                  <a:cubicBezTo>
                    <a:pt x="470" y="783"/>
                    <a:pt x="503" y="777"/>
                    <a:pt x="532" y="777"/>
                  </a:cubicBezTo>
                  <a:cubicBezTo>
                    <a:pt x="561" y="777"/>
                    <a:pt x="585" y="778"/>
                    <a:pt x="612" y="761"/>
                  </a:cubicBezTo>
                  <a:cubicBezTo>
                    <a:pt x="639" y="744"/>
                    <a:pt x="672" y="703"/>
                    <a:pt x="696" y="673"/>
                  </a:cubicBezTo>
                  <a:cubicBezTo>
                    <a:pt x="720" y="643"/>
                    <a:pt x="748" y="644"/>
                    <a:pt x="756" y="581"/>
                  </a:cubicBezTo>
                  <a:cubicBezTo>
                    <a:pt x="764" y="518"/>
                    <a:pt x="749" y="379"/>
                    <a:pt x="744" y="297"/>
                  </a:cubicBezTo>
                  <a:cubicBezTo>
                    <a:pt x="739" y="215"/>
                    <a:pt x="709" y="136"/>
                    <a:pt x="728" y="89"/>
                  </a:cubicBezTo>
                  <a:cubicBezTo>
                    <a:pt x="747" y="42"/>
                    <a:pt x="812" y="24"/>
                    <a:pt x="856" y="17"/>
                  </a:cubicBezTo>
                  <a:cubicBezTo>
                    <a:pt x="900" y="10"/>
                    <a:pt x="956" y="0"/>
                    <a:pt x="992" y="45"/>
                  </a:cubicBezTo>
                  <a:cubicBezTo>
                    <a:pt x="1028" y="90"/>
                    <a:pt x="1056" y="208"/>
                    <a:pt x="1072" y="285"/>
                  </a:cubicBezTo>
                  <a:cubicBezTo>
                    <a:pt x="1088" y="362"/>
                    <a:pt x="1076" y="454"/>
                    <a:pt x="1088" y="509"/>
                  </a:cubicBezTo>
                  <a:cubicBezTo>
                    <a:pt x="1100" y="564"/>
                    <a:pt x="1123" y="592"/>
                    <a:pt x="1144" y="617"/>
                  </a:cubicBezTo>
                  <a:cubicBezTo>
                    <a:pt x="1165" y="642"/>
                    <a:pt x="1189" y="655"/>
                    <a:pt x="1216" y="657"/>
                  </a:cubicBezTo>
                  <a:cubicBezTo>
                    <a:pt x="1243" y="659"/>
                    <a:pt x="1257" y="680"/>
                    <a:pt x="1308" y="629"/>
                  </a:cubicBezTo>
                  <a:cubicBezTo>
                    <a:pt x="1359" y="578"/>
                    <a:pt x="1469" y="417"/>
                    <a:pt x="1520" y="349"/>
                  </a:cubicBezTo>
                  <a:cubicBezTo>
                    <a:pt x="1571" y="281"/>
                    <a:pt x="1572" y="242"/>
                    <a:pt x="1612" y="221"/>
                  </a:cubicBezTo>
                  <a:cubicBezTo>
                    <a:pt x="1652" y="200"/>
                    <a:pt x="1724" y="216"/>
                    <a:pt x="1760" y="221"/>
                  </a:cubicBezTo>
                  <a:cubicBezTo>
                    <a:pt x="1796" y="226"/>
                    <a:pt x="1808" y="232"/>
                    <a:pt x="1828" y="253"/>
                  </a:cubicBezTo>
                  <a:cubicBezTo>
                    <a:pt x="1848" y="274"/>
                    <a:pt x="1884" y="298"/>
                    <a:pt x="1880" y="345"/>
                  </a:cubicBezTo>
                  <a:cubicBezTo>
                    <a:pt x="1876" y="392"/>
                    <a:pt x="1839" y="468"/>
                    <a:pt x="1804" y="537"/>
                  </a:cubicBezTo>
                  <a:cubicBezTo>
                    <a:pt x="1769" y="606"/>
                    <a:pt x="1692" y="682"/>
                    <a:pt x="1672" y="761"/>
                  </a:cubicBezTo>
                  <a:cubicBezTo>
                    <a:pt x="1652" y="840"/>
                    <a:pt x="1668" y="960"/>
                    <a:pt x="1684" y="1009"/>
                  </a:cubicBezTo>
                  <a:cubicBezTo>
                    <a:pt x="1700" y="1058"/>
                    <a:pt x="1725" y="1052"/>
                    <a:pt x="1768" y="1057"/>
                  </a:cubicBezTo>
                  <a:cubicBezTo>
                    <a:pt x="1811" y="1062"/>
                    <a:pt x="1892" y="1056"/>
                    <a:pt x="1944" y="1041"/>
                  </a:cubicBezTo>
                  <a:cubicBezTo>
                    <a:pt x="1996" y="1026"/>
                    <a:pt x="2039" y="982"/>
                    <a:pt x="2080" y="969"/>
                  </a:cubicBezTo>
                  <a:cubicBezTo>
                    <a:pt x="2121" y="956"/>
                    <a:pt x="2155" y="948"/>
                    <a:pt x="2188" y="961"/>
                  </a:cubicBezTo>
                  <a:cubicBezTo>
                    <a:pt x="2221" y="974"/>
                    <a:pt x="2248" y="1009"/>
                    <a:pt x="2276" y="1045"/>
                  </a:cubicBezTo>
                </a:path>
              </a:pathLst>
            </a:custGeom>
            <a:noFill/>
            <a:ln w="31750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004" y="2855"/>
              <a:ext cx="319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054" y="2902"/>
              <a:ext cx="25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 dirty="0">
                  <a:solidFill>
                    <a:schemeClr val="tx1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 flipV="1">
              <a:off x="3482" y="2887"/>
              <a:ext cx="548" cy="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254" y="2866"/>
              <a:ext cx="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dirty="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417" y="2665"/>
              <a:ext cx="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dirty="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422" y="2207"/>
              <a:ext cx="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761" y="2335"/>
              <a:ext cx="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955" y="1847"/>
              <a:ext cx="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192" y="2259"/>
              <a:ext cx="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solidFill>
                    <a:schemeClr val="tx1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627" y="2027"/>
              <a:ext cx="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solidFill>
                    <a:schemeClr val="tx1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3615" y="2562"/>
              <a:ext cx="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>
                  <a:solidFill>
                    <a:schemeClr val="tx1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4015" y="2633"/>
              <a:ext cx="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dirty="0">
                  <a:solidFill>
                    <a:schemeClr val="tx1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1991" y="2400"/>
              <a:ext cx="25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 dirty="0">
                  <a:solidFill>
                    <a:schemeClr val="tx1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173" y="2569"/>
              <a:ext cx="322" cy="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418" y="2775"/>
              <a:ext cx="1602" cy="502"/>
            </a:xfrm>
            <a:custGeom>
              <a:avLst/>
              <a:gdLst>
                <a:gd name="T0" fmla="*/ 6 w 2334"/>
                <a:gd name="T1" fmla="*/ 309 h 731"/>
                <a:gd name="T2" fmla="*/ 23 w 2334"/>
                <a:gd name="T3" fmla="*/ 404 h 731"/>
                <a:gd name="T4" fmla="*/ 143 w 2334"/>
                <a:gd name="T5" fmla="*/ 515 h 731"/>
                <a:gd name="T6" fmla="*/ 392 w 2334"/>
                <a:gd name="T7" fmla="*/ 670 h 731"/>
                <a:gd name="T8" fmla="*/ 1003 w 2334"/>
                <a:gd name="T9" fmla="*/ 670 h 731"/>
                <a:gd name="T10" fmla="*/ 1390 w 2334"/>
                <a:gd name="T11" fmla="*/ 696 h 731"/>
                <a:gd name="T12" fmla="*/ 1622 w 2334"/>
                <a:gd name="T13" fmla="*/ 730 h 731"/>
                <a:gd name="T14" fmla="*/ 1673 w 2334"/>
                <a:gd name="T15" fmla="*/ 687 h 731"/>
                <a:gd name="T16" fmla="*/ 1828 w 2334"/>
                <a:gd name="T17" fmla="*/ 515 h 731"/>
                <a:gd name="T18" fmla="*/ 2103 w 2334"/>
                <a:gd name="T19" fmla="*/ 335 h 731"/>
                <a:gd name="T20" fmla="*/ 2301 w 2334"/>
                <a:gd name="T21" fmla="*/ 120 h 731"/>
                <a:gd name="T22" fmla="*/ 2301 w 2334"/>
                <a:gd name="T23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4" h="731">
                  <a:moveTo>
                    <a:pt x="6" y="309"/>
                  </a:moveTo>
                  <a:cubicBezTo>
                    <a:pt x="3" y="339"/>
                    <a:pt x="0" y="370"/>
                    <a:pt x="23" y="404"/>
                  </a:cubicBezTo>
                  <a:cubicBezTo>
                    <a:pt x="46" y="438"/>
                    <a:pt x="82" y="471"/>
                    <a:pt x="143" y="515"/>
                  </a:cubicBezTo>
                  <a:cubicBezTo>
                    <a:pt x="204" y="559"/>
                    <a:pt x="249" y="644"/>
                    <a:pt x="392" y="670"/>
                  </a:cubicBezTo>
                  <a:cubicBezTo>
                    <a:pt x="535" y="696"/>
                    <a:pt x="837" y="666"/>
                    <a:pt x="1003" y="670"/>
                  </a:cubicBezTo>
                  <a:cubicBezTo>
                    <a:pt x="1169" y="674"/>
                    <a:pt x="1287" y="686"/>
                    <a:pt x="1390" y="696"/>
                  </a:cubicBezTo>
                  <a:cubicBezTo>
                    <a:pt x="1493" y="706"/>
                    <a:pt x="1575" y="731"/>
                    <a:pt x="1622" y="730"/>
                  </a:cubicBezTo>
                  <a:cubicBezTo>
                    <a:pt x="1669" y="729"/>
                    <a:pt x="1639" y="723"/>
                    <a:pt x="1673" y="687"/>
                  </a:cubicBezTo>
                  <a:cubicBezTo>
                    <a:pt x="1707" y="651"/>
                    <a:pt x="1756" y="574"/>
                    <a:pt x="1828" y="515"/>
                  </a:cubicBezTo>
                  <a:cubicBezTo>
                    <a:pt x="1900" y="456"/>
                    <a:pt x="2024" y="401"/>
                    <a:pt x="2103" y="335"/>
                  </a:cubicBezTo>
                  <a:cubicBezTo>
                    <a:pt x="2182" y="269"/>
                    <a:pt x="2268" y="176"/>
                    <a:pt x="2301" y="120"/>
                  </a:cubicBezTo>
                  <a:cubicBezTo>
                    <a:pt x="2334" y="64"/>
                    <a:pt x="2317" y="32"/>
                    <a:pt x="2301" y="0"/>
                  </a:cubicBezTo>
                </a:path>
              </a:pathLst>
            </a:custGeom>
            <a:noFill/>
            <a:ln w="31750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9" name="Picture 2" descr="AllOntogTraj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3" t="18796" r="15451" b="40602"/>
          <a:stretch/>
        </p:blipFill>
        <p:spPr bwMode="auto">
          <a:xfrm>
            <a:off x="4133478" y="3159706"/>
            <a:ext cx="3412624" cy="27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AllOntogTraj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5" t="59397" r="15451" b="1"/>
          <a:stretch/>
        </p:blipFill>
        <p:spPr bwMode="auto">
          <a:xfrm>
            <a:off x="556489" y="3151185"/>
            <a:ext cx="3416499" cy="277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0" y="6581001"/>
            <a:ext cx="47595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b="0" dirty="0">
                <a:solidFill>
                  <a:schemeClr val="tx1"/>
                </a:solidFill>
              </a:rPr>
              <a:t>Adams &amp; </a:t>
            </a:r>
            <a:r>
              <a:rPr lang="en-US" sz="1200" b="0" dirty="0" err="1">
                <a:solidFill>
                  <a:schemeClr val="tx1"/>
                </a:solidFill>
              </a:rPr>
              <a:t>Nistri</a:t>
            </a:r>
            <a:r>
              <a:rPr lang="en-US" sz="1200" b="0" dirty="0">
                <a:solidFill>
                  <a:schemeClr val="tx1"/>
                </a:solidFill>
              </a:rPr>
              <a:t> (2010</a:t>
            </a:r>
            <a:r>
              <a:rPr lang="en-US" sz="1200" b="0" dirty="0" smtClean="0">
                <a:solidFill>
                  <a:schemeClr val="tx1"/>
                </a:solidFill>
              </a:rPr>
              <a:t>) </a:t>
            </a:r>
            <a:r>
              <a:rPr lang="en-US" sz="1200" b="0" i="1" dirty="0">
                <a:solidFill>
                  <a:schemeClr val="tx1"/>
                </a:solidFill>
              </a:rPr>
              <a:t>BMC </a:t>
            </a:r>
            <a:r>
              <a:rPr lang="en-US" sz="1200" b="0" i="1" dirty="0" err="1">
                <a:solidFill>
                  <a:schemeClr val="tx1"/>
                </a:solidFill>
              </a:rPr>
              <a:t>Evol</a:t>
            </a:r>
            <a:r>
              <a:rPr lang="en-US" sz="1200" b="0" i="1" dirty="0">
                <a:solidFill>
                  <a:schemeClr val="tx1"/>
                </a:solidFill>
              </a:rPr>
              <a:t>. Biol. 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950"/>
            <a:ext cx="102870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Multivariate GLM: Challenges I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366019" name="Text Box 3"/>
          <p:cNvSpPr txBox="1">
            <a:spLocks noChangeArrowheads="1"/>
          </p:cNvSpPr>
          <p:nvPr/>
        </p:nvSpPr>
        <p:spPr bwMode="auto">
          <a:xfrm>
            <a:off x="114300" y="1059033"/>
            <a:ext cx="10042071" cy="569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/>
              <a:t>As </a:t>
            </a:r>
            <a:r>
              <a:rPr lang="en-US" sz="2800" dirty="0"/>
              <a:t>p </a:t>
            </a:r>
            <a:r>
              <a:rPr lang="en-US" sz="2800" dirty="0" smtClean="0"/>
              <a:t>↑, power ↓ </a:t>
            </a: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Recommendations: 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Increase N (when possible)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800" dirty="0" smtClean="0"/>
              <a:t>Use distance-based MANOVA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sp>
        <p:nvSpPr>
          <p:cNvPr id="136602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37725" y="1642318"/>
            <a:ext cx="4052201" cy="3606669"/>
            <a:chOff x="837725" y="1642318"/>
            <a:chExt cx="4052201" cy="3606669"/>
          </a:xfrm>
        </p:grpSpPr>
        <p:grpSp>
          <p:nvGrpSpPr>
            <p:cNvPr id="7" name="Group 282"/>
            <p:cNvGrpSpPr>
              <a:grpSpLocks noChangeAspect="1"/>
            </p:cNvGrpSpPr>
            <p:nvPr/>
          </p:nvGrpSpPr>
          <p:grpSpPr bwMode="auto">
            <a:xfrm>
              <a:off x="837725" y="1642318"/>
              <a:ext cx="3940174" cy="3592512"/>
              <a:chOff x="2880" y="892"/>
              <a:chExt cx="2788" cy="2542"/>
            </a:xfrm>
          </p:grpSpPr>
          <p:sp>
            <p:nvSpPr>
              <p:cNvPr id="8" name="AutoShape 281"/>
              <p:cNvSpPr>
                <a:spLocks noChangeAspect="1" noChangeArrowheads="1" noTextEdit="1"/>
              </p:cNvSpPr>
              <p:nvPr/>
            </p:nvSpPr>
            <p:spPr bwMode="auto">
              <a:xfrm>
                <a:off x="2880" y="892"/>
                <a:ext cx="2781" cy="2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" name="Group 483"/>
              <p:cNvGrpSpPr>
                <a:grpSpLocks/>
              </p:cNvGrpSpPr>
              <p:nvPr/>
            </p:nvGrpSpPr>
            <p:grpSpPr bwMode="auto">
              <a:xfrm>
                <a:off x="2880" y="892"/>
                <a:ext cx="2788" cy="2542"/>
                <a:chOff x="2880" y="892"/>
                <a:chExt cx="2788" cy="2542"/>
              </a:xfrm>
            </p:grpSpPr>
            <p:sp>
              <p:nvSpPr>
                <p:cNvPr id="82" name="Rectangle 283"/>
                <p:cNvSpPr>
                  <a:spLocks noChangeArrowheads="1"/>
                </p:cNvSpPr>
                <p:nvPr/>
              </p:nvSpPr>
              <p:spPr bwMode="auto">
                <a:xfrm>
                  <a:off x="2880" y="892"/>
                  <a:ext cx="2788" cy="254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Line 284"/>
                <p:cNvSpPr>
                  <a:spLocks noChangeShapeType="1"/>
                </p:cNvSpPr>
                <p:nvPr/>
              </p:nvSpPr>
              <p:spPr bwMode="auto">
                <a:xfrm>
                  <a:off x="3248" y="3083"/>
                  <a:ext cx="1945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Line 285"/>
                <p:cNvSpPr>
                  <a:spLocks noChangeShapeType="1"/>
                </p:cNvSpPr>
                <p:nvPr/>
              </p:nvSpPr>
              <p:spPr bwMode="auto">
                <a:xfrm>
                  <a:off x="3248" y="3083"/>
                  <a:ext cx="0" cy="32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Line 286"/>
                <p:cNvSpPr>
                  <a:spLocks noChangeShapeType="1"/>
                </p:cNvSpPr>
                <p:nvPr/>
              </p:nvSpPr>
              <p:spPr bwMode="auto">
                <a:xfrm>
                  <a:off x="3734" y="3083"/>
                  <a:ext cx="0" cy="32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Line 287"/>
                <p:cNvSpPr>
                  <a:spLocks noChangeShapeType="1"/>
                </p:cNvSpPr>
                <p:nvPr/>
              </p:nvSpPr>
              <p:spPr bwMode="auto">
                <a:xfrm>
                  <a:off x="4220" y="3083"/>
                  <a:ext cx="0" cy="32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288"/>
                <p:cNvSpPr>
                  <a:spLocks noChangeShapeType="1"/>
                </p:cNvSpPr>
                <p:nvPr/>
              </p:nvSpPr>
              <p:spPr bwMode="auto">
                <a:xfrm>
                  <a:off x="4707" y="3083"/>
                  <a:ext cx="0" cy="32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Line 289"/>
                <p:cNvSpPr>
                  <a:spLocks noChangeShapeType="1"/>
                </p:cNvSpPr>
                <p:nvPr/>
              </p:nvSpPr>
              <p:spPr bwMode="auto">
                <a:xfrm>
                  <a:off x="5193" y="3083"/>
                  <a:ext cx="0" cy="32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Rectangle 290"/>
                <p:cNvSpPr>
                  <a:spLocks noChangeArrowheads="1"/>
                </p:cNvSpPr>
                <p:nvPr/>
              </p:nvSpPr>
              <p:spPr bwMode="auto">
                <a:xfrm>
                  <a:off x="3175" y="3140"/>
                  <a:ext cx="146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0.0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0" name="Rectangle 291"/>
                <p:cNvSpPr>
                  <a:spLocks noChangeArrowheads="1"/>
                </p:cNvSpPr>
                <p:nvPr/>
              </p:nvSpPr>
              <p:spPr bwMode="auto">
                <a:xfrm>
                  <a:off x="3661" y="3140"/>
                  <a:ext cx="146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0.2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1" name="Rectangle 292"/>
                <p:cNvSpPr>
                  <a:spLocks noChangeArrowheads="1"/>
                </p:cNvSpPr>
                <p:nvPr/>
              </p:nvSpPr>
              <p:spPr bwMode="auto">
                <a:xfrm>
                  <a:off x="4147" y="3140"/>
                  <a:ext cx="146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0.4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2" name="Rectangle 293"/>
                <p:cNvSpPr>
                  <a:spLocks noChangeArrowheads="1"/>
                </p:cNvSpPr>
                <p:nvPr/>
              </p:nvSpPr>
              <p:spPr bwMode="auto">
                <a:xfrm>
                  <a:off x="4634" y="3140"/>
                  <a:ext cx="146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0.6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3" name="Rectangle 294"/>
                <p:cNvSpPr>
                  <a:spLocks noChangeArrowheads="1"/>
                </p:cNvSpPr>
                <p:nvPr/>
              </p:nvSpPr>
              <p:spPr bwMode="auto">
                <a:xfrm>
                  <a:off x="5120" y="3140"/>
                  <a:ext cx="146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0.8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3159" y="1242"/>
                  <a:ext cx="0" cy="177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Line 296"/>
                <p:cNvSpPr>
                  <a:spLocks noChangeShapeType="1"/>
                </p:cNvSpPr>
                <p:nvPr/>
              </p:nvSpPr>
              <p:spPr bwMode="auto">
                <a:xfrm flipH="1">
                  <a:off x="3127" y="3012"/>
                  <a:ext cx="32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297"/>
                <p:cNvSpPr>
                  <a:spLocks noChangeShapeType="1"/>
                </p:cNvSpPr>
                <p:nvPr/>
              </p:nvSpPr>
              <p:spPr bwMode="auto">
                <a:xfrm flipH="1">
                  <a:off x="3127" y="2658"/>
                  <a:ext cx="32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298"/>
                <p:cNvSpPr>
                  <a:spLocks noChangeShapeType="1"/>
                </p:cNvSpPr>
                <p:nvPr/>
              </p:nvSpPr>
              <p:spPr bwMode="auto">
                <a:xfrm flipH="1">
                  <a:off x="3127" y="2304"/>
                  <a:ext cx="32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3127" y="1950"/>
                  <a:ext cx="32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3127" y="1596"/>
                  <a:ext cx="32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3127" y="1242"/>
                  <a:ext cx="32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Rectangle 302"/>
                <p:cNvSpPr>
                  <a:spLocks noChangeArrowheads="1"/>
                </p:cNvSpPr>
                <p:nvPr/>
              </p:nvSpPr>
              <p:spPr bwMode="auto">
                <a:xfrm rot="16200000">
                  <a:off x="2990" y="2957"/>
                  <a:ext cx="146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0.0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Rectangle 303"/>
                <p:cNvSpPr>
                  <a:spLocks noChangeArrowheads="1"/>
                </p:cNvSpPr>
                <p:nvPr/>
              </p:nvSpPr>
              <p:spPr bwMode="auto">
                <a:xfrm rot="16200000">
                  <a:off x="2990" y="2603"/>
                  <a:ext cx="146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0.2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Rectangle 304"/>
                <p:cNvSpPr>
                  <a:spLocks noChangeArrowheads="1"/>
                </p:cNvSpPr>
                <p:nvPr/>
              </p:nvSpPr>
              <p:spPr bwMode="auto">
                <a:xfrm rot="16200000">
                  <a:off x="2990" y="2249"/>
                  <a:ext cx="146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0.4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Rectangle 305"/>
                <p:cNvSpPr>
                  <a:spLocks noChangeArrowheads="1"/>
                </p:cNvSpPr>
                <p:nvPr/>
              </p:nvSpPr>
              <p:spPr bwMode="auto">
                <a:xfrm rot="16200000">
                  <a:off x="2990" y="1895"/>
                  <a:ext cx="146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0.6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5" name="Rectangle 306"/>
                <p:cNvSpPr>
                  <a:spLocks noChangeArrowheads="1"/>
                </p:cNvSpPr>
                <p:nvPr/>
              </p:nvSpPr>
              <p:spPr bwMode="auto">
                <a:xfrm rot="16200000">
                  <a:off x="2990" y="1541"/>
                  <a:ext cx="146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0.8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6" name="Rectangle 307"/>
                <p:cNvSpPr>
                  <a:spLocks noChangeArrowheads="1"/>
                </p:cNvSpPr>
                <p:nvPr/>
              </p:nvSpPr>
              <p:spPr bwMode="auto">
                <a:xfrm rot="16200000">
                  <a:off x="2990" y="1187"/>
                  <a:ext cx="146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1.0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7" name="Rectangle 308"/>
                <p:cNvSpPr>
                  <a:spLocks noChangeArrowheads="1"/>
                </p:cNvSpPr>
                <p:nvPr/>
              </p:nvSpPr>
              <p:spPr bwMode="auto">
                <a:xfrm>
                  <a:off x="3159" y="1171"/>
                  <a:ext cx="2363" cy="1912"/>
                </a:xfrm>
                <a:prstGeom prst="rect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Rectangle 310"/>
                <p:cNvSpPr>
                  <a:spLocks noChangeArrowheads="1"/>
                </p:cNvSpPr>
                <p:nvPr/>
              </p:nvSpPr>
              <p:spPr bwMode="auto">
                <a:xfrm>
                  <a:off x="4222" y="3280"/>
                  <a:ext cx="240" cy="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Effect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Rectangle 311"/>
                <p:cNvSpPr>
                  <a:spLocks noChangeArrowheads="1"/>
                </p:cNvSpPr>
                <p:nvPr/>
              </p:nvSpPr>
              <p:spPr bwMode="auto">
                <a:xfrm rot="16200000">
                  <a:off x="2323" y="2017"/>
                  <a:ext cx="1275" cy="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Power: Parametric GLM</a:t>
                  </a:r>
                  <a:r>
                    <a:rPr kumimoji="0" lang="en-US" sz="900" b="0" i="0" u="none" strike="noStrike" cap="none" normalizeH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 regression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Line 312"/>
                <p:cNvSpPr>
                  <a:spLocks noChangeShapeType="1"/>
                </p:cNvSpPr>
                <p:nvPr/>
              </p:nvSpPr>
              <p:spPr bwMode="auto">
                <a:xfrm>
                  <a:off x="3248" y="2922"/>
                  <a:ext cx="2188" cy="0"/>
                </a:xfrm>
                <a:prstGeom prst="line">
                  <a:avLst/>
                </a:prstGeom>
                <a:noFill/>
                <a:ln w="11" cap="rnd">
                  <a:solidFill>
                    <a:srgbClr val="BEBEBE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313"/>
                <p:cNvSpPr>
                  <a:spLocks/>
                </p:cNvSpPr>
                <p:nvPr/>
              </p:nvSpPr>
              <p:spPr bwMode="auto">
                <a:xfrm>
                  <a:off x="3248" y="1274"/>
                  <a:ext cx="2188" cy="1645"/>
                </a:xfrm>
                <a:custGeom>
                  <a:avLst/>
                  <a:gdLst>
                    <a:gd name="T0" fmla="*/ 0 w 612"/>
                    <a:gd name="T1" fmla="*/ 460 h 460"/>
                    <a:gd name="T2" fmla="*/ 68 w 612"/>
                    <a:gd name="T3" fmla="*/ 454 h 460"/>
                    <a:gd name="T4" fmla="*/ 136 w 612"/>
                    <a:gd name="T5" fmla="*/ 445 h 460"/>
                    <a:gd name="T6" fmla="*/ 204 w 612"/>
                    <a:gd name="T7" fmla="*/ 424 h 460"/>
                    <a:gd name="T8" fmla="*/ 272 w 612"/>
                    <a:gd name="T9" fmla="*/ 370 h 460"/>
                    <a:gd name="T10" fmla="*/ 340 w 612"/>
                    <a:gd name="T11" fmla="*/ 340 h 460"/>
                    <a:gd name="T12" fmla="*/ 476 w 612"/>
                    <a:gd name="T13" fmla="*/ 173 h 460"/>
                    <a:gd name="T14" fmla="*/ 612 w 612"/>
                    <a:gd name="T15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2" h="460">
                      <a:moveTo>
                        <a:pt x="0" y="460"/>
                      </a:moveTo>
                      <a:lnTo>
                        <a:pt x="68" y="454"/>
                      </a:lnTo>
                      <a:lnTo>
                        <a:pt x="136" y="445"/>
                      </a:lnTo>
                      <a:lnTo>
                        <a:pt x="204" y="424"/>
                      </a:lnTo>
                      <a:lnTo>
                        <a:pt x="272" y="370"/>
                      </a:lnTo>
                      <a:lnTo>
                        <a:pt x="340" y="340"/>
                      </a:lnTo>
                      <a:lnTo>
                        <a:pt x="476" y="173"/>
                      </a:lnTo>
                      <a:lnTo>
                        <a:pt x="612" y="0"/>
                      </a:lnTo>
                    </a:path>
                  </a:pathLst>
                </a:custGeom>
                <a:noFill/>
                <a:ln w="7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Rectangle 314"/>
                <p:cNvSpPr>
                  <a:spLocks noChangeArrowheads="1"/>
                </p:cNvSpPr>
                <p:nvPr/>
              </p:nvSpPr>
              <p:spPr bwMode="auto">
                <a:xfrm>
                  <a:off x="3220" y="2894"/>
                  <a:ext cx="53" cy="50"/>
                </a:xfrm>
                <a:prstGeom prst="rect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Rectangle 315"/>
                <p:cNvSpPr>
                  <a:spLocks noChangeArrowheads="1"/>
                </p:cNvSpPr>
                <p:nvPr/>
              </p:nvSpPr>
              <p:spPr bwMode="auto">
                <a:xfrm>
                  <a:off x="3463" y="2869"/>
                  <a:ext cx="53" cy="53"/>
                </a:xfrm>
                <a:prstGeom prst="rect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Rectangle 316"/>
                <p:cNvSpPr>
                  <a:spLocks noChangeArrowheads="1"/>
                </p:cNvSpPr>
                <p:nvPr/>
              </p:nvSpPr>
              <p:spPr bwMode="auto">
                <a:xfrm>
                  <a:off x="3706" y="2840"/>
                  <a:ext cx="53" cy="50"/>
                </a:xfrm>
                <a:prstGeom prst="rect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Rectangle 317"/>
                <p:cNvSpPr>
                  <a:spLocks noChangeArrowheads="1"/>
                </p:cNvSpPr>
                <p:nvPr/>
              </p:nvSpPr>
              <p:spPr bwMode="auto">
                <a:xfrm>
                  <a:off x="3949" y="2765"/>
                  <a:ext cx="53" cy="54"/>
                </a:xfrm>
                <a:prstGeom prst="rect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Rectangle 318"/>
                <p:cNvSpPr>
                  <a:spLocks noChangeArrowheads="1"/>
                </p:cNvSpPr>
                <p:nvPr/>
              </p:nvSpPr>
              <p:spPr bwMode="auto">
                <a:xfrm>
                  <a:off x="4192" y="2572"/>
                  <a:ext cx="54" cy="50"/>
                </a:xfrm>
                <a:prstGeom prst="rect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Rectangle 319"/>
                <p:cNvSpPr>
                  <a:spLocks noChangeArrowheads="1"/>
                </p:cNvSpPr>
                <p:nvPr/>
              </p:nvSpPr>
              <p:spPr bwMode="auto">
                <a:xfrm>
                  <a:off x="4435" y="2465"/>
                  <a:ext cx="54" cy="53"/>
                </a:xfrm>
                <a:prstGeom prst="rect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Rectangle 320"/>
                <p:cNvSpPr>
                  <a:spLocks noChangeArrowheads="1"/>
                </p:cNvSpPr>
                <p:nvPr/>
              </p:nvSpPr>
              <p:spPr bwMode="auto">
                <a:xfrm>
                  <a:off x="4921" y="1868"/>
                  <a:ext cx="54" cy="50"/>
                </a:xfrm>
                <a:prstGeom prst="rect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Rectangle 321"/>
                <p:cNvSpPr>
                  <a:spLocks noChangeArrowheads="1"/>
                </p:cNvSpPr>
                <p:nvPr/>
              </p:nvSpPr>
              <p:spPr bwMode="auto">
                <a:xfrm>
                  <a:off x="5407" y="1249"/>
                  <a:ext cx="54" cy="54"/>
                </a:xfrm>
                <a:prstGeom prst="rect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322"/>
                <p:cNvSpPr>
                  <a:spLocks/>
                </p:cNvSpPr>
                <p:nvPr/>
              </p:nvSpPr>
              <p:spPr bwMode="auto">
                <a:xfrm>
                  <a:off x="3248" y="1371"/>
                  <a:ext cx="2188" cy="1530"/>
                </a:xfrm>
                <a:custGeom>
                  <a:avLst/>
                  <a:gdLst>
                    <a:gd name="T0" fmla="*/ 0 w 612"/>
                    <a:gd name="T1" fmla="*/ 428 h 428"/>
                    <a:gd name="T2" fmla="*/ 68 w 612"/>
                    <a:gd name="T3" fmla="*/ 424 h 428"/>
                    <a:gd name="T4" fmla="*/ 136 w 612"/>
                    <a:gd name="T5" fmla="*/ 423 h 428"/>
                    <a:gd name="T6" fmla="*/ 204 w 612"/>
                    <a:gd name="T7" fmla="*/ 413 h 428"/>
                    <a:gd name="T8" fmla="*/ 272 w 612"/>
                    <a:gd name="T9" fmla="*/ 373 h 428"/>
                    <a:gd name="T10" fmla="*/ 340 w 612"/>
                    <a:gd name="T11" fmla="*/ 355 h 428"/>
                    <a:gd name="T12" fmla="*/ 476 w 612"/>
                    <a:gd name="T13" fmla="*/ 220 h 428"/>
                    <a:gd name="T14" fmla="*/ 612 w 612"/>
                    <a:gd name="T1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2" h="428">
                      <a:moveTo>
                        <a:pt x="0" y="428"/>
                      </a:moveTo>
                      <a:lnTo>
                        <a:pt x="68" y="424"/>
                      </a:lnTo>
                      <a:lnTo>
                        <a:pt x="136" y="423"/>
                      </a:lnTo>
                      <a:lnTo>
                        <a:pt x="204" y="413"/>
                      </a:lnTo>
                      <a:lnTo>
                        <a:pt x="272" y="373"/>
                      </a:lnTo>
                      <a:lnTo>
                        <a:pt x="340" y="355"/>
                      </a:lnTo>
                      <a:lnTo>
                        <a:pt x="476" y="220"/>
                      </a:lnTo>
                      <a:lnTo>
                        <a:pt x="612" y="0"/>
                      </a:lnTo>
                    </a:path>
                  </a:pathLst>
                </a:custGeom>
                <a:noFill/>
                <a:ln w="7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Oval 323"/>
                <p:cNvSpPr>
                  <a:spLocks noChangeArrowheads="1"/>
                </p:cNvSpPr>
                <p:nvPr/>
              </p:nvSpPr>
              <p:spPr bwMode="auto">
                <a:xfrm>
                  <a:off x="3223" y="2876"/>
                  <a:ext cx="47" cy="46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324"/>
                <p:cNvSpPr>
                  <a:spLocks noChangeArrowheads="1"/>
                </p:cNvSpPr>
                <p:nvPr/>
              </p:nvSpPr>
              <p:spPr bwMode="auto">
                <a:xfrm>
                  <a:off x="3466" y="2862"/>
                  <a:ext cx="47" cy="46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325"/>
                <p:cNvSpPr>
                  <a:spLocks noChangeArrowheads="1"/>
                </p:cNvSpPr>
                <p:nvPr/>
              </p:nvSpPr>
              <p:spPr bwMode="auto">
                <a:xfrm>
                  <a:off x="3709" y="2858"/>
                  <a:ext cx="47" cy="47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326"/>
                <p:cNvSpPr>
                  <a:spLocks noChangeArrowheads="1"/>
                </p:cNvSpPr>
                <p:nvPr/>
              </p:nvSpPr>
              <p:spPr bwMode="auto">
                <a:xfrm>
                  <a:off x="3952" y="2822"/>
                  <a:ext cx="47" cy="47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327"/>
                <p:cNvSpPr>
                  <a:spLocks noChangeArrowheads="1"/>
                </p:cNvSpPr>
                <p:nvPr/>
              </p:nvSpPr>
              <p:spPr bwMode="auto">
                <a:xfrm>
                  <a:off x="4195" y="2679"/>
                  <a:ext cx="47" cy="47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328"/>
                <p:cNvSpPr>
                  <a:spLocks noChangeArrowheads="1"/>
                </p:cNvSpPr>
                <p:nvPr/>
              </p:nvSpPr>
              <p:spPr bwMode="auto">
                <a:xfrm>
                  <a:off x="4439" y="2615"/>
                  <a:ext cx="46" cy="46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329"/>
                <p:cNvSpPr>
                  <a:spLocks noChangeArrowheads="1"/>
                </p:cNvSpPr>
                <p:nvPr/>
              </p:nvSpPr>
              <p:spPr bwMode="auto">
                <a:xfrm>
                  <a:off x="4925" y="2132"/>
                  <a:ext cx="46" cy="47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330"/>
                <p:cNvSpPr>
                  <a:spLocks noChangeArrowheads="1"/>
                </p:cNvSpPr>
                <p:nvPr/>
              </p:nvSpPr>
              <p:spPr bwMode="auto">
                <a:xfrm>
                  <a:off x="5411" y="1346"/>
                  <a:ext cx="46" cy="46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Freeform 331"/>
                <p:cNvSpPr>
                  <a:spLocks/>
                </p:cNvSpPr>
                <p:nvPr/>
              </p:nvSpPr>
              <p:spPr bwMode="auto">
                <a:xfrm>
                  <a:off x="3248" y="1796"/>
                  <a:ext cx="2188" cy="1126"/>
                </a:xfrm>
                <a:custGeom>
                  <a:avLst/>
                  <a:gdLst>
                    <a:gd name="T0" fmla="*/ 0 w 612"/>
                    <a:gd name="T1" fmla="*/ 314 h 315"/>
                    <a:gd name="T2" fmla="*/ 68 w 612"/>
                    <a:gd name="T3" fmla="*/ 315 h 315"/>
                    <a:gd name="T4" fmla="*/ 136 w 612"/>
                    <a:gd name="T5" fmla="*/ 313 h 315"/>
                    <a:gd name="T6" fmla="*/ 204 w 612"/>
                    <a:gd name="T7" fmla="*/ 300 h 315"/>
                    <a:gd name="T8" fmla="*/ 272 w 612"/>
                    <a:gd name="T9" fmla="*/ 294 h 315"/>
                    <a:gd name="T10" fmla="*/ 340 w 612"/>
                    <a:gd name="T11" fmla="*/ 272 h 315"/>
                    <a:gd name="T12" fmla="*/ 476 w 612"/>
                    <a:gd name="T13" fmla="*/ 214 h 315"/>
                    <a:gd name="T14" fmla="*/ 612 w 612"/>
                    <a:gd name="T15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2" h="315">
                      <a:moveTo>
                        <a:pt x="0" y="314"/>
                      </a:moveTo>
                      <a:lnTo>
                        <a:pt x="68" y="315"/>
                      </a:lnTo>
                      <a:lnTo>
                        <a:pt x="136" y="313"/>
                      </a:lnTo>
                      <a:lnTo>
                        <a:pt x="204" y="300"/>
                      </a:lnTo>
                      <a:lnTo>
                        <a:pt x="272" y="294"/>
                      </a:lnTo>
                      <a:lnTo>
                        <a:pt x="340" y="272"/>
                      </a:lnTo>
                      <a:lnTo>
                        <a:pt x="476" y="214"/>
                      </a:lnTo>
                      <a:lnTo>
                        <a:pt x="612" y="0"/>
                      </a:lnTo>
                    </a:path>
                  </a:pathLst>
                </a:custGeom>
                <a:noFill/>
                <a:ln w="7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332"/>
                <p:cNvSpPr>
                  <a:spLocks/>
                </p:cNvSpPr>
                <p:nvPr/>
              </p:nvSpPr>
              <p:spPr bwMode="auto">
                <a:xfrm>
                  <a:off x="3212" y="2880"/>
                  <a:ext cx="68" cy="60"/>
                </a:xfrm>
                <a:custGeom>
                  <a:avLst/>
                  <a:gdLst>
                    <a:gd name="T0" fmla="*/ 10 w 19"/>
                    <a:gd name="T1" fmla="*/ 0 h 17"/>
                    <a:gd name="T2" fmla="*/ 19 w 19"/>
                    <a:gd name="T3" fmla="*/ 17 h 17"/>
                    <a:gd name="T4" fmla="*/ 0 w 19"/>
                    <a:gd name="T5" fmla="*/ 17 h 17"/>
                    <a:gd name="T6" fmla="*/ 10 w 19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10" y="0"/>
                      </a:moveTo>
                      <a:lnTo>
                        <a:pt x="19" y="17"/>
                      </a:lnTo>
                      <a:lnTo>
                        <a:pt x="0" y="17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333"/>
                <p:cNvSpPr>
                  <a:spLocks/>
                </p:cNvSpPr>
                <p:nvPr/>
              </p:nvSpPr>
              <p:spPr bwMode="auto">
                <a:xfrm>
                  <a:off x="3456" y="2880"/>
                  <a:ext cx="67" cy="60"/>
                </a:xfrm>
                <a:custGeom>
                  <a:avLst/>
                  <a:gdLst>
                    <a:gd name="T0" fmla="*/ 10 w 19"/>
                    <a:gd name="T1" fmla="*/ 0 h 17"/>
                    <a:gd name="T2" fmla="*/ 19 w 19"/>
                    <a:gd name="T3" fmla="*/ 17 h 17"/>
                    <a:gd name="T4" fmla="*/ 0 w 19"/>
                    <a:gd name="T5" fmla="*/ 17 h 17"/>
                    <a:gd name="T6" fmla="*/ 10 w 19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10" y="0"/>
                      </a:moveTo>
                      <a:lnTo>
                        <a:pt x="19" y="17"/>
                      </a:lnTo>
                      <a:lnTo>
                        <a:pt x="0" y="17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Freeform 334"/>
                <p:cNvSpPr>
                  <a:spLocks/>
                </p:cNvSpPr>
                <p:nvPr/>
              </p:nvSpPr>
              <p:spPr bwMode="auto">
                <a:xfrm>
                  <a:off x="3699" y="2872"/>
                  <a:ext cx="68" cy="61"/>
                </a:xfrm>
                <a:custGeom>
                  <a:avLst/>
                  <a:gdLst>
                    <a:gd name="T0" fmla="*/ 10 w 19"/>
                    <a:gd name="T1" fmla="*/ 0 h 17"/>
                    <a:gd name="T2" fmla="*/ 19 w 19"/>
                    <a:gd name="T3" fmla="*/ 17 h 17"/>
                    <a:gd name="T4" fmla="*/ 0 w 19"/>
                    <a:gd name="T5" fmla="*/ 17 h 17"/>
                    <a:gd name="T6" fmla="*/ 10 w 19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10" y="0"/>
                      </a:moveTo>
                      <a:lnTo>
                        <a:pt x="19" y="17"/>
                      </a:lnTo>
                      <a:lnTo>
                        <a:pt x="0" y="17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335"/>
                <p:cNvSpPr>
                  <a:spLocks/>
                </p:cNvSpPr>
                <p:nvPr/>
              </p:nvSpPr>
              <p:spPr bwMode="auto">
                <a:xfrm>
                  <a:off x="3942" y="2829"/>
                  <a:ext cx="68" cy="58"/>
                </a:xfrm>
                <a:custGeom>
                  <a:avLst/>
                  <a:gdLst>
                    <a:gd name="T0" fmla="*/ 10 w 19"/>
                    <a:gd name="T1" fmla="*/ 0 h 16"/>
                    <a:gd name="T2" fmla="*/ 19 w 19"/>
                    <a:gd name="T3" fmla="*/ 16 h 16"/>
                    <a:gd name="T4" fmla="*/ 0 w 19"/>
                    <a:gd name="T5" fmla="*/ 16 h 16"/>
                    <a:gd name="T6" fmla="*/ 10 w 19"/>
                    <a:gd name="T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6">
                      <a:moveTo>
                        <a:pt x="10" y="0"/>
                      </a:moveTo>
                      <a:lnTo>
                        <a:pt x="19" y="16"/>
                      </a:lnTo>
                      <a:lnTo>
                        <a:pt x="0" y="16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336"/>
                <p:cNvSpPr>
                  <a:spLocks/>
                </p:cNvSpPr>
                <p:nvPr/>
              </p:nvSpPr>
              <p:spPr bwMode="auto">
                <a:xfrm>
                  <a:off x="4185" y="2808"/>
                  <a:ext cx="68" cy="57"/>
                </a:xfrm>
                <a:custGeom>
                  <a:avLst/>
                  <a:gdLst>
                    <a:gd name="T0" fmla="*/ 10 w 19"/>
                    <a:gd name="T1" fmla="*/ 0 h 16"/>
                    <a:gd name="T2" fmla="*/ 19 w 19"/>
                    <a:gd name="T3" fmla="*/ 16 h 16"/>
                    <a:gd name="T4" fmla="*/ 0 w 19"/>
                    <a:gd name="T5" fmla="*/ 16 h 16"/>
                    <a:gd name="T6" fmla="*/ 10 w 19"/>
                    <a:gd name="T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6">
                      <a:moveTo>
                        <a:pt x="10" y="0"/>
                      </a:moveTo>
                      <a:lnTo>
                        <a:pt x="19" y="16"/>
                      </a:lnTo>
                      <a:lnTo>
                        <a:pt x="0" y="16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337"/>
                <p:cNvSpPr>
                  <a:spLocks/>
                </p:cNvSpPr>
                <p:nvPr/>
              </p:nvSpPr>
              <p:spPr bwMode="auto">
                <a:xfrm>
                  <a:off x="4428" y="2729"/>
                  <a:ext cx="68" cy="61"/>
                </a:xfrm>
                <a:custGeom>
                  <a:avLst/>
                  <a:gdLst>
                    <a:gd name="T0" fmla="*/ 10 w 19"/>
                    <a:gd name="T1" fmla="*/ 0 h 17"/>
                    <a:gd name="T2" fmla="*/ 19 w 19"/>
                    <a:gd name="T3" fmla="*/ 17 h 17"/>
                    <a:gd name="T4" fmla="*/ 0 w 19"/>
                    <a:gd name="T5" fmla="*/ 17 h 17"/>
                    <a:gd name="T6" fmla="*/ 10 w 19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10" y="0"/>
                      </a:moveTo>
                      <a:lnTo>
                        <a:pt x="19" y="17"/>
                      </a:lnTo>
                      <a:lnTo>
                        <a:pt x="0" y="17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338"/>
                <p:cNvSpPr>
                  <a:spLocks/>
                </p:cNvSpPr>
                <p:nvPr/>
              </p:nvSpPr>
              <p:spPr bwMode="auto">
                <a:xfrm>
                  <a:off x="4914" y="2522"/>
                  <a:ext cx="68" cy="61"/>
                </a:xfrm>
                <a:custGeom>
                  <a:avLst/>
                  <a:gdLst>
                    <a:gd name="T0" fmla="*/ 10 w 19"/>
                    <a:gd name="T1" fmla="*/ 0 h 17"/>
                    <a:gd name="T2" fmla="*/ 19 w 19"/>
                    <a:gd name="T3" fmla="*/ 17 h 17"/>
                    <a:gd name="T4" fmla="*/ 0 w 19"/>
                    <a:gd name="T5" fmla="*/ 17 h 17"/>
                    <a:gd name="T6" fmla="*/ 10 w 19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10" y="0"/>
                      </a:moveTo>
                      <a:lnTo>
                        <a:pt x="19" y="17"/>
                      </a:lnTo>
                      <a:lnTo>
                        <a:pt x="0" y="17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339"/>
                <p:cNvSpPr>
                  <a:spLocks/>
                </p:cNvSpPr>
                <p:nvPr/>
              </p:nvSpPr>
              <p:spPr bwMode="auto">
                <a:xfrm>
                  <a:off x="5400" y="1757"/>
                  <a:ext cx="68" cy="57"/>
                </a:xfrm>
                <a:custGeom>
                  <a:avLst/>
                  <a:gdLst>
                    <a:gd name="T0" fmla="*/ 10 w 19"/>
                    <a:gd name="T1" fmla="*/ 0 h 16"/>
                    <a:gd name="T2" fmla="*/ 19 w 19"/>
                    <a:gd name="T3" fmla="*/ 16 h 16"/>
                    <a:gd name="T4" fmla="*/ 0 w 19"/>
                    <a:gd name="T5" fmla="*/ 16 h 16"/>
                    <a:gd name="T6" fmla="*/ 10 w 19"/>
                    <a:gd name="T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6">
                      <a:moveTo>
                        <a:pt x="10" y="0"/>
                      </a:moveTo>
                      <a:lnTo>
                        <a:pt x="19" y="16"/>
                      </a:lnTo>
                      <a:lnTo>
                        <a:pt x="0" y="16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340"/>
                <p:cNvSpPr>
                  <a:spLocks/>
                </p:cNvSpPr>
                <p:nvPr/>
              </p:nvSpPr>
              <p:spPr bwMode="auto">
                <a:xfrm>
                  <a:off x="3248" y="2701"/>
                  <a:ext cx="2188" cy="236"/>
                </a:xfrm>
                <a:custGeom>
                  <a:avLst/>
                  <a:gdLst>
                    <a:gd name="T0" fmla="*/ 0 w 612"/>
                    <a:gd name="T1" fmla="*/ 64 h 66"/>
                    <a:gd name="T2" fmla="*/ 68 w 612"/>
                    <a:gd name="T3" fmla="*/ 65 h 66"/>
                    <a:gd name="T4" fmla="*/ 136 w 612"/>
                    <a:gd name="T5" fmla="*/ 61 h 66"/>
                    <a:gd name="T6" fmla="*/ 204 w 612"/>
                    <a:gd name="T7" fmla="*/ 66 h 66"/>
                    <a:gd name="T8" fmla="*/ 272 w 612"/>
                    <a:gd name="T9" fmla="*/ 58 h 66"/>
                    <a:gd name="T10" fmla="*/ 340 w 612"/>
                    <a:gd name="T11" fmla="*/ 57 h 66"/>
                    <a:gd name="T12" fmla="*/ 476 w 612"/>
                    <a:gd name="T13" fmla="*/ 38 h 66"/>
                    <a:gd name="T14" fmla="*/ 612 w 612"/>
                    <a:gd name="T1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2" h="66">
                      <a:moveTo>
                        <a:pt x="0" y="64"/>
                      </a:moveTo>
                      <a:lnTo>
                        <a:pt x="68" y="65"/>
                      </a:lnTo>
                      <a:lnTo>
                        <a:pt x="136" y="61"/>
                      </a:lnTo>
                      <a:lnTo>
                        <a:pt x="204" y="66"/>
                      </a:lnTo>
                      <a:lnTo>
                        <a:pt x="272" y="58"/>
                      </a:lnTo>
                      <a:lnTo>
                        <a:pt x="340" y="57"/>
                      </a:lnTo>
                      <a:lnTo>
                        <a:pt x="476" y="38"/>
                      </a:lnTo>
                      <a:lnTo>
                        <a:pt x="612" y="0"/>
                      </a:lnTo>
                    </a:path>
                  </a:pathLst>
                </a:custGeom>
                <a:noFill/>
                <a:ln w="7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Line 341"/>
                <p:cNvSpPr>
                  <a:spLocks noChangeShapeType="1"/>
                </p:cNvSpPr>
                <p:nvPr/>
              </p:nvSpPr>
              <p:spPr bwMode="auto">
                <a:xfrm>
                  <a:off x="3212" y="2930"/>
                  <a:ext cx="72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Line 342"/>
                <p:cNvSpPr>
                  <a:spLocks noChangeShapeType="1"/>
                </p:cNvSpPr>
                <p:nvPr/>
              </p:nvSpPr>
              <p:spPr bwMode="auto">
                <a:xfrm flipV="1">
                  <a:off x="3248" y="2890"/>
                  <a:ext cx="0" cy="75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343"/>
                <p:cNvSpPr>
                  <a:spLocks/>
                </p:cNvSpPr>
                <p:nvPr/>
              </p:nvSpPr>
              <p:spPr bwMode="auto">
                <a:xfrm>
                  <a:off x="3212" y="2890"/>
                  <a:ext cx="72" cy="75"/>
                </a:xfrm>
                <a:custGeom>
                  <a:avLst/>
                  <a:gdLst>
                    <a:gd name="T0" fmla="*/ 0 w 20"/>
                    <a:gd name="T1" fmla="*/ 11 h 21"/>
                    <a:gd name="T2" fmla="*/ 10 w 20"/>
                    <a:gd name="T3" fmla="*/ 0 h 21"/>
                    <a:gd name="T4" fmla="*/ 20 w 20"/>
                    <a:gd name="T5" fmla="*/ 11 h 21"/>
                    <a:gd name="T6" fmla="*/ 10 w 20"/>
                    <a:gd name="T7" fmla="*/ 21 h 21"/>
                    <a:gd name="T8" fmla="*/ 0 w 20"/>
                    <a:gd name="T9" fmla="*/ 1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1">
                      <a:moveTo>
                        <a:pt x="0" y="11"/>
                      </a:moveTo>
                      <a:lnTo>
                        <a:pt x="10" y="0"/>
                      </a:lnTo>
                      <a:lnTo>
                        <a:pt x="20" y="11"/>
                      </a:lnTo>
                      <a:lnTo>
                        <a:pt x="10" y="21"/>
                      </a:lnTo>
                      <a:lnTo>
                        <a:pt x="0" y="11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Line 344"/>
                <p:cNvSpPr>
                  <a:spLocks noChangeShapeType="1"/>
                </p:cNvSpPr>
                <p:nvPr/>
              </p:nvSpPr>
              <p:spPr bwMode="auto">
                <a:xfrm>
                  <a:off x="3456" y="2933"/>
                  <a:ext cx="71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Line 345"/>
                <p:cNvSpPr>
                  <a:spLocks noChangeShapeType="1"/>
                </p:cNvSpPr>
                <p:nvPr/>
              </p:nvSpPr>
              <p:spPr bwMode="auto">
                <a:xfrm flipV="1">
                  <a:off x="3491" y="2897"/>
                  <a:ext cx="0" cy="72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346"/>
                <p:cNvSpPr>
                  <a:spLocks/>
                </p:cNvSpPr>
                <p:nvPr/>
              </p:nvSpPr>
              <p:spPr bwMode="auto">
                <a:xfrm>
                  <a:off x="3456" y="2897"/>
                  <a:ext cx="71" cy="72"/>
                </a:xfrm>
                <a:custGeom>
                  <a:avLst/>
                  <a:gdLst>
                    <a:gd name="T0" fmla="*/ 0 w 20"/>
                    <a:gd name="T1" fmla="*/ 10 h 20"/>
                    <a:gd name="T2" fmla="*/ 10 w 20"/>
                    <a:gd name="T3" fmla="*/ 0 h 20"/>
                    <a:gd name="T4" fmla="*/ 20 w 20"/>
                    <a:gd name="T5" fmla="*/ 10 h 20"/>
                    <a:gd name="T6" fmla="*/ 10 w 20"/>
                    <a:gd name="T7" fmla="*/ 20 h 20"/>
                    <a:gd name="T8" fmla="*/ 0 w 20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10" y="0"/>
                      </a:ln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Line 347"/>
                <p:cNvSpPr>
                  <a:spLocks noChangeShapeType="1"/>
                </p:cNvSpPr>
                <p:nvPr/>
              </p:nvSpPr>
              <p:spPr bwMode="auto">
                <a:xfrm>
                  <a:off x="3699" y="2919"/>
                  <a:ext cx="71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Line 348"/>
                <p:cNvSpPr>
                  <a:spLocks noChangeShapeType="1"/>
                </p:cNvSpPr>
                <p:nvPr/>
              </p:nvSpPr>
              <p:spPr bwMode="auto">
                <a:xfrm flipV="1">
                  <a:off x="3734" y="2883"/>
                  <a:ext cx="0" cy="72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349"/>
                <p:cNvSpPr>
                  <a:spLocks/>
                </p:cNvSpPr>
                <p:nvPr/>
              </p:nvSpPr>
              <p:spPr bwMode="auto">
                <a:xfrm>
                  <a:off x="3699" y="2883"/>
                  <a:ext cx="71" cy="72"/>
                </a:xfrm>
                <a:custGeom>
                  <a:avLst/>
                  <a:gdLst>
                    <a:gd name="T0" fmla="*/ 0 w 20"/>
                    <a:gd name="T1" fmla="*/ 10 h 20"/>
                    <a:gd name="T2" fmla="*/ 10 w 20"/>
                    <a:gd name="T3" fmla="*/ 0 h 20"/>
                    <a:gd name="T4" fmla="*/ 20 w 20"/>
                    <a:gd name="T5" fmla="*/ 10 h 20"/>
                    <a:gd name="T6" fmla="*/ 10 w 20"/>
                    <a:gd name="T7" fmla="*/ 20 h 20"/>
                    <a:gd name="T8" fmla="*/ 0 w 20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10" y="0"/>
                      </a:ln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Line 350"/>
                <p:cNvSpPr>
                  <a:spLocks noChangeShapeType="1"/>
                </p:cNvSpPr>
                <p:nvPr/>
              </p:nvSpPr>
              <p:spPr bwMode="auto">
                <a:xfrm>
                  <a:off x="3942" y="2937"/>
                  <a:ext cx="71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Line 351"/>
                <p:cNvSpPr>
                  <a:spLocks noChangeShapeType="1"/>
                </p:cNvSpPr>
                <p:nvPr/>
              </p:nvSpPr>
              <p:spPr bwMode="auto">
                <a:xfrm flipV="1">
                  <a:off x="3977" y="2901"/>
                  <a:ext cx="0" cy="71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352"/>
                <p:cNvSpPr>
                  <a:spLocks/>
                </p:cNvSpPr>
                <p:nvPr/>
              </p:nvSpPr>
              <p:spPr bwMode="auto">
                <a:xfrm>
                  <a:off x="3942" y="2901"/>
                  <a:ext cx="71" cy="71"/>
                </a:xfrm>
                <a:custGeom>
                  <a:avLst/>
                  <a:gdLst>
                    <a:gd name="T0" fmla="*/ 0 w 20"/>
                    <a:gd name="T1" fmla="*/ 10 h 20"/>
                    <a:gd name="T2" fmla="*/ 10 w 20"/>
                    <a:gd name="T3" fmla="*/ 0 h 20"/>
                    <a:gd name="T4" fmla="*/ 20 w 20"/>
                    <a:gd name="T5" fmla="*/ 10 h 20"/>
                    <a:gd name="T6" fmla="*/ 10 w 20"/>
                    <a:gd name="T7" fmla="*/ 20 h 20"/>
                    <a:gd name="T8" fmla="*/ 0 w 20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10" y="0"/>
                      </a:ln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Line 353"/>
                <p:cNvSpPr>
                  <a:spLocks noChangeShapeType="1"/>
                </p:cNvSpPr>
                <p:nvPr/>
              </p:nvSpPr>
              <p:spPr bwMode="auto">
                <a:xfrm>
                  <a:off x="4185" y="2908"/>
                  <a:ext cx="71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Line 354"/>
                <p:cNvSpPr>
                  <a:spLocks noChangeShapeType="1"/>
                </p:cNvSpPr>
                <p:nvPr/>
              </p:nvSpPr>
              <p:spPr bwMode="auto">
                <a:xfrm flipV="1">
                  <a:off x="4220" y="2869"/>
                  <a:ext cx="0" cy="75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355"/>
                <p:cNvSpPr>
                  <a:spLocks/>
                </p:cNvSpPr>
                <p:nvPr/>
              </p:nvSpPr>
              <p:spPr bwMode="auto">
                <a:xfrm>
                  <a:off x="4185" y="2869"/>
                  <a:ext cx="71" cy="75"/>
                </a:xfrm>
                <a:custGeom>
                  <a:avLst/>
                  <a:gdLst>
                    <a:gd name="T0" fmla="*/ 0 w 20"/>
                    <a:gd name="T1" fmla="*/ 11 h 21"/>
                    <a:gd name="T2" fmla="*/ 10 w 20"/>
                    <a:gd name="T3" fmla="*/ 0 h 21"/>
                    <a:gd name="T4" fmla="*/ 20 w 20"/>
                    <a:gd name="T5" fmla="*/ 11 h 21"/>
                    <a:gd name="T6" fmla="*/ 10 w 20"/>
                    <a:gd name="T7" fmla="*/ 21 h 21"/>
                    <a:gd name="T8" fmla="*/ 0 w 20"/>
                    <a:gd name="T9" fmla="*/ 1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1">
                      <a:moveTo>
                        <a:pt x="0" y="11"/>
                      </a:moveTo>
                      <a:lnTo>
                        <a:pt x="10" y="0"/>
                      </a:lnTo>
                      <a:lnTo>
                        <a:pt x="20" y="11"/>
                      </a:lnTo>
                      <a:lnTo>
                        <a:pt x="10" y="21"/>
                      </a:lnTo>
                      <a:lnTo>
                        <a:pt x="0" y="11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Line 356"/>
                <p:cNvSpPr>
                  <a:spLocks noChangeShapeType="1"/>
                </p:cNvSpPr>
                <p:nvPr/>
              </p:nvSpPr>
              <p:spPr bwMode="auto">
                <a:xfrm>
                  <a:off x="4428" y="2905"/>
                  <a:ext cx="71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4464" y="2865"/>
                  <a:ext cx="0" cy="75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358"/>
                <p:cNvSpPr>
                  <a:spLocks/>
                </p:cNvSpPr>
                <p:nvPr/>
              </p:nvSpPr>
              <p:spPr bwMode="auto">
                <a:xfrm>
                  <a:off x="4428" y="2865"/>
                  <a:ext cx="71" cy="75"/>
                </a:xfrm>
                <a:custGeom>
                  <a:avLst/>
                  <a:gdLst>
                    <a:gd name="T0" fmla="*/ 0 w 20"/>
                    <a:gd name="T1" fmla="*/ 11 h 21"/>
                    <a:gd name="T2" fmla="*/ 10 w 20"/>
                    <a:gd name="T3" fmla="*/ 0 h 21"/>
                    <a:gd name="T4" fmla="*/ 20 w 20"/>
                    <a:gd name="T5" fmla="*/ 11 h 21"/>
                    <a:gd name="T6" fmla="*/ 10 w 20"/>
                    <a:gd name="T7" fmla="*/ 21 h 21"/>
                    <a:gd name="T8" fmla="*/ 0 w 20"/>
                    <a:gd name="T9" fmla="*/ 1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1">
                      <a:moveTo>
                        <a:pt x="0" y="11"/>
                      </a:moveTo>
                      <a:lnTo>
                        <a:pt x="10" y="0"/>
                      </a:lnTo>
                      <a:lnTo>
                        <a:pt x="20" y="11"/>
                      </a:lnTo>
                      <a:lnTo>
                        <a:pt x="10" y="21"/>
                      </a:lnTo>
                      <a:lnTo>
                        <a:pt x="0" y="11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Line 359"/>
                <p:cNvSpPr>
                  <a:spLocks noChangeShapeType="1"/>
                </p:cNvSpPr>
                <p:nvPr/>
              </p:nvSpPr>
              <p:spPr bwMode="auto">
                <a:xfrm>
                  <a:off x="4914" y="2837"/>
                  <a:ext cx="71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Line 360"/>
                <p:cNvSpPr>
                  <a:spLocks noChangeShapeType="1"/>
                </p:cNvSpPr>
                <p:nvPr/>
              </p:nvSpPr>
              <p:spPr bwMode="auto">
                <a:xfrm flipV="1">
                  <a:off x="4950" y="2801"/>
                  <a:ext cx="0" cy="71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61"/>
                <p:cNvSpPr>
                  <a:spLocks/>
                </p:cNvSpPr>
                <p:nvPr/>
              </p:nvSpPr>
              <p:spPr bwMode="auto">
                <a:xfrm>
                  <a:off x="4914" y="2801"/>
                  <a:ext cx="71" cy="71"/>
                </a:xfrm>
                <a:custGeom>
                  <a:avLst/>
                  <a:gdLst>
                    <a:gd name="T0" fmla="*/ 0 w 20"/>
                    <a:gd name="T1" fmla="*/ 10 h 20"/>
                    <a:gd name="T2" fmla="*/ 10 w 20"/>
                    <a:gd name="T3" fmla="*/ 0 h 20"/>
                    <a:gd name="T4" fmla="*/ 20 w 20"/>
                    <a:gd name="T5" fmla="*/ 10 h 20"/>
                    <a:gd name="T6" fmla="*/ 10 w 20"/>
                    <a:gd name="T7" fmla="*/ 20 h 20"/>
                    <a:gd name="T8" fmla="*/ 0 w 20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10" y="0"/>
                      </a:ln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Line 362"/>
                <p:cNvSpPr>
                  <a:spLocks noChangeShapeType="1"/>
                </p:cNvSpPr>
                <p:nvPr/>
              </p:nvSpPr>
              <p:spPr bwMode="auto">
                <a:xfrm>
                  <a:off x="5400" y="2701"/>
                  <a:ext cx="72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Line 363"/>
                <p:cNvSpPr>
                  <a:spLocks noChangeShapeType="1"/>
                </p:cNvSpPr>
                <p:nvPr/>
              </p:nvSpPr>
              <p:spPr bwMode="auto">
                <a:xfrm flipV="1">
                  <a:off x="5436" y="2665"/>
                  <a:ext cx="0" cy="72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64"/>
                <p:cNvSpPr>
                  <a:spLocks/>
                </p:cNvSpPr>
                <p:nvPr/>
              </p:nvSpPr>
              <p:spPr bwMode="auto">
                <a:xfrm>
                  <a:off x="5400" y="2665"/>
                  <a:ext cx="72" cy="72"/>
                </a:xfrm>
                <a:custGeom>
                  <a:avLst/>
                  <a:gdLst>
                    <a:gd name="T0" fmla="*/ 0 w 20"/>
                    <a:gd name="T1" fmla="*/ 10 h 20"/>
                    <a:gd name="T2" fmla="*/ 10 w 20"/>
                    <a:gd name="T3" fmla="*/ 0 h 20"/>
                    <a:gd name="T4" fmla="*/ 20 w 20"/>
                    <a:gd name="T5" fmla="*/ 10 h 20"/>
                    <a:gd name="T6" fmla="*/ 10 w 20"/>
                    <a:gd name="T7" fmla="*/ 20 h 20"/>
                    <a:gd name="T8" fmla="*/ 0 w 20"/>
                    <a:gd name="T9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0" y="10"/>
                      </a:moveTo>
                      <a:lnTo>
                        <a:pt x="10" y="0"/>
                      </a:ln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65"/>
                <p:cNvSpPr>
                  <a:spLocks/>
                </p:cNvSpPr>
                <p:nvPr/>
              </p:nvSpPr>
              <p:spPr bwMode="auto">
                <a:xfrm>
                  <a:off x="3248" y="3012"/>
                  <a:ext cx="2188" cy="0"/>
                </a:xfrm>
                <a:custGeom>
                  <a:avLst/>
                  <a:gdLst>
                    <a:gd name="T0" fmla="*/ 0 w 612"/>
                    <a:gd name="T1" fmla="*/ 68 w 612"/>
                    <a:gd name="T2" fmla="*/ 136 w 612"/>
                    <a:gd name="T3" fmla="*/ 204 w 612"/>
                    <a:gd name="T4" fmla="*/ 272 w 612"/>
                    <a:gd name="T5" fmla="*/ 340 w 612"/>
                    <a:gd name="T6" fmla="*/ 476 w 612"/>
                    <a:gd name="T7" fmla="*/ 612 w 61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612">
                      <a:moveTo>
                        <a:pt x="0" y="0"/>
                      </a:moveTo>
                      <a:lnTo>
                        <a:pt x="68" y="0"/>
                      </a:lnTo>
                      <a:lnTo>
                        <a:pt x="136" y="0"/>
                      </a:lnTo>
                      <a:lnTo>
                        <a:pt x="204" y="0"/>
                      </a:lnTo>
                      <a:lnTo>
                        <a:pt x="272" y="0"/>
                      </a:lnTo>
                      <a:lnTo>
                        <a:pt x="340" y="0"/>
                      </a:lnTo>
                      <a:lnTo>
                        <a:pt x="476" y="0"/>
                      </a:lnTo>
                      <a:lnTo>
                        <a:pt x="612" y="0"/>
                      </a:lnTo>
                    </a:path>
                  </a:pathLst>
                </a:custGeom>
                <a:noFill/>
                <a:ln w="7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Oval 366"/>
                <p:cNvSpPr>
                  <a:spLocks noChangeArrowheads="1"/>
                </p:cNvSpPr>
                <p:nvPr/>
              </p:nvSpPr>
              <p:spPr bwMode="auto">
                <a:xfrm>
                  <a:off x="3223" y="2987"/>
                  <a:ext cx="47" cy="46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367"/>
                <p:cNvSpPr>
                  <a:spLocks noChangeShapeType="1"/>
                </p:cNvSpPr>
                <p:nvPr/>
              </p:nvSpPr>
              <p:spPr bwMode="auto">
                <a:xfrm>
                  <a:off x="3220" y="3012"/>
                  <a:ext cx="53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Line 368"/>
                <p:cNvSpPr>
                  <a:spLocks noChangeShapeType="1"/>
                </p:cNvSpPr>
                <p:nvPr/>
              </p:nvSpPr>
              <p:spPr bwMode="auto">
                <a:xfrm flipV="1">
                  <a:off x="3248" y="2987"/>
                  <a:ext cx="0" cy="5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Oval 369"/>
                <p:cNvSpPr>
                  <a:spLocks noChangeArrowheads="1"/>
                </p:cNvSpPr>
                <p:nvPr/>
              </p:nvSpPr>
              <p:spPr bwMode="auto">
                <a:xfrm>
                  <a:off x="3466" y="2987"/>
                  <a:ext cx="47" cy="46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Line 370"/>
                <p:cNvSpPr>
                  <a:spLocks noChangeShapeType="1"/>
                </p:cNvSpPr>
                <p:nvPr/>
              </p:nvSpPr>
              <p:spPr bwMode="auto">
                <a:xfrm>
                  <a:off x="3463" y="3012"/>
                  <a:ext cx="53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3491" y="2987"/>
                  <a:ext cx="0" cy="5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Oval 372"/>
                <p:cNvSpPr>
                  <a:spLocks noChangeArrowheads="1"/>
                </p:cNvSpPr>
                <p:nvPr/>
              </p:nvSpPr>
              <p:spPr bwMode="auto">
                <a:xfrm>
                  <a:off x="3709" y="2987"/>
                  <a:ext cx="47" cy="46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Line 373"/>
                <p:cNvSpPr>
                  <a:spLocks noChangeShapeType="1"/>
                </p:cNvSpPr>
                <p:nvPr/>
              </p:nvSpPr>
              <p:spPr bwMode="auto">
                <a:xfrm>
                  <a:off x="3706" y="3012"/>
                  <a:ext cx="53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Line 374"/>
                <p:cNvSpPr>
                  <a:spLocks noChangeShapeType="1"/>
                </p:cNvSpPr>
                <p:nvPr/>
              </p:nvSpPr>
              <p:spPr bwMode="auto">
                <a:xfrm flipV="1">
                  <a:off x="3734" y="2987"/>
                  <a:ext cx="0" cy="5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Oval 375"/>
                <p:cNvSpPr>
                  <a:spLocks noChangeArrowheads="1"/>
                </p:cNvSpPr>
                <p:nvPr/>
              </p:nvSpPr>
              <p:spPr bwMode="auto">
                <a:xfrm>
                  <a:off x="3952" y="2987"/>
                  <a:ext cx="47" cy="46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Line 376"/>
                <p:cNvSpPr>
                  <a:spLocks noChangeShapeType="1"/>
                </p:cNvSpPr>
                <p:nvPr/>
              </p:nvSpPr>
              <p:spPr bwMode="auto">
                <a:xfrm>
                  <a:off x="3949" y="3012"/>
                  <a:ext cx="53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Line 377"/>
                <p:cNvSpPr>
                  <a:spLocks noChangeShapeType="1"/>
                </p:cNvSpPr>
                <p:nvPr/>
              </p:nvSpPr>
              <p:spPr bwMode="auto">
                <a:xfrm flipV="1">
                  <a:off x="3977" y="2987"/>
                  <a:ext cx="0" cy="5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Oval 378"/>
                <p:cNvSpPr>
                  <a:spLocks noChangeArrowheads="1"/>
                </p:cNvSpPr>
                <p:nvPr/>
              </p:nvSpPr>
              <p:spPr bwMode="auto">
                <a:xfrm>
                  <a:off x="4195" y="2987"/>
                  <a:ext cx="47" cy="46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Line 379"/>
                <p:cNvSpPr>
                  <a:spLocks noChangeShapeType="1"/>
                </p:cNvSpPr>
                <p:nvPr/>
              </p:nvSpPr>
              <p:spPr bwMode="auto">
                <a:xfrm>
                  <a:off x="4192" y="3012"/>
                  <a:ext cx="54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Line 380"/>
                <p:cNvSpPr>
                  <a:spLocks noChangeShapeType="1"/>
                </p:cNvSpPr>
                <p:nvPr/>
              </p:nvSpPr>
              <p:spPr bwMode="auto">
                <a:xfrm flipV="1">
                  <a:off x="4220" y="2987"/>
                  <a:ext cx="0" cy="5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Oval 381"/>
                <p:cNvSpPr>
                  <a:spLocks noChangeArrowheads="1"/>
                </p:cNvSpPr>
                <p:nvPr/>
              </p:nvSpPr>
              <p:spPr bwMode="auto">
                <a:xfrm>
                  <a:off x="4439" y="2987"/>
                  <a:ext cx="46" cy="46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Line 382"/>
                <p:cNvSpPr>
                  <a:spLocks noChangeShapeType="1"/>
                </p:cNvSpPr>
                <p:nvPr/>
              </p:nvSpPr>
              <p:spPr bwMode="auto">
                <a:xfrm>
                  <a:off x="4435" y="3012"/>
                  <a:ext cx="54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Line 383"/>
                <p:cNvSpPr>
                  <a:spLocks noChangeShapeType="1"/>
                </p:cNvSpPr>
                <p:nvPr/>
              </p:nvSpPr>
              <p:spPr bwMode="auto">
                <a:xfrm flipV="1">
                  <a:off x="4464" y="2987"/>
                  <a:ext cx="0" cy="5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Oval 384"/>
                <p:cNvSpPr>
                  <a:spLocks noChangeArrowheads="1"/>
                </p:cNvSpPr>
                <p:nvPr/>
              </p:nvSpPr>
              <p:spPr bwMode="auto">
                <a:xfrm>
                  <a:off x="4925" y="2987"/>
                  <a:ext cx="46" cy="46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Line 385"/>
                <p:cNvSpPr>
                  <a:spLocks noChangeShapeType="1"/>
                </p:cNvSpPr>
                <p:nvPr/>
              </p:nvSpPr>
              <p:spPr bwMode="auto">
                <a:xfrm>
                  <a:off x="4921" y="3012"/>
                  <a:ext cx="54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Line 386"/>
                <p:cNvSpPr>
                  <a:spLocks noChangeShapeType="1"/>
                </p:cNvSpPr>
                <p:nvPr/>
              </p:nvSpPr>
              <p:spPr bwMode="auto">
                <a:xfrm flipV="1">
                  <a:off x="4950" y="2987"/>
                  <a:ext cx="0" cy="5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387"/>
                <p:cNvSpPr>
                  <a:spLocks noChangeArrowheads="1"/>
                </p:cNvSpPr>
                <p:nvPr/>
              </p:nvSpPr>
              <p:spPr bwMode="auto">
                <a:xfrm>
                  <a:off x="5411" y="2987"/>
                  <a:ext cx="46" cy="46"/>
                </a:xfrm>
                <a:prstGeom prst="ellips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Line 388"/>
                <p:cNvSpPr>
                  <a:spLocks noChangeShapeType="1"/>
                </p:cNvSpPr>
                <p:nvPr/>
              </p:nvSpPr>
              <p:spPr bwMode="auto">
                <a:xfrm>
                  <a:off x="5407" y="3012"/>
                  <a:ext cx="54" cy="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5436" y="2987"/>
                  <a:ext cx="0" cy="50"/>
                </a:xfrm>
                <a:prstGeom prst="line">
                  <a:avLst/>
                </a:pr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90"/>
                <p:cNvSpPr>
                  <a:spLocks/>
                </p:cNvSpPr>
                <p:nvPr/>
              </p:nvSpPr>
              <p:spPr bwMode="auto">
                <a:xfrm>
                  <a:off x="3248" y="3012"/>
                  <a:ext cx="2188" cy="0"/>
                </a:xfrm>
                <a:custGeom>
                  <a:avLst/>
                  <a:gdLst>
                    <a:gd name="T0" fmla="*/ 0 w 612"/>
                    <a:gd name="T1" fmla="*/ 68 w 612"/>
                    <a:gd name="T2" fmla="*/ 136 w 612"/>
                    <a:gd name="T3" fmla="*/ 204 w 612"/>
                    <a:gd name="T4" fmla="*/ 272 w 612"/>
                    <a:gd name="T5" fmla="*/ 340 w 612"/>
                    <a:gd name="T6" fmla="*/ 476 w 612"/>
                    <a:gd name="T7" fmla="*/ 612 w 61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612">
                      <a:moveTo>
                        <a:pt x="0" y="0"/>
                      </a:moveTo>
                      <a:lnTo>
                        <a:pt x="68" y="0"/>
                      </a:lnTo>
                      <a:lnTo>
                        <a:pt x="136" y="0"/>
                      </a:lnTo>
                      <a:lnTo>
                        <a:pt x="204" y="0"/>
                      </a:lnTo>
                      <a:lnTo>
                        <a:pt x="272" y="0"/>
                      </a:lnTo>
                      <a:lnTo>
                        <a:pt x="340" y="0"/>
                      </a:lnTo>
                      <a:lnTo>
                        <a:pt x="476" y="0"/>
                      </a:lnTo>
                      <a:lnTo>
                        <a:pt x="612" y="0"/>
                      </a:lnTo>
                    </a:path>
                  </a:pathLst>
                </a:custGeom>
                <a:noFill/>
                <a:ln w="7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91"/>
                <p:cNvSpPr>
                  <a:spLocks/>
                </p:cNvSpPr>
                <p:nvPr/>
              </p:nvSpPr>
              <p:spPr bwMode="auto">
                <a:xfrm>
                  <a:off x="3212" y="2980"/>
                  <a:ext cx="68" cy="71"/>
                </a:xfrm>
                <a:custGeom>
                  <a:avLst/>
                  <a:gdLst>
                    <a:gd name="T0" fmla="*/ 10 w 19"/>
                    <a:gd name="T1" fmla="*/ 20 h 20"/>
                    <a:gd name="T2" fmla="*/ 19 w 19"/>
                    <a:gd name="T3" fmla="*/ 0 h 20"/>
                    <a:gd name="T4" fmla="*/ 0 w 19"/>
                    <a:gd name="T5" fmla="*/ 0 h 20"/>
                    <a:gd name="T6" fmla="*/ 10 w 19"/>
                    <a:gd name="T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0" y="20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0" y="2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92"/>
                <p:cNvSpPr>
                  <a:spLocks/>
                </p:cNvSpPr>
                <p:nvPr/>
              </p:nvSpPr>
              <p:spPr bwMode="auto">
                <a:xfrm>
                  <a:off x="3212" y="2972"/>
                  <a:ext cx="68" cy="68"/>
                </a:xfrm>
                <a:custGeom>
                  <a:avLst/>
                  <a:gdLst>
                    <a:gd name="T0" fmla="*/ 10 w 19"/>
                    <a:gd name="T1" fmla="*/ 0 h 19"/>
                    <a:gd name="T2" fmla="*/ 19 w 19"/>
                    <a:gd name="T3" fmla="*/ 19 h 19"/>
                    <a:gd name="T4" fmla="*/ 0 w 19"/>
                    <a:gd name="T5" fmla="*/ 19 h 19"/>
                    <a:gd name="T6" fmla="*/ 10 w 19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9">
                      <a:moveTo>
                        <a:pt x="10" y="0"/>
                      </a:moveTo>
                      <a:lnTo>
                        <a:pt x="19" y="19"/>
                      </a:lnTo>
                      <a:lnTo>
                        <a:pt x="0" y="19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393"/>
                <p:cNvSpPr>
                  <a:spLocks/>
                </p:cNvSpPr>
                <p:nvPr/>
              </p:nvSpPr>
              <p:spPr bwMode="auto">
                <a:xfrm>
                  <a:off x="3456" y="2980"/>
                  <a:ext cx="67" cy="71"/>
                </a:xfrm>
                <a:custGeom>
                  <a:avLst/>
                  <a:gdLst>
                    <a:gd name="T0" fmla="*/ 10 w 19"/>
                    <a:gd name="T1" fmla="*/ 20 h 20"/>
                    <a:gd name="T2" fmla="*/ 19 w 19"/>
                    <a:gd name="T3" fmla="*/ 0 h 20"/>
                    <a:gd name="T4" fmla="*/ 0 w 19"/>
                    <a:gd name="T5" fmla="*/ 0 h 20"/>
                    <a:gd name="T6" fmla="*/ 10 w 19"/>
                    <a:gd name="T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0" y="20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0" y="2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394"/>
                <p:cNvSpPr>
                  <a:spLocks/>
                </p:cNvSpPr>
                <p:nvPr/>
              </p:nvSpPr>
              <p:spPr bwMode="auto">
                <a:xfrm>
                  <a:off x="3456" y="2972"/>
                  <a:ext cx="67" cy="68"/>
                </a:xfrm>
                <a:custGeom>
                  <a:avLst/>
                  <a:gdLst>
                    <a:gd name="T0" fmla="*/ 10 w 19"/>
                    <a:gd name="T1" fmla="*/ 0 h 19"/>
                    <a:gd name="T2" fmla="*/ 19 w 19"/>
                    <a:gd name="T3" fmla="*/ 19 h 19"/>
                    <a:gd name="T4" fmla="*/ 0 w 19"/>
                    <a:gd name="T5" fmla="*/ 19 h 19"/>
                    <a:gd name="T6" fmla="*/ 10 w 19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9">
                      <a:moveTo>
                        <a:pt x="10" y="0"/>
                      </a:moveTo>
                      <a:lnTo>
                        <a:pt x="19" y="19"/>
                      </a:lnTo>
                      <a:lnTo>
                        <a:pt x="0" y="19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395"/>
                <p:cNvSpPr>
                  <a:spLocks/>
                </p:cNvSpPr>
                <p:nvPr/>
              </p:nvSpPr>
              <p:spPr bwMode="auto">
                <a:xfrm>
                  <a:off x="3699" y="2980"/>
                  <a:ext cx="68" cy="71"/>
                </a:xfrm>
                <a:custGeom>
                  <a:avLst/>
                  <a:gdLst>
                    <a:gd name="T0" fmla="*/ 10 w 19"/>
                    <a:gd name="T1" fmla="*/ 20 h 20"/>
                    <a:gd name="T2" fmla="*/ 19 w 19"/>
                    <a:gd name="T3" fmla="*/ 0 h 20"/>
                    <a:gd name="T4" fmla="*/ 0 w 19"/>
                    <a:gd name="T5" fmla="*/ 0 h 20"/>
                    <a:gd name="T6" fmla="*/ 10 w 19"/>
                    <a:gd name="T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0" y="20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0" y="2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396"/>
                <p:cNvSpPr>
                  <a:spLocks/>
                </p:cNvSpPr>
                <p:nvPr/>
              </p:nvSpPr>
              <p:spPr bwMode="auto">
                <a:xfrm>
                  <a:off x="3699" y="2972"/>
                  <a:ext cx="68" cy="68"/>
                </a:xfrm>
                <a:custGeom>
                  <a:avLst/>
                  <a:gdLst>
                    <a:gd name="T0" fmla="*/ 10 w 19"/>
                    <a:gd name="T1" fmla="*/ 0 h 19"/>
                    <a:gd name="T2" fmla="*/ 19 w 19"/>
                    <a:gd name="T3" fmla="*/ 19 h 19"/>
                    <a:gd name="T4" fmla="*/ 0 w 19"/>
                    <a:gd name="T5" fmla="*/ 19 h 19"/>
                    <a:gd name="T6" fmla="*/ 10 w 19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9">
                      <a:moveTo>
                        <a:pt x="10" y="0"/>
                      </a:moveTo>
                      <a:lnTo>
                        <a:pt x="19" y="19"/>
                      </a:lnTo>
                      <a:lnTo>
                        <a:pt x="0" y="19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397"/>
                <p:cNvSpPr>
                  <a:spLocks/>
                </p:cNvSpPr>
                <p:nvPr/>
              </p:nvSpPr>
              <p:spPr bwMode="auto">
                <a:xfrm>
                  <a:off x="3942" y="2980"/>
                  <a:ext cx="68" cy="71"/>
                </a:xfrm>
                <a:custGeom>
                  <a:avLst/>
                  <a:gdLst>
                    <a:gd name="T0" fmla="*/ 10 w 19"/>
                    <a:gd name="T1" fmla="*/ 20 h 20"/>
                    <a:gd name="T2" fmla="*/ 19 w 19"/>
                    <a:gd name="T3" fmla="*/ 0 h 20"/>
                    <a:gd name="T4" fmla="*/ 0 w 19"/>
                    <a:gd name="T5" fmla="*/ 0 h 20"/>
                    <a:gd name="T6" fmla="*/ 10 w 19"/>
                    <a:gd name="T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0" y="20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0" y="2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398"/>
                <p:cNvSpPr>
                  <a:spLocks/>
                </p:cNvSpPr>
                <p:nvPr/>
              </p:nvSpPr>
              <p:spPr bwMode="auto">
                <a:xfrm>
                  <a:off x="3942" y="2972"/>
                  <a:ext cx="68" cy="68"/>
                </a:xfrm>
                <a:custGeom>
                  <a:avLst/>
                  <a:gdLst>
                    <a:gd name="T0" fmla="*/ 10 w 19"/>
                    <a:gd name="T1" fmla="*/ 0 h 19"/>
                    <a:gd name="T2" fmla="*/ 19 w 19"/>
                    <a:gd name="T3" fmla="*/ 19 h 19"/>
                    <a:gd name="T4" fmla="*/ 0 w 19"/>
                    <a:gd name="T5" fmla="*/ 19 h 19"/>
                    <a:gd name="T6" fmla="*/ 10 w 19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9">
                      <a:moveTo>
                        <a:pt x="10" y="0"/>
                      </a:moveTo>
                      <a:lnTo>
                        <a:pt x="19" y="19"/>
                      </a:lnTo>
                      <a:lnTo>
                        <a:pt x="0" y="19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99"/>
                <p:cNvSpPr>
                  <a:spLocks/>
                </p:cNvSpPr>
                <p:nvPr/>
              </p:nvSpPr>
              <p:spPr bwMode="auto">
                <a:xfrm>
                  <a:off x="4185" y="2980"/>
                  <a:ext cx="68" cy="71"/>
                </a:xfrm>
                <a:custGeom>
                  <a:avLst/>
                  <a:gdLst>
                    <a:gd name="T0" fmla="*/ 10 w 19"/>
                    <a:gd name="T1" fmla="*/ 20 h 20"/>
                    <a:gd name="T2" fmla="*/ 19 w 19"/>
                    <a:gd name="T3" fmla="*/ 0 h 20"/>
                    <a:gd name="T4" fmla="*/ 0 w 19"/>
                    <a:gd name="T5" fmla="*/ 0 h 20"/>
                    <a:gd name="T6" fmla="*/ 10 w 19"/>
                    <a:gd name="T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0" y="20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0" y="2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400"/>
                <p:cNvSpPr>
                  <a:spLocks/>
                </p:cNvSpPr>
                <p:nvPr/>
              </p:nvSpPr>
              <p:spPr bwMode="auto">
                <a:xfrm>
                  <a:off x="4185" y="2972"/>
                  <a:ext cx="68" cy="68"/>
                </a:xfrm>
                <a:custGeom>
                  <a:avLst/>
                  <a:gdLst>
                    <a:gd name="T0" fmla="*/ 10 w 19"/>
                    <a:gd name="T1" fmla="*/ 0 h 19"/>
                    <a:gd name="T2" fmla="*/ 19 w 19"/>
                    <a:gd name="T3" fmla="*/ 19 h 19"/>
                    <a:gd name="T4" fmla="*/ 0 w 19"/>
                    <a:gd name="T5" fmla="*/ 19 h 19"/>
                    <a:gd name="T6" fmla="*/ 10 w 19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9">
                      <a:moveTo>
                        <a:pt x="10" y="0"/>
                      </a:moveTo>
                      <a:lnTo>
                        <a:pt x="19" y="19"/>
                      </a:lnTo>
                      <a:lnTo>
                        <a:pt x="0" y="19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401"/>
                <p:cNvSpPr>
                  <a:spLocks/>
                </p:cNvSpPr>
                <p:nvPr/>
              </p:nvSpPr>
              <p:spPr bwMode="auto">
                <a:xfrm>
                  <a:off x="4428" y="2980"/>
                  <a:ext cx="68" cy="71"/>
                </a:xfrm>
                <a:custGeom>
                  <a:avLst/>
                  <a:gdLst>
                    <a:gd name="T0" fmla="*/ 10 w 19"/>
                    <a:gd name="T1" fmla="*/ 20 h 20"/>
                    <a:gd name="T2" fmla="*/ 19 w 19"/>
                    <a:gd name="T3" fmla="*/ 0 h 20"/>
                    <a:gd name="T4" fmla="*/ 0 w 19"/>
                    <a:gd name="T5" fmla="*/ 0 h 20"/>
                    <a:gd name="T6" fmla="*/ 10 w 19"/>
                    <a:gd name="T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0" y="20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0" y="2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402"/>
                <p:cNvSpPr>
                  <a:spLocks/>
                </p:cNvSpPr>
                <p:nvPr/>
              </p:nvSpPr>
              <p:spPr bwMode="auto">
                <a:xfrm>
                  <a:off x="4428" y="2972"/>
                  <a:ext cx="68" cy="68"/>
                </a:xfrm>
                <a:custGeom>
                  <a:avLst/>
                  <a:gdLst>
                    <a:gd name="T0" fmla="*/ 10 w 19"/>
                    <a:gd name="T1" fmla="*/ 0 h 19"/>
                    <a:gd name="T2" fmla="*/ 19 w 19"/>
                    <a:gd name="T3" fmla="*/ 19 h 19"/>
                    <a:gd name="T4" fmla="*/ 0 w 19"/>
                    <a:gd name="T5" fmla="*/ 19 h 19"/>
                    <a:gd name="T6" fmla="*/ 10 w 19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9">
                      <a:moveTo>
                        <a:pt x="10" y="0"/>
                      </a:moveTo>
                      <a:lnTo>
                        <a:pt x="19" y="19"/>
                      </a:lnTo>
                      <a:lnTo>
                        <a:pt x="0" y="19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403"/>
                <p:cNvSpPr>
                  <a:spLocks/>
                </p:cNvSpPr>
                <p:nvPr/>
              </p:nvSpPr>
              <p:spPr bwMode="auto">
                <a:xfrm>
                  <a:off x="4914" y="2980"/>
                  <a:ext cx="68" cy="71"/>
                </a:xfrm>
                <a:custGeom>
                  <a:avLst/>
                  <a:gdLst>
                    <a:gd name="T0" fmla="*/ 10 w 19"/>
                    <a:gd name="T1" fmla="*/ 20 h 20"/>
                    <a:gd name="T2" fmla="*/ 19 w 19"/>
                    <a:gd name="T3" fmla="*/ 0 h 20"/>
                    <a:gd name="T4" fmla="*/ 0 w 19"/>
                    <a:gd name="T5" fmla="*/ 0 h 20"/>
                    <a:gd name="T6" fmla="*/ 10 w 19"/>
                    <a:gd name="T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0" y="20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0" y="2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404"/>
                <p:cNvSpPr>
                  <a:spLocks/>
                </p:cNvSpPr>
                <p:nvPr/>
              </p:nvSpPr>
              <p:spPr bwMode="auto">
                <a:xfrm>
                  <a:off x="4914" y="2972"/>
                  <a:ext cx="68" cy="68"/>
                </a:xfrm>
                <a:custGeom>
                  <a:avLst/>
                  <a:gdLst>
                    <a:gd name="T0" fmla="*/ 10 w 19"/>
                    <a:gd name="T1" fmla="*/ 0 h 19"/>
                    <a:gd name="T2" fmla="*/ 19 w 19"/>
                    <a:gd name="T3" fmla="*/ 19 h 19"/>
                    <a:gd name="T4" fmla="*/ 0 w 19"/>
                    <a:gd name="T5" fmla="*/ 19 h 19"/>
                    <a:gd name="T6" fmla="*/ 10 w 19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9">
                      <a:moveTo>
                        <a:pt x="10" y="0"/>
                      </a:moveTo>
                      <a:lnTo>
                        <a:pt x="19" y="19"/>
                      </a:lnTo>
                      <a:lnTo>
                        <a:pt x="0" y="19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405"/>
                <p:cNvSpPr>
                  <a:spLocks/>
                </p:cNvSpPr>
                <p:nvPr/>
              </p:nvSpPr>
              <p:spPr bwMode="auto">
                <a:xfrm>
                  <a:off x="5400" y="2980"/>
                  <a:ext cx="68" cy="71"/>
                </a:xfrm>
                <a:custGeom>
                  <a:avLst/>
                  <a:gdLst>
                    <a:gd name="T0" fmla="*/ 10 w 19"/>
                    <a:gd name="T1" fmla="*/ 20 h 20"/>
                    <a:gd name="T2" fmla="*/ 19 w 19"/>
                    <a:gd name="T3" fmla="*/ 0 h 20"/>
                    <a:gd name="T4" fmla="*/ 0 w 19"/>
                    <a:gd name="T5" fmla="*/ 0 h 20"/>
                    <a:gd name="T6" fmla="*/ 10 w 19"/>
                    <a:gd name="T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0" y="20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0" y="2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406"/>
                <p:cNvSpPr>
                  <a:spLocks/>
                </p:cNvSpPr>
                <p:nvPr/>
              </p:nvSpPr>
              <p:spPr bwMode="auto">
                <a:xfrm>
                  <a:off x="5400" y="2972"/>
                  <a:ext cx="68" cy="68"/>
                </a:xfrm>
                <a:custGeom>
                  <a:avLst/>
                  <a:gdLst>
                    <a:gd name="T0" fmla="*/ 10 w 19"/>
                    <a:gd name="T1" fmla="*/ 0 h 19"/>
                    <a:gd name="T2" fmla="*/ 19 w 19"/>
                    <a:gd name="T3" fmla="*/ 19 h 19"/>
                    <a:gd name="T4" fmla="*/ 0 w 19"/>
                    <a:gd name="T5" fmla="*/ 19 h 19"/>
                    <a:gd name="T6" fmla="*/ 10 w 19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9">
                      <a:moveTo>
                        <a:pt x="10" y="0"/>
                      </a:moveTo>
                      <a:lnTo>
                        <a:pt x="19" y="19"/>
                      </a:lnTo>
                      <a:lnTo>
                        <a:pt x="0" y="19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4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407"/>
                <p:cNvSpPr>
                  <a:spLocks/>
                </p:cNvSpPr>
                <p:nvPr/>
              </p:nvSpPr>
              <p:spPr bwMode="auto">
                <a:xfrm>
                  <a:off x="3248" y="3012"/>
                  <a:ext cx="2188" cy="0"/>
                </a:xfrm>
                <a:custGeom>
                  <a:avLst/>
                  <a:gdLst>
                    <a:gd name="T0" fmla="*/ 0 w 612"/>
                    <a:gd name="T1" fmla="*/ 68 w 612"/>
                    <a:gd name="T2" fmla="*/ 136 w 612"/>
                    <a:gd name="T3" fmla="*/ 204 w 612"/>
                    <a:gd name="T4" fmla="*/ 272 w 612"/>
                    <a:gd name="T5" fmla="*/ 340 w 612"/>
                    <a:gd name="T6" fmla="*/ 476 w 612"/>
                    <a:gd name="T7" fmla="*/ 612 w 61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612">
                      <a:moveTo>
                        <a:pt x="0" y="0"/>
                      </a:moveTo>
                      <a:lnTo>
                        <a:pt x="68" y="0"/>
                      </a:lnTo>
                      <a:lnTo>
                        <a:pt x="136" y="0"/>
                      </a:lnTo>
                      <a:lnTo>
                        <a:pt x="204" y="0"/>
                      </a:lnTo>
                      <a:lnTo>
                        <a:pt x="272" y="0"/>
                      </a:lnTo>
                      <a:lnTo>
                        <a:pt x="340" y="0"/>
                      </a:lnTo>
                      <a:lnTo>
                        <a:pt x="476" y="0"/>
                      </a:lnTo>
                      <a:lnTo>
                        <a:pt x="612" y="0"/>
                      </a:lnTo>
                    </a:path>
                  </a:pathLst>
                </a:custGeom>
                <a:noFill/>
                <a:ln w="7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Rectangle 408"/>
                <p:cNvSpPr>
                  <a:spLocks noChangeArrowheads="1"/>
                </p:cNvSpPr>
                <p:nvPr/>
              </p:nvSpPr>
              <p:spPr bwMode="auto">
                <a:xfrm>
                  <a:off x="3220" y="2987"/>
                  <a:ext cx="53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Rectangle 409"/>
                <p:cNvSpPr>
                  <a:spLocks noChangeArrowheads="1"/>
                </p:cNvSpPr>
                <p:nvPr/>
              </p:nvSpPr>
              <p:spPr bwMode="auto">
                <a:xfrm>
                  <a:off x="3463" y="2987"/>
                  <a:ext cx="53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410"/>
                <p:cNvSpPr>
                  <a:spLocks noChangeArrowheads="1"/>
                </p:cNvSpPr>
                <p:nvPr/>
              </p:nvSpPr>
              <p:spPr bwMode="auto">
                <a:xfrm>
                  <a:off x="3706" y="2987"/>
                  <a:ext cx="53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Rectangle 411"/>
                <p:cNvSpPr>
                  <a:spLocks noChangeArrowheads="1"/>
                </p:cNvSpPr>
                <p:nvPr/>
              </p:nvSpPr>
              <p:spPr bwMode="auto">
                <a:xfrm>
                  <a:off x="3949" y="2987"/>
                  <a:ext cx="53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Rectangle 412"/>
                <p:cNvSpPr>
                  <a:spLocks noChangeArrowheads="1"/>
                </p:cNvSpPr>
                <p:nvPr/>
              </p:nvSpPr>
              <p:spPr bwMode="auto">
                <a:xfrm>
                  <a:off x="4192" y="2987"/>
                  <a:ext cx="54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Rectangle 413"/>
                <p:cNvSpPr>
                  <a:spLocks noChangeArrowheads="1"/>
                </p:cNvSpPr>
                <p:nvPr/>
              </p:nvSpPr>
              <p:spPr bwMode="auto">
                <a:xfrm>
                  <a:off x="4435" y="2987"/>
                  <a:ext cx="54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Rectangle 414"/>
                <p:cNvSpPr>
                  <a:spLocks noChangeArrowheads="1"/>
                </p:cNvSpPr>
                <p:nvPr/>
              </p:nvSpPr>
              <p:spPr bwMode="auto">
                <a:xfrm>
                  <a:off x="4921" y="2987"/>
                  <a:ext cx="54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Rectangle 415"/>
                <p:cNvSpPr>
                  <a:spLocks noChangeArrowheads="1"/>
                </p:cNvSpPr>
                <p:nvPr/>
              </p:nvSpPr>
              <p:spPr bwMode="auto">
                <a:xfrm>
                  <a:off x="5407" y="2987"/>
                  <a:ext cx="54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416"/>
                <p:cNvSpPr>
                  <a:spLocks/>
                </p:cNvSpPr>
                <p:nvPr/>
              </p:nvSpPr>
              <p:spPr bwMode="auto">
                <a:xfrm>
                  <a:off x="3248" y="3012"/>
                  <a:ext cx="2188" cy="0"/>
                </a:xfrm>
                <a:custGeom>
                  <a:avLst/>
                  <a:gdLst>
                    <a:gd name="T0" fmla="*/ 0 w 612"/>
                    <a:gd name="T1" fmla="*/ 68 w 612"/>
                    <a:gd name="T2" fmla="*/ 136 w 612"/>
                    <a:gd name="T3" fmla="*/ 204 w 612"/>
                    <a:gd name="T4" fmla="*/ 272 w 612"/>
                    <a:gd name="T5" fmla="*/ 340 w 612"/>
                    <a:gd name="T6" fmla="*/ 476 w 612"/>
                    <a:gd name="T7" fmla="*/ 612 w 61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612">
                      <a:moveTo>
                        <a:pt x="0" y="0"/>
                      </a:moveTo>
                      <a:lnTo>
                        <a:pt x="68" y="0"/>
                      </a:lnTo>
                      <a:lnTo>
                        <a:pt x="136" y="0"/>
                      </a:lnTo>
                      <a:lnTo>
                        <a:pt x="204" y="0"/>
                      </a:lnTo>
                      <a:lnTo>
                        <a:pt x="272" y="0"/>
                      </a:lnTo>
                      <a:lnTo>
                        <a:pt x="340" y="0"/>
                      </a:lnTo>
                      <a:lnTo>
                        <a:pt x="476" y="0"/>
                      </a:lnTo>
                      <a:lnTo>
                        <a:pt x="612" y="0"/>
                      </a:lnTo>
                    </a:path>
                  </a:pathLst>
                </a:custGeom>
                <a:noFill/>
                <a:ln w="7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Rectangle 417"/>
                <p:cNvSpPr>
                  <a:spLocks noChangeArrowheads="1"/>
                </p:cNvSpPr>
                <p:nvPr/>
              </p:nvSpPr>
              <p:spPr bwMode="auto">
                <a:xfrm>
                  <a:off x="3245" y="2987"/>
                  <a:ext cx="7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Rectangle 418"/>
                <p:cNvSpPr>
                  <a:spLocks noChangeArrowheads="1"/>
                </p:cNvSpPr>
                <p:nvPr/>
              </p:nvSpPr>
              <p:spPr bwMode="auto">
                <a:xfrm>
                  <a:off x="3241" y="2987"/>
                  <a:ext cx="14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419"/>
                <p:cNvSpPr>
                  <a:spLocks noChangeArrowheads="1"/>
                </p:cNvSpPr>
                <p:nvPr/>
              </p:nvSpPr>
              <p:spPr bwMode="auto">
                <a:xfrm>
                  <a:off x="3241" y="3033"/>
                  <a:ext cx="14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Rectangle 420"/>
                <p:cNvSpPr>
                  <a:spLocks noChangeArrowheads="1"/>
                </p:cNvSpPr>
                <p:nvPr/>
              </p:nvSpPr>
              <p:spPr bwMode="auto">
                <a:xfrm>
                  <a:off x="3234" y="2990"/>
                  <a:ext cx="28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Rectangle 421"/>
                <p:cNvSpPr>
                  <a:spLocks noChangeArrowheads="1"/>
                </p:cNvSpPr>
                <p:nvPr/>
              </p:nvSpPr>
              <p:spPr bwMode="auto">
                <a:xfrm>
                  <a:off x="3234" y="3030"/>
                  <a:ext cx="28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Rectangle 422"/>
                <p:cNvSpPr>
                  <a:spLocks noChangeArrowheads="1"/>
                </p:cNvSpPr>
                <p:nvPr/>
              </p:nvSpPr>
              <p:spPr bwMode="auto">
                <a:xfrm>
                  <a:off x="3230" y="2994"/>
                  <a:ext cx="36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Rectangle 423"/>
                <p:cNvSpPr>
                  <a:spLocks noChangeArrowheads="1"/>
                </p:cNvSpPr>
                <p:nvPr/>
              </p:nvSpPr>
              <p:spPr bwMode="auto">
                <a:xfrm>
                  <a:off x="3230" y="3026"/>
                  <a:ext cx="36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Rectangle 424"/>
                <p:cNvSpPr>
                  <a:spLocks noChangeArrowheads="1"/>
                </p:cNvSpPr>
                <p:nvPr/>
              </p:nvSpPr>
              <p:spPr bwMode="auto">
                <a:xfrm>
                  <a:off x="3227" y="2998"/>
                  <a:ext cx="4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Rectangle 425"/>
                <p:cNvSpPr>
                  <a:spLocks noChangeArrowheads="1"/>
                </p:cNvSpPr>
                <p:nvPr/>
              </p:nvSpPr>
              <p:spPr bwMode="auto">
                <a:xfrm>
                  <a:off x="3227" y="3019"/>
                  <a:ext cx="4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Rectangle 426"/>
                <p:cNvSpPr>
                  <a:spLocks noChangeArrowheads="1"/>
                </p:cNvSpPr>
                <p:nvPr/>
              </p:nvSpPr>
              <p:spPr bwMode="auto">
                <a:xfrm>
                  <a:off x="3223" y="3005"/>
                  <a:ext cx="50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Rectangle 427"/>
                <p:cNvSpPr>
                  <a:spLocks noChangeArrowheads="1"/>
                </p:cNvSpPr>
                <p:nvPr/>
              </p:nvSpPr>
              <p:spPr bwMode="auto">
                <a:xfrm>
                  <a:off x="3223" y="3012"/>
                  <a:ext cx="50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Rectangle 428"/>
                <p:cNvSpPr>
                  <a:spLocks noChangeArrowheads="1"/>
                </p:cNvSpPr>
                <p:nvPr/>
              </p:nvSpPr>
              <p:spPr bwMode="auto">
                <a:xfrm>
                  <a:off x="3223" y="3012"/>
                  <a:ext cx="50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Rectangle 429"/>
                <p:cNvSpPr>
                  <a:spLocks noChangeArrowheads="1"/>
                </p:cNvSpPr>
                <p:nvPr/>
              </p:nvSpPr>
              <p:spPr bwMode="auto">
                <a:xfrm>
                  <a:off x="3223" y="3008"/>
                  <a:ext cx="50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Rectangle 430"/>
                <p:cNvSpPr>
                  <a:spLocks noChangeArrowheads="1"/>
                </p:cNvSpPr>
                <p:nvPr/>
              </p:nvSpPr>
              <p:spPr bwMode="auto">
                <a:xfrm>
                  <a:off x="3488" y="2987"/>
                  <a:ext cx="7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Rectangle 431"/>
                <p:cNvSpPr>
                  <a:spLocks noChangeArrowheads="1"/>
                </p:cNvSpPr>
                <p:nvPr/>
              </p:nvSpPr>
              <p:spPr bwMode="auto">
                <a:xfrm>
                  <a:off x="3484" y="2987"/>
                  <a:ext cx="14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Rectangle 432"/>
                <p:cNvSpPr>
                  <a:spLocks noChangeArrowheads="1"/>
                </p:cNvSpPr>
                <p:nvPr/>
              </p:nvSpPr>
              <p:spPr bwMode="auto">
                <a:xfrm>
                  <a:off x="3484" y="3033"/>
                  <a:ext cx="14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Rectangle 433"/>
                <p:cNvSpPr>
                  <a:spLocks noChangeArrowheads="1"/>
                </p:cNvSpPr>
                <p:nvPr/>
              </p:nvSpPr>
              <p:spPr bwMode="auto">
                <a:xfrm>
                  <a:off x="3477" y="2990"/>
                  <a:ext cx="29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Rectangle 434"/>
                <p:cNvSpPr>
                  <a:spLocks noChangeArrowheads="1"/>
                </p:cNvSpPr>
                <p:nvPr/>
              </p:nvSpPr>
              <p:spPr bwMode="auto">
                <a:xfrm>
                  <a:off x="3477" y="3030"/>
                  <a:ext cx="29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Rectangle 435"/>
                <p:cNvSpPr>
                  <a:spLocks noChangeArrowheads="1"/>
                </p:cNvSpPr>
                <p:nvPr/>
              </p:nvSpPr>
              <p:spPr bwMode="auto">
                <a:xfrm>
                  <a:off x="3473" y="2994"/>
                  <a:ext cx="36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Rectangle 436"/>
                <p:cNvSpPr>
                  <a:spLocks noChangeArrowheads="1"/>
                </p:cNvSpPr>
                <p:nvPr/>
              </p:nvSpPr>
              <p:spPr bwMode="auto">
                <a:xfrm>
                  <a:off x="3473" y="3026"/>
                  <a:ext cx="36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Rectangle 437"/>
                <p:cNvSpPr>
                  <a:spLocks noChangeArrowheads="1"/>
                </p:cNvSpPr>
                <p:nvPr/>
              </p:nvSpPr>
              <p:spPr bwMode="auto">
                <a:xfrm>
                  <a:off x="3470" y="2998"/>
                  <a:ext cx="4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Rectangle 438"/>
                <p:cNvSpPr>
                  <a:spLocks noChangeArrowheads="1"/>
                </p:cNvSpPr>
                <p:nvPr/>
              </p:nvSpPr>
              <p:spPr bwMode="auto">
                <a:xfrm>
                  <a:off x="3470" y="3019"/>
                  <a:ext cx="4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Rectangle 439"/>
                <p:cNvSpPr>
                  <a:spLocks noChangeArrowheads="1"/>
                </p:cNvSpPr>
                <p:nvPr/>
              </p:nvSpPr>
              <p:spPr bwMode="auto">
                <a:xfrm>
                  <a:off x="3466" y="3005"/>
                  <a:ext cx="50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Rectangle 440"/>
                <p:cNvSpPr>
                  <a:spLocks noChangeArrowheads="1"/>
                </p:cNvSpPr>
                <p:nvPr/>
              </p:nvSpPr>
              <p:spPr bwMode="auto">
                <a:xfrm>
                  <a:off x="3466" y="3012"/>
                  <a:ext cx="50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Rectangle 441"/>
                <p:cNvSpPr>
                  <a:spLocks noChangeArrowheads="1"/>
                </p:cNvSpPr>
                <p:nvPr/>
              </p:nvSpPr>
              <p:spPr bwMode="auto">
                <a:xfrm>
                  <a:off x="3466" y="3012"/>
                  <a:ext cx="50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Rectangle 442"/>
                <p:cNvSpPr>
                  <a:spLocks noChangeArrowheads="1"/>
                </p:cNvSpPr>
                <p:nvPr/>
              </p:nvSpPr>
              <p:spPr bwMode="auto">
                <a:xfrm>
                  <a:off x="3466" y="3008"/>
                  <a:ext cx="50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Rectangle 443"/>
                <p:cNvSpPr>
                  <a:spLocks noChangeArrowheads="1"/>
                </p:cNvSpPr>
                <p:nvPr/>
              </p:nvSpPr>
              <p:spPr bwMode="auto">
                <a:xfrm>
                  <a:off x="3731" y="2987"/>
                  <a:ext cx="7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Rectangle 444"/>
                <p:cNvSpPr>
                  <a:spLocks noChangeArrowheads="1"/>
                </p:cNvSpPr>
                <p:nvPr/>
              </p:nvSpPr>
              <p:spPr bwMode="auto">
                <a:xfrm>
                  <a:off x="3727" y="2987"/>
                  <a:ext cx="14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Rectangle 445"/>
                <p:cNvSpPr>
                  <a:spLocks noChangeArrowheads="1"/>
                </p:cNvSpPr>
                <p:nvPr/>
              </p:nvSpPr>
              <p:spPr bwMode="auto">
                <a:xfrm>
                  <a:off x="3727" y="3033"/>
                  <a:ext cx="14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Rectangle 446"/>
                <p:cNvSpPr>
                  <a:spLocks noChangeArrowheads="1"/>
                </p:cNvSpPr>
                <p:nvPr/>
              </p:nvSpPr>
              <p:spPr bwMode="auto">
                <a:xfrm>
                  <a:off x="3720" y="2990"/>
                  <a:ext cx="29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Rectangle 447"/>
                <p:cNvSpPr>
                  <a:spLocks noChangeArrowheads="1"/>
                </p:cNvSpPr>
                <p:nvPr/>
              </p:nvSpPr>
              <p:spPr bwMode="auto">
                <a:xfrm>
                  <a:off x="3720" y="3030"/>
                  <a:ext cx="29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Rectangle 448"/>
                <p:cNvSpPr>
                  <a:spLocks noChangeArrowheads="1"/>
                </p:cNvSpPr>
                <p:nvPr/>
              </p:nvSpPr>
              <p:spPr bwMode="auto">
                <a:xfrm>
                  <a:off x="3716" y="2994"/>
                  <a:ext cx="36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Rectangle 449"/>
                <p:cNvSpPr>
                  <a:spLocks noChangeArrowheads="1"/>
                </p:cNvSpPr>
                <p:nvPr/>
              </p:nvSpPr>
              <p:spPr bwMode="auto">
                <a:xfrm>
                  <a:off x="3716" y="3026"/>
                  <a:ext cx="36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Rectangle 450"/>
                <p:cNvSpPr>
                  <a:spLocks noChangeArrowheads="1"/>
                </p:cNvSpPr>
                <p:nvPr/>
              </p:nvSpPr>
              <p:spPr bwMode="auto">
                <a:xfrm>
                  <a:off x="3713" y="2998"/>
                  <a:ext cx="4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Rectangle 451"/>
                <p:cNvSpPr>
                  <a:spLocks noChangeArrowheads="1"/>
                </p:cNvSpPr>
                <p:nvPr/>
              </p:nvSpPr>
              <p:spPr bwMode="auto">
                <a:xfrm>
                  <a:off x="3713" y="3019"/>
                  <a:ext cx="4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Rectangle 452"/>
                <p:cNvSpPr>
                  <a:spLocks noChangeArrowheads="1"/>
                </p:cNvSpPr>
                <p:nvPr/>
              </p:nvSpPr>
              <p:spPr bwMode="auto">
                <a:xfrm>
                  <a:off x="3709" y="3005"/>
                  <a:ext cx="50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Rectangle 453"/>
                <p:cNvSpPr>
                  <a:spLocks noChangeArrowheads="1"/>
                </p:cNvSpPr>
                <p:nvPr/>
              </p:nvSpPr>
              <p:spPr bwMode="auto">
                <a:xfrm>
                  <a:off x="3709" y="3012"/>
                  <a:ext cx="50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Rectangle 454"/>
                <p:cNvSpPr>
                  <a:spLocks noChangeArrowheads="1"/>
                </p:cNvSpPr>
                <p:nvPr/>
              </p:nvSpPr>
              <p:spPr bwMode="auto">
                <a:xfrm>
                  <a:off x="3709" y="3012"/>
                  <a:ext cx="50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Rectangle 455"/>
                <p:cNvSpPr>
                  <a:spLocks noChangeArrowheads="1"/>
                </p:cNvSpPr>
                <p:nvPr/>
              </p:nvSpPr>
              <p:spPr bwMode="auto">
                <a:xfrm>
                  <a:off x="3709" y="3008"/>
                  <a:ext cx="50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Rectangle 456"/>
                <p:cNvSpPr>
                  <a:spLocks noChangeArrowheads="1"/>
                </p:cNvSpPr>
                <p:nvPr/>
              </p:nvSpPr>
              <p:spPr bwMode="auto">
                <a:xfrm>
                  <a:off x="3974" y="2987"/>
                  <a:ext cx="7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Rectangle 457"/>
                <p:cNvSpPr>
                  <a:spLocks noChangeArrowheads="1"/>
                </p:cNvSpPr>
                <p:nvPr/>
              </p:nvSpPr>
              <p:spPr bwMode="auto">
                <a:xfrm>
                  <a:off x="3970" y="2987"/>
                  <a:ext cx="15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Rectangle 458"/>
                <p:cNvSpPr>
                  <a:spLocks noChangeArrowheads="1"/>
                </p:cNvSpPr>
                <p:nvPr/>
              </p:nvSpPr>
              <p:spPr bwMode="auto">
                <a:xfrm>
                  <a:off x="3970" y="3033"/>
                  <a:ext cx="15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Rectangle 459"/>
                <p:cNvSpPr>
                  <a:spLocks noChangeArrowheads="1"/>
                </p:cNvSpPr>
                <p:nvPr/>
              </p:nvSpPr>
              <p:spPr bwMode="auto">
                <a:xfrm>
                  <a:off x="3963" y="2990"/>
                  <a:ext cx="29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Rectangle 460"/>
                <p:cNvSpPr>
                  <a:spLocks noChangeArrowheads="1"/>
                </p:cNvSpPr>
                <p:nvPr/>
              </p:nvSpPr>
              <p:spPr bwMode="auto">
                <a:xfrm>
                  <a:off x="3963" y="3030"/>
                  <a:ext cx="29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Rectangle 461"/>
                <p:cNvSpPr>
                  <a:spLocks noChangeArrowheads="1"/>
                </p:cNvSpPr>
                <p:nvPr/>
              </p:nvSpPr>
              <p:spPr bwMode="auto">
                <a:xfrm>
                  <a:off x="3960" y="2994"/>
                  <a:ext cx="35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Rectangle 462"/>
                <p:cNvSpPr>
                  <a:spLocks noChangeArrowheads="1"/>
                </p:cNvSpPr>
                <p:nvPr/>
              </p:nvSpPr>
              <p:spPr bwMode="auto">
                <a:xfrm>
                  <a:off x="3960" y="3026"/>
                  <a:ext cx="35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Rectangle 463"/>
                <p:cNvSpPr>
                  <a:spLocks noChangeArrowheads="1"/>
                </p:cNvSpPr>
                <p:nvPr/>
              </p:nvSpPr>
              <p:spPr bwMode="auto">
                <a:xfrm>
                  <a:off x="3956" y="2998"/>
                  <a:ext cx="4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Rectangle 464"/>
                <p:cNvSpPr>
                  <a:spLocks noChangeArrowheads="1"/>
                </p:cNvSpPr>
                <p:nvPr/>
              </p:nvSpPr>
              <p:spPr bwMode="auto">
                <a:xfrm>
                  <a:off x="3956" y="3019"/>
                  <a:ext cx="4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Rectangle 465"/>
                <p:cNvSpPr>
                  <a:spLocks noChangeArrowheads="1"/>
                </p:cNvSpPr>
                <p:nvPr/>
              </p:nvSpPr>
              <p:spPr bwMode="auto">
                <a:xfrm>
                  <a:off x="3952" y="3005"/>
                  <a:ext cx="50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Rectangle 466"/>
                <p:cNvSpPr>
                  <a:spLocks noChangeArrowheads="1"/>
                </p:cNvSpPr>
                <p:nvPr/>
              </p:nvSpPr>
              <p:spPr bwMode="auto">
                <a:xfrm>
                  <a:off x="3952" y="3012"/>
                  <a:ext cx="50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Rectangle 467"/>
                <p:cNvSpPr>
                  <a:spLocks noChangeArrowheads="1"/>
                </p:cNvSpPr>
                <p:nvPr/>
              </p:nvSpPr>
              <p:spPr bwMode="auto">
                <a:xfrm>
                  <a:off x="3952" y="3012"/>
                  <a:ext cx="50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Rectangle 468"/>
                <p:cNvSpPr>
                  <a:spLocks noChangeArrowheads="1"/>
                </p:cNvSpPr>
                <p:nvPr/>
              </p:nvSpPr>
              <p:spPr bwMode="auto">
                <a:xfrm>
                  <a:off x="3952" y="3008"/>
                  <a:ext cx="50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Rectangle 469"/>
                <p:cNvSpPr>
                  <a:spLocks noChangeArrowheads="1"/>
                </p:cNvSpPr>
                <p:nvPr/>
              </p:nvSpPr>
              <p:spPr bwMode="auto">
                <a:xfrm>
                  <a:off x="4217" y="2987"/>
                  <a:ext cx="7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Rectangle 470"/>
                <p:cNvSpPr>
                  <a:spLocks noChangeArrowheads="1"/>
                </p:cNvSpPr>
                <p:nvPr/>
              </p:nvSpPr>
              <p:spPr bwMode="auto">
                <a:xfrm>
                  <a:off x="4213" y="2987"/>
                  <a:ext cx="15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Rectangle 471"/>
                <p:cNvSpPr>
                  <a:spLocks noChangeArrowheads="1"/>
                </p:cNvSpPr>
                <p:nvPr/>
              </p:nvSpPr>
              <p:spPr bwMode="auto">
                <a:xfrm>
                  <a:off x="4213" y="3033"/>
                  <a:ext cx="15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Rectangle 472"/>
                <p:cNvSpPr>
                  <a:spLocks noChangeArrowheads="1"/>
                </p:cNvSpPr>
                <p:nvPr/>
              </p:nvSpPr>
              <p:spPr bwMode="auto">
                <a:xfrm>
                  <a:off x="4206" y="2990"/>
                  <a:ext cx="29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Rectangle 473"/>
                <p:cNvSpPr>
                  <a:spLocks noChangeArrowheads="1"/>
                </p:cNvSpPr>
                <p:nvPr/>
              </p:nvSpPr>
              <p:spPr bwMode="auto">
                <a:xfrm>
                  <a:off x="4206" y="3030"/>
                  <a:ext cx="29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Rectangle 474"/>
                <p:cNvSpPr>
                  <a:spLocks noChangeArrowheads="1"/>
                </p:cNvSpPr>
                <p:nvPr/>
              </p:nvSpPr>
              <p:spPr bwMode="auto">
                <a:xfrm>
                  <a:off x="4203" y="2994"/>
                  <a:ext cx="35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Rectangle 475"/>
                <p:cNvSpPr>
                  <a:spLocks noChangeArrowheads="1"/>
                </p:cNvSpPr>
                <p:nvPr/>
              </p:nvSpPr>
              <p:spPr bwMode="auto">
                <a:xfrm>
                  <a:off x="4203" y="3026"/>
                  <a:ext cx="35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Rectangle 476"/>
                <p:cNvSpPr>
                  <a:spLocks noChangeArrowheads="1"/>
                </p:cNvSpPr>
                <p:nvPr/>
              </p:nvSpPr>
              <p:spPr bwMode="auto">
                <a:xfrm>
                  <a:off x="4199" y="2998"/>
                  <a:ext cx="4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Rectangle 477"/>
                <p:cNvSpPr>
                  <a:spLocks noChangeArrowheads="1"/>
                </p:cNvSpPr>
                <p:nvPr/>
              </p:nvSpPr>
              <p:spPr bwMode="auto">
                <a:xfrm>
                  <a:off x="4199" y="3019"/>
                  <a:ext cx="4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Rectangle 478"/>
                <p:cNvSpPr>
                  <a:spLocks noChangeArrowheads="1"/>
                </p:cNvSpPr>
                <p:nvPr/>
              </p:nvSpPr>
              <p:spPr bwMode="auto">
                <a:xfrm>
                  <a:off x="4195" y="3005"/>
                  <a:ext cx="5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Rectangle 479"/>
                <p:cNvSpPr>
                  <a:spLocks noChangeArrowheads="1"/>
                </p:cNvSpPr>
                <p:nvPr/>
              </p:nvSpPr>
              <p:spPr bwMode="auto">
                <a:xfrm>
                  <a:off x="4195" y="3012"/>
                  <a:ext cx="5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Rectangle 480"/>
                <p:cNvSpPr>
                  <a:spLocks noChangeArrowheads="1"/>
                </p:cNvSpPr>
                <p:nvPr/>
              </p:nvSpPr>
              <p:spPr bwMode="auto">
                <a:xfrm>
                  <a:off x="4195" y="3012"/>
                  <a:ext cx="51" cy="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Rectangle 481"/>
                <p:cNvSpPr>
                  <a:spLocks noChangeArrowheads="1"/>
                </p:cNvSpPr>
                <p:nvPr/>
              </p:nvSpPr>
              <p:spPr bwMode="auto">
                <a:xfrm>
                  <a:off x="4195" y="3008"/>
                  <a:ext cx="51" cy="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Rectangle 482"/>
                <p:cNvSpPr>
                  <a:spLocks noChangeArrowheads="1"/>
                </p:cNvSpPr>
                <p:nvPr/>
              </p:nvSpPr>
              <p:spPr bwMode="auto">
                <a:xfrm>
                  <a:off x="4460" y="2987"/>
                  <a:ext cx="7" cy="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" name="Rectangle 484"/>
              <p:cNvSpPr>
                <a:spLocks noChangeArrowheads="1"/>
              </p:cNvSpPr>
              <p:nvPr/>
            </p:nvSpPr>
            <p:spPr bwMode="auto">
              <a:xfrm>
                <a:off x="4456" y="2987"/>
                <a:ext cx="15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485"/>
              <p:cNvSpPr>
                <a:spLocks noChangeArrowheads="1"/>
              </p:cNvSpPr>
              <p:nvPr/>
            </p:nvSpPr>
            <p:spPr bwMode="auto">
              <a:xfrm>
                <a:off x="4456" y="3033"/>
                <a:ext cx="1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486"/>
              <p:cNvSpPr>
                <a:spLocks noChangeArrowheads="1"/>
              </p:cNvSpPr>
              <p:nvPr/>
            </p:nvSpPr>
            <p:spPr bwMode="auto">
              <a:xfrm>
                <a:off x="4449" y="2990"/>
                <a:ext cx="2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487"/>
              <p:cNvSpPr>
                <a:spLocks noChangeArrowheads="1"/>
              </p:cNvSpPr>
              <p:nvPr/>
            </p:nvSpPr>
            <p:spPr bwMode="auto">
              <a:xfrm>
                <a:off x="4449" y="3030"/>
                <a:ext cx="29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488"/>
              <p:cNvSpPr>
                <a:spLocks noChangeArrowheads="1"/>
              </p:cNvSpPr>
              <p:nvPr/>
            </p:nvSpPr>
            <p:spPr bwMode="auto">
              <a:xfrm>
                <a:off x="4446" y="2994"/>
                <a:ext cx="3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489"/>
              <p:cNvSpPr>
                <a:spLocks noChangeArrowheads="1"/>
              </p:cNvSpPr>
              <p:nvPr/>
            </p:nvSpPr>
            <p:spPr bwMode="auto">
              <a:xfrm>
                <a:off x="4446" y="3026"/>
                <a:ext cx="3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490"/>
              <p:cNvSpPr>
                <a:spLocks noChangeArrowheads="1"/>
              </p:cNvSpPr>
              <p:nvPr/>
            </p:nvSpPr>
            <p:spPr bwMode="auto">
              <a:xfrm>
                <a:off x="4442" y="2998"/>
                <a:ext cx="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491"/>
              <p:cNvSpPr>
                <a:spLocks noChangeArrowheads="1"/>
              </p:cNvSpPr>
              <p:nvPr/>
            </p:nvSpPr>
            <p:spPr bwMode="auto">
              <a:xfrm>
                <a:off x="4442" y="3019"/>
                <a:ext cx="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492"/>
              <p:cNvSpPr>
                <a:spLocks noChangeArrowheads="1"/>
              </p:cNvSpPr>
              <p:nvPr/>
            </p:nvSpPr>
            <p:spPr bwMode="auto">
              <a:xfrm>
                <a:off x="4439" y="3005"/>
                <a:ext cx="50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493"/>
              <p:cNvSpPr>
                <a:spLocks noChangeArrowheads="1"/>
              </p:cNvSpPr>
              <p:nvPr/>
            </p:nvSpPr>
            <p:spPr bwMode="auto">
              <a:xfrm>
                <a:off x="4439" y="3012"/>
                <a:ext cx="50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494"/>
              <p:cNvSpPr>
                <a:spLocks noChangeArrowheads="1"/>
              </p:cNvSpPr>
              <p:nvPr/>
            </p:nvSpPr>
            <p:spPr bwMode="auto">
              <a:xfrm>
                <a:off x="4439" y="3012"/>
                <a:ext cx="50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495"/>
              <p:cNvSpPr>
                <a:spLocks noChangeArrowheads="1"/>
              </p:cNvSpPr>
              <p:nvPr/>
            </p:nvSpPr>
            <p:spPr bwMode="auto">
              <a:xfrm>
                <a:off x="4439" y="3008"/>
                <a:ext cx="5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496"/>
              <p:cNvSpPr>
                <a:spLocks noChangeArrowheads="1"/>
              </p:cNvSpPr>
              <p:nvPr/>
            </p:nvSpPr>
            <p:spPr bwMode="auto">
              <a:xfrm>
                <a:off x="4946" y="2987"/>
                <a:ext cx="7" cy="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497"/>
              <p:cNvSpPr>
                <a:spLocks noChangeArrowheads="1"/>
              </p:cNvSpPr>
              <p:nvPr/>
            </p:nvSpPr>
            <p:spPr bwMode="auto">
              <a:xfrm>
                <a:off x="4943" y="2987"/>
                <a:ext cx="1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498"/>
              <p:cNvSpPr>
                <a:spLocks noChangeArrowheads="1"/>
              </p:cNvSpPr>
              <p:nvPr/>
            </p:nvSpPr>
            <p:spPr bwMode="auto">
              <a:xfrm>
                <a:off x="4943" y="3033"/>
                <a:ext cx="1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499"/>
              <p:cNvSpPr>
                <a:spLocks noChangeArrowheads="1"/>
              </p:cNvSpPr>
              <p:nvPr/>
            </p:nvSpPr>
            <p:spPr bwMode="auto">
              <a:xfrm>
                <a:off x="4935" y="2990"/>
                <a:ext cx="2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500"/>
              <p:cNvSpPr>
                <a:spLocks noChangeArrowheads="1"/>
              </p:cNvSpPr>
              <p:nvPr/>
            </p:nvSpPr>
            <p:spPr bwMode="auto">
              <a:xfrm>
                <a:off x="4935" y="3030"/>
                <a:ext cx="29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501"/>
              <p:cNvSpPr>
                <a:spLocks noChangeArrowheads="1"/>
              </p:cNvSpPr>
              <p:nvPr/>
            </p:nvSpPr>
            <p:spPr bwMode="auto">
              <a:xfrm>
                <a:off x="4932" y="299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502"/>
              <p:cNvSpPr>
                <a:spLocks noChangeArrowheads="1"/>
              </p:cNvSpPr>
              <p:nvPr/>
            </p:nvSpPr>
            <p:spPr bwMode="auto">
              <a:xfrm>
                <a:off x="4932" y="302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503"/>
              <p:cNvSpPr>
                <a:spLocks noChangeArrowheads="1"/>
              </p:cNvSpPr>
              <p:nvPr/>
            </p:nvSpPr>
            <p:spPr bwMode="auto">
              <a:xfrm>
                <a:off x="4928" y="2998"/>
                <a:ext cx="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504"/>
              <p:cNvSpPr>
                <a:spLocks noChangeArrowheads="1"/>
              </p:cNvSpPr>
              <p:nvPr/>
            </p:nvSpPr>
            <p:spPr bwMode="auto">
              <a:xfrm>
                <a:off x="4928" y="3019"/>
                <a:ext cx="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505"/>
              <p:cNvSpPr>
                <a:spLocks noChangeArrowheads="1"/>
              </p:cNvSpPr>
              <p:nvPr/>
            </p:nvSpPr>
            <p:spPr bwMode="auto">
              <a:xfrm>
                <a:off x="4925" y="3005"/>
                <a:ext cx="50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506"/>
              <p:cNvSpPr>
                <a:spLocks noChangeArrowheads="1"/>
              </p:cNvSpPr>
              <p:nvPr/>
            </p:nvSpPr>
            <p:spPr bwMode="auto">
              <a:xfrm>
                <a:off x="4925" y="3012"/>
                <a:ext cx="50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507"/>
              <p:cNvSpPr>
                <a:spLocks noChangeArrowheads="1"/>
              </p:cNvSpPr>
              <p:nvPr/>
            </p:nvSpPr>
            <p:spPr bwMode="auto">
              <a:xfrm>
                <a:off x="4925" y="3012"/>
                <a:ext cx="50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508"/>
              <p:cNvSpPr>
                <a:spLocks noChangeArrowheads="1"/>
              </p:cNvSpPr>
              <p:nvPr/>
            </p:nvSpPr>
            <p:spPr bwMode="auto">
              <a:xfrm>
                <a:off x="4925" y="3008"/>
                <a:ext cx="5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509"/>
              <p:cNvSpPr>
                <a:spLocks noChangeArrowheads="1"/>
              </p:cNvSpPr>
              <p:nvPr/>
            </p:nvSpPr>
            <p:spPr bwMode="auto">
              <a:xfrm>
                <a:off x="5432" y="2987"/>
                <a:ext cx="7" cy="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510"/>
              <p:cNvSpPr>
                <a:spLocks noChangeArrowheads="1"/>
              </p:cNvSpPr>
              <p:nvPr/>
            </p:nvSpPr>
            <p:spPr bwMode="auto">
              <a:xfrm>
                <a:off x="5429" y="2987"/>
                <a:ext cx="1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Rectangle 511"/>
              <p:cNvSpPr>
                <a:spLocks noChangeArrowheads="1"/>
              </p:cNvSpPr>
              <p:nvPr/>
            </p:nvSpPr>
            <p:spPr bwMode="auto">
              <a:xfrm>
                <a:off x="5429" y="3033"/>
                <a:ext cx="1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512"/>
              <p:cNvSpPr>
                <a:spLocks noChangeArrowheads="1"/>
              </p:cNvSpPr>
              <p:nvPr/>
            </p:nvSpPr>
            <p:spPr bwMode="auto">
              <a:xfrm>
                <a:off x="5422" y="2990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513"/>
              <p:cNvSpPr>
                <a:spLocks noChangeArrowheads="1"/>
              </p:cNvSpPr>
              <p:nvPr/>
            </p:nvSpPr>
            <p:spPr bwMode="auto">
              <a:xfrm>
                <a:off x="5422" y="3030"/>
                <a:ext cx="28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514"/>
              <p:cNvSpPr>
                <a:spLocks noChangeArrowheads="1"/>
              </p:cNvSpPr>
              <p:nvPr/>
            </p:nvSpPr>
            <p:spPr bwMode="auto">
              <a:xfrm>
                <a:off x="5418" y="2994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515"/>
              <p:cNvSpPr>
                <a:spLocks noChangeArrowheads="1"/>
              </p:cNvSpPr>
              <p:nvPr/>
            </p:nvSpPr>
            <p:spPr bwMode="auto">
              <a:xfrm>
                <a:off x="5418" y="3026"/>
                <a:ext cx="3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516"/>
              <p:cNvSpPr>
                <a:spLocks noChangeArrowheads="1"/>
              </p:cNvSpPr>
              <p:nvPr/>
            </p:nvSpPr>
            <p:spPr bwMode="auto">
              <a:xfrm>
                <a:off x="5414" y="2998"/>
                <a:ext cx="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517"/>
              <p:cNvSpPr>
                <a:spLocks noChangeArrowheads="1"/>
              </p:cNvSpPr>
              <p:nvPr/>
            </p:nvSpPr>
            <p:spPr bwMode="auto">
              <a:xfrm>
                <a:off x="5414" y="3019"/>
                <a:ext cx="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518"/>
              <p:cNvSpPr>
                <a:spLocks noChangeArrowheads="1"/>
              </p:cNvSpPr>
              <p:nvPr/>
            </p:nvSpPr>
            <p:spPr bwMode="auto">
              <a:xfrm>
                <a:off x="5411" y="3005"/>
                <a:ext cx="50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519"/>
              <p:cNvSpPr>
                <a:spLocks noChangeArrowheads="1"/>
              </p:cNvSpPr>
              <p:nvPr/>
            </p:nvSpPr>
            <p:spPr bwMode="auto">
              <a:xfrm>
                <a:off x="5411" y="3012"/>
                <a:ext cx="50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520"/>
              <p:cNvSpPr>
                <a:spLocks noChangeArrowheads="1"/>
              </p:cNvSpPr>
              <p:nvPr/>
            </p:nvSpPr>
            <p:spPr bwMode="auto">
              <a:xfrm>
                <a:off x="5411" y="3012"/>
                <a:ext cx="50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521"/>
              <p:cNvSpPr>
                <a:spLocks noChangeArrowheads="1"/>
              </p:cNvSpPr>
              <p:nvPr/>
            </p:nvSpPr>
            <p:spPr bwMode="auto">
              <a:xfrm>
                <a:off x="5411" y="3008"/>
                <a:ext cx="5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522"/>
              <p:cNvSpPr>
                <a:spLocks noChangeArrowheads="1"/>
              </p:cNvSpPr>
              <p:nvPr/>
            </p:nvSpPr>
            <p:spPr bwMode="auto">
              <a:xfrm>
                <a:off x="5132" y="2393"/>
                <a:ext cx="390" cy="6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523"/>
              <p:cNvSpPr>
                <a:spLocks noChangeArrowheads="1"/>
              </p:cNvSpPr>
              <p:nvPr/>
            </p:nvSpPr>
            <p:spPr bwMode="auto">
              <a:xfrm>
                <a:off x="5132" y="2393"/>
                <a:ext cx="390" cy="690"/>
              </a:xfrm>
              <a:prstGeom prst="rect">
                <a:avLst/>
              </a:pr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524"/>
              <p:cNvSpPr>
                <a:spLocks noChangeArrowheads="1"/>
              </p:cNvSpPr>
              <p:nvPr/>
            </p:nvSpPr>
            <p:spPr bwMode="auto">
              <a:xfrm>
                <a:off x="5214" y="2518"/>
                <a:ext cx="25" cy="26"/>
              </a:xfrm>
              <a:prstGeom prst="rect">
                <a:avLst/>
              </a:pr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525"/>
              <p:cNvSpPr>
                <a:spLocks noChangeArrowheads="1"/>
              </p:cNvSpPr>
              <p:nvPr/>
            </p:nvSpPr>
            <p:spPr bwMode="auto">
              <a:xfrm>
                <a:off x="5218" y="2590"/>
                <a:ext cx="21" cy="21"/>
              </a:xfrm>
              <a:prstGeom prst="ellipse">
                <a:avLst/>
              </a:pr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26"/>
              <p:cNvSpPr>
                <a:spLocks/>
              </p:cNvSpPr>
              <p:nvPr/>
            </p:nvSpPr>
            <p:spPr bwMode="auto">
              <a:xfrm>
                <a:off x="5211" y="2651"/>
                <a:ext cx="35" cy="28"/>
              </a:xfrm>
              <a:custGeom>
                <a:avLst/>
                <a:gdLst>
                  <a:gd name="T0" fmla="*/ 5 w 10"/>
                  <a:gd name="T1" fmla="*/ 0 h 8"/>
                  <a:gd name="T2" fmla="*/ 10 w 10"/>
                  <a:gd name="T3" fmla="*/ 8 h 8"/>
                  <a:gd name="T4" fmla="*/ 0 w 10"/>
                  <a:gd name="T5" fmla="*/ 8 h 8"/>
                  <a:gd name="T6" fmla="*/ 5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lnTo>
                      <a:pt x="10" y="8"/>
                    </a:lnTo>
                    <a:lnTo>
                      <a:pt x="0" y="8"/>
                    </a:lnTo>
                    <a:lnTo>
                      <a:pt x="5" y="0"/>
                    </a:lnTo>
                  </a:path>
                </a:pathLst>
              </a:cu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527"/>
              <p:cNvSpPr>
                <a:spLocks noChangeShapeType="1"/>
              </p:cNvSpPr>
              <p:nvPr/>
            </p:nvSpPr>
            <p:spPr bwMode="auto">
              <a:xfrm>
                <a:off x="5211" y="2737"/>
                <a:ext cx="35" cy="0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528"/>
              <p:cNvSpPr>
                <a:spLocks noChangeShapeType="1"/>
              </p:cNvSpPr>
              <p:nvPr/>
            </p:nvSpPr>
            <p:spPr bwMode="auto">
              <a:xfrm flipV="1">
                <a:off x="5229" y="2719"/>
                <a:ext cx="0" cy="35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29"/>
              <p:cNvSpPr>
                <a:spLocks/>
              </p:cNvSpPr>
              <p:nvPr/>
            </p:nvSpPr>
            <p:spPr bwMode="auto">
              <a:xfrm>
                <a:off x="5211" y="2719"/>
                <a:ext cx="35" cy="35"/>
              </a:xfrm>
              <a:custGeom>
                <a:avLst/>
                <a:gdLst>
                  <a:gd name="T0" fmla="*/ 0 w 10"/>
                  <a:gd name="T1" fmla="*/ 5 h 10"/>
                  <a:gd name="T2" fmla="*/ 5 w 10"/>
                  <a:gd name="T3" fmla="*/ 0 h 10"/>
                  <a:gd name="T4" fmla="*/ 10 w 10"/>
                  <a:gd name="T5" fmla="*/ 5 h 10"/>
                  <a:gd name="T6" fmla="*/ 5 w 10"/>
                  <a:gd name="T7" fmla="*/ 10 h 10"/>
                  <a:gd name="T8" fmla="*/ 0 w 10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lnTo>
                      <a:pt x="5" y="0"/>
                    </a:lnTo>
                    <a:lnTo>
                      <a:pt x="10" y="5"/>
                    </a:lnTo>
                    <a:lnTo>
                      <a:pt x="5" y="10"/>
                    </a:lnTo>
                    <a:lnTo>
                      <a:pt x="0" y="5"/>
                    </a:lnTo>
                  </a:path>
                </a:pathLst>
              </a:cu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Oval 530"/>
              <p:cNvSpPr>
                <a:spLocks noChangeArrowheads="1"/>
              </p:cNvSpPr>
              <p:nvPr/>
            </p:nvSpPr>
            <p:spPr bwMode="auto">
              <a:xfrm>
                <a:off x="5218" y="2797"/>
                <a:ext cx="21" cy="22"/>
              </a:xfrm>
              <a:prstGeom prst="ellipse">
                <a:avLst/>
              </a:pr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531"/>
              <p:cNvSpPr>
                <a:spLocks noChangeShapeType="1"/>
              </p:cNvSpPr>
              <p:nvPr/>
            </p:nvSpPr>
            <p:spPr bwMode="auto">
              <a:xfrm>
                <a:off x="5214" y="2808"/>
                <a:ext cx="25" cy="0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532"/>
              <p:cNvSpPr>
                <a:spLocks noChangeShapeType="1"/>
              </p:cNvSpPr>
              <p:nvPr/>
            </p:nvSpPr>
            <p:spPr bwMode="auto">
              <a:xfrm flipV="1">
                <a:off x="5229" y="2794"/>
                <a:ext cx="0" cy="25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33"/>
              <p:cNvSpPr>
                <a:spLocks/>
              </p:cNvSpPr>
              <p:nvPr/>
            </p:nvSpPr>
            <p:spPr bwMode="auto">
              <a:xfrm>
                <a:off x="5211" y="2862"/>
                <a:ext cx="35" cy="32"/>
              </a:xfrm>
              <a:custGeom>
                <a:avLst/>
                <a:gdLst>
                  <a:gd name="T0" fmla="*/ 5 w 10"/>
                  <a:gd name="T1" fmla="*/ 9 h 9"/>
                  <a:gd name="T2" fmla="*/ 10 w 10"/>
                  <a:gd name="T3" fmla="*/ 0 h 9"/>
                  <a:gd name="T4" fmla="*/ 0 w 10"/>
                  <a:gd name="T5" fmla="*/ 0 h 9"/>
                  <a:gd name="T6" fmla="*/ 5 w 10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lnTo>
                      <a:pt x="10" y="0"/>
                    </a:lnTo>
                    <a:lnTo>
                      <a:pt x="0" y="0"/>
                    </a:lnTo>
                    <a:lnTo>
                      <a:pt x="5" y="9"/>
                    </a:lnTo>
                  </a:path>
                </a:pathLst>
              </a:cu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34"/>
              <p:cNvSpPr>
                <a:spLocks/>
              </p:cNvSpPr>
              <p:nvPr/>
            </p:nvSpPr>
            <p:spPr bwMode="auto">
              <a:xfrm>
                <a:off x="5211" y="2855"/>
                <a:ext cx="35" cy="35"/>
              </a:xfrm>
              <a:custGeom>
                <a:avLst/>
                <a:gdLst>
                  <a:gd name="T0" fmla="*/ 5 w 10"/>
                  <a:gd name="T1" fmla="*/ 0 h 10"/>
                  <a:gd name="T2" fmla="*/ 10 w 10"/>
                  <a:gd name="T3" fmla="*/ 10 h 10"/>
                  <a:gd name="T4" fmla="*/ 0 w 10"/>
                  <a:gd name="T5" fmla="*/ 10 h 10"/>
                  <a:gd name="T6" fmla="*/ 5 w 1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10" y="10"/>
                    </a:lnTo>
                    <a:lnTo>
                      <a:pt x="0" y="10"/>
                    </a:lnTo>
                    <a:lnTo>
                      <a:pt x="5" y="0"/>
                    </a:lnTo>
                  </a:path>
                </a:pathLst>
              </a:cu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535"/>
              <p:cNvSpPr>
                <a:spLocks noChangeArrowheads="1"/>
              </p:cNvSpPr>
              <p:nvPr/>
            </p:nvSpPr>
            <p:spPr bwMode="auto">
              <a:xfrm>
                <a:off x="5214" y="2933"/>
                <a:ext cx="25" cy="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536"/>
              <p:cNvSpPr>
                <a:spLocks noChangeArrowheads="1"/>
              </p:cNvSpPr>
              <p:nvPr/>
            </p:nvSpPr>
            <p:spPr bwMode="auto">
              <a:xfrm>
                <a:off x="5225" y="3001"/>
                <a:ext cx="1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537"/>
              <p:cNvSpPr>
                <a:spLocks noChangeArrowheads="1"/>
              </p:cNvSpPr>
              <p:nvPr/>
            </p:nvSpPr>
            <p:spPr bwMode="auto">
              <a:xfrm>
                <a:off x="5225" y="3023"/>
                <a:ext cx="11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538"/>
              <p:cNvSpPr>
                <a:spLocks noChangeArrowheads="1"/>
              </p:cNvSpPr>
              <p:nvPr/>
            </p:nvSpPr>
            <p:spPr bwMode="auto">
              <a:xfrm>
                <a:off x="5221" y="3005"/>
                <a:ext cx="18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539"/>
              <p:cNvSpPr>
                <a:spLocks noChangeArrowheads="1"/>
              </p:cNvSpPr>
              <p:nvPr/>
            </p:nvSpPr>
            <p:spPr bwMode="auto">
              <a:xfrm>
                <a:off x="5221" y="3019"/>
                <a:ext cx="1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540"/>
              <p:cNvSpPr>
                <a:spLocks noChangeArrowheads="1"/>
              </p:cNvSpPr>
              <p:nvPr/>
            </p:nvSpPr>
            <p:spPr bwMode="auto">
              <a:xfrm>
                <a:off x="5218" y="3008"/>
                <a:ext cx="2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541"/>
              <p:cNvSpPr>
                <a:spLocks noChangeArrowheads="1"/>
              </p:cNvSpPr>
              <p:nvPr/>
            </p:nvSpPr>
            <p:spPr bwMode="auto">
              <a:xfrm>
                <a:off x="5218" y="3015"/>
                <a:ext cx="2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542"/>
              <p:cNvSpPr>
                <a:spLocks noChangeArrowheads="1"/>
              </p:cNvSpPr>
              <p:nvPr/>
            </p:nvSpPr>
            <p:spPr bwMode="auto">
              <a:xfrm>
                <a:off x="5218" y="3012"/>
                <a:ext cx="25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543"/>
              <p:cNvSpPr>
                <a:spLocks noChangeArrowheads="1"/>
              </p:cNvSpPr>
              <p:nvPr/>
            </p:nvSpPr>
            <p:spPr bwMode="auto">
              <a:xfrm>
                <a:off x="5218" y="3012"/>
                <a:ext cx="25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545"/>
              <p:cNvSpPr>
                <a:spLocks noChangeArrowheads="1"/>
              </p:cNvSpPr>
              <p:nvPr/>
            </p:nvSpPr>
            <p:spPr bwMode="auto">
              <a:xfrm>
                <a:off x="5279" y="2497"/>
                <a:ext cx="23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 =  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546"/>
              <p:cNvSpPr>
                <a:spLocks noChangeArrowheads="1"/>
              </p:cNvSpPr>
              <p:nvPr/>
            </p:nvSpPr>
            <p:spPr bwMode="auto">
              <a:xfrm>
                <a:off x="5279" y="2565"/>
                <a:ext cx="23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 =  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547"/>
              <p:cNvSpPr>
                <a:spLocks noChangeArrowheads="1"/>
              </p:cNvSpPr>
              <p:nvPr/>
            </p:nvSpPr>
            <p:spPr bwMode="auto">
              <a:xfrm>
                <a:off x="5279" y="2633"/>
                <a:ext cx="23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 =  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548"/>
              <p:cNvSpPr>
                <a:spLocks noChangeArrowheads="1"/>
              </p:cNvSpPr>
              <p:nvPr/>
            </p:nvSpPr>
            <p:spPr bwMode="auto">
              <a:xfrm>
                <a:off x="5279" y="2701"/>
                <a:ext cx="23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 =  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549"/>
              <p:cNvSpPr>
                <a:spLocks noChangeArrowheads="1"/>
              </p:cNvSpPr>
              <p:nvPr/>
            </p:nvSpPr>
            <p:spPr bwMode="auto">
              <a:xfrm>
                <a:off x="5279" y="2772"/>
                <a:ext cx="27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 =  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550"/>
              <p:cNvSpPr>
                <a:spLocks noChangeArrowheads="1"/>
              </p:cNvSpPr>
              <p:nvPr/>
            </p:nvSpPr>
            <p:spPr bwMode="auto">
              <a:xfrm>
                <a:off x="5279" y="2840"/>
                <a:ext cx="27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 =  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551"/>
              <p:cNvSpPr>
                <a:spLocks noChangeArrowheads="1"/>
              </p:cNvSpPr>
              <p:nvPr/>
            </p:nvSpPr>
            <p:spPr bwMode="auto">
              <a:xfrm>
                <a:off x="5279" y="2908"/>
                <a:ext cx="27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 =  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552"/>
              <p:cNvSpPr>
                <a:spLocks noChangeArrowheads="1"/>
              </p:cNvSpPr>
              <p:nvPr/>
            </p:nvSpPr>
            <p:spPr bwMode="auto">
              <a:xfrm>
                <a:off x="5279" y="2976"/>
                <a:ext cx="27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 =  30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553"/>
              <p:cNvSpPr>
                <a:spLocks noChangeArrowheads="1"/>
              </p:cNvSpPr>
              <p:nvPr/>
            </p:nvSpPr>
            <p:spPr bwMode="auto">
              <a:xfrm>
                <a:off x="3159" y="1171"/>
                <a:ext cx="264" cy="1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554"/>
              <p:cNvSpPr>
                <a:spLocks noChangeArrowheads="1"/>
              </p:cNvSpPr>
              <p:nvPr/>
            </p:nvSpPr>
            <p:spPr bwMode="auto">
              <a:xfrm>
                <a:off x="3159" y="1171"/>
                <a:ext cx="264" cy="139"/>
              </a:xfrm>
              <a:prstGeom prst="rect">
                <a:avLst/>
              </a:prstGeom>
              <a:noFill/>
              <a:ln w="4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555"/>
              <p:cNvSpPr>
                <a:spLocks noChangeArrowheads="1"/>
              </p:cNvSpPr>
              <p:nvPr/>
            </p:nvSpPr>
            <p:spPr bwMode="auto">
              <a:xfrm>
                <a:off x="3216" y="1203"/>
                <a:ext cx="22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N=10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2" name="Text Box 5"/>
            <p:cNvSpPr txBox="1">
              <a:spLocks noChangeArrowheads="1"/>
            </p:cNvSpPr>
            <p:nvPr/>
          </p:nvSpPr>
          <p:spPr bwMode="auto">
            <a:xfrm>
              <a:off x="3316586" y="4971988"/>
              <a:ext cx="157334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en-US" sz="1200" b="0" dirty="0">
                  <a:solidFill>
                    <a:schemeClr val="tx1"/>
                  </a:solidFill>
                </a:rPr>
                <a:t>Adams </a:t>
              </a:r>
              <a:r>
                <a:rPr lang="en-US" sz="1200" b="0" dirty="0" smtClean="0">
                  <a:solidFill>
                    <a:schemeClr val="tx1"/>
                  </a:solidFill>
                </a:rPr>
                <a:t>(unpublished).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47445" y="2069439"/>
            <a:ext cx="4180101" cy="3226549"/>
            <a:chOff x="5347445" y="2069439"/>
            <a:chExt cx="4180101" cy="3226549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925731" y="5018989"/>
              <a:ext cx="260181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en-US" sz="1200" b="0" dirty="0" smtClean="0">
                  <a:solidFill>
                    <a:schemeClr val="tx1"/>
                  </a:solidFill>
                </a:rPr>
                <a:t>Adams (2014) </a:t>
              </a:r>
              <a:r>
                <a:rPr lang="en-US" sz="1200" b="0" i="1" dirty="0" smtClean="0">
                  <a:solidFill>
                    <a:schemeClr val="tx1"/>
                  </a:solidFill>
                </a:rPr>
                <a:t>Evolution. 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47445" y="2069439"/>
              <a:ext cx="3088373" cy="3133837"/>
              <a:chOff x="4571563" y="1386097"/>
              <a:chExt cx="4263761" cy="4326527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4571563" y="1386097"/>
                <a:ext cx="4263761" cy="4326527"/>
                <a:chOff x="2701472" y="1168400"/>
                <a:chExt cx="4909003" cy="4981265"/>
              </a:xfrm>
            </p:grpSpPr>
            <p:sp>
              <p:nvSpPr>
                <p:cNvPr id="285" name="Line 7"/>
                <p:cNvSpPr>
                  <a:spLocks noChangeShapeType="1"/>
                </p:cNvSpPr>
                <p:nvPr/>
              </p:nvSpPr>
              <p:spPr bwMode="auto">
                <a:xfrm>
                  <a:off x="3419475" y="5492750"/>
                  <a:ext cx="358140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Line 8"/>
                <p:cNvSpPr>
                  <a:spLocks noChangeShapeType="1"/>
                </p:cNvSpPr>
                <p:nvPr/>
              </p:nvSpPr>
              <p:spPr bwMode="auto">
                <a:xfrm>
                  <a:off x="3419475" y="5492750"/>
                  <a:ext cx="0" cy="85725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Line 9"/>
                <p:cNvSpPr>
                  <a:spLocks noChangeShapeType="1"/>
                </p:cNvSpPr>
                <p:nvPr/>
              </p:nvSpPr>
              <p:spPr bwMode="auto">
                <a:xfrm>
                  <a:off x="4314825" y="5492750"/>
                  <a:ext cx="0" cy="85725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Line 10"/>
                <p:cNvSpPr>
                  <a:spLocks noChangeShapeType="1"/>
                </p:cNvSpPr>
                <p:nvPr/>
              </p:nvSpPr>
              <p:spPr bwMode="auto">
                <a:xfrm>
                  <a:off x="5210175" y="5492750"/>
                  <a:ext cx="0" cy="85725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Line 11"/>
                <p:cNvSpPr>
                  <a:spLocks noChangeShapeType="1"/>
                </p:cNvSpPr>
                <p:nvPr/>
              </p:nvSpPr>
              <p:spPr bwMode="auto">
                <a:xfrm>
                  <a:off x="6105525" y="5492750"/>
                  <a:ext cx="0" cy="85725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Line 12"/>
                <p:cNvSpPr>
                  <a:spLocks noChangeShapeType="1"/>
                </p:cNvSpPr>
                <p:nvPr/>
              </p:nvSpPr>
              <p:spPr bwMode="auto">
                <a:xfrm>
                  <a:off x="7000875" y="5492750"/>
                  <a:ext cx="0" cy="85725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Rectangle 13"/>
                <p:cNvSpPr>
                  <a:spLocks noChangeArrowheads="1"/>
                </p:cNvSpPr>
                <p:nvPr/>
              </p:nvSpPr>
              <p:spPr bwMode="auto">
                <a:xfrm>
                  <a:off x="3238500" y="5597443"/>
                  <a:ext cx="245464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0.0</a:t>
                  </a:r>
                </a:p>
              </p:txBody>
            </p:sp>
            <p:sp>
              <p:nvSpPr>
                <p:cNvPr id="292" name="Rectangle 14"/>
                <p:cNvSpPr>
                  <a:spLocks noChangeArrowheads="1"/>
                </p:cNvSpPr>
                <p:nvPr/>
              </p:nvSpPr>
              <p:spPr bwMode="auto">
                <a:xfrm>
                  <a:off x="4133850" y="5597443"/>
                  <a:ext cx="245464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0.2</a:t>
                  </a:r>
                </a:p>
              </p:txBody>
            </p:sp>
            <p:sp>
              <p:nvSpPr>
                <p:cNvPr id="293" name="Rectangle 15"/>
                <p:cNvSpPr>
                  <a:spLocks noChangeArrowheads="1"/>
                </p:cNvSpPr>
                <p:nvPr/>
              </p:nvSpPr>
              <p:spPr bwMode="auto">
                <a:xfrm>
                  <a:off x="5029199" y="5597443"/>
                  <a:ext cx="245464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0.4</a:t>
                  </a:r>
                </a:p>
              </p:txBody>
            </p:sp>
            <p:sp>
              <p:nvSpPr>
                <p:cNvPr id="294" name="Rectangle 16"/>
                <p:cNvSpPr>
                  <a:spLocks noChangeArrowheads="1"/>
                </p:cNvSpPr>
                <p:nvPr/>
              </p:nvSpPr>
              <p:spPr bwMode="auto">
                <a:xfrm>
                  <a:off x="5924550" y="5597443"/>
                  <a:ext cx="245464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0.6</a:t>
                  </a:r>
                </a:p>
              </p:txBody>
            </p:sp>
            <p:sp>
              <p:nvSpPr>
                <p:cNvPr id="295" name="Rectangle 17"/>
                <p:cNvSpPr>
                  <a:spLocks noChangeArrowheads="1"/>
                </p:cNvSpPr>
                <p:nvPr/>
              </p:nvSpPr>
              <p:spPr bwMode="auto">
                <a:xfrm>
                  <a:off x="6819899" y="5597443"/>
                  <a:ext cx="245464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0.8</a:t>
                  </a:r>
                </a:p>
              </p:txBody>
            </p:sp>
            <p:sp>
              <p:nvSpPr>
                <p:cNvPr id="29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257550" y="1330325"/>
                  <a:ext cx="0" cy="400050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171825" y="5330825"/>
                  <a:ext cx="85725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171825" y="4530725"/>
                  <a:ext cx="85725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171825" y="3730625"/>
                  <a:ext cx="85725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171825" y="2930525"/>
                  <a:ext cx="85725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171825" y="2130425"/>
                  <a:ext cx="85725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171825" y="1330325"/>
                  <a:ext cx="85725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Rectangle 25"/>
                <p:cNvSpPr>
                  <a:spLocks noChangeArrowheads="1"/>
                </p:cNvSpPr>
                <p:nvPr/>
              </p:nvSpPr>
              <p:spPr bwMode="auto">
                <a:xfrm rot="16200000">
                  <a:off x="2960344" y="5224521"/>
                  <a:ext cx="245464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0.0</a:t>
                  </a:r>
                </a:p>
              </p:txBody>
            </p:sp>
            <p:sp>
              <p:nvSpPr>
                <p:cNvPr id="304" name="Rectangle 26"/>
                <p:cNvSpPr>
                  <a:spLocks noChangeArrowheads="1"/>
                </p:cNvSpPr>
                <p:nvPr/>
              </p:nvSpPr>
              <p:spPr bwMode="auto">
                <a:xfrm rot="16200000">
                  <a:off x="2960344" y="4422832"/>
                  <a:ext cx="245464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0.2</a:t>
                  </a:r>
                </a:p>
              </p:txBody>
            </p:sp>
            <p:sp>
              <p:nvSpPr>
                <p:cNvPr id="305" name="Rectangle 27"/>
                <p:cNvSpPr>
                  <a:spLocks noChangeArrowheads="1"/>
                </p:cNvSpPr>
                <p:nvPr/>
              </p:nvSpPr>
              <p:spPr bwMode="auto">
                <a:xfrm rot="16200000">
                  <a:off x="2960344" y="3622733"/>
                  <a:ext cx="245464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0.4</a:t>
                  </a:r>
                </a:p>
              </p:txBody>
            </p:sp>
            <p:sp>
              <p:nvSpPr>
                <p:cNvPr id="306" name="Rectangle 28"/>
                <p:cNvSpPr>
                  <a:spLocks noChangeArrowheads="1"/>
                </p:cNvSpPr>
                <p:nvPr/>
              </p:nvSpPr>
              <p:spPr bwMode="auto">
                <a:xfrm rot="16200000">
                  <a:off x="2960344" y="2822632"/>
                  <a:ext cx="245464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0.6</a:t>
                  </a:r>
                </a:p>
              </p:txBody>
            </p:sp>
            <p:sp>
              <p:nvSpPr>
                <p:cNvPr id="307" name="Rectangle 29"/>
                <p:cNvSpPr>
                  <a:spLocks noChangeArrowheads="1"/>
                </p:cNvSpPr>
                <p:nvPr/>
              </p:nvSpPr>
              <p:spPr bwMode="auto">
                <a:xfrm rot="16200000">
                  <a:off x="2960344" y="2022532"/>
                  <a:ext cx="245464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0.8</a:t>
                  </a:r>
                </a:p>
              </p:txBody>
            </p:sp>
            <p:sp>
              <p:nvSpPr>
                <p:cNvPr id="308" name="Rectangle 30"/>
                <p:cNvSpPr>
                  <a:spLocks noChangeArrowheads="1"/>
                </p:cNvSpPr>
                <p:nvPr/>
              </p:nvSpPr>
              <p:spPr bwMode="auto">
                <a:xfrm rot="16200000">
                  <a:off x="2960344" y="1222432"/>
                  <a:ext cx="245464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1.0</a:t>
                  </a:r>
                </a:p>
              </p:txBody>
            </p:sp>
            <p:sp>
              <p:nvSpPr>
                <p:cNvPr id="309" name="Rectangle 31"/>
                <p:cNvSpPr>
                  <a:spLocks noChangeArrowheads="1"/>
                </p:cNvSpPr>
                <p:nvPr/>
              </p:nvSpPr>
              <p:spPr bwMode="auto">
                <a:xfrm>
                  <a:off x="3257550" y="1168400"/>
                  <a:ext cx="4352925" cy="4324350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0" name="Rectangle 32"/>
                <p:cNvSpPr>
                  <a:spLocks noChangeArrowheads="1"/>
                </p:cNvSpPr>
                <p:nvPr/>
              </p:nvSpPr>
              <p:spPr bwMode="auto">
                <a:xfrm>
                  <a:off x="4638674" y="5856137"/>
                  <a:ext cx="1842199" cy="293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Input Covariation</a:t>
                  </a:r>
                </a:p>
              </p:txBody>
            </p:sp>
            <p:sp>
              <p:nvSpPr>
                <p:cNvPr id="311" name="Rectangle 33"/>
                <p:cNvSpPr>
                  <a:spLocks noChangeArrowheads="1"/>
                </p:cNvSpPr>
                <p:nvPr/>
              </p:nvSpPr>
              <p:spPr bwMode="auto">
                <a:xfrm rot="16200000">
                  <a:off x="1862283" y="3230111"/>
                  <a:ext cx="1961860" cy="2834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Power: PGLS=PIC</a:t>
                  </a: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2" name="Line 34"/>
                <p:cNvSpPr>
                  <a:spLocks noChangeShapeType="1"/>
                </p:cNvSpPr>
                <p:nvPr/>
              </p:nvSpPr>
              <p:spPr bwMode="auto">
                <a:xfrm>
                  <a:off x="3265339" y="5130800"/>
                  <a:ext cx="4345136" cy="0"/>
                </a:xfrm>
                <a:prstGeom prst="line">
                  <a:avLst/>
                </a:prstGeom>
                <a:noFill/>
                <a:ln w="19050" cap="rnd">
                  <a:solidFill>
                    <a:srgbClr val="A9A9A9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3" name="Freeform 35"/>
                <p:cNvSpPr>
                  <a:spLocks/>
                </p:cNvSpPr>
                <p:nvPr/>
              </p:nvSpPr>
              <p:spPr bwMode="auto">
                <a:xfrm>
                  <a:off x="3419475" y="1330325"/>
                  <a:ext cx="4029075" cy="3838575"/>
                </a:xfrm>
                <a:custGeom>
                  <a:avLst/>
                  <a:gdLst>
                    <a:gd name="T0" fmla="*/ 0 w 423"/>
                    <a:gd name="T1" fmla="*/ 403 h 403"/>
                    <a:gd name="T2" fmla="*/ 47 w 423"/>
                    <a:gd name="T3" fmla="*/ 380 h 403"/>
                    <a:gd name="T4" fmla="*/ 141 w 423"/>
                    <a:gd name="T5" fmla="*/ 236 h 403"/>
                    <a:gd name="T6" fmla="*/ 235 w 423"/>
                    <a:gd name="T7" fmla="*/ 41 h 403"/>
                    <a:gd name="T8" fmla="*/ 329 w 423"/>
                    <a:gd name="T9" fmla="*/ 1 h 403"/>
                    <a:gd name="T10" fmla="*/ 423 w 423"/>
                    <a:gd name="T11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3" h="403">
                      <a:moveTo>
                        <a:pt x="0" y="403"/>
                      </a:moveTo>
                      <a:lnTo>
                        <a:pt x="47" y="380"/>
                      </a:lnTo>
                      <a:lnTo>
                        <a:pt x="141" y="236"/>
                      </a:lnTo>
                      <a:lnTo>
                        <a:pt x="235" y="41"/>
                      </a:lnTo>
                      <a:lnTo>
                        <a:pt x="329" y="1"/>
                      </a:lnTo>
                      <a:lnTo>
                        <a:pt x="423" y="0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Rectangle 36"/>
                <p:cNvSpPr>
                  <a:spLocks noChangeArrowheads="1"/>
                </p:cNvSpPr>
                <p:nvPr/>
              </p:nvSpPr>
              <p:spPr bwMode="auto">
                <a:xfrm>
                  <a:off x="3409950" y="5102225"/>
                  <a:ext cx="19050" cy="1333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Rectangle 37"/>
                <p:cNvSpPr>
                  <a:spLocks noChangeArrowheads="1"/>
                </p:cNvSpPr>
                <p:nvPr/>
              </p:nvSpPr>
              <p:spPr bwMode="auto">
                <a:xfrm>
                  <a:off x="3400425" y="5102225"/>
                  <a:ext cx="381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6" name="Rectangle 38"/>
                <p:cNvSpPr>
                  <a:spLocks noChangeArrowheads="1"/>
                </p:cNvSpPr>
                <p:nvPr/>
              </p:nvSpPr>
              <p:spPr bwMode="auto">
                <a:xfrm>
                  <a:off x="3400425" y="5226050"/>
                  <a:ext cx="381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" name="Rectangle 39"/>
                <p:cNvSpPr>
                  <a:spLocks noChangeArrowheads="1"/>
                </p:cNvSpPr>
                <p:nvPr/>
              </p:nvSpPr>
              <p:spPr bwMode="auto">
                <a:xfrm>
                  <a:off x="3381375" y="5111750"/>
                  <a:ext cx="762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8" name="Rectangle 40"/>
                <p:cNvSpPr>
                  <a:spLocks noChangeArrowheads="1"/>
                </p:cNvSpPr>
                <p:nvPr/>
              </p:nvSpPr>
              <p:spPr bwMode="auto">
                <a:xfrm>
                  <a:off x="3381375" y="5216525"/>
                  <a:ext cx="762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Rectangle 41"/>
                <p:cNvSpPr>
                  <a:spLocks noChangeArrowheads="1"/>
                </p:cNvSpPr>
                <p:nvPr/>
              </p:nvSpPr>
              <p:spPr bwMode="auto">
                <a:xfrm>
                  <a:off x="3371850" y="5121275"/>
                  <a:ext cx="952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Rectangle 42"/>
                <p:cNvSpPr>
                  <a:spLocks noChangeArrowheads="1"/>
                </p:cNvSpPr>
                <p:nvPr/>
              </p:nvSpPr>
              <p:spPr bwMode="auto">
                <a:xfrm>
                  <a:off x="3371850" y="5207000"/>
                  <a:ext cx="952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Rectangle 43"/>
                <p:cNvSpPr>
                  <a:spLocks noChangeArrowheads="1"/>
                </p:cNvSpPr>
                <p:nvPr/>
              </p:nvSpPr>
              <p:spPr bwMode="auto">
                <a:xfrm>
                  <a:off x="3362325" y="5130800"/>
                  <a:ext cx="11430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Rectangle 44"/>
                <p:cNvSpPr>
                  <a:spLocks noChangeArrowheads="1"/>
                </p:cNvSpPr>
                <p:nvPr/>
              </p:nvSpPr>
              <p:spPr bwMode="auto">
                <a:xfrm>
                  <a:off x="3362325" y="5187950"/>
                  <a:ext cx="11430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Rectangle 45"/>
                <p:cNvSpPr>
                  <a:spLocks noChangeArrowheads="1"/>
                </p:cNvSpPr>
                <p:nvPr/>
              </p:nvSpPr>
              <p:spPr bwMode="auto">
                <a:xfrm>
                  <a:off x="3352800" y="5149850"/>
                  <a:ext cx="13335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ctangle 46"/>
                <p:cNvSpPr>
                  <a:spLocks noChangeArrowheads="1"/>
                </p:cNvSpPr>
                <p:nvPr/>
              </p:nvSpPr>
              <p:spPr bwMode="auto">
                <a:xfrm>
                  <a:off x="3352800" y="5168900"/>
                  <a:ext cx="13335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Rectangle 47"/>
                <p:cNvSpPr>
                  <a:spLocks noChangeArrowheads="1"/>
                </p:cNvSpPr>
                <p:nvPr/>
              </p:nvSpPr>
              <p:spPr bwMode="auto">
                <a:xfrm>
                  <a:off x="3352800" y="5168900"/>
                  <a:ext cx="1333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Rectangle 48"/>
                <p:cNvSpPr>
                  <a:spLocks noChangeArrowheads="1"/>
                </p:cNvSpPr>
                <p:nvPr/>
              </p:nvSpPr>
              <p:spPr bwMode="auto">
                <a:xfrm>
                  <a:off x="3352800" y="5159375"/>
                  <a:ext cx="1333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Oval 49"/>
                <p:cNvSpPr>
                  <a:spLocks noChangeArrowheads="1"/>
                </p:cNvSpPr>
                <p:nvPr/>
              </p:nvSpPr>
              <p:spPr bwMode="auto">
                <a:xfrm>
                  <a:off x="3352800" y="5102225"/>
                  <a:ext cx="123825" cy="123825"/>
                </a:xfrm>
                <a:prstGeom prst="ellips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ectangle 50"/>
                <p:cNvSpPr>
                  <a:spLocks noChangeArrowheads="1"/>
                </p:cNvSpPr>
                <p:nvPr/>
              </p:nvSpPr>
              <p:spPr bwMode="auto">
                <a:xfrm>
                  <a:off x="3857625" y="4883150"/>
                  <a:ext cx="19050" cy="1333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Rectangle 51"/>
                <p:cNvSpPr>
                  <a:spLocks noChangeArrowheads="1"/>
                </p:cNvSpPr>
                <p:nvPr/>
              </p:nvSpPr>
              <p:spPr bwMode="auto">
                <a:xfrm>
                  <a:off x="3848100" y="4883150"/>
                  <a:ext cx="381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Rectangle 52"/>
                <p:cNvSpPr>
                  <a:spLocks noChangeArrowheads="1"/>
                </p:cNvSpPr>
                <p:nvPr/>
              </p:nvSpPr>
              <p:spPr bwMode="auto">
                <a:xfrm>
                  <a:off x="3848100" y="5006975"/>
                  <a:ext cx="381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Rectangle 53"/>
                <p:cNvSpPr>
                  <a:spLocks noChangeArrowheads="1"/>
                </p:cNvSpPr>
                <p:nvPr/>
              </p:nvSpPr>
              <p:spPr bwMode="auto">
                <a:xfrm>
                  <a:off x="3829050" y="4892675"/>
                  <a:ext cx="762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Rectangle 54"/>
                <p:cNvSpPr>
                  <a:spLocks noChangeArrowheads="1"/>
                </p:cNvSpPr>
                <p:nvPr/>
              </p:nvSpPr>
              <p:spPr bwMode="auto">
                <a:xfrm>
                  <a:off x="3829050" y="4997450"/>
                  <a:ext cx="762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Rectangle 55"/>
                <p:cNvSpPr>
                  <a:spLocks noChangeArrowheads="1"/>
                </p:cNvSpPr>
                <p:nvPr/>
              </p:nvSpPr>
              <p:spPr bwMode="auto">
                <a:xfrm>
                  <a:off x="3819525" y="4902200"/>
                  <a:ext cx="952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Rectangle 56"/>
                <p:cNvSpPr>
                  <a:spLocks noChangeArrowheads="1"/>
                </p:cNvSpPr>
                <p:nvPr/>
              </p:nvSpPr>
              <p:spPr bwMode="auto">
                <a:xfrm>
                  <a:off x="3819525" y="4987925"/>
                  <a:ext cx="952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Rectangle 57"/>
                <p:cNvSpPr>
                  <a:spLocks noChangeArrowheads="1"/>
                </p:cNvSpPr>
                <p:nvPr/>
              </p:nvSpPr>
              <p:spPr bwMode="auto">
                <a:xfrm>
                  <a:off x="3810000" y="4911725"/>
                  <a:ext cx="11430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58"/>
                <p:cNvSpPr>
                  <a:spLocks noChangeArrowheads="1"/>
                </p:cNvSpPr>
                <p:nvPr/>
              </p:nvSpPr>
              <p:spPr bwMode="auto">
                <a:xfrm>
                  <a:off x="3810000" y="4968875"/>
                  <a:ext cx="11430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Rectangle 59"/>
                <p:cNvSpPr>
                  <a:spLocks noChangeArrowheads="1"/>
                </p:cNvSpPr>
                <p:nvPr/>
              </p:nvSpPr>
              <p:spPr bwMode="auto">
                <a:xfrm>
                  <a:off x="3800475" y="4930775"/>
                  <a:ext cx="13335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Rectangle 60"/>
                <p:cNvSpPr>
                  <a:spLocks noChangeArrowheads="1"/>
                </p:cNvSpPr>
                <p:nvPr/>
              </p:nvSpPr>
              <p:spPr bwMode="auto">
                <a:xfrm>
                  <a:off x="3800475" y="4949825"/>
                  <a:ext cx="13335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Rectangle 61"/>
                <p:cNvSpPr>
                  <a:spLocks noChangeArrowheads="1"/>
                </p:cNvSpPr>
                <p:nvPr/>
              </p:nvSpPr>
              <p:spPr bwMode="auto">
                <a:xfrm>
                  <a:off x="3800475" y="4949825"/>
                  <a:ext cx="1333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Rectangle 62"/>
                <p:cNvSpPr>
                  <a:spLocks noChangeArrowheads="1"/>
                </p:cNvSpPr>
                <p:nvPr/>
              </p:nvSpPr>
              <p:spPr bwMode="auto">
                <a:xfrm>
                  <a:off x="3800475" y="4940300"/>
                  <a:ext cx="1333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Oval 63"/>
                <p:cNvSpPr>
                  <a:spLocks noChangeArrowheads="1"/>
                </p:cNvSpPr>
                <p:nvPr/>
              </p:nvSpPr>
              <p:spPr bwMode="auto">
                <a:xfrm>
                  <a:off x="3800475" y="4883150"/>
                  <a:ext cx="123825" cy="123825"/>
                </a:xfrm>
                <a:prstGeom prst="ellips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Rectangle 64"/>
                <p:cNvSpPr>
                  <a:spLocks noChangeArrowheads="1"/>
                </p:cNvSpPr>
                <p:nvPr/>
              </p:nvSpPr>
              <p:spPr bwMode="auto">
                <a:xfrm>
                  <a:off x="4752975" y="3511550"/>
                  <a:ext cx="19050" cy="1333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Rectangle 65"/>
                <p:cNvSpPr>
                  <a:spLocks noChangeArrowheads="1"/>
                </p:cNvSpPr>
                <p:nvPr/>
              </p:nvSpPr>
              <p:spPr bwMode="auto">
                <a:xfrm>
                  <a:off x="4743450" y="3511550"/>
                  <a:ext cx="381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Rectangle 66"/>
                <p:cNvSpPr>
                  <a:spLocks noChangeArrowheads="1"/>
                </p:cNvSpPr>
                <p:nvPr/>
              </p:nvSpPr>
              <p:spPr bwMode="auto">
                <a:xfrm>
                  <a:off x="4743450" y="3635375"/>
                  <a:ext cx="381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Rectangle 67"/>
                <p:cNvSpPr>
                  <a:spLocks noChangeArrowheads="1"/>
                </p:cNvSpPr>
                <p:nvPr/>
              </p:nvSpPr>
              <p:spPr bwMode="auto">
                <a:xfrm>
                  <a:off x="4724400" y="3521075"/>
                  <a:ext cx="762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Rectangle 68"/>
                <p:cNvSpPr>
                  <a:spLocks noChangeArrowheads="1"/>
                </p:cNvSpPr>
                <p:nvPr/>
              </p:nvSpPr>
              <p:spPr bwMode="auto">
                <a:xfrm>
                  <a:off x="4724400" y="3625850"/>
                  <a:ext cx="762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Rectangle 69"/>
                <p:cNvSpPr>
                  <a:spLocks noChangeArrowheads="1"/>
                </p:cNvSpPr>
                <p:nvPr/>
              </p:nvSpPr>
              <p:spPr bwMode="auto">
                <a:xfrm>
                  <a:off x="4714875" y="3530600"/>
                  <a:ext cx="952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Rectangle 70"/>
                <p:cNvSpPr>
                  <a:spLocks noChangeArrowheads="1"/>
                </p:cNvSpPr>
                <p:nvPr/>
              </p:nvSpPr>
              <p:spPr bwMode="auto">
                <a:xfrm>
                  <a:off x="4714875" y="3616325"/>
                  <a:ext cx="952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Rectangle 71"/>
                <p:cNvSpPr>
                  <a:spLocks noChangeArrowheads="1"/>
                </p:cNvSpPr>
                <p:nvPr/>
              </p:nvSpPr>
              <p:spPr bwMode="auto">
                <a:xfrm>
                  <a:off x="4705350" y="3540125"/>
                  <a:ext cx="11430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5350" y="3597275"/>
                  <a:ext cx="11430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Rectangle 73"/>
                <p:cNvSpPr>
                  <a:spLocks noChangeArrowheads="1"/>
                </p:cNvSpPr>
                <p:nvPr/>
              </p:nvSpPr>
              <p:spPr bwMode="auto">
                <a:xfrm>
                  <a:off x="4695825" y="3559175"/>
                  <a:ext cx="13335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Rectangle 74"/>
                <p:cNvSpPr>
                  <a:spLocks noChangeArrowheads="1"/>
                </p:cNvSpPr>
                <p:nvPr/>
              </p:nvSpPr>
              <p:spPr bwMode="auto">
                <a:xfrm>
                  <a:off x="4695825" y="3578225"/>
                  <a:ext cx="13335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Rectangle 75"/>
                <p:cNvSpPr>
                  <a:spLocks noChangeArrowheads="1"/>
                </p:cNvSpPr>
                <p:nvPr/>
              </p:nvSpPr>
              <p:spPr bwMode="auto">
                <a:xfrm>
                  <a:off x="4695825" y="3578225"/>
                  <a:ext cx="1333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Rectangle 76"/>
                <p:cNvSpPr>
                  <a:spLocks noChangeArrowheads="1"/>
                </p:cNvSpPr>
                <p:nvPr/>
              </p:nvSpPr>
              <p:spPr bwMode="auto">
                <a:xfrm>
                  <a:off x="4695825" y="3568700"/>
                  <a:ext cx="1333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Oval 77"/>
                <p:cNvSpPr>
                  <a:spLocks noChangeArrowheads="1"/>
                </p:cNvSpPr>
                <p:nvPr/>
              </p:nvSpPr>
              <p:spPr bwMode="auto">
                <a:xfrm>
                  <a:off x="4695825" y="3511550"/>
                  <a:ext cx="123825" cy="123825"/>
                </a:xfrm>
                <a:prstGeom prst="ellips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Rectangle 78"/>
                <p:cNvSpPr>
                  <a:spLocks noChangeArrowheads="1"/>
                </p:cNvSpPr>
                <p:nvPr/>
              </p:nvSpPr>
              <p:spPr bwMode="auto">
                <a:xfrm>
                  <a:off x="5648325" y="1654175"/>
                  <a:ext cx="19050" cy="1333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Rectangle 79"/>
                <p:cNvSpPr>
                  <a:spLocks noChangeArrowheads="1"/>
                </p:cNvSpPr>
                <p:nvPr/>
              </p:nvSpPr>
              <p:spPr bwMode="auto">
                <a:xfrm>
                  <a:off x="5638800" y="1654175"/>
                  <a:ext cx="381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" name="Rectangle 80"/>
                <p:cNvSpPr>
                  <a:spLocks noChangeArrowheads="1"/>
                </p:cNvSpPr>
                <p:nvPr/>
              </p:nvSpPr>
              <p:spPr bwMode="auto">
                <a:xfrm>
                  <a:off x="5638800" y="1778000"/>
                  <a:ext cx="381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9" name="Rectangle 81"/>
                <p:cNvSpPr>
                  <a:spLocks noChangeArrowheads="1"/>
                </p:cNvSpPr>
                <p:nvPr/>
              </p:nvSpPr>
              <p:spPr bwMode="auto">
                <a:xfrm>
                  <a:off x="5619750" y="1663700"/>
                  <a:ext cx="762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Rectangle 82"/>
                <p:cNvSpPr>
                  <a:spLocks noChangeArrowheads="1"/>
                </p:cNvSpPr>
                <p:nvPr/>
              </p:nvSpPr>
              <p:spPr bwMode="auto">
                <a:xfrm>
                  <a:off x="5619750" y="1768475"/>
                  <a:ext cx="762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Rectangle 83"/>
                <p:cNvSpPr>
                  <a:spLocks noChangeArrowheads="1"/>
                </p:cNvSpPr>
                <p:nvPr/>
              </p:nvSpPr>
              <p:spPr bwMode="auto">
                <a:xfrm>
                  <a:off x="5610225" y="1673225"/>
                  <a:ext cx="952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Rectangle 84"/>
                <p:cNvSpPr>
                  <a:spLocks noChangeArrowheads="1"/>
                </p:cNvSpPr>
                <p:nvPr/>
              </p:nvSpPr>
              <p:spPr bwMode="auto">
                <a:xfrm>
                  <a:off x="5610225" y="1758950"/>
                  <a:ext cx="952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Rectangle 85"/>
                <p:cNvSpPr>
                  <a:spLocks noChangeArrowheads="1"/>
                </p:cNvSpPr>
                <p:nvPr/>
              </p:nvSpPr>
              <p:spPr bwMode="auto">
                <a:xfrm>
                  <a:off x="5600700" y="1682750"/>
                  <a:ext cx="11430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Rectangle 86"/>
                <p:cNvSpPr>
                  <a:spLocks noChangeArrowheads="1"/>
                </p:cNvSpPr>
                <p:nvPr/>
              </p:nvSpPr>
              <p:spPr bwMode="auto">
                <a:xfrm>
                  <a:off x="5600700" y="1739900"/>
                  <a:ext cx="11430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Rectangle 87"/>
                <p:cNvSpPr>
                  <a:spLocks noChangeArrowheads="1"/>
                </p:cNvSpPr>
                <p:nvPr/>
              </p:nvSpPr>
              <p:spPr bwMode="auto">
                <a:xfrm>
                  <a:off x="5591175" y="1701800"/>
                  <a:ext cx="13335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Rectangle 88"/>
                <p:cNvSpPr>
                  <a:spLocks noChangeArrowheads="1"/>
                </p:cNvSpPr>
                <p:nvPr/>
              </p:nvSpPr>
              <p:spPr bwMode="auto">
                <a:xfrm>
                  <a:off x="5591175" y="1720850"/>
                  <a:ext cx="13335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Rectangle 89"/>
                <p:cNvSpPr>
                  <a:spLocks noChangeArrowheads="1"/>
                </p:cNvSpPr>
                <p:nvPr/>
              </p:nvSpPr>
              <p:spPr bwMode="auto">
                <a:xfrm>
                  <a:off x="5591175" y="1720850"/>
                  <a:ext cx="1333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Rectangle 90"/>
                <p:cNvSpPr>
                  <a:spLocks noChangeArrowheads="1"/>
                </p:cNvSpPr>
                <p:nvPr/>
              </p:nvSpPr>
              <p:spPr bwMode="auto">
                <a:xfrm>
                  <a:off x="5591175" y="1711325"/>
                  <a:ext cx="1333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Oval 91"/>
                <p:cNvSpPr>
                  <a:spLocks noChangeArrowheads="1"/>
                </p:cNvSpPr>
                <p:nvPr/>
              </p:nvSpPr>
              <p:spPr bwMode="auto">
                <a:xfrm>
                  <a:off x="5591175" y="1654175"/>
                  <a:ext cx="123825" cy="123825"/>
                </a:xfrm>
                <a:prstGeom prst="ellips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0" name="Rectangle 92"/>
                <p:cNvSpPr>
                  <a:spLocks noChangeArrowheads="1"/>
                </p:cNvSpPr>
                <p:nvPr/>
              </p:nvSpPr>
              <p:spPr bwMode="auto">
                <a:xfrm>
                  <a:off x="6543675" y="1273175"/>
                  <a:ext cx="19050" cy="1333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Rectangle 93"/>
                <p:cNvSpPr>
                  <a:spLocks noChangeArrowheads="1"/>
                </p:cNvSpPr>
                <p:nvPr/>
              </p:nvSpPr>
              <p:spPr bwMode="auto">
                <a:xfrm>
                  <a:off x="6534150" y="1273175"/>
                  <a:ext cx="381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Rectangle 94"/>
                <p:cNvSpPr>
                  <a:spLocks noChangeArrowheads="1"/>
                </p:cNvSpPr>
                <p:nvPr/>
              </p:nvSpPr>
              <p:spPr bwMode="auto">
                <a:xfrm>
                  <a:off x="6534150" y="1397000"/>
                  <a:ext cx="381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Rectangle 95"/>
                <p:cNvSpPr>
                  <a:spLocks noChangeArrowheads="1"/>
                </p:cNvSpPr>
                <p:nvPr/>
              </p:nvSpPr>
              <p:spPr bwMode="auto">
                <a:xfrm>
                  <a:off x="6515100" y="1282700"/>
                  <a:ext cx="762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4" name="Rectangle 96"/>
                <p:cNvSpPr>
                  <a:spLocks noChangeArrowheads="1"/>
                </p:cNvSpPr>
                <p:nvPr/>
              </p:nvSpPr>
              <p:spPr bwMode="auto">
                <a:xfrm>
                  <a:off x="6515100" y="1387475"/>
                  <a:ext cx="762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5" name="Rectangle 97"/>
                <p:cNvSpPr>
                  <a:spLocks noChangeArrowheads="1"/>
                </p:cNvSpPr>
                <p:nvPr/>
              </p:nvSpPr>
              <p:spPr bwMode="auto">
                <a:xfrm>
                  <a:off x="6505575" y="1292225"/>
                  <a:ext cx="952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6" name="Rectangle 98"/>
                <p:cNvSpPr>
                  <a:spLocks noChangeArrowheads="1"/>
                </p:cNvSpPr>
                <p:nvPr/>
              </p:nvSpPr>
              <p:spPr bwMode="auto">
                <a:xfrm>
                  <a:off x="6505575" y="1377950"/>
                  <a:ext cx="952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7" name="Rectangle 99"/>
                <p:cNvSpPr>
                  <a:spLocks noChangeArrowheads="1"/>
                </p:cNvSpPr>
                <p:nvPr/>
              </p:nvSpPr>
              <p:spPr bwMode="auto">
                <a:xfrm>
                  <a:off x="6496050" y="1301750"/>
                  <a:ext cx="11430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8" name="Rectangle 100"/>
                <p:cNvSpPr>
                  <a:spLocks noChangeArrowheads="1"/>
                </p:cNvSpPr>
                <p:nvPr/>
              </p:nvSpPr>
              <p:spPr bwMode="auto">
                <a:xfrm>
                  <a:off x="6496050" y="1358900"/>
                  <a:ext cx="11430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9" name="Rectangle 101"/>
                <p:cNvSpPr>
                  <a:spLocks noChangeArrowheads="1"/>
                </p:cNvSpPr>
                <p:nvPr/>
              </p:nvSpPr>
              <p:spPr bwMode="auto">
                <a:xfrm>
                  <a:off x="6486525" y="1320800"/>
                  <a:ext cx="13335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0" name="Rectangle 102"/>
                <p:cNvSpPr>
                  <a:spLocks noChangeArrowheads="1"/>
                </p:cNvSpPr>
                <p:nvPr/>
              </p:nvSpPr>
              <p:spPr bwMode="auto">
                <a:xfrm>
                  <a:off x="6486525" y="1339850"/>
                  <a:ext cx="13335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1" name="Rectangle 103"/>
                <p:cNvSpPr>
                  <a:spLocks noChangeArrowheads="1"/>
                </p:cNvSpPr>
                <p:nvPr/>
              </p:nvSpPr>
              <p:spPr bwMode="auto">
                <a:xfrm>
                  <a:off x="6486525" y="1339850"/>
                  <a:ext cx="1333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2" name="Rectangle 104"/>
                <p:cNvSpPr>
                  <a:spLocks noChangeArrowheads="1"/>
                </p:cNvSpPr>
                <p:nvPr/>
              </p:nvSpPr>
              <p:spPr bwMode="auto">
                <a:xfrm>
                  <a:off x="6486525" y="1330325"/>
                  <a:ext cx="1333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3" name="Oval 105"/>
                <p:cNvSpPr>
                  <a:spLocks noChangeArrowheads="1"/>
                </p:cNvSpPr>
                <p:nvPr/>
              </p:nvSpPr>
              <p:spPr bwMode="auto">
                <a:xfrm>
                  <a:off x="6486525" y="1273175"/>
                  <a:ext cx="123825" cy="123825"/>
                </a:xfrm>
                <a:prstGeom prst="ellips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4" name="Rectangle 106"/>
                <p:cNvSpPr>
                  <a:spLocks noChangeArrowheads="1"/>
                </p:cNvSpPr>
                <p:nvPr/>
              </p:nvSpPr>
              <p:spPr bwMode="auto">
                <a:xfrm>
                  <a:off x="7439025" y="1263650"/>
                  <a:ext cx="19050" cy="1333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5" name="Rectangle 107"/>
                <p:cNvSpPr>
                  <a:spLocks noChangeArrowheads="1"/>
                </p:cNvSpPr>
                <p:nvPr/>
              </p:nvSpPr>
              <p:spPr bwMode="auto">
                <a:xfrm>
                  <a:off x="7429500" y="1263650"/>
                  <a:ext cx="381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Rectangle 108"/>
                <p:cNvSpPr>
                  <a:spLocks noChangeArrowheads="1"/>
                </p:cNvSpPr>
                <p:nvPr/>
              </p:nvSpPr>
              <p:spPr bwMode="auto">
                <a:xfrm>
                  <a:off x="7429500" y="1387475"/>
                  <a:ext cx="381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7" name="Rectangle 109"/>
                <p:cNvSpPr>
                  <a:spLocks noChangeArrowheads="1"/>
                </p:cNvSpPr>
                <p:nvPr/>
              </p:nvSpPr>
              <p:spPr bwMode="auto">
                <a:xfrm>
                  <a:off x="7410450" y="1273175"/>
                  <a:ext cx="762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8" name="Rectangle 110"/>
                <p:cNvSpPr>
                  <a:spLocks noChangeArrowheads="1"/>
                </p:cNvSpPr>
                <p:nvPr/>
              </p:nvSpPr>
              <p:spPr bwMode="auto">
                <a:xfrm>
                  <a:off x="7410450" y="1377950"/>
                  <a:ext cx="7620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9" name="Rectangle 111"/>
                <p:cNvSpPr>
                  <a:spLocks noChangeArrowheads="1"/>
                </p:cNvSpPr>
                <p:nvPr/>
              </p:nvSpPr>
              <p:spPr bwMode="auto">
                <a:xfrm>
                  <a:off x="7400925" y="1282700"/>
                  <a:ext cx="952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0" name="Rectangle 112"/>
                <p:cNvSpPr>
                  <a:spLocks noChangeArrowheads="1"/>
                </p:cNvSpPr>
                <p:nvPr/>
              </p:nvSpPr>
              <p:spPr bwMode="auto">
                <a:xfrm>
                  <a:off x="7400925" y="1368425"/>
                  <a:ext cx="952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1" name="Rectangle 113"/>
                <p:cNvSpPr>
                  <a:spLocks noChangeArrowheads="1"/>
                </p:cNvSpPr>
                <p:nvPr/>
              </p:nvSpPr>
              <p:spPr bwMode="auto">
                <a:xfrm>
                  <a:off x="7391400" y="1292225"/>
                  <a:ext cx="11430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2" name="Rectangle 114"/>
                <p:cNvSpPr>
                  <a:spLocks noChangeArrowheads="1"/>
                </p:cNvSpPr>
                <p:nvPr/>
              </p:nvSpPr>
              <p:spPr bwMode="auto">
                <a:xfrm>
                  <a:off x="7391400" y="1349375"/>
                  <a:ext cx="11430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3" name="Rectangle 115"/>
                <p:cNvSpPr>
                  <a:spLocks noChangeArrowheads="1"/>
                </p:cNvSpPr>
                <p:nvPr/>
              </p:nvSpPr>
              <p:spPr bwMode="auto">
                <a:xfrm>
                  <a:off x="7381875" y="1311275"/>
                  <a:ext cx="13335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4" name="Rectangle 116"/>
                <p:cNvSpPr>
                  <a:spLocks noChangeArrowheads="1"/>
                </p:cNvSpPr>
                <p:nvPr/>
              </p:nvSpPr>
              <p:spPr bwMode="auto">
                <a:xfrm>
                  <a:off x="7381875" y="1330325"/>
                  <a:ext cx="133350" cy="19050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5" name="Rectangle 117"/>
                <p:cNvSpPr>
                  <a:spLocks noChangeArrowheads="1"/>
                </p:cNvSpPr>
                <p:nvPr/>
              </p:nvSpPr>
              <p:spPr bwMode="auto">
                <a:xfrm>
                  <a:off x="7381875" y="1330325"/>
                  <a:ext cx="1333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6" name="Rectangle 118"/>
                <p:cNvSpPr>
                  <a:spLocks noChangeArrowheads="1"/>
                </p:cNvSpPr>
                <p:nvPr/>
              </p:nvSpPr>
              <p:spPr bwMode="auto">
                <a:xfrm>
                  <a:off x="7381875" y="1320800"/>
                  <a:ext cx="133350" cy="9525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7" name="Oval 119"/>
                <p:cNvSpPr>
                  <a:spLocks noChangeArrowheads="1"/>
                </p:cNvSpPr>
                <p:nvPr/>
              </p:nvSpPr>
              <p:spPr bwMode="auto">
                <a:xfrm>
                  <a:off x="7381875" y="1263650"/>
                  <a:ext cx="123825" cy="123825"/>
                </a:xfrm>
                <a:prstGeom prst="ellips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8" name="Freeform 120"/>
                <p:cNvSpPr>
                  <a:spLocks noEditPoints="1"/>
                </p:cNvSpPr>
                <p:nvPr/>
              </p:nvSpPr>
              <p:spPr bwMode="auto">
                <a:xfrm>
                  <a:off x="3438525" y="1330325"/>
                  <a:ext cx="4010025" cy="3819525"/>
                </a:xfrm>
                <a:custGeom>
                  <a:avLst/>
                  <a:gdLst>
                    <a:gd name="T0" fmla="*/ 6 w 421"/>
                    <a:gd name="T1" fmla="*/ 398 h 401"/>
                    <a:gd name="T2" fmla="*/ 19 w 421"/>
                    <a:gd name="T3" fmla="*/ 391 h 401"/>
                    <a:gd name="T4" fmla="*/ 27 w 421"/>
                    <a:gd name="T5" fmla="*/ 387 h 401"/>
                    <a:gd name="T6" fmla="*/ 41 w 421"/>
                    <a:gd name="T7" fmla="*/ 380 h 401"/>
                    <a:gd name="T8" fmla="*/ 48 w 421"/>
                    <a:gd name="T9" fmla="*/ 375 h 401"/>
                    <a:gd name="T10" fmla="*/ 59 w 421"/>
                    <a:gd name="T11" fmla="*/ 364 h 401"/>
                    <a:gd name="T12" fmla="*/ 66 w 421"/>
                    <a:gd name="T13" fmla="*/ 357 h 401"/>
                    <a:gd name="T14" fmla="*/ 77 w 421"/>
                    <a:gd name="T15" fmla="*/ 346 h 401"/>
                    <a:gd name="T16" fmla="*/ 84 w 421"/>
                    <a:gd name="T17" fmla="*/ 339 h 401"/>
                    <a:gd name="T18" fmla="*/ 95 w 421"/>
                    <a:gd name="T19" fmla="*/ 328 h 401"/>
                    <a:gd name="T20" fmla="*/ 102 w 421"/>
                    <a:gd name="T21" fmla="*/ 321 h 401"/>
                    <a:gd name="T22" fmla="*/ 113 w 421"/>
                    <a:gd name="T23" fmla="*/ 310 h 401"/>
                    <a:gd name="T24" fmla="*/ 120 w 421"/>
                    <a:gd name="T25" fmla="*/ 303 h 401"/>
                    <a:gd name="T26" fmla="*/ 131 w 421"/>
                    <a:gd name="T27" fmla="*/ 292 h 401"/>
                    <a:gd name="T28" fmla="*/ 138 w 421"/>
                    <a:gd name="T29" fmla="*/ 285 h 401"/>
                    <a:gd name="T30" fmla="*/ 142 w 421"/>
                    <a:gd name="T31" fmla="*/ 278 h 401"/>
                    <a:gd name="T32" fmla="*/ 146 w 421"/>
                    <a:gd name="T33" fmla="*/ 270 h 401"/>
                    <a:gd name="T34" fmla="*/ 153 w 421"/>
                    <a:gd name="T35" fmla="*/ 256 h 401"/>
                    <a:gd name="T36" fmla="*/ 156 w 421"/>
                    <a:gd name="T37" fmla="*/ 248 h 401"/>
                    <a:gd name="T38" fmla="*/ 163 w 421"/>
                    <a:gd name="T39" fmla="*/ 235 h 401"/>
                    <a:gd name="T40" fmla="*/ 167 w 421"/>
                    <a:gd name="T41" fmla="*/ 227 h 401"/>
                    <a:gd name="T42" fmla="*/ 173 w 421"/>
                    <a:gd name="T43" fmla="*/ 213 h 401"/>
                    <a:gd name="T44" fmla="*/ 177 w 421"/>
                    <a:gd name="T45" fmla="*/ 205 h 401"/>
                    <a:gd name="T46" fmla="*/ 184 w 421"/>
                    <a:gd name="T47" fmla="*/ 192 h 401"/>
                    <a:gd name="T48" fmla="*/ 187 w 421"/>
                    <a:gd name="T49" fmla="*/ 184 h 401"/>
                    <a:gd name="T50" fmla="*/ 194 w 421"/>
                    <a:gd name="T51" fmla="*/ 171 h 401"/>
                    <a:gd name="T52" fmla="*/ 198 w 421"/>
                    <a:gd name="T53" fmla="*/ 163 h 401"/>
                    <a:gd name="T54" fmla="*/ 204 w 421"/>
                    <a:gd name="T55" fmla="*/ 149 h 401"/>
                    <a:gd name="T56" fmla="*/ 208 w 421"/>
                    <a:gd name="T57" fmla="*/ 141 h 401"/>
                    <a:gd name="T58" fmla="*/ 215 w 421"/>
                    <a:gd name="T59" fmla="*/ 128 h 401"/>
                    <a:gd name="T60" fmla="*/ 218 w 421"/>
                    <a:gd name="T61" fmla="*/ 120 h 401"/>
                    <a:gd name="T62" fmla="*/ 225 w 421"/>
                    <a:gd name="T63" fmla="*/ 107 h 401"/>
                    <a:gd name="T64" fmla="*/ 229 w 421"/>
                    <a:gd name="T65" fmla="*/ 99 h 401"/>
                    <a:gd name="T66" fmla="*/ 233 w 421"/>
                    <a:gd name="T67" fmla="*/ 90 h 401"/>
                    <a:gd name="T68" fmla="*/ 242 w 421"/>
                    <a:gd name="T69" fmla="*/ 82 h 401"/>
                    <a:gd name="T70" fmla="*/ 249 w 421"/>
                    <a:gd name="T71" fmla="*/ 75 h 401"/>
                    <a:gd name="T72" fmla="*/ 261 w 421"/>
                    <a:gd name="T73" fmla="*/ 64 h 401"/>
                    <a:gd name="T74" fmla="*/ 268 w 421"/>
                    <a:gd name="T75" fmla="*/ 58 h 401"/>
                    <a:gd name="T76" fmla="*/ 279 w 421"/>
                    <a:gd name="T77" fmla="*/ 47 h 401"/>
                    <a:gd name="T78" fmla="*/ 286 w 421"/>
                    <a:gd name="T79" fmla="*/ 41 h 401"/>
                    <a:gd name="T80" fmla="*/ 297 w 421"/>
                    <a:gd name="T81" fmla="*/ 31 h 401"/>
                    <a:gd name="T82" fmla="*/ 304 w 421"/>
                    <a:gd name="T83" fmla="*/ 24 h 401"/>
                    <a:gd name="T84" fmla="*/ 316 w 421"/>
                    <a:gd name="T85" fmla="*/ 13 h 401"/>
                    <a:gd name="T86" fmla="*/ 323 w 421"/>
                    <a:gd name="T87" fmla="*/ 7 h 401"/>
                    <a:gd name="T88" fmla="*/ 330 w 421"/>
                    <a:gd name="T89" fmla="*/ 3 h 401"/>
                    <a:gd name="T90" fmla="*/ 338 w 421"/>
                    <a:gd name="T91" fmla="*/ 3 h 401"/>
                    <a:gd name="T92" fmla="*/ 352 w 421"/>
                    <a:gd name="T93" fmla="*/ 2 h 401"/>
                    <a:gd name="T94" fmla="*/ 360 w 421"/>
                    <a:gd name="T95" fmla="*/ 2 h 401"/>
                    <a:gd name="T96" fmla="*/ 374 w 421"/>
                    <a:gd name="T97" fmla="*/ 2 h 401"/>
                    <a:gd name="T98" fmla="*/ 382 w 421"/>
                    <a:gd name="T99" fmla="*/ 1 h 401"/>
                    <a:gd name="T100" fmla="*/ 396 w 421"/>
                    <a:gd name="T101" fmla="*/ 1 h 401"/>
                    <a:gd name="T102" fmla="*/ 404 w 421"/>
                    <a:gd name="T103" fmla="*/ 1 h 401"/>
                    <a:gd name="T104" fmla="*/ 418 w 421"/>
                    <a:gd name="T105" fmla="*/ 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21" h="401">
                      <a:moveTo>
                        <a:pt x="6" y="398"/>
                      </a:moveTo>
                      <a:lnTo>
                        <a:pt x="13" y="394"/>
                      </a:lnTo>
                      <a:moveTo>
                        <a:pt x="19" y="391"/>
                      </a:moveTo>
                      <a:lnTo>
                        <a:pt x="21" y="390"/>
                      </a:lnTo>
                      <a:moveTo>
                        <a:pt x="27" y="387"/>
                      </a:moveTo>
                      <a:lnTo>
                        <a:pt x="35" y="383"/>
                      </a:lnTo>
                      <a:moveTo>
                        <a:pt x="41" y="380"/>
                      </a:moveTo>
                      <a:lnTo>
                        <a:pt x="43" y="379"/>
                      </a:lnTo>
                      <a:moveTo>
                        <a:pt x="48" y="375"/>
                      </a:moveTo>
                      <a:lnTo>
                        <a:pt x="54" y="369"/>
                      </a:lnTo>
                      <a:moveTo>
                        <a:pt x="59" y="364"/>
                      </a:moveTo>
                      <a:lnTo>
                        <a:pt x="61" y="362"/>
                      </a:lnTo>
                      <a:moveTo>
                        <a:pt x="66" y="357"/>
                      </a:moveTo>
                      <a:lnTo>
                        <a:pt x="72" y="351"/>
                      </a:lnTo>
                      <a:moveTo>
                        <a:pt x="77" y="346"/>
                      </a:moveTo>
                      <a:lnTo>
                        <a:pt x="79" y="344"/>
                      </a:lnTo>
                      <a:moveTo>
                        <a:pt x="84" y="339"/>
                      </a:moveTo>
                      <a:lnTo>
                        <a:pt x="90" y="333"/>
                      </a:lnTo>
                      <a:moveTo>
                        <a:pt x="95" y="328"/>
                      </a:moveTo>
                      <a:lnTo>
                        <a:pt x="97" y="326"/>
                      </a:lnTo>
                      <a:moveTo>
                        <a:pt x="102" y="321"/>
                      </a:moveTo>
                      <a:lnTo>
                        <a:pt x="108" y="315"/>
                      </a:lnTo>
                      <a:moveTo>
                        <a:pt x="113" y="310"/>
                      </a:moveTo>
                      <a:lnTo>
                        <a:pt x="115" y="308"/>
                      </a:lnTo>
                      <a:moveTo>
                        <a:pt x="120" y="303"/>
                      </a:moveTo>
                      <a:lnTo>
                        <a:pt x="126" y="297"/>
                      </a:lnTo>
                      <a:moveTo>
                        <a:pt x="131" y="292"/>
                      </a:moveTo>
                      <a:lnTo>
                        <a:pt x="133" y="290"/>
                      </a:lnTo>
                      <a:moveTo>
                        <a:pt x="138" y="285"/>
                      </a:moveTo>
                      <a:lnTo>
                        <a:pt x="139" y="284"/>
                      </a:lnTo>
                      <a:lnTo>
                        <a:pt x="142" y="278"/>
                      </a:lnTo>
                      <a:moveTo>
                        <a:pt x="145" y="272"/>
                      </a:moveTo>
                      <a:lnTo>
                        <a:pt x="146" y="270"/>
                      </a:lnTo>
                      <a:moveTo>
                        <a:pt x="149" y="264"/>
                      </a:moveTo>
                      <a:lnTo>
                        <a:pt x="153" y="256"/>
                      </a:lnTo>
                      <a:moveTo>
                        <a:pt x="155" y="250"/>
                      </a:moveTo>
                      <a:lnTo>
                        <a:pt x="156" y="248"/>
                      </a:lnTo>
                      <a:moveTo>
                        <a:pt x="159" y="242"/>
                      </a:moveTo>
                      <a:lnTo>
                        <a:pt x="163" y="235"/>
                      </a:lnTo>
                      <a:moveTo>
                        <a:pt x="166" y="229"/>
                      </a:moveTo>
                      <a:lnTo>
                        <a:pt x="167" y="227"/>
                      </a:lnTo>
                      <a:moveTo>
                        <a:pt x="170" y="221"/>
                      </a:moveTo>
                      <a:lnTo>
                        <a:pt x="173" y="213"/>
                      </a:lnTo>
                      <a:moveTo>
                        <a:pt x="176" y="207"/>
                      </a:moveTo>
                      <a:lnTo>
                        <a:pt x="177" y="205"/>
                      </a:lnTo>
                      <a:moveTo>
                        <a:pt x="180" y="199"/>
                      </a:moveTo>
                      <a:lnTo>
                        <a:pt x="184" y="192"/>
                      </a:lnTo>
                      <a:moveTo>
                        <a:pt x="186" y="186"/>
                      </a:moveTo>
                      <a:lnTo>
                        <a:pt x="187" y="184"/>
                      </a:lnTo>
                      <a:moveTo>
                        <a:pt x="190" y="178"/>
                      </a:moveTo>
                      <a:lnTo>
                        <a:pt x="194" y="171"/>
                      </a:lnTo>
                      <a:moveTo>
                        <a:pt x="197" y="165"/>
                      </a:moveTo>
                      <a:lnTo>
                        <a:pt x="198" y="163"/>
                      </a:lnTo>
                      <a:moveTo>
                        <a:pt x="201" y="157"/>
                      </a:moveTo>
                      <a:lnTo>
                        <a:pt x="204" y="149"/>
                      </a:lnTo>
                      <a:moveTo>
                        <a:pt x="207" y="143"/>
                      </a:moveTo>
                      <a:lnTo>
                        <a:pt x="208" y="141"/>
                      </a:lnTo>
                      <a:moveTo>
                        <a:pt x="211" y="135"/>
                      </a:moveTo>
                      <a:lnTo>
                        <a:pt x="215" y="128"/>
                      </a:lnTo>
                      <a:moveTo>
                        <a:pt x="217" y="122"/>
                      </a:moveTo>
                      <a:lnTo>
                        <a:pt x="218" y="120"/>
                      </a:lnTo>
                      <a:moveTo>
                        <a:pt x="221" y="114"/>
                      </a:moveTo>
                      <a:lnTo>
                        <a:pt x="225" y="107"/>
                      </a:lnTo>
                      <a:moveTo>
                        <a:pt x="228" y="101"/>
                      </a:moveTo>
                      <a:lnTo>
                        <a:pt x="229" y="99"/>
                      </a:lnTo>
                      <a:moveTo>
                        <a:pt x="232" y="93"/>
                      </a:moveTo>
                      <a:lnTo>
                        <a:pt x="233" y="90"/>
                      </a:lnTo>
                      <a:lnTo>
                        <a:pt x="237" y="86"/>
                      </a:lnTo>
                      <a:moveTo>
                        <a:pt x="242" y="82"/>
                      </a:moveTo>
                      <a:lnTo>
                        <a:pt x="244" y="80"/>
                      </a:lnTo>
                      <a:moveTo>
                        <a:pt x="249" y="75"/>
                      </a:moveTo>
                      <a:lnTo>
                        <a:pt x="256" y="69"/>
                      </a:lnTo>
                      <a:moveTo>
                        <a:pt x="261" y="64"/>
                      </a:moveTo>
                      <a:lnTo>
                        <a:pt x="263" y="62"/>
                      </a:lnTo>
                      <a:moveTo>
                        <a:pt x="268" y="58"/>
                      </a:moveTo>
                      <a:lnTo>
                        <a:pt x="274" y="52"/>
                      </a:lnTo>
                      <a:moveTo>
                        <a:pt x="279" y="47"/>
                      </a:moveTo>
                      <a:lnTo>
                        <a:pt x="281" y="46"/>
                      </a:lnTo>
                      <a:moveTo>
                        <a:pt x="286" y="41"/>
                      </a:moveTo>
                      <a:lnTo>
                        <a:pt x="292" y="35"/>
                      </a:lnTo>
                      <a:moveTo>
                        <a:pt x="297" y="31"/>
                      </a:moveTo>
                      <a:lnTo>
                        <a:pt x="299" y="29"/>
                      </a:lnTo>
                      <a:moveTo>
                        <a:pt x="304" y="24"/>
                      </a:moveTo>
                      <a:lnTo>
                        <a:pt x="311" y="18"/>
                      </a:lnTo>
                      <a:moveTo>
                        <a:pt x="316" y="13"/>
                      </a:moveTo>
                      <a:lnTo>
                        <a:pt x="318" y="11"/>
                      </a:lnTo>
                      <a:moveTo>
                        <a:pt x="323" y="7"/>
                      </a:moveTo>
                      <a:lnTo>
                        <a:pt x="327" y="3"/>
                      </a:lnTo>
                      <a:lnTo>
                        <a:pt x="330" y="3"/>
                      </a:lnTo>
                      <a:moveTo>
                        <a:pt x="336" y="3"/>
                      </a:moveTo>
                      <a:lnTo>
                        <a:pt x="338" y="3"/>
                      </a:lnTo>
                      <a:moveTo>
                        <a:pt x="344" y="2"/>
                      </a:moveTo>
                      <a:lnTo>
                        <a:pt x="352" y="2"/>
                      </a:lnTo>
                      <a:moveTo>
                        <a:pt x="358" y="2"/>
                      </a:moveTo>
                      <a:lnTo>
                        <a:pt x="360" y="2"/>
                      </a:lnTo>
                      <a:moveTo>
                        <a:pt x="366" y="2"/>
                      </a:moveTo>
                      <a:lnTo>
                        <a:pt x="374" y="2"/>
                      </a:lnTo>
                      <a:moveTo>
                        <a:pt x="380" y="1"/>
                      </a:moveTo>
                      <a:lnTo>
                        <a:pt x="382" y="1"/>
                      </a:lnTo>
                      <a:moveTo>
                        <a:pt x="388" y="1"/>
                      </a:moveTo>
                      <a:lnTo>
                        <a:pt x="396" y="1"/>
                      </a:lnTo>
                      <a:moveTo>
                        <a:pt x="402" y="1"/>
                      </a:moveTo>
                      <a:lnTo>
                        <a:pt x="404" y="1"/>
                      </a:lnTo>
                      <a:moveTo>
                        <a:pt x="410" y="0"/>
                      </a:moveTo>
                      <a:lnTo>
                        <a:pt x="418" y="0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" name="Rectangle 121"/>
                <p:cNvSpPr>
                  <a:spLocks noChangeArrowheads="1"/>
                </p:cNvSpPr>
                <p:nvPr/>
              </p:nvSpPr>
              <p:spPr bwMode="auto">
                <a:xfrm>
                  <a:off x="3362325" y="5102225"/>
                  <a:ext cx="123825" cy="1238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Rectangle 122"/>
                <p:cNvSpPr>
                  <a:spLocks noChangeArrowheads="1"/>
                </p:cNvSpPr>
                <p:nvPr/>
              </p:nvSpPr>
              <p:spPr bwMode="auto">
                <a:xfrm>
                  <a:off x="3362325" y="5102225"/>
                  <a:ext cx="123825" cy="123825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1" name="Rectangle 123"/>
                <p:cNvSpPr>
                  <a:spLocks noChangeArrowheads="1"/>
                </p:cNvSpPr>
                <p:nvPr/>
              </p:nvSpPr>
              <p:spPr bwMode="auto">
                <a:xfrm>
                  <a:off x="3810000" y="4864100"/>
                  <a:ext cx="123825" cy="1238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2" name="Rectangle 124"/>
                <p:cNvSpPr>
                  <a:spLocks noChangeArrowheads="1"/>
                </p:cNvSpPr>
                <p:nvPr/>
              </p:nvSpPr>
              <p:spPr bwMode="auto">
                <a:xfrm>
                  <a:off x="3810000" y="4864100"/>
                  <a:ext cx="123825" cy="123825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3" name="Rectangle 125"/>
                <p:cNvSpPr>
                  <a:spLocks noChangeArrowheads="1"/>
                </p:cNvSpPr>
                <p:nvPr/>
              </p:nvSpPr>
              <p:spPr bwMode="auto">
                <a:xfrm>
                  <a:off x="4705350" y="3968750"/>
                  <a:ext cx="123825" cy="1238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4" name="Rectangle 126"/>
                <p:cNvSpPr>
                  <a:spLocks noChangeArrowheads="1"/>
                </p:cNvSpPr>
                <p:nvPr/>
              </p:nvSpPr>
              <p:spPr bwMode="auto">
                <a:xfrm>
                  <a:off x="4705350" y="3968750"/>
                  <a:ext cx="123825" cy="123825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Rectangle 127"/>
                <p:cNvSpPr>
                  <a:spLocks noChangeArrowheads="1"/>
                </p:cNvSpPr>
                <p:nvPr/>
              </p:nvSpPr>
              <p:spPr bwMode="auto">
                <a:xfrm>
                  <a:off x="5600700" y="2130425"/>
                  <a:ext cx="123825" cy="1238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6" name="Rectangle 128"/>
                <p:cNvSpPr>
                  <a:spLocks noChangeArrowheads="1"/>
                </p:cNvSpPr>
                <p:nvPr/>
              </p:nvSpPr>
              <p:spPr bwMode="auto">
                <a:xfrm>
                  <a:off x="5600700" y="2130425"/>
                  <a:ext cx="123825" cy="123825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7" name="Rectangle 129"/>
                <p:cNvSpPr>
                  <a:spLocks noChangeArrowheads="1"/>
                </p:cNvSpPr>
                <p:nvPr/>
              </p:nvSpPr>
              <p:spPr bwMode="auto">
                <a:xfrm>
                  <a:off x="6496050" y="1301750"/>
                  <a:ext cx="123825" cy="1238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8" name="Rectangle 130"/>
                <p:cNvSpPr>
                  <a:spLocks noChangeArrowheads="1"/>
                </p:cNvSpPr>
                <p:nvPr/>
              </p:nvSpPr>
              <p:spPr bwMode="auto">
                <a:xfrm>
                  <a:off x="6496050" y="1301750"/>
                  <a:ext cx="123825" cy="123825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Rectangle 131"/>
                <p:cNvSpPr>
                  <a:spLocks noChangeArrowheads="1"/>
                </p:cNvSpPr>
                <p:nvPr/>
              </p:nvSpPr>
              <p:spPr bwMode="auto">
                <a:xfrm>
                  <a:off x="7391400" y="1273175"/>
                  <a:ext cx="123825" cy="1143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Rectangle 132"/>
                <p:cNvSpPr>
                  <a:spLocks noChangeArrowheads="1"/>
                </p:cNvSpPr>
                <p:nvPr/>
              </p:nvSpPr>
              <p:spPr bwMode="auto">
                <a:xfrm>
                  <a:off x="7391400" y="1273175"/>
                  <a:ext cx="123825" cy="114300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" name="Freeform 133"/>
                <p:cNvSpPr>
                  <a:spLocks noEditPoints="1"/>
                </p:cNvSpPr>
                <p:nvPr/>
              </p:nvSpPr>
              <p:spPr bwMode="auto">
                <a:xfrm>
                  <a:off x="3533775" y="1330325"/>
                  <a:ext cx="3914775" cy="3733800"/>
                </a:xfrm>
                <a:custGeom>
                  <a:avLst/>
                  <a:gdLst>
                    <a:gd name="T0" fmla="*/ 0 w 411"/>
                    <a:gd name="T1" fmla="*/ 392 h 392"/>
                    <a:gd name="T2" fmla="*/ 12 w 411"/>
                    <a:gd name="T3" fmla="*/ 392 h 392"/>
                    <a:gd name="T4" fmla="*/ 24 w 411"/>
                    <a:gd name="T5" fmla="*/ 391 h 392"/>
                    <a:gd name="T6" fmla="*/ 36 w 411"/>
                    <a:gd name="T7" fmla="*/ 390 h 392"/>
                    <a:gd name="T8" fmla="*/ 46 w 411"/>
                    <a:gd name="T9" fmla="*/ 383 h 392"/>
                    <a:gd name="T10" fmla="*/ 56 w 411"/>
                    <a:gd name="T11" fmla="*/ 375 h 392"/>
                    <a:gd name="T12" fmla="*/ 66 w 411"/>
                    <a:gd name="T13" fmla="*/ 367 h 392"/>
                    <a:gd name="T14" fmla="*/ 76 w 411"/>
                    <a:gd name="T15" fmla="*/ 360 h 392"/>
                    <a:gd name="T16" fmla="*/ 86 w 411"/>
                    <a:gd name="T17" fmla="*/ 352 h 392"/>
                    <a:gd name="T18" fmla="*/ 96 w 411"/>
                    <a:gd name="T19" fmla="*/ 344 h 392"/>
                    <a:gd name="T20" fmla="*/ 106 w 411"/>
                    <a:gd name="T21" fmla="*/ 337 h 392"/>
                    <a:gd name="T22" fmla="*/ 116 w 411"/>
                    <a:gd name="T23" fmla="*/ 329 h 392"/>
                    <a:gd name="T24" fmla="*/ 126 w 411"/>
                    <a:gd name="T25" fmla="*/ 321 h 392"/>
                    <a:gd name="T26" fmla="*/ 134 w 411"/>
                    <a:gd name="T27" fmla="*/ 311 h 392"/>
                    <a:gd name="T28" fmla="*/ 140 w 411"/>
                    <a:gd name="T29" fmla="*/ 300 h 392"/>
                    <a:gd name="T30" fmla="*/ 147 w 411"/>
                    <a:gd name="T31" fmla="*/ 289 h 392"/>
                    <a:gd name="T32" fmla="*/ 153 w 411"/>
                    <a:gd name="T33" fmla="*/ 278 h 392"/>
                    <a:gd name="T34" fmla="*/ 160 w 411"/>
                    <a:gd name="T35" fmla="*/ 267 h 392"/>
                    <a:gd name="T36" fmla="*/ 166 w 411"/>
                    <a:gd name="T37" fmla="*/ 256 h 392"/>
                    <a:gd name="T38" fmla="*/ 173 w 411"/>
                    <a:gd name="T39" fmla="*/ 245 h 392"/>
                    <a:gd name="T40" fmla="*/ 180 w 411"/>
                    <a:gd name="T41" fmla="*/ 234 h 392"/>
                    <a:gd name="T42" fmla="*/ 186 w 411"/>
                    <a:gd name="T43" fmla="*/ 223 h 392"/>
                    <a:gd name="T44" fmla="*/ 193 w 411"/>
                    <a:gd name="T45" fmla="*/ 212 h 392"/>
                    <a:gd name="T46" fmla="*/ 199 w 411"/>
                    <a:gd name="T47" fmla="*/ 201 h 392"/>
                    <a:gd name="T48" fmla="*/ 206 w 411"/>
                    <a:gd name="T49" fmla="*/ 190 h 392"/>
                    <a:gd name="T50" fmla="*/ 212 w 411"/>
                    <a:gd name="T51" fmla="*/ 179 h 392"/>
                    <a:gd name="T52" fmla="*/ 219 w 411"/>
                    <a:gd name="T53" fmla="*/ 168 h 392"/>
                    <a:gd name="T54" fmla="*/ 226 w 411"/>
                    <a:gd name="T55" fmla="*/ 157 h 392"/>
                    <a:gd name="T56" fmla="*/ 233 w 411"/>
                    <a:gd name="T57" fmla="*/ 146 h 392"/>
                    <a:gd name="T58" fmla="*/ 240 w 411"/>
                    <a:gd name="T59" fmla="*/ 136 h 392"/>
                    <a:gd name="T60" fmla="*/ 247 w 411"/>
                    <a:gd name="T61" fmla="*/ 125 h 392"/>
                    <a:gd name="T62" fmla="*/ 254 w 411"/>
                    <a:gd name="T63" fmla="*/ 114 h 392"/>
                    <a:gd name="T64" fmla="*/ 261 w 411"/>
                    <a:gd name="T65" fmla="*/ 104 h 392"/>
                    <a:gd name="T66" fmla="*/ 268 w 411"/>
                    <a:gd name="T67" fmla="*/ 93 h 392"/>
                    <a:gd name="T68" fmla="*/ 275 w 411"/>
                    <a:gd name="T69" fmla="*/ 83 h 392"/>
                    <a:gd name="T70" fmla="*/ 282 w 411"/>
                    <a:gd name="T71" fmla="*/ 72 h 392"/>
                    <a:gd name="T72" fmla="*/ 289 w 411"/>
                    <a:gd name="T73" fmla="*/ 62 h 392"/>
                    <a:gd name="T74" fmla="*/ 296 w 411"/>
                    <a:gd name="T75" fmla="*/ 51 h 392"/>
                    <a:gd name="T76" fmla="*/ 303 w 411"/>
                    <a:gd name="T77" fmla="*/ 40 h 392"/>
                    <a:gd name="T78" fmla="*/ 310 w 411"/>
                    <a:gd name="T79" fmla="*/ 30 h 392"/>
                    <a:gd name="T80" fmla="*/ 317 w 411"/>
                    <a:gd name="T81" fmla="*/ 19 h 392"/>
                    <a:gd name="T82" fmla="*/ 318 w 411"/>
                    <a:gd name="T83" fmla="*/ 19 h 392"/>
                    <a:gd name="T84" fmla="*/ 330 w 411"/>
                    <a:gd name="T85" fmla="*/ 16 h 392"/>
                    <a:gd name="T86" fmla="*/ 342 w 411"/>
                    <a:gd name="T87" fmla="*/ 14 h 392"/>
                    <a:gd name="T88" fmla="*/ 354 w 411"/>
                    <a:gd name="T89" fmla="*/ 12 h 392"/>
                    <a:gd name="T90" fmla="*/ 366 w 411"/>
                    <a:gd name="T91" fmla="*/ 9 h 392"/>
                    <a:gd name="T92" fmla="*/ 378 w 411"/>
                    <a:gd name="T93" fmla="*/ 7 h 392"/>
                    <a:gd name="T94" fmla="*/ 390 w 411"/>
                    <a:gd name="T95" fmla="*/ 4 h 392"/>
                    <a:gd name="T96" fmla="*/ 402 w 411"/>
                    <a:gd name="T97" fmla="*/ 2 h 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11" h="392">
                      <a:moveTo>
                        <a:pt x="12" y="392"/>
                      </a:moveTo>
                      <a:lnTo>
                        <a:pt x="24" y="391"/>
                      </a:lnTo>
                      <a:moveTo>
                        <a:pt x="36" y="390"/>
                      </a:moveTo>
                      <a:lnTo>
                        <a:pt x="46" y="383"/>
                      </a:lnTo>
                      <a:moveTo>
                        <a:pt x="56" y="375"/>
                      </a:moveTo>
                      <a:lnTo>
                        <a:pt x="66" y="367"/>
                      </a:lnTo>
                      <a:moveTo>
                        <a:pt x="76" y="360"/>
                      </a:moveTo>
                      <a:lnTo>
                        <a:pt x="86" y="352"/>
                      </a:lnTo>
                      <a:moveTo>
                        <a:pt x="96" y="344"/>
                      </a:moveTo>
                      <a:lnTo>
                        <a:pt x="106" y="337"/>
                      </a:lnTo>
                      <a:moveTo>
                        <a:pt x="116" y="329"/>
                      </a:moveTo>
                      <a:lnTo>
                        <a:pt x="126" y="321"/>
                      </a:lnTo>
                      <a:moveTo>
                        <a:pt x="134" y="311"/>
                      </a:moveTo>
                      <a:lnTo>
                        <a:pt x="140" y="300"/>
                      </a:lnTo>
                      <a:moveTo>
                        <a:pt x="147" y="289"/>
                      </a:moveTo>
                      <a:lnTo>
                        <a:pt x="153" y="278"/>
                      </a:lnTo>
                      <a:moveTo>
                        <a:pt x="160" y="267"/>
                      </a:moveTo>
                      <a:lnTo>
                        <a:pt x="166" y="256"/>
                      </a:lnTo>
                      <a:moveTo>
                        <a:pt x="173" y="245"/>
                      </a:moveTo>
                      <a:lnTo>
                        <a:pt x="180" y="234"/>
                      </a:lnTo>
                      <a:moveTo>
                        <a:pt x="186" y="223"/>
                      </a:moveTo>
                      <a:lnTo>
                        <a:pt x="193" y="212"/>
                      </a:lnTo>
                      <a:moveTo>
                        <a:pt x="199" y="201"/>
                      </a:moveTo>
                      <a:lnTo>
                        <a:pt x="206" y="190"/>
                      </a:lnTo>
                      <a:moveTo>
                        <a:pt x="212" y="179"/>
                      </a:moveTo>
                      <a:lnTo>
                        <a:pt x="219" y="168"/>
                      </a:lnTo>
                      <a:moveTo>
                        <a:pt x="226" y="157"/>
                      </a:moveTo>
                      <a:lnTo>
                        <a:pt x="233" y="146"/>
                      </a:lnTo>
                      <a:moveTo>
                        <a:pt x="240" y="136"/>
                      </a:moveTo>
                      <a:lnTo>
                        <a:pt x="247" y="125"/>
                      </a:lnTo>
                      <a:moveTo>
                        <a:pt x="254" y="114"/>
                      </a:moveTo>
                      <a:lnTo>
                        <a:pt x="261" y="104"/>
                      </a:lnTo>
                      <a:moveTo>
                        <a:pt x="268" y="93"/>
                      </a:moveTo>
                      <a:lnTo>
                        <a:pt x="275" y="83"/>
                      </a:lnTo>
                      <a:moveTo>
                        <a:pt x="282" y="72"/>
                      </a:moveTo>
                      <a:lnTo>
                        <a:pt x="289" y="62"/>
                      </a:lnTo>
                      <a:moveTo>
                        <a:pt x="296" y="51"/>
                      </a:moveTo>
                      <a:lnTo>
                        <a:pt x="303" y="40"/>
                      </a:lnTo>
                      <a:moveTo>
                        <a:pt x="310" y="30"/>
                      </a:moveTo>
                      <a:lnTo>
                        <a:pt x="317" y="19"/>
                      </a:lnTo>
                      <a:lnTo>
                        <a:pt x="318" y="19"/>
                      </a:lnTo>
                      <a:moveTo>
                        <a:pt x="330" y="16"/>
                      </a:moveTo>
                      <a:lnTo>
                        <a:pt x="342" y="14"/>
                      </a:lnTo>
                      <a:moveTo>
                        <a:pt x="354" y="12"/>
                      </a:moveTo>
                      <a:lnTo>
                        <a:pt x="366" y="9"/>
                      </a:lnTo>
                      <a:moveTo>
                        <a:pt x="378" y="7"/>
                      </a:moveTo>
                      <a:lnTo>
                        <a:pt x="390" y="4"/>
                      </a:lnTo>
                      <a:moveTo>
                        <a:pt x="402" y="2"/>
                      </a:moveTo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2" name="Freeform 134"/>
                <p:cNvSpPr>
                  <a:spLocks/>
                </p:cNvSpPr>
                <p:nvPr/>
              </p:nvSpPr>
              <p:spPr bwMode="auto">
                <a:xfrm>
                  <a:off x="3333750" y="4987925"/>
                  <a:ext cx="171450" cy="171450"/>
                </a:xfrm>
                <a:custGeom>
                  <a:avLst/>
                  <a:gdLst>
                    <a:gd name="T0" fmla="*/ 54 w 108"/>
                    <a:gd name="T1" fmla="*/ 108 h 108"/>
                    <a:gd name="T2" fmla="*/ 108 w 108"/>
                    <a:gd name="T3" fmla="*/ 54 h 108"/>
                    <a:gd name="T4" fmla="*/ 54 w 108"/>
                    <a:gd name="T5" fmla="*/ 0 h 108"/>
                    <a:gd name="T6" fmla="*/ 0 w 108"/>
                    <a:gd name="T7" fmla="*/ 54 h 108"/>
                    <a:gd name="T8" fmla="*/ 54 w 108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8">
                      <a:moveTo>
                        <a:pt x="54" y="108"/>
                      </a:moveTo>
                      <a:lnTo>
                        <a:pt x="108" y="54"/>
                      </a:lnTo>
                      <a:lnTo>
                        <a:pt x="54" y="0"/>
                      </a:lnTo>
                      <a:lnTo>
                        <a:pt x="0" y="54"/>
                      </a:lnTo>
                      <a:lnTo>
                        <a:pt x="54" y="108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3" name="Freeform 135"/>
                <p:cNvSpPr>
                  <a:spLocks/>
                </p:cNvSpPr>
                <p:nvPr/>
              </p:nvSpPr>
              <p:spPr bwMode="auto">
                <a:xfrm>
                  <a:off x="3333750" y="4987925"/>
                  <a:ext cx="171450" cy="171450"/>
                </a:xfrm>
                <a:custGeom>
                  <a:avLst/>
                  <a:gdLst>
                    <a:gd name="T0" fmla="*/ 9 w 18"/>
                    <a:gd name="T1" fmla="*/ 18 h 18"/>
                    <a:gd name="T2" fmla="*/ 18 w 18"/>
                    <a:gd name="T3" fmla="*/ 9 h 18"/>
                    <a:gd name="T4" fmla="*/ 9 w 18"/>
                    <a:gd name="T5" fmla="*/ 0 h 18"/>
                    <a:gd name="T6" fmla="*/ 0 w 18"/>
                    <a:gd name="T7" fmla="*/ 9 h 18"/>
                    <a:gd name="T8" fmla="*/ 9 w 18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9" y="18"/>
                      </a:moveTo>
                      <a:lnTo>
                        <a:pt x="18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" name="Freeform 136"/>
                <p:cNvSpPr>
                  <a:spLocks/>
                </p:cNvSpPr>
                <p:nvPr/>
              </p:nvSpPr>
              <p:spPr bwMode="auto">
                <a:xfrm>
                  <a:off x="3781425" y="4968875"/>
                  <a:ext cx="171450" cy="171450"/>
                </a:xfrm>
                <a:custGeom>
                  <a:avLst/>
                  <a:gdLst>
                    <a:gd name="T0" fmla="*/ 54 w 108"/>
                    <a:gd name="T1" fmla="*/ 108 h 108"/>
                    <a:gd name="T2" fmla="*/ 108 w 108"/>
                    <a:gd name="T3" fmla="*/ 54 h 108"/>
                    <a:gd name="T4" fmla="*/ 54 w 108"/>
                    <a:gd name="T5" fmla="*/ 0 h 108"/>
                    <a:gd name="T6" fmla="*/ 0 w 108"/>
                    <a:gd name="T7" fmla="*/ 54 h 108"/>
                    <a:gd name="T8" fmla="*/ 54 w 108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8">
                      <a:moveTo>
                        <a:pt x="54" y="108"/>
                      </a:moveTo>
                      <a:lnTo>
                        <a:pt x="108" y="54"/>
                      </a:lnTo>
                      <a:lnTo>
                        <a:pt x="54" y="0"/>
                      </a:lnTo>
                      <a:lnTo>
                        <a:pt x="0" y="54"/>
                      </a:lnTo>
                      <a:lnTo>
                        <a:pt x="54" y="108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Freeform 137"/>
                <p:cNvSpPr>
                  <a:spLocks/>
                </p:cNvSpPr>
                <p:nvPr/>
              </p:nvSpPr>
              <p:spPr bwMode="auto">
                <a:xfrm>
                  <a:off x="3781425" y="4968875"/>
                  <a:ext cx="171450" cy="171450"/>
                </a:xfrm>
                <a:custGeom>
                  <a:avLst/>
                  <a:gdLst>
                    <a:gd name="T0" fmla="*/ 9 w 18"/>
                    <a:gd name="T1" fmla="*/ 18 h 18"/>
                    <a:gd name="T2" fmla="*/ 18 w 18"/>
                    <a:gd name="T3" fmla="*/ 9 h 18"/>
                    <a:gd name="T4" fmla="*/ 9 w 18"/>
                    <a:gd name="T5" fmla="*/ 0 h 18"/>
                    <a:gd name="T6" fmla="*/ 0 w 18"/>
                    <a:gd name="T7" fmla="*/ 9 h 18"/>
                    <a:gd name="T8" fmla="*/ 9 w 18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9" y="18"/>
                      </a:moveTo>
                      <a:lnTo>
                        <a:pt x="18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6" name="Freeform 138"/>
                <p:cNvSpPr>
                  <a:spLocks/>
                </p:cNvSpPr>
                <p:nvPr/>
              </p:nvSpPr>
              <p:spPr bwMode="auto">
                <a:xfrm>
                  <a:off x="4676775" y="4283075"/>
                  <a:ext cx="171450" cy="171450"/>
                </a:xfrm>
                <a:custGeom>
                  <a:avLst/>
                  <a:gdLst>
                    <a:gd name="T0" fmla="*/ 54 w 108"/>
                    <a:gd name="T1" fmla="*/ 108 h 108"/>
                    <a:gd name="T2" fmla="*/ 108 w 108"/>
                    <a:gd name="T3" fmla="*/ 54 h 108"/>
                    <a:gd name="T4" fmla="*/ 54 w 108"/>
                    <a:gd name="T5" fmla="*/ 0 h 108"/>
                    <a:gd name="T6" fmla="*/ 0 w 108"/>
                    <a:gd name="T7" fmla="*/ 54 h 108"/>
                    <a:gd name="T8" fmla="*/ 54 w 108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8">
                      <a:moveTo>
                        <a:pt x="54" y="108"/>
                      </a:moveTo>
                      <a:lnTo>
                        <a:pt x="108" y="54"/>
                      </a:lnTo>
                      <a:lnTo>
                        <a:pt x="54" y="0"/>
                      </a:lnTo>
                      <a:lnTo>
                        <a:pt x="0" y="54"/>
                      </a:lnTo>
                      <a:lnTo>
                        <a:pt x="54" y="108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7" name="Freeform 139"/>
                <p:cNvSpPr>
                  <a:spLocks/>
                </p:cNvSpPr>
                <p:nvPr/>
              </p:nvSpPr>
              <p:spPr bwMode="auto">
                <a:xfrm>
                  <a:off x="4676775" y="4283075"/>
                  <a:ext cx="171450" cy="171450"/>
                </a:xfrm>
                <a:custGeom>
                  <a:avLst/>
                  <a:gdLst>
                    <a:gd name="T0" fmla="*/ 9 w 18"/>
                    <a:gd name="T1" fmla="*/ 18 h 18"/>
                    <a:gd name="T2" fmla="*/ 18 w 18"/>
                    <a:gd name="T3" fmla="*/ 9 h 18"/>
                    <a:gd name="T4" fmla="*/ 9 w 18"/>
                    <a:gd name="T5" fmla="*/ 0 h 18"/>
                    <a:gd name="T6" fmla="*/ 0 w 18"/>
                    <a:gd name="T7" fmla="*/ 9 h 18"/>
                    <a:gd name="T8" fmla="*/ 9 w 18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9" y="18"/>
                      </a:moveTo>
                      <a:lnTo>
                        <a:pt x="18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8" name="Freeform 140"/>
                <p:cNvSpPr>
                  <a:spLocks/>
                </p:cNvSpPr>
                <p:nvPr/>
              </p:nvSpPr>
              <p:spPr bwMode="auto">
                <a:xfrm>
                  <a:off x="5572125" y="2778125"/>
                  <a:ext cx="171450" cy="171450"/>
                </a:xfrm>
                <a:custGeom>
                  <a:avLst/>
                  <a:gdLst>
                    <a:gd name="T0" fmla="*/ 54 w 108"/>
                    <a:gd name="T1" fmla="*/ 108 h 108"/>
                    <a:gd name="T2" fmla="*/ 108 w 108"/>
                    <a:gd name="T3" fmla="*/ 54 h 108"/>
                    <a:gd name="T4" fmla="*/ 54 w 108"/>
                    <a:gd name="T5" fmla="*/ 0 h 108"/>
                    <a:gd name="T6" fmla="*/ 0 w 108"/>
                    <a:gd name="T7" fmla="*/ 54 h 108"/>
                    <a:gd name="T8" fmla="*/ 54 w 108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8">
                      <a:moveTo>
                        <a:pt x="54" y="108"/>
                      </a:moveTo>
                      <a:lnTo>
                        <a:pt x="108" y="54"/>
                      </a:lnTo>
                      <a:lnTo>
                        <a:pt x="54" y="0"/>
                      </a:lnTo>
                      <a:lnTo>
                        <a:pt x="0" y="54"/>
                      </a:lnTo>
                      <a:lnTo>
                        <a:pt x="54" y="108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9" name="Freeform 141"/>
                <p:cNvSpPr>
                  <a:spLocks/>
                </p:cNvSpPr>
                <p:nvPr/>
              </p:nvSpPr>
              <p:spPr bwMode="auto">
                <a:xfrm>
                  <a:off x="5572125" y="2778125"/>
                  <a:ext cx="171450" cy="171450"/>
                </a:xfrm>
                <a:custGeom>
                  <a:avLst/>
                  <a:gdLst>
                    <a:gd name="T0" fmla="*/ 9 w 18"/>
                    <a:gd name="T1" fmla="*/ 18 h 18"/>
                    <a:gd name="T2" fmla="*/ 18 w 18"/>
                    <a:gd name="T3" fmla="*/ 9 h 18"/>
                    <a:gd name="T4" fmla="*/ 9 w 18"/>
                    <a:gd name="T5" fmla="*/ 0 h 18"/>
                    <a:gd name="T6" fmla="*/ 0 w 18"/>
                    <a:gd name="T7" fmla="*/ 9 h 18"/>
                    <a:gd name="T8" fmla="*/ 9 w 18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9" y="18"/>
                      </a:moveTo>
                      <a:lnTo>
                        <a:pt x="18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0" name="Freeform 142"/>
                <p:cNvSpPr>
                  <a:spLocks/>
                </p:cNvSpPr>
                <p:nvPr/>
              </p:nvSpPr>
              <p:spPr bwMode="auto">
                <a:xfrm>
                  <a:off x="6467475" y="1425575"/>
                  <a:ext cx="171450" cy="171450"/>
                </a:xfrm>
                <a:custGeom>
                  <a:avLst/>
                  <a:gdLst>
                    <a:gd name="T0" fmla="*/ 54 w 108"/>
                    <a:gd name="T1" fmla="*/ 108 h 108"/>
                    <a:gd name="T2" fmla="*/ 108 w 108"/>
                    <a:gd name="T3" fmla="*/ 54 h 108"/>
                    <a:gd name="T4" fmla="*/ 54 w 108"/>
                    <a:gd name="T5" fmla="*/ 0 h 108"/>
                    <a:gd name="T6" fmla="*/ 0 w 108"/>
                    <a:gd name="T7" fmla="*/ 54 h 108"/>
                    <a:gd name="T8" fmla="*/ 54 w 108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8">
                      <a:moveTo>
                        <a:pt x="54" y="108"/>
                      </a:moveTo>
                      <a:lnTo>
                        <a:pt x="108" y="54"/>
                      </a:lnTo>
                      <a:lnTo>
                        <a:pt x="54" y="0"/>
                      </a:lnTo>
                      <a:lnTo>
                        <a:pt x="0" y="54"/>
                      </a:lnTo>
                      <a:lnTo>
                        <a:pt x="54" y="108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1" name="Freeform 143"/>
                <p:cNvSpPr>
                  <a:spLocks/>
                </p:cNvSpPr>
                <p:nvPr/>
              </p:nvSpPr>
              <p:spPr bwMode="auto">
                <a:xfrm>
                  <a:off x="6467475" y="1425575"/>
                  <a:ext cx="171450" cy="171450"/>
                </a:xfrm>
                <a:custGeom>
                  <a:avLst/>
                  <a:gdLst>
                    <a:gd name="T0" fmla="*/ 9 w 18"/>
                    <a:gd name="T1" fmla="*/ 18 h 18"/>
                    <a:gd name="T2" fmla="*/ 18 w 18"/>
                    <a:gd name="T3" fmla="*/ 9 h 18"/>
                    <a:gd name="T4" fmla="*/ 9 w 18"/>
                    <a:gd name="T5" fmla="*/ 0 h 18"/>
                    <a:gd name="T6" fmla="*/ 0 w 18"/>
                    <a:gd name="T7" fmla="*/ 9 h 18"/>
                    <a:gd name="T8" fmla="*/ 9 w 18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9" y="18"/>
                      </a:moveTo>
                      <a:lnTo>
                        <a:pt x="18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2" name="Freeform 144"/>
                <p:cNvSpPr>
                  <a:spLocks/>
                </p:cNvSpPr>
                <p:nvPr/>
              </p:nvSpPr>
              <p:spPr bwMode="auto">
                <a:xfrm>
                  <a:off x="7362825" y="1244600"/>
                  <a:ext cx="171450" cy="171450"/>
                </a:xfrm>
                <a:custGeom>
                  <a:avLst/>
                  <a:gdLst>
                    <a:gd name="T0" fmla="*/ 54 w 108"/>
                    <a:gd name="T1" fmla="*/ 108 h 108"/>
                    <a:gd name="T2" fmla="*/ 108 w 108"/>
                    <a:gd name="T3" fmla="*/ 54 h 108"/>
                    <a:gd name="T4" fmla="*/ 54 w 108"/>
                    <a:gd name="T5" fmla="*/ 0 h 108"/>
                    <a:gd name="T6" fmla="*/ 0 w 108"/>
                    <a:gd name="T7" fmla="*/ 54 h 108"/>
                    <a:gd name="T8" fmla="*/ 54 w 108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8">
                      <a:moveTo>
                        <a:pt x="54" y="108"/>
                      </a:moveTo>
                      <a:lnTo>
                        <a:pt x="108" y="54"/>
                      </a:lnTo>
                      <a:lnTo>
                        <a:pt x="54" y="0"/>
                      </a:lnTo>
                      <a:lnTo>
                        <a:pt x="0" y="54"/>
                      </a:lnTo>
                      <a:lnTo>
                        <a:pt x="54" y="108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3" name="Freeform 145"/>
                <p:cNvSpPr>
                  <a:spLocks/>
                </p:cNvSpPr>
                <p:nvPr/>
              </p:nvSpPr>
              <p:spPr bwMode="auto">
                <a:xfrm>
                  <a:off x="7362825" y="1244600"/>
                  <a:ext cx="171450" cy="171450"/>
                </a:xfrm>
                <a:custGeom>
                  <a:avLst/>
                  <a:gdLst>
                    <a:gd name="T0" fmla="*/ 9 w 18"/>
                    <a:gd name="T1" fmla="*/ 18 h 18"/>
                    <a:gd name="T2" fmla="*/ 18 w 18"/>
                    <a:gd name="T3" fmla="*/ 9 h 18"/>
                    <a:gd name="T4" fmla="*/ 9 w 18"/>
                    <a:gd name="T5" fmla="*/ 0 h 18"/>
                    <a:gd name="T6" fmla="*/ 0 w 18"/>
                    <a:gd name="T7" fmla="*/ 9 h 18"/>
                    <a:gd name="T8" fmla="*/ 9 w 18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9" y="18"/>
                      </a:moveTo>
                      <a:lnTo>
                        <a:pt x="18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4" name="Freeform 146"/>
                <p:cNvSpPr>
                  <a:spLocks noEditPoints="1"/>
                </p:cNvSpPr>
                <p:nvPr/>
              </p:nvSpPr>
              <p:spPr bwMode="auto">
                <a:xfrm>
                  <a:off x="3438525" y="1330325"/>
                  <a:ext cx="4010025" cy="3771900"/>
                </a:xfrm>
                <a:custGeom>
                  <a:avLst/>
                  <a:gdLst>
                    <a:gd name="T0" fmla="*/ 6 w 421"/>
                    <a:gd name="T1" fmla="*/ 396 h 396"/>
                    <a:gd name="T2" fmla="*/ 20 w 421"/>
                    <a:gd name="T3" fmla="*/ 395 h 396"/>
                    <a:gd name="T4" fmla="*/ 28 w 421"/>
                    <a:gd name="T5" fmla="*/ 395 h 396"/>
                    <a:gd name="T6" fmla="*/ 42 w 421"/>
                    <a:gd name="T7" fmla="*/ 394 h 396"/>
                    <a:gd name="T8" fmla="*/ 50 w 421"/>
                    <a:gd name="T9" fmla="*/ 392 h 396"/>
                    <a:gd name="T10" fmla="*/ 63 w 421"/>
                    <a:gd name="T11" fmla="*/ 386 h 396"/>
                    <a:gd name="T12" fmla="*/ 71 w 421"/>
                    <a:gd name="T13" fmla="*/ 382 h 396"/>
                    <a:gd name="T14" fmla="*/ 85 w 421"/>
                    <a:gd name="T15" fmla="*/ 375 h 396"/>
                    <a:gd name="T16" fmla="*/ 93 w 421"/>
                    <a:gd name="T17" fmla="*/ 372 h 396"/>
                    <a:gd name="T18" fmla="*/ 106 w 421"/>
                    <a:gd name="T19" fmla="*/ 365 h 396"/>
                    <a:gd name="T20" fmla="*/ 114 w 421"/>
                    <a:gd name="T21" fmla="*/ 362 h 396"/>
                    <a:gd name="T22" fmla="*/ 127 w 421"/>
                    <a:gd name="T23" fmla="*/ 356 h 396"/>
                    <a:gd name="T24" fmla="*/ 135 w 421"/>
                    <a:gd name="T25" fmla="*/ 352 h 396"/>
                    <a:gd name="T26" fmla="*/ 142 w 421"/>
                    <a:gd name="T27" fmla="*/ 347 h 396"/>
                    <a:gd name="T28" fmla="*/ 148 w 421"/>
                    <a:gd name="T29" fmla="*/ 340 h 396"/>
                    <a:gd name="T30" fmla="*/ 158 w 421"/>
                    <a:gd name="T31" fmla="*/ 328 h 396"/>
                    <a:gd name="T32" fmla="*/ 164 w 421"/>
                    <a:gd name="T33" fmla="*/ 321 h 396"/>
                    <a:gd name="T34" fmla="*/ 174 w 421"/>
                    <a:gd name="T35" fmla="*/ 309 h 396"/>
                    <a:gd name="T36" fmla="*/ 180 w 421"/>
                    <a:gd name="T37" fmla="*/ 302 h 396"/>
                    <a:gd name="T38" fmla="*/ 191 w 421"/>
                    <a:gd name="T39" fmla="*/ 290 h 396"/>
                    <a:gd name="T40" fmla="*/ 197 w 421"/>
                    <a:gd name="T41" fmla="*/ 283 h 396"/>
                    <a:gd name="T42" fmla="*/ 207 w 421"/>
                    <a:gd name="T43" fmla="*/ 271 h 396"/>
                    <a:gd name="T44" fmla="*/ 213 w 421"/>
                    <a:gd name="T45" fmla="*/ 264 h 396"/>
                    <a:gd name="T46" fmla="*/ 223 w 421"/>
                    <a:gd name="T47" fmla="*/ 253 h 396"/>
                    <a:gd name="T48" fmla="*/ 229 w 421"/>
                    <a:gd name="T49" fmla="*/ 246 h 396"/>
                    <a:gd name="T50" fmla="*/ 237 w 421"/>
                    <a:gd name="T51" fmla="*/ 234 h 396"/>
                    <a:gd name="T52" fmla="*/ 241 w 421"/>
                    <a:gd name="T53" fmla="*/ 226 h 396"/>
                    <a:gd name="T54" fmla="*/ 249 w 421"/>
                    <a:gd name="T55" fmla="*/ 213 h 396"/>
                    <a:gd name="T56" fmla="*/ 253 w 421"/>
                    <a:gd name="T57" fmla="*/ 205 h 396"/>
                    <a:gd name="T58" fmla="*/ 260 w 421"/>
                    <a:gd name="T59" fmla="*/ 192 h 396"/>
                    <a:gd name="T60" fmla="*/ 265 w 421"/>
                    <a:gd name="T61" fmla="*/ 184 h 396"/>
                    <a:gd name="T62" fmla="*/ 272 w 421"/>
                    <a:gd name="T63" fmla="*/ 171 h 396"/>
                    <a:gd name="T64" fmla="*/ 277 w 421"/>
                    <a:gd name="T65" fmla="*/ 163 h 396"/>
                    <a:gd name="T66" fmla="*/ 284 w 421"/>
                    <a:gd name="T67" fmla="*/ 150 h 396"/>
                    <a:gd name="T68" fmla="*/ 288 w 421"/>
                    <a:gd name="T69" fmla="*/ 142 h 396"/>
                    <a:gd name="T70" fmla="*/ 296 w 421"/>
                    <a:gd name="T71" fmla="*/ 129 h 396"/>
                    <a:gd name="T72" fmla="*/ 300 w 421"/>
                    <a:gd name="T73" fmla="*/ 121 h 396"/>
                    <a:gd name="T74" fmla="*/ 307 w 421"/>
                    <a:gd name="T75" fmla="*/ 108 h 396"/>
                    <a:gd name="T76" fmla="*/ 312 w 421"/>
                    <a:gd name="T77" fmla="*/ 100 h 396"/>
                    <a:gd name="T78" fmla="*/ 319 w 421"/>
                    <a:gd name="T79" fmla="*/ 87 h 396"/>
                    <a:gd name="T80" fmla="*/ 324 w 421"/>
                    <a:gd name="T81" fmla="*/ 79 h 396"/>
                    <a:gd name="T82" fmla="*/ 334 w 421"/>
                    <a:gd name="T83" fmla="*/ 68 h 396"/>
                    <a:gd name="T84" fmla="*/ 341 w 421"/>
                    <a:gd name="T85" fmla="*/ 62 h 396"/>
                    <a:gd name="T86" fmla="*/ 353 w 421"/>
                    <a:gd name="T87" fmla="*/ 53 h 396"/>
                    <a:gd name="T88" fmla="*/ 360 w 421"/>
                    <a:gd name="T89" fmla="*/ 47 h 396"/>
                    <a:gd name="T90" fmla="*/ 372 w 421"/>
                    <a:gd name="T91" fmla="*/ 38 h 396"/>
                    <a:gd name="T92" fmla="*/ 379 w 421"/>
                    <a:gd name="T93" fmla="*/ 33 h 396"/>
                    <a:gd name="T94" fmla="*/ 391 w 421"/>
                    <a:gd name="T95" fmla="*/ 23 h 396"/>
                    <a:gd name="T96" fmla="*/ 398 w 421"/>
                    <a:gd name="T97" fmla="*/ 18 h 396"/>
                    <a:gd name="T98" fmla="*/ 410 w 421"/>
                    <a:gd name="T99" fmla="*/ 9 h 396"/>
                    <a:gd name="T100" fmla="*/ 417 w 421"/>
                    <a:gd name="T101" fmla="*/ 3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21" h="396">
                      <a:moveTo>
                        <a:pt x="6" y="396"/>
                      </a:moveTo>
                      <a:lnTo>
                        <a:pt x="14" y="395"/>
                      </a:lnTo>
                      <a:moveTo>
                        <a:pt x="20" y="395"/>
                      </a:moveTo>
                      <a:lnTo>
                        <a:pt x="22" y="395"/>
                      </a:lnTo>
                      <a:moveTo>
                        <a:pt x="28" y="395"/>
                      </a:moveTo>
                      <a:lnTo>
                        <a:pt x="36" y="394"/>
                      </a:lnTo>
                      <a:moveTo>
                        <a:pt x="42" y="394"/>
                      </a:moveTo>
                      <a:lnTo>
                        <a:pt x="44" y="394"/>
                      </a:lnTo>
                      <a:moveTo>
                        <a:pt x="50" y="392"/>
                      </a:moveTo>
                      <a:lnTo>
                        <a:pt x="57" y="388"/>
                      </a:lnTo>
                      <a:moveTo>
                        <a:pt x="63" y="386"/>
                      </a:moveTo>
                      <a:lnTo>
                        <a:pt x="65" y="385"/>
                      </a:lnTo>
                      <a:moveTo>
                        <a:pt x="71" y="382"/>
                      </a:moveTo>
                      <a:lnTo>
                        <a:pt x="79" y="378"/>
                      </a:lnTo>
                      <a:moveTo>
                        <a:pt x="85" y="375"/>
                      </a:moveTo>
                      <a:lnTo>
                        <a:pt x="87" y="374"/>
                      </a:lnTo>
                      <a:moveTo>
                        <a:pt x="93" y="372"/>
                      </a:moveTo>
                      <a:lnTo>
                        <a:pt x="100" y="368"/>
                      </a:lnTo>
                      <a:moveTo>
                        <a:pt x="106" y="365"/>
                      </a:moveTo>
                      <a:lnTo>
                        <a:pt x="108" y="365"/>
                      </a:lnTo>
                      <a:moveTo>
                        <a:pt x="114" y="362"/>
                      </a:moveTo>
                      <a:lnTo>
                        <a:pt x="121" y="358"/>
                      </a:lnTo>
                      <a:moveTo>
                        <a:pt x="127" y="356"/>
                      </a:moveTo>
                      <a:lnTo>
                        <a:pt x="129" y="355"/>
                      </a:lnTo>
                      <a:moveTo>
                        <a:pt x="135" y="352"/>
                      </a:moveTo>
                      <a:lnTo>
                        <a:pt x="139" y="350"/>
                      </a:lnTo>
                      <a:lnTo>
                        <a:pt x="142" y="347"/>
                      </a:lnTo>
                      <a:moveTo>
                        <a:pt x="146" y="342"/>
                      </a:moveTo>
                      <a:lnTo>
                        <a:pt x="148" y="340"/>
                      </a:lnTo>
                      <a:moveTo>
                        <a:pt x="152" y="335"/>
                      </a:moveTo>
                      <a:lnTo>
                        <a:pt x="158" y="328"/>
                      </a:lnTo>
                      <a:moveTo>
                        <a:pt x="162" y="323"/>
                      </a:moveTo>
                      <a:lnTo>
                        <a:pt x="164" y="321"/>
                      </a:lnTo>
                      <a:moveTo>
                        <a:pt x="168" y="316"/>
                      </a:moveTo>
                      <a:lnTo>
                        <a:pt x="174" y="309"/>
                      </a:lnTo>
                      <a:moveTo>
                        <a:pt x="179" y="304"/>
                      </a:moveTo>
                      <a:lnTo>
                        <a:pt x="180" y="302"/>
                      </a:lnTo>
                      <a:moveTo>
                        <a:pt x="185" y="297"/>
                      </a:moveTo>
                      <a:lnTo>
                        <a:pt x="191" y="290"/>
                      </a:lnTo>
                      <a:moveTo>
                        <a:pt x="195" y="285"/>
                      </a:moveTo>
                      <a:lnTo>
                        <a:pt x="197" y="283"/>
                      </a:lnTo>
                      <a:moveTo>
                        <a:pt x="201" y="278"/>
                      </a:moveTo>
                      <a:lnTo>
                        <a:pt x="207" y="271"/>
                      </a:lnTo>
                      <a:moveTo>
                        <a:pt x="211" y="266"/>
                      </a:moveTo>
                      <a:lnTo>
                        <a:pt x="213" y="264"/>
                      </a:lnTo>
                      <a:moveTo>
                        <a:pt x="217" y="259"/>
                      </a:moveTo>
                      <a:lnTo>
                        <a:pt x="223" y="253"/>
                      </a:lnTo>
                      <a:moveTo>
                        <a:pt x="227" y="248"/>
                      </a:moveTo>
                      <a:lnTo>
                        <a:pt x="229" y="246"/>
                      </a:lnTo>
                      <a:moveTo>
                        <a:pt x="233" y="241"/>
                      </a:moveTo>
                      <a:lnTo>
                        <a:pt x="237" y="234"/>
                      </a:lnTo>
                      <a:moveTo>
                        <a:pt x="240" y="228"/>
                      </a:moveTo>
                      <a:lnTo>
                        <a:pt x="241" y="226"/>
                      </a:lnTo>
                      <a:moveTo>
                        <a:pt x="245" y="220"/>
                      </a:moveTo>
                      <a:lnTo>
                        <a:pt x="249" y="213"/>
                      </a:lnTo>
                      <a:moveTo>
                        <a:pt x="252" y="207"/>
                      </a:moveTo>
                      <a:lnTo>
                        <a:pt x="253" y="205"/>
                      </a:lnTo>
                      <a:moveTo>
                        <a:pt x="256" y="199"/>
                      </a:moveTo>
                      <a:lnTo>
                        <a:pt x="260" y="192"/>
                      </a:lnTo>
                      <a:moveTo>
                        <a:pt x="264" y="186"/>
                      </a:moveTo>
                      <a:lnTo>
                        <a:pt x="265" y="184"/>
                      </a:lnTo>
                      <a:moveTo>
                        <a:pt x="268" y="178"/>
                      </a:moveTo>
                      <a:lnTo>
                        <a:pt x="272" y="171"/>
                      </a:lnTo>
                      <a:moveTo>
                        <a:pt x="276" y="165"/>
                      </a:moveTo>
                      <a:lnTo>
                        <a:pt x="277" y="163"/>
                      </a:lnTo>
                      <a:moveTo>
                        <a:pt x="280" y="157"/>
                      </a:moveTo>
                      <a:lnTo>
                        <a:pt x="284" y="150"/>
                      </a:lnTo>
                      <a:moveTo>
                        <a:pt x="287" y="144"/>
                      </a:moveTo>
                      <a:lnTo>
                        <a:pt x="288" y="142"/>
                      </a:lnTo>
                      <a:moveTo>
                        <a:pt x="292" y="136"/>
                      </a:moveTo>
                      <a:lnTo>
                        <a:pt x="296" y="129"/>
                      </a:lnTo>
                      <a:moveTo>
                        <a:pt x="299" y="123"/>
                      </a:moveTo>
                      <a:lnTo>
                        <a:pt x="300" y="121"/>
                      </a:lnTo>
                      <a:moveTo>
                        <a:pt x="303" y="115"/>
                      </a:moveTo>
                      <a:lnTo>
                        <a:pt x="307" y="108"/>
                      </a:lnTo>
                      <a:moveTo>
                        <a:pt x="311" y="102"/>
                      </a:moveTo>
                      <a:lnTo>
                        <a:pt x="312" y="100"/>
                      </a:lnTo>
                      <a:moveTo>
                        <a:pt x="315" y="94"/>
                      </a:moveTo>
                      <a:lnTo>
                        <a:pt x="319" y="87"/>
                      </a:lnTo>
                      <a:moveTo>
                        <a:pt x="323" y="81"/>
                      </a:moveTo>
                      <a:lnTo>
                        <a:pt x="324" y="79"/>
                      </a:lnTo>
                      <a:moveTo>
                        <a:pt x="327" y="73"/>
                      </a:moveTo>
                      <a:lnTo>
                        <a:pt x="334" y="68"/>
                      </a:lnTo>
                      <a:moveTo>
                        <a:pt x="339" y="64"/>
                      </a:moveTo>
                      <a:lnTo>
                        <a:pt x="341" y="62"/>
                      </a:lnTo>
                      <a:moveTo>
                        <a:pt x="346" y="58"/>
                      </a:moveTo>
                      <a:lnTo>
                        <a:pt x="353" y="53"/>
                      </a:lnTo>
                      <a:moveTo>
                        <a:pt x="358" y="49"/>
                      </a:moveTo>
                      <a:lnTo>
                        <a:pt x="360" y="47"/>
                      </a:lnTo>
                      <a:moveTo>
                        <a:pt x="365" y="43"/>
                      </a:moveTo>
                      <a:lnTo>
                        <a:pt x="372" y="38"/>
                      </a:lnTo>
                      <a:moveTo>
                        <a:pt x="377" y="34"/>
                      </a:moveTo>
                      <a:lnTo>
                        <a:pt x="379" y="33"/>
                      </a:lnTo>
                      <a:moveTo>
                        <a:pt x="384" y="29"/>
                      </a:moveTo>
                      <a:lnTo>
                        <a:pt x="391" y="23"/>
                      </a:lnTo>
                      <a:moveTo>
                        <a:pt x="396" y="19"/>
                      </a:moveTo>
                      <a:lnTo>
                        <a:pt x="398" y="18"/>
                      </a:lnTo>
                      <a:moveTo>
                        <a:pt x="403" y="14"/>
                      </a:moveTo>
                      <a:lnTo>
                        <a:pt x="410" y="9"/>
                      </a:lnTo>
                      <a:moveTo>
                        <a:pt x="415" y="5"/>
                      </a:moveTo>
                      <a:lnTo>
                        <a:pt x="417" y="3"/>
                      </a:ln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5" name="Freeform 147"/>
                <p:cNvSpPr>
                  <a:spLocks/>
                </p:cNvSpPr>
                <p:nvPr/>
              </p:nvSpPr>
              <p:spPr bwMode="auto">
                <a:xfrm>
                  <a:off x="3324225" y="4997450"/>
                  <a:ext cx="190500" cy="161925"/>
                </a:xfrm>
                <a:custGeom>
                  <a:avLst/>
                  <a:gdLst>
                    <a:gd name="T0" fmla="*/ 60 w 120"/>
                    <a:gd name="T1" fmla="*/ 0 h 102"/>
                    <a:gd name="T2" fmla="*/ 120 w 120"/>
                    <a:gd name="T3" fmla="*/ 102 h 102"/>
                    <a:gd name="T4" fmla="*/ 0 w 120"/>
                    <a:gd name="T5" fmla="*/ 102 h 102"/>
                    <a:gd name="T6" fmla="*/ 60 w 120"/>
                    <a:gd name="T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" h="102">
                      <a:moveTo>
                        <a:pt x="60" y="0"/>
                      </a:moveTo>
                      <a:lnTo>
                        <a:pt x="120" y="102"/>
                      </a:lnTo>
                      <a:lnTo>
                        <a:pt x="0" y="10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6" name="Freeform 148"/>
                <p:cNvSpPr>
                  <a:spLocks/>
                </p:cNvSpPr>
                <p:nvPr/>
              </p:nvSpPr>
              <p:spPr bwMode="auto">
                <a:xfrm>
                  <a:off x="3324225" y="4997450"/>
                  <a:ext cx="190500" cy="161925"/>
                </a:xfrm>
                <a:custGeom>
                  <a:avLst/>
                  <a:gdLst>
                    <a:gd name="T0" fmla="*/ 10 w 20"/>
                    <a:gd name="T1" fmla="*/ 0 h 17"/>
                    <a:gd name="T2" fmla="*/ 20 w 20"/>
                    <a:gd name="T3" fmla="*/ 17 h 17"/>
                    <a:gd name="T4" fmla="*/ 0 w 20"/>
                    <a:gd name="T5" fmla="*/ 17 h 17"/>
                    <a:gd name="T6" fmla="*/ 10 w 20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7">
                      <a:moveTo>
                        <a:pt x="10" y="0"/>
                      </a:moveTo>
                      <a:lnTo>
                        <a:pt x="20" y="17"/>
                      </a:lnTo>
                      <a:lnTo>
                        <a:pt x="0" y="17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7" name="Freeform 149"/>
                <p:cNvSpPr>
                  <a:spLocks/>
                </p:cNvSpPr>
                <p:nvPr/>
              </p:nvSpPr>
              <p:spPr bwMode="auto">
                <a:xfrm>
                  <a:off x="3771900" y="4978400"/>
                  <a:ext cx="190500" cy="152400"/>
                </a:xfrm>
                <a:custGeom>
                  <a:avLst/>
                  <a:gdLst>
                    <a:gd name="T0" fmla="*/ 60 w 120"/>
                    <a:gd name="T1" fmla="*/ 0 h 96"/>
                    <a:gd name="T2" fmla="*/ 120 w 120"/>
                    <a:gd name="T3" fmla="*/ 96 h 96"/>
                    <a:gd name="T4" fmla="*/ 0 w 120"/>
                    <a:gd name="T5" fmla="*/ 96 h 96"/>
                    <a:gd name="T6" fmla="*/ 60 w 120"/>
                    <a:gd name="T7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" h="96">
                      <a:moveTo>
                        <a:pt x="60" y="0"/>
                      </a:moveTo>
                      <a:lnTo>
                        <a:pt x="120" y="96"/>
                      </a:lnTo>
                      <a:lnTo>
                        <a:pt x="0" y="96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8" name="Freeform 150"/>
                <p:cNvSpPr>
                  <a:spLocks/>
                </p:cNvSpPr>
                <p:nvPr/>
              </p:nvSpPr>
              <p:spPr bwMode="auto">
                <a:xfrm>
                  <a:off x="3771900" y="4978400"/>
                  <a:ext cx="190500" cy="152400"/>
                </a:xfrm>
                <a:custGeom>
                  <a:avLst/>
                  <a:gdLst>
                    <a:gd name="T0" fmla="*/ 10 w 20"/>
                    <a:gd name="T1" fmla="*/ 0 h 16"/>
                    <a:gd name="T2" fmla="*/ 20 w 20"/>
                    <a:gd name="T3" fmla="*/ 16 h 16"/>
                    <a:gd name="T4" fmla="*/ 0 w 20"/>
                    <a:gd name="T5" fmla="*/ 16 h 16"/>
                    <a:gd name="T6" fmla="*/ 10 w 20"/>
                    <a:gd name="T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6">
                      <a:moveTo>
                        <a:pt x="10" y="0"/>
                      </a:moveTo>
                      <a:lnTo>
                        <a:pt x="20" y="16"/>
                      </a:lnTo>
                      <a:lnTo>
                        <a:pt x="0" y="16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9" name="Freeform 151"/>
                <p:cNvSpPr>
                  <a:spLocks/>
                </p:cNvSpPr>
                <p:nvPr/>
              </p:nvSpPr>
              <p:spPr bwMode="auto">
                <a:xfrm>
                  <a:off x="4667250" y="4559300"/>
                  <a:ext cx="190500" cy="161925"/>
                </a:xfrm>
                <a:custGeom>
                  <a:avLst/>
                  <a:gdLst>
                    <a:gd name="T0" fmla="*/ 60 w 120"/>
                    <a:gd name="T1" fmla="*/ 0 h 102"/>
                    <a:gd name="T2" fmla="*/ 120 w 120"/>
                    <a:gd name="T3" fmla="*/ 102 h 102"/>
                    <a:gd name="T4" fmla="*/ 0 w 120"/>
                    <a:gd name="T5" fmla="*/ 102 h 102"/>
                    <a:gd name="T6" fmla="*/ 60 w 120"/>
                    <a:gd name="T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" h="102">
                      <a:moveTo>
                        <a:pt x="60" y="0"/>
                      </a:moveTo>
                      <a:lnTo>
                        <a:pt x="120" y="102"/>
                      </a:lnTo>
                      <a:lnTo>
                        <a:pt x="0" y="10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0" name="Freeform 152"/>
                <p:cNvSpPr>
                  <a:spLocks/>
                </p:cNvSpPr>
                <p:nvPr/>
              </p:nvSpPr>
              <p:spPr bwMode="auto">
                <a:xfrm>
                  <a:off x="4667250" y="4559300"/>
                  <a:ext cx="190500" cy="161925"/>
                </a:xfrm>
                <a:custGeom>
                  <a:avLst/>
                  <a:gdLst>
                    <a:gd name="T0" fmla="*/ 10 w 20"/>
                    <a:gd name="T1" fmla="*/ 0 h 17"/>
                    <a:gd name="T2" fmla="*/ 20 w 20"/>
                    <a:gd name="T3" fmla="*/ 17 h 17"/>
                    <a:gd name="T4" fmla="*/ 0 w 20"/>
                    <a:gd name="T5" fmla="*/ 17 h 17"/>
                    <a:gd name="T6" fmla="*/ 10 w 20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7">
                      <a:moveTo>
                        <a:pt x="10" y="0"/>
                      </a:moveTo>
                      <a:lnTo>
                        <a:pt x="20" y="17"/>
                      </a:lnTo>
                      <a:lnTo>
                        <a:pt x="0" y="17"/>
                      </a:lnTo>
                      <a:lnTo>
                        <a:pt x="10" y="0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1" name="Freeform 153"/>
                <p:cNvSpPr>
                  <a:spLocks/>
                </p:cNvSpPr>
                <p:nvPr/>
              </p:nvSpPr>
              <p:spPr bwMode="auto">
                <a:xfrm>
                  <a:off x="5572125" y="3521075"/>
                  <a:ext cx="180975" cy="161925"/>
                </a:xfrm>
                <a:custGeom>
                  <a:avLst/>
                  <a:gdLst>
                    <a:gd name="T0" fmla="*/ 54 w 114"/>
                    <a:gd name="T1" fmla="*/ 0 h 102"/>
                    <a:gd name="T2" fmla="*/ 114 w 114"/>
                    <a:gd name="T3" fmla="*/ 102 h 102"/>
                    <a:gd name="T4" fmla="*/ 0 w 114"/>
                    <a:gd name="T5" fmla="*/ 102 h 102"/>
                    <a:gd name="T6" fmla="*/ 54 w 114"/>
                    <a:gd name="T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102">
                      <a:moveTo>
                        <a:pt x="54" y="0"/>
                      </a:moveTo>
                      <a:lnTo>
                        <a:pt x="114" y="102"/>
                      </a:lnTo>
                      <a:lnTo>
                        <a:pt x="0" y="102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2" name="Freeform 154"/>
                <p:cNvSpPr>
                  <a:spLocks/>
                </p:cNvSpPr>
                <p:nvPr/>
              </p:nvSpPr>
              <p:spPr bwMode="auto">
                <a:xfrm>
                  <a:off x="5572125" y="3521075"/>
                  <a:ext cx="180975" cy="161925"/>
                </a:xfrm>
                <a:custGeom>
                  <a:avLst/>
                  <a:gdLst>
                    <a:gd name="T0" fmla="*/ 9 w 19"/>
                    <a:gd name="T1" fmla="*/ 0 h 17"/>
                    <a:gd name="T2" fmla="*/ 19 w 19"/>
                    <a:gd name="T3" fmla="*/ 17 h 17"/>
                    <a:gd name="T4" fmla="*/ 0 w 19"/>
                    <a:gd name="T5" fmla="*/ 17 h 17"/>
                    <a:gd name="T6" fmla="*/ 9 w 19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9" y="0"/>
                      </a:moveTo>
                      <a:lnTo>
                        <a:pt x="19" y="17"/>
                      </a:lnTo>
                      <a:lnTo>
                        <a:pt x="0" y="17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3" name="Freeform 155"/>
                <p:cNvSpPr>
                  <a:spLocks/>
                </p:cNvSpPr>
                <p:nvPr/>
              </p:nvSpPr>
              <p:spPr bwMode="auto">
                <a:xfrm>
                  <a:off x="6467475" y="1920875"/>
                  <a:ext cx="180975" cy="161925"/>
                </a:xfrm>
                <a:custGeom>
                  <a:avLst/>
                  <a:gdLst>
                    <a:gd name="T0" fmla="*/ 54 w 114"/>
                    <a:gd name="T1" fmla="*/ 0 h 102"/>
                    <a:gd name="T2" fmla="*/ 114 w 114"/>
                    <a:gd name="T3" fmla="*/ 102 h 102"/>
                    <a:gd name="T4" fmla="*/ 0 w 114"/>
                    <a:gd name="T5" fmla="*/ 102 h 102"/>
                    <a:gd name="T6" fmla="*/ 54 w 114"/>
                    <a:gd name="T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102">
                      <a:moveTo>
                        <a:pt x="54" y="0"/>
                      </a:moveTo>
                      <a:lnTo>
                        <a:pt x="114" y="102"/>
                      </a:lnTo>
                      <a:lnTo>
                        <a:pt x="0" y="102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Freeform 156"/>
                <p:cNvSpPr>
                  <a:spLocks/>
                </p:cNvSpPr>
                <p:nvPr/>
              </p:nvSpPr>
              <p:spPr bwMode="auto">
                <a:xfrm>
                  <a:off x="6467475" y="1920875"/>
                  <a:ext cx="180975" cy="161925"/>
                </a:xfrm>
                <a:custGeom>
                  <a:avLst/>
                  <a:gdLst>
                    <a:gd name="T0" fmla="*/ 9 w 19"/>
                    <a:gd name="T1" fmla="*/ 0 h 17"/>
                    <a:gd name="T2" fmla="*/ 19 w 19"/>
                    <a:gd name="T3" fmla="*/ 17 h 17"/>
                    <a:gd name="T4" fmla="*/ 0 w 19"/>
                    <a:gd name="T5" fmla="*/ 17 h 17"/>
                    <a:gd name="T6" fmla="*/ 9 w 19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9" y="0"/>
                      </a:moveTo>
                      <a:lnTo>
                        <a:pt x="19" y="17"/>
                      </a:lnTo>
                      <a:lnTo>
                        <a:pt x="0" y="17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5" name="Freeform 157"/>
                <p:cNvSpPr>
                  <a:spLocks/>
                </p:cNvSpPr>
                <p:nvPr/>
              </p:nvSpPr>
              <p:spPr bwMode="auto">
                <a:xfrm>
                  <a:off x="7362825" y="1225550"/>
                  <a:ext cx="180975" cy="161925"/>
                </a:xfrm>
                <a:custGeom>
                  <a:avLst/>
                  <a:gdLst>
                    <a:gd name="T0" fmla="*/ 54 w 114"/>
                    <a:gd name="T1" fmla="*/ 0 h 102"/>
                    <a:gd name="T2" fmla="*/ 114 w 114"/>
                    <a:gd name="T3" fmla="*/ 102 h 102"/>
                    <a:gd name="T4" fmla="*/ 0 w 114"/>
                    <a:gd name="T5" fmla="*/ 102 h 102"/>
                    <a:gd name="T6" fmla="*/ 54 w 114"/>
                    <a:gd name="T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102">
                      <a:moveTo>
                        <a:pt x="54" y="0"/>
                      </a:moveTo>
                      <a:lnTo>
                        <a:pt x="114" y="102"/>
                      </a:lnTo>
                      <a:lnTo>
                        <a:pt x="0" y="102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6" name="Freeform 158"/>
                <p:cNvSpPr>
                  <a:spLocks/>
                </p:cNvSpPr>
                <p:nvPr/>
              </p:nvSpPr>
              <p:spPr bwMode="auto">
                <a:xfrm>
                  <a:off x="7362825" y="1225550"/>
                  <a:ext cx="180975" cy="161925"/>
                </a:xfrm>
                <a:custGeom>
                  <a:avLst/>
                  <a:gdLst>
                    <a:gd name="T0" fmla="*/ 9 w 19"/>
                    <a:gd name="T1" fmla="*/ 0 h 17"/>
                    <a:gd name="T2" fmla="*/ 19 w 19"/>
                    <a:gd name="T3" fmla="*/ 17 h 17"/>
                    <a:gd name="T4" fmla="*/ 0 w 19"/>
                    <a:gd name="T5" fmla="*/ 17 h 17"/>
                    <a:gd name="T6" fmla="*/ 9 w 19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9" y="0"/>
                      </a:moveTo>
                      <a:lnTo>
                        <a:pt x="19" y="17"/>
                      </a:lnTo>
                      <a:lnTo>
                        <a:pt x="0" y="17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7" name="Freeform 159"/>
                <p:cNvSpPr>
                  <a:spLocks noEditPoints="1"/>
                </p:cNvSpPr>
                <p:nvPr/>
              </p:nvSpPr>
              <p:spPr bwMode="auto">
                <a:xfrm>
                  <a:off x="3495675" y="5330825"/>
                  <a:ext cx="3952875" cy="0"/>
                </a:xfrm>
                <a:custGeom>
                  <a:avLst/>
                  <a:gdLst>
                    <a:gd name="T0" fmla="*/ 0 w 415"/>
                    <a:gd name="T1" fmla="*/ 8 w 415"/>
                    <a:gd name="T2" fmla="*/ 16 w 415"/>
                    <a:gd name="T3" fmla="*/ 24 w 415"/>
                    <a:gd name="T4" fmla="*/ 32 w 415"/>
                    <a:gd name="T5" fmla="*/ 40 w 415"/>
                    <a:gd name="T6" fmla="*/ 48 w 415"/>
                    <a:gd name="T7" fmla="*/ 56 w 415"/>
                    <a:gd name="T8" fmla="*/ 64 w 415"/>
                    <a:gd name="T9" fmla="*/ 72 w 415"/>
                    <a:gd name="T10" fmla="*/ 80 w 415"/>
                    <a:gd name="T11" fmla="*/ 88 w 415"/>
                    <a:gd name="T12" fmla="*/ 96 w 415"/>
                    <a:gd name="T13" fmla="*/ 104 w 415"/>
                    <a:gd name="T14" fmla="*/ 112 w 415"/>
                    <a:gd name="T15" fmla="*/ 120 w 415"/>
                    <a:gd name="T16" fmla="*/ 128 w 415"/>
                    <a:gd name="T17" fmla="*/ 136 w 415"/>
                    <a:gd name="T18" fmla="*/ 144 w 415"/>
                    <a:gd name="T19" fmla="*/ 152 w 415"/>
                    <a:gd name="T20" fmla="*/ 160 w 415"/>
                    <a:gd name="T21" fmla="*/ 168 w 415"/>
                    <a:gd name="T22" fmla="*/ 176 w 415"/>
                    <a:gd name="T23" fmla="*/ 184 w 415"/>
                    <a:gd name="T24" fmla="*/ 192 w 415"/>
                    <a:gd name="T25" fmla="*/ 200 w 415"/>
                    <a:gd name="T26" fmla="*/ 208 w 415"/>
                    <a:gd name="T27" fmla="*/ 216 w 415"/>
                    <a:gd name="T28" fmla="*/ 224 w 415"/>
                    <a:gd name="T29" fmla="*/ 232 w 415"/>
                    <a:gd name="T30" fmla="*/ 240 w 415"/>
                    <a:gd name="T31" fmla="*/ 248 w 415"/>
                    <a:gd name="T32" fmla="*/ 256 w 415"/>
                    <a:gd name="T33" fmla="*/ 264 w 415"/>
                    <a:gd name="T34" fmla="*/ 272 w 415"/>
                    <a:gd name="T35" fmla="*/ 280 w 415"/>
                    <a:gd name="T36" fmla="*/ 288 w 415"/>
                    <a:gd name="T37" fmla="*/ 296 w 415"/>
                    <a:gd name="T38" fmla="*/ 304 w 415"/>
                    <a:gd name="T39" fmla="*/ 312 w 415"/>
                    <a:gd name="T40" fmla="*/ 320 w 415"/>
                    <a:gd name="T41" fmla="*/ 328 w 415"/>
                    <a:gd name="T42" fmla="*/ 336 w 415"/>
                    <a:gd name="T43" fmla="*/ 344 w 415"/>
                    <a:gd name="T44" fmla="*/ 352 w 415"/>
                    <a:gd name="T45" fmla="*/ 360 w 415"/>
                    <a:gd name="T46" fmla="*/ 368 w 415"/>
                    <a:gd name="T47" fmla="*/ 376 w 415"/>
                    <a:gd name="T48" fmla="*/ 384 w 415"/>
                    <a:gd name="T49" fmla="*/ 392 w 415"/>
                    <a:gd name="T50" fmla="*/ 400 w 415"/>
                    <a:gd name="T51" fmla="*/ 408 w 41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  <a:cxn ang="0">
                      <a:pos x="T36" y="0"/>
                    </a:cxn>
                    <a:cxn ang="0">
                      <a:pos x="T37" y="0"/>
                    </a:cxn>
                    <a:cxn ang="0">
                      <a:pos x="T38" y="0"/>
                    </a:cxn>
                    <a:cxn ang="0">
                      <a:pos x="T39" y="0"/>
                    </a:cxn>
                    <a:cxn ang="0">
                      <a:pos x="T40" y="0"/>
                    </a:cxn>
                    <a:cxn ang="0">
                      <a:pos x="T41" y="0"/>
                    </a:cxn>
                    <a:cxn ang="0">
                      <a:pos x="T42" y="0"/>
                    </a:cxn>
                    <a:cxn ang="0">
                      <a:pos x="T43" y="0"/>
                    </a:cxn>
                    <a:cxn ang="0">
                      <a:pos x="T44" y="0"/>
                    </a:cxn>
                    <a:cxn ang="0">
                      <a:pos x="T45" y="0"/>
                    </a:cxn>
                    <a:cxn ang="0">
                      <a:pos x="T46" y="0"/>
                    </a:cxn>
                    <a:cxn ang="0">
                      <a:pos x="T47" y="0"/>
                    </a:cxn>
                    <a:cxn ang="0">
                      <a:pos x="T48" y="0"/>
                    </a:cxn>
                    <a:cxn ang="0">
                      <a:pos x="T49" y="0"/>
                    </a:cxn>
                    <a:cxn ang="0">
                      <a:pos x="T50" y="0"/>
                    </a:cxn>
                    <a:cxn ang="0">
                      <a:pos x="T51" y="0"/>
                    </a:cxn>
                  </a:cxnLst>
                  <a:rect l="0" t="0" r="r" b="b"/>
                  <a:pathLst>
                    <a:path w="415">
                      <a:moveTo>
                        <a:pt x="8" y="0"/>
                      </a:moveTo>
                      <a:lnTo>
                        <a:pt x="16" y="0"/>
                      </a:lnTo>
                      <a:moveTo>
                        <a:pt x="24" y="0"/>
                      </a:moveTo>
                      <a:lnTo>
                        <a:pt x="32" y="0"/>
                      </a:lnTo>
                      <a:moveTo>
                        <a:pt x="40" y="0"/>
                      </a:moveTo>
                      <a:lnTo>
                        <a:pt x="48" y="0"/>
                      </a:lnTo>
                      <a:moveTo>
                        <a:pt x="56" y="0"/>
                      </a:moveTo>
                      <a:lnTo>
                        <a:pt x="64" y="0"/>
                      </a:lnTo>
                      <a:moveTo>
                        <a:pt x="72" y="0"/>
                      </a:moveTo>
                      <a:lnTo>
                        <a:pt x="80" y="0"/>
                      </a:lnTo>
                      <a:moveTo>
                        <a:pt x="88" y="0"/>
                      </a:moveTo>
                      <a:lnTo>
                        <a:pt x="96" y="0"/>
                      </a:lnTo>
                      <a:moveTo>
                        <a:pt x="104" y="0"/>
                      </a:moveTo>
                      <a:lnTo>
                        <a:pt x="112" y="0"/>
                      </a:lnTo>
                      <a:moveTo>
                        <a:pt x="120" y="0"/>
                      </a:moveTo>
                      <a:lnTo>
                        <a:pt x="128" y="0"/>
                      </a:lnTo>
                      <a:moveTo>
                        <a:pt x="136" y="0"/>
                      </a:moveTo>
                      <a:lnTo>
                        <a:pt x="144" y="0"/>
                      </a:lnTo>
                      <a:moveTo>
                        <a:pt x="152" y="0"/>
                      </a:moveTo>
                      <a:lnTo>
                        <a:pt x="160" y="0"/>
                      </a:lnTo>
                      <a:moveTo>
                        <a:pt x="168" y="0"/>
                      </a:moveTo>
                      <a:lnTo>
                        <a:pt x="176" y="0"/>
                      </a:lnTo>
                      <a:moveTo>
                        <a:pt x="184" y="0"/>
                      </a:moveTo>
                      <a:lnTo>
                        <a:pt x="192" y="0"/>
                      </a:lnTo>
                      <a:moveTo>
                        <a:pt x="200" y="0"/>
                      </a:moveTo>
                      <a:lnTo>
                        <a:pt x="208" y="0"/>
                      </a:lnTo>
                      <a:moveTo>
                        <a:pt x="216" y="0"/>
                      </a:moveTo>
                      <a:lnTo>
                        <a:pt x="224" y="0"/>
                      </a:lnTo>
                      <a:moveTo>
                        <a:pt x="232" y="0"/>
                      </a:moveTo>
                      <a:lnTo>
                        <a:pt x="240" y="0"/>
                      </a:lnTo>
                      <a:moveTo>
                        <a:pt x="248" y="0"/>
                      </a:moveTo>
                      <a:lnTo>
                        <a:pt x="256" y="0"/>
                      </a:lnTo>
                      <a:moveTo>
                        <a:pt x="264" y="0"/>
                      </a:moveTo>
                      <a:lnTo>
                        <a:pt x="272" y="0"/>
                      </a:lnTo>
                      <a:moveTo>
                        <a:pt x="280" y="0"/>
                      </a:moveTo>
                      <a:lnTo>
                        <a:pt x="288" y="0"/>
                      </a:lnTo>
                      <a:moveTo>
                        <a:pt x="296" y="0"/>
                      </a:moveTo>
                      <a:lnTo>
                        <a:pt x="304" y="0"/>
                      </a:lnTo>
                      <a:moveTo>
                        <a:pt x="312" y="0"/>
                      </a:moveTo>
                      <a:lnTo>
                        <a:pt x="320" y="0"/>
                      </a:lnTo>
                      <a:moveTo>
                        <a:pt x="328" y="0"/>
                      </a:moveTo>
                      <a:lnTo>
                        <a:pt x="336" y="0"/>
                      </a:lnTo>
                      <a:moveTo>
                        <a:pt x="344" y="0"/>
                      </a:moveTo>
                      <a:lnTo>
                        <a:pt x="352" y="0"/>
                      </a:lnTo>
                      <a:moveTo>
                        <a:pt x="360" y="0"/>
                      </a:moveTo>
                      <a:lnTo>
                        <a:pt x="368" y="0"/>
                      </a:lnTo>
                      <a:moveTo>
                        <a:pt x="376" y="0"/>
                      </a:moveTo>
                      <a:lnTo>
                        <a:pt x="384" y="0"/>
                      </a:lnTo>
                      <a:moveTo>
                        <a:pt x="392" y="0"/>
                      </a:moveTo>
                      <a:lnTo>
                        <a:pt x="400" y="0"/>
                      </a:lnTo>
                      <a:moveTo>
                        <a:pt x="408" y="0"/>
                      </a:moveTo>
                    </a:path>
                  </a:pathLst>
                </a:custGeom>
                <a:noFill/>
                <a:ln w="1905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Freeform 160"/>
                <p:cNvSpPr>
                  <a:spLocks/>
                </p:cNvSpPr>
                <p:nvPr/>
              </p:nvSpPr>
              <p:spPr bwMode="auto">
                <a:xfrm>
                  <a:off x="3324225" y="5273675"/>
                  <a:ext cx="190500" cy="161925"/>
                </a:xfrm>
                <a:custGeom>
                  <a:avLst/>
                  <a:gdLst>
                    <a:gd name="T0" fmla="*/ 60 w 120"/>
                    <a:gd name="T1" fmla="*/ 102 h 102"/>
                    <a:gd name="T2" fmla="*/ 120 w 120"/>
                    <a:gd name="T3" fmla="*/ 0 h 102"/>
                    <a:gd name="T4" fmla="*/ 0 w 120"/>
                    <a:gd name="T5" fmla="*/ 0 h 102"/>
                    <a:gd name="T6" fmla="*/ 60 w 120"/>
                    <a:gd name="T7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" h="102">
                      <a:moveTo>
                        <a:pt x="60" y="102"/>
                      </a:moveTo>
                      <a:lnTo>
                        <a:pt x="120" y="0"/>
                      </a:lnTo>
                      <a:lnTo>
                        <a:pt x="0" y="0"/>
                      </a:lnTo>
                      <a:lnTo>
                        <a:pt x="60" y="102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9" name="Freeform 161"/>
                <p:cNvSpPr>
                  <a:spLocks/>
                </p:cNvSpPr>
                <p:nvPr/>
              </p:nvSpPr>
              <p:spPr bwMode="auto">
                <a:xfrm>
                  <a:off x="3324225" y="5273675"/>
                  <a:ext cx="190500" cy="161925"/>
                </a:xfrm>
                <a:custGeom>
                  <a:avLst/>
                  <a:gdLst>
                    <a:gd name="T0" fmla="*/ 10 w 20"/>
                    <a:gd name="T1" fmla="*/ 17 h 17"/>
                    <a:gd name="T2" fmla="*/ 20 w 20"/>
                    <a:gd name="T3" fmla="*/ 0 h 17"/>
                    <a:gd name="T4" fmla="*/ 0 w 20"/>
                    <a:gd name="T5" fmla="*/ 0 h 17"/>
                    <a:gd name="T6" fmla="*/ 10 w 20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7">
                      <a:moveTo>
                        <a:pt x="10" y="17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0" y="17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0" name="Freeform 162"/>
                <p:cNvSpPr>
                  <a:spLocks/>
                </p:cNvSpPr>
                <p:nvPr/>
              </p:nvSpPr>
              <p:spPr bwMode="auto">
                <a:xfrm>
                  <a:off x="3771900" y="5273675"/>
                  <a:ext cx="190500" cy="161925"/>
                </a:xfrm>
                <a:custGeom>
                  <a:avLst/>
                  <a:gdLst>
                    <a:gd name="T0" fmla="*/ 60 w 120"/>
                    <a:gd name="T1" fmla="*/ 102 h 102"/>
                    <a:gd name="T2" fmla="*/ 120 w 120"/>
                    <a:gd name="T3" fmla="*/ 0 h 102"/>
                    <a:gd name="T4" fmla="*/ 0 w 120"/>
                    <a:gd name="T5" fmla="*/ 0 h 102"/>
                    <a:gd name="T6" fmla="*/ 60 w 120"/>
                    <a:gd name="T7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" h="102">
                      <a:moveTo>
                        <a:pt x="60" y="102"/>
                      </a:moveTo>
                      <a:lnTo>
                        <a:pt x="120" y="0"/>
                      </a:lnTo>
                      <a:lnTo>
                        <a:pt x="0" y="0"/>
                      </a:lnTo>
                      <a:lnTo>
                        <a:pt x="60" y="102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1" name="Freeform 163"/>
                <p:cNvSpPr>
                  <a:spLocks/>
                </p:cNvSpPr>
                <p:nvPr/>
              </p:nvSpPr>
              <p:spPr bwMode="auto">
                <a:xfrm>
                  <a:off x="3771900" y="5273675"/>
                  <a:ext cx="190500" cy="161925"/>
                </a:xfrm>
                <a:custGeom>
                  <a:avLst/>
                  <a:gdLst>
                    <a:gd name="T0" fmla="*/ 10 w 20"/>
                    <a:gd name="T1" fmla="*/ 17 h 17"/>
                    <a:gd name="T2" fmla="*/ 20 w 20"/>
                    <a:gd name="T3" fmla="*/ 0 h 17"/>
                    <a:gd name="T4" fmla="*/ 0 w 20"/>
                    <a:gd name="T5" fmla="*/ 0 h 17"/>
                    <a:gd name="T6" fmla="*/ 10 w 20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7">
                      <a:moveTo>
                        <a:pt x="10" y="17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0" y="17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Freeform 164"/>
                <p:cNvSpPr>
                  <a:spLocks/>
                </p:cNvSpPr>
                <p:nvPr/>
              </p:nvSpPr>
              <p:spPr bwMode="auto">
                <a:xfrm>
                  <a:off x="4667250" y="5273675"/>
                  <a:ext cx="190500" cy="161925"/>
                </a:xfrm>
                <a:custGeom>
                  <a:avLst/>
                  <a:gdLst>
                    <a:gd name="T0" fmla="*/ 60 w 120"/>
                    <a:gd name="T1" fmla="*/ 102 h 102"/>
                    <a:gd name="T2" fmla="*/ 120 w 120"/>
                    <a:gd name="T3" fmla="*/ 0 h 102"/>
                    <a:gd name="T4" fmla="*/ 0 w 120"/>
                    <a:gd name="T5" fmla="*/ 0 h 102"/>
                    <a:gd name="T6" fmla="*/ 60 w 120"/>
                    <a:gd name="T7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0" h="102">
                      <a:moveTo>
                        <a:pt x="60" y="102"/>
                      </a:moveTo>
                      <a:lnTo>
                        <a:pt x="120" y="0"/>
                      </a:lnTo>
                      <a:lnTo>
                        <a:pt x="0" y="0"/>
                      </a:lnTo>
                      <a:lnTo>
                        <a:pt x="60" y="102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3" name="Freeform 165"/>
                <p:cNvSpPr>
                  <a:spLocks/>
                </p:cNvSpPr>
                <p:nvPr/>
              </p:nvSpPr>
              <p:spPr bwMode="auto">
                <a:xfrm>
                  <a:off x="4667250" y="5273675"/>
                  <a:ext cx="190500" cy="161925"/>
                </a:xfrm>
                <a:custGeom>
                  <a:avLst/>
                  <a:gdLst>
                    <a:gd name="T0" fmla="*/ 10 w 20"/>
                    <a:gd name="T1" fmla="*/ 17 h 17"/>
                    <a:gd name="T2" fmla="*/ 20 w 20"/>
                    <a:gd name="T3" fmla="*/ 0 h 17"/>
                    <a:gd name="T4" fmla="*/ 0 w 20"/>
                    <a:gd name="T5" fmla="*/ 0 h 17"/>
                    <a:gd name="T6" fmla="*/ 10 w 20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7">
                      <a:moveTo>
                        <a:pt x="10" y="17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0" y="17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4" name="Freeform 166"/>
                <p:cNvSpPr>
                  <a:spLocks/>
                </p:cNvSpPr>
                <p:nvPr/>
              </p:nvSpPr>
              <p:spPr bwMode="auto">
                <a:xfrm>
                  <a:off x="5572125" y="5273675"/>
                  <a:ext cx="180975" cy="161925"/>
                </a:xfrm>
                <a:custGeom>
                  <a:avLst/>
                  <a:gdLst>
                    <a:gd name="T0" fmla="*/ 54 w 114"/>
                    <a:gd name="T1" fmla="*/ 102 h 102"/>
                    <a:gd name="T2" fmla="*/ 114 w 114"/>
                    <a:gd name="T3" fmla="*/ 0 h 102"/>
                    <a:gd name="T4" fmla="*/ 0 w 114"/>
                    <a:gd name="T5" fmla="*/ 0 h 102"/>
                    <a:gd name="T6" fmla="*/ 54 w 114"/>
                    <a:gd name="T7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102">
                      <a:moveTo>
                        <a:pt x="54" y="102"/>
                      </a:moveTo>
                      <a:lnTo>
                        <a:pt x="114" y="0"/>
                      </a:lnTo>
                      <a:lnTo>
                        <a:pt x="0" y="0"/>
                      </a:lnTo>
                      <a:lnTo>
                        <a:pt x="54" y="102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Freeform 167"/>
                <p:cNvSpPr>
                  <a:spLocks/>
                </p:cNvSpPr>
                <p:nvPr/>
              </p:nvSpPr>
              <p:spPr bwMode="auto">
                <a:xfrm>
                  <a:off x="5572125" y="5273675"/>
                  <a:ext cx="180975" cy="161925"/>
                </a:xfrm>
                <a:custGeom>
                  <a:avLst/>
                  <a:gdLst>
                    <a:gd name="T0" fmla="*/ 9 w 19"/>
                    <a:gd name="T1" fmla="*/ 17 h 17"/>
                    <a:gd name="T2" fmla="*/ 19 w 19"/>
                    <a:gd name="T3" fmla="*/ 0 h 17"/>
                    <a:gd name="T4" fmla="*/ 0 w 19"/>
                    <a:gd name="T5" fmla="*/ 0 h 17"/>
                    <a:gd name="T6" fmla="*/ 9 w 19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9" y="17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9" y="17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Freeform 168"/>
                <p:cNvSpPr>
                  <a:spLocks/>
                </p:cNvSpPr>
                <p:nvPr/>
              </p:nvSpPr>
              <p:spPr bwMode="auto">
                <a:xfrm>
                  <a:off x="6467475" y="5273675"/>
                  <a:ext cx="180975" cy="161925"/>
                </a:xfrm>
                <a:custGeom>
                  <a:avLst/>
                  <a:gdLst>
                    <a:gd name="T0" fmla="*/ 54 w 114"/>
                    <a:gd name="T1" fmla="*/ 102 h 102"/>
                    <a:gd name="T2" fmla="*/ 114 w 114"/>
                    <a:gd name="T3" fmla="*/ 0 h 102"/>
                    <a:gd name="T4" fmla="*/ 0 w 114"/>
                    <a:gd name="T5" fmla="*/ 0 h 102"/>
                    <a:gd name="T6" fmla="*/ 54 w 114"/>
                    <a:gd name="T7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102">
                      <a:moveTo>
                        <a:pt x="54" y="102"/>
                      </a:moveTo>
                      <a:lnTo>
                        <a:pt x="114" y="0"/>
                      </a:lnTo>
                      <a:lnTo>
                        <a:pt x="0" y="0"/>
                      </a:lnTo>
                      <a:lnTo>
                        <a:pt x="54" y="102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7" name="Freeform 169"/>
                <p:cNvSpPr>
                  <a:spLocks/>
                </p:cNvSpPr>
                <p:nvPr/>
              </p:nvSpPr>
              <p:spPr bwMode="auto">
                <a:xfrm>
                  <a:off x="6467475" y="5273675"/>
                  <a:ext cx="180975" cy="161925"/>
                </a:xfrm>
                <a:custGeom>
                  <a:avLst/>
                  <a:gdLst>
                    <a:gd name="T0" fmla="*/ 9 w 19"/>
                    <a:gd name="T1" fmla="*/ 17 h 17"/>
                    <a:gd name="T2" fmla="*/ 19 w 19"/>
                    <a:gd name="T3" fmla="*/ 0 h 17"/>
                    <a:gd name="T4" fmla="*/ 0 w 19"/>
                    <a:gd name="T5" fmla="*/ 0 h 17"/>
                    <a:gd name="T6" fmla="*/ 9 w 19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9" y="17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9" y="17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8" name="Freeform 170"/>
                <p:cNvSpPr>
                  <a:spLocks/>
                </p:cNvSpPr>
                <p:nvPr/>
              </p:nvSpPr>
              <p:spPr bwMode="auto">
                <a:xfrm>
                  <a:off x="7362825" y="5273675"/>
                  <a:ext cx="180975" cy="161925"/>
                </a:xfrm>
                <a:custGeom>
                  <a:avLst/>
                  <a:gdLst>
                    <a:gd name="T0" fmla="*/ 54 w 114"/>
                    <a:gd name="T1" fmla="*/ 102 h 102"/>
                    <a:gd name="T2" fmla="*/ 114 w 114"/>
                    <a:gd name="T3" fmla="*/ 0 h 102"/>
                    <a:gd name="T4" fmla="*/ 0 w 114"/>
                    <a:gd name="T5" fmla="*/ 0 h 102"/>
                    <a:gd name="T6" fmla="*/ 54 w 114"/>
                    <a:gd name="T7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102">
                      <a:moveTo>
                        <a:pt x="54" y="102"/>
                      </a:moveTo>
                      <a:lnTo>
                        <a:pt x="114" y="0"/>
                      </a:lnTo>
                      <a:lnTo>
                        <a:pt x="0" y="0"/>
                      </a:lnTo>
                      <a:lnTo>
                        <a:pt x="54" y="102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9" name="Freeform 171"/>
                <p:cNvSpPr>
                  <a:spLocks/>
                </p:cNvSpPr>
                <p:nvPr/>
              </p:nvSpPr>
              <p:spPr bwMode="auto">
                <a:xfrm>
                  <a:off x="7362825" y="5273675"/>
                  <a:ext cx="180975" cy="161925"/>
                </a:xfrm>
                <a:custGeom>
                  <a:avLst/>
                  <a:gdLst>
                    <a:gd name="T0" fmla="*/ 9 w 19"/>
                    <a:gd name="T1" fmla="*/ 17 h 17"/>
                    <a:gd name="T2" fmla="*/ 19 w 19"/>
                    <a:gd name="T3" fmla="*/ 0 h 17"/>
                    <a:gd name="T4" fmla="*/ 0 w 19"/>
                    <a:gd name="T5" fmla="*/ 0 h 17"/>
                    <a:gd name="T6" fmla="*/ 9 w 19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9" y="17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9" y="17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57549" y="1168400"/>
                  <a:ext cx="876300" cy="1104900"/>
                </a:xfrm>
                <a:prstGeom prst="rect">
                  <a:avLst/>
                </a:prstGeom>
                <a:noFill/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Rectangle 179"/>
                <p:cNvSpPr>
                  <a:spLocks noChangeArrowheads="1"/>
                </p:cNvSpPr>
                <p:nvPr/>
              </p:nvSpPr>
              <p:spPr bwMode="auto">
                <a:xfrm>
                  <a:off x="3490635" y="1254125"/>
                  <a:ext cx="398647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p = 2</a:t>
                  </a:r>
                </a:p>
              </p:txBody>
            </p:sp>
            <p:sp>
              <p:nvSpPr>
                <p:cNvPr id="452" name="Rectangle 180"/>
                <p:cNvSpPr>
                  <a:spLocks noChangeArrowheads="1"/>
                </p:cNvSpPr>
                <p:nvPr/>
              </p:nvSpPr>
              <p:spPr bwMode="auto">
                <a:xfrm>
                  <a:off x="3490635" y="1444625"/>
                  <a:ext cx="496463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p = 10</a:t>
                  </a:r>
                </a:p>
              </p:txBody>
            </p:sp>
            <p:sp>
              <p:nvSpPr>
                <p:cNvPr id="453" name="Rectangle 181"/>
                <p:cNvSpPr>
                  <a:spLocks noChangeArrowheads="1"/>
                </p:cNvSpPr>
                <p:nvPr/>
              </p:nvSpPr>
              <p:spPr bwMode="auto">
                <a:xfrm>
                  <a:off x="3490635" y="1625601"/>
                  <a:ext cx="496463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p = 15</a:t>
                  </a:r>
                </a:p>
              </p:txBody>
            </p:sp>
            <p:sp>
              <p:nvSpPr>
                <p:cNvPr id="454" name="Rectangle 182"/>
                <p:cNvSpPr>
                  <a:spLocks noChangeArrowheads="1"/>
                </p:cNvSpPr>
                <p:nvPr/>
              </p:nvSpPr>
              <p:spPr bwMode="auto">
                <a:xfrm>
                  <a:off x="3490635" y="1806575"/>
                  <a:ext cx="496463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p = 20</a:t>
                  </a:r>
                </a:p>
              </p:txBody>
            </p:sp>
            <p:sp>
              <p:nvSpPr>
                <p:cNvPr id="455" name="Rectangle 183"/>
                <p:cNvSpPr>
                  <a:spLocks noChangeArrowheads="1"/>
                </p:cNvSpPr>
                <p:nvPr/>
              </p:nvSpPr>
              <p:spPr bwMode="auto">
                <a:xfrm>
                  <a:off x="3490635" y="1987551"/>
                  <a:ext cx="496463" cy="212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cs typeface="Arial" pitchFamily="34" charset="0"/>
                    </a:rPr>
                    <a:t>p = 30</a:t>
                  </a:r>
                </a:p>
              </p:txBody>
            </p:sp>
            <p:sp>
              <p:nvSpPr>
                <p:cNvPr id="456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3314464" y="1287769"/>
                  <a:ext cx="105248" cy="10524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7" name="Rectangle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3317074" y="1488208"/>
                  <a:ext cx="105248" cy="10524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8" name="Freeform 141"/>
                <p:cNvSpPr>
                  <a:spLocks noChangeAspect="1"/>
                </p:cNvSpPr>
                <p:nvPr/>
              </p:nvSpPr>
              <p:spPr bwMode="auto">
                <a:xfrm>
                  <a:off x="3285891" y="1644212"/>
                  <a:ext cx="145733" cy="145733"/>
                </a:xfrm>
                <a:custGeom>
                  <a:avLst/>
                  <a:gdLst>
                    <a:gd name="T0" fmla="*/ 9 w 18"/>
                    <a:gd name="T1" fmla="*/ 18 h 18"/>
                    <a:gd name="T2" fmla="*/ 18 w 18"/>
                    <a:gd name="T3" fmla="*/ 9 h 18"/>
                    <a:gd name="T4" fmla="*/ 9 w 18"/>
                    <a:gd name="T5" fmla="*/ 0 h 18"/>
                    <a:gd name="T6" fmla="*/ 0 w 18"/>
                    <a:gd name="T7" fmla="*/ 9 h 18"/>
                    <a:gd name="T8" fmla="*/ 9 w 18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9" y="18"/>
                      </a:moveTo>
                      <a:lnTo>
                        <a:pt x="18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9" name="Freeform 153"/>
                <p:cNvSpPr>
                  <a:spLocks noChangeAspect="1"/>
                </p:cNvSpPr>
                <p:nvPr/>
              </p:nvSpPr>
              <p:spPr bwMode="auto">
                <a:xfrm>
                  <a:off x="3304936" y="1839916"/>
                  <a:ext cx="153825" cy="137633"/>
                </a:xfrm>
                <a:custGeom>
                  <a:avLst/>
                  <a:gdLst>
                    <a:gd name="T0" fmla="*/ 54 w 114"/>
                    <a:gd name="T1" fmla="*/ 0 h 102"/>
                    <a:gd name="T2" fmla="*/ 114 w 114"/>
                    <a:gd name="T3" fmla="*/ 102 h 102"/>
                    <a:gd name="T4" fmla="*/ 0 w 114"/>
                    <a:gd name="T5" fmla="*/ 102 h 102"/>
                    <a:gd name="T6" fmla="*/ 54 w 114"/>
                    <a:gd name="T7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102">
                      <a:moveTo>
                        <a:pt x="54" y="0"/>
                      </a:moveTo>
                      <a:lnTo>
                        <a:pt x="114" y="102"/>
                      </a:lnTo>
                      <a:lnTo>
                        <a:pt x="0" y="102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0" name="Freeform 166"/>
                <p:cNvSpPr>
                  <a:spLocks noChangeAspect="1"/>
                </p:cNvSpPr>
                <p:nvPr/>
              </p:nvSpPr>
              <p:spPr bwMode="auto">
                <a:xfrm>
                  <a:off x="3296365" y="2074275"/>
                  <a:ext cx="153825" cy="137633"/>
                </a:xfrm>
                <a:custGeom>
                  <a:avLst/>
                  <a:gdLst>
                    <a:gd name="T0" fmla="*/ 54 w 114"/>
                    <a:gd name="T1" fmla="*/ 102 h 102"/>
                    <a:gd name="T2" fmla="*/ 114 w 114"/>
                    <a:gd name="T3" fmla="*/ 0 h 102"/>
                    <a:gd name="T4" fmla="*/ 0 w 114"/>
                    <a:gd name="T5" fmla="*/ 0 h 102"/>
                    <a:gd name="T6" fmla="*/ 54 w 114"/>
                    <a:gd name="T7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102">
                      <a:moveTo>
                        <a:pt x="54" y="102"/>
                      </a:moveTo>
                      <a:lnTo>
                        <a:pt x="114" y="0"/>
                      </a:lnTo>
                      <a:lnTo>
                        <a:pt x="0" y="0"/>
                      </a:lnTo>
                      <a:lnTo>
                        <a:pt x="54" y="102"/>
                      </a:lnTo>
                      <a:close/>
                    </a:path>
                  </a:pathLst>
                </a:custGeom>
                <a:solidFill>
                  <a:srgbClr val="BEBEBE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61" name="Straight Arrow Connector 460"/>
              <p:cNvCxnSpPr/>
              <p:nvPr/>
            </p:nvCxnSpPr>
            <p:spPr>
              <a:xfrm>
                <a:off x="7575657" y="3110620"/>
                <a:ext cx="0" cy="8981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TextBox 461"/>
              <p:cNvSpPr txBox="1"/>
              <p:nvPr/>
            </p:nvSpPr>
            <p:spPr>
              <a:xfrm>
                <a:off x="7637887" y="3513044"/>
                <a:ext cx="1176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 smtClean="0">
                    <a:solidFill>
                      <a:schemeClr val="tx1"/>
                    </a:solidFill>
                  </a:rPr>
                  <a:t>Increasing </a:t>
                </a:r>
              </a:p>
              <a:p>
                <a:r>
                  <a:rPr lang="en-US" sz="1200" b="0" dirty="0" smtClean="0">
                    <a:solidFill>
                      <a:schemeClr val="tx1"/>
                    </a:solidFill>
                  </a:rPr>
                  <a:t>Dimensionality</a:t>
                </a:r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3" name="Straight Arrow Connector 462"/>
              <p:cNvCxnSpPr/>
              <p:nvPr/>
            </p:nvCxnSpPr>
            <p:spPr>
              <a:xfrm flipH="1">
                <a:off x="7286827" y="4619673"/>
                <a:ext cx="712922" cy="3267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TextBox 463"/>
              <p:cNvSpPr txBox="1"/>
              <p:nvPr/>
            </p:nvSpPr>
            <p:spPr>
              <a:xfrm>
                <a:off x="7883926" y="4312840"/>
                <a:ext cx="9332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 smtClean="0">
                    <a:solidFill>
                      <a:schemeClr val="tx1"/>
                    </a:solidFill>
                  </a:rPr>
                  <a:t>Power = 0.0</a:t>
                </a:r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67" name="Straight Arrow Connector 466"/>
          <p:cNvCxnSpPr/>
          <p:nvPr/>
        </p:nvCxnSpPr>
        <p:spPr>
          <a:xfrm>
            <a:off x="1937107" y="3162787"/>
            <a:ext cx="0" cy="65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TextBox 467"/>
          <p:cNvSpPr txBox="1"/>
          <p:nvPr/>
        </p:nvSpPr>
        <p:spPr>
          <a:xfrm>
            <a:off x="1982182" y="3454275"/>
            <a:ext cx="852482" cy="33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chemeClr val="tx1"/>
                </a:solidFill>
              </a:rPr>
              <a:t>Increasing </a:t>
            </a:r>
          </a:p>
          <a:p>
            <a:r>
              <a:rPr lang="en-US" sz="1200" b="0" dirty="0" smtClean="0">
                <a:solidFill>
                  <a:schemeClr val="tx1"/>
                </a:solidFill>
              </a:rPr>
              <a:t>Dimensionality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1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950"/>
            <a:ext cx="102870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Multivariate GLM: Challenges II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366019" name="Text Box 3"/>
          <p:cNvSpPr txBox="1">
            <a:spLocks noChangeArrowheads="1"/>
          </p:cNvSpPr>
          <p:nvPr/>
        </p:nvSpPr>
        <p:spPr bwMode="auto">
          <a:xfrm>
            <a:off x="0" y="946728"/>
            <a:ext cx="10287000" cy="575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/>
              <a:t>The ‘large P to small N’ problem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000" dirty="0" smtClean="0"/>
              <a:t>When P ≥ N, covariance matrices singular |SSCP</a:t>
            </a:r>
            <a:r>
              <a:rPr lang="en-US" sz="2000" dirty="0"/>
              <a:t>|=0 </a:t>
            </a:r>
            <a:endParaRPr lang="en-US" sz="2000" dirty="0" smtClean="0"/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000" dirty="0" smtClean="0"/>
              <a:t>SSCP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 </a:t>
            </a:r>
            <a:r>
              <a:rPr lang="en-US" sz="2000" dirty="0"/>
              <a:t>can’t be </a:t>
            </a:r>
            <a:r>
              <a:rPr lang="en-US" sz="2000" dirty="0" smtClean="0"/>
              <a:t>computed (divide </a:t>
            </a:r>
            <a:r>
              <a:rPr lang="en-US" sz="2000" dirty="0"/>
              <a:t>by zero</a:t>
            </a:r>
            <a:r>
              <a:rPr lang="en-US" sz="2000" dirty="0" smtClean="0"/>
              <a:t>)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000" dirty="0" smtClean="0"/>
              <a:t>GLM statistics undefined and cannot be completed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/>
              <a:t>Can be a common problem for high-dimensional data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sp>
        <p:nvSpPr>
          <p:cNvPr id="136602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AutoShape 281"/>
          <p:cNvSpPr>
            <a:spLocks noChangeAspect="1" noChangeArrowheads="1" noTextEdit="1"/>
          </p:cNvSpPr>
          <p:nvPr/>
        </p:nvSpPr>
        <p:spPr bwMode="auto">
          <a:xfrm>
            <a:off x="590423" y="2258198"/>
            <a:ext cx="3930281" cy="35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66" name="Group 465"/>
          <p:cNvGrpSpPr/>
          <p:nvPr/>
        </p:nvGrpSpPr>
        <p:grpSpPr>
          <a:xfrm>
            <a:off x="634941" y="2647552"/>
            <a:ext cx="4007683" cy="3217315"/>
            <a:chOff x="634941" y="2647552"/>
            <a:chExt cx="4007683" cy="3217315"/>
          </a:xfrm>
        </p:grpSpPr>
        <p:sp>
          <p:nvSpPr>
            <p:cNvPr id="83" name="Line 284"/>
            <p:cNvSpPr>
              <a:spLocks noChangeShapeType="1"/>
            </p:cNvSpPr>
            <p:nvPr/>
          </p:nvSpPr>
          <p:spPr bwMode="auto">
            <a:xfrm>
              <a:off x="1110503" y="5354655"/>
              <a:ext cx="2748794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85"/>
            <p:cNvSpPr>
              <a:spLocks noChangeShapeType="1"/>
            </p:cNvSpPr>
            <p:nvPr/>
          </p:nvSpPr>
          <p:spPr bwMode="auto">
            <a:xfrm>
              <a:off x="1110503" y="5354655"/>
              <a:ext cx="0" cy="45224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86"/>
            <p:cNvSpPr>
              <a:spLocks noChangeShapeType="1"/>
            </p:cNvSpPr>
            <p:nvPr/>
          </p:nvSpPr>
          <p:spPr bwMode="auto">
            <a:xfrm>
              <a:off x="1797349" y="5354655"/>
              <a:ext cx="0" cy="45224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87"/>
            <p:cNvSpPr>
              <a:spLocks noChangeShapeType="1"/>
            </p:cNvSpPr>
            <p:nvPr/>
          </p:nvSpPr>
          <p:spPr bwMode="auto">
            <a:xfrm>
              <a:off x="2484194" y="5354655"/>
              <a:ext cx="0" cy="45224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88"/>
            <p:cNvSpPr>
              <a:spLocks noChangeShapeType="1"/>
            </p:cNvSpPr>
            <p:nvPr/>
          </p:nvSpPr>
          <p:spPr bwMode="auto">
            <a:xfrm>
              <a:off x="3172452" y="5354655"/>
              <a:ext cx="0" cy="45224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89"/>
            <p:cNvSpPr>
              <a:spLocks noChangeShapeType="1"/>
            </p:cNvSpPr>
            <p:nvPr/>
          </p:nvSpPr>
          <p:spPr bwMode="auto">
            <a:xfrm>
              <a:off x="3859298" y="5354655"/>
              <a:ext cx="0" cy="45224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90"/>
            <p:cNvSpPr>
              <a:spLocks noChangeArrowheads="1"/>
            </p:cNvSpPr>
            <p:nvPr/>
          </p:nvSpPr>
          <p:spPr bwMode="auto">
            <a:xfrm>
              <a:off x="1007335" y="5435211"/>
              <a:ext cx="206336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291"/>
            <p:cNvSpPr>
              <a:spLocks noChangeArrowheads="1"/>
            </p:cNvSpPr>
            <p:nvPr/>
          </p:nvSpPr>
          <p:spPr bwMode="auto">
            <a:xfrm>
              <a:off x="1694180" y="5435211"/>
              <a:ext cx="206336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292"/>
            <p:cNvSpPr>
              <a:spLocks noChangeArrowheads="1"/>
            </p:cNvSpPr>
            <p:nvPr/>
          </p:nvSpPr>
          <p:spPr bwMode="auto">
            <a:xfrm>
              <a:off x="2381026" y="5435211"/>
              <a:ext cx="206336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293"/>
            <p:cNvSpPr>
              <a:spLocks noChangeArrowheads="1"/>
            </p:cNvSpPr>
            <p:nvPr/>
          </p:nvSpPr>
          <p:spPr bwMode="auto">
            <a:xfrm>
              <a:off x="3069284" y="5435211"/>
              <a:ext cx="206336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294"/>
            <p:cNvSpPr>
              <a:spLocks noChangeArrowheads="1"/>
            </p:cNvSpPr>
            <p:nvPr/>
          </p:nvSpPr>
          <p:spPr bwMode="auto">
            <a:xfrm>
              <a:off x="3756130" y="5435211"/>
              <a:ext cx="206336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Line 295"/>
            <p:cNvSpPr>
              <a:spLocks noChangeShapeType="1"/>
            </p:cNvSpPr>
            <p:nvPr/>
          </p:nvSpPr>
          <p:spPr bwMode="auto">
            <a:xfrm flipV="1">
              <a:off x="984723" y="2752840"/>
              <a:ext cx="0" cy="2501474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96"/>
            <p:cNvSpPr>
              <a:spLocks noChangeShapeType="1"/>
            </p:cNvSpPr>
            <p:nvPr/>
          </p:nvSpPr>
          <p:spPr bwMode="auto">
            <a:xfrm flipH="1">
              <a:off x="939499" y="5254313"/>
              <a:ext cx="45224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97"/>
            <p:cNvSpPr>
              <a:spLocks noChangeShapeType="1"/>
            </p:cNvSpPr>
            <p:nvPr/>
          </p:nvSpPr>
          <p:spPr bwMode="auto">
            <a:xfrm flipH="1">
              <a:off x="939499" y="4754019"/>
              <a:ext cx="45224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298"/>
            <p:cNvSpPr>
              <a:spLocks noChangeShapeType="1"/>
            </p:cNvSpPr>
            <p:nvPr/>
          </p:nvSpPr>
          <p:spPr bwMode="auto">
            <a:xfrm flipH="1">
              <a:off x="939499" y="4253724"/>
              <a:ext cx="45224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299"/>
            <p:cNvSpPr>
              <a:spLocks noChangeShapeType="1"/>
            </p:cNvSpPr>
            <p:nvPr/>
          </p:nvSpPr>
          <p:spPr bwMode="auto">
            <a:xfrm flipH="1">
              <a:off x="939499" y="3753429"/>
              <a:ext cx="45224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300"/>
            <p:cNvSpPr>
              <a:spLocks noChangeShapeType="1"/>
            </p:cNvSpPr>
            <p:nvPr/>
          </p:nvSpPr>
          <p:spPr bwMode="auto">
            <a:xfrm flipH="1">
              <a:off x="939499" y="3253134"/>
              <a:ext cx="45224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301"/>
            <p:cNvSpPr>
              <a:spLocks noChangeShapeType="1"/>
            </p:cNvSpPr>
            <p:nvPr/>
          </p:nvSpPr>
          <p:spPr bwMode="auto">
            <a:xfrm flipH="1">
              <a:off x="939499" y="2752840"/>
              <a:ext cx="45224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302"/>
            <p:cNvSpPr>
              <a:spLocks noChangeArrowheads="1"/>
            </p:cNvSpPr>
            <p:nvPr/>
          </p:nvSpPr>
          <p:spPr bwMode="auto">
            <a:xfrm rot="16200000">
              <a:off x="745882" y="5176584"/>
              <a:ext cx="206336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303"/>
            <p:cNvSpPr>
              <a:spLocks noChangeArrowheads="1"/>
            </p:cNvSpPr>
            <p:nvPr/>
          </p:nvSpPr>
          <p:spPr bwMode="auto">
            <a:xfrm rot="16200000">
              <a:off x="745882" y="4676289"/>
              <a:ext cx="206336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304"/>
            <p:cNvSpPr>
              <a:spLocks noChangeArrowheads="1"/>
            </p:cNvSpPr>
            <p:nvPr/>
          </p:nvSpPr>
          <p:spPr bwMode="auto">
            <a:xfrm rot="16200000">
              <a:off x="745882" y="4175995"/>
              <a:ext cx="206336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305"/>
            <p:cNvSpPr>
              <a:spLocks noChangeArrowheads="1"/>
            </p:cNvSpPr>
            <p:nvPr/>
          </p:nvSpPr>
          <p:spPr bwMode="auto">
            <a:xfrm rot="16200000">
              <a:off x="745882" y="3675700"/>
              <a:ext cx="206336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306"/>
            <p:cNvSpPr>
              <a:spLocks noChangeArrowheads="1"/>
            </p:cNvSpPr>
            <p:nvPr/>
          </p:nvSpPr>
          <p:spPr bwMode="auto">
            <a:xfrm rot="16200000">
              <a:off x="745882" y="3175405"/>
              <a:ext cx="206336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307"/>
            <p:cNvSpPr>
              <a:spLocks noChangeArrowheads="1"/>
            </p:cNvSpPr>
            <p:nvPr/>
          </p:nvSpPr>
          <p:spPr bwMode="auto">
            <a:xfrm rot="16200000">
              <a:off x="745882" y="2675110"/>
              <a:ext cx="206336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308"/>
            <p:cNvSpPr>
              <a:spLocks noChangeArrowheads="1"/>
            </p:cNvSpPr>
            <p:nvPr/>
          </p:nvSpPr>
          <p:spPr bwMode="auto">
            <a:xfrm>
              <a:off x="984723" y="2652498"/>
              <a:ext cx="3339538" cy="2702157"/>
            </a:xfrm>
            <a:prstGeom prst="rect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310"/>
            <p:cNvSpPr>
              <a:spLocks noChangeArrowheads="1"/>
            </p:cNvSpPr>
            <p:nvPr/>
          </p:nvSpPr>
          <p:spPr bwMode="auto">
            <a:xfrm>
              <a:off x="2487020" y="5633068"/>
              <a:ext cx="339183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Effect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311"/>
            <p:cNvSpPr>
              <a:spLocks noChangeArrowheads="1"/>
            </p:cNvSpPr>
            <p:nvPr/>
          </p:nvSpPr>
          <p:spPr bwMode="auto">
            <a:xfrm rot="16200000">
              <a:off x="-196764" y="3848118"/>
              <a:ext cx="1801909" cy="13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Power: Parametric GLM</a:t>
              </a:r>
              <a:r>
                <a:rPr kumimoji="0" lang="en-US" sz="9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regression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Line 312"/>
            <p:cNvSpPr>
              <a:spLocks noChangeShapeType="1"/>
            </p:cNvSpPr>
            <p:nvPr/>
          </p:nvSpPr>
          <p:spPr bwMode="auto">
            <a:xfrm>
              <a:off x="1110503" y="5127120"/>
              <a:ext cx="3092217" cy="0"/>
            </a:xfrm>
            <a:prstGeom prst="line">
              <a:avLst/>
            </a:prstGeom>
            <a:noFill/>
            <a:ln w="11" cap="rnd">
              <a:solidFill>
                <a:srgbClr val="BEBEB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5"/>
            <p:cNvSpPr>
              <a:spLocks/>
            </p:cNvSpPr>
            <p:nvPr/>
          </p:nvSpPr>
          <p:spPr bwMode="auto">
            <a:xfrm>
              <a:off x="1110503" y="5254313"/>
              <a:ext cx="3092217" cy="0"/>
            </a:xfrm>
            <a:custGeom>
              <a:avLst/>
              <a:gdLst>
                <a:gd name="T0" fmla="*/ 0 w 612"/>
                <a:gd name="T1" fmla="*/ 68 w 612"/>
                <a:gd name="T2" fmla="*/ 136 w 612"/>
                <a:gd name="T3" fmla="*/ 204 w 612"/>
                <a:gd name="T4" fmla="*/ 272 w 612"/>
                <a:gd name="T5" fmla="*/ 340 w 612"/>
                <a:gd name="T6" fmla="*/ 476 w 612"/>
                <a:gd name="T7" fmla="*/ 612 w 6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612">
                  <a:moveTo>
                    <a:pt x="0" y="0"/>
                  </a:moveTo>
                  <a:lnTo>
                    <a:pt x="68" y="0"/>
                  </a:lnTo>
                  <a:lnTo>
                    <a:pt x="136" y="0"/>
                  </a:lnTo>
                  <a:lnTo>
                    <a:pt x="204" y="0"/>
                  </a:lnTo>
                  <a:lnTo>
                    <a:pt x="272" y="0"/>
                  </a:lnTo>
                  <a:lnTo>
                    <a:pt x="340" y="0"/>
                  </a:lnTo>
                  <a:lnTo>
                    <a:pt x="476" y="0"/>
                  </a:lnTo>
                  <a:lnTo>
                    <a:pt x="612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66"/>
            <p:cNvSpPr>
              <a:spLocks noChangeArrowheads="1"/>
            </p:cNvSpPr>
            <p:nvPr/>
          </p:nvSpPr>
          <p:spPr bwMode="auto">
            <a:xfrm>
              <a:off x="1075172" y="5218982"/>
              <a:ext cx="66423" cy="65010"/>
            </a:xfrm>
            <a:prstGeom prst="ellips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367"/>
            <p:cNvSpPr>
              <a:spLocks noChangeShapeType="1"/>
            </p:cNvSpPr>
            <p:nvPr/>
          </p:nvSpPr>
          <p:spPr bwMode="auto">
            <a:xfrm>
              <a:off x="1070932" y="5254313"/>
              <a:ext cx="74903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368"/>
            <p:cNvSpPr>
              <a:spLocks noChangeShapeType="1"/>
            </p:cNvSpPr>
            <p:nvPr/>
          </p:nvSpPr>
          <p:spPr bwMode="auto">
            <a:xfrm flipV="1">
              <a:off x="1110503" y="5218982"/>
              <a:ext cx="0" cy="70663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369"/>
            <p:cNvSpPr>
              <a:spLocks noChangeArrowheads="1"/>
            </p:cNvSpPr>
            <p:nvPr/>
          </p:nvSpPr>
          <p:spPr bwMode="auto">
            <a:xfrm>
              <a:off x="1418594" y="5218982"/>
              <a:ext cx="66423" cy="65010"/>
            </a:xfrm>
            <a:prstGeom prst="ellips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370"/>
            <p:cNvSpPr>
              <a:spLocks noChangeShapeType="1"/>
            </p:cNvSpPr>
            <p:nvPr/>
          </p:nvSpPr>
          <p:spPr bwMode="auto">
            <a:xfrm>
              <a:off x="1414355" y="5254313"/>
              <a:ext cx="74903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371"/>
            <p:cNvSpPr>
              <a:spLocks noChangeShapeType="1"/>
            </p:cNvSpPr>
            <p:nvPr/>
          </p:nvSpPr>
          <p:spPr bwMode="auto">
            <a:xfrm flipV="1">
              <a:off x="1453926" y="5218982"/>
              <a:ext cx="0" cy="70663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372"/>
            <p:cNvSpPr>
              <a:spLocks noChangeArrowheads="1"/>
            </p:cNvSpPr>
            <p:nvPr/>
          </p:nvSpPr>
          <p:spPr bwMode="auto">
            <a:xfrm>
              <a:off x="1762017" y="5218982"/>
              <a:ext cx="66423" cy="65010"/>
            </a:xfrm>
            <a:prstGeom prst="ellips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373"/>
            <p:cNvSpPr>
              <a:spLocks noChangeShapeType="1"/>
            </p:cNvSpPr>
            <p:nvPr/>
          </p:nvSpPr>
          <p:spPr bwMode="auto">
            <a:xfrm>
              <a:off x="1757777" y="5254313"/>
              <a:ext cx="74903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374"/>
            <p:cNvSpPr>
              <a:spLocks noChangeShapeType="1"/>
            </p:cNvSpPr>
            <p:nvPr/>
          </p:nvSpPr>
          <p:spPr bwMode="auto">
            <a:xfrm flipV="1">
              <a:off x="1797349" y="5218982"/>
              <a:ext cx="0" cy="70663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375"/>
            <p:cNvSpPr>
              <a:spLocks noChangeArrowheads="1"/>
            </p:cNvSpPr>
            <p:nvPr/>
          </p:nvSpPr>
          <p:spPr bwMode="auto">
            <a:xfrm>
              <a:off x="2105440" y="5218982"/>
              <a:ext cx="66423" cy="65010"/>
            </a:xfrm>
            <a:prstGeom prst="ellips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376"/>
            <p:cNvSpPr>
              <a:spLocks noChangeShapeType="1"/>
            </p:cNvSpPr>
            <p:nvPr/>
          </p:nvSpPr>
          <p:spPr bwMode="auto">
            <a:xfrm>
              <a:off x="2101200" y="5254313"/>
              <a:ext cx="74903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377"/>
            <p:cNvSpPr>
              <a:spLocks noChangeShapeType="1"/>
            </p:cNvSpPr>
            <p:nvPr/>
          </p:nvSpPr>
          <p:spPr bwMode="auto">
            <a:xfrm flipV="1">
              <a:off x="2140771" y="5218982"/>
              <a:ext cx="0" cy="70663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378"/>
            <p:cNvSpPr>
              <a:spLocks noChangeArrowheads="1"/>
            </p:cNvSpPr>
            <p:nvPr/>
          </p:nvSpPr>
          <p:spPr bwMode="auto">
            <a:xfrm>
              <a:off x="2448862" y="5218982"/>
              <a:ext cx="66423" cy="65010"/>
            </a:xfrm>
            <a:prstGeom prst="ellips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379"/>
            <p:cNvSpPr>
              <a:spLocks noChangeShapeType="1"/>
            </p:cNvSpPr>
            <p:nvPr/>
          </p:nvSpPr>
          <p:spPr bwMode="auto">
            <a:xfrm>
              <a:off x="2444623" y="5254313"/>
              <a:ext cx="76316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380"/>
            <p:cNvSpPr>
              <a:spLocks noChangeShapeType="1"/>
            </p:cNvSpPr>
            <p:nvPr/>
          </p:nvSpPr>
          <p:spPr bwMode="auto">
            <a:xfrm flipV="1">
              <a:off x="2484194" y="5218982"/>
              <a:ext cx="0" cy="70663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381"/>
            <p:cNvSpPr>
              <a:spLocks noChangeArrowheads="1"/>
            </p:cNvSpPr>
            <p:nvPr/>
          </p:nvSpPr>
          <p:spPr bwMode="auto">
            <a:xfrm>
              <a:off x="2793698" y="5218982"/>
              <a:ext cx="65010" cy="65010"/>
            </a:xfrm>
            <a:prstGeom prst="ellips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382"/>
            <p:cNvSpPr>
              <a:spLocks noChangeShapeType="1"/>
            </p:cNvSpPr>
            <p:nvPr/>
          </p:nvSpPr>
          <p:spPr bwMode="auto">
            <a:xfrm>
              <a:off x="2788045" y="5254313"/>
              <a:ext cx="76316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383"/>
            <p:cNvSpPr>
              <a:spLocks noChangeShapeType="1"/>
            </p:cNvSpPr>
            <p:nvPr/>
          </p:nvSpPr>
          <p:spPr bwMode="auto">
            <a:xfrm flipV="1">
              <a:off x="2829030" y="5218982"/>
              <a:ext cx="0" cy="70663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384"/>
            <p:cNvSpPr>
              <a:spLocks noChangeArrowheads="1"/>
            </p:cNvSpPr>
            <p:nvPr/>
          </p:nvSpPr>
          <p:spPr bwMode="auto">
            <a:xfrm>
              <a:off x="3480543" y="5218982"/>
              <a:ext cx="65010" cy="65010"/>
            </a:xfrm>
            <a:prstGeom prst="ellips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385"/>
            <p:cNvSpPr>
              <a:spLocks noChangeShapeType="1"/>
            </p:cNvSpPr>
            <p:nvPr/>
          </p:nvSpPr>
          <p:spPr bwMode="auto">
            <a:xfrm>
              <a:off x="3474890" y="5254313"/>
              <a:ext cx="76316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386"/>
            <p:cNvSpPr>
              <a:spLocks noChangeShapeType="1"/>
            </p:cNvSpPr>
            <p:nvPr/>
          </p:nvSpPr>
          <p:spPr bwMode="auto">
            <a:xfrm flipV="1">
              <a:off x="3515875" y="5218982"/>
              <a:ext cx="0" cy="70663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387"/>
            <p:cNvSpPr>
              <a:spLocks noChangeArrowheads="1"/>
            </p:cNvSpPr>
            <p:nvPr/>
          </p:nvSpPr>
          <p:spPr bwMode="auto">
            <a:xfrm>
              <a:off x="4167389" y="5218982"/>
              <a:ext cx="65010" cy="65010"/>
            </a:xfrm>
            <a:prstGeom prst="ellips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388"/>
            <p:cNvSpPr>
              <a:spLocks noChangeShapeType="1"/>
            </p:cNvSpPr>
            <p:nvPr/>
          </p:nvSpPr>
          <p:spPr bwMode="auto">
            <a:xfrm>
              <a:off x="4161736" y="5254313"/>
              <a:ext cx="76316" cy="0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389"/>
            <p:cNvSpPr>
              <a:spLocks noChangeShapeType="1"/>
            </p:cNvSpPr>
            <p:nvPr/>
          </p:nvSpPr>
          <p:spPr bwMode="auto">
            <a:xfrm flipV="1">
              <a:off x="4202720" y="5218982"/>
              <a:ext cx="0" cy="70663"/>
            </a:xfrm>
            <a:prstGeom prst="line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90"/>
            <p:cNvSpPr>
              <a:spLocks/>
            </p:cNvSpPr>
            <p:nvPr/>
          </p:nvSpPr>
          <p:spPr bwMode="auto">
            <a:xfrm>
              <a:off x="1110503" y="5254313"/>
              <a:ext cx="3092217" cy="0"/>
            </a:xfrm>
            <a:custGeom>
              <a:avLst/>
              <a:gdLst>
                <a:gd name="T0" fmla="*/ 0 w 612"/>
                <a:gd name="T1" fmla="*/ 68 w 612"/>
                <a:gd name="T2" fmla="*/ 136 w 612"/>
                <a:gd name="T3" fmla="*/ 204 w 612"/>
                <a:gd name="T4" fmla="*/ 272 w 612"/>
                <a:gd name="T5" fmla="*/ 340 w 612"/>
                <a:gd name="T6" fmla="*/ 476 w 612"/>
                <a:gd name="T7" fmla="*/ 612 w 6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612">
                  <a:moveTo>
                    <a:pt x="0" y="0"/>
                  </a:moveTo>
                  <a:lnTo>
                    <a:pt x="68" y="0"/>
                  </a:lnTo>
                  <a:lnTo>
                    <a:pt x="136" y="0"/>
                  </a:lnTo>
                  <a:lnTo>
                    <a:pt x="204" y="0"/>
                  </a:lnTo>
                  <a:lnTo>
                    <a:pt x="272" y="0"/>
                  </a:lnTo>
                  <a:lnTo>
                    <a:pt x="340" y="0"/>
                  </a:lnTo>
                  <a:lnTo>
                    <a:pt x="476" y="0"/>
                  </a:lnTo>
                  <a:lnTo>
                    <a:pt x="612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91"/>
            <p:cNvSpPr>
              <a:spLocks/>
            </p:cNvSpPr>
            <p:nvPr/>
          </p:nvSpPr>
          <p:spPr bwMode="auto">
            <a:xfrm>
              <a:off x="1059626" y="5209089"/>
              <a:ext cx="96102" cy="100342"/>
            </a:xfrm>
            <a:custGeom>
              <a:avLst/>
              <a:gdLst>
                <a:gd name="T0" fmla="*/ 10 w 19"/>
                <a:gd name="T1" fmla="*/ 20 h 20"/>
                <a:gd name="T2" fmla="*/ 19 w 19"/>
                <a:gd name="T3" fmla="*/ 0 h 20"/>
                <a:gd name="T4" fmla="*/ 0 w 19"/>
                <a:gd name="T5" fmla="*/ 0 h 20"/>
                <a:gd name="T6" fmla="*/ 10 w 19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0" y="2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92"/>
            <p:cNvSpPr>
              <a:spLocks/>
            </p:cNvSpPr>
            <p:nvPr/>
          </p:nvSpPr>
          <p:spPr bwMode="auto">
            <a:xfrm>
              <a:off x="1059626" y="5197783"/>
              <a:ext cx="96102" cy="96102"/>
            </a:xfrm>
            <a:custGeom>
              <a:avLst/>
              <a:gdLst>
                <a:gd name="T0" fmla="*/ 10 w 19"/>
                <a:gd name="T1" fmla="*/ 0 h 19"/>
                <a:gd name="T2" fmla="*/ 19 w 19"/>
                <a:gd name="T3" fmla="*/ 19 h 19"/>
                <a:gd name="T4" fmla="*/ 0 w 19"/>
                <a:gd name="T5" fmla="*/ 19 h 19"/>
                <a:gd name="T6" fmla="*/ 10 w 1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9" y="19"/>
                  </a:lnTo>
                  <a:lnTo>
                    <a:pt x="0" y="19"/>
                  </a:lnTo>
                  <a:lnTo>
                    <a:pt x="10" y="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93"/>
            <p:cNvSpPr>
              <a:spLocks/>
            </p:cNvSpPr>
            <p:nvPr/>
          </p:nvSpPr>
          <p:spPr bwMode="auto">
            <a:xfrm>
              <a:off x="1404462" y="5209089"/>
              <a:ext cx="94689" cy="100342"/>
            </a:xfrm>
            <a:custGeom>
              <a:avLst/>
              <a:gdLst>
                <a:gd name="T0" fmla="*/ 10 w 19"/>
                <a:gd name="T1" fmla="*/ 20 h 20"/>
                <a:gd name="T2" fmla="*/ 19 w 19"/>
                <a:gd name="T3" fmla="*/ 0 h 20"/>
                <a:gd name="T4" fmla="*/ 0 w 19"/>
                <a:gd name="T5" fmla="*/ 0 h 20"/>
                <a:gd name="T6" fmla="*/ 10 w 19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0" y="2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94"/>
            <p:cNvSpPr>
              <a:spLocks/>
            </p:cNvSpPr>
            <p:nvPr/>
          </p:nvSpPr>
          <p:spPr bwMode="auto">
            <a:xfrm>
              <a:off x="1404462" y="5197783"/>
              <a:ext cx="94689" cy="96102"/>
            </a:xfrm>
            <a:custGeom>
              <a:avLst/>
              <a:gdLst>
                <a:gd name="T0" fmla="*/ 10 w 19"/>
                <a:gd name="T1" fmla="*/ 0 h 19"/>
                <a:gd name="T2" fmla="*/ 19 w 19"/>
                <a:gd name="T3" fmla="*/ 19 h 19"/>
                <a:gd name="T4" fmla="*/ 0 w 19"/>
                <a:gd name="T5" fmla="*/ 19 h 19"/>
                <a:gd name="T6" fmla="*/ 10 w 1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9" y="19"/>
                  </a:lnTo>
                  <a:lnTo>
                    <a:pt x="0" y="19"/>
                  </a:lnTo>
                  <a:lnTo>
                    <a:pt x="10" y="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95"/>
            <p:cNvSpPr>
              <a:spLocks/>
            </p:cNvSpPr>
            <p:nvPr/>
          </p:nvSpPr>
          <p:spPr bwMode="auto">
            <a:xfrm>
              <a:off x="1747884" y="5209089"/>
              <a:ext cx="96102" cy="100342"/>
            </a:xfrm>
            <a:custGeom>
              <a:avLst/>
              <a:gdLst>
                <a:gd name="T0" fmla="*/ 10 w 19"/>
                <a:gd name="T1" fmla="*/ 20 h 20"/>
                <a:gd name="T2" fmla="*/ 19 w 19"/>
                <a:gd name="T3" fmla="*/ 0 h 20"/>
                <a:gd name="T4" fmla="*/ 0 w 19"/>
                <a:gd name="T5" fmla="*/ 0 h 20"/>
                <a:gd name="T6" fmla="*/ 10 w 19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0" y="2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96"/>
            <p:cNvSpPr>
              <a:spLocks/>
            </p:cNvSpPr>
            <p:nvPr/>
          </p:nvSpPr>
          <p:spPr bwMode="auto">
            <a:xfrm>
              <a:off x="1747884" y="5197783"/>
              <a:ext cx="96102" cy="96102"/>
            </a:xfrm>
            <a:custGeom>
              <a:avLst/>
              <a:gdLst>
                <a:gd name="T0" fmla="*/ 10 w 19"/>
                <a:gd name="T1" fmla="*/ 0 h 19"/>
                <a:gd name="T2" fmla="*/ 19 w 19"/>
                <a:gd name="T3" fmla="*/ 19 h 19"/>
                <a:gd name="T4" fmla="*/ 0 w 19"/>
                <a:gd name="T5" fmla="*/ 19 h 19"/>
                <a:gd name="T6" fmla="*/ 10 w 1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9" y="19"/>
                  </a:lnTo>
                  <a:lnTo>
                    <a:pt x="0" y="19"/>
                  </a:lnTo>
                  <a:lnTo>
                    <a:pt x="10" y="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97"/>
            <p:cNvSpPr>
              <a:spLocks/>
            </p:cNvSpPr>
            <p:nvPr/>
          </p:nvSpPr>
          <p:spPr bwMode="auto">
            <a:xfrm>
              <a:off x="2091307" y="5209089"/>
              <a:ext cx="96102" cy="100342"/>
            </a:xfrm>
            <a:custGeom>
              <a:avLst/>
              <a:gdLst>
                <a:gd name="T0" fmla="*/ 10 w 19"/>
                <a:gd name="T1" fmla="*/ 20 h 20"/>
                <a:gd name="T2" fmla="*/ 19 w 19"/>
                <a:gd name="T3" fmla="*/ 0 h 20"/>
                <a:gd name="T4" fmla="*/ 0 w 19"/>
                <a:gd name="T5" fmla="*/ 0 h 20"/>
                <a:gd name="T6" fmla="*/ 10 w 19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0" y="2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98"/>
            <p:cNvSpPr>
              <a:spLocks/>
            </p:cNvSpPr>
            <p:nvPr/>
          </p:nvSpPr>
          <p:spPr bwMode="auto">
            <a:xfrm>
              <a:off x="2091307" y="5197783"/>
              <a:ext cx="96102" cy="96102"/>
            </a:xfrm>
            <a:custGeom>
              <a:avLst/>
              <a:gdLst>
                <a:gd name="T0" fmla="*/ 10 w 19"/>
                <a:gd name="T1" fmla="*/ 0 h 19"/>
                <a:gd name="T2" fmla="*/ 19 w 19"/>
                <a:gd name="T3" fmla="*/ 19 h 19"/>
                <a:gd name="T4" fmla="*/ 0 w 19"/>
                <a:gd name="T5" fmla="*/ 19 h 19"/>
                <a:gd name="T6" fmla="*/ 10 w 1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9" y="19"/>
                  </a:lnTo>
                  <a:lnTo>
                    <a:pt x="0" y="19"/>
                  </a:lnTo>
                  <a:lnTo>
                    <a:pt x="10" y="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99"/>
            <p:cNvSpPr>
              <a:spLocks/>
            </p:cNvSpPr>
            <p:nvPr/>
          </p:nvSpPr>
          <p:spPr bwMode="auto">
            <a:xfrm>
              <a:off x="2434730" y="5209089"/>
              <a:ext cx="96102" cy="100342"/>
            </a:xfrm>
            <a:custGeom>
              <a:avLst/>
              <a:gdLst>
                <a:gd name="T0" fmla="*/ 10 w 19"/>
                <a:gd name="T1" fmla="*/ 20 h 20"/>
                <a:gd name="T2" fmla="*/ 19 w 19"/>
                <a:gd name="T3" fmla="*/ 0 h 20"/>
                <a:gd name="T4" fmla="*/ 0 w 19"/>
                <a:gd name="T5" fmla="*/ 0 h 20"/>
                <a:gd name="T6" fmla="*/ 10 w 19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0" y="2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400"/>
            <p:cNvSpPr>
              <a:spLocks/>
            </p:cNvSpPr>
            <p:nvPr/>
          </p:nvSpPr>
          <p:spPr bwMode="auto">
            <a:xfrm>
              <a:off x="2434730" y="5197783"/>
              <a:ext cx="96102" cy="96102"/>
            </a:xfrm>
            <a:custGeom>
              <a:avLst/>
              <a:gdLst>
                <a:gd name="T0" fmla="*/ 10 w 19"/>
                <a:gd name="T1" fmla="*/ 0 h 19"/>
                <a:gd name="T2" fmla="*/ 19 w 19"/>
                <a:gd name="T3" fmla="*/ 19 h 19"/>
                <a:gd name="T4" fmla="*/ 0 w 19"/>
                <a:gd name="T5" fmla="*/ 19 h 19"/>
                <a:gd name="T6" fmla="*/ 10 w 1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9" y="19"/>
                  </a:lnTo>
                  <a:lnTo>
                    <a:pt x="0" y="19"/>
                  </a:lnTo>
                  <a:lnTo>
                    <a:pt x="10" y="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01"/>
            <p:cNvSpPr>
              <a:spLocks/>
            </p:cNvSpPr>
            <p:nvPr/>
          </p:nvSpPr>
          <p:spPr bwMode="auto">
            <a:xfrm>
              <a:off x="2778152" y="5209089"/>
              <a:ext cx="96102" cy="100342"/>
            </a:xfrm>
            <a:custGeom>
              <a:avLst/>
              <a:gdLst>
                <a:gd name="T0" fmla="*/ 10 w 19"/>
                <a:gd name="T1" fmla="*/ 20 h 20"/>
                <a:gd name="T2" fmla="*/ 19 w 19"/>
                <a:gd name="T3" fmla="*/ 0 h 20"/>
                <a:gd name="T4" fmla="*/ 0 w 19"/>
                <a:gd name="T5" fmla="*/ 0 h 20"/>
                <a:gd name="T6" fmla="*/ 10 w 19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0" y="2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02"/>
            <p:cNvSpPr>
              <a:spLocks/>
            </p:cNvSpPr>
            <p:nvPr/>
          </p:nvSpPr>
          <p:spPr bwMode="auto">
            <a:xfrm>
              <a:off x="2778152" y="5197783"/>
              <a:ext cx="96102" cy="96102"/>
            </a:xfrm>
            <a:custGeom>
              <a:avLst/>
              <a:gdLst>
                <a:gd name="T0" fmla="*/ 10 w 19"/>
                <a:gd name="T1" fmla="*/ 0 h 19"/>
                <a:gd name="T2" fmla="*/ 19 w 19"/>
                <a:gd name="T3" fmla="*/ 19 h 19"/>
                <a:gd name="T4" fmla="*/ 0 w 19"/>
                <a:gd name="T5" fmla="*/ 19 h 19"/>
                <a:gd name="T6" fmla="*/ 10 w 1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9" y="19"/>
                  </a:lnTo>
                  <a:lnTo>
                    <a:pt x="0" y="19"/>
                  </a:lnTo>
                  <a:lnTo>
                    <a:pt x="10" y="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03"/>
            <p:cNvSpPr>
              <a:spLocks/>
            </p:cNvSpPr>
            <p:nvPr/>
          </p:nvSpPr>
          <p:spPr bwMode="auto">
            <a:xfrm>
              <a:off x="3464998" y="5209089"/>
              <a:ext cx="96102" cy="100342"/>
            </a:xfrm>
            <a:custGeom>
              <a:avLst/>
              <a:gdLst>
                <a:gd name="T0" fmla="*/ 10 w 19"/>
                <a:gd name="T1" fmla="*/ 20 h 20"/>
                <a:gd name="T2" fmla="*/ 19 w 19"/>
                <a:gd name="T3" fmla="*/ 0 h 20"/>
                <a:gd name="T4" fmla="*/ 0 w 19"/>
                <a:gd name="T5" fmla="*/ 0 h 20"/>
                <a:gd name="T6" fmla="*/ 10 w 19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0" y="2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04"/>
            <p:cNvSpPr>
              <a:spLocks/>
            </p:cNvSpPr>
            <p:nvPr/>
          </p:nvSpPr>
          <p:spPr bwMode="auto">
            <a:xfrm>
              <a:off x="3464998" y="5197783"/>
              <a:ext cx="96102" cy="96102"/>
            </a:xfrm>
            <a:custGeom>
              <a:avLst/>
              <a:gdLst>
                <a:gd name="T0" fmla="*/ 10 w 19"/>
                <a:gd name="T1" fmla="*/ 0 h 19"/>
                <a:gd name="T2" fmla="*/ 19 w 19"/>
                <a:gd name="T3" fmla="*/ 19 h 19"/>
                <a:gd name="T4" fmla="*/ 0 w 19"/>
                <a:gd name="T5" fmla="*/ 19 h 19"/>
                <a:gd name="T6" fmla="*/ 10 w 1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9" y="19"/>
                  </a:lnTo>
                  <a:lnTo>
                    <a:pt x="0" y="19"/>
                  </a:lnTo>
                  <a:lnTo>
                    <a:pt x="10" y="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05"/>
            <p:cNvSpPr>
              <a:spLocks/>
            </p:cNvSpPr>
            <p:nvPr/>
          </p:nvSpPr>
          <p:spPr bwMode="auto">
            <a:xfrm>
              <a:off x="4151843" y="5209089"/>
              <a:ext cx="96102" cy="100342"/>
            </a:xfrm>
            <a:custGeom>
              <a:avLst/>
              <a:gdLst>
                <a:gd name="T0" fmla="*/ 10 w 19"/>
                <a:gd name="T1" fmla="*/ 20 h 20"/>
                <a:gd name="T2" fmla="*/ 19 w 19"/>
                <a:gd name="T3" fmla="*/ 0 h 20"/>
                <a:gd name="T4" fmla="*/ 0 w 19"/>
                <a:gd name="T5" fmla="*/ 0 h 20"/>
                <a:gd name="T6" fmla="*/ 10 w 19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0" y="2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06"/>
            <p:cNvSpPr>
              <a:spLocks/>
            </p:cNvSpPr>
            <p:nvPr/>
          </p:nvSpPr>
          <p:spPr bwMode="auto">
            <a:xfrm>
              <a:off x="4151843" y="5197783"/>
              <a:ext cx="96102" cy="96102"/>
            </a:xfrm>
            <a:custGeom>
              <a:avLst/>
              <a:gdLst>
                <a:gd name="T0" fmla="*/ 10 w 19"/>
                <a:gd name="T1" fmla="*/ 0 h 19"/>
                <a:gd name="T2" fmla="*/ 19 w 19"/>
                <a:gd name="T3" fmla="*/ 19 h 19"/>
                <a:gd name="T4" fmla="*/ 0 w 19"/>
                <a:gd name="T5" fmla="*/ 19 h 19"/>
                <a:gd name="T6" fmla="*/ 10 w 19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9" y="19"/>
                  </a:lnTo>
                  <a:lnTo>
                    <a:pt x="0" y="19"/>
                  </a:lnTo>
                  <a:lnTo>
                    <a:pt x="10" y="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07"/>
            <p:cNvSpPr>
              <a:spLocks/>
            </p:cNvSpPr>
            <p:nvPr/>
          </p:nvSpPr>
          <p:spPr bwMode="auto">
            <a:xfrm>
              <a:off x="1110503" y="5254313"/>
              <a:ext cx="3092217" cy="0"/>
            </a:xfrm>
            <a:custGeom>
              <a:avLst/>
              <a:gdLst>
                <a:gd name="T0" fmla="*/ 0 w 612"/>
                <a:gd name="T1" fmla="*/ 68 w 612"/>
                <a:gd name="T2" fmla="*/ 136 w 612"/>
                <a:gd name="T3" fmla="*/ 204 w 612"/>
                <a:gd name="T4" fmla="*/ 272 w 612"/>
                <a:gd name="T5" fmla="*/ 340 w 612"/>
                <a:gd name="T6" fmla="*/ 476 w 612"/>
                <a:gd name="T7" fmla="*/ 612 w 6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612">
                  <a:moveTo>
                    <a:pt x="0" y="0"/>
                  </a:moveTo>
                  <a:lnTo>
                    <a:pt x="68" y="0"/>
                  </a:lnTo>
                  <a:lnTo>
                    <a:pt x="136" y="0"/>
                  </a:lnTo>
                  <a:lnTo>
                    <a:pt x="204" y="0"/>
                  </a:lnTo>
                  <a:lnTo>
                    <a:pt x="272" y="0"/>
                  </a:lnTo>
                  <a:lnTo>
                    <a:pt x="340" y="0"/>
                  </a:lnTo>
                  <a:lnTo>
                    <a:pt x="476" y="0"/>
                  </a:lnTo>
                  <a:lnTo>
                    <a:pt x="612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408"/>
            <p:cNvSpPr>
              <a:spLocks noChangeArrowheads="1"/>
            </p:cNvSpPr>
            <p:nvPr/>
          </p:nvSpPr>
          <p:spPr bwMode="auto">
            <a:xfrm>
              <a:off x="1070932" y="5218982"/>
              <a:ext cx="74903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409"/>
            <p:cNvSpPr>
              <a:spLocks noChangeArrowheads="1"/>
            </p:cNvSpPr>
            <p:nvPr/>
          </p:nvSpPr>
          <p:spPr bwMode="auto">
            <a:xfrm>
              <a:off x="1414355" y="5218982"/>
              <a:ext cx="74903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410"/>
            <p:cNvSpPr>
              <a:spLocks noChangeArrowheads="1"/>
            </p:cNvSpPr>
            <p:nvPr/>
          </p:nvSpPr>
          <p:spPr bwMode="auto">
            <a:xfrm>
              <a:off x="1757777" y="5218982"/>
              <a:ext cx="74903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411"/>
            <p:cNvSpPr>
              <a:spLocks noChangeArrowheads="1"/>
            </p:cNvSpPr>
            <p:nvPr/>
          </p:nvSpPr>
          <p:spPr bwMode="auto">
            <a:xfrm>
              <a:off x="2101200" y="5218982"/>
              <a:ext cx="74903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412"/>
            <p:cNvSpPr>
              <a:spLocks noChangeArrowheads="1"/>
            </p:cNvSpPr>
            <p:nvPr/>
          </p:nvSpPr>
          <p:spPr bwMode="auto">
            <a:xfrm>
              <a:off x="2444623" y="5218982"/>
              <a:ext cx="76316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413"/>
            <p:cNvSpPr>
              <a:spLocks noChangeArrowheads="1"/>
            </p:cNvSpPr>
            <p:nvPr/>
          </p:nvSpPr>
          <p:spPr bwMode="auto">
            <a:xfrm>
              <a:off x="2788045" y="5218982"/>
              <a:ext cx="76316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414"/>
            <p:cNvSpPr>
              <a:spLocks noChangeArrowheads="1"/>
            </p:cNvSpPr>
            <p:nvPr/>
          </p:nvSpPr>
          <p:spPr bwMode="auto">
            <a:xfrm>
              <a:off x="3474890" y="5218982"/>
              <a:ext cx="76316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415"/>
            <p:cNvSpPr>
              <a:spLocks noChangeArrowheads="1"/>
            </p:cNvSpPr>
            <p:nvPr/>
          </p:nvSpPr>
          <p:spPr bwMode="auto">
            <a:xfrm>
              <a:off x="4161736" y="5218982"/>
              <a:ext cx="76316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16"/>
            <p:cNvSpPr>
              <a:spLocks/>
            </p:cNvSpPr>
            <p:nvPr/>
          </p:nvSpPr>
          <p:spPr bwMode="auto">
            <a:xfrm>
              <a:off x="1110503" y="5254313"/>
              <a:ext cx="3092217" cy="0"/>
            </a:xfrm>
            <a:custGeom>
              <a:avLst/>
              <a:gdLst>
                <a:gd name="T0" fmla="*/ 0 w 612"/>
                <a:gd name="T1" fmla="*/ 68 w 612"/>
                <a:gd name="T2" fmla="*/ 136 w 612"/>
                <a:gd name="T3" fmla="*/ 204 w 612"/>
                <a:gd name="T4" fmla="*/ 272 w 612"/>
                <a:gd name="T5" fmla="*/ 340 w 612"/>
                <a:gd name="T6" fmla="*/ 476 w 612"/>
                <a:gd name="T7" fmla="*/ 612 w 6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612">
                  <a:moveTo>
                    <a:pt x="0" y="0"/>
                  </a:moveTo>
                  <a:lnTo>
                    <a:pt x="68" y="0"/>
                  </a:lnTo>
                  <a:lnTo>
                    <a:pt x="136" y="0"/>
                  </a:lnTo>
                  <a:lnTo>
                    <a:pt x="204" y="0"/>
                  </a:lnTo>
                  <a:lnTo>
                    <a:pt x="272" y="0"/>
                  </a:lnTo>
                  <a:lnTo>
                    <a:pt x="340" y="0"/>
                  </a:lnTo>
                  <a:lnTo>
                    <a:pt x="476" y="0"/>
                  </a:lnTo>
                  <a:lnTo>
                    <a:pt x="612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417"/>
            <p:cNvSpPr>
              <a:spLocks noChangeArrowheads="1"/>
            </p:cNvSpPr>
            <p:nvPr/>
          </p:nvSpPr>
          <p:spPr bwMode="auto">
            <a:xfrm>
              <a:off x="1106264" y="5218982"/>
              <a:ext cx="9893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418"/>
            <p:cNvSpPr>
              <a:spLocks noChangeArrowheads="1"/>
            </p:cNvSpPr>
            <p:nvPr/>
          </p:nvSpPr>
          <p:spPr bwMode="auto">
            <a:xfrm>
              <a:off x="1100611" y="5218982"/>
              <a:ext cx="19786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419"/>
            <p:cNvSpPr>
              <a:spLocks noChangeArrowheads="1"/>
            </p:cNvSpPr>
            <p:nvPr/>
          </p:nvSpPr>
          <p:spPr bwMode="auto">
            <a:xfrm>
              <a:off x="1100611" y="5283992"/>
              <a:ext cx="19786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420"/>
            <p:cNvSpPr>
              <a:spLocks noChangeArrowheads="1"/>
            </p:cNvSpPr>
            <p:nvPr/>
          </p:nvSpPr>
          <p:spPr bwMode="auto">
            <a:xfrm>
              <a:off x="1090718" y="5223222"/>
              <a:ext cx="39571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421"/>
            <p:cNvSpPr>
              <a:spLocks noChangeArrowheads="1"/>
            </p:cNvSpPr>
            <p:nvPr/>
          </p:nvSpPr>
          <p:spPr bwMode="auto">
            <a:xfrm>
              <a:off x="1090718" y="5279752"/>
              <a:ext cx="39571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422"/>
            <p:cNvSpPr>
              <a:spLocks noChangeArrowheads="1"/>
            </p:cNvSpPr>
            <p:nvPr/>
          </p:nvSpPr>
          <p:spPr bwMode="auto">
            <a:xfrm>
              <a:off x="1085065" y="5228875"/>
              <a:ext cx="50877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423"/>
            <p:cNvSpPr>
              <a:spLocks noChangeArrowheads="1"/>
            </p:cNvSpPr>
            <p:nvPr/>
          </p:nvSpPr>
          <p:spPr bwMode="auto">
            <a:xfrm>
              <a:off x="1085065" y="5274099"/>
              <a:ext cx="50877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424"/>
            <p:cNvSpPr>
              <a:spLocks noChangeArrowheads="1"/>
            </p:cNvSpPr>
            <p:nvPr/>
          </p:nvSpPr>
          <p:spPr bwMode="auto">
            <a:xfrm>
              <a:off x="1080825" y="5234528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425"/>
            <p:cNvSpPr>
              <a:spLocks noChangeArrowheads="1"/>
            </p:cNvSpPr>
            <p:nvPr/>
          </p:nvSpPr>
          <p:spPr bwMode="auto">
            <a:xfrm>
              <a:off x="1080825" y="5264206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426"/>
            <p:cNvSpPr>
              <a:spLocks noChangeArrowheads="1"/>
            </p:cNvSpPr>
            <p:nvPr/>
          </p:nvSpPr>
          <p:spPr bwMode="auto">
            <a:xfrm>
              <a:off x="1075172" y="5244421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427"/>
            <p:cNvSpPr>
              <a:spLocks noChangeArrowheads="1"/>
            </p:cNvSpPr>
            <p:nvPr/>
          </p:nvSpPr>
          <p:spPr bwMode="auto">
            <a:xfrm>
              <a:off x="1075172" y="5254313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428"/>
            <p:cNvSpPr>
              <a:spLocks noChangeArrowheads="1"/>
            </p:cNvSpPr>
            <p:nvPr/>
          </p:nvSpPr>
          <p:spPr bwMode="auto">
            <a:xfrm>
              <a:off x="1075172" y="5254313"/>
              <a:ext cx="70663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429"/>
            <p:cNvSpPr>
              <a:spLocks noChangeArrowheads="1"/>
            </p:cNvSpPr>
            <p:nvPr/>
          </p:nvSpPr>
          <p:spPr bwMode="auto">
            <a:xfrm>
              <a:off x="1075172" y="5248660"/>
              <a:ext cx="70663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430"/>
            <p:cNvSpPr>
              <a:spLocks noChangeArrowheads="1"/>
            </p:cNvSpPr>
            <p:nvPr/>
          </p:nvSpPr>
          <p:spPr bwMode="auto">
            <a:xfrm>
              <a:off x="1449686" y="5218982"/>
              <a:ext cx="9893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431"/>
            <p:cNvSpPr>
              <a:spLocks noChangeArrowheads="1"/>
            </p:cNvSpPr>
            <p:nvPr/>
          </p:nvSpPr>
          <p:spPr bwMode="auto">
            <a:xfrm>
              <a:off x="1444033" y="5218982"/>
              <a:ext cx="19786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432"/>
            <p:cNvSpPr>
              <a:spLocks noChangeArrowheads="1"/>
            </p:cNvSpPr>
            <p:nvPr/>
          </p:nvSpPr>
          <p:spPr bwMode="auto">
            <a:xfrm>
              <a:off x="1444033" y="5283992"/>
              <a:ext cx="19786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433"/>
            <p:cNvSpPr>
              <a:spLocks noChangeArrowheads="1"/>
            </p:cNvSpPr>
            <p:nvPr/>
          </p:nvSpPr>
          <p:spPr bwMode="auto">
            <a:xfrm>
              <a:off x="1434140" y="5223222"/>
              <a:ext cx="40985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434"/>
            <p:cNvSpPr>
              <a:spLocks noChangeArrowheads="1"/>
            </p:cNvSpPr>
            <p:nvPr/>
          </p:nvSpPr>
          <p:spPr bwMode="auto">
            <a:xfrm>
              <a:off x="1434140" y="5279752"/>
              <a:ext cx="40985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435"/>
            <p:cNvSpPr>
              <a:spLocks noChangeArrowheads="1"/>
            </p:cNvSpPr>
            <p:nvPr/>
          </p:nvSpPr>
          <p:spPr bwMode="auto">
            <a:xfrm>
              <a:off x="1428487" y="5228875"/>
              <a:ext cx="50877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436"/>
            <p:cNvSpPr>
              <a:spLocks noChangeArrowheads="1"/>
            </p:cNvSpPr>
            <p:nvPr/>
          </p:nvSpPr>
          <p:spPr bwMode="auto">
            <a:xfrm>
              <a:off x="1428487" y="5274099"/>
              <a:ext cx="50877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437"/>
            <p:cNvSpPr>
              <a:spLocks noChangeArrowheads="1"/>
            </p:cNvSpPr>
            <p:nvPr/>
          </p:nvSpPr>
          <p:spPr bwMode="auto">
            <a:xfrm>
              <a:off x="1424247" y="5234528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438"/>
            <p:cNvSpPr>
              <a:spLocks noChangeArrowheads="1"/>
            </p:cNvSpPr>
            <p:nvPr/>
          </p:nvSpPr>
          <p:spPr bwMode="auto">
            <a:xfrm>
              <a:off x="1424247" y="5264206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439"/>
            <p:cNvSpPr>
              <a:spLocks noChangeArrowheads="1"/>
            </p:cNvSpPr>
            <p:nvPr/>
          </p:nvSpPr>
          <p:spPr bwMode="auto">
            <a:xfrm>
              <a:off x="1418594" y="5244421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440"/>
            <p:cNvSpPr>
              <a:spLocks noChangeArrowheads="1"/>
            </p:cNvSpPr>
            <p:nvPr/>
          </p:nvSpPr>
          <p:spPr bwMode="auto">
            <a:xfrm>
              <a:off x="1418594" y="5254313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Rectangle 441"/>
            <p:cNvSpPr>
              <a:spLocks noChangeArrowheads="1"/>
            </p:cNvSpPr>
            <p:nvPr/>
          </p:nvSpPr>
          <p:spPr bwMode="auto">
            <a:xfrm>
              <a:off x="1418594" y="5254313"/>
              <a:ext cx="70663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442"/>
            <p:cNvSpPr>
              <a:spLocks noChangeArrowheads="1"/>
            </p:cNvSpPr>
            <p:nvPr/>
          </p:nvSpPr>
          <p:spPr bwMode="auto">
            <a:xfrm>
              <a:off x="1418594" y="5248660"/>
              <a:ext cx="70663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443"/>
            <p:cNvSpPr>
              <a:spLocks noChangeArrowheads="1"/>
            </p:cNvSpPr>
            <p:nvPr/>
          </p:nvSpPr>
          <p:spPr bwMode="auto">
            <a:xfrm>
              <a:off x="1793109" y="5218982"/>
              <a:ext cx="9893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444"/>
            <p:cNvSpPr>
              <a:spLocks noChangeArrowheads="1"/>
            </p:cNvSpPr>
            <p:nvPr/>
          </p:nvSpPr>
          <p:spPr bwMode="auto">
            <a:xfrm>
              <a:off x="1787456" y="5218982"/>
              <a:ext cx="19786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445"/>
            <p:cNvSpPr>
              <a:spLocks noChangeArrowheads="1"/>
            </p:cNvSpPr>
            <p:nvPr/>
          </p:nvSpPr>
          <p:spPr bwMode="auto">
            <a:xfrm>
              <a:off x="1787456" y="5283992"/>
              <a:ext cx="19786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446"/>
            <p:cNvSpPr>
              <a:spLocks noChangeArrowheads="1"/>
            </p:cNvSpPr>
            <p:nvPr/>
          </p:nvSpPr>
          <p:spPr bwMode="auto">
            <a:xfrm>
              <a:off x="1777563" y="5223222"/>
              <a:ext cx="40985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447"/>
            <p:cNvSpPr>
              <a:spLocks noChangeArrowheads="1"/>
            </p:cNvSpPr>
            <p:nvPr/>
          </p:nvSpPr>
          <p:spPr bwMode="auto">
            <a:xfrm>
              <a:off x="1777563" y="5279752"/>
              <a:ext cx="40985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448"/>
            <p:cNvSpPr>
              <a:spLocks noChangeArrowheads="1"/>
            </p:cNvSpPr>
            <p:nvPr/>
          </p:nvSpPr>
          <p:spPr bwMode="auto">
            <a:xfrm>
              <a:off x="1771910" y="5228875"/>
              <a:ext cx="50877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449"/>
            <p:cNvSpPr>
              <a:spLocks noChangeArrowheads="1"/>
            </p:cNvSpPr>
            <p:nvPr/>
          </p:nvSpPr>
          <p:spPr bwMode="auto">
            <a:xfrm>
              <a:off x="1771910" y="5274099"/>
              <a:ext cx="50877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450"/>
            <p:cNvSpPr>
              <a:spLocks noChangeArrowheads="1"/>
            </p:cNvSpPr>
            <p:nvPr/>
          </p:nvSpPr>
          <p:spPr bwMode="auto">
            <a:xfrm>
              <a:off x="1767670" y="5234528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451"/>
            <p:cNvSpPr>
              <a:spLocks noChangeArrowheads="1"/>
            </p:cNvSpPr>
            <p:nvPr/>
          </p:nvSpPr>
          <p:spPr bwMode="auto">
            <a:xfrm>
              <a:off x="1767670" y="5264206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452"/>
            <p:cNvSpPr>
              <a:spLocks noChangeArrowheads="1"/>
            </p:cNvSpPr>
            <p:nvPr/>
          </p:nvSpPr>
          <p:spPr bwMode="auto">
            <a:xfrm>
              <a:off x="1762017" y="5244421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453"/>
            <p:cNvSpPr>
              <a:spLocks noChangeArrowheads="1"/>
            </p:cNvSpPr>
            <p:nvPr/>
          </p:nvSpPr>
          <p:spPr bwMode="auto">
            <a:xfrm>
              <a:off x="1762017" y="5254313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454"/>
            <p:cNvSpPr>
              <a:spLocks noChangeArrowheads="1"/>
            </p:cNvSpPr>
            <p:nvPr/>
          </p:nvSpPr>
          <p:spPr bwMode="auto">
            <a:xfrm>
              <a:off x="1762017" y="5254313"/>
              <a:ext cx="70663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455"/>
            <p:cNvSpPr>
              <a:spLocks noChangeArrowheads="1"/>
            </p:cNvSpPr>
            <p:nvPr/>
          </p:nvSpPr>
          <p:spPr bwMode="auto">
            <a:xfrm>
              <a:off x="1762017" y="5248660"/>
              <a:ext cx="70663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456"/>
            <p:cNvSpPr>
              <a:spLocks noChangeArrowheads="1"/>
            </p:cNvSpPr>
            <p:nvPr/>
          </p:nvSpPr>
          <p:spPr bwMode="auto">
            <a:xfrm>
              <a:off x="2136531" y="5218982"/>
              <a:ext cx="9893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457"/>
            <p:cNvSpPr>
              <a:spLocks noChangeArrowheads="1"/>
            </p:cNvSpPr>
            <p:nvPr/>
          </p:nvSpPr>
          <p:spPr bwMode="auto">
            <a:xfrm>
              <a:off x="2130878" y="5218982"/>
              <a:ext cx="21199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458"/>
            <p:cNvSpPr>
              <a:spLocks noChangeArrowheads="1"/>
            </p:cNvSpPr>
            <p:nvPr/>
          </p:nvSpPr>
          <p:spPr bwMode="auto">
            <a:xfrm>
              <a:off x="2130878" y="5283992"/>
              <a:ext cx="21199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459"/>
            <p:cNvSpPr>
              <a:spLocks noChangeArrowheads="1"/>
            </p:cNvSpPr>
            <p:nvPr/>
          </p:nvSpPr>
          <p:spPr bwMode="auto">
            <a:xfrm>
              <a:off x="2120986" y="5223222"/>
              <a:ext cx="40985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460"/>
            <p:cNvSpPr>
              <a:spLocks noChangeArrowheads="1"/>
            </p:cNvSpPr>
            <p:nvPr/>
          </p:nvSpPr>
          <p:spPr bwMode="auto">
            <a:xfrm>
              <a:off x="2120986" y="5279752"/>
              <a:ext cx="40985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461"/>
            <p:cNvSpPr>
              <a:spLocks noChangeArrowheads="1"/>
            </p:cNvSpPr>
            <p:nvPr/>
          </p:nvSpPr>
          <p:spPr bwMode="auto">
            <a:xfrm>
              <a:off x="2116746" y="5228875"/>
              <a:ext cx="49464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462"/>
            <p:cNvSpPr>
              <a:spLocks noChangeArrowheads="1"/>
            </p:cNvSpPr>
            <p:nvPr/>
          </p:nvSpPr>
          <p:spPr bwMode="auto">
            <a:xfrm>
              <a:off x="2116746" y="5274099"/>
              <a:ext cx="49464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463"/>
            <p:cNvSpPr>
              <a:spLocks noChangeArrowheads="1"/>
            </p:cNvSpPr>
            <p:nvPr/>
          </p:nvSpPr>
          <p:spPr bwMode="auto">
            <a:xfrm>
              <a:off x="2111093" y="5234528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464"/>
            <p:cNvSpPr>
              <a:spLocks noChangeArrowheads="1"/>
            </p:cNvSpPr>
            <p:nvPr/>
          </p:nvSpPr>
          <p:spPr bwMode="auto">
            <a:xfrm>
              <a:off x="2111093" y="5264206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465"/>
            <p:cNvSpPr>
              <a:spLocks noChangeArrowheads="1"/>
            </p:cNvSpPr>
            <p:nvPr/>
          </p:nvSpPr>
          <p:spPr bwMode="auto">
            <a:xfrm>
              <a:off x="2105440" y="5244421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466"/>
            <p:cNvSpPr>
              <a:spLocks noChangeArrowheads="1"/>
            </p:cNvSpPr>
            <p:nvPr/>
          </p:nvSpPr>
          <p:spPr bwMode="auto">
            <a:xfrm>
              <a:off x="2105440" y="5254313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467"/>
            <p:cNvSpPr>
              <a:spLocks noChangeArrowheads="1"/>
            </p:cNvSpPr>
            <p:nvPr/>
          </p:nvSpPr>
          <p:spPr bwMode="auto">
            <a:xfrm>
              <a:off x="2105440" y="5254313"/>
              <a:ext cx="70663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468"/>
            <p:cNvSpPr>
              <a:spLocks noChangeArrowheads="1"/>
            </p:cNvSpPr>
            <p:nvPr/>
          </p:nvSpPr>
          <p:spPr bwMode="auto">
            <a:xfrm>
              <a:off x="2105440" y="5248660"/>
              <a:ext cx="70663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469"/>
            <p:cNvSpPr>
              <a:spLocks noChangeArrowheads="1"/>
            </p:cNvSpPr>
            <p:nvPr/>
          </p:nvSpPr>
          <p:spPr bwMode="auto">
            <a:xfrm>
              <a:off x="2479954" y="5218982"/>
              <a:ext cx="9893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470"/>
            <p:cNvSpPr>
              <a:spLocks noChangeArrowheads="1"/>
            </p:cNvSpPr>
            <p:nvPr/>
          </p:nvSpPr>
          <p:spPr bwMode="auto">
            <a:xfrm>
              <a:off x="2474301" y="5218982"/>
              <a:ext cx="21199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471"/>
            <p:cNvSpPr>
              <a:spLocks noChangeArrowheads="1"/>
            </p:cNvSpPr>
            <p:nvPr/>
          </p:nvSpPr>
          <p:spPr bwMode="auto">
            <a:xfrm>
              <a:off x="2474301" y="5283992"/>
              <a:ext cx="21199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472"/>
            <p:cNvSpPr>
              <a:spLocks noChangeArrowheads="1"/>
            </p:cNvSpPr>
            <p:nvPr/>
          </p:nvSpPr>
          <p:spPr bwMode="auto">
            <a:xfrm>
              <a:off x="2464408" y="5223222"/>
              <a:ext cx="40985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473"/>
            <p:cNvSpPr>
              <a:spLocks noChangeArrowheads="1"/>
            </p:cNvSpPr>
            <p:nvPr/>
          </p:nvSpPr>
          <p:spPr bwMode="auto">
            <a:xfrm>
              <a:off x="2464408" y="5279752"/>
              <a:ext cx="40985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474"/>
            <p:cNvSpPr>
              <a:spLocks noChangeArrowheads="1"/>
            </p:cNvSpPr>
            <p:nvPr/>
          </p:nvSpPr>
          <p:spPr bwMode="auto">
            <a:xfrm>
              <a:off x="2460168" y="5228875"/>
              <a:ext cx="49464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475"/>
            <p:cNvSpPr>
              <a:spLocks noChangeArrowheads="1"/>
            </p:cNvSpPr>
            <p:nvPr/>
          </p:nvSpPr>
          <p:spPr bwMode="auto">
            <a:xfrm>
              <a:off x="2460168" y="5274099"/>
              <a:ext cx="49464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476"/>
            <p:cNvSpPr>
              <a:spLocks noChangeArrowheads="1"/>
            </p:cNvSpPr>
            <p:nvPr/>
          </p:nvSpPr>
          <p:spPr bwMode="auto">
            <a:xfrm>
              <a:off x="2454515" y="5234528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477"/>
            <p:cNvSpPr>
              <a:spLocks noChangeArrowheads="1"/>
            </p:cNvSpPr>
            <p:nvPr/>
          </p:nvSpPr>
          <p:spPr bwMode="auto">
            <a:xfrm>
              <a:off x="2454515" y="5264206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478"/>
            <p:cNvSpPr>
              <a:spLocks noChangeArrowheads="1"/>
            </p:cNvSpPr>
            <p:nvPr/>
          </p:nvSpPr>
          <p:spPr bwMode="auto">
            <a:xfrm>
              <a:off x="2448862" y="5244421"/>
              <a:ext cx="72076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479"/>
            <p:cNvSpPr>
              <a:spLocks noChangeArrowheads="1"/>
            </p:cNvSpPr>
            <p:nvPr/>
          </p:nvSpPr>
          <p:spPr bwMode="auto">
            <a:xfrm>
              <a:off x="2448862" y="5254313"/>
              <a:ext cx="72076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480"/>
            <p:cNvSpPr>
              <a:spLocks noChangeArrowheads="1"/>
            </p:cNvSpPr>
            <p:nvPr/>
          </p:nvSpPr>
          <p:spPr bwMode="auto">
            <a:xfrm>
              <a:off x="2448862" y="5254313"/>
              <a:ext cx="72076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Rectangle 481"/>
            <p:cNvSpPr>
              <a:spLocks noChangeArrowheads="1"/>
            </p:cNvSpPr>
            <p:nvPr/>
          </p:nvSpPr>
          <p:spPr bwMode="auto">
            <a:xfrm>
              <a:off x="2448862" y="5248660"/>
              <a:ext cx="72076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482"/>
            <p:cNvSpPr>
              <a:spLocks noChangeArrowheads="1"/>
            </p:cNvSpPr>
            <p:nvPr/>
          </p:nvSpPr>
          <p:spPr bwMode="auto">
            <a:xfrm>
              <a:off x="2823377" y="5218982"/>
              <a:ext cx="9893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84"/>
            <p:cNvSpPr>
              <a:spLocks noChangeArrowheads="1"/>
            </p:cNvSpPr>
            <p:nvPr/>
          </p:nvSpPr>
          <p:spPr bwMode="auto">
            <a:xfrm>
              <a:off x="2817724" y="5218982"/>
              <a:ext cx="21199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85"/>
            <p:cNvSpPr>
              <a:spLocks noChangeArrowheads="1"/>
            </p:cNvSpPr>
            <p:nvPr/>
          </p:nvSpPr>
          <p:spPr bwMode="auto">
            <a:xfrm>
              <a:off x="2817724" y="5283992"/>
              <a:ext cx="21199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86"/>
            <p:cNvSpPr>
              <a:spLocks noChangeArrowheads="1"/>
            </p:cNvSpPr>
            <p:nvPr/>
          </p:nvSpPr>
          <p:spPr bwMode="auto">
            <a:xfrm>
              <a:off x="2807831" y="5223222"/>
              <a:ext cx="40985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87"/>
            <p:cNvSpPr>
              <a:spLocks noChangeArrowheads="1"/>
            </p:cNvSpPr>
            <p:nvPr/>
          </p:nvSpPr>
          <p:spPr bwMode="auto">
            <a:xfrm>
              <a:off x="2807831" y="5279752"/>
              <a:ext cx="40985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88"/>
            <p:cNvSpPr>
              <a:spLocks noChangeArrowheads="1"/>
            </p:cNvSpPr>
            <p:nvPr/>
          </p:nvSpPr>
          <p:spPr bwMode="auto">
            <a:xfrm>
              <a:off x="2803591" y="5228875"/>
              <a:ext cx="49464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89"/>
            <p:cNvSpPr>
              <a:spLocks noChangeArrowheads="1"/>
            </p:cNvSpPr>
            <p:nvPr/>
          </p:nvSpPr>
          <p:spPr bwMode="auto">
            <a:xfrm>
              <a:off x="2803591" y="5274099"/>
              <a:ext cx="49464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90"/>
            <p:cNvSpPr>
              <a:spLocks noChangeArrowheads="1"/>
            </p:cNvSpPr>
            <p:nvPr/>
          </p:nvSpPr>
          <p:spPr bwMode="auto">
            <a:xfrm>
              <a:off x="2797938" y="5234528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91"/>
            <p:cNvSpPr>
              <a:spLocks noChangeArrowheads="1"/>
            </p:cNvSpPr>
            <p:nvPr/>
          </p:nvSpPr>
          <p:spPr bwMode="auto">
            <a:xfrm>
              <a:off x="2797938" y="5264206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92"/>
            <p:cNvSpPr>
              <a:spLocks noChangeArrowheads="1"/>
            </p:cNvSpPr>
            <p:nvPr/>
          </p:nvSpPr>
          <p:spPr bwMode="auto">
            <a:xfrm>
              <a:off x="2793698" y="5244421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93"/>
            <p:cNvSpPr>
              <a:spLocks noChangeArrowheads="1"/>
            </p:cNvSpPr>
            <p:nvPr/>
          </p:nvSpPr>
          <p:spPr bwMode="auto">
            <a:xfrm>
              <a:off x="2793698" y="5254313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494"/>
            <p:cNvSpPr>
              <a:spLocks noChangeArrowheads="1"/>
            </p:cNvSpPr>
            <p:nvPr/>
          </p:nvSpPr>
          <p:spPr bwMode="auto">
            <a:xfrm>
              <a:off x="2793698" y="5254313"/>
              <a:ext cx="70663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95"/>
            <p:cNvSpPr>
              <a:spLocks noChangeArrowheads="1"/>
            </p:cNvSpPr>
            <p:nvPr/>
          </p:nvSpPr>
          <p:spPr bwMode="auto">
            <a:xfrm>
              <a:off x="2793698" y="5248660"/>
              <a:ext cx="70663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496"/>
            <p:cNvSpPr>
              <a:spLocks noChangeArrowheads="1"/>
            </p:cNvSpPr>
            <p:nvPr/>
          </p:nvSpPr>
          <p:spPr bwMode="auto">
            <a:xfrm>
              <a:off x="3510222" y="5218982"/>
              <a:ext cx="9893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97"/>
            <p:cNvSpPr>
              <a:spLocks noChangeArrowheads="1"/>
            </p:cNvSpPr>
            <p:nvPr/>
          </p:nvSpPr>
          <p:spPr bwMode="auto">
            <a:xfrm>
              <a:off x="3505982" y="5218982"/>
              <a:ext cx="19786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98"/>
            <p:cNvSpPr>
              <a:spLocks noChangeArrowheads="1"/>
            </p:cNvSpPr>
            <p:nvPr/>
          </p:nvSpPr>
          <p:spPr bwMode="auto">
            <a:xfrm>
              <a:off x="3505982" y="5283992"/>
              <a:ext cx="19786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99"/>
            <p:cNvSpPr>
              <a:spLocks noChangeArrowheads="1"/>
            </p:cNvSpPr>
            <p:nvPr/>
          </p:nvSpPr>
          <p:spPr bwMode="auto">
            <a:xfrm>
              <a:off x="3494676" y="5223222"/>
              <a:ext cx="40985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500"/>
            <p:cNvSpPr>
              <a:spLocks noChangeArrowheads="1"/>
            </p:cNvSpPr>
            <p:nvPr/>
          </p:nvSpPr>
          <p:spPr bwMode="auto">
            <a:xfrm>
              <a:off x="3494676" y="5279752"/>
              <a:ext cx="40985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501"/>
            <p:cNvSpPr>
              <a:spLocks noChangeArrowheads="1"/>
            </p:cNvSpPr>
            <p:nvPr/>
          </p:nvSpPr>
          <p:spPr bwMode="auto">
            <a:xfrm>
              <a:off x="3490436" y="5228875"/>
              <a:ext cx="50877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502"/>
            <p:cNvSpPr>
              <a:spLocks noChangeArrowheads="1"/>
            </p:cNvSpPr>
            <p:nvPr/>
          </p:nvSpPr>
          <p:spPr bwMode="auto">
            <a:xfrm>
              <a:off x="3490436" y="5274099"/>
              <a:ext cx="50877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503"/>
            <p:cNvSpPr>
              <a:spLocks noChangeArrowheads="1"/>
            </p:cNvSpPr>
            <p:nvPr/>
          </p:nvSpPr>
          <p:spPr bwMode="auto">
            <a:xfrm>
              <a:off x="3484783" y="5234528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504"/>
            <p:cNvSpPr>
              <a:spLocks noChangeArrowheads="1"/>
            </p:cNvSpPr>
            <p:nvPr/>
          </p:nvSpPr>
          <p:spPr bwMode="auto">
            <a:xfrm>
              <a:off x="3484783" y="5264206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505"/>
            <p:cNvSpPr>
              <a:spLocks noChangeArrowheads="1"/>
            </p:cNvSpPr>
            <p:nvPr/>
          </p:nvSpPr>
          <p:spPr bwMode="auto">
            <a:xfrm>
              <a:off x="3480543" y="5244421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506"/>
            <p:cNvSpPr>
              <a:spLocks noChangeArrowheads="1"/>
            </p:cNvSpPr>
            <p:nvPr/>
          </p:nvSpPr>
          <p:spPr bwMode="auto">
            <a:xfrm>
              <a:off x="3480543" y="5254313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507"/>
            <p:cNvSpPr>
              <a:spLocks noChangeArrowheads="1"/>
            </p:cNvSpPr>
            <p:nvPr/>
          </p:nvSpPr>
          <p:spPr bwMode="auto">
            <a:xfrm>
              <a:off x="3480543" y="5254313"/>
              <a:ext cx="70663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508"/>
            <p:cNvSpPr>
              <a:spLocks noChangeArrowheads="1"/>
            </p:cNvSpPr>
            <p:nvPr/>
          </p:nvSpPr>
          <p:spPr bwMode="auto">
            <a:xfrm>
              <a:off x="3480543" y="5248660"/>
              <a:ext cx="70663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509"/>
            <p:cNvSpPr>
              <a:spLocks noChangeArrowheads="1"/>
            </p:cNvSpPr>
            <p:nvPr/>
          </p:nvSpPr>
          <p:spPr bwMode="auto">
            <a:xfrm>
              <a:off x="4197067" y="5218982"/>
              <a:ext cx="9893" cy="706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510"/>
            <p:cNvSpPr>
              <a:spLocks noChangeArrowheads="1"/>
            </p:cNvSpPr>
            <p:nvPr/>
          </p:nvSpPr>
          <p:spPr bwMode="auto">
            <a:xfrm>
              <a:off x="4192827" y="5218982"/>
              <a:ext cx="19786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511"/>
            <p:cNvSpPr>
              <a:spLocks noChangeArrowheads="1"/>
            </p:cNvSpPr>
            <p:nvPr/>
          </p:nvSpPr>
          <p:spPr bwMode="auto">
            <a:xfrm>
              <a:off x="4192827" y="5283992"/>
              <a:ext cx="19786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512"/>
            <p:cNvSpPr>
              <a:spLocks noChangeArrowheads="1"/>
            </p:cNvSpPr>
            <p:nvPr/>
          </p:nvSpPr>
          <p:spPr bwMode="auto">
            <a:xfrm>
              <a:off x="4182935" y="5223222"/>
              <a:ext cx="39571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513"/>
            <p:cNvSpPr>
              <a:spLocks noChangeArrowheads="1"/>
            </p:cNvSpPr>
            <p:nvPr/>
          </p:nvSpPr>
          <p:spPr bwMode="auto">
            <a:xfrm>
              <a:off x="4182935" y="5279752"/>
              <a:ext cx="39571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14"/>
            <p:cNvSpPr>
              <a:spLocks noChangeArrowheads="1"/>
            </p:cNvSpPr>
            <p:nvPr/>
          </p:nvSpPr>
          <p:spPr bwMode="auto">
            <a:xfrm>
              <a:off x="4177282" y="5228875"/>
              <a:ext cx="50877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515"/>
            <p:cNvSpPr>
              <a:spLocks noChangeArrowheads="1"/>
            </p:cNvSpPr>
            <p:nvPr/>
          </p:nvSpPr>
          <p:spPr bwMode="auto">
            <a:xfrm>
              <a:off x="4177282" y="5274099"/>
              <a:ext cx="50877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516"/>
            <p:cNvSpPr>
              <a:spLocks noChangeArrowheads="1"/>
            </p:cNvSpPr>
            <p:nvPr/>
          </p:nvSpPr>
          <p:spPr bwMode="auto">
            <a:xfrm>
              <a:off x="4171628" y="5234528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17"/>
            <p:cNvSpPr>
              <a:spLocks noChangeArrowheads="1"/>
            </p:cNvSpPr>
            <p:nvPr/>
          </p:nvSpPr>
          <p:spPr bwMode="auto">
            <a:xfrm>
              <a:off x="4171628" y="5264206"/>
              <a:ext cx="60770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518"/>
            <p:cNvSpPr>
              <a:spLocks noChangeArrowheads="1"/>
            </p:cNvSpPr>
            <p:nvPr/>
          </p:nvSpPr>
          <p:spPr bwMode="auto">
            <a:xfrm>
              <a:off x="4167389" y="5244421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519"/>
            <p:cNvSpPr>
              <a:spLocks noChangeArrowheads="1"/>
            </p:cNvSpPr>
            <p:nvPr/>
          </p:nvSpPr>
          <p:spPr bwMode="auto">
            <a:xfrm>
              <a:off x="4167389" y="5254313"/>
              <a:ext cx="70663" cy="9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520"/>
            <p:cNvSpPr>
              <a:spLocks noChangeArrowheads="1"/>
            </p:cNvSpPr>
            <p:nvPr/>
          </p:nvSpPr>
          <p:spPr bwMode="auto">
            <a:xfrm>
              <a:off x="4167389" y="5254313"/>
              <a:ext cx="70663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521"/>
            <p:cNvSpPr>
              <a:spLocks noChangeArrowheads="1"/>
            </p:cNvSpPr>
            <p:nvPr/>
          </p:nvSpPr>
          <p:spPr bwMode="auto">
            <a:xfrm>
              <a:off x="4167389" y="5248660"/>
              <a:ext cx="70663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522"/>
            <p:cNvSpPr>
              <a:spLocks noChangeArrowheads="1"/>
            </p:cNvSpPr>
            <p:nvPr/>
          </p:nvSpPr>
          <p:spPr bwMode="auto">
            <a:xfrm>
              <a:off x="3773089" y="4379504"/>
              <a:ext cx="551172" cy="975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23"/>
            <p:cNvSpPr>
              <a:spLocks noChangeArrowheads="1"/>
            </p:cNvSpPr>
            <p:nvPr/>
          </p:nvSpPr>
          <p:spPr bwMode="auto">
            <a:xfrm>
              <a:off x="3773089" y="4886521"/>
              <a:ext cx="551172" cy="468134"/>
            </a:xfrm>
            <a:prstGeom prst="rect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3"/>
            <p:cNvSpPr>
              <a:spLocks/>
            </p:cNvSpPr>
            <p:nvPr/>
          </p:nvSpPr>
          <p:spPr bwMode="auto">
            <a:xfrm>
              <a:off x="3884736" y="5042324"/>
              <a:ext cx="49464" cy="45224"/>
            </a:xfrm>
            <a:custGeom>
              <a:avLst/>
              <a:gdLst>
                <a:gd name="T0" fmla="*/ 5 w 10"/>
                <a:gd name="T1" fmla="*/ 9 h 9"/>
                <a:gd name="T2" fmla="*/ 10 w 10"/>
                <a:gd name="T3" fmla="*/ 0 h 9"/>
                <a:gd name="T4" fmla="*/ 0 w 10"/>
                <a:gd name="T5" fmla="*/ 0 h 9"/>
                <a:gd name="T6" fmla="*/ 5 w 10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5" y="9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4"/>
            <p:cNvSpPr>
              <a:spLocks/>
            </p:cNvSpPr>
            <p:nvPr/>
          </p:nvSpPr>
          <p:spPr bwMode="auto">
            <a:xfrm>
              <a:off x="3884736" y="5032431"/>
              <a:ext cx="49464" cy="49464"/>
            </a:xfrm>
            <a:custGeom>
              <a:avLst/>
              <a:gdLst>
                <a:gd name="T0" fmla="*/ 5 w 10"/>
                <a:gd name="T1" fmla="*/ 0 h 10"/>
                <a:gd name="T2" fmla="*/ 10 w 10"/>
                <a:gd name="T3" fmla="*/ 10 h 10"/>
                <a:gd name="T4" fmla="*/ 0 w 10"/>
                <a:gd name="T5" fmla="*/ 10 h 10"/>
                <a:gd name="T6" fmla="*/ 5 w 1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lnTo>
                    <a:pt x="10" y="10"/>
                  </a:lnTo>
                  <a:lnTo>
                    <a:pt x="0" y="10"/>
                  </a:lnTo>
                  <a:lnTo>
                    <a:pt x="5" y="0"/>
                  </a:lnTo>
                </a:path>
              </a:pathLst>
            </a:cu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35"/>
            <p:cNvSpPr>
              <a:spLocks noChangeArrowheads="1"/>
            </p:cNvSpPr>
            <p:nvPr/>
          </p:nvSpPr>
          <p:spPr bwMode="auto">
            <a:xfrm>
              <a:off x="3888976" y="5142666"/>
              <a:ext cx="35332" cy="353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36"/>
            <p:cNvSpPr>
              <a:spLocks noChangeArrowheads="1"/>
            </p:cNvSpPr>
            <p:nvPr/>
          </p:nvSpPr>
          <p:spPr bwMode="auto">
            <a:xfrm>
              <a:off x="3904522" y="5238768"/>
              <a:ext cx="15546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37"/>
            <p:cNvSpPr>
              <a:spLocks noChangeArrowheads="1"/>
            </p:cNvSpPr>
            <p:nvPr/>
          </p:nvSpPr>
          <p:spPr bwMode="auto">
            <a:xfrm>
              <a:off x="3904522" y="5269859"/>
              <a:ext cx="15546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38"/>
            <p:cNvSpPr>
              <a:spLocks noChangeArrowheads="1"/>
            </p:cNvSpPr>
            <p:nvPr/>
          </p:nvSpPr>
          <p:spPr bwMode="auto">
            <a:xfrm>
              <a:off x="3898869" y="5244421"/>
              <a:ext cx="25439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39"/>
            <p:cNvSpPr>
              <a:spLocks noChangeArrowheads="1"/>
            </p:cNvSpPr>
            <p:nvPr/>
          </p:nvSpPr>
          <p:spPr bwMode="auto">
            <a:xfrm>
              <a:off x="3898869" y="5264206"/>
              <a:ext cx="25439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40"/>
            <p:cNvSpPr>
              <a:spLocks noChangeArrowheads="1"/>
            </p:cNvSpPr>
            <p:nvPr/>
          </p:nvSpPr>
          <p:spPr bwMode="auto">
            <a:xfrm>
              <a:off x="3894629" y="5248660"/>
              <a:ext cx="35332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41"/>
            <p:cNvSpPr>
              <a:spLocks noChangeArrowheads="1"/>
            </p:cNvSpPr>
            <p:nvPr/>
          </p:nvSpPr>
          <p:spPr bwMode="auto">
            <a:xfrm>
              <a:off x="3894629" y="5258553"/>
              <a:ext cx="35332" cy="56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42"/>
            <p:cNvSpPr>
              <a:spLocks noChangeArrowheads="1"/>
            </p:cNvSpPr>
            <p:nvPr/>
          </p:nvSpPr>
          <p:spPr bwMode="auto">
            <a:xfrm>
              <a:off x="3894629" y="5254313"/>
              <a:ext cx="35332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543"/>
            <p:cNvSpPr>
              <a:spLocks noChangeArrowheads="1"/>
            </p:cNvSpPr>
            <p:nvPr/>
          </p:nvSpPr>
          <p:spPr bwMode="auto">
            <a:xfrm>
              <a:off x="3894629" y="5254313"/>
              <a:ext cx="35332" cy="42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49"/>
            <p:cNvSpPr>
              <a:spLocks noChangeArrowheads="1"/>
            </p:cNvSpPr>
            <p:nvPr/>
          </p:nvSpPr>
          <p:spPr bwMode="auto">
            <a:xfrm>
              <a:off x="3980838" y="4915131"/>
              <a:ext cx="394300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 =  10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550"/>
            <p:cNvSpPr>
              <a:spLocks noChangeArrowheads="1"/>
            </p:cNvSpPr>
            <p:nvPr/>
          </p:nvSpPr>
          <p:spPr bwMode="auto">
            <a:xfrm>
              <a:off x="3980838" y="5011232"/>
              <a:ext cx="394300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 =  15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551"/>
            <p:cNvSpPr>
              <a:spLocks noChangeArrowheads="1"/>
            </p:cNvSpPr>
            <p:nvPr/>
          </p:nvSpPr>
          <p:spPr bwMode="auto">
            <a:xfrm>
              <a:off x="3980838" y="5107334"/>
              <a:ext cx="394300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 =  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552"/>
            <p:cNvSpPr>
              <a:spLocks noChangeArrowheads="1"/>
            </p:cNvSpPr>
            <p:nvPr/>
          </p:nvSpPr>
          <p:spPr bwMode="auto">
            <a:xfrm>
              <a:off x="3980838" y="5203436"/>
              <a:ext cx="394300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 =  30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553"/>
            <p:cNvSpPr>
              <a:spLocks noChangeArrowheads="1"/>
            </p:cNvSpPr>
            <p:nvPr/>
          </p:nvSpPr>
          <p:spPr bwMode="auto">
            <a:xfrm>
              <a:off x="984723" y="2652498"/>
              <a:ext cx="373101" cy="196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554"/>
            <p:cNvSpPr>
              <a:spLocks noChangeArrowheads="1"/>
            </p:cNvSpPr>
            <p:nvPr/>
          </p:nvSpPr>
          <p:spPr bwMode="auto">
            <a:xfrm>
              <a:off x="984723" y="2652498"/>
              <a:ext cx="373101" cy="196443"/>
            </a:xfrm>
            <a:prstGeom prst="rect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5"/>
            <p:cNvSpPr>
              <a:spLocks noChangeArrowheads="1"/>
            </p:cNvSpPr>
            <p:nvPr/>
          </p:nvSpPr>
          <p:spPr bwMode="auto">
            <a:xfrm>
              <a:off x="1065279" y="2697722"/>
              <a:ext cx="317984" cy="151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N=10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" name="Text Box 5"/>
            <p:cNvSpPr txBox="1">
              <a:spLocks noChangeArrowheads="1"/>
            </p:cNvSpPr>
            <p:nvPr/>
          </p:nvSpPr>
          <p:spPr bwMode="auto">
            <a:xfrm>
              <a:off x="3069284" y="5587868"/>
              <a:ext cx="157334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en-US" sz="1200" b="0" dirty="0">
                  <a:solidFill>
                    <a:schemeClr val="tx1"/>
                  </a:solidFill>
                </a:rPr>
                <a:t>Adams </a:t>
              </a:r>
              <a:r>
                <a:rPr lang="en-US" sz="1200" b="0" dirty="0" smtClean="0">
                  <a:solidFill>
                    <a:schemeClr val="tx1"/>
                  </a:solidFill>
                </a:rPr>
                <a:t>(unpublished).</a:t>
              </a:r>
            </a:p>
          </p:txBody>
        </p:sp>
      </p:grpSp>
      <p:grpSp>
        <p:nvGrpSpPr>
          <p:cNvPr id="467" name="Group 466"/>
          <p:cNvGrpSpPr/>
          <p:nvPr/>
        </p:nvGrpSpPr>
        <p:grpSpPr>
          <a:xfrm>
            <a:off x="5215419" y="2772198"/>
            <a:ext cx="4180101" cy="3226549"/>
            <a:chOff x="5215419" y="2772198"/>
            <a:chExt cx="4180101" cy="3226549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793705" y="5721748"/>
              <a:ext cx="260181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en-US" sz="1200" b="0" dirty="0" smtClean="0">
                  <a:solidFill>
                    <a:schemeClr val="tx1"/>
                  </a:solidFill>
                </a:rPr>
                <a:t>Adams (2014) </a:t>
              </a:r>
              <a:r>
                <a:rPr lang="en-US" sz="1200" b="0" i="1" dirty="0" smtClean="0">
                  <a:solidFill>
                    <a:schemeClr val="tx1"/>
                  </a:solidFill>
                </a:rPr>
                <a:t>Evolution. 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  <p:sp>
          <p:nvSpPr>
            <p:cNvPr id="285" name="Line 7"/>
            <p:cNvSpPr>
              <a:spLocks noChangeShapeType="1"/>
            </p:cNvSpPr>
            <p:nvPr/>
          </p:nvSpPr>
          <p:spPr bwMode="auto">
            <a:xfrm>
              <a:off x="5667132" y="5492754"/>
              <a:ext cx="225314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286" name="Line 8"/>
            <p:cNvSpPr>
              <a:spLocks noChangeShapeType="1"/>
            </p:cNvSpPr>
            <p:nvPr/>
          </p:nvSpPr>
          <p:spPr bwMode="auto">
            <a:xfrm>
              <a:off x="5667132" y="5492754"/>
              <a:ext cx="0" cy="539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287" name="Line 9"/>
            <p:cNvSpPr>
              <a:spLocks noChangeShapeType="1"/>
            </p:cNvSpPr>
            <p:nvPr/>
          </p:nvSpPr>
          <p:spPr bwMode="auto">
            <a:xfrm>
              <a:off x="6230419" y="5492754"/>
              <a:ext cx="0" cy="539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288" name="Line 10"/>
            <p:cNvSpPr>
              <a:spLocks noChangeShapeType="1"/>
            </p:cNvSpPr>
            <p:nvPr/>
          </p:nvSpPr>
          <p:spPr bwMode="auto">
            <a:xfrm>
              <a:off x="6793705" y="5492754"/>
              <a:ext cx="0" cy="539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289" name="Line 11"/>
            <p:cNvSpPr>
              <a:spLocks noChangeShapeType="1"/>
            </p:cNvSpPr>
            <p:nvPr/>
          </p:nvSpPr>
          <p:spPr bwMode="auto">
            <a:xfrm>
              <a:off x="7356991" y="5492754"/>
              <a:ext cx="0" cy="539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290" name="Line 12"/>
            <p:cNvSpPr>
              <a:spLocks noChangeShapeType="1"/>
            </p:cNvSpPr>
            <p:nvPr/>
          </p:nvSpPr>
          <p:spPr bwMode="auto">
            <a:xfrm>
              <a:off x="7920278" y="5492754"/>
              <a:ext cx="0" cy="5393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291" name="Rectangle 13"/>
            <p:cNvSpPr>
              <a:spLocks noChangeArrowheads="1"/>
            </p:cNvSpPr>
            <p:nvPr/>
          </p:nvSpPr>
          <p:spPr bwMode="auto">
            <a:xfrm>
              <a:off x="5553276" y="5558618"/>
              <a:ext cx="154427" cy="13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0.0</a:t>
              </a:r>
            </a:p>
          </p:txBody>
        </p:sp>
        <p:sp>
          <p:nvSpPr>
            <p:cNvPr id="292" name="Rectangle 14"/>
            <p:cNvSpPr>
              <a:spLocks noChangeArrowheads="1"/>
            </p:cNvSpPr>
            <p:nvPr/>
          </p:nvSpPr>
          <p:spPr bwMode="auto">
            <a:xfrm>
              <a:off x="6116563" y="5558618"/>
              <a:ext cx="154427" cy="13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0.2</a:t>
              </a:r>
            </a:p>
          </p:txBody>
        </p:sp>
        <p:sp>
          <p:nvSpPr>
            <p:cNvPr id="293" name="Rectangle 15"/>
            <p:cNvSpPr>
              <a:spLocks noChangeArrowheads="1"/>
            </p:cNvSpPr>
            <p:nvPr/>
          </p:nvSpPr>
          <p:spPr bwMode="auto">
            <a:xfrm>
              <a:off x="6679849" y="5558618"/>
              <a:ext cx="154427" cy="13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0.4</a:t>
              </a:r>
            </a:p>
          </p:txBody>
        </p:sp>
        <p:sp>
          <p:nvSpPr>
            <p:cNvPr id="294" name="Rectangle 16"/>
            <p:cNvSpPr>
              <a:spLocks noChangeArrowheads="1"/>
            </p:cNvSpPr>
            <p:nvPr/>
          </p:nvSpPr>
          <p:spPr bwMode="auto">
            <a:xfrm>
              <a:off x="7243136" y="5558618"/>
              <a:ext cx="154427" cy="13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0.6</a:t>
              </a:r>
            </a:p>
          </p:txBody>
        </p:sp>
        <p:sp>
          <p:nvSpPr>
            <p:cNvPr id="295" name="Rectangle 17"/>
            <p:cNvSpPr>
              <a:spLocks noChangeArrowheads="1"/>
            </p:cNvSpPr>
            <p:nvPr/>
          </p:nvSpPr>
          <p:spPr bwMode="auto">
            <a:xfrm>
              <a:off x="7806421" y="5558618"/>
              <a:ext cx="154427" cy="13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0.8</a:t>
              </a:r>
            </a:p>
          </p:txBody>
        </p:sp>
        <p:sp>
          <p:nvSpPr>
            <p:cNvPr id="296" name="Line 18"/>
            <p:cNvSpPr>
              <a:spLocks noChangeShapeType="1"/>
            </p:cNvSpPr>
            <p:nvPr/>
          </p:nvSpPr>
          <p:spPr bwMode="auto">
            <a:xfrm flipV="1">
              <a:off x="5565261" y="2874069"/>
              <a:ext cx="0" cy="251681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297" name="Line 19"/>
            <p:cNvSpPr>
              <a:spLocks noChangeShapeType="1"/>
            </p:cNvSpPr>
            <p:nvPr/>
          </p:nvSpPr>
          <p:spPr bwMode="auto">
            <a:xfrm flipH="1">
              <a:off x="5511329" y="5390883"/>
              <a:ext cx="5393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298" name="Line 20"/>
            <p:cNvSpPr>
              <a:spLocks noChangeShapeType="1"/>
            </p:cNvSpPr>
            <p:nvPr/>
          </p:nvSpPr>
          <p:spPr bwMode="auto">
            <a:xfrm flipH="1">
              <a:off x="5511329" y="4887520"/>
              <a:ext cx="5393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299" name="Line 21"/>
            <p:cNvSpPr>
              <a:spLocks noChangeShapeType="1"/>
            </p:cNvSpPr>
            <p:nvPr/>
          </p:nvSpPr>
          <p:spPr bwMode="auto">
            <a:xfrm flipH="1">
              <a:off x="5511329" y="4384157"/>
              <a:ext cx="5393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300" name="Line 22"/>
            <p:cNvSpPr>
              <a:spLocks noChangeShapeType="1"/>
            </p:cNvSpPr>
            <p:nvPr/>
          </p:nvSpPr>
          <p:spPr bwMode="auto">
            <a:xfrm flipH="1">
              <a:off x="5511329" y="3880794"/>
              <a:ext cx="5393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301" name="Line 23"/>
            <p:cNvSpPr>
              <a:spLocks noChangeShapeType="1"/>
            </p:cNvSpPr>
            <p:nvPr/>
          </p:nvSpPr>
          <p:spPr bwMode="auto">
            <a:xfrm flipH="1">
              <a:off x="5511329" y="3377432"/>
              <a:ext cx="5393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302" name="Line 24"/>
            <p:cNvSpPr>
              <a:spLocks noChangeShapeType="1"/>
            </p:cNvSpPr>
            <p:nvPr/>
          </p:nvSpPr>
          <p:spPr bwMode="auto">
            <a:xfrm flipH="1">
              <a:off x="5511329" y="2874069"/>
              <a:ext cx="5393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303" name="Rectangle 25"/>
            <p:cNvSpPr>
              <a:spLocks noChangeArrowheads="1"/>
            </p:cNvSpPr>
            <p:nvPr/>
          </p:nvSpPr>
          <p:spPr bwMode="auto">
            <a:xfrm rot="16200000">
              <a:off x="5378282" y="5324004"/>
              <a:ext cx="154427" cy="13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0.0</a:t>
              </a:r>
            </a:p>
          </p:txBody>
        </p:sp>
        <p:sp>
          <p:nvSpPr>
            <p:cNvPr id="304" name="Rectangle 26"/>
            <p:cNvSpPr>
              <a:spLocks noChangeArrowheads="1"/>
            </p:cNvSpPr>
            <p:nvPr/>
          </p:nvSpPr>
          <p:spPr bwMode="auto">
            <a:xfrm rot="16200000">
              <a:off x="5378282" y="4819642"/>
              <a:ext cx="154427" cy="13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0.2</a:t>
              </a:r>
            </a:p>
          </p:txBody>
        </p:sp>
        <p:sp>
          <p:nvSpPr>
            <p:cNvPr id="305" name="Rectangle 27"/>
            <p:cNvSpPr>
              <a:spLocks noChangeArrowheads="1"/>
            </p:cNvSpPr>
            <p:nvPr/>
          </p:nvSpPr>
          <p:spPr bwMode="auto">
            <a:xfrm rot="16200000">
              <a:off x="5378282" y="4316280"/>
              <a:ext cx="154427" cy="13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0.4</a:t>
              </a:r>
            </a:p>
          </p:txBody>
        </p:sp>
        <p:sp>
          <p:nvSpPr>
            <p:cNvPr id="306" name="Rectangle 28"/>
            <p:cNvSpPr>
              <a:spLocks noChangeArrowheads="1"/>
            </p:cNvSpPr>
            <p:nvPr/>
          </p:nvSpPr>
          <p:spPr bwMode="auto">
            <a:xfrm rot="16200000">
              <a:off x="5378282" y="3812916"/>
              <a:ext cx="154427" cy="13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0.6</a:t>
              </a:r>
            </a:p>
          </p:txBody>
        </p:sp>
        <p:sp>
          <p:nvSpPr>
            <p:cNvPr id="307" name="Rectangle 29"/>
            <p:cNvSpPr>
              <a:spLocks noChangeArrowheads="1"/>
            </p:cNvSpPr>
            <p:nvPr/>
          </p:nvSpPr>
          <p:spPr bwMode="auto">
            <a:xfrm rot="16200000">
              <a:off x="5378282" y="3309554"/>
              <a:ext cx="154427" cy="13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0.8</a:t>
              </a:r>
            </a:p>
          </p:txBody>
        </p:sp>
        <p:sp>
          <p:nvSpPr>
            <p:cNvPr id="308" name="Rectangle 30"/>
            <p:cNvSpPr>
              <a:spLocks noChangeArrowheads="1"/>
            </p:cNvSpPr>
            <p:nvPr/>
          </p:nvSpPr>
          <p:spPr bwMode="auto">
            <a:xfrm rot="16200000">
              <a:off x="5378282" y="2806191"/>
              <a:ext cx="154427" cy="13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1.0</a:t>
              </a:r>
            </a:p>
          </p:txBody>
        </p:sp>
        <p:sp>
          <p:nvSpPr>
            <p:cNvPr id="309" name="Rectangle 31"/>
            <p:cNvSpPr>
              <a:spLocks noChangeArrowheads="1"/>
            </p:cNvSpPr>
            <p:nvPr/>
          </p:nvSpPr>
          <p:spPr bwMode="auto">
            <a:xfrm>
              <a:off x="5565261" y="2772198"/>
              <a:ext cx="2738531" cy="272055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310" name="Rectangle 32"/>
            <p:cNvSpPr>
              <a:spLocks noChangeArrowheads="1"/>
            </p:cNvSpPr>
            <p:nvPr/>
          </p:nvSpPr>
          <p:spPr bwMode="auto">
            <a:xfrm>
              <a:off x="6434160" y="5721369"/>
              <a:ext cx="11589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Input Covariation</a:t>
              </a:r>
            </a:p>
          </p:txBody>
        </p:sp>
        <p:sp>
          <p:nvSpPr>
            <p:cNvPr id="311" name="Rectangle 33"/>
            <p:cNvSpPr>
              <a:spLocks noChangeArrowheads="1"/>
            </p:cNvSpPr>
            <p:nvPr/>
          </p:nvSpPr>
          <p:spPr bwMode="auto">
            <a:xfrm rot="16200000">
              <a:off x="4687464" y="4069271"/>
              <a:ext cx="1234255" cy="178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Power: PGLS=PIC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Line 34"/>
            <p:cNvSpPr>
              <a:spLocks noChangeShapeType="1"/>
            </p:cNvSpPr>
            <p:nvPr/>
          </p:nvSpPr>
          <p:spPr bwMode="auto">
            <a:xfrm>
              <a:off x="5570161" y="5265042"/>
              <a:ext cx="2733631" cy="0"/>
            </a:xfrm>
            <a:prstGeom prst="line">
              <a:avLst/>
            </a:prstGeom>
            <a:noFill/>
            <a:ln w="19050" cap="rnd">
              <a:solidFill>
                <a:srgbClr val="A9A9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37" name="Freeform 159"/>
            <p:cNvSpPr>
              <a:spLocks noEditPoints="1"/>
            </p:cNvSpPr>
            <p:nvPr/>
          </p:nvSpPr>
          <p:spPr bwMode="auto">
            <a:xfrm>
              <a:off x="5715071" y="5390883"/>
              <a:ext cx="2486850" cy="0"/>
            </a:xfrm>
            <a:custGeom>
              <a:avLst/>
              <a:gdLst>
                <a:gd name="T0" fmla="*/ 0 w 415"/>
                <a:gd name="T1" fmla="*/ 8 w 415"/>
                <a:gd name="T2" fmla="*/ 16 w 415"/>
                <a:gd name="T3" fmla="*/ 24 w 415"/>
                <a:gd name="T4" fmla="*/ 32 w 415"/>
                <a:gd name="T5" fmla="*/ 40 w 415"/>
                <a:gd name="T6" fmla="*/ 48 w 415"/>
                <a:gd name="T7" fmla="*/ 56 w 415"/>
                <a:gd name="T8" fmla="*/ 64 w 415"/>
                <a:gd name="T9" fmla="*/ 72 w 415"/>
                <a:gd name="T10" fmla="*/ 80 w 415"/>
                <a:gd name="T11" fmla="*/ 88 w 415"/>
                <a:gd name="T12" fmla="*/ 96 w 415"/>
                <a:gd name="T13" fmla="*/ 104 w 415"/>
                <a:gd name="T14" fmla="*/ 112 w 415"/>
                <a:gd name="T15" fmla="*/ 120 w 415"/>
                <a:gd name="T16" fmla="*/ 128 w 415"/>
                <a:gd name="T17" fmla="*/ 136 w 415"/>
                <a:gd name="T18" fmla="*/ 144 w 415"/>
                <a:gd name="T19" fmla="*/ 152 w 415"/>
                <a:gd name="T20" fmla="*/ 160 w 415"/>
                <a:gd name="T21" fmla="*/ 168 w 415"/>
                <a:gd name="T22" fmla="*/ 176 w 415"/>
                <a:gd name="T23" fmla="*/ 184 w 415"/>
                <a:gd name="T24" fmla="*/ 192 w 415"/>
                <a:gd name="T25" fmla="*/ 200 w 415"/>
                <a:gd name="T26" fmla="*/ 208 w 415"/>
                <a:gd name="T27" fmla="*/ 216 w 415"/>
                <a:gd name="T28" fmla="*/ 224 w 415"/>
                <a:gd name="T29" fmla="*/ 232 w 415"/>
                <a:gd name="T30" fmla="*/ 240 w 415"/>
                <a:gd name="T31" fmla="*/ 248 w 415"/>
                <a:gd name="T32" fmla="*/ 256 w 415"/>
                <a:gd name="T33" fmla="*/ 264 w 415"/>
                <a:gd name="T34" fmla="*/ 272 w 415"/>
                <a:gd name="T35" fmla="*/ 280 w 415"/>
                <a:gd name="T36" fmla="*/ 288 w 415"/>
                <a:gd name="T37" fmla="*/ 296 w 415"/>
                <a:gd name="T38" fmla="*/ 304 w 415"/>
                <a:gd name="T39" fmla="*/ 312 w 415"/>
                <a:gd name="T40" fmla="*/ 320 w 415"/>
                <a:gd name="T41" fmla="*/ 328 w 415"/>
                <a:gd name="T42" fmla="*/ 336 w 415"/>
                <a:gd name="T43" fmla="*/ 344 w 415"/>
                <a:gd name="T44" fmla="*/ 352 w 415"/>
                <a:gd name="T45" fmla="*/ 360 w 415"/>
                <a:gd name="T46" fmla="*/ 368 w 415"/>
                <a:gd name="T47" fmla="*/ 376 w 415"/>
                <a:gd name="T48" fmla="*/ 384 w 415"/>
                <a:gd name="T49" fmla="*/ 392 w 415"/>
                <a:gd name="T50" fmla="*/ 400 w 415"/>
                <a:gd name="T51" fmla="*/ 408 w 4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</a:cxnLst>
              <a:rect l="0" t="0" r="r" b="b"/>
              <a:pathLst>
                <a:path w="415">
                  <a:moveTo>
                    <a:pt x="8" y="0"/>
                  </a:moveTo>
                  <a:lnTo>
                    <a:pt x="16" y="0"/>
                  </a:lnTo>
                  <a:moveTo>
                    <a:pt x="24" y="0"/>
                  </a:moveTo>
                  <a:lnTo>
                    <a:pt x="32" y="0"/>
                  </a:lnTo>
                  <a:moveTo>
                    <a:pt x="40" y="0"/>
                  </a:moveTo>
                  <a:lnTo>
                    <a:pt x="48" y="0"/>
                  </a:lnTo>
                  <a:moveTo>
                    <a:pt x="56" y="0"/>
                  </a:moveTo>
                  <a:lnTo>
                    <a:pt x="64" y="0"/>
                  </a:lnTo>
                  <a:moveTo>
                    <a:pt x="72" y="0"/>
                  </a:moveTo>
                  <a:lnTo>
                    <a:pt x="80" y="0"/>
                  </a:lnTo>
                  <a:moveTo>
                    <a:pt x="88" y="0"/>
                  </a:moveTo>
                  <a:lnTo>
                    <a:pt x="96" y="0"/>
                  </a:lnTo>
                  <a:moveTo>
                    <a:pt x="104" y="0"/>
                  </a:moveTo>
                  <a:lnTo>
                    <a:pt x="112" y="0"/>
                  </a:lnTo>
                  <a:moveTo>
                    <a:pt x="120" y="0"/>
                  </a:moveTo>
                  <a:lnTo>
                    <a:pt x="128" y="0"/>
                  </a:lnTo>
                  <a:moveTo>
                    <a:pt x="136" y="0"/>
                  </a:moveTo>
                  <a:lnTo>
                    <a:pt x="144" y="0"/>
                  </a:lnTo>
                  <a:moveTo>
                    <a:pt x="152" y="0"/>
                  </a:moveTo>
                  <a:lnTo>
                    <a:pt x="160" y="0"/>
                  </a:lnTo>
                  <a:moveTo>
                    <a:pt x="168" y="0"/>
                  </a:moveTo>
                  <a:lnTo>
                    <a:pt x="176" y="0"/>
                  </a:lnTo>
                  <a:moveTo>
                    <a:pt x="184" y="0"/>
                  </a:moveTo>
                  <a:lnTo>
                    <a:pt x="192" y="0"/>
                  </a:lnTo>
                  <a:moveTo>
                    <a:pt x="200" y="0"/>
                  </a:moveTo>
                  <a:lnTo>
                    <a:pt x="208" y="0"/>
                  </a:lnTo>
                  <a:moveTo>
                    <a:pt x="216" y="0"/>
                  </a:moveTo>
                  <a:lnTo>
                    <a:pt x="224" y="0"/>
                  </a:lnTo>
                  <a:moveTo>
                    <a:pt x="232" y="0"/>
                  </a:moveTo>
                  <a:lnTo>
                    <a:pt x="240" y="0"/>
                  </a:lnTo>
                  <a:moveTo>
                    <a:pt x="248" y="0"/>
                  </a:moveTo>
                  <a:lnTo>
                    <a:pt x="256" y="0"/>
                  </a:lnTo>
                  <a:moveTo>
                    <a:pt x="264" y="0"/>
                  </a:moveTo>
                  <a:lnTo>
                    <a:pt x="272" y="0"/>
                  </a:lnTo>
                  <a:moveTo>
                    <a:pt x="280" y="0"/>
                  </a:moveTo>
                  <a:lnTo>
                    <a:pt x="288" y="0"/>
                  </a:lnTo>
                  <a:moveTo>
                    <a:pt x="296" y="0"/>
                  </a:moveTo>
                  <a:lnTo>
                    <a:pt x="304" y="0"/>
                  </a:lnTo>
                  <a:moveTo>
                    <a:pt x="312" y="0"/>
                  </a:moveTo>
                  <a:lnTo>
                    <a:pt x="320" y="0"/>
                  </a:lnTo>
                  <a:moveTo>
                    <a:pt x="328" y="0"/>
                  </a:moveTo>
                  <a:lnTo>
                    <a:pt x="336" y="0"/>
                  </a:lnTo>
                  <a:moveTo>
                    <a:pt x="344" y="0"/>
                  </a:moveTo>
                  <a:lnTo>
                    <a:pt x="352" y="0"/>
                  </a:lnTo>
                  <a:moveTo>
                    <a:pt x="360" y="0"/>
                  </a:moveTo>
                  <a:lnTo>
                    <a:pt x="368" y="0"/>
                  </a:lnTo>
                  <a:moveTo>
                    <a:pt x="376" y="0"/>
                  </a:moveTo>
                  <a:lnTo>
                    <a:pt x="384" y="0"/>
                  </a:lnTo>
                  <a:moveTo>
                    <a:pt x="392" y="0"/>
                  </a:moveTo>
                  <a:lnTo>
                    <a:pt x="400" y="0"/>
                  </a:lnTo>
                  <a:moveTo>
                    <a:pt x="408" y="0"/>
                  </a:move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38" name="Freeform 160"/>
            <p:cNvSpPr>
              <a:spLocks/>
            </p:cNvSpPr>
            <p:nvPr/>
          </p:nvSpPr>
          <p:spPr bwMode="auto">
            <a:xfrm>
              <a:off x="5607208" y="5354928"/>
              <a:ext cx="119848" cy="101871"/>
            </a:xfrm>
            <a:custGeom>
              <a:avLst/>
              <a:gdLst>
                <a:gd name="T0" fmla="*/ 60 w 120"/>
                <a:gd name="T1" fmla="*/ 102 h 102"/>
                <a:gd name="T2" fmla="*/ 120 w 120"/>
                <a:gd name="T3" fmla="*/ 0 h 102"/>
                <a:gd name="T4" fmla="*/ 0 w 120"/>
                <a:gd name="T5" fmla="*/ 0 h 102"/>
                <a:gd name="T6" fmla="*/ 60 w 120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02">
                  <a:moveTo>
                    <a:pt x="60" y="102"/>
                  </a:moveTo>
                  <a:lnTo>
                    <a:pt x="120" y="0"/>
                  </a:lnTo>
                  <a:lnTo>
                    <a:pt x="0" y="0"/>
                  </a:lnTo>
                  <a:lnTo>
                    <a:pt x="60" y="102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39" name="Freeform 161"/>
            <p:cNvSpPr>
              <a:spLocks/>
            </p:cNvSpPr>
            <p:nvPr/>
          </p:nvSpPr>
          <p:spPr bwMode="auto">
            <a:xfrm>
              <a:off x="5607208" y="5354928"/>
              <a:ext cx="119848" cy="101871"/>
            </a:xfrm>
            <a:custGeom>
              <a:avLst/>
              <a:gdLst>
                <a:gd name="T0" fmla="*/ 10 w 20"/>
                <a:gd name="T1" fmla="*/ 17 h 17"/>
                <a:gd name="T2" fmla="*/ 20 w 20"/>
                <a:gd name="T3" fmla="*/ 0 h 17"/>
                <a:gd name="T4" fmla="*/ 0 w 20"/>
                <a:gd name="T5" fmla="*/ 0 h 17"/>
                <a:gd name="T6" fmla="*/ 10 w 20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7">
                  <a:moveTo>
                    <a:pt x="10" y="17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0" y="17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40" name="Freeform 162"/>
            <p:cNvSpPr>
              <a:spLocks/>
            </p:cNvSpPr>
            <p:nvPr/>
          </p:nvSpPr>
          <p:spPr bwMode="auto">
            <a:xfrm>
              <a:off x="5888851" y="5354928"/>
              <a:ext cx="119848" cy="101871"/>
            </a:xfrm>
            <a:custGeom>
              <a:avLst/>
              <a:gdLst>
                <a:gd name="T0" fmla="*/ 60 w 120"/>
                <a:gd name="T1" fmla="*/ 102 h 102"/>
                <a:gd name="T2" fmla="*/ 120 w 120"/>
                <a:gd name="T3" fmla="*/ 0 h 102"/>
                <a:gd name="T4" fmla="*/ 0 w 120"/>
                <a:gd name="T5" fmla="*/ 0 h 102"/>
                <a:gd name="T6" fmla="*/ 60 w 120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02">
                  <a:moveTo>
                    <a:pt x="60" y="102"/>
                  </a:moveTo>
                  <a:lnTo>
                    <a:pt x="120" y="0"/>
                  </a:lnTo>
                  <a:lnTo>
                    <a:pt x="0" y="0"/>
                  </a:lnTo>
                  <a:lnTo>
                    <a:pt x="60" y="102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41" name="Freeform 163"/>
            <p:cNvSpPr>
              <a:spLocks/>
            </p:cNvSpPr>
            <p:nvPr/>
          </p:nvSpPr>
          <p:spPr bwMode="auto">
            <a:xfrm>
              <a:off x="5888851" y="5354928"/>
              <a:ext cx="119848" cy="101871"/>
            </a:xfrm>
            <a:custGeom>
              <a:avLst/>
              <a:gdLst>
                <a:gd name="T0" fmla="*/ 10 w 20"/>
                <a:gd name="T1" fmla="*/ 17 h 17"/>
                <a:gd name="T2" fmla="*/ 20 w 20"/>
                <a:gd name="T3" fmla="*/ 0 h 17"/>
                <a:gd name="T4" fmla="*/ 0 w 20"/>
                <a:gd name="T5" fmla="*/ 0 h 17"/>
                <a:gd name="T6" fmla="*/ 10 w 20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7">
                  <a:moveTo>
                    <a:pt x="10" y="17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0" y="17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42" name="Freeform 164"/>
            <p:cNvSpPr>
              <a:spLocks/>
            </p:cNvSpPr>
            <p:nvPr/>
          </p:nvSpPr>
          <p:spPr bwMode="auto">
            <a:xfrm>
              <a:off x="6452138" y="5354928"/>
              <a:ext cx="119848" cy="101871"/>
            </a:xfrm>
            <a:custGeom>
              <a:avLst/>
              <a:gdLst>
                <a:gd name="T0" fmla="*/ 60 w 120"/>
                <a:gd name="T1" fmla="*/ 102 h 102"/>
                <a:gd name="T2" fmla="*/ 120 w 120"/>
                <a:gd name="T3" fmla="*/ 0 h 102"/>
                <a:gd name="T4" fmla="*/ 0 w 120"/>
                <a:gd name="T5" fmla="*/ 0 h 102"/>
                <a:gd name="T6" fmla="*/ 60 w 120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02">
                  <a:moveTo>
                    <a:pt x="60" y="102"/>
                  </a:moveTo>
                  <a:lnTo>
                    <a:pt x="120" y="0"/>
                  </a:lnTo>
                  <a:lnTo>
                    <a:pt x="0" y="0"/>
                  </a:lnTo>
                  <a:lnTo>
                    <a:pt x="60" y="102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43" name="Freeform 165"/>
            <p:cNvSpPr>
              <a:spLocks/>
            </p:cNvSpPr>
            <p:nvPr/>
          </p:nvSpPr>
          <p:spPr bwMode="auto">
            <a:xfrm>
              <a:off x="6452138" y="5354928"/>
              <a:ext cx="119848" cy="101871"/>
            </a:xfrm>
            <a:custGeom>
              <a:avLst/>
              <a:gdLst>
                <a:gd name="T0" fmla="*/ 10 w 20"/>
                <a:gd name="T1" fmla="*/ 17 h 17"/>
                <a:gd name="T2" fmla="*/ 20 w 20"/>
                <a:gd name="T3" fmla="*/ 0 h 17"/>
                <a:gd name="T4" fmla="*/ 0 w 20"/>
                <a:gd name="T5" fmla="*/ 0 h 17"/>
                <a:gd name="T6" fmla="*/ 10 w 20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7">
                  <a:moveTo>
                    <a:pt x="10" y="17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0" y="17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44" name="Freeform 166"/>
            <p:cNvSpPr>
              <a:spLocks/>
            </p:cNvSpPr>
            <p:nvPr/>
          </p:nvSpPr>
          <p:spPr bwMode="auto">
            <a:xfrm>
              <a:off x="7021417" y="5354928"/>
              <a:ext cx="113856" cy="101871"/>
            </a:xfrm>
            <a:custGeom>
              <a:avLst/>
              <a:gdLst>
                <a:gd name="T0" fmla="*/ 54 w 114"/>
                <a:gd name="T1" fmla="*/ 102 h 102"/>
                <a:gd name="T2" fmla="*/ 114 w 114"/>
                <a:gd name="T3" fmla="*/ 0 h 102"/>
                <a:gd name="T4" fmla="*/ 0 w 114"/>
                <a:gd name="T5" fmla="*/ 0 h 102"/>
                <a:gd name="T6" fmla="*/ 54 w 114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2">
                  <a:moveTo>
                    <a:pt x="54" y="102"/>
                  </a:moveTo>
                  <a:lnTo>
                    <a:pt x="114" y="0"/>
                  </a:lnTo>
                  <a:lnTo>
                    <a:pt x="0" y="0"/>
                  </a:lnTo>
                  <a:lnTo>
                    <a:pt x="54" y="102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45" name="Freeform 167"/>
            <p:cNvSpPr>
              <a:spLocks/>
            </p:cNvSpPr>
            <p:nvPr/>
          </p:nvSpPr>
          <p:spPr bwMode="auto">
            <a:xfrm>
              <a:off x="7021417" y="5354928"/>
              <a:ext cx="113856" cy="101871"/>
            </a:xfrm>
            <a:custGeom>
              <a:avLst/>
              <a:gdLst>
                <a:gd name="T0" fmla="*/ 9 w 19"/>
                <a:gd name="T1" fmla="*/ 17 h 17"/>
                <a:gd name="T2" fmla="*/ 19 w 19"/>
                <a:gd name="T3" fmla="*/ 0 h 17"/>
                <a:gd name="T4" fmla="*/ 0 w 19"/>
                <a:gd name="T5" fmla="*/ 0 h 17"/>
                <a:gd name="T6" fmla="*/ 9 w 1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9" y="17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9" y="17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46" name="Freeform 168"/>
            <p:cNvSpPr>
              <a:spLocks/>
            </p:cNvSpPr>
            <p:nvPr/>
          </p:nvSpPr>
          <p:spPr bwMode="auto">
            <a:xfrm>
              <a:off x="7584703" y="5354928"/>
              <a:ext cx="113856" cy="101871"/>
            </a:xfrm>
            <a:custGeom>
              <a:avLst/>
              <a:gdLst>
                <a:gd name="T0" fmla="*/ 54 w 114"/>
                <a:gd name="T1" fmla="*/ 102 h 102"/>
                <a:gd name="T2" fmla="*/ 114 w 114"/>
                <a:gd name="T3" fmla="*/ 0 h 102"/>
                <a:gd name="T4" fmla="*/ 0 w 114"/>
                <a:gd name="T5" fmla="*/ 0 h 102"/>
                <a:gd name="T6" fmla="*/ 54 w 114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2">
                  <a:moveTo>
                    <a:pt x="54" y="102"/>
                  </a:moveTo>
                  <a:lnTo>
                    <a:pt x="114" y="0"/>
                  </a:lnTo>
                  <a:lnTo>
                    <a:pt x="0" y="0"/>
                  </a:lnTo>
                  <a:lnTo>
                    <a:pt x="54" y="102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47" name="Freeform 169"/>
            <p:cNvSpPr>
              <a:spLocks/>
            </p:cNvSpPr>
            <p:nvPr/>
          </p:nvSpPr>
          <p:spPr bwMode="auto">
            <a:xfrm>
              <a:off x="7584703" y="5354928"/>
              <a:ext cx="113856" cy="101871"/>
            </a:xfrm>
            <a:custGeom>
              <a:avLst/>
              <a:gdLst>
                <a:gd name="T0" fmla="*/ 9 w 19"/>
                <a:gd name="T1" fmla="*/ 17 h 17"/>
                <a:gd name="T2" fmla="*/ 19 w 19"/>
                <a:gd name="T3" fmla="*/ 0 h 17"/>
                <a:gd name="T4" fmla="*/ 0 w 19"/>
                <a:gd name="T5" fmla="*/ 0 h 17"/>
                <a:gd name="T6" fmla="*/ 9 w 1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9" y="17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9" y="17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48" name="Freeform 170"/>
            <p:cNvSpPr>
              <a:spLocks/>
            </p:cNvSpPr>
            <p:nvPr/>
          </p:nvSpPr>
          <p:spPr bwMode="auto">
            <a:xfrm>
              <a:off x="8147989" y="5354928"/>
              <a:ext cx="113856" cy="101871"/>
            </a:xfrm>
            <a:custGeom>
              <a:avLst/>
              <a:gdLst>
                <a:gd name="T0" fmla="*/ 54 w 114"/>
                <a:gd name="T1" fmla="*/ 102 h 102"/>
                <a:gd name="T2" fmla="*/ 114 w 114"/>
                <a:gd name="T3" fmla="*/ 0 h 102"/>
                <a:gd name="T4" fmla="*/ 0 w 114"/>
                <a:gd name="T5" fmla="*/ 0 h 102"/>
                <a:gd name="T6" fmla="*/ 54 w 114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2">
                  <a:moveTo>
                    <a:pt x="54" y="102"/>
                  </a:moveTo>
                  <a:lnTo>
                    <a:pt x="114" y="0"/>
                  </a:lnTo>
                  <a:lnTo>
                    <a:pt x="0" y="0"/>
                  </a:lnTo>
                  <a:lnTo>
                    <a:pt x="54" y="102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49" name="Freeform 171"/>
            <p:cNvSpPr>
              <a:spLocks/>
            </p:cNvSpPr>
            <p:nvPr/>
          </p:nvSpPr>
          <p:spPr bwMode="auto">
            <a:xfrm>
              <a:off x="8147989" y="5354928"/>
              <a:ext cx="113856" cy="101871"/>
            </a:xfrm>
            <a:custGeom>
              <a:avLst/>
              <a:gdLst>
                <a:gd name="T0" fmla="*/ 9 w 19"/>
                <a:gd name="T1" fmla="*/ 17 h 17"/>
                <a:gd name="T2" fmla="*/ 19 w 19"/>
                <a:gd name="T3" fmla="*/ 0 h 17"/>
                <a:gd name="T4" fmla="*/ 0 w 19"/>
                <a:gd name="T5" fmla="*/ 0 h 17"/>
                <a:gd name="T6" fmla="*/ 9 w 1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9" y="17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9" y="17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50" name="Rectangle 173"/>
            <p:cNvSpPr>
              <a:spLocks noChangeArrowheads="1"/>
            </p:cNvSpPr>
            <p:nvPr/>
          </p:nvSpPr>
          <p:spPr bwMode="auto">
            <a:xfrm>
              <a:off x="5565261" y="2772198"/>
              <a:ext cx="551302" cy="69512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455" name="Rectangle 183"/>
            <p:cNvSpPr>
              <a:spLocks noChangeArrowheads="1"/>
            </p:cNvSpPr>
            <p:nvPr/>
          </p:nvSpPr>
          <p:spPr bwMode="auto">
            <a:xfrm>
              <a:off x="5711901" y="3287546"/>
              <a:ext cx="312337" cy="13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p = 30</a:t>
              </a:r>
            </a:p>
          </p:txBody>
        </p:sp>
        <p:sp>
          <p:nvSpPr>
            <p:cNvPr id="460" name="Freeform 166"/>
            <p:cNvSpPr>
              <a:spLocks noChangeAspect="1"/>
            </p:cNvSpPr>
            <p:nvPr/>
          </p:nvSpPr>
          <p:spPr bwMode="auto">
            <a:xfrm>
              <a:off x="5589681" y="3342106"/>
              <a:ext cx="96775" cy="86588"/>
            </a:xfrm>
            <a:custGeom>
              <a:avLst/>
              <a:gdLst>
                <a:gd name="T0" fmla="*/ 54 w 114"/>
                <a:gd name="T1" fmla="*/ 102 h 102"/>
                <a:gd name="T2" fmla="*/ 114 w 114"/>
                <a:gd name="T3" fmla="*/ 0 h 102"/>
                <a:gd name="T4" fmla="*/ 0 w 114"/>
                <a:gd name="T5" fmla="*/ 0 h 102"/>
                <a:gd name="T6" fmla="*/ 54 w 114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2">
                  <a:moveTo>
                    <a:pt x="54" y="102"/>
                  </a:moveTo>
                  <a:lnTo>
                    <a:pt x="114" y="0"/>
                  </a:lnTo>
                  <a:lnTo>
                    <a:pt x="0" y="0"/>
                  </a:lnTo>
                  <a:lnTo>
                    <a:pt x="54" y="102"/>
                  </a:lnTo>
                  <a:close/>
                </a:path>
              </a:pathLst>
            </a:custGeom>
            <a:solidFill>
              <a:srgbClr val="BEBEB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tx1"/>
                </a:solidFill>
              </a:endParaRPr>
            </a:p>
          </p:txBody>
        </p:sp>
        <p:cxnSp>
          <p:nvCxnSpPr>
            <p:cNvPr id="463" name="Straight Arrow Connector 462"/>
            <p:cNvCxnSpPr/>
            <p:nvPr/>
          </p:nvCxnSpPr>
          <p:spPr>
            <a:xfrm flipH="1">
              <a:off x="7182168" y="5114377"/>
              <a:ext cx="516391" cy="2367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7809991" y="4910246"/>
              <a:ext cx="675995" cy="20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solidFill>
                    <a:schemeClr val="tx1"/>
                  </a:solidFill>
                </a:rPr>
                <a:t>Power = 0.0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7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950"/>
            <a:ext cx="102870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Large P to Small N: Solutions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36602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5316" y="1034541"/>
            <a:ext cx="10140041" cy="338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Evaluate significance via generalized inverse </a:t>
            </a:r>
            <a:r>
              <a:rPr lang="en-US" sz="1800" b="0" dirty="0" smtClean="0">
                <a:solidFill>
                  <a:schemeClr val="tx1"/>
                </a:solidFill>
              </a:rPr>
              <a:t>(SSCP</a:t>
            </a:r>
            <a:r>
              <a:rPr lang="en-US" sz="1800" b="0" baseline="30000" dirty="0" smtClean="0">
                <a:solidFill>
                  <a:schemeClr val="tx1"/>
                </a:solidFill>
              </a:rPr>
              <a:t>-</a:t>
            </a:r>
            <a:r>
              <a:rPr lang="en-US" sz="1800" b="0" dirty="0" smtClean="0">
                <a:solidFill>
                  <a:schemeClr val="tx1"/>
                </a:solidFill>
              </a:rPr>
              <a:t> instead of SSCP</a:t>
            </a:r>
            <a:r>
              <a:rPr lang="en-US" sz="1800" b="0" baseline="30000" dirty="0" smtClean="0">
                <a:solidFill>
                  <a:schemeClr val="tx1"/>
                </a:solidFill>
              </a:rPr>
              <a:t>-1</a:t>
            </a:r>
            <a:r>
              <a:rPr lang="en-US" sz="1800" b="0" dirty="0" smtClean="0">
                <a:solidFill>
                  <a:schemeClr val="tx1"/>
                </a:solidFill>
              </a:rPr>
              <a:t>)</a:t>
            </a:r>
          </a:p>
          <a:p>
            <a:pPr lvl="2" algn="l">
              <a:spcBef>
                <a:spcPts val="0"/>
              </a:spcBef>
            </a:pPr>
            <a:r>
              <a:rPr lang="en-US" sz="1800" dirty="0" smtClean="0"/>
              <a:t>-</a:t>
            </a:r>
            <a:r>
              <a:rPr lang="en-US" sz="1200" dirty="0" smtClean="0"/>
              <a:t>Generalized inverse is called the Moore-Penrose inverse</a:t>
            </a:r>
            <a:endParaRPr lang="en-US" sz="1800" b="0" dirty="0" smtClean="0">
              <a:solidFill>
                <a:schemeClr val="tx1"/>
              </a:solidFill>
            </a:endParaRP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dirty="0" smtClean="0"/>
              <a:t>Conceptually simple, but not all software allows this </a:t>
            </a:r>
            <a:r>
              <a:rPr lang="en-US" sz="1800" dirty="0" smtClean="0"/>
              <a:t>(must ‘code’ solution)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dirty="0" smtClean="0"/>
              <a:t>Evaluate significance via randomization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Use test-statistic that does not require inverse: </a:t>
            </a:r>
            <a:r>
              <a:rPr lang="en-US" sz="1800" i="1" dirty="0" err="1" smtClean="0"/>
              <a:t>tr</a:t>
            </a:r>
            <a:r>
              <a:rPr lang="en-US" sz="1800" dirty="0" smtClean="0"/>
              <a:t>(</a:t>
            </a:r>
            <a:r>
              <a:rPr lang="en-US" sz="1800" dirty="0" err="1" smtClean="0"/>
              <a:t>SSCP</a:t>
            </a:r>
            <a:r>
              <a:rPr lang="en-US" sz="1800" baseline="-25000" dirty="0" err="1" smtClean="0"/>
              <a:t>model</a:t>
            </a:r>
            <a:r>
              <a:rPr lang="en-US" sz="1800" dirty="0"/>
              <a:t>), D</a:t>
            </a:r>
            <a:r>
              <a:rPr lang="en-US" sz="1800" baseline="-25000" dirty="0"/>
              <a:t>gp1,gp2</a:t>
            </a:r>
            <a:r>
              <a:rPr lang="en-US" sz="1800" dirty="0"/>
              <a:t>, etc</a:t>
            </a:r>
            <a:r>
              <a:rPr lang="en-US" sz="1800" dirty="0" smtClean="0"/>
              <a:t>.</a:t>
            </a:r>
            <a:endParaRPr lang="en-US" sz="1800" b="0" dirty="0">
              <a:solidFill>
                <a:schemeClr val="tx1"/>
              </a:solidFill>
            </a:endParaRP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dirty="0" smtClean="0"/>
              <a:t>Conceptually simple, but requires programming to implement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dirty="0" smtClean="0"/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Use distance-based </a:t>
            </a:r>
            <a:r>
              <a:rPr lang="en-US" b="0" dirty="0" err="1" smtClean="0">
                <a:solidFill>
                  <a:schemeClr val="tx1"/>
                </a:solidFill>
              </a:rPr>
              <a:t>permutational</a:t>
            </a:r>
            <a:r>
              <a:rPr lang="en-US" b="0" dirty="0" smtClean="0">
                <a:solidFill>
                  <a:schemeClr val="tx1"/>
                </a:solidFill>
              </a:rPr>
              <a:t>-MANOVA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4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Text Box 2"/>
          <p:cNvSpPr txBox="1">
            <a:spLocks noChangeArrowheads="1"/>
          </p:cNvSpPr>
          <p:nvPr/>
        </p:nvSpPr>
        <p:spPr bwMode="auto">
          <a:xfrm>
            <a:off x="198438" y="1016718"/>
            <a:ext cx="9793287" cy="575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dirty="0" smtClean="0"/>
              <a:t>Test significance based on distances between objects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Relies on covariance </a:t>
            </a:r>
            <a:r>
              <a:rPr lang="en-US" dirty="0">
                <a:solidFill>
                  <a:srgbClr val="000000"/>
                </a:solidFill>
              </a:rPr>
              <a:t>matrix - distance matrix equivalency </a:t>
            </a:r>
            <a:r>
              <a:rPr lang="en-US" sz="1600" dirty="0">
                <a:solidFill>
                  <a:srgbClr val="000000"/>
                </a:solidFill>
              </a:rPr>
              <a:t>(Gower, </a:t>
            </a:r>
            <a:r>
              <a:rPr lang="en-US" sz="1600" dirty="0" smtClean="0">
                <a:solidFill>
                  <a:srgbClr val="000000"/>
                </a:solidFill>
              </a:rPr>
              <a:t>1966)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GLM is covariance based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Its ‘dual’ (</a:t>
            </a:r>
            <a:r>
              <a:rPr lang="en-US" dirty="0" err="1" smtClean="0">
                <a:solidFill>
                  <a:srgbClr val="000000"/>
                </a:solidFill>
              </a:rPr>
              <a:t>permutational</a:t>
            </a:r>
            <a:r>
              <a:rPr lang="en-US" dirty="0" smtClean="0">
                <a:solidFill>
                  <a:srgbClr val="000000"/>
                </a:solidFill>
              </a:rPr>
              <a:t>-MANOVA) is distance-based</a:t>
            </a:r>
          </a:p>
          <a:p>
            <a:pPr algn="l"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b="1" u="sng" dirty="0">
                <a:solidFill>
                  <a:srgbClr val="FF0000"/>
                </a:solidFill>
              </a:rPr>
              <a:t>*</a:t>
            </a:r>
            <a:r>
              <a:rPr lang="en-US" b="1" u="sng" dirty="0" smtClean="0">
                <a:solidFill>
                  <a:srgbClr val="FF0000"/>
                </a:solidFill>
              </a:rPr>
              <a:t>NOTE: ANY distance measure can be used for this!!!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74816" y="107950"/>
            <a:ext cx="10212184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Solution 3: Distance-Based Approaches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65024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024828" y="2903680"/>
            <a:ext cx="717846" cy="1119264"/>
            <a:chOff x="4511" y="7175"/>
            <a:chExt cx="642" cy="1178"/>
          </a:xfrm>
        </p:grpSpPr>
        <p:sp>
          <p:nvSpPr>
            <p:cNvPr id="6" name="Rectangle 17"/>
            <p:cNvSpPr>
              <a:spLocks noChangeAspect="1" noChangeArrowheads="1"/>
            </p:cNvSpPr>
            <p:nvPr/>
          </p:nvSpPr>
          <p:spPr bwMode="auto">
            <a:xfrm>
              <a:off x="4511" y="7175"/>
              <a:ext cx="642" cy="117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8"/>
            <p:cNvSpPr txBox="1">
              <a:spLocks noChangeAspect="1" noChangeArrowheads="1"/>
            </p:cNvSpPr>
            <p:nvPr/>
          </p:nvSpPr>
          <p:spPr bwMode="auto">
            <a:xfrm>
              <a:off x="4685" y="7581"/>
              <a:ext cx="33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3941516" y="4363790"/>
            <a:ext cx="677035" cy="599262"/>
            <a:chOff x="3144" y="9366"/>
            <a:chExt cx="910" cy="946"/>
          </a:xfrm>
        </p:grpSpPr>
        <p:sp>
          <p:nvSpPr>
            <p:cNvPr id="9" name="Text Box 20"/>
            <p:cNvSpPr txBox="1">
              <a:spLocks noChangeAspect="1" noChangeArrowheads="1"/>
            </p:cNvSpPr>
            <p:nvPr/>
          </p:nvSpPr>
          <p:spPr bwMode="auto">
            <a:xfrm>
              <a:off x="3144" y="9778"/>
              <a:ext cx="828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</a:rPr>
                <a:t>VCV</a:t>
              </a:r>
            </a:p>
          </p:txBody>
        </p:sp>
        <p:grpSp>
          <p:nvGrpSpPr>
            <p:cNvPr id="10" name="Group 21"/>
            <p:cNvGrpSpPr>
              <a:grpSpLocks noChangeAspect="1"/>
            </p:cNvGrpSpPr>
            <p:nvPr/>
          </p:nvGrpSpPr>
          <p:grpSpPr bwMode="auto">
            <a:xfrm>
              <a:off x="3217" y="9366"/>
              <a:ext cx="837" cy="837"/>
              <a:chOff x="2494" y="1822"/>
              <a:chExt cx="751" cy="751"/>
            </a:xfrm>
          </p:grpSpPr>
          <p:sp>
            <p:nvSpPr>
              <p:cNvPr id="11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496" y="1824"/>
                <a:ext cx="749" cy="749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23"/>
              <p:cNvSpPr>
                <a:spLocks noChangeAspect="1" noChangeShapeType="1"/>
              </p:cNvSpPr>
              <p:nvPr/>
            </p:nvSpPr>
            <p:spPr bwMode="auto">
              <a:xfrm>
                <a:off x="2494" y="1822"/>
                <a:ext cx="748" cy="74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6856629" y="3114497"/>
            <a:ext cx="1701985" cy="1307483"/>
            <a:chOff x="9045" y="7800"/>
            <a:chExt cx="795" cy="720"/>
          </a:xfrm>
        </p:grpSpPr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9045" y="8130"/>
              <a:ext cx="79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 flipV="1">
              <a:off x="9435" y="7800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39"/>
            <p:cNvSpPr>
              <a:spLocks noChangeArrowheads="1"/>
            </p:cNvSpPr>
            <p:nvPr/>
          </p:nvSpPr>
          <p:spPr bwMode="auto">
            <a:xfrm>
              <a:off x="9510" y="7950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40"/>
            <p:cNvSpPr>
              <a:spLocks noChangeArrowheads="1"/>
            </p:cNvSpPr>
            <p:nvPr/>
          </p:nvSpPr>
          <p:spPr bwMode="auto">
            <a:xfrm>
              <a:off x="9300" y="8025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41"/>
            <p:cNvSpPr>
              <a:spLocks noChangeArrowheads="1"/>
            </p:cNvSpPr>
            <p:nvPr/>
          </p:nvSpPr>
          <p:spPr bwMode="auto">
            <a:xfrm>
              <a:off x="9660" y="8010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9315" y="8220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43"/>
            <p:cNvSpPr>
              <a:spLocks noChangeArrowheads="1"/>
            </p:cNvSpPr>
            <p:nvPr/>
          </p:nvSpPr>
          <p:spPr bwMode="auto">
            <a:xfrm>
              <a:off x="9555" y="8310"/>
              <a:ext cx="43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44"/>
          <p:cNvSpPr txBox="1">
            <a:spLocks noChangeAspect="1" noChangeArrowheads="1"/>
          </p:cNvSpPr>
          <p:nvPr/>
        </p:nvSpPr>
        <p:spPr bwMode="auto">
          <a:xfrm>
            <a:off x="2632918" y="4363790"/>
            <a:ext cx="770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rgbClr val="000000"/>
                </a:solidFill>
              </a:rPr>
              <a:t>PCA</a:t>
            </a: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160320" y="2173757"/>
            <a:ext cx="860492" cy="768526"/>
            <a:chOff x="5168" y="9393"/>
            <a:chExt cx="844" cy="850"/>
          </a:xfrm>
        </p:grpSpPr>
        <p:grpSp>
          <p:nvGrpSpPr>
            <p:cNvPr id="23" name="Group 53"/>
            <p:cNvGrpSpPr>
              <a:grpSpLocks noChangeAspect="1"/>
            </p:cNvGrpSpPr>
            <p:nvPr/>
          </p:nvGrpSpPr>
          <p:grpSpPr bwMode="auto">
            <a:xfrm>
              <a:off x="5168" y="9393"/>
              <a:ext cx="844" cy="842"/>
              <a:chOff x="2058" y="186"/>
              <a:chExt cx="758" cy="756"/>
            </a:xfrm>
          </p:grpSpPr>
          <p:sp>
            <p:nvSpPr>
              <p:cNvPr id="25" name="Line 54"/>
              <p:cNvSpPr>
                <a:spLocks noChangeAspect="1" noChangeShapeType="1"/>
              </p:cNvSpPr>
              <p:nvPr/>
            </p:nvSpPr>
            <p:spPr bwMode="auto">
              <a:xfrm>
                <a:off x="2060" y="187"/>
                <a:ext cx="748" cy="7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2059" y="186"/>
                <a:ext cx="1" cy="7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6"/>
              <p:cNvSpPr>
                <a:spLocks noChangeAspect="1" noChangeShapeType="1"/>
              </p:cNvSpPr>
              <p:nvPr/>
            </p:nvSpPr>
            <p:spPr bwMode="auto">
              <a:xfrm>
                <a:off x="2058" y="940"/>
                <a:ext cx="7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 Box 57"/>
            <p:cNvSpPr txBox="1">
              <a:spLocks noChangeAspect="1" noChangeArrowheads="1"/>
            </p:cNvSpPr>
            <p:nvPr/>
          </p:nvSpPr>
          <p:spPr bwMode="auto">
            <a:xfrm>
              <a:off x="5191" y="9869"/>
              <a:ext cx="51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 smtClean="0">
                  <a:solidFill>
                    <a:srgbClr val="000000"/>
                  </a:solidFill>
                </a:rPr>
                <a:t>Dist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Text Box 44"/>
          <p:cNvSpPr txBox="1">
            <a:spLocks noChangeAspect="1" noChangeArrowheads="1"/>
          </p:cNvSpPr>
          <p:nvPr/>
        </p:nvSpPr>
        <p:spPr bwMode="auto">
          <a:xfrm>
            <a:off x="2589488" y="2304289"/>
            <a:ext cx="788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solidFill>
                  <a:srgbClr val="000000"/>
                </a:solidFill>
              </a:rPr>
              <a:t>PCoA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461289" y="4201438"/>
            <a:ext cx="1457079" cy="4410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4868282" y="4079675"/>
            <a:ext cx="1845675" cy="435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2435391" y="2304291"/>
            <a:ext cx="1508876" cy="5235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4840091" y="2613105"/>
            <a:ext cx="1873866" cy="6874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Text Box 1043"/>
          <p:cNvSpPr txBox="1">
            <a:spLocks noChangeArrowheads="1"/>
          </p:cNvSpPr>
          <p:nvPr/>
        </p:nvSpPr>
        <p:spPr bwMode="auto">
          <a:xfrm>
            <a:off x="8265316" y="6138695"/>
            <a:ext cx="19880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Gower (1966). </a:t>
            </a:r>
            <a:r>
              <a:rPr lang="en-US" sz="1200" i="1" dirty="0" err="1" smtClean="0"/>
              <a:t>Biometrika</a:t>
            </a:r>
            <a:r>
              <a:rPr lang="en-US" sz="1200" i="1" dirty="0" smtClean="0"/>
              <a:t>.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10192" y="6403975"/>
            <a:ext cx="2143125" cy="454025"/>
          </a:xfrm>
        </p:spPr>
        <p:txBody>
          <a:bodyPr/>
          <a:lstStyle/>
          <a:p>
            <a:fld id="{AA828FE3-A849-4899-9055-C26D9C9571D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950"/>
            <a:ext cx="10287000" cy="11430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FF"/>
                </a:solidFill>
              </a:rPr>
              <a:t>Permutational</a:t>
            </a:r>
            <a:r>
              <a:rPr lang="en-US" sz="3600" b="1" dirty="0" smtClean="0">
                <a:solidFill>
                  <a:srgbClr val="0000FF"/>
                </a:solidFill>
              </a:rPr>
              <a:t>-MANOVA: Computations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366019" name="Text Box 3"/>
          <p:cNvSpPr txBox="1">
            <a:spLocks noChangeArrowheads="1"/>
          </p:cNvSpPr>
          <p:nvPr/>
        </p:nvSpPr>
        <p:spPr bwMode="auto">
          <a:xfrm>
            <a:off x="65316" y="1001589"/>
            <a:ext cx="10140041" cy="563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b="0" dirty="0" err="1" smtClean="0">
                <a:solidFill>
                  <a:schemeClr val="tx1"/>
                </a:solidFill>
              </a:rPr>
              <a:t>Permutational</a:t>
            </a:r>
            <a:r>
              <a:rPr lang="en-US" sz="2800" b="0" dirty="0" smtClean="0">
                <a:solidFill>
                  <a:schemeClr val="tx1"/>
                </a:solidFill>
              </a:rPr>
              <a:t>-MANOVA partitions variation in distances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b="0" dirty="0" err="1" smtClean="0">
                <a:solidFill>
                  <a:schemeClr val="tx1"/>
                </a:solidFill>
              </a:rPr>
              <a:t>SS</a:t>
            </a:r>
            <a:r>
              <a:rPr lang="en-US" sz="2800" b="0" baseline="-25000" dirty="0" err="1" smtClean="0">
                <a:solidFill>
                  <a:schemeClr val="tx1"/>
                </a:solidFill>
              </a:rPr>
              <a:t>Btwn</a:t>
            </a:r>
            <a:r>
              <a:rPr lang="en-US" sz="2800" b="0" dirty="0" smtClean="0">
                <a:solidFill>
                  <a:schemeClr val="tx1"/>
                </a:solidFill>
              </a:rPr>
              <a:t> and </a:t>
            </a:r>
            <a:r>
              <a:rPr lang="en-US" sz="2800" b="0" dirty="0" err="1" smtClean="0">
                <a:solidFill>
                  <a:schemeClr val="tx1"/>
                </a:solidFill>
              </a:rPr>
              <a:t>SS</a:t>
            </a:r>
            <a:r>
              <a:rPr lang="en-US" sz="2800" b="0" baseline="-25000" dirty="0" err="1" smtClean="0">
                <a:solidFill>
                  <a:schemeClr val="tx1"/>
                </a:solidFill>
              </a:rPr>
              <a:t>Err</a:t>
            </a:r>
            <a:r>
              <a:rPr lang="en-US" sz="2800" b="0" dirty="0" smtClean="0">
                <a:solidFill>
                  <a:schemeClr val="tx1"/>
                </a:solidFill>
              </a:rPr>
              <a:t> found from distances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b="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b="0" dirty="0" smtClean="0">
                <a:solidFill>
                  <a:schemeClr val="tx1"/>
                </a:solidFill>
              </a:rPr>
              <a:t>Obtain SS</a:t>
            </a:r>
            <a:r>
              <a:rPr lang="en-US" sz="2800" b="0" baseline="-25000" dirty="0" smtClean="0">
                <a:solidFill>
                  <a:schemeClr val="tx1"/>
                </a:solidFill>
              </a:rPr>
              <a:t>B</a:t>
            </a:r>
            <a:r>
              <a:rPr lang="en-US" sz="2800" b="0" dirty="0" smtClean="0">
                <a:solidFill>
                  <a:schemeClr val="tx1"/>
                </a:solidFill>
              </a:rPr>
              <a:t>, SS</a:t>
            </a:r>
            <a:r>
              <a:rPr lang="en-US" sz="2800" b="0" baseline="-25000" dirty="0" smtClean="0">
                <a:solidFill>
                  <a:schemeClr val="tx1"/>
                </a:solidFill>
              </a:rPr>
              <a:t>W</a:t>
            </a:r>
            <a:r>
              <a:rPr lang="en-US" sz="2800" b="0" dirty="0" smtClean="0">
                <a:solidFill>
                  <a:schemeClr val="tx1"/>
                </a:solidFill>
              </a:rPr>
              <a:t>: estimate F</a:t>
            </a:r>
            <a:r>
              <a:rPr lang="en-US" sz="2800" b="0" baseline="-25000" dirty="0" smtClean="0">
                <a:solidFill>
                  <a:schemeClr val="tx1"/>
                </a:solidFill>
              </a:rPr>
              <a:t>obs</a:t>
            </a: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sz="2800" dirty="0"/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b="0" dirty="0" smtClean="0">
                <a:solidFill>
                  <a:schemeClr val="tx1"/>
                </a:solidFill>
              </a:rPr>
              <a:t>Shuffle data; estimate </a:t>
            </a:r>
            <a:r>
              <a:rPr lang="en-US" sz="2800" b="0" dirty="0" err="1" smtClean="0">
                <a:solidFill>
                  <a:schemeClr val="tx1"/>
                </a:solidFill>
              </a:rPr>
              <a:t>F</a:t>
            </a:r>
            <a:r>
              <a:rPr lang="en-US" sz="2800" b="0" baseline="-25000" dirty="0" err="1" smtClean="0">
                <a:solidFill>
                  <a:schemeClr val="tx1"/>
                </a:solidFill>
              </a:rPr>
              <a:t>rand</a:t>
            </a:r>
            <a:endParaRPr lang="en-US" sz="2800" b="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b="0" dirty="0" smtClean="0">
                <a:solidFill>
                  <a:schemeClr val="tx1"/>
                </a:solidFill>
              </a:rPr>
              <a:t>Compare F</a:t>
            </a:r>
            <a:r>
              <a:rPr lang="en-US" sz="2800" b="0" baseline="-25000" dirty="0" smtClean="0">
                <a:solidFill>
                  <a:schemeClr val="tx1"/>
                </a:solidFill>
              </a:rPr>
              <a:t>obs</a:t>
            </a:r>
            <a:r>
              <a:rPr lang="en-US" sz="2800" b="0" dirty="0" smtClean="0">
                <a:solidFill>
                  <a:schemeClr val="tx1"/>
                </a:solidFill>
              </a:rPr>
              <a:t> vs. </a:t>
            </a:r>
            <a:r>
              <a:rPr lang="en-US" sz="2800" b="0" dirty="0" err="1" smtClean="0">
                <a:solidFill>
                  <a:schemeClr val="tx1"/>
                </a:solidFill>
              </a:rPr>
              <a:t>F</a:t>
            </a:r>
            <a:r>
              <a:rPr lang="en-US" sz="2800" b="0" baseline="-25000" dirty="0" err="1" smtClean="0">
                <a:solidFill>
                  <a:schemeClr val="tx1"/>
                </a:solidFill>
              </a:rPr>
              <a:t>rand</a:t>
            </a:r>
            <a:endParaRPr lang="en-US" sz="2800" b="0" dirty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+mj-lt"/>
              <a:buAutoNum type="arabicPeriod"/>
            </a:pPr>
            <a:r>
              <a:rPr lang="en-US" sz="2800" b="0" dirty="0" smtClean="0">
                <a:solidFill>
                  <a:schemeClr val="tx1"/>
                </a:solidFill>
              </a:rPr>
              <a:t>Repeat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Doesn’t require inverting covariance matrix, so general solution</a:t>
            </a:r>
          </a:p>
        </p:txBody>
      </p:sp>
      <p:sp>
        <p:nvSpPr>
          <p:cNvPr id="136602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909" y="4296683"/>
            <a:ext cx="1830387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797" y="1460130"/>
            <a:ext cx="3595687" cy="211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30" y="4168095"/>
            <a:ext cx="1830387" cy="147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991250"/>
              </p:ext>
            </p:extLst>
          </p:nvPr>
        </p:nvGraphicFramePr>
        <p:xfrm>
          <a:off x="1105592" y="3298395"/>
          <a:ext cx="1459493" cy="549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54" name="Equation" r:id="rId7" imgW="1180800" imgH="444240" progId="Equation.DSMT4">
                  <p:embed/>
                </p:oleObj>
              </mc:Choice>
              <mc:Fallback>
                <p:oleObj name="Equation" r:id="rId7" imgW="1180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592" y="3298395"/>
                        <a:ext cx="1459493" cy="549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720191"/>
              </p:ext>
            </p:extLst>
          </p:nvPr>
        </p:nvGraphicFramePr>
        <p:xfrm>
          <a:off x="3217024" y="3306668"/>
          <a:ext cx="1599923" cy="5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55" name="Equation" r:id="rId9" imgW="1269720" imgH="444240" progId="Equation.DSMT4">
                  <p:embed/>
                </p:oleObj>
              </mc:Choice>
              <mc:Fallback>
                <p:oleObj name="Equation" r:id="rId9" imgW="1269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024" y="3306668"/>
                        <a:ext cx="1599923" cy="5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6044615" y="3586906"/>
            <a:ext cx="16475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Same group: </a:t>
            </a:r>
            <a:r>
              <a:rPr lang="en-US" sz="1200" dirty="0" err="1">
                <a:solidFill>
                  <a:schemeClr val="tx1"/>
                </a:solidFill>
              </a:rPr>
              <a:t>e</a:t>
            </a:r>
            <a:r>
              <a:rPr lang="en-US" sz="1200" baseline="-25000" dirty="0" err="1">
                <a:solidFill>
                  <a:schemeClr val="tx1"/>
                </a:solidFill>
              </a:rPr>
              <a:t>ij</a:t>
            </a:r>
            <a:r>
              <a:rPr lang="en-US" sz="1200" dirty="0">
                <a:solidFill>
                  <a:schemeClr val="tx1"/>
                </a:solidFill>
              </a:rPr>
              <a:t>=1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Different group: </a:t>
            </a:r>
            <a:r>
              <a:rPr lang="en-US" sz="1200" dirty="0" err="1">
                <a:solidFill>
                  <a:schemeClr val="tx1"/>
                </a:solidFill>
              </a:rPr>
              <a:t>e</a:t>
            </a:r>
            <a:r>
              <a:rPr lang="en-US" sz="1200" baseline="-25000" dirty="0" err="1">
                <a:solidFill>
                  <a:schemeClr val="tx1"/>
                </a:solidFill>
              </a:rPr>
              <a:t>ij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441273"/>
              </p:ext>
            </p:extLst>
          </p:nvPr>
        </p:nvGraphicFramePr>
        <p:xfrm>
          <a:off x="2078181" y="3880441"/>
          <a:ext cx="1901443" cy="57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56" name="Equation" r:id="rId11" imgW="1511280" imgH="457200" progId="Equation.DSMT4">
                  <p:embed/>
                </p:oleObj>
              </mc:Choice>
              <mc:Fallback>
                <p:oleObj name="Equation" r:id="rId11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181" y="3880441"/>
                        <a:ext cx="1901443" cy="575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8519" y="6403975"/>
            <a:ext cx="2143125" cy="454025"/>
          </a:xfrm>
        </p:spPr>
        <p:txBody>
          <a:bodyPr/>
          <a:lstStyle/>
          <a:p>
            <a:fld id="{AA828FE3-A849-4899-9055-C26D9C9571D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Text Box 3"/>
          <p:cNvSpPr txBox="1">
            <a:spLocks noChangeArrowheads="1"/>
          </p:cNvSpPr>
          <p:nvPr/>
        </p:nvSpPr>
        <p:spPr bwMode="auto">
          <a:xfrm>
            <a:off x="273049" y="1004888"/>
            <a:ext cx="9940994" cy="519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Factorial MANOVA</a:t>
            </a:r>
          </a:p>
          <a:p>
            <a:pPr algn="l">
              <a:spcBef>
                <a:spcPct val="1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manova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bumpus.data~sex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surv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Pillai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approx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den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sex         1 0.47143  12.2882      9    124 9.520e-14 ***</a:t>
            </a:r>
          </a:p>
          <a:p>
            <a:pPr algn="l">
              <a:spcBef>
                <a:spcPct val="100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surv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1 0.34256   7.1788      9    124 2.442e-08 ***</a:t>
            </a:r>
          </a:p>
          <a:p>
            <a:pPr algn="l">
              <a:spcBef>
                <a:spcPct val="100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sex:surv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1 0.09718   1.4831      9    124    0.1613</a:t>
            </a:r>
            <a:endParaRPr lang="en-US" sz="2000" dirty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err="1" smtClean="0"/>
              <a:t>Permutational</a:t>
            </a:r>
            <a:r>
              <a:rPr lang="en-US" sz="2800" dirty="0" smtClean="0"/>
              <a:t>-MANOVA*</a:t>
            </a:r>
          </a:p>
          <a:p>
            <a:pPr algn="l">
              <a:spcBef>
                <a:spcPct val="1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bumpus.dist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bumpus.data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  #generate distance matrix</a:t>
            </a:r>
          </a:p>
          <a:p>
            <a:pPr algn="l">
              <a:spcBef>
                <a:spcPct val="1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adonis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bumpus.dist~sex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surv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SumsOfSqs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MeanSqs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F.Model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R2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sex         1   0.10568 0.105679 10.3739 0.07043  0.001 ***</a:t>
            </a:r>
          </a:p>
          <a:p>
            <a:pPr algn="l">
              <a:spcBef>
                <a:spcPct val="100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surv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1   0.04607 0.046069  4.5224 0.03070  0.013 *  </a:t>
            </a:r>
          </a:p>
          <a:p>
            <a:pPr algn="l">
              <a:spcBef>
                <a:spcPct val="100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sex:surv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1   0.00399 0.003985  0.3912 0.00266  0.776</a:t>
            </a:r>
            <a:endParaRPr lang="en-US" sz="20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669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107950"/>
            <a:ext cx="1028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b="1" dirty="0" smtClean="0">
                <a:solidFill>
                  <a:srgbClr val="0000FF"/>
                </a:solidFill>
              </a:rPr>
              <a:t>Examples: </a:t>
            </a:r>
            <a:r>
              <a:rPr lang="en-US" sz="3600" b="1" dirty="0" err="1" smtClean="0">
                <a:solidFill>
                  <a:srgbClr val="0000FF"/>
                </a:solidFill>
              </a:rPr>
              <a:t>Permutational</a:t>
            </a:r>
            <a:r>
              <a:rPr lang="en-US" sz="3600" b="1" dirty="0" smtClean="0">
                <a:solidFill>
                  <a:srgbClr val="0000FF"/>
                </a:solidFill>
              </a:rPr>
              <a:t>-MANOVA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736" y="6450860"/>
            <a:ext cx="839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* The function </a:t>
            </a:r>
            <a:r>
              <a:rPr lang="en-US" sz="1600" dirty="0" err="1" smtClean="0"/>
              <a:t>procD.lm</a:t>
            </a:r>
            <a:r>
              <a:rPr lang="en-US" sz="1600" dirty="0" smtClean="0"/>
              <a:t> in the </a:t>
            </a:r>
            <a:r>
              <a:rPr lang="en-US" sz="1600" i="1" dirty="0" smtClean="0"/>
              <a:t>geomorph</a:t>
            </a:r>
            <a:r>
              <a:rPr lang="en-US" sz="1600" dirty="0"/>
              <a:t> </a:t>
            </a:r>
            <a:r>
              <a:rPr lang="en-US" sz="1600" dirty="0" smtClean="0"/>
              <a:t>package is preferable, as it allows residual randomization</a:t>
            </a:r>
            <a:endParaRPr lang="en-US" sz="16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950"/>
            <a:ext cx="102870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Multivariate GLM: Challenges III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1366019" name="Text Box 3"/>
          <p:cNvSpPr txBox="1">
            <a:spLocks noChangeArrowheads="1"/>
          </p:cNvSpPr>
          <p:nvPr/>
        </p:nvSpPr>
        <p:spPr bwMode="auto">
          <a:xfrm>
            <a:off x="0" y="946728"/>
            <a:ext cx="10287000" cy="267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/>
              <a:t>Multivariate data not continuous </a:t>
            </a:r>
            <a:r>
              <a:rPr lang="en-US" sz="1800" dirty="0" smtClean="0"/>
              <a:t>(matrix binary traits, presence/absence, counts, etc.)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800" dirty="0" smtClean="0"/>
              <a:t>Not legitimate to ‘force’ into GLM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/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/>
              <a:t>Recommendation: Use </a:t>
            </a:r>
            <a:r>
              <a:rPr lang="en-US" sz="2800" dirty="0" err="1" smtClean="0"/>
              <a:t>permutational</a:t>
            </a:r>
            <a:r>
              <a:rPr lang="en-US" sz="2800" dirty="0" smtClean="0"/>
              <a:t>-MANOVA with appropriate distance measure for data </a:t>
            </a:r>
            <a:r>
              <a:rPr lang="en-US" sz="1800" dirty="0" smtClean="0"/>
              <a:t>(see Legendre and Legendre 1998 for many)</a:t>
            </a:r>
            <a:endParaRPr lang="en-US" sz="1800" b="0" dirty="0" smtClean="0">
              <a:solidFill>
                <a:schemeClr val="tx1"/>
              </a:solidFill>
            </a:endParaRPr>
          </a:p>
        </p:txBody>
      </p:sp>
      <p:sp>
        <p:nvSpPr>
          <p:cNvPr id="136602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AutoShape 281"/>
          <p:cNvSpPr>
            <a:spLocks noChangeAspect="1" noChangeArrowheads="1" noTextEdit="1"/>
          </p:cNvSpPr>
          <p:nvPr/>
        </p:nvSpPr>
        <p:spPr bwMode="auto">
          <a:xfrm>
            <a:off x="590423" y="2258198"/>
            <a:ext cx="3930281" cy="35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Summary: General Linear Models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86299" y="968893"/>
            <a:ext cx="10075617" cy="544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Assess variation in Y as explained by linear models: 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1600" dirty="0" smtClean="0">
              <a:cs typeface="Times New Roman" pitchFamily="18" charset="0"/>
            </a:endParaRP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MANOVA:  Categorical X 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M-Regression: Continuous X </a:t>
            </a:r>
          </a:p>
          <a:p>
            <a:pPr lvl="1" algn="l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MANCOVA: Combination of the two</a:t>
            </a: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Matrix formulation is most straightforward</a:t>
            </a:r>
            <a:endParaRPr lang="en-US" sz="2800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dirty="0" smtClean="0">
                <a:cs typeface="Times New Roman" pitchFamily="18" charset="0"/>
              </a:rPr>
              <a:t>Think of model as univariate then ‘remember’ </a:t>
            </a:r>
            <a:r>
              <a:rPr lang="en-US" b="1" dirty="0" smtClean="0">
                <a:cs typeface="Times New Roman" pitchFamily="18" charset="0"/>
              </a:rPr>
              <a:t>Y</a:t>
            </a:r>
            <a:r>
              <a:rPr lang="en-US" dirty="0" smtClean="0">
                <a:cs typeface="Times New Roman" pitchFamily="18" charset="0"/>
              </a:rPr>
              <a:t> is multivariate</a:t>
            </a:r>
          </a:p>
        </p:txBody>
      </p:sp>
      <p:sp>
        <p:nvSpPr>
          <p:cNvPr id="4915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158185"/>
              </p:ext>
            </p:extLst>
          </p:nvPr>
        </p:nvGraphicFramePr>
        <p:xfrm>
          <a:off x="3113088" y="4262438"/>
          <a:ext cx="20351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96" name="Equation" r:id="rId4" imgW="927000" imgH="266400" progId="Equation.DSMT4">
                  <p:embed/>
                </p:oleObj>
              </mc:Choice>
              <mc:Fallback>
                <p:oleObj name="Equation" r:id="rId4" imgW="927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4262438"/>
                        <a:ext cx="20351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182665"/>
              </p:ext>
            </p:extLst>
          </p:nvPr>
        </p:nvGraphicFramePr>
        <p:xfrm>
          <a:off x="2781830" y="1587500"/>
          <a:ext cx="39020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97" name="Equation" r:id="rId6" imgW="2070000" imgH="228600" progId="Equation.DSMT4">
                  <p:embed/>
                </p:oleObj>
              </mc:Choice>
              <mc:Fallback>
                <p:oleObj name="Equation" r:id="rId6" imgW="207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830" y="1587500"/>
                        <a:ext cx="39020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Rao’s Paradox (Curse of Dimensionality)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793287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Increasing # dimensions of data (Y) means more information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However, for a given </a:t>
            </a:r>
            <a:r>
              <a:rPr lang="en-US" sz="2800" i="1"/>
              <a:t>n</a:t>
            </a:r>
            <a:r>
              <a:rPr lang="en-US" sz="2800"/>
              <a:t> the statistical power decreases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Eventually, too few </a:t>
            </a:r>
            <a:r>
              <a:rPr lang="en-US" sz="2800" i="1"/>
              <a:t>n </a:t>
            </a:r>
            <a:r>
              <a:rPr lang="en-US" sz="2800"/>
              <a:t>for # variables in Y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How large should sample size be?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Many suggestions: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i="1"/>
              <a:t>n</a:t>
            </a:r>
            <a:r>
              <a:rPr lang="en-US" sz="2800"/>
              <a:t> = 2*#vars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i="1"/>
              <a:t>n</a:t>
            </a:r>
            <a:r>
              <a:rPr lang="en-US" sz="2800"/>
              <a:t> = 4*#vars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i="1"/>
              <a:t>n</a:t>
            </a:r>
            <a:r>
              <a:rPr lang="en-US" sz="2800"/>
              <a:t> = #vars</a:t>
            </a:r>
            <a:r>
              <a:rPr lang="en-US" sz="2800" baseline="30000"/>
              <a:t>2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i="1"/>
              <a:t>n</a:t>
            </a:r>
            <a:r>
              <a:rPr lang="en-US" sz="2800" i="1" baseline="-25000"/>
              <a:t>gp</a:t>
            </a:r>
            <a:r>
              <a:rPr lang="en-US" sz="2800"/>
              <a:t> = 2*#vars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i="1"/>
              <a:t>n</a:t>
            </a:r>
            <a:r>
              <a:rPr lang="en-US" sz="2800" i="1" baseline="-25000"/>
              <a:t>gp</a:t>
            </a:r>
            <a:r>
              <a:rPr lang="en-US" sz="2800"/>
              <a:t> = 4*#vars </a:t>
            </a:r>
            <a:endParaRPr lang="en-US" sz="2800" i="1"/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A5CD4491-9AD0-4EA7-A501-87BE5477E3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62218" y="1013939"/>
            <a:ext cx="9942361" cy="556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Several ways to identify patterns in </a:t>
            </a:r>
            <a:r>
              <a:rPr lang="fr-FR" sz="2800" dirty="0" err="1" smtClean="0">
                <a:solidFill>
                  <a:schemeClr val="tx1"/>
                </a:solidFill>
              </a:rPr>
              <a:t>Y</a:t>
            </a:r>
            <a:r>
              <a:rPr lang="fr-FR" sz="2800" b="0" baseline="-25000" dirty="0" err="1" smtClean="0">
                <a:solidFill>
                  <a:schemeClr val="tx1"/>
                </a:solidFill>
              </a:rPr>
              <a:t>n×p</a:t>
            </a:r>
            <a:r>
              <a:rPr lang="fr-FR" sz="2800" b="0" baseline="-25000" dirty="0" smtClean="0">
                <a:solidFill>
                  <a:schemeClr val="tx1"/>
                </a:solidFill>
              </a:rPr>
              <a:t>   </a:t>
            </a:r>
            <a:r>
              <a:rPr lang="fr-FR" sz="1400" b="0" dirty="0" smtClean="0">
                <a:solidFill>
                  <a:schemeClr val="tx1"/>
                </a:solidFill>
              </a:rPr>
              <a:t>(</a:t>
            </a:r>
            <a:r>
              <a:rPr lang="fr-FR" sz="1400" dirty="0" smtClean="0">
                <a:solidFill>
                  <a:schemeClr val="tx1"/>
                </a:solidFill>
              </a:rPr>
              <a:t>Y</a:t>
            </a:r>
            <a:r>
              <a:rPr lang="fr-FR" sz="1400" b="0" dirty="0" smtClean="0">
                <a:solidFill>
                  <a:schemeClr val="tx1"/>
                </a:solidFill>
              </a:rPr>
              <a:t>-matrix of </a:t>
            </a:r>
            <a:r>
              <a:rPr lang="fr-FR" sz="1400" b="0" i="1" dirty="0" smtClean="0">
                <a:solidFill>
                  <a:schemeClr val="tx1"/>
                </a:solidFill>
              </a:rPr>
              <a:t>n</a:t>
            </a:r>
            <a:r>
              <a:rPr lang="fr-FR" sz="1400" b="0" dirty="0" smtClean="0">
                <a:solidFill>
                  <a:schemeClr val="tx1"/>
                </a:solidFill>
              </a:rPr>
              <a:t> </a:t>
            </a:r>
            <a:r>
              <a:rPr lang="fr-FR" sz="1400" b="0" dirty="0" err="1" smtClean="0">
                <a:solidFill>
                  <a:schemeClr val="tx1"/>
                </a:solidFill>
              </a:rPr>
              <a:t>objects</a:t>
            </a:r>
            <a:r>
              <a:rPr lang="fr-FR" sz="1400" b="0" dirty="0" smtClean="0">
                <a:solidFill>
                  <a:schemeClr val="tx1"/>
                </a:solidFill>
              </a:rPr>
              <a:t> × </a:t>
            </a:r>
            <a:r>
              <a:rPr lang="fr-FR" sz="1400" b="0" i="1" dirty="0" smtClean="0">
                <a:solidFill>
                  <a:schemeClr val="tx1"/>
                </a:solidFill>
              </a:rPr>
              <a:t>p</a:t>
            </a:r>
            <a:r>
              <a:rPr lang="fr-FR" sz="1400" b="0" dirty="0" smtClean="0">
                <a:solidFill>
                  <a:schemeClr val="tx1"/>
                </a:solidFill>
              </a:rPr>
              <a:t> variables)</a:t>
            </a:r>
            <a:endParaRPr lang="en-US" sz="14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</a:pPr>
            <a:endParaRPr lang="fr-FR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fr-FR" sz="2800" b="0" dirty="0" smtClean="0">
                <a:solidFill>
                  <a:schemeClr val="tx1"/>
                </a:solidFill>
              </a:rPr>
              <a:t>1: </a:t>
            </a:r>
            <a:r>
              <a:rPr lang="fr-FR" sz="2800" b="0" dirty="0" err="1" smtClean="0">
                <a:solidFill>
                  <a:schemeClr val="tx1"/>
                </a:solidFill>
              </a:rPr>
              <a:t>Linear</a:t>
            </a:r>
            <a:r>
              <a:rPr lang="fr-FR" sz="2800" b="0" dirty="0" smtClean="0">
                <a:solidFill>
                  <a:schemeClr val="tx1"/>
                </a:solidFill>
              </a:rPr>
              <a:t> </a:t>
            </a:r>
            <a:r>
              <a:rPr lang="fr-FR" sz="2800" b="0" dirty="0" err="1" smtClean="0">
                <a:solidFill>
                  <a:schemeClr val="tx1"/>
                </a:solidFill>
              </a:rPr>
              <a:t>models</a:t>
            </a:r>
            <a:r>
              <a:rPr lang="fr-FR" sz="2800" b="0" dirty="0" smtClean="0">
                <a:solidFill>
                  <a:schemeClr val="tx1"/>
                </a:solidFill>
              </a:rPr>
              <a:t>: MANOVA/</a:t>
            </a:r>
            <a:r>
              <a:rPr lang="fr-FR" sz="2800" b="0" dirty="0" err="1" smtClean="0">
                <a:solidFill>
                  <a:schemeClr val="tx1"/>
                </a:solidFill>
              </a:rPr>
              <a:t>regression</a:t>
            </a:r>
            <a:r>
              <a:rPr lang="fr-FR" sz="2800" b="0" dirty="0" smtClean="0">
                <a:solidFill>
                  <a:schemeClr val="tx1"/>
                </a:solidFill>
              </a:rPr>
              <a:t> to </a:t>
            </a:r>
            <a:r>
              <a:rPr lang="fr-FR" sz="2800" b="0" dirty="0" err="1" smtClean="0">
                <a:solidFill>
                  <a:schemeClr val="tx1"/>
                </a:solidFill>
              </a:rPr>
              <a:t>assess</a:t>
            </a:r>
            <a:r>
              <a:rPr lang="fr-FR" sz="2800" b="0" dirty="0" smtClean="0">
                <a:solidFill>
                  <a:schemeClr val="tx1"/>
                </a:solidFill>
              </a:rPr>
              <a:t> patterns</a:t>
            </a:r>
          </a:p>
          <a:p>
            <a:pPr algn="l">
              <a:spcBef>
                <a:spcPct val="10000"/>
              </a:spcBef>
            </a:pPr>
            <a:r>
              <a:rPr lang="fr-FR" sz="2800" b="0" dirty="0" smtClean="0">
                <a:solidFill>
                  <a:schemeClr val="tx1"/>
                </a:solidFill>
              </a:rPr>
              <a:t>2: R-mode analyses: </a:t>
            </a:r>
            <a:r>
              <a:rPr lang="fr-FR" sz="2800" b="0" dirty="0" err="1" smtClean="0">
                <a:solidFill>
                  <a:schemeClr val="tx1"/>
                </a:solidFill>
              </a:rPr>
              <a:t>Summarize</a:t>
            </a:r>
            <a:r>
              <a:rPr lang="fr-FR" sz="2800" b="0" dirty="0" smtClean="0">
                <a:solidFill>
                  <a:schemeClr val="tx1"/>
                </a:solidFill>
              </a:rPr>
              <a:t> by </a:t>
            </a:r>
            <a:r>
              <a:rPr lang="fr-FR" sz="2800" b="0" dirty="0" err="1" smtClean="0">
                <a:solidFill>
                  <a:schemeClr val="tx1"/>
                </a:solidFill>
              </a:rPr>
              <a:t>columns</a:t>
            </a:r>
            <a:r>
              <a:rPr lang="fr-FR" sz="2800" b="0" dirty="0" smtClean="0">
                <a:solidFill>
                  <a:schemeClr val="tx1"/>
                </a:solidFill>
              </a:rPr>
              <a:t> </a:t>
            </a:r>
            <a:r>
              <a:rPr lang="fr-FR" sz="1600" b="0" dirty="0" smtClean="0">
                <a:solidFill>
                  <a:schemeClr val="tx1"/>
                </a:solidFill>
              </a:rPr>
              <a:t>(VCV matrix of variables)</a:t>
            </a:r>
          </a:p>
          <a:p>
            <a:pPr algn="l">
              <a:spcBef>
                <a:spcPct val="10000"/>
              </a:spcBef>
            </a:pPr>
            <a:r>
              <a:rPr lang="fr-FR" sz="2800" b="0" dirty="0" smtClean="0">
                <a:solidFill>
                  <a:schemeClr val="tx1"/>
                </a:solidFill>
              </a:rPr>
              <a:t>3: Q-mode analyses: </a:t>
            </a:r>
            <a:r>
              <a:rPr lang="fr-FR" sz="2800" b="0" dirty="0" err="1" smtClean="0">
                <a:solidFill>
                  <a:schemeClr val="tx1"/>
                </a:solidFill>
              </a:rPr>
              <a:t>Summarize</a:t>
            </a:r>
            <a:r>
              <a:rPr lang="fr-FR" sz="2800" b="0" dirty="0" smtClean="0">
                <a:solidFill>
                  <a:schemeClr val="tx1"/>
                </a:solidFill>
              </a:rPr>
              <a:t> by </a:t>
            </a:r>
            <a:r>
              <a:rPr lang="fr-FR" sz="2800" b="0" dirty="0" err="1" smtClean="0">
                <a:solidFill>
                  <a:schemeClr val="tx1"/>
                </a:solidFill>
              </a:rPr>
              <a:t>rows</a:t>
            </a:r>
            <a:r>
              <a:rPr lang="fr-FR" sz="2800" b="0" dirty="0" smtClean="0">
                <a:solidFill>
                  <a:schemeClr val="tx1"/>
                </a:solidFill>
              </a:rPr>
              <a:t> </a:t>
            </a:r>
            <a:r>
              <a:rPr lang="fr-FR" sz="1600" b="0" dirty="0" smtClean="0">
                <a:solidFill>
                  <a:schemeClr val="tx1"/>
                </a:solidFill>
              </a:rPr>
              <a:t>(distance matrix for </a:t>
            </a:r>
            <a:r>
              <a:rPr lang="fr-FR" sz="1600" b="0" dirty="0" err="1" smtClean="0">
                <a:solidFill>
                  <a:schemeClr val="tx1"/>
                </a:solidFill>
              </a:rPr>
              <a:t>objects</a:t>
            </a:r>
            <a:r>
              <a:rPr lang="fr-FR" sz="1600" b="0" dirty="0" smtClean="0">
                <a:solidFill>
                  <a:schemeClr val="tx1"/>
                </a:solidFill>
              </a:rPr>
              <a:t>)*</a:t>
            </a:r>
            <a:endParaRPr lang="fr-FR" sz="16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fr-FR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fr-FR" sz="2800" b="0" dirty="0" smtClean="0">
                <a:solidFill>
                  <a:schemeClr val="tx1"/>
                </a:solidFill>
              </a:rPr>
              <a:t>First one </a:t>
            </a:r>
            <a:r>
              <a:rPr lang="fr-FR" sz="2800" b="0" dirty="0" err="1" smtClean="0">
                <a:solidFill>
                  <a:schemeClr val="tx1"/>
                </a:solidFill>
              </a:rPr>
              <a:t>needs</a:t>
            </a:r>
            <a:r>
              <a:rPr lang="fr-FR" sz="2800" b="0" dirty="0" smtClean="0">
                <a:solidFill>
                  <a:schemeClr val="tx1"/>
                </a:solidFill>
              </a:rPr>
              <a:t> to </a:t>
            </a:r>
            <a:r>
              <a:rPr lang="fr-FR" sz="2800" b="0" i="1" dirty="0" smtClean="0">
                <a:solidFill>
                  <a:schemeClr val="tx1"/>
                </a:solidFill>
              </a:rPr>
              <a:t>DESCRIBE </a:t>
            </a:r>
            <a:r>
              <a:rPr lang="fr-FR" sz="2800" b="0" dirty="0" smtClean="0">
                <a:solidFill>
                  <a:schemeClr val="tx1"/>
                </a:solidFill>
              </a:rPr>
              <a:t>the </a:t>
            </a:r>
            <a:r>
              <a:rPr lang="fr-FR" sz="2800" b="0" dirty="0" err="1" smtClean="0">
                <a:solidFill>
                  <a:schemeClr val="tx1"/>
                </a:solidFill>
              </a:rPr>
              <a:t>multivariate</a:t>
            </a:r>
            <a:r>
              <a:rPr lang="fr-FR" sz="2800" b="0" dirty="0" smtClean="0">
                <a:solidFill>
                  <a:schemeClr val="tx1"/>
                </a:solidFill>
              </a:rPr>
              <a:t> data!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fr-FR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fr-FR" sz="28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fr-FR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fr-FR" sz="16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</a:pPr>
            <a:r>
              <a:rPr lang="fr-FR" sz="1600" b="0" dirty="0" smtClean="0">
                <a:solidFill>
                  <a:schemeClr val="tx1"/>
                </a:solidFill>
              </a:rPr>
              <a:t>*</a:t>
            </a:r>
            <a:r>
              <a:rPr lang="fr-FR" sz="1600" b="0" dirty="0" err="1" smtClean="0">
                <a:solidFill>
                  <a:schemeClr val="tx1"/>
                </a:solidFill>
              </a:rPr>
              <a:t>Many</a:t>
            </a:r>
            <a:r>
              <a:rPr lang="fr-FR" sz="1600" b="0" dirty="0" smtClean="0">
                <a:solidFill>
                  <a:schemeClr val="tx1"/>
                </a:solidFill>
              </a:rPr>
              <a:t> Q-mode &amp; R-mode </a:t>
            </a:r>
            <a:r>
              <a:rPr lang="fr-FR" sz="1600" b="0" dirty="0" err="1" smtClean="0">
                <a:solidFill>
                  <a:schemeClr val="tx1"/>
                </a:solidFill>
              </a:rPr>
              <a:t>methods</a:t>
            </a:r>
            <a:r>
              <a:rPr lang="fr-FR" sz="1600" b="0" dirty="0" smtClean="0">
                <a:solidFill>
                  <a:schemeClr val="tx1"/>
                </a:solidFill>
              </a:rPr>
              <a:t> </a:t>
            </a:r>
            <a:r>
              <a:rPr lang="fr-FR" sz="1600" b="0" dirty="0" err="1" smtClean="0">
                <a:solidFill>
                  <a:schemeClr val="tx1"/>
                </a:solidFill>
              </a:rPr>
              <a:t>yield</a:t>
            </a:r>
            <a:r>
              <a:rPr lang="fr-FR" sz="1600" b="0" dirty="0" smtClean="0">
                <a:solidFill>
                  <a:schemeClr val="tx1"/>
                </a:solidFill>
              </a:rPr>
              <a:t> </a:t>
            </a:r>
            <a:r>
              <a:rPr lang="fr-FR" sz="1600" b="0" dirty="0" err="1" smtClean="0">
                <a:solidFill>
                  <a:schemeClr val="tx1"/>
                </a:solidFill>
              </a:rPr>
              <a:t>identical</a:t>
            </a:r>
            <a:r>
              <a:rPr lang="fr-FR" sz="1600" b="0" dirty="0" smtClean="0">
                <a:solidFill>
                  <a:schemeClr val="tx1"/>
                </a:solidFill>
              </a:rPr>
              <a:t> </a:t>
            </a:r>
            <a:r>
              <a:rPr lang="fr-FR" sz="1600" b="0" dirty="0" err="1" smtClean="0">
                <a:solidFill>
                  <a:schemeClr val="tx1"/>
                </a:solidFill>
              </a:rPr>
              <a:t>results</a:t>
            </a:r>
            <a:r>
              <a:rPr lang="fr-FR" sz="1600" b="0" dirty="0" smtClean="0">
                <a:solidFill>
                  <a:schemeClr val="tx1"/>
                </a:solidFill>
              </a:rPr>
              <a:t>:  PCA (R-mode) vs. </a:t>
            </a:r>
            <a:r>
              <a:rPr lang="fr-FR" sz="1600" b="0" dirty="0" err="1" smtClean="0">
                <a:solidFill>
                  <a:schemeClr val="tx1"/>
                </a:solidFill>
              </a:rPr>
              <a:t>PCoA</a:t>
            </a:r>
            <a:r>
              <a:rPr lang="fr-FR" sz="1600" b="0" baseline="-25000" dirty="0" err="1" smtClean="0">
                <a:solidFill>
                  <a:schemeClr val="tx1"/>
                </a:solidFill>
              </a:rPr>
              <a:t>DEuclid</a:t>
            </a:r>
            <a:r>
              <a:rPr lang="fr-FR" sz="1600" b="0" dirty="0" smtClean="0">
                <a:solidFill>
                  <a:schemeClr val="tx1"/>
                </a:solidFill>
              </a:rPr>
              <a:t> (Q-mode)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3700" y="90488"/>
            <a:ext cx="93900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b="1" dirty="0" smtClean="0">
                <a:solidFill>
                  <a:srgbClr val="0000FF"/>
                </a:solidFill>
              </a:rPr>
              <a:t>Identifying Patterns from the Y-Matrix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Descriptors of Multivariate Data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98438" y="934389"/>
            <a:ext cx="9793287" cy="592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Describing </a:t>
            </a:r>
            <a:r>
              <a:rPr lang="en-US" sz="2800" dirty="0">
                <a:solidFill>
                  <a:schemeClr val="tx1"/>
                </a:solidFill>
              </a:rPr>
              <a:t>multivariate data = understanding it</a:t>
            </a:r>
          </a:p>
          <a:p>
            <a:pPr marL="457200" lvl="1" indent="0" algn="l">
              <a:spcBef>
                <a:spcPct val="10000"/>
              </a:spcBef>
            </a:pPr>
            <a:r>
              <a:rPr lang="en-US" sz="1600" b="0" dirty="0" smtClean="0">
                <a:solidFill>
                  <a:schemeClr val="tx1"/>
                </a:solidFill>
              </a:rPr>
              <a:t>Data </a:t>
            </a:r>
            <a:r>
              <a:rPr lang="en-US" sz="1600" b="0" dirty="0">
                <a:solidFill>
                  <a:schemeClr val="tx1"/>
                </a:solidFill>
              </a:rPr>
              <a:t>are dots in </a:t>
            </a:r>
            <a:r>
              <a:rPr lang="en-US" sz="1600" b="0" dirty="0" smtClean="0">
                <a:solidFill>
                  <a:schemeClr val="tx1"/>
                </a:solidFill>
              </a:rPr>
              <a:t>space, so goal is to describe point cloud</a:t>
            </a:r>
            <a:endParaRPr lang="en-US" sz="16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VCV (S): Covariance </a:t>
            </a:r>
            <a:r>
              <a:rPr lang="en-US" sz="2800" b="0" dirty="0">
                <a:solidFill>
                  <a:schemeClr val="tx1"/>
                </a:solidFill>
              </a:rPr>
              <a:t>matrix </a:t>
            </a:r>
            <a:r>
              <a:rPr lang="en-US" sz="2800" b="0" dirty="0" smtClean="0">
                <a:solidFill>
                  <a:schemeClr val="tx1"/>
                </a:solidFill>
              </a:rPr>
              <a:t>of </a:t>
            </a:r>
            <a:r>
              <a:rPr lang="en-US" sz="2800" b="0" dirty="0">
                <a:solidFill>
                  <a:schemeClr val="tx1"/>
                </a:solidFill>
              </a:rPr>
              <a:t>variances and </a:t>
            </a:r>
            <a:r>
              <a:rPr lang="en-US" sz="2800" b="0" dirty="0" err="1">
                <a:solidFill>
                  <a:schemeClr val="tx1"/>
                </a:solidFill>
              </a:rPr>
              <a:t>covariances</a:t>
            </a:r>
            <a:r>
              <a:rPr lang="en-US" sz="2800" b="0" dirty="0">
                <a:solidFill>
                  <a:schemeClr val="tx1"/>
                </a:solidFill>
              </a:rPr>
              <a:t> (‘multivariate variance</a:t>
            </a:r>
            <a:r>
              <a:rPr lang="en-US" sz="2800" b="0" dirty="0" smtClean="0">
                <a:solidFill>
                  <a:schemeClr val="tx1"/>
                </a:solidFill>
              </a:rPr>
              <a:t>’)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Correlation </a:t>
            </a:r>
            <a:r>
              <a:rPr lang="en-US" sz="2800" b="0" dirty="0">
                <a:solidFill>
                  <a:schemeClr val="tx1"/>
                </a:solidFill>
              </a:rPr>
              <a:t>matrix: matrix of pairwise variable correlations (standardized covariance matrix)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1800" b="0" dirty="0" smtClean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Bivariate </a:t>
            </a:r>
            <a:r>
              <a:rPr lang="en-US" sz="2800" b="0" dirty="0">
                <a:solidFill>
                  <a:schemeClr val="tx1"/>
                </a:solidFill>
              </a:rPr>
              <a:t>correlation plots are also </a:t>
            </a:r>
            <a:r>
              <a:rPr lang="en-US" sz="2800" b="0" dirty="0" smtClean="0">
                <a:solidFill>
                  <a:schemeClr val="tx1"/>
                </a:solidFill>
              </a:rPr>
              <a:t>useful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623295"/>
              </p:ext>
            </p:extLst>
          </p:nvPr>
        </p:nvGraphicFramePr>
        <p:xfrm>
          <a:off x="993775" y="4425950"/>
          <a:ext cx="222885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84" name="Equation" r:id="rId4" imgW="1193760" imgH="736560" progId="Equation.DSMT4">
                  <p:embed/>
                </p:oleObj>
              </mc:Choice>
              <mc:Fallback>
                <p:oleObj name="Equation" r:id="rId4" imgW="11937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425950"/>
                        <a:ext cx="222885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221880"/>
              </p:ext>
            </p:extLst>
          </p:nvPr>
        </p:nvGraphicFramePr>
        <p:xfrm>
          <a:off x="3933825" y="4425950"/>
          <a:ext cx="20383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85" name="Equation" r:id="rId6" imgW="1091880" imgH="711000" progId="Equation.DSMT4">
                  <p:embed/>
                </p:oleObj>
              </mc:Choice>
              <mc:Fallback>
                <p:oleObj name="Equation" r:id="rId6" imgW="10918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4425950"/>
                        <a:ext cx="203835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t="24846" b="5592"/>
          <a:stretch>
            <a:fillRect/>
          </a:stretch>
        </p:blipFill>
        <p:spPr bwMode="auto">
          <a:xfrm>
            <a:off x="7795185" y="4425351"/>
            <a:ext cx="2043002" cy="202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4290" name="Picture 2" descr="variance formul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20" y="2636807"/>
            <a:ext cx="1400694" cy="4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1973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2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Multivariate Distances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6838" y="1044539"/>
            <a:ext cx="9793287" cy="533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solidFill>
                  <a:srgbClr val="000000"/>
                </a:solidFill>
              </a:rPr>
              <a:t>Data are ‘dots’ in multivariate data space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>
                <a:solidFill>
                  <a:srgbClr val="000000"/>
                </a:solidFill>
              </a:rPr>
              <a:t>Distances between objects describe similarity (or difference)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Distance (or similarity) measure used depends on the type of data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1600" b="0" dirty="0" smtClean="0">
                <a:solidFill>
                  <a:srgbClr val="000000"/>
                </a:solidFill>
              </a:rPr>
              <a:t>NOTE: Distances (D) can be converted to similarities (S) and vice-versa</a:t>
            </a:r>
          </a:p>
          <a:p>
            <a:pPr algn="l">
              <a:spcBef>
                <a:spcPct val="10000"/>
              </a:spcBef>
            </a:pPr>
            <a:r>
              <a:rPr lang="en-US" sz="1600" b="0" dirty="0">
                <a:solidFill>
                  <a:srgbClr val="000000"/>
                </a:solidFill>
              </a:rPr>
              <a:t>	</a:t>
            </a:r>
            <a:r>
              <a:rPr lang="en-US" sz="1600" b="0" dirty="0" smtClean="0">
                <a:solidFill>
                  <a:srgbClr val="000000"/>
                </a:solidFill>
              </a:rPr>
              <a:t>When scaled to 0</a:t>
            </a:r>
            <a:r>
              <a:rPr lang="en-US" sz="1600" b="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b="0" dirty="0" smtClean="0">
                <a:solidFill>
                  <a:srgbClr val="000000"/>
                </a:solidFill>
              </a:rPr>
              <a:t>1, relationship is:                   or                    </a:t>
            </a:r>
            <a:r>
              <a:rPr lang="en-US" sz="1600" b="0" dirty="0" err="1" smtClean="0">
                <a:solidFill>
                  <a:srgbClr val="000000"/>
                </a:solidFill>
              </a:rPr>
              <a:t>or</a:t>
            </a:r>
            <a:endParaRPr lang="en-US" sz="1600" b="0" dirty="0" smtClean="0">
              <a:solidFill>
                <a:srgbClr val="000000"/>
              </a:solidFill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8" name="Group 18"/>
          <p:cNvGrpSpPr>
            <a:grpSpLocks/>
          </p:cNvGrpSpPr>
          <p:nvPr/>
        </p:nvGrpSpPr>
        <p:grpSpPr bwMode="auto">
          <a:xfrm>
            <a:off x="2857193" y="2320863"/>
            <a:ext cx="3976687" cy="1801812"/>
            <a:chOff x="1355" y="1375"/>
            <a:chExt cx="3187" cy="1444"/>
          </a:xfrm>
        </p:grpSpPr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355" y="1375"/>
              <a:ext cx="3187" cy="14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1944" y="1949"/>
              <a:ext cx="149" cy="14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2148" y="2228"/>
              <a:ext cx="149" cy="14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3945" y="1522"/>
              <a:ext cx="149" cy="1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2064" y="2084"/>
              <a:ext cx="119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 flipV="1">
              <a:off x="2079" y="1613"/>
              <a:ext cx="1854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 rot="-645409">
              <a:off x="2036" y="1496"/>
              <a:ext cx="193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1pPr>
              <a:lvl2pPr marL="742950" indent="-285750"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2pPr>
              <a:lvl3pPr marL="1143000" indent="-228600"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3pPr>
              <a:lvl4pPr marL="1600200" indent="-228600"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4pPr>
              <a:lvl5pPr marL="2057400" indent="-228600"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Large distance = less similar</a:t>
              </a:r>
            </a:p>
          </p:txBody>
        </p:sp>
        <p:sp>
          <p:nvSpPr>
            <p:cNvPr id="23566" name="Text Box 15"/>
            <p:cNvSpPr txBox="1">
              <a:spLocks noChangeArrowheads="1"/>
            </p:cNvSpPr>
            <p:nvPr/>
          </p:nvSpPr>
          <p:spPr bwMode="auto">
            <a:xfrm>
              <a:off x="1456" y="2522"/>
              <a:ext cx="1484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1pPr>
              <a:lvl2pPr marL="742950" indent="-285750"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2pPr>
              <a:lvl3pPr marL="1143000" indent="-228600"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3pPr>
              <a:lvl4pPr marL="1600200" indent="-228600"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4pPr>
              <a:lvl5pPr marL="2057400" indent="-228600"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sz="1200">
                  <a:solidFill>
                    <a:srgbClr val="000000"/>
                  </a:solidFill>
                </a:rPr>
                <a:t>Small distance = similar</a:t>
              </a: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123779"/>
              </p:ext>
            </p:extLst>
          </p:nvPr>
        </p:nvGraphicFramePr>
        <p:xfrm>
          <a:off x="4226316" y="6054437"/>
          <a:ext cx="7953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1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316" y="6054437"/>
                        <a:ext cx="795338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41002"/>
              </p:ext>
            </p:extLst>
          </p:nvPr>
        </p:nvGraphicFramePr>
        <p:xfrm>
          <a:off x="5311987" y="5997067"/>
          <a:ext cx="94773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2" name="Equation" r:id="rId6" imgW="711000" imgH="228600" progId="Equation.DSMT4">
                  <p:embed/>
                </p:oleObj>
              </mc:Choice>
              <mc:Fallback>
                <p:oleObj name="Equation" r:id="rId6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987" y="5997067"/>
                        <a:ext cx="94773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078770"/>
              </p:ext>
            </p:extLst>
          </p:nvPr>
        </p:nvGraphicFramePr>
        <p:xfrm>
          <a:off x="6499225" y="5975350"/>
          <a:ext cx="10318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3" name="Equation" r:id="rId8" imgW="774360" imgH="253800" progId="Equation.DSMT4">
                  <p:embed/>
                </p:oleObj>
              </mc:Choice>
              <mc:Fallback>
                <p:oleObj name="Equation" r:id="rId8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5975350"/>
                        <a:ext cx="10318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Similarity/Distance From Binary Data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255" y="1051068"/>
            <a:ext cx="9793287" cy="512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Data are 0/1</a:t>
            </a:r>
            <a:endParaRPr lang="en-US" sz="28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Generate 2×2 frequency table for each pair of specimens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Similarity/distance based on </a:t>
            </a:r>
            <a:r>
              <a:rPr lang="en-US" sz="2800" b="0" dirty="0" err="1" smtClean="0">
                <a:solidFill>
                  <a:srgbClr val="000000"/>
                </a:solidFill>
              </a:rPr>
              <a:t>a,b,c,d</a:t>
            </a:r>
            <a:r>
              <a:rPr lang="en-US" sz="2800" b="0" dirty="0" smtClean="0">
                <a:solidFill>
                  <a:srgbClr val="000000"/>
                </a:solidFill>
              </a:rPr>
              <a:t> (# traits in each category)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Simple matching coefficient:</a:t>
            </a:r>
            <a:endParaRPr lang="en-US" sz="2800" b="0" dirty="0">
              <a:solidFill>
                <a:srgbClr val="000000"/>
              </a:solidFill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 err="1" smtClean="0">
                <a:solidFill>
                  <a:srgbClr val="000000"/>
                </a:solidFill>
              </a:rPr>
              <a:t>Jaccard’s</a:t>
            </a:r>
            <a:r>
              <a:rPr lang="en-US" sz="2800" b="0" dirty="0" smtClean="0">
                <a:solidFill>
                  <a:srgbClr val="000000"/>
                </a:solidFill>
              </a:rPr>
              <a:t> coefficient: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Hamming distance: 				 </a:t>
            </a:r>
            <a:r>
              <a:rPr lang="en-US" sz="1800" b="0" dirty="0" smtClean="0">
                <a:solidFill>
                  <a:srgbClr val="000000"/>
                </a:solidFill>
              </a:rPr>
              <a:t>(#differences)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Choice depends on data and assumptions (e.g., are shared absences (0,0) meaningful?)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89334"/>
              </p:ext>
            </p:extLst>
          </p:nvPr>
        </p:nvGraphicFramePr>
        <p:xfrm>
          <a:off x="3820392" y="1938524"/>
          <a:ext cx="1933863" cy="12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188"/>
                <a:gridCol w="284935"/>
                <a:gridCol w="224763"/>
                <a:gridCol w="307026"/>
                <a:gridCol w="224763"/>
                <a:gridCol w="446188"/>
              </a:tblGrid>
              <a:tr h="30969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/>
                </a:tc>
                <a:tc gridSpan="5">
                  <a:txBody>
                    <a:bodyPr/>
                    <a:lstStyle/>
                    <a:p>
                      <a:r>
                        <a:rPr lang="en-US" sz="1200" dirty="0" smtClean="0"/>
                        <a:t>Specimen 2</a:t>
                      </a:r>
                      <a:endParaRPr lang="en-US" sz="1200" dirty="0"/>
                    </a:p>
                  </a:txBody>
                  <a:tcPr marL="45720" marR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696">
                <a:tc rowSpan="3">
                  <a:txBody>
                    <a:bodyPr/>
                    <a:lstStyle/>
                    <a:p>
                      <a:r>
                        <a:rPr lang="en-US" sz="1200" dirty="0" smtClean="0"/>
                        <a:t>Specimen 1</a:t>
                      </a:r>
                      <a:endParaRPr lang="en-US" sz="1200" dirty="0"/>
                    </a:p>
                  </a:txBody>
                  <a:tcPr marL="45720" marR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4572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6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 marL="4572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 marL="4572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6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 marL="4572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 marL="4572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604766"/>
              </p:ext>
            </p:extLst>
          </p:nvPr>
        </p:nvGraphicFramePr>
        <p:xfrm>
          <a:off x="5449453" y="3915487"/>
          <a:ext cx="1436399" cy="52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75" name="Equation" r:id="rId4" imgW="1079280" imgH="393480" progId="Equation.DSMT4">
                  <p:embed/>
                </p:oleObj>
              </mc:Choice>
              <mc:Fallback>
                <p:oleObj name="Equation" r:id="rId4" imgW="107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453" y="3915487"/>
                        <a:ext cx="1436399" cy="52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893382"/>
              </p:ext>
            </p:extLst>
          </p:nvPr>
        </p:nvGraphicFramePr>
        <p:xfrm>
          <a:off x="5449029" y="4418896"/>
          <a:ext cx="11493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76" name="Equation" r:id="rId6" imgW="863280" imgH="393480" progId="Equation.DSMT4">
                  <p:embed/>
                </p:oleObj>
              </mc:Choice>
              <mc:Fallback>
                <p:oleObj name="Equation" r:id="rId6" imgW="863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029" y="4418896"/>
                        <a:ext cx="11493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298030"/>
              </p:ext>
            </p:extLst>
          </p:nvPr>
        </p:nvGraphicFramePr>
        <p:xfrm>
          <a:off x="5634038" y="4977696"/>
          <a:ext cx="8445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77" name="Equation" r:id="rId8" imgW="634680" imgH="228600" progId="Equation.DSMT4">
                  <p:embed/>
                </p:oleObj>
              </mc:Choice>
              <mc:Fallback>
                <p:oleObj name="Equation" r:id="rId8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4977696"/>
                        <a:ext cx="8445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77056" y="6242173"/>
            <a:ext cx="4709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solidFill>
                  <a:schemeClr val="tx1"/>
                </a:solidFill>
              </a:rPr>
              <a:t>F</a:t>
            </a:r>
            <a:r>
              <a:rPr lang="en-US" sz="1600" b="0" dirty="0" smtClean="0">
                <a:solidFill>
                  <a:schemeClr val="tx1"/>
                </a:solidFill>
              </a:rPr>
              <a:t>or S</a:t>
            </a:r>
            <a:r>
              <a:rPr lang="en-US" sz="1600" b="0" dirty="0" smtClean="0">
                <a:solidFill>
                  <a:schemeClr val="tx1"/>
                </a:solidFill>
                <a:sym typeface="Wingdings" pitchFamily="2" charset="2"/>
              </a:rPr>
              <a:t> D conversions s</a:t>
            </a:r>
            <a:r>
              <a:rPr lang="en-US" sz="1600" b="0" dirty="0" smtClean="0">
                <a:solidFill>
                  <a:schemeClr val="tx1"/>
                </a:solidFill>
              </a:rPr>
              <a:t>ee Legendre &amp; Legendre 1998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32405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Similarity/Distance From Multi-State Data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255" y="1051068"/>
            <a:ext cx="9793287" cy="438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defRPr sz="3600" b="1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Multi-state data requires different S/D measures</a:t>
            </a:r>
            <a:endParaRPr lang="en-US" sz="28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Percent matching:</a:t>
            </a:r>
            <a:endParaRPr lang="en-US" sz="2800" b="0" dirty="0">
              <a:solidFill>
                <a:srgbClr val="000000"/>
              </a:solidFill>
            </a:endParaRPr>
          </a:p>
          <a:p>
            <a:pPr lvl="2" algn="l">
              <a:spcBef>
                <a:spcPct val="10000"/>
              </a:spcBef>
              <a:buFontTx/>
              <a:buChar char="•"/>
            </a:pPr>
            <a:r>
              <a:rPr lang="en-US" sz="1600" b="0" dirty="0" smtClean="0">
                <a:solidFill>
                  <a:srgbClr val="000000"/>
                </a:solidFill>
              </a:rPr>
              <a:t>Note: can extend all binary descriptors in this fashion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solidFill>
                  <a:srgbClr val="000000"/>
                </a:solidFill>
              </a:rPr>
              <a:t>Gower’s general similarity:</a:t>
            </a:r>
          </a:p>
          <a:p>
            <a:pPr lvl="2" algn="l">
              <a:spcBef>
                <a:spcPct val="10000"/>
              </a:spcBef>
              <a:buFontTx/>
              <a:buChar char="•"/>
            </a:pPr>
            <a:r>
              <a:rPr lang="en-US" sz="1600" b="0" dirty="0" smtClean="0">
                <a:solidFill>
                  <a:srgbClr val="000000"/>
                </a:solidFill>
              </a:rPr>
              <a:t>Contribution of each trait (</a:t>
            </a:r>
            <a:r>
              <a:rPr lang="en-US" sz="1600" b="0" dirty="0" err="1" smtClean="0">
                <a:solidFill>
                  <a:srgbClr val="000000"/>
                </a:solidFill>
              </a:rPr>
              <a:t>s</a:t>
            </a:r>
            <a:r>
              <a:rPr lang="en-US" sz="1600" b="0" baseline="-25000" dirty="0" err="1" smtClean="0">
                <a:solidFill>
                  <a:srgbClr val="000000"/>
                </a:solidFill>
              </a:rPr>
              <a:t>j</a:t>
            </a:r>
            <a:r>
              <a:rPr lang="en-US" sz="1600" b="0" dirty="0" smtClean="0">
                <a:solidFill>
                  <a:srgbClr val="000000"/>
                </a:solidFill>
              </a:rPr>
              <a:t>) is: 0/1 for binary OR multi-state</a:t>
            </a:r>
            <a:endParaRPr lang="en-US" sz="1600" b="0" dirty="0">
              <a:solidFill>
                <a:srgbClr val="000000"/>
              </a:solidFill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800" b="0" dirty="0" smtClean="0">
              <a:solidFill>
                <a:srgbClr val="000000"/>
              </a:solidFill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79005"/>
              </p:ext>
            </p:extLst>
          </p:nvPr>
        </p:nvGraphicFramePr>
        <p:xfrm>
          <a:off x="1483591" y="1569069"/>
          <a:ext cx="6191834" cy="929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652"/>
                <a:gridCol w="71120"/>
                <a:gridCol w="522719"/>
                <a:gridCol w="522719"/>
                <a:gridCol w="522719"/>
                <a:gridCol w="522719"/>
                <a:gridCol w="522719"/>
                <a:gridCol w="522719"/>
                <a:gridCol w="522719"/>
                <a:gridCol w="522719"/>
                <a:gridCol w="382665"/>
                <a:gridCol w="759645"/>
              </a:tblGrid>
              <a:tr h="3096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4572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4572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6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 2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4572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4572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69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</a:t>
                      </a:r>
                      <a:r>
                        <a:rPr lang="en-US" sz="1200" baseline="-25000" dirty="0" err="1" smtClean="0"/>
                        <a:t>Agreements</a:t>
                      </a:r>
                      <a:endParaRPr lang="en-US" sz="1200" baseline="-250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45720" mar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56547"/>
              </p:ext>
            </p:extLst>
          </p:nvPr>
        </p:nvGraphicFramePr>
        <p:xfrm>
          <a:off x="4581525" y="2941638"/>
          <a:ext cx="1992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56" name="Equation" r:id="rId4" imgW="1498320" imgH="406080" progId="Equation.DSMT4">
                  <p:embed/>
                </p:oleObj>
              </mc:Choice>
              <mc:Fallback>
                <p:oleObj name="Equation" r:id="rId4" imgW="1498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2941638"/>
                        <a:ext cx="19923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381118"/>
              </p:ext>
            </p:extLst>
          </p:nvPr>
        </p:nvGraphicFramePr>
        <p:xfrm>
          <a:off x="5811116" y="4105275"/>
          <a:ext cx="11668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57" name="Equation" r:id="rId6" imgW="876240" imgH="419040" progId="Equation.DSMT4">
                  <p:embed/>
                </p:oleObj>
              </mc:Choice>
              <mc:Fallback>
                <p:oleObj name="Equation" r:id="rId6" imgW="87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116" y="4105275"/>
                        <a:ext cx="11668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11450"/>
            <a:ext cx="2143125" cy="454025"/>
          </a:xfrm>
        </p:spPr>
        <p:txBody>
          <a:bodyPr/>
          <a:lstStyle/>
          <a:p>
            <a:fld id="{44CB66D6-FBB4-40D8-A2BE-54694C21FF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7056" y="6242173"/>
            <a:ext cx="4709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0" dirty="0">
                <a:solidFill>
                  <a:schemeClr val="tx1"/>
                </a:solidFill>
              </a:rPr>
              <a:t>F</a:t>
            </a:r>
            <a:r>
              <a:rPr lang="en-US" sz="1600" b="0" dirty="0" smtClean="0">
                <a:solidFill>
                  <a:schemeClr val="tx1"/>
                </a:solidFill>
              </a:rPr>
              <a:t>or S</a:t>
            </a:r>
            <a:r>
              <a:rPr lang="en-US" sz="1600" b="0" dirty="0" smtClean="0">
                <a:solidFill>
                  <a:schemeClr val="tx1"/>
                </a:solidFill>
                <a:sym typeface="Wingdings" pitchFamily="2" charset="2"/>
              </a:rPr>
              <a:t> D conversions s</a:t>
            </a:r>
            <a:r>
              <a:rPr lang="en-US" sz="1600" b="0" dirty="0" smtClean="0">
                <a:solidFill>
                  <a:schemeClr val="tx1"/>
                </a:solidFill>
              </a:rPr>
              <a:t>ee Legendre &amp; Legendre 1998</a:t>
            </a:r>
            <a:endParaRPr lang="en-US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8624</TotalTime>
  <Words>2672</Words>
  <Application>Microsoft Office PowerPoint</Application>
  <PresentationFormat>35mm Slides</PresentationFormat>
  <Paragraphs>788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Book Antiqua</vt:lpstr>
      <vt:lpstr>Courier New</vt:lpstr>
      <vt:lpstr>Symbol</vt:lpstr>
      <vt:lpstr>Times New Roman</vt:lpstr>
      <vt:lpstr>Wingdings</vt:lpstr>
      <vt:lpstr>Default Design</vt:lpstr>
      <vt:lpstr>Equation</vt:lpstr>
      <vt:lpstr>Worksheet</vt:lpstr>
      <vt:lpstr>MathType 6.0 Equation</vt:lpstr>
      <vt:lpstr>Multivariate Data &amp; GLM</vt:lpstr>
      <vt:lpstr>Univariate Versus Multivariate Analyses</vt:lpstr>
      <vt:lpstr>Why Jump to Multivariate?</vt:lpstr>
      <vt:lpstr>Rao’s Paradox (Curse of Dimensionality)</vt:lpstr>
      <vt:lpstr>PowerPoint Presentation</vt:lpstr>
      <vt:lpstr>Descriptors of Multivariate Data</vt:lpstr>
      <vt:lpstr>Multivariate Distances</vt:lpstr>
      <vt:lpstr>Similarity/Distance From Binary Data</vt:lpstr>
      <vt:lpstr>Similarity/Distance From Multi-State Data</vt:lpstr>
      <vt:lpstr>Similarity/Distance From Continuous Data</vt:lpstr>
      <vt:lpstr>Combining Data Types</vt:lpstr>
      <vt:lpstr>Metrics vs. Measures</vt:lpstr>
      <vt:lpstr>Euclidean (Metric) Spaces</vt:lpstr>
      <vt:lpstr>Jump to Multivariate GLM</vt:lpstr>
      <vt:lpstr>Multivariate GLM</vt:lpstr>
      <vt:lpstr>Testing Group Differences: MANOVA</vt:lpstr>
      <vt:lpstr>Post Hoc Tests I: DMahal</vt:lpstr>
      <vt:lpstr>Post Hoc Tests II: Randomization</vt:lpstr>
      <vt:lpstr>MANOVA Example: Bumpus Sparrow Data</vt:lpstr>
      <vt:lpstr>Bumpus Data: MANOVA</vt:lpstr>
      <vt:lpstr>MANOVA: Post-Hoc Tests</vt:lpstr>
      <vt:lpstr>Describing The Data</vt:lpstr>
      <vt:lpstr>Visualizing Group Differences: PCA*</vt:lpstr>
      <vt:lpstr>PowerPoint Presentation</vt:lpstr>
      <vt:lpstr>Bumpus Data: Regression</vt:lpstr>
      <vt:lpstr>Visualizing Multivariate Regressions</vt:lpstr>
      <vt:lpstr>PowerPoint Presentation</vt:lpstr>
      <vt:lpstr>Bumpus Data: MANCOVA</vt:lpstr>
      <vt:lpstr>Visualizing MANCOVA</vt:lpstr>
      <vt:lpstr>Example II: Salamander Foot Ontogeny</vt:lpstr>
      <vt:lpstr>Foot Shape Ontogeny Results</vt:lpstr>
      <vt:lpstr>Multivariate GLM: Challenges I</vt:lpstr>
      <vt:lpstr>Multivariate GLM: Challenges II</vt:lpstr>
      <vt:lpstr>Large P to Small N: Solutions</vt:lpstr>
      <vt:lpstr>Solution 3: Distance-Based Approaches</vt:lpstr>
      <vt:lpstr>Permutational-MANOVA: Computations</vt:lpstr>
      <vt:lpstr>PowerPoint Presentation</vt:lpstr>
      <vt:lpstr>Multivariate GLM: Challenges III</vt:lpstr>
      <vt:lpstr>Summary: General Linear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and trophic variability in populations of Plethodon cinereus and P. hoffmani in south-central Pennsylvania</dc:title>
  <dc:creator>Dean Adams</dc:creator>
  <cp:lastModifiedBy>Dean Adams</cp:lastModifiedBy>
  <cp:revision>693</cp:revision>
  <cp:lastPrinted>2000-02-02T20:57:17Z</cp:lastPrinted>
  <dcterms:created xsi:type="dcterms:W3CDTF">1998-06-08T20:00:14Z</dcterms:created>
  <dcterms:modified xsi:type="dcterms:W3CDTF">2016-05-14T18:35:01Z</dcterms:modified>
</cp:coreProperties>
</file>