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09" r:id="rId3"/>
    <p:sldId id="415" r:id="rId4"/>
    <p:sldId id="410" r:id="rId5"/>
    <p:sldId id="407" r:id="rId6"/>
    <p:sldId id="408" r:id="rId7"/>
    <p:sldId id="393" r:id="rId8"/>
    <p:sldId id="394" r:id="rId9"/>
    <p:sldId id="431" r:id="rId10"/>
    <p:sldId id="432" r:id="rId11"/>
    <p:sldId id="433" r:id="rId12"/>
    <p:sldId id="434" r:id="rId13"/>
    <p:sldId id="396" r:id="rId14"/>
    <p:sldId id="397" r:id="rId15"/>
    <p:sldId id="411" r:id="rId16"/>
    <p:sldId id="418" r:id="rId17"/>
    <p:sldId id="425" r:id="rId18"/>
    <p:sldId id="399" r:id="rId19"/>
    <p:sldId id="400" r:id="rId20"/>
    <p:sldId id="436" r:id="rId21"/>
    <p:sldId id="437" r:id="rId22"/>
    <p:sldId id="438" r:id="rId23"/>
    <p:sldId id="439" r:id="rId24"/>
    <p:sldId id="443" r:id="rId25"/>
    <p:sldId id="444" r:id="rId26"/>
    <p:sldId id="445" r:id="rId27"/>
    <p:sldId id="446" r:id="rId28"/>
    <p:sldId id="447" r:id="rId29"/>
    <p:sldId id="451" r:id="rId30"/>
    <p:sldId id="450" r:id="rId31"/>
    <p:sldId id="452" r:id="rId32"/>
    <p:sldId id="453" r:id="rId33"/>
    <p:sldId id="454" r:id="rId34"/>
    <p:sldId id="455" r:id="rId35"/>
    <p:sldId id="420" r:id="rId36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5050"/>
    <a:srgbClr val="FF0066"/>
    <a:srgbClr val="000000"/>
    <a:srgbClr val="0099FF"/>
    <a:srgbClr val="0033CC"/>
    <a:srgbClr val="EDEDED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8" autoAdjust="0"/>
  </p:normalViewPr>
  <p:slideViewPr>
    <p:cSldViewPr snapToGrid="0">
      <p:cViewPr>
        <p:scale>
          <a:sx n="100" d="100"/>
          <a:sy n="100" d="100"/>
        </p:scale>
        <p:origin x="-168" y="-288"/>
      </p:cViewPr>
      <p:guideLst>
        <p:guide orient="horz" pos="3576"/>
        <p:guide pos="3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0"/>
    </p:cViewPr>
  </p:sorterViewPr>
  <p:notesViewPr>
    <p:cSldViewPr snapToGrid="0">
      <p:cViewPr>
        <p:scale>
          <a:sx n="100" d="100"/>
          <a:sy n="100" d="100"/>
        </p:scale>
        <p:origin x="-60" y="-60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573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b="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b="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fld id="{AADE9C27-0C2D-4E98-8EF1-5075C45B7B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6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49720-914B-403A-88D8-435EF0799426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1F78A-5C5F-4986-B8E5-51E72510D6FB}" type="slidenum">
              <a:rPr lang="en-US"/>
              <a:pPr/>
              <a:t>10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1F78A-5C5F-4986-B8E5-51E72510D6FB}" type="slidenum">
              <a:rPr lang="en-US"/>
              <a:pPr/>
              <a:t>11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1F78A-5C5F-4986-B8E5-51E72510D6FB}" type="slidenum">
              <a:rPr lang="en-US"/>
              <a:pPr/>
              <a:t>12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490EF-0E32-4E08-96E3-5108613E49BA}" type="slidenum">
              <a:rPr lang="en-US"/>
              <a:pPr/>
              <a:t>13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80D7B-8469-4084-9FDF-F3E7914A4F4C}" type="slidenum">
              <a:rPr lang="en-US"/>
              <a:pPr/>
              <a:t>14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01C69-2C16-43A1-9D52-8D2D68D0A221}" type="slidenum">
              <a:rPr lang="en-US"/>
              <a:pPr/>
              <a:t>15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343F7-5799-40C9-8A71-093AED8AA573}" type="slidenum">
              <a:rPr lang="en-US"/>
              <a:pPr/>
              <a:t>16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A30D6-6866-43CB-84B7-0CF1EC5BC5FD}" type="slidenum">
              <a:rPr lang="en-US"/>
              <a:pPr/>
              <a:t>17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93CE2-C0AF-4EA0-B9E6-DE5FC7D3FEA9}" type="slidenum">
              <a:rPr lang="en-US"/>
              <a:pPr/>
              <a:t>18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19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E2DE0-86E3-48B6-9B5F-002A6ACF1B37}" type="slidenum">
              <a:rPr lang="en-US"/>
              <a:pPr/>
              <a:t>2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21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22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23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24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25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26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DCFFF-6503-4BE4-8AD5-471D78099B51}" type="slidenum">
              <a:rPr lang="en-US"/>
              <a:pPr/>
              <a:t>27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CDFD5-5383-4521-A683-FA75F8786294}" type="slidenum">
              <a:rPr lang="en-US"/>
              <a:pPr/>
              <a:t>28</a:t>
            </a:fld>
            <a:endParaRPr lang="en-US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8BFC0-3A6F-4DFA-B0AE-AFE9BA17950A}" type="slidenum">
              <a:rPr lang="en-US"/>
              <a:pPr/>
              <a:t>29</a:t>
            </a:fld>
            <a:endParaRPr lang="en-US"/>
          </a:p>
        </p:txBody>
      </p:sp>
      <p:sp>
        <p:nvSpPr>
          <p:cNvPr id="177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05997-A829-4325-88AD-BD4B1F47073A}" type="slidenum">
              <a:rPr lang="en-US"/>
              <a:pPr/>
              <a:t>30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6ED9C-453F-4A1F-814E-5AA39AC3BFA2}" type="slidenum">
              <a:rPr lang="en-US"/>
              <a:pPr/>
              <a:t>3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CDFD5-5383-4521-A683-FA75F8786294}" type="slidenum">
              <a:rPr lang="en-US"/>
              <a:pPr/>
              <a:t>31</a:t>
            </a:fld>
            <a:endParaRPr lang="en-US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CDFD5-5383-4521-A683-FA75F8786294}" type="slidenum">
              <a:rPr lang="en-US"/>
              <a:pPr/>
              <a:t>32</a:t>
            </a:fld>
            <a:endParaRPr lang="en-US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CDFD5-5383-4521-A683-FA75F8786294}" type="slidenum">
              <a:rPr lang="en-US"/>
              <a:pPr/>
              <a:t>33</a:t>
            </a:fld>
            <a:endParaRPr lang="en-US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CDFD5-5383-4521-A683-FA75F8786294}" type="slidenum">
              <a:rPr lang="en-US"/>
              <a:pPr/>
              <a:t>34</a:t>
            </a:fld>
            <a:endParaRPr lang="en-US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66DA2-3AA8-400B-A5AD-EE6636F39F3C}" type="slidenum">
              <a:rPr lang="en-US"/>
              <a:pPr/>
              <a:t>35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B737A-346D-4715-A02A-F79E63E7DDD9}" type="slidenum">
              <a:rPr lang="en-US"/>
              <a:pPr/>
              <a:t>4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5AF67-9920-40BC-8B08-E7FD50B3810B}" type="slidenum">
              <a:rPr lang="en-US"/>
              <a:pPr/>
              <a:t>5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85E5A-AB71-4852-A209-39A7DA20CE37}" type="slidenum">
              <a:rPr lang="en-US"/>
              <a:pPr/>
              <a:t>6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FA2E4-7262-409C-A153-6EED37D48B59}" type="slidenum">
              <a:rPr lang="en-US"/>
              <a:pPr/>
              <a:t>7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A8527-E963-4FC4-ABF4-2B7DDB50C5DE}" type="slidenum">
              <a:rPr lang="en-US"/>
              <a:pPr/>
              <a:t>8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0413"/>
            <a:ext cx="5334000" cy="3556000"/>
          </a:xfrm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1F78A-5C5F-4986-B8E5-51E72510D6FB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ADAE4-E2D3-4E6C-BB30-884B63A2BA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18281-F351-4A91-8329-FEAE851FD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99556-CF58-494F-A1AD-A68854E9E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8013"/>
            <a:ext cx="87439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1525" y="1981200"/>
            <a:ext cx="874395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1525" y="6249988"/>
            <a:ext cx="2143125" cy="4540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3138" y="6249988"/>
            <a:ext cx="3260725" cy="4540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249988"/>
            <a:ext cx="2143125" cy="454025"/>
          </a:xfrm>
        </p:spPr>
        <p:txBody>
          <a:bodyPr/>
          <a:lstStyle>
            <a:lvl1pPr>
              <a:defRPr/>
            </a:lvl1pPr>
          </a:lstStyle>
          <a:p>
            <a:fld id="{9C125806-B01E-4F36-9537-831A525578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EA9EF-0740-435E-95EB-7ABAA239E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1FE05-6FCB-4A05-942A-CB1949579B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7C812-4EF8-40E9-B50D-B188784D30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34C64-9156-442E-9657-7BDA62A7E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E5422-F837-4E81-84E4-504703DB8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D523-C080-4F6B-BE8A-A6D26F35F4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1CAF4-66DC-4B20-A85A-F16752312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55C06-5D13-4996-AC9C-C99DBD6548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8AE4DDC8-100E-4AF8-855C-A31BCA5A06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34.e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1.wmf"/><Relationship Id="rId10" Type="http://schemas.openxmlformats.org/officeDocument/2006/relationships/image" Target="../media/image29.emf"/><Relationship Id="rId19" Type="http://schemas.openxmlformats.org/officeDocument/2006/relationships/image" Target="../media/image33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34.e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0.wmf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1.wmf"/><Relationship Id="rId10" Type="http://schemas.openxmlformats.org/officeDocument/2006/relationships/image" Target="../media/image29.emf"/><Relationship Id="rId19" Type="http://schemas.openxmlformats.org/officeDocument/2006/relationships/image" Target="../media/image33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9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GLM Interaction Terms and Patterns of Change</a:t>
            </a:r>
            <a:endParaRPr lang="en-US" sz="4900" b="1">
              <a:solidFill>
                <a:srgbClr val="0000FF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i="1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/>
              <a:t>Lecture 7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/>
              <a:t>EEOB 590C</a:t>
            </a:r>
            <a:endParaRPr lang="en-US" sz="3000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98438" y="1141413"/>
            <a:ext cx="9793287" cy="515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/>
              <a:t>Patterns of change assessed using </a:t>
            </a:r>
            <a:r>
              <a:rPr lang="en-US" sz="2800" b="0" i="1" dirty="0"/>
              <a:t>residual randomization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/>
              <a:t>Protocol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Define model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Estimate coefficients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Estimate LS means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endParaRPr lang="en-US" sz="2000" b="0" dirty="0"/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Calculate vector attributes and statistics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endParaRPr lang="en-US" sz="2000" b="0" dirty="0" smtClean="0"/>
          </a:p>
          <a:p>
            <a:pPr lvl="3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Define ‘reduced’ model</a:t>
            </a:r>
          </a:p>
          <a:p>
            <a:pPr lvl="3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Estimate coefficients</a:t>
            </a:r>
          </a:p>
          <a:p>
            <a:pPr lvl="3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Estimate values of </a:t>
            </a:r>
            <a:r>
              <a:rPr lang="en-US" sz="2000" dirty="0" smtClean="0"/>
              <a:t>Y</a:t>
            </a:r>
            <a:endParaRPr lang="en-US" sz="2000" b="0" dirty="0"/>
          </a:p>
          <a:p>
            <a:pPr lvl="3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Obtain residuals</a:t>
            </a:r>
            <a:endParaRPr lang="en-US" sz="2000" b="0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79375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Change Vectors: Hypothesis Tests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174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0" y="332898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1" name="Rectangle 19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52296"/>
              </p:ext>
            </p:extLst>
          </p:nvPr>
        </p:nvGraphicFramePr>
        <p:xfrm>
          <a:off x="4447713" y="2106161"/>
          <a:ext cx="444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0" name="Equation" r:id="rId4" imgW="203200" imgH="203200" progId="Equation.3">
                  <p:embed/>
                </p:oleObj>
              </mc:Choice>
              <mc:Fallback>
                <p:oleObj name="Equation" r:id="rId4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7713" y="2106161"/>
                        <a:ext cx="4445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588720"/>
              </p:ext>
            </p:extLst>
          </p:nvPr>
        </p:nvGraphicFramePr>
        <p:xfrm>
          <a:off x="4563538" y="2398118"/>
          <a:ext cx="25050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1" name="Equation" r:id="rId6" imgW="1143000" imgH="317500" progId="Equation.3">
                  <p:embed/>
                </p:oleObj>
              </mc:Choice>
              <mc:Fallback>
                <p:oleObj name="Equation" r:id="rId6" imgW="1143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3538" y="2398118"/>
                        <a:ext cx="250507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46778"/>
              </p:ext>
            </p:extLst>
          </p:nvPr>
        </p:nvGraphicFramePr>
        <p:xfrm>
          <a:off x="4562719" y="2850065"/>
          <a:ext cx="32591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2" name="Equation" r:id="rId8" imgW="1485900" imgH="317500" progId="Equation.3">
                  <p:embed/>
                </p:oleObj>
              </mc:Choice>
              <mc:Fallback>
                <p:oleObj name="Equation" r:id="rId8" imgW="1485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2719" y="2850065"/>
                        <a:ext cx="32591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5476875" y="3330619"/>
            <a:ext cx="1655558" cy="50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31137" y="3583732"/>
            <a:ext cx="233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Design matrix coded to find means</a:t>
            </a:r>
            <a:endParaRPr lang="en-US" sz="1600" b="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92213" y="2143510"/>
            <a:ext cx="1581944" cy="254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2861" y="1892317"/>
            <a:ext cx="25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Design matrix with factors A, B, and A×B</a:t>
            </a:r>
            <a:endParaRPr lang="en-US" sz="1600" b="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45103"/>
              </p:ext>
            </p:extLst>
          </p:nvPr>
        </p:nvGraphicFramePr>
        <p:xfrm>
          <a:off x="4876970" y="4476795"/>
          <a:ext cx="444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3" name="Equation" r:id="rId10" imgW="203200" imgH="203200" progId="Equation.3">
                  <p:embed/>
                </p:oleObj>
              </mc:Choice>
              <mc:Fallback>
                <p:oleObj name="Equation" r:id="rId10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6970" y="4476795"/>
                        <a:ext cx="4445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5365012" y="4422924"/>
            <a:ext cx="854020" cy="182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04654" y="4130536"/>
            <a:ext cx="259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Design matrix with factors A and B only</a:t>
            </a:r>
            <a:endParaRPr lang="en-US" sz="1600" b="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79975"/>
              </p:ext>
            </p:extLst>
          </p:nvPr>
        </p:nvGraphicFramePr>
        <p:xfrm>
          <a:off x="4895850" y="4854575"/>
          <a:ext cx="23129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4" name="Equation" r:id="rId12" imgW="1168400" imgH="317500" progId="Equation.3">
                  <p:embed/>
                </p:oleObj>
              </mc:Choice>
              <mc:Fallback>
                <p:oleObj name="Equation" r:id="rId12" imgW="1168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95850" y="4854575"/>
                        <a:ext cx="2312988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16305"/>
              </p:ext>
            </p:extLst>
          </p:nvPr>
        </p:nvGraphicFramePr>
        <p:xfrm>
          <a:off x="4865688" y="5418138"/>
          <a:ext cx="1284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5" name="Equation" r:id="rId14" imgW="647700" imgH="241300" progId="Equation.3">
                  <p:embed/>
                </p:oleObj>
              </mc:Choice>
              <mc:Fallback>
                <p:oleObj name="Equation" r:id="rId14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65688" y="5418138"/>
                        <a:ext cx="1284287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38430"/>
              </p:ext>
            </p:extLst>
          </p:nvPr>
        </p:nvGraphicFramePr>
        <p:xfrm>
          <a:off x="4852158" y="5830743"/>
          <a:ext cx="1333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6" name="Equation" r:id="rId16" imgW="673100" imgH="241300" progId="Equation.3">
                  <p:embed/>
                </p:oleObj>
              </mc:Choice>
              <mc:Fallback>
                <p:oleObj name="Equation" r:id="rId1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52158" y="5830743"/>
                        <a:ext cx="13335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-25400" y="6346825"/>
            <a:ext cx="33194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</a:t>
            </a:r>
            <a:r>
              <a:rPr lang="en-US" sz="1400" b="0" i="1" dirty="0" smtClean="0">
                <a:solidFill>
                  <a:srgbClr val="000000"/>
                </a:solidFill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Collyer, </a:t>
            </a:r>
            <a:r>
              <a:rPr lang="en-US" sz="1400" b="0" dirty="0" err="1" smtClean="0">
                <a:solidFill>
                  <a:srgbClr val="000000"/>
                </a:solidFill>
              </a:rPr>
              <a:t>Sekora</a:t>
            </a:r>
            <a:r>
              <a:rPr lang="en-US" sz="1400" b="0" dirty="0" smtClean="0">
                <a:solidFill>
                  <a:srgbClr val="000000"/>
                </a:solidFill>
              </a:rPr>
              <a:t>, Adams (2015).</a:t>
            </a:r>
            <a:r>
              <a:rPr lang="en-US" sz="1400" b="0" i="1" dirty="0" smtClean="0">
                <a:solidFill>
                  <a:srgbClr val="000000"/>
                </a:solidFill>
              </a:rPr>
              <a:t> Heredity.</a:t>
            </a:r>
            <a:r>
              <a:rPr lang="en-US" sz="1400" b="0" i="1" dirty="0" smtClean="0">
                <a:solidFill>
                  <a:srgbClr val="000000"/>
                </a:solidFill>
              </a:rPr>
              <a:t>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98438" y="1141413"/>
            <a:ext cx="9793287" cy="99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/>
              <a:t>Patterns of change assessed using </a:t>
            </a:r>
            <a:r>
              <a:rPr lang="en-US" sz="2800" b="0" i="1" dirty="0"/>
              <a:t>residual randomization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Protocol</a:t>
            </a:r>
            <a:endParaRPr lang="en-US" sz="2800" b="0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79375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Change Vectors: Hypothesis Tests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174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0" y="332898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1" name="Rectangle 19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3530" y="4465213"/>
            <a:ext cx="8308681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By creating random (sampling) distributions of the magnitude difference and angle between vectors, </a:t>
            </a:r>
            <a:r>
              <a:rPr lang="en-US" b="0" i="1" dirty="0" smtClean="0"/>
              <a:t>P</a:t>
            </a:r>
            <a:r>
              <a:rPr lang="en-US" b="0" dirty="0" smtClean="0"/>
              <a:t>-values for the observed values are described as the percentiles in the distributions.  (I.e., the </a:t>
            </a:r>
            <a:r>
              <a:rPr lang="en-US" b="0" i="1" dirty="0" smtClean="0"/>
              <a:t>P</a:t>
            </a:r>
            <a:r>
              <a:rPr lang="en-US" b="0" dirty="0" smtClean="0"/>
              <a:t>-value is the probability of finding a greater or equal value by chance)</a:t>
            </a:r>
            <a:endParaRPr lang="en-US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2157424" y="1789178"/>
            <a:ext cx="545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9. Randomize residuals                       i.e., shuffle rows</a:t>
            </a:r>
            <a:endParaRPr lang="en-US" sz="1800" b="0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35824"/>
              </p:ext>
            </p:extLst>
          </p:nvPr>
        </p:nvGraphicFramePr>
        <p:xfrm>
          <a:off x="4915879" y="1707660"/>
          <a:ext cx="3270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32" name="Equation" r:id="rId4" imgW="165100" imgH="228600" progId="Equation.3">
                  <p:embed/>
                </p:oleObj>
              </mc:Choice>
              <mc:Fallback>
                <p:oleObj name="Equation" r:id="rId4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5879" y="1707660"/>
                        <a:ext cx="3270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163679" y="2333288"/>
            <a:ext cx="377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10. Add randomized residuals to estimated  values from reduced model</a:t>
            </a:r>
            <a:endParaRPr lang="en-US" sz="1800" b="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77916"/>
              </p:ext>
            </p:extLst>
          </p:nvPr>
        </p:nvGraphicFramePr>
        <p:xfrm>
          <a:off x="6115276" y="2463813"/>
          <a:ext cx="1535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33" name="Equation" r:id="rId6" imgW="774700" imgH="241300" progId="Equation.3">
                  <p:embed/>
                </p:oleObj>
              </mc:Choice>
              <mc:Fallback>
                <p:oleObj name="Equation" r:id="rId6" imgW="774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276" y="2463813"/>
                        <a:ext cx="153511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41"/>
          <p:cNvCxnSpPr>
            <a:stCxn id="43" idx="1"/>
          </p:cNvCxnSpPr>
          <p:nvPr/>
        </p:nvCxnSpPr>
        <p:spPr>
          <a:xfrm flipH="1" flipV="1">
            <a:off x="6273087" y="2835115"/>
            <a:ext cx="237388" cy="688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10475" y="3061467"/>
            <a:ext cx="255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Random value preserved the main effects of the reduced model</a:t>
            </a:r>
            <a:endParaRPr lang="en-US" sz="1800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2163679" y="3199966"/>
            <a:ext cx="377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Repeat steps 1 – 4 to obtain random statistics</a:t>
            </a:r>
            <a:endParaRPr lang="en-US" sz="1800" b="0" dirty="0"/>
          </a:p>
        </p:txBody>
      </p:sp>
      <p:sp>
        <p:nvSpPr>
          <p:cNvPr id="45" name="Rectangle 44"/>
          <p:cNvSpPr/>
          <p:nvPr/>
        </p:nvSpPr>
        <p:spPr>
          <a:xfrm>
            <a:off x="2157424" y="1707660"/>
            <a:ext cx="6905003" cy="2277137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 dirty="0" smtClean="0">
              <a:solidFill>
                <a:srgbClr val="0000FF"/>
              </a:solidFill>
            </a:endParaRPr>
          </a:p>
          <a:p>
            <a:r>
              <a:rPr lang="en-US" sz="1800" b="0" dirty="0" smtClean="0">
                <a:solidFill>
                  <a:srgbClr val="0000FF"/>
                </a:solidFill>
              </a:rPr>
              <a:t>Repeat many times</a:t>
            </a:r>
            <a:endParaRPr lang="en-US" sz="1800" b="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420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-25399" y="6537325"/>
            <a:ext cx="3106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3" grpId="0"/>
      <p:bldP spid="44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98438" y="1141413"/>
            <a:ext cx="9793287" cy="99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/>
              <a:t>Patterns of change assessed using </a:t>
            </a:r>
            <a:r>
              <a:rPr lang="en-US" sz="2800" b="0" i="1" dirty="0"/>
              <a:t>residual randomization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 smtClean="0"/>
              <a:t>Protocol</a:t>
            </a:r>
            <a:endParaRPr lang="en-US" sz="2800" b="0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79375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Change Vectors: Hypothesis Tests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174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0" y="332898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1" name="Rectangle 19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57424" y="1789178"/>
            <a:ext cx="545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9. Randomize residuals                       i.e., shuffle rows</a:t>
            </a:r>
            <a:endParaRPr lang="en-US" sz="1800" b="0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681256"/>
              </p:ext>
            </p:extLst>
          </p:nvPr>
        </p:nvGraphicFramePr>
        <p:xfrm>
          <a:off x="4915879" y="1707660"/>
          <a:ext cx="3270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6" name="Equation" r:id="rId4" imgW="165100" imgH="228600" progId="Equation.3">
                  <p:embed/>
                </p:oleObj>
              </mc:Choice>
              <mc:Fallback>
                <p:oleObj name="Equation" r:id="rId4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5879" y="1707660"/>
                        <a:ext cx="3270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163679" y="2333288"/>
            <a:ext cx="377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10. Add randomized residuals to estimated  values from reduced model</a:t>
            </a:r>
            <a:endParaRPr lang="en-US" sz="1800" b="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39056"/>
              </p:ext>
            </p:extLst>
          </p:nvPr>
        </p:nvGraphicFramePr>
        <p:xfrm>
          <a:off x="6115276" y="2463813"/>
          <a:ext cx="1535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7" name="Equation" r:id="rId6" imgW="774700" imgH="241300" progId="Equation.3">
                  <p:embed/>
                </p:oleObj>
              </mc:Choice>
              <mc:Fallback>
                <p:oleObj name="Equation" r:id="rId6" imgW="774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276" y="2463813"/>
                        <a:ext cx="153511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41"/>
          <p:cNvCxnSpPr>
            <a:stCxn id="43" idx="1"/>
          </p:cNvCxnSpPr>
          <p:nvPr/>
        </p:nvCxnSpPr>
        <p:spPr>
          <a:xfrm flipH="1" flipV="1">
            <a:off x="6273087" y="2835115"/>
            <a:ext cx="237388" cy="688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10475" y="3061467"/>
            <a:ext cx="255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Random value preserved the main effects of the reduced model</a:t>
            </a:r>
            <a:endParaRPr lang="en-US" sz="1800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2163679" y="3199966"/>
            <a:ext cx="377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 smtClean="0"/>
              <a:t>Repeat steps 1 – 4 to obtain random statistics</a:t>
            </a:r>
            <a:endParaRPr lang="en-US" sz="1800" b="0" dirty="0"/>
          </a:p>
        </p:txBody>
      </p:sp>
      <p:sp>
        <p:nvSpPr>
          <p:cNvPr id="45" name="Rectangle 44"/>
          <p:cNvSpPr/>
          <p:nvPr/>
        </p:nvSpPr>
        <p:spPr>
          <a:xfrm>
            <a:off x="2157424" y="1707660"/>
            <a:ext cx="6905003" cy="2277137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 dirty="0" smtClean="0">
              <a:solidFill>
                <a:srgbClr val="0000FF"/>
              </a:solidFill>
            </a:endParaRPr>
          </a:p>
          <a:p>
            <a:r>
              <a:rPr lang="en-US" sz="1800" b="0" dirty="0" smtClean="0">
                <a:solidFill>
                  <a:srgbClr val="0000FF"/>
                </a:solidFill>
              </a:rPr>
              <a:t>Repeat many times</a:t>
            </a:r>
            <a:endParaRPr lang="en-US" sz="1800" b="0" dirty="0">
              <a:solidFill>
                <a:srgbClr val="0000FF"/>
              </a:solidFill>
            </a:endParaRPr>
          </a:p>
        </p:txBody>
      </p:sp>
      <p:grpSp>
        <p:nvGrpSpPr>
          <p:cNvPr id="21" name="Group 247"/>
          <p:cNvGrpSpPr>
            <a:grpSpLocks/>
          </p:cNvGrpSpPr>
          <p:nvPr/>
        </p:nvGrpSpPr>
        <p:grpSpPr bwMode="auto">
          <a:xfrm>
            <a:off x="514998" y="4338810"/>
            <a:ext cx="6473287" cy="2124867"/>
            <a:chOff x="144" y="1920"/>
            <a:chExt cx="5536" cy="2373"/>
          </a:xfrm>
        </p:grpSpPr>
        <p:grpSp>
          <p:nvGrpSpPr>
            <p:cNvPr id="22" name="Group 248"/>
            <p:cNvGrpSpPr>
              <a:grpSpLocks/>
            </p:cNvGrpSpPr>
            <p:nvPr/>
          </p:nvGrpSpPr>
          <p:grpSpPr bwMode="auto">
            <a:xfrm>
              <a:off x="1968" y="2012"/>
              <a:ext cx="3607" cy="1350"/>
              <a:chOff x="1968" y="1560"/>
              <a:chExt cx="3607" cy="1752"/>
            </a:xfrm>
          </p:grpSpPr>
          <p:sp>
            <p:nvSpPr>
              <p:cNvPr id="169" name="Rectangle 249"/>
              <p:cNvSpPr>
                <a:spLocks noChangeArrowheads="1"/>
              </p:cNvSpPr>
              <p:nvPr/>
            </p:nvSpPr>
            <p:spPr bwMode="auto">
              <a:xfrm>
                <a:off x="2002" y="1560"/>
                <a:ext cx="113" cy="108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0" name="Line 250"/>
              <p:cNvSpPr>
                <a:spLocks noChangeShapeType="1"/>
              </p:cNvSpPr>
              <p:nvPr/>
            </p:nvSpPr>
            <p:spPr bwMode="auto">
              <a:xfrm flipH="1">
                <a:off x="2002" y="156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1" name="Line 251"/>
              <p:cNvSpPr>
                <a:spLocks noChangeShapeType="1"/>
              </p:cNvSpPr>
              <p:nvPr/>
            </p:nvSpPr>
            <p:spPr bwMode="auto">
              <a:xfrm>
                <a:off x="2002" y="1560"/>
                <a:ext cx="2" cy="10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2" name="Line 252"/>
              <p:cNvSpPr>
                <a:spLocks noChangeShapeType="1"/>
              </p:cNvSpPr>
              <p:nvPr/>
            </p:nvSpPr>
            <p:spPr bwMode="auto">
              <a:xfrm>
                <a:off x="2002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3" name="Line 253"/>
              <p:cNvSpPr>
                <a:spLocks noChangeShapeType="1"/>
              </p:cNvSpPr>
              <p:nvPr/>
            </p:nvSpPr>
            <p:spPr bwMode="auto">
              <a:xfrm flipV="1">
                <a:off x="2115" y="1560"/>
                <a:ext cx="1" cy="10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4" name="Rectangle 254"/>
              <p:cNvSpPr>
                <a:spLocks noChangeArrowheads="1"/>
              </p:cNvSpPr>
              <p:nvPr/>
            </p:nvSpPr>
            <p:spPr bwMode="auto">
              <a:xfrm>
                <a:off x="2115" y="1668"/>
                <a:ext cx="112" cy="978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5" name="Line 255"/>
              <p:cNvSpPr>
                <a:spLocks noChangeShapeType="1"/>
              </p:cNvSpPr>
              <p:nvPr/>
            </p:nvSpPr>
            <p:spPr bwMode="auto">
              <a:xfrm flipH="1">
                <a:off x="2115" y="1668"/>
                <a:ext cx="1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6" name="Line 256"/>
              <p:cNvSpPr>
                <a:spLocks noChangeShapeType="1"/>
              </p:cNvSpPr>
              <p:nvPr/>
            </p:nvSpPr>
            <p:spPr bwMode="auto">
              <a:xfrm>
                <a:off x="2115" y="1668"/>
                <a:ext cx="1" cy="9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7" name="Line 257"/>
              <p:cNvSpPr>
                <a:spLocks noChangeShapeType="1"/>
              </p:cNvSpPr>
              <p:nvPr/>
            </p:nvSpPr>
            <p:spPr bwMode="auto">
              <a:xfrm>
                <a:off x="2115" y="2646"/>
                <a:ext cx="1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8" name="Line 258"/>
              <p:cNvSpPr>
                <a:spLocks noChangeShapeType="1"/>
              </p:cNvSpPr>
              <p:nvPr/>
            </p:nvSpPr>
            <p:spPr bwMode="auto">
              <a:xfrm flipV="1">
                <a:off x="2227" y="1668"/>
                <a:ext cx="2" cy="9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79" name="Rectangle 259"/>
              <p:cNvSpPr>
                <a:spLocks noChangeArrowheads="1"/>
              </p:cNvSpPr>
              <p:nvPr/>
            </p:nvSpPr>
            <p:spPr bwMode="auto">
              <a:xfrm>
                <a:off x="2227" y="1686"/>
                <a:ext cx="124" cy="960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0" name="Line 260"/>
              <p:cNvSpPr>
                <a:spLocks noChangeShapeType="1"/>
              </p:cNvSpPr>
              <p:nvPr/>
            </p:nvSpPr>
            <p:spPr bwMode="auto">
              <a:xfrm flipH="1">
                <a:off x="2227" y="1686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1" name="Line 261"/>
              <p:cNvSpPr>
                <a:spLocks noChangeShapeType="1"/>
              </p:cNvSpPr>
              <p:nvPr/>
            </p:nvSpPr>
            <p:spPr bwMode="auto">
              <a:xfrm>
                <a:off x="2227" y="1686"/>
                <a:ext cx="2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2" name="Line 262"/>
              <p:cNvSpPr>
                <a:spLocks noChangeShapeType="1"/>
              </p:cNvSpPr>
              <p:nvPr/>
            </p:nvSpPr>
            <p:spPr bwMode="auto">
              <a:xfrm>
                <a:off x="2227" y="2646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3" name="Line 263"/>
              <p:cNvSpPr>
                <a:spLocks noChangeShapeType="1"/>
              </p:cNvSpPr>
              <p:nvPr/>
            </p:nvSpPr>
            <p:spPr bwMode="auto">
              <a:xfrm flipV="1">
                <a:off x="2351" y="1686"/>
                <a:ext cx="2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4" name="Rectangle 264"/>
              <p:cNvSpPr>
                <a:spLocks noChangeArrowheads="1"/>
              </p:cNvSpPr>
              <p:nvPr/>
            </p:nvSpPr>
            <p:spPr bwMode="auto">
              <a:xfrm>
                <a:off x="2351" y="1782"/>
                <a:ext cx="113" cy="864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5" name="Line 265"/>
              <p:cNvSpPr>
                <a:spLocks noChangeShapeType="1"/>
              </p:cNvSpPr>
              <p:nvPr/>
            </p:nvSpPr>
            <p:spPr bwMode="auto">
              <a:xfrm flipH="1">
                <a:off x="2351" y="1782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6" name="Line 266"/>
              <p:cNvSpPr>
                <a:spLocks noChangeShapeType="1"/>
              </p:cNvSpPr>
              <p:nvPr/>
            </p:nvSpPr>
            <p:spPr bwMode="auto">
              <a:xfrm>
                <a:off x="2351" y="1782"/>
                <a:ext cx="2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7" name="Line 267"/>
              <p:cNvSpPr>
                <a:spLocks noChangeShapeType="1"/>
              </p:cNvSpPr>
              <p:nvPr/>
            </p:nvSpPr>
            <p:spPr bwMode="auto">
              <a:xfrm>
                <a:off x="2351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8" name="Line 268"/>
              <p:cNvSpPr>
                <a:spLocks noChangeShapeType="1"/>
              </p:cNvSpPr>
              <p:nvPr/>
            </p:nvSpPr>
            <p:spPr bwMode="auto">
              <a:xfrm flipV="1">
                <a:off x="2464" y="1782"/>
                <a:ext cx="2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89" name="Rectangle 269"/>
              <p:cNvSpPr>
                <a:spLocks noChangeArrowheads="1"/>
              </p:cNvSpPr>
              <p:nvPr/>
            </p:nvSpPr>
            <p:spPr bwMode="auto">
              <a:xfrm>
                <a:off x="2464" y="1914"/>
                <a:ext cx="113" cy="732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0" name="Line 270"/>
              <p:cNvSpPr>
                <a:spLocks noChangeShapeType="1"/>
              </p:cNvSpPr>
              <p:nvPr/>
            </p:nvSpPr>
            <p:spPr bwMode="auto">
              <a:xfrm flipH="1">
                <a:off x="2464" y="1914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1" name="Line 271"/>
              <p:cNvSpPr>
                <a:spLocks noChangeShapeType="1"/>
              </p:cNvSpPr>
              <p:nvPr/>
            </p:nvSpPr>
            <p:spPr bwMode="auto">
              <a:xfrm>
                <a:off x="2464" y="1914"/>
                <a:ext cx="2" cy="7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2" name="Line 272"/>
              <p:cNvSpPr>
                <a:spLocks noChangeShapeType="1"/>
              </p:cNvSpPr>
              <p:nvPr/>
            </p:nvSpPr>
            <p:spPr bwMode="auto">
              <a:xfrm>
                <a:off x="2464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3" name="Line 273"/>
              <p:cNvSpPr>
                <a:spLocks noChangeShapeType="1"/>
              </p:cNvSpPr>
              <p:nvPr/>
            </p:nvSpPr>
            <p:spPr bwMode="auto">
              <a:xfrm flipV="1">
                <a:off x="2577" y="1914"/>
                <a:ext cx="2" cy="7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4" name="Rectangle 274"/>
              <p:cNvSpPr>
                <a:spLocks noChangeArrowheads="1"/>
              </p:cNvSpPr>
              <p:nvPr/>
            </p:nvSpPr>
            <p:spPr bwMode="auto">
              <a:xfrm>
                <a:off x="2577" y="2034"/>
                <a:ext cx="113" cy="612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5" name="Line 275"/>
              <p:cNvSpPr>
                <a:spLocks noChangeShapeType="1"/>
              </p:cNvSpPr>
              <p:nvPr/>
            </p:nvSpPr>
            <p:spPr bwMode="auto">
              <a:xfrm flipH="1">
                <a:off x="2577" y="2034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6" name="Line 276"/>
              <p:cNvSpPr>
                <a:spLocks noChangeShapeType="1"/>
              </p:cNvSpPr>
              <p:nvPr/>
            </p:nvSpPr>
            <p:spPr bwMode="auto">
              <a:xfrm>
                <a:off x="2577" y="2034"/>
                <a:ext cx="2" cy="6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7" name="Line 277"/>
              <p:cNvSpPr>
                <a:spLocks noChangeShapeType="1"/>
              </p:cNvSpPr>
              <p:nvPr/>
            </p:nvSpPr>
            <p:spPr bwMode="auto">
              <a:xfrm>
                <a:off x="2577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8" name="Line 278"/>
              <p:cNvSpPr>
                <a:spLocks noChangeShapeType="1"/>
              </p:cNvSpPr>
              <p:nvPr/>
            </p:nvSpPr>
            <p:spPr bwMode="auto">
              <a:xfrm flipV="1">
                <a:off x="2690" y="2034"/>
                <a:ext cx="2" cy="6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199" name="Rectangle 279"/>
              <p:cNvSpPr>
                <a:spLocks noChangeArrowheads="1"/>
              </p:cNvSpPr>
              <p:nvPr/>
            </p:nvSpPr>
            <p:spPr bwMode="auto">
              <a:xfrm>
                <a:off x="2690" y="2244"/>
                <a:ext cx="124" cy="402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0" name="Line 280"/>
              <p:cNvSpPr>
                <a:spLocks noChangeShapeType="1"/>
              </p:cNvSpPr>
              <p:nvPr/>
            </p:nvSpPr>
            <p:spPr bwMode="auto">
              <a:xfrm flipH="1">
                <a:off x="2690" y="2244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1" name="Line 281"/>
              <p:cNvSpPr>
                <a:spLocks noChangeShapeType="1"/>
              </p:cNvSpPr>
              <p:nvPr/>
            </p:nvSpPr>
            <p:spPr bwMode="auto">
              <a:xfrm>
                <a:off x="2690" y="2244"/>
                <a:ext cx="2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2" name="Line 282"/>
              <p:cNvSpPr>
                <a:spLocks noChangeShapeType="1"/>
              </p:cNvSpPr>
              <p:nvPr/>
            </p:nvSpPr>
            <p:spPr bwMode="auto">
              <a:xfrm>
                <a:off x="2690" y="2646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3" name="Line 283"/>
              <p:cNvSpPr>
                <a:spLocks noChangeShapeType="1"/>
              </p:cNvSpPr>
              <p:nvPr/>
            </p:nvSpPr>
            <p:spPr bwMode="auto">
              <a:xfrm flipV="1">
                <a:off x="2814" y="2244"/>
                <a:ext cx="2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4" name="Rectangle 284"/>
              <p:cNvSpPr>
                <a:spLocks noChangeArrowheads="1"/>
              </p:cNvSpPr>
              <p:nvPr/>
            </p:nvSpPr>
            <p:spPr bwMode="auto">
              <a:xfrm>
                <a:off x="2814" y="2322"/>
                <a:ext cx="113" cy="324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5" name="Line 285"/>
              <p:cNvSpPr>
                <a:spLocks noChangeShapeType="1"/>
              </p:cNvSpPr>
              <p:nvPr/>
            </p:nvSpPr>
            <p:spPr bwMode="auto">
              <a:xfrm flipH="1">
                <a:off x="2814" y="2322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6" name="Line 286"/>
              <p:cNvSpPr>
                <a:spLocks noChangeShapeType="1"/>
              </p:cNvSpPr>
              <p:nvPr/>
            </p:nvSpPr>
            <p:spPr bwMode="auto">
              <a:xfrm>
                <a:off x="2814" y="2322"/>
                <a:ext cx="2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7" name="Line 287"/>
              <p:cNvSpPr>
                <a:spLocks noChangeShapeType="1"/>
              </p:cNvSpPr>
              <p:nvPr/>
            </p:nvSpPr>
            <p:spPr bwMode="auto">
              <a:xfrm>
                <a:off x="2814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8" name="Line 288"/>
              <p:cNvSpPr>
                <a:spLocks noChangeShapeType="1"/>
              </p:cNvSpPr>
              <p:nvPr/>
            </p:nvSpPr>
            <p:spPr bwMode="auto">
              <a:xfrm flipV="1">
                <a:off x="2927" y="2322"/>
                <a:ext cx="2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09" name="Rectangle 289"/>
              <p:cNvSpPr>
                <a:spLocks noChangeArrowheads="1"/>
              </p:cNvSpPr>
              <p:nvPr/>
            </p:nvSpPr>
            <p:spPr bwMode="auto">
              <a:xfrm>
                <a:off x="2927" y="2424"/>
                <a:ext cx="112" cy="222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0" name="Line 290"/>
              <p:cNvSpPr>
                <a:spLocks noChangeShapeType="1"/>
              </p:cNvSpPr>
              <p:nvPr/>
            </p:nvSpPr>
            <p:spPr bwMode="auto">
              <a:xfrm flipH="1">
                <a:off x="2927" y="2424"/>
                <a:ext cx="1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1" name="Line 291"/>
              <p:cNvSpPr>
                <a:spLocks noChangeShapeType="1"/>
              </p:cNvSpPr>
              <p:nvPr/>
            </p:nvSpPr>
            <p:spPr bwMode="auto">
              <a:xfrm>
                <a:off x="2927" y="2424"/>
                <a:ext cx="2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2" name="Line 292"/>
              <p:cNvSpPr>
                <a:spLocks noChangeShapeType="1"/>
              </p:cNvSpPr>
              <p:nvPr/>
            </p:nvSpPr>
            <p:spPr bwMode="auto">
              <a:xfrm>
                <a:off x="2927" y="2646"/>
                <a:ext cx="1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3" name="Line 293"/>
              <p:cNvSpPr>
                <a:spLocks noChangeShapeType="1"/>
              </p:cNvSpPr>
              <p:nvPr/>
            </p:nvSpPr>
            <p:spPr bwMode="auto">
              <a:xfrm flipV="1">
                <a:off x="3039" y="2424"/>
                <a:ext cx="2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4" name="Rectangle 294"/>
              <p:cNvSpPr>
                <a:spLocks noChangeArrowheads="1"/>
              </p:cNvSpPr>
              <p:nvPr/>
            </p:nvSpPr>
            <p:spPr bwMode="auto">
              <a:xfrm>
                <a:off x="3039" y="2514"/>
                <a:ext cx="113" cy="132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5" name="Line 295"/>
              <p:cNvSpPr>
                <a:spLocks noChangeShapeType="1"/>
              </p:cNvSpPr>
              <p:nvPr/>
            </p:nvSpPr>
            <p:spPr bwMode="auto">
              <a:xfrm flipH="1">
                <a:off x="3039" y="2514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6" name="Line 296"/>
              <p:cNvSpPr>
                <a:spLocks noChangeShapeType="1"/>
              </p:cNvSpPr>
              <p:nvPr/>
            </p:nvSpPr>
            <p:spPr bwMode="auto">
              <a:xfrm>
                <a:off x="3039" y="2514"/>
                <a:ext cx="2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7" name="Line 297"/>
              <p:cNvSpPr>
                <a:spLocks noChangeShapeType="1"/>
              </p:cNvSpPr>
              <p:nvPr/>
            </p:nvSpPr>
            <p:spPr bwMode="auto">
              <a:xfrm>
                <a:off x="3039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8" name="Line 298"/>
              <p:cNvSpPr>
                <a:spLocks noChangeShapeType="1"/>
              </p:cNvSpPr>
              <p:nvPr/>
            </p:nvSpPr>
            <p:spPr bwMode="auto">
              <a:xfrm flipV="1">
                <a:off x="3152" y="2514"/>
                <a:ext cx="2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19" name="Rectangle 299"/>
              <p:cNvSpPr>
                <a:spLocks noChangeArrowheads="1"/>
              </p:cNvSpPr>
              <p:nvPr/>
            </p:nvSpPr>
            <p:spPr bwMode="auto">
              <a:xfrm>
                <a:off x="3152" y="2550"/>
                <a:ext cx="124" cy="9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0" name="Line 300"/>
              <p:cNvSpPr>
                <a:spLocks noChangeShapeType="1"/>
              </p:cNvSpPr>
              <p:nvPr/>
            </p:nvSpPr>
            <p:spPr bwMode="auto">
              <a:xfrm flipH="1">
                <a:off x="3152" y="2550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1" name="Line 301"/>
              <p:cNvSpPr>
                <a:spLocks noChangeShapeType="1"/>
              </p:cNvSpPr>
              <p:nvPr/>
            </p:nvSpPr>
            <p:spPr bwMode="auto">
              <a:xfrm>
                <a:off x="3152" y="2550"/>
                <a:ext cx="2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2" name="Line 302"/>
              <p:cNvSpPr>
                <a:spLocks noChangeShapeType="1"/>
              </p:cNvSpPr>
              <p:nvPr/>
            </p:nvSpPr>
            <p:spPr bwMode="auto">
              <a:xfrm>
                <a:off x="3152" y="2646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3" name="Line 303"/>
              <p:cNvSpPr>
                <a:spLocks noChangeShapeType="1"/>
              </p:cNvSpPr>
              <p:nvPr/>
            </p:nvSpPr>
            <p:spPr bwMode="auto">
              <a:xfrm flipV="1">
                <a:off x="3276" y="2550"/>
                <a:ext cx="2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4" name="Rectangle 304"/>
              <p:cNvSpPr>
                <a:spLocks noChangeArrowheads="1"/>
              </p:cNvSpPr>
              <p:nvPr/>
            </p:nvSpPr>
            <p:spPr bwMode="auto">
              <a:xfrm>
                <a:off x="3276" y="2580"/>
                <a:ext cx="113" cy="6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5" name="Line 305"/>
              <p:cNvSpPr>
                <a:spLocks noChangeShapeType="1"/>
              </p:cNvSpPr>
              <p:nvPr/>
            </p:nvSpPr>
            <p:spPr bwMode="auto">
              <a:xfrm flipH="1">
                <a:off x="3276" y="258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6" name="Line 306"/>
              <p:cNvSpPr>
                <a:spLocks noChangeShapeType="1"/>
              </p:cNvSpPr>
              <p:nvPr/>
            </p:nvSpPr>
            <p:spPr bwMode="auto">
              <a:xfrm>
                <a:off x="3276" y="2580"/>
                <a:ext cx="2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7" name="Line 307"/>
              <p:cNvSpPr>
                <a:spLocks noChangeShapeType="1"/>
              </p:cNvSpPr>
              <p:nvPr/>
            </p:nvSpPr>
            <p:spPr bwMode="auto">
              <a:xfrm>
                <a:off x="3276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8" name="Line 308"/>
              <p:cNvSpPr>
                <a:spLocks noChangeShapeType="1"/>
              </p:cNvSpPr>
              <p:nvPr/>
            </p:nvSpPr>
            <p:spPr bwMode="auto">
              <a:xfrm flipV="1">
                <a:off x="3389" y="2580"/>
                <a:ext cx="2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29" name="Rectangle 309"/>
              <p:cNvSpPr>
                <a:spLocks noChangeArrowheads="1"/>
              </p:cNvSpPr>
              <p:nvPr/>
            </p:nvSpPr>
            <p:spPr bwMode="auto">
              <a:xfrm>
                <a:off x="3389" y="2610"/>
                <a:ext cx="113" cy="3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0" name="Line 310"/>
              <p:cNvSpPr>
                <a:spLocks noChangeShapeType="1"/>
              </p:cNvSpPr>
              <p:nvPr/>
            </p:nvSpPr>
            <p:spPr bwMode="auto">
              <a:xfrm flipH="1">
                <a:off x="3389" y="261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1" name="Line 311"/>
              <p:cNvSpPr>
                <a:spLocks noChangeShapeType="1"/>
              </p:cNvSpPr>
              <p:nvPr/>
            </p:nvSpPr>
            <p:spPr bwMode="auto">
              <a:xfrm>
                <a:off x="3389" y="2610"/>
                <a:ext cx="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2" name="Line 312"/>
              <p:cNvSpPr>
                <a:spLocks noChangeShapeType="1"/>
              </p:cNvSpPr>
              <p:nvPr/>
            </p:nvSpPr>
            <p:spPr bwMode="auto">
              <a:xfrm>
                <a:off x="3389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3" name="Line 313"/>
              <p:cNvSpPr>
                <a:spLocks noChangeShapeType="1"/>
              </p:cNvSpPr>
              <p:nvPr/>
            </p:nvSpPr>
            <p:spPr bwMode="auto">
              <a:xfrm flipV="1">
                <a:off x="3502" y="2610"/>
                <a:ext cx="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4" name="Rectangle 314"/>
              <p:cNvSpPr>
                <a:spLocks noChangeArrowheads="1"/>
              </p:cNvSpPr>
              <p:nvPr/>
            </p:nvSpPr>
            <p:spPr bwMode="auto">
              <a:xfrm>
                <a:off x="3502" y="2640"/>
                <a:ext cx="113" cy="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5" name="Line 315"/>
              <p:cNvSpPr>
                <a:spLocks noChangeShapeType="1"/>
              </p:cNvSpPr>
              <p:nvPr/>
            </p:nvSpPr>
            <p:spPr bwMode="auto">
              <a:xfrm flipH="1">
                <a:off x="3502" y="264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6" name="Line 316"/>
              <p:cNvSpPr>
                <a:spLocks noChangeShapeType="1"/>
              </p:cNvSpPr>
              <p:nvPr/>
            </p:nvSpPr>
            <p:spPr bwMode="auto">
              <a:xfrm>
                <a:off x="3502" y="2640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7" name="Line 317"/>
              <p:cNvSpPr>
                <a:spLocks noChangeShapeType="1"/>
              </p:cNvSpPr>
              <p:nvPr/>
            </p:nvSpPr>
            <p:spPr bwMode="auto">
              <a:xfrm>
                <a:off x="3502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8" name="Line 318"/>
              <p:cNvSpPr>
                <a:spLocks noChangeShapeType="1"/>
              </p:cNvSpPr>
              <p:nvPr/>
            </p:nvSpPr>
            <p:spPr bwMode="auto">
              <a:xfrm flipV="1">
                <a:off x="3615" y="2640"/>
                <a:ext cx="1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39" name="Rectangle 319"/>
              <p:cNvSpPr>
                <a:spLocks noChangeArrowheads="1"/>
              </p:cNvSpPr>
              <p:nvPr/>
            </p:nvSpPr>
            <p:spPr bwMode="auto">
              <a:xfrm>
                <a:off x="3615" y="2640"/>
                <a:ext cx="124" cy="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0" name="Line 320"/>
              <p:cNvSpPr>
                <a:spLocks noChangeShapeType="1"/>
              </p:cNvSpPr>
              <p:nvPr/>
            </p:nvSpPr>
            <p:spPr bwMode="auto">
              <a:xfrm flipH="1">
                <a:off x="3615" y="2640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1" name="Line 321"/>
              <p:cNvSpPr>
                <a:spLocks noChangeShapeType="1"/>
              </p:cNvSpPr>
              <p:nvPr/>
            </p:nvSpPr>
            <p:spPr bwMode="auto">
              <a:xfrm>
                <a:off x="3615" y="2640"/>
                <a:ext cx="1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2" name="Line 322"/>
              <p:cNvSpPr>
                <a:spLocks noChangeShapeType="1"/>
              </p:cNvSpPr>
              <p:nvPr/>
            </p:nvSpPr>
            <p:spPr bwMode="auto">
              <a:xfrm>
                <a:off x="3615" y="2646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3" name="Line 323"/>
              <p:cNvSpPr>
                <a:spLocks noChangeShapeType="1"/>
              </p:cNvSpPr>
              <p:nvPr/>
            </p:nvSpPr>
            <p:spPr bwMode="auto">
              <a:xfrm flipV="1">
                <a:off x="3739" y="2640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4" name="Rectangle 324"/>
              <p:cNvSpPr>
                <a:spLocks noChangeArrowheads="1"/>
              </p:cNvSpPr>
              <p:nvPr/>
            </p:nvSpPr>
            <p:spPr bwMode="auto">
              <a:xfrm>
                <a:off x="3739" y="2646"/>
                <a:ext cx="112" cy="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5" name="Line 325"/>
              <p:cNvSpPr>
                <a:spLocks noChangeShapeType="1"/>
              </p:cNvSpPr>
              <p:nvPr/>
            </p:nvSpPr>
            <p:spPr bwMode="auto">
              <a:xfrm flipH="1">
                <a:off x="3739" y="2646"/>
                <a:ext cx="1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6" name="Line 326"/>
              <p:cNvSpPr>
                <a:spLocks noChangeShapeType="1"/>
              </p:cNvSpPr>
              <p:nvPr/>
            </p:nvSpPr>
            <p:spPr bwMode="auto">
              <a:xfrm>
                <a:off x="3739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7" name="Line 327"/>
              <p:cNvSpPr>
                <a:spLocks noChangeShapeType="1"/>
              </p:cNvSpPr>
              <p:nvPr/>
            </p:nvSpPr>
            <p:spPr bwMode="auto">
              <a:xfrm>
                <a:off x="3739" y="2652"/>
                <a:ext cx="1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8" name="Line 328"/>
              <p:cNvSpPr>
                <a:spLocks noChangeShapeType="1"/>
              </p:cNvSpPr>
              <p:nvPr/>
            </p:nvSpPr>
            <p:spPr bwMode="auto">
              <a:xfrm flipV="1">
                <a:off x="3851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49" name="Rectangle 329"/>
              <p:cNvSpPr>
                <a:spLocks noChangeArrowheads="1"/>
              </p:cNvSpPr>
              <p:nvPr/>
            </p:nvSpPr>
            <p:spPr bwMode="auto">
              <a:xfrm>
                <a:off x="3851" y="2646"/>
                <a:ext cx="113" cy="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0" name="Line 330"/>
              <p:cNvSpPr>
                <a:spLocks noChangeShapeType="1"/>
              </p:cNvSpPr>
              <p:nvPr/>
            </p:nvSpPr>
            <p:spPr bwMode="auto">
              <a:xfrm flipH="1">
                <a:off x="3851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1" name="Line 331"/>
              <p:cNvSpPr>
                <a:spLocks noChangeShapeType="1"/>
              </p:cNvSpPr>
              <p:nvPr/>
            </p:nvSpPr>
            <p:spPr bwMode="auto">
              <a:xfrm>
                <a:off x="3851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2" name="Line 332"/>
              <p:cNvSpPr>
                <a:spLocks noChangeShapeType="1"/>
              </p:cNvSpPr>
              <p:nvPr/>
            </p:nvSpPr>
            <p:spPr bwMode="auto">
              <a:xfrm>
                <a:off x="3851" y="2652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3" name="Line 333"/>
              <p:cNvSpPr>
                <a:spLocks noChangeShapeType="1"/>
              </p:cNvSpPr>
              <p:nvPr/>
            </p:nvSpPr>
            <p:spPr bwMode="auto">
              <a:xfrm flipV="1">
                <a:off x="3964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4" name="Rectangle 334"/>
              <p:cNvSpPr>
                <a:spLocks noChangeArrowheads="1"/>
              </p:cNvSpPr>
              <p:nvPr/>
            </p:nvSpPr>
            <p:spPr bwMode="auto">
              <a:xfrm>
                <a:off x="3964" y="2646"/>
                <a:ext cx="113" cy="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5" name="Line 335"/>
              <p:cNvSpPr>
                <a:spLocks noChangeShapeType="1"/>
              </p:cNvSpPr>
              <p:nvPr/>
            </p:nvSpPr>
            <p:spPr bwMode="auto">
              <a:xfrm flipH="1">
                <a:off x="3964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6" name="Line 336"/>
              <p:cNvSpPr>
                <a:spLocks noChangeShapeType="1"/>
              </p:cNvSpPr>
              <p:nvPr/>
            </p:nvSpPr>
            <p:spPr bwMode="auto">
              <a:xfrm>
                <a:off x="3964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7" name="Line 337"/>
              <p:cNvSpPr>
                <a:spLocks noChangeShapeType="1"/>
              </p:cNvSpPr>
              <p:nvPr/>
            </p:nvSpPr>
            <p:spPr bwMode="auto">
              <a:xfrm>
                <a:off x="3964" y="2652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8" name="Line 338"/>
              <p:cNvSpPr>
                <a:spLocks noChangeShapeType="1"/>
              </p:cNvSpPr>
              <p:nvPr/>
            </p:nvSpPr>
            <p:spPr bwMode="auto">
              <a:xfrm flipV="1">
                <a:off x="4077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59" name="Rectangle 339"/>
              <p:cNvSpPr>
                <a:spLocks noChangeArrowheads="1"/>
              </p:cNvSpPr>
              <p:nvPr/>
            </p:nvSpPr>
            <p:spPr bwMode="auto">
              <a:xfrm>
                <a:off x="4190" y="2646"/>
                <a:ext cx="124" cy="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0" name="Line 340"/>
              <p:cNvSpPr>
                <a:spLocks noChangeShapeType="1"/>
              </p:cNvSpPr>
              <p:nvPr/>
            </p:nvSpPr>
            <p:spPr bwMode="auto">
              <a:xfrm flipH="1">
                <a:off x="4190" y="2646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1" name="Line 341"/>
              <p:cNvSpPr>
                <a:spLocks noChangeShapeType="1"/>
              </p:cNvSpPr>
              <p:nvPr/>
            </p:nvSpPr>
            <p:spPr bwMode="auto">
              <a:xfrm>
                <a:off x="4190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2" name="Line 342"/>
              <p:cNvSpPr>
                <a:spLocks noChangeShapeType="1"/>
              </p:cNvSpPr>
              <p:nvPr/>
            </p:nvSpPr>
            <p:spPr bwMode="auto">
              <a:xfrm>
                <a:off x="4190" y="2652"/>
                <a:ext cx="1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3" name="Line 343"/>
              <p:cNvSpPr>
                <a:spLocks noChangeShapeType="1"/>
              </p:cNvSpPr>
              <p:nvPr/>
            </p:nvSpPr>
            <p:spPr bwMode="auto">
              <a:xfrm flipV="1">
                <a:off x="4314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4" name="Rectangle 344"/>
              <p:cNvSpPr>
                <a:spLocks noChangeArrowheads="1"/>
              </p:cNvSpPr>
              <p:nvPr/>
            </p:nvSpPr>
            <p:spPr bwMode="auto">
              <a:xfrm>
                <a:off x="4776" y="2646"/>
                <a:ext cx="113" cy="6"/>
              </a:xfrm>
              <a:prstGeom prst="rect">
                <a:avLst/>
              </a:prstGeom>
              <a:solidFill>
                <a:srgbClr val="290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5" name="Line 345"/>
              <p:cNvSpPr>
                <a:spLocks noChangeShapeType="1"/>
              </p:cNvSpPr>
              <p:nvPr/>
            </p:nvSpPr>
            <p:spPr bwMode="auto">
              <a:xfrm flipH="1">
                <a:off x="4776" y="2646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6" name="Line 346"/>
              <p:cNvSpPr>
                <a:spLocks noChangeShapeType="1"/>
              </p:cNvSpPr>
              <p:nvPr/>
            </p:nvSpPr>
            <p:spPr bwMode="auto">
              <a:xfrm>
                <a:off x="4776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7" name="Line 347"/>
              <p:cNvSpPr>
                <a:spLocks noChangeShapeType="1"/>
              </p:cNvSpPr>
              <p:nvPr/>
            </p:nvSpPr>
            <p:spPr bwMode="auto">
              <a:xfrm>
                <a:off x="4776" y="2652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8" name="Line 348"/>
              <p:cNvSpPr>
                <a:spLocks noChangeShapeType="1"/>
              </p:cNvSpPr>
              <p:nvPr/>
            </p:nvSpPr>
            <p:spPr bwMode="auto">
              <a:xfrm flipV="1">
                <a:off x="4889" y="2646"/>
                <a:ext cx="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69" name="Line 349"/>
              <p:cNvSpPr>
                <a:spLocks noChangeShapeType="1"/>
              </p:cNvSpPr>
              <p:nvPr/>
            </p:nvSpPr>
            <p:spPr bwMode="auto">
              <a:xfrm>
                <a:off x="2002" y="2646"/>
                <a:ext cx="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70" name="Rectangle 350"/>
              <p:cNvSpPr>
                <a:spLocks noChangeArrowheads="1"/>
              </p:cNvSpPr>
              <p:nvPr/>
            </p:nvSpPr>
            <p:spPr bwMode="auto">
              <a:xfrm>
                <a:off x="1968" y="2690"/>
                <a:ext cx="7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400" b="0"/>
              </a:p>
            </p:txBody>
          </p:sp>
          <p:sp>
            <p:nvSpPr>
              <p:cNvPr id="271" name="Line 351"/>
              <p:cNvSpPr>
                <a:spLocks noChangeShapeType="1"/>
              </p:cNvSpPr>
              <p:nvPr/>
            </p:nvSpPr>
            <p:spPr bwMode="auto">
              <a:xfrm>
                <a:off x="3152" y="2646"/>
                <a:ext cx="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72" name="Rectangle 352"/>
              <p:cNvSpPr>
                <a:spLocks noChangeArrowheads="1"/>
              </p:cNvSpPr>
              <p:nvPr/>
            </p:nvSpPr>
            <p:spPr bwMode="auto">
              <a:xfrm>
                <a:off x="3072" y="2690"/>
                <a:ext cx="1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1.0</a:t>
                </a:r>
                <a:endParaRPr lang="en-US" sz="1400" b="0"/>
              </a:p>
            </p:txBody>
          </p:sp>
          <p:sp>
            <p:nvSpPr>
              <p:cNvPr id="273" name="Line 353"/>
              <p:cNvSpPr>
                <a:spLocks noChangeShapeType="1"/>
              </p:cNvSpPr>
              <p:nvPr/>
            </p:nvSpPr>
            <p:spPr bwMode="auto">
              <a:xfrm>
                <a:off x="4303" y="2646"/>
                <a:ext cx="1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74" name="Rectangle 354"/>
              <p:cNvSpPr>
                <a:spLocks noChangeArrowheads="1"/>
              </p:cNvSpPr>
              <p:nvPr/>
            </p:nvSpPr>
            <p:spPr bwMode="auto">
              <a:xfrm>
                <a:off x="4224" y="2690"/>
                <a:ext cx="1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2.0</a:t>
                </a:r>
                <a:endParaRPr lang="en-US" sz="1400" b="0"/>
              </a:p>
            </p:txBody>
          </p:sp>
          <p:sp>
            <p:nvSpPr>
              <p:cNvPr id="275" name="Line 355"/>
              <p:cNvSpPr>
                <a:spLocks noChangeShapeType="1"/>
              </p:cNvSpPr>
              <p:nvPr/>
            </p:nvSpPr>
            <p:spPr bwMode="auto">
              <a:xfrm>
                <a:off x="5464" y="2646"/>
                <a:ext cx="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276" name="Rectangle 356"/>
              <p:cNvSpPr>
                <a:spLocks noChangeArrowheads="1"/>
              </p:cNvSpPr>
              <p:nvPr/>
            </p:nvSpPr>
            <p:spPr bwMode="auto">
              <a:xfrm>
                <a:off x="5383" y="2688"/>
                <a:ext cx="192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3.0</a:t>
                </a:r>
              </a:p>
              <a:p>
                <a:endParaRPr lang="en-US" sz="1400" b="0"/>
              </a:p>
            </p:txBody>
          </p:sp>
        </p:grpSp>
        <p:sp>
          <p:nvSpPr>
            <p:cNvPr id="23" name="Line 357"/>
            <p:cNvSpPr>
              <a:spLocks noChangeShapeType="1"/>
            </p:cNvSpPr>
            <p:nvPr/>
          </p:nvSpPr>
          <p:spPr bwMode="auto">
            <a:xfrm>
              <a:off x="2016" y="2852"/>
              <a:ext cx="34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24" name="Line 358"/>
            <p:cNvSpPr>
              <a:spLocks noChangeShapeType="1"/>
            </p:cNvSpPr>
            <p:nvPr/>
          </p:nvSpPr>
          <p:spPr bwMode="auto">
            <a:xfrm>
              <a:off x="4840" y="21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25" name="Text Box 359"/>
            <p:cNvSpPr txBox="1">
              <a:spLocks noChangeArrowheads="1"/>
            </p:cNvSpPr>
            <p:nvPr/>
          </p:nvSpPr>
          <p:spPr bwMode="auto">
            <a:xfrm>
              <a:off x="4488" y="1932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0"/>
                <a:t>Observed</a:t>
              </a:r>
            </a:p>
          </p:txBody>
        </p:sp>
        <p:sp>
          <p:nvSpPr>
            <p:cNvPr id="26" name="Text Box 360"/>
            <p:cNvSpPr txBox="1">
              <a:spLocks noChangeArrowheads="1"/>
            </p:cNvSpPr>
            <p:nvPr/>
          </p:nvSpPr>
          <p:spPr bwMode="auto">
            <a:xfrm>
              <a:off x="144" y="1920"/>
              <a:ext cx="134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Comic Sans MS" charset="0"/>
                </a:rPr>
                <a:t>|d</a:t>
              </a:r>
              <a:r>
                <a:rPr lang="en-US" sz="1600" b="0" baseline="-25000">
                  <a:latin typeface="Comic Sans MS" charset="0"/>
                </a:rPr>
                <a:t>1</a:t>
              </a:r>
              <a:r>
                <a:rPr lang="en-US" sz="1600" b="0">
                  <a:latin typeface="Comic Sans MS" charset="0"/>
                </a:rPr>
                <a:t>-d</a:t>
              </a:r>
              <a:r>
                <a:rPr lang="en-US" sz="1600" b="0" baseline="-25000">
                  <a:latin typeface="Comic Sans MS" charset="0"/>
                </a:rPr>
                <a:t>2</a:t>
              </a:r>
              <a:r>
                <a:rPr lang="en-US" sz="1600" b="0">
                  <a:latin typeface="Comic Sans MS" charset="0"/>
                </a:rPr>
                <a:t>| </a:t>
              </a:r>
              <a:r>
                <a:rPr lang="en-US" sz="1000" b="0">
                  <a:latin typeface="Comic Sans MS" charset="0"/>
                </a:rPr>
                <a:t>x 100</a:t>
              </a:r>
              <a:endParaRPr lang="el-GR" sz="1000" b="0">
                <a:latin typeface="Comic Sans MS" charset="0"/>
                <a:cs typeface="Arial" charset="0"/>
              </a:endParaRPr>
            </a:p>
          </p:txBody>
        </p:sp>
        <p:grpSp>
          <p:nvGrpSpPr>
            <p:cNvPr id="27" name="Group 361"/>
            <p:cNvGrpSpPr>
              <a:grpSpLocks/>
            </p:cNvGrpSpPr>
            <p:nvPr/>
          </p:nvGrpSpPr>
          <p:grpSpPr bwMode="auto">
            <a:xfrm>
              <a:off x="1993" y="3215"/>
              <a:ext cx="3568" cy="1078"/>
              <a:chOff x="2784" y="2880"/>
              <a:chExt cx="2364" cy="1497"/>
            </a:xfrm>
          </p:grpSpPr>
          <p:grpSp>
            <p:nvGrpSpPr>
              <p:cNvPr id="32" name="Group 362"/>
              <p:cNvGrpSpPr>
                <a:grpSpLocks/>
              </p:cNvGrpSpPr>
              <p:nvPr/>
            </p:nvGrpSpPr>
            <p:grpSpPr bwMode="auto">
              <a:xfrm>
                <a:off x="3090" y="2880"/>
                <a:ext cx="1710" cy="1131"/>
                <a:chOff x="3048" y="3204"/>
                <a:chExt cx="1710" cy="1285"/>
              </a:xfrm>
            </p:grpSpPr>
            <p:sp>
              <p:nvSpPr>
                <p:cNvPr id="80" name="Rectangle 363"/>
                <p:cNvSpPr>
                  <a:spLocks noChangeArrowheads="1"/>
                </p:cNvSpPr>
                <p:nvPr/>
              </p:nvSpPr>
              <p:spPr bwMode="auto">
                <a:xfrm>
                  <a:off x="3048" y="4482"/>
                  <a:ext cx="90" cy="6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1" name="Line 364"/>
                <p:cNvSpPr>
                  <a:spLocks noChangeShapeType="1"/>
                </p:cNvSpPr>
                <p:nvPr/>
              </p:nvSpPr>
              <p:spPr bwMode="auto">
                <a:xfrm flipH="1">
                  <a:off x="3048" y="4482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2" name="Line 365"/>
                <p:cNvSpPr>
                  <a:spLocks noChangeShapeType="1"/>
                </p:cNvSpPr>
                <p:nvPr/>
              </p:nvSpPr>
              <p:spPr bwMode="auto">
                <a:xfrm>
                  <a:off x="3048" y="4482"/>
                  <a:ext cx="1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3" name="Line 366"/>
                <p:cNvSpPr>
                  <a:spLocks noChangeShapeType="1"/>
                </p:cNvSpPr>
                <p:nvPr/>
              </p:nvSpPr>
              <p:spPr bwMode="auto">
                <a:xfrm>
                  <a:off x="3048" y="4488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4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3138" y="4482"/>
                  <a:ext cx="1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5" name="Rectangle 368"/>
                <p:cNvSpPr>
                  <a:spLocks noChangeArrowheads="1"/>
                </p:cNvSpPr>
                <p:nvPr/>
              </p:nvSpPr>
              <p:spPr bwMode="auto">
                <a:xfrm>
                  <a:off x="3138" y="4464"/>
                  <a:ext cx="96" cy="18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6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3138" y="4464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7" name="Line 370"/>
                <p:cNvSpPr>
                  <a:spLocks noChangeShapeType="1"/>
                </p:cNvSpPr>
                <p:nvPr/>
              </p:nvSpPr>
              <p:spPr bwMode="auto">
                <a:xfrm>
                  <a:off x="3138" y="4464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8" name="Line 371"/>
                <p:cNvSpPr>
                  <a:spLocks noChangeShapeType="1"/>
                </p:cNvSpPr>
                <p:nvPr/>
              </p:nvSpPr>
              <p:spPr bwMode="auto">
                <a:xfrm>
                  <a:off x="3138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89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3234" y="4464"/>
                  <a:ext cx="1" cy="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0" name="Rectangle 373"/>
                <p:cNvSpPr>
                  <a:spLocks noChangeArrowheads="1"/>
                </p:cNvSpPr>
                <p:nvPr/>
              </p:nvSpPr>
              <p:spPr bwMode="auto">
                <a:xfrm>
                  <a:off x="3234" y="4338"/>
                  <a:ext cx="96" cy="144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1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3234" y="433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2" name="Line 375"/>
                <p:cNvSpPr>
                  <a:spLocks noChangeShapeType="1"/>
                </p:cNvSpPr>
                <p:nvPr/>
              </p:nvSpPr>
              <p:spPr bwMode="auto">
                <a:xfrm>
                  <a:off x="3234" y="4338"/>
                  <a:ext cx="1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3" name="Line 376"/>
                <p:cNvSpPr>
                  <a:spLocks noChangeShapeType="1"/>
                </p:cNvSpPr>
                <p:nvPr/>
              </p:nvSpPr>
              <p:spPr bwMode="auto">
                <a:xfrm>
                  <a:off x="3234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4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3330" y="4338"/>
                  <a:ext cx="1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5" name="Rectangle 378"/>
                <p:cNvSpPr>
                  <a:spLocks noChangeArrowheads="1"/>
                </p:cNvSpPr>
                <p:nvPr/>
              </p:nvSpPr>
              <p:spPr bwMode="auto">
                <a:xfrm>
                  <a:off x="3330" y="4068"/>
                  <a:ext cx="96" cy="414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6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3330" y="406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7" name="Line 380"/>
                <p:cNvSpPr>
                  <a:spLocks noChangeShapeType="1"/>
                </p:cNvSpPr>
                <p:nvPr/>
              </p:nvSpPr>
              <p:spPr bwMode="auto">
                <a:xfrm>
                  <a:off x="3330" y="4068"/>
                  <a:ext cx="1" cy="4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8" name="Line 381"/>
                <p:cNvSpPr>
                  <a:spLocks noChangeShapeType="1"/>
                </p:cNvSpPr>
                <p:nvPr/>
              </p:nvSpPr>
              <p:spPr bwMode="auto">
                <a:xfrm>
                  <a:off x="3330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99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3426" y="4068"/>
                  <a:ext cx="1" cy="4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0" name="Rectangle 383"/>
                <p:cNvSpPr>
                  <a:spLocks noChangeArrowheads="1"/>
                </p:cNvSpPr>
                <p:nvPr/>
              </p:nvSpPr>
              <p:spPr bwMode="auto">
                <a:xfrm>
                  <a:off x="3426" y="3696"/>
                  <a:ext cx="96" cy="786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1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3426" y="3696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2" name="Line 385"/>
                <p:cNvSpPr>
                  <a:spLocks noChangeShapeType="1"/>
                </p:cNvSpPr>
                <p:nvPr/>
              </p:nvSpPr>
              <p:spPr bwMode="auto">
                <a:xfrm>
                  <a:off x="3426" y="3696"/>
                  <a:ext cx="1" cy="7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3" name="Line 386"/>
                <p:cNvSpPr>
                  <a:spLocks noChangeShapeType="1"/>
                </p:cNvSpPr>
                <p:nvPr/>
              </p:nvSpPr>
              <p:spPr bwMode="auto">
                <a:xfrm>
                  <a:off x="3426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4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3522" y="3696"/>
                  <a:ext cx="1" cy="7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5" name="Rectangle 388"/>
                <p:cNvSpPr>
                  <a:spLocks noChangeArrowheads="1"/>
                </p:cNvSpPr>
                <p:nvPr/>
              </p:nvSpPr>
              <p:spPr bwMode="auto">
                <a:xfrm>
                  <a:off x="3522" y="3330"/>
                  <a:ext cx="96" cy="1152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6" name="Line 389"/>
                <p:cNvSpPr>
                  <a:spLocks noChangeShapeType="1"/>
                </p:cNvSpPr>
                <p:nvPr/>
              </p:nvSpPr>
              <p:spPr bwMode="auto">
                <a:xfrm flipH="1">
                  <a:off x="3522" y="3330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7" name="Line 390"/>
                <p:cNvSpPr>
                  <a:spLocks noChangeShapeType="1"/>
                </p:cNvSpPr>
                <p:nvPr/>
              </p:nvSpPr>
              <p:spPr bwMode="auto">
                <a:xfrm>
                  <a:off x="3522" y="3330"/>
                  <a:ext cx="1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8" name="Line 391"/>
                <p:cNvSpPr>
                  <a:spLocks noChangeShapeType="1"/>
                </p:cNvSpPr>
                <p:nvPr/>
              </p:nvSpPr>
              <p:spPr bwMode="auto">
                <a:xfrm>
                  <a:off x="3522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09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3618" y="3330"/>
                  <a:ext cx="1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0" name="Rectangle 393"/>
                <p:cNvSpPr>
                  <a:spLocks noChangeArrowheads="1"/>
                </p:cNvSpPr>
                <p:nvPr/>
              </p:nvSpPr>
              <p:spPr bwMode="auto">
                <a:xfrm>
                  <a:off x="3618" y="3204"/>
                  <a:ext cx="90" cy="1278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1" name="Line 394"/>
                <p:cNvSpPr>
                  <a:spLocks noChangeShapeType="1"/>
                </p:cNvSpPr>
                <p:nvPr/>
              </p:nvSpPr>
              <p:spPr bwMode="auto">
                <a:xfrm flipH="1">
                  <a:off x="3618" y="3204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2" name="Line 395"/>
                <p:cNvSpPr>
                  <a:spLocks noChangeShapeType="1"/>
                </p:cNvSpPr>
                <p:nvPr/>
              </p:nvSpPr>
              <p:spPr bwMode="auto">
                <a:xfrm>
                  <a:off x="3618" y="3204"/>
                  <a:ext cx="1" cy="12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3" name="Line 396"/>
                <p:cNvSpPr>
                  <a:spLocks noChangeShapeType="1"/>
                </p:cNvSpPr>
                <p:nvPr/>
              </p:nvSpPr>
              <p:spPr bwMode="auto">
                <a:xfrm>
                  <a:off x="3618" y="4482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4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3708" y="3204"/>
                  <a:ext cx="1" cy="12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5" name="Rectangle 398"/>
                <p:cNvSpPr>
                  <a:spLocks noChangeArrowheads="1"/>
                </p:cNvSpPr>
                <p:nvPr/>
              </p:nvSpPr>
              <p:spPr bwMode="auto">
                <a:xfrm>
                  <a:off x="3708" y="3348"/>
                  <a:ext cx="96" cy="1134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6" name="Line 399"/>
                <p:cNvSpPr>
                  <a:spLocks noChangeShapeType="1"/>
                </p:cNvSpPr>
                <p:nvPr/>
              </p:nvSpPr>
              <p:spPr bwMode="auto">
                <a:xfrm flipH="1">
                  <a:off x="3708" y="334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7" name="Line 400"/>
                <p:cNvSpPr>
                  <a:spLocks noChangeShapeType="1"/>
                </p:cNvSpPr>
                <p:nvPr/>
              </p:nvSpPr>
              <p:spPr bwMode="auto">
                <a:xfrm>
                  <a:off x="3708" y="3348"/>
                  <a:ext cx="1" cy="11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8" name="Line 401"/>
                <p:cNvSpPr>
                  <a:spLocks noChangeShapeType="1"/>
                </p:cNvSpPr>
                <p:nvPr/>
              </p:nvSpPr>
              <p:spPr bwMode="auto">
                <a:xfrm>
                  <a:off x="3708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19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3804" y="3348"/>
                  <a:ext cx="1" cy="11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0" name="Rectangle 403"/>
                <p:cNvSpPr>
                  <a:spLocks noChangeArrowheads="1"/>
                </p:cNvSpPr>
                <p:nvPr/>
              </p:nvSpPr>
              <p:spPr bwMode="auto">
                <a:xfrm>
                  <a:off x="3804" y="3606"/>
                  <a:ext cx="96" cy="876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1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3804" y="3606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2" name="Line 405"/>
                <p:cNvSpPr>
                  <a:spLocks noChangeShapeType="1"/>
                </p:cNvSpPr>
                <p:nvPr/>
              </p:nvSpPr>
              <p:spPr bwMode="auto">
                <a:xfrm>
                  <a:off x="3804" y="3606"/>
                  <a:ext cx="1" cy="8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3" name="Line 406"/>
                <p:cNvSpPr>
                  <a:spLocks noChangeShapeType="1"/>
                </p:cNvSpPr>
                <p:nvPr/>
              </p:nvSpPr>
              <p:spPr bwMode="auto">
                <a:xfrm>
                  <a:off x="3804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4" name="Line 407"/>
                <p:cNvSpPr>
                  <a:spLocks noChangeShapeType="1"/>
                </p:cNvSpPr>
                <p:nvPr/>
              </p:nvSpPr>
              <p:spPr bwMode="auto">
                <a:xfrm flipV="1">
                  <a:off x="3900" y="3606"/>
                  <a:ext cx="1" cy="8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5" name="Rectangle 408"/>
                <p:cNvSpPr>
                  <a:spLocks noChangeArrowheads="1"/>
                </p:cNvSpPr>
                <p:nvPr/>
              </p:nvSpPr>
              <p:spPr bwMode="auto">
                <a:xfrm>
                  <a:off x="3900" y="3822"/>
                  <a:ext cx="96" cy="660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6" name="Line 409"/>
                <p:cNvSpPr>
                  <a:spLocks noChangeShapeType="1"/>
                </p:cNvSpPr>
                <p:nvPr/>
              </p:nvSpPr>
              <p:spPr bwMode="auto">
                <a:xfrm flipH="1">
                  <a:off x="3900" y="382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7" name="Line 410"/>
                <p:cNvSpPr>
                  <a:spLocks noChangeShapeType="1"/>
                </p:cNvSpPr>
                <p:nvPr/>
              </p:nvSpPr>
              <p:spPr bwMode="auto">
                <a:xfrm>
                  <a:off x="3900" y="3822"/>
                  <a:ext cx="1" cy="6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8" name="Line 411"/>
                <p:cNvSpPr>
                  <a:spLocks noChangeShapeType="1"/>
                </p:cNvSpPr>
                <p:nvPr/>
              </p:nvSpPr>
              <p:spPr bwMode="auto">
                <a:xfrm>
                  <a:off x="3900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29" name="Line 412"/>
                <p:cNvSpPr>
                  <a:spLocks noChangeShapeType="1"/>
                </p:cNvSpPr>
                <p:nvPr/>
              </p:nvSpPr>
              <p:spPr bwMode="auto">
                <a:xfrm flipV="1">
                  <a:off x="3996" y="3822"/>
                  <a:ext cx="1" cy="6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0" name="Rectangle 413"/>
                <p:cNvSpPr>
                  <a:spLocks noChangeArrowheads="1"/>
                </p:cNvSpPr>
                <p:nvPr/>
              </p:nvSpPr>
              <p:spPr bwMode="auto">
                <a:xfrm>
                  <a:off x="3996" y="4122"/>
                  <a:ext cx="96" cy="360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1" name="Line 414"/>
                <p:cNvSpPr>
                  <a:spLocks noChangeShapeType="1"/>
                </p:cNvSpPr>
                <p:nvPr/>
              </p:nvSpPr>
              <p:spPr bwMode="auto">
                <a:xfrm flipH="1">
                  <a:off x="3996" y="412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2" name="Line 415"/>
                <p:cNvSpPr>
                  <a:spLocks noChangeShapeType="1"/>
                </p:cNvSpPr>
                <p:nvPr/>
              </p:nvSpPr>
              <p:spPr bwMode="auto">
                <a:xfrm>
                  <a:off x="3996" y="4122"/>
                  <a:ext cx="1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3" name="Line 416"/>
                <p:cNvSpPr>
                  <a:spLocks noChangeShapeType="1"/>
                </p:cNvSpPr>
                <p:nvPr/>
              </p:nvSpPr>
              <p:spPr bwMode="auto">
                <a:xfrm>
                  <a:off x="3996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4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4092" y="4122"/>
                  <a:ext cx="1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5" name="Rectangle 418"/>
                <p:cNvSpPr>
                  <a:spLocks noChangeArrowheads="1"/>
                </p:cNvSpPr>
                <p:nvPr/>
              </p:nvSpPr>
              <p:spPr bwMode="auto">
                <a:xfrm>
                  <a:off x="4092" y="4248"/>
                  <a:ext cx="96" cy="234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6" name="Line 419"/>
                <p:cNvSpPr>
                  <a:spLocks noChangeShapeType="1"/>
                </p:cNvSpPr>
                <p:nvPr/>
              </p:nvSpPr>
              <p:spPr bwMode="auto">
                <a:xfrm flipH="1">
                  <a:off x="4092" y="424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7" name="Line 420"/>
                <p:cNvSpPr>
                  <a:spLocks noChangeShapeType="1"/>
                </p:cNvSpPr>
                <p:nvPr/>
              </p:nvSpPr>
              <p:spPr bwMode="auto">
                <a:xfrm>
                  <a:off x="4092" y="4248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8" name="Line 421"/>
                <p:cNvSpPr>
                  <a:spLocks noChangeShapeType="1"/>
                </p:cNvSpPr>
                <p:nvPr/>
              </p:nvSpPr>
              <p:spPr bwMode="auto">
                <a:xfrm>
                  <a:off x="4092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39" name="Line 422"/>
                <p:cNvSpPr>
                  <a:spLocks noChangeShapeType="1"/>
                </p:cNvSpPr>
                <p:nvPr/>
              </p:nvSpPr>
              <p:spPr bwMode="auto">
                <a:xfrm flipV="1">
                  <a:off x="4188" y="4248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0" name="Rectangle 423"/>
                <p:cNvSpPr>
                  <a:spLocks noChangeArrowheads="1"/>
                </p:cNvSpPr>
                <p:nvPr/>
              </p:nvSpPr>
              <p:spPr bwMode="auto">
                <a:xfrm>
                  <a:off x="4188" y="4356"/>
                  <a:ext cx="90" cy="126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1" name="Line 424"/>
                <p:cNvSpPr>
                  <a:spLocks noChangeShapeType="1"/>
                </p:cNvSpPr>
                <p:nvPr/>
              </p:nvSpPr>
              <p:spPr bwMode="auto">
                <a:xfrm flipH="1">
                  <a:off x="4188" y="4356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2" name="Line 425"/>
                <p:cNvSpPr>
                  <a:spLocks noChangeShapeType="1"/>
                </p:cNvSpPr>
                <p:nvPr/>
              </p:nvSpPr>
              <p:spPr bwMode="auto">
                <a:xfrm>
                  <a:off x="4188" y="4356"/>
                  <a:ext cx="1" cy="1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3" name="Line 426"/>
                <p:cNvSpPr>
                  <a:spLocks noChangeShapeType="1"/>
                </p:cNvSpPr>
                <p:nvPr/>
              </p:nvSpPr>
              <p:spPr bwMode="auto">
                <a:xfrm>
                  <a:off x="4188" y="4482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4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4278" y="4356"/>
                  <a:ext cx="1" cy="1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5" name="Rectangle 428"/>
                <p:cNvSpPr>
                  <a:spLocks noChangeArrowheads="1"/>
                </p:cNvSpPr>
                <p:nvPr/>
              </p:nvSpPr>
              <p:spPr bwMode="auto">
                <a:xfrm>
                  <a:off x="4278" y="4428"/>
                  <a:ext cx="96" cy="54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6" name="Line 429"/>
                <p:cNvSpPr>
                  <a:spLocks noChangeShapeType="1"/>
                </p:cNvSpPr>
                <p:nvPr/>
              </p:nvSpPr>
              <p:spPr bwMode="auto">
                <a:xfrm flipH="1">
                  <a:off x="4278" y="442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7" name="Line 430"/>
                <p:cNvSpPr>
                  <a:spLocks noChangeShapeType="1"/>
                </p:cNvSpPr>
                <p:nvPr/>
              </p:nvSpPr>
              <p:spPr bwMode="auto">
                <a:xfrm>
                  <a:off x="4278" y="4428"/>
                  <a:ext cx="1" cy="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8" name="Line 431"/>
                <p:cNvSpPr>
                  <a:spLocks noChangeShapeType="1"/>
                </p:cNvSpPr>
                <p:nvPr/>
              </p:nvSpPr>
              <p:spPr bwMode="auto">
                <a:xfrm>
                  <a:off x="4278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49" name="Line 432"/>
                <p:cNvSpPr>
                  <a:spLocks noChangeShapeType="1"/>
                </p:cNvSpPr>
                <p:nvPr/>
              </p:nvSpPr>
              <p:spPr bwMode="auto">
                <a:xfrm flipV="1">
                  <a:off x="4374" y="4428"/>
                  <a:ext cx="1" cy="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0" name="Rectangle 433"/>
                <p:cNvSpPr>
                  <a:spLocks noChangeArrowheads="1"/>
                </p:cNvSpPr>
                <p:nvPr/>
              </p:nvSpPr>
              <p:spPr bwMode="auto">
                <a:xfrm>
                  <a:off x="4374" y="4458"/>
                  <a:ext cx="96" cy="24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1" name="Line 434"/>
                <p:cNvSpPr>
                  <a:spLocks noChangeShapeType="1"/>
                </p:cNvSpPr>
                <p:nvPr/>
              </p:nvSpPr>
              <p:spPr bwMode="auto">
                <a:xfrm flipH="1">
                  <a:off x="4374" y="445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2" name="Line 435"/>
                <p:cNvSpPr>
                  <a:spLocks noChangeShapeType="1"/>
                </p:cNvSpPr>
                <p:nvPr/>
              </p:nvSpPr>
              <p:spPr bwMode="auto">
                <a:xfrm>
                  <a:off x="4374" y="4458"/>
                  <a:ext cx="1" cy="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3" name="Line 436"/>
                <p:cNvSpPr>
                  <a:spLocks noChangeShapeType="1"/>
                </p:cNvSpPr>
                <p:nvPr/>
              </p:nvSpPr>
              <p:spPr bwMode="auto">
                <a:xfrm>
                  <a:off x="4374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4" name="Line 437"/>
                <p:cNvSpPr>
                  <a:spLocks noChangeShapeType="1"/>
                </p:cNvSpPr>
                <p:nvPr/>
              </p:nvSpPr>
              <p:spPr bwMode="auto">
                <a:xfrm flipV="1">
                  <a:off x="4470" y="4458"/>
                  <a:ext cx="1" cy="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5" name="Rectangle 438"/>
                <p:cNvSpPr>
                  <a:spLocks noChangeArrowheads="1"/>
                </p:cNvSpPr>
                <p:nvPr/>
              </p:nvSpPr>
              <p:spPr bwMode="auto">
                <a:xfrm>
                  <a:off x="4470" y="4470"/>
                  <a:ext cx="96" cy="12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6" name="Line 439"/>
                <p:cNvSpPr>
                  <a:spLocks noChangeShapeType="1"/>
                </p:cNvSpPr>
                <p:nvPr/>
              </p:nvSpPr>
              <p:spPr bwMode="auto">
                <a:xfrm flipH="1">
                  <a:off x="4470" y="4470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7" name="Line 440"/>
                <p:cNvSpPr>
                  <a:spLocks noChangeShapeType="1"/>
                </p:cNvSpPr>
                <p:nvPr/>
              </p:nvSpPr>
              <p:spPr bwMode="auto">
                <a:xfrm>
                  <a:off x="4470" y="4470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8" name="Line 441"/>
                <p:cNvSpPr>
                  <a:spLocks noChangeShapeType="1"/>
                </p:cNvSpPr>
                <p:nvPr/>
              </p:nvSpPr>
              <p:spPr bwMode="auto">
                <a:xfrm>
                  <a:off x="4470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5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4566" y="4470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0" name="Rectangle 443"/>
                <p:cNvSpPr>
                  <a:spLocks noChangeArrowheads="1"/>
                </p:cNvSpPr>
                <p:nvPr/>
              </p:nvSpPr>
              <p:spPr bwMode="auto">
                <a:xfrm>
                  <a:off x="4566" y="4482"/>
                  <a:ext cx="96" cy="6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1" name="Line 444"/>
                <p:cNvSpPr>
                  <a:spLocks noChangeShapeType="1"/>
                </p:cNvSpPr>
                <p:nvPr/>
              </p:nvSpPr>
              <p:spPr bwMode="auto">
                <a:xfrm flipH="1">
                  <a:off x="4566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2" name="Line 445"/>
                <p:cNvSpPr>
                  <a:spLocks noChangeShapeType="1"/>
                </p:cNvSpPr>
                <p:nvPr/>
              </p:nvSpPr>
              <p:spPr bwMode="auto">
                <a:xfrm>
                  <a:off x="4566" y="4482"/>
                  <a:ext cx="1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3" name="Line 446"/>
                <p:cNvSpPr>
                  <a:spLocks noChangeShapeType="1"/>
                </p:cNvSpPr>
                <p:nvPr/>
              </p:nvSpPr>
              <p:spPr bwMode="auto">
                <a:xfrm>
                  <a:off x="4566" y="448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4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662" y="4482"/>
                  <a:ext cx="1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5" name="Rectangle 448"/>
                <p:cNvSpPr>
                  <a:spLocks noChangeArrowheads="1"/>
                </p:cNvSpPr>
                <p:nvPr/>
              </p:nvSpPr>
              <p:spPr bwMode="auto">
                <a:xfrm>
                  <a:off x="4662" y="4482"/>
                  <a:ext cx="96" cy="6"/>
                </a:xfrm>
                <a:prstGeom prst="rect">
                  <a:avLst/>
                </a:prstGeom>
                <a:solidFill>
                  <a:srgbClr val="2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6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4662" y="4482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7" name="Line 450"/>
                <p:cNvSpPr>
                  <a:spLocks noChangeShapeType="1"/>
                </p:cNvSpPr>
                <p:nvPr/>
              </p:nvSpPr>
              <p:spPr bwMode="auto">
                <a:xfrm>
                  <a:off x="4662" y="4482"/>
                  <a:ext cx="1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  <p:sp>
              <p:nvSpPr>
                <p:cNvPr id="168" name="Line 451"/>
                <p:cNvSpPr>
                  <a:spLocks noChangeShapeType="1"/>
                </p:cNvSpPr>
                <p:nvPr/>
              </p:nvSpPr>
              <p:spPr bwMode="auto">
                <a:xfrm>
                  <a:off x="4662" y="4488"/>
                  <a:ext cx="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b="0"/>
                </a:p>
              </p:txBody>
            </p:sp>
          </p:grpSp>
          <p:sp>
            <p:nvSpPr>
              <p:cNvPr id="33" name="Line 452"/>
              <p:cNvSpPr>
                <a:spLocks noChangeShapeType="1"/>
              </p:cNvSpPr>
              <p:nvPr/>
            </p:nvSpPr>
            <p:spPr bwMode="auto">
              <a:xfrm flipV="1">
                <a:off x="4800" y="4004"/>
                <a:ext cx="1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4" name="Rectangle 453"/>
              <p:cNvSpPr>
                <a:spLocks noChangeArrowheads="1"/>
              </p:cNvSpPr>
              <p:nvPr/>
            </p:nvSpPr>
            <p:spPr bwMode="auto">
              <a:xfrm>
                <a:off x="4890" y="4004"/>
                <a:ext cx="96" cy="6"/>
              </a:xfrm>
              <a:prstGeom prst="rect">
                <a:avLst/>
              </a:prstGeom>
              <a:solidFill>
                <a:srgbClr val="2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" name="Line 454"/>
              <p:cNvSpPr>
                <a:spLocks noChangeShapeType="1"/>
              </p:cNvSpPr>
              <p:nvPr/>
            </p:nvSpPr>
            <p:spPr bwMode="auto">
              <a:xfrm flipH="1">
                <a:off x="4890" y="4004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6" name="Line 455"/>
              <p:cNvSpPr>
                <a:spLocks noChangeShapeType="1"/>
              </p:cNvSpPr>
              <p:nvPr/>
            </p:nvSpPr>
            <p:spPr bwMode="auto">
              <a:xfrm>
                <a:off x="4890" y="4004"/>
                <a:ext cx="1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46" name="Line 456"/>
              <p:cNvSpPr>
                <a:spLocks noChangeShapeType="1"/>
              </p:cNvSpPr>
              <p:nvPr/>
            </p:nvSpPr>
            <p:spPr bwMode="auto">
              <a:xfrm>
                <a:off x="4890" y="4010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47" name="Line 457"/>
              <p:cNvSpPr>
                <a:spLocks noChangeShapeType="1"/>
              </p:cNvSpPr>
              <p:nvPr/>
            </p:nvSpPr>
            <p:spPr bwMode="auto">
              <a:xfrm flipV="1">
                <a:off x="4986" y="4004"/>
                <a:ext cx="1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48" name="Line 458"/>
              <p:cNvSpPr>
                <a:spLocks noChangeShapeType="1"/>
              </p:cNvSpPr>
              <p:nvPr/>
            </p:nvSpPr>
            <p:spPr bwMode="auto">
              <a:xfrm>
                <a:off x="2802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49" name="Rectangle 459"/>
              <p:cNvSpPr>
                <a:spLocks noChangeArrowheads="1"/>
              </p:cNvSpPr>
              <p:nvPr/>
            </p:nvSpPr>
            <p:spPr bwMode="auto">
              <a:xfrm>
                <a:off x="2784" y="4041"/>
                <a:ext cx="51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 sz="1400" b="0"/>
              </a:p>
            </p:txBody>
          </p:sp>
          <p:sp>
            <p:nvSpPr>
              <p:cNvPr id="50" name="Line 460"/>
              <p:cNvSpPr>
                <a:spLocks noChangeShapeType="1"/>
              </p:cNvSpPr>
              <p:nvPr/>
            </p:nvSpPr>
            <p:spPr bwMode="auto">
              <a:xfrm>
                <a:off x="2898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1" name="Line 461"/>
              <p:cNvSpPr>
                <a:spLocks noChangeShapeType="1"/>
              </p:cNvSpPr>
              <p:nvPr/>
            </p:nvSpPr>
            <p:spPr bwMode="auto">
              <a:xfrm>
                <a:off x="2994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2" name="Line 462"/>
              <p:cNvSpPr>
                <a:spLocks noChangeShapeType="1"/>
              </p:cNvSpPr>
              <p:nvPr/>
            </p:nvSpPr>
            <p:spPr bwMode="auto">
              <a:xfrm>
                <a:off x="3090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3" name="Line 463"/>
              <p:cNvSpPr>
                <a:spLocks noChangeShapeType="1"/>
              </p:cNvSpPr>
              <p:nvPr/>
            </p:nvSpPr>
            <p:spPr bwMode="auto">
              <a:xfrm>
                <a:off x="3180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4" name="Rectangle 464"/>
              <p:cNvSpPr>
                <a:spLocks noChangeArrowheads="1"/>
              </p:cNvSpPr>
              <p:nvPr/>
            </p:nvSpPr>
            <p:spPr bwMode="auto">
              <a:xfrm>
                <a:off x="3162" y="4041"/>
                <a:ext cx="51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4</a:t>
                </a:r>
                <a:endParaRPr lang="en-US" sz="1400" b="0"/>
              </a:p>
            </p:txBody>
          </p:sp>
          <p:sp>
            <p:nvSpPr>
              <p:cNvPr id="55" name="Line 465"/>
              <p:cNvSpPr>
                <a:spLocks noChangeShapeType="1"/>
              </p:cNvSpPr>
              <p:nvPr/>
            </p:nvSpPr>
            <p:spPr bwMode="auto">
              <a:xfrm>
                <a:off x="3276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6" name="Line 466"/>
              <p:cNvSpPr>
                <a:spLocks noChangeShapeType="1"/>
              </p:cNvSpPr>
              <p:nvPr/>
            </p:nvSpPr>
            <p:spPr bwMode="auto">
              <a:xfrm>
                <a:off x="3372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7" name="Line 467"/>
              <p:cNvSpPr>
                <a:spLocks noChangeShapeType="1"/>
              </p:cNvSpPr>
              <p:nvPr/>
            </p:nvSpPr>
            <p:spPr bwMode="auto">
              <a:xfrm>
                <a:off x="3468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8" name="Line 468"/>
              <p:cNvSpPr>
                <a:spLocks noChangeShapeType="1"/>
              </p:cNvSpPr>
              <p:nvPr/>
            </p:nvSpPr>
            <p:spPr bwMode="auto">
              <a:xfrm>
                <a:off x="3564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59" name="Rectangle 469"/>
              <p:cNvSpPr>
                <a:spLocks noChangeArrowheads="1"/>
              </p:cNvSpPr>
              <p:nvPr/>
            </p:nvSpPr>
            <p:spPr bwMode="auto">
              <a:xfrm>
                <a:off x="3546" y="4041"/>
                <a:ext cx="51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8</a:t>
                </a:r>
                <a:endParaRPr lang="en-US" sz="1400" b="0"/>
              </a:p>
            </p:txBody>
          </p:sp>
          <p:sp>
            <p:nvSpPr>
              <p:cNvPr id="60" name="Line 470"/>
              <p:cNvSpPr>
                <a:spLocks noChangeShapeType="1"/>
              </p:cNvSpPr>
              <p:nvPr/>
            </p:nvSpPr>
            <p:spPr bwMode="auto">
              <a:xfrm>
                <a:off x="3660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1" name="Line 471"/>
              <p:cNvSpPr>
                <a:spLocks noChangeShapeType="1"/>
              </p:cNvSpPr>
              <p:nvPr/>
            </p:nvSpPr>
            <p:spPr bwMode="auto">
              <a:xfrm>
                <a:off x="3750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2" name="Line 472"/>
              <p:cNvSpPr>
                <a:spLocks noChangeShapeType="1"/>
              </p:cNvSpPr>
              <p:nvPr/>
            </p:nvSpPr>
            <p:spPr bwMode="auto">
              <a:xfrm>
                <a:off x="3846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3" name="Line 473"/>
              <p:cNvSpPr>
                <a:spLocks noChangeShapeType="1"/>
              </p:cNvSpPr>
              <p:nvPr/>
            </p:nvSpPr>
            <p:spPr bwMode="auto">
              <a:xfrm>
                <a:off x="3942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4" name="Rectangle 474"/>
              <p:cNvSpPr>
                <a:spLocks noChangeArrowheads="1"/>
              </p:cNvSpPr>
              <p:nvPr/>
            </p:nvSpPr>
            <p:spPr bwMode="auto">
              <a:xfrm>
                <a:off x="3906" y="4041"/>
                <a:ext cx="10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12</a:t>
                </a:r>
                <a:endParaRPr lang="en-US" sz="1400" b="0"/>
              </a:p>
            </p:txBody>
          </p:sp>
          <p:sp>
            <p:nvSpPr>
              <p:cNvPr id="65" name="Line 475"/>
              <p:cNvSpPr>
                <a:spLocks noChangeShapeType="1"/>
              </p:cNvSpPr>
              <p:nvPr/>
            </p:nvSpPr>
            <p:spPr bwMode="auto">
              <a:xfrm>
                <a:off x="4038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6" name="Line 476"/>
              <p:cNvSpPr>
                <a:spLocks noChangeShapeType="1"/>
              </p:cNvSpPr>
              <p:nvPr/>
            </p:nvSpPr>
            <p:spPr bwMode="auto">
              <a:xfrm>
                <a:off x="4134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7" name="Line 477"/>
              <p:cNvSpPr>
                <a:spLocks noChangeShapeType="1"/>
              </p:cNvSpPr>
              <p:nvPr/>
            </p:nvSpPr>
            <p:spPr bwMode="auto">
              <a:xfrm>
                <a:off x="4230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8" name="Line 478"/>
              <p:cNvSpPr>
                <a:spLocks noChangeShapeType="1"/>
              </p:cNvSpPr>
              <p:nvPr/>
            </p:nvSpPr>
            <p:spPr bwMode="auto">
              <a:xfrm>
                <a:off x="4320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69" name="Rectangle 479"/>
              <p:cNvSpPr>
                <a:spLocks noChangeArrowheads="1"/>
              </p:cNvSpPr>
              <p:nvPr/>
            </p:nvSpPr>
            <p:spPr bwMode="auto">
              <a:xfrm>
                <a:off x="4283" y="4041"/>
                <a:ext cx="10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16</a:t>
                </a:r>
                <a:endParaRPr lang="en-US" sz="1400" b="0"/>
              </a:p>
            </p:txBody>
          </p:sp>
          <p:sp>
            <p:nvSpPr>
              <p:cNvPr id="70" name="Line 480"/>
              <p:cNvSpPr>
                <a:spLocks noChangeShapeType="1"/>
              </p:cNvSpPr>
              <p:nvPr/>
            </p:nvSpPr>
            <p:spPr bwMode="auto">
              <a:xfrm>
                <a:off x="4416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1" name="Line 481"/>
              <p:cNvSpPr>
                <a:spLocks noChangeShapeType="1"/>
              </p:cNvSpPr>
              <p:nvPr/>
            </p:nvSpPr>
            <p:spPr bwMode="auto">
              <a:xfrm>
                <a:off x="4512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2" name="Line 482"/>
              <p:cNvSpPr>
                <a:spLocks noChangeShapeType="1"/>
              </p:cNvSpPr>
              <p:nvPr/>
            </p:nvSpPr>
            <p:spPr bwMode="auto">
              <a:xfrm>
                <a:off x="4608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3" name="Line 483"/>
              <p:cNvSpPr>
                <a:spLocks noChangeShapeType="1"/>
              </p:cNvSpPr>
              <p:nvPr/>
            </p:nvSpPr>
            <p:spPr bwMode="auto">
              <a:xfrm>
                <a:off x="4704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4" name="Rectangle 484"/>
              <p:cNvSpPr>
                <a:spLocks noChangeArrowheads="1"/>
              </p:cNvSpPr>
              <p:nvPr/>
            </p:nvSpPr>
            <p:spPr bwMode="auto">
              <a:xfrm>
                <a:off x="4668" y="4043"/>
                <a:ext cx="10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20</a:t>
                </a:r>
                <a:endParaRPr lang="en-US" sz="1400" b="0"/>
              </a:p>
            </p:txBody>
          </p:sp>
          <p:sp>
            <p:nvSpPr>
              <p:cNvPr id="75" name="Line 485"/>
              <p:cNvSpPr>
                <a:spLocks noChangeShapeType="1"/>
              </p:cNvSpPr>
              <p:nvPr/>
            </p:nvSpPr>
            <p:spPr bwMode="auto">
              <a:xfrm>
                <a:off x="4800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6" name="Line 486"/>
              <p:cNvSpPr>
                <a:spLocks noChangeShapeType="1"/>
              </p:cNvSpPr>
              <p:nvPr/>
            </p:nvSpPr>
            <p:spPr bwMode="auto">
              <a:xfrm>
                <a:off x="4890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7" name="Line 487"/>
              <p:cNvSpPr>
                <a:spLocks noChangeShapeType="1"/>
              </p:cNvSpPr>
              <p:nvPr/>
            </p:nvSpPr>
            <p:spPr bwMode="auto">
              <a:xfrm>
                <a:off x="4986" y="4004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8" name="Line 488"/>
              <p:cNvSpPr>
                <a:spLocks noChangeShapeType="1"/>
              </p:cNvSpPr>
              <p:nvPr/>
            </p:nvSpPr>
            <p:spPr bwMode="auto">
              <a:xfrm>
                <a:off x="5082" y="4004"/>
                <a:ext cx="1" cy="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79" name="Rectangle 489"/>
              <p:cNvSpPr>
                <a:spLocks noChangeArrowheads="1"/>
              </p:cNvSpPr>
              <p:nvPr/>
            </p:nvSpPr>
            <p:spPr bwMode="auto">
              <a:xfrm>
                <a:off x="5046" y="4041"/>
                <a:ext cx="10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24</a:t>
                </a:r>
                <a:endParaRPr lang="en-US" sz="1400" b="0"/>
              </a:p>
            </p:txBody>
          </p:sp>
        </p:grpSp>
        <p:sp>
          <p:nvSpPr>
            <p:cNvPr id="28" name="Line 490"/>
            <p:cNvSpPr>
              <a:spLocks noChangeShapeType="1"/>
            </p:cNvSpPr>
            <p:nvPr/>
          </p:nvSpPr>
          <p:spPr bwMode="auto">
            <a:xfrm>
              <a:off x="2016" y="403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29" name="Text Box 491"/>
            <p:cNvSpPr txBox="1">
              <a:spLocks noChangeArrowheads="1"/>
            </p:cNvSpPr>
            <p:nvPr/>
          </p:nvSpPr>
          <p:spPr bwMode="auto">
            <a:xfrm>
              <a:off x="144" y="3312"/>
              <a:ext cx="134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Comic Sans MS" charset="0"/>
                </a:rPr>
                <a:t>Angle, </a:t>
              </a:r>
              <a:r>
                <a:rPr lang="el-GR" sz="1600" b="0">
                  <a:latin typeface="Comic Sans MS" charset="0"/>
                </a:rPr>
                <a:t>θ</a:t>
              </a:r>
              <a:endParaRPr lang="el-GR" sz="1000" b="0">
                <a:latin typeface="Comic Sans MS" charset="0"/>
                <a:cs typeface="Arial" charset="0"/>
              </a:endParaRPr>
            </a:p>
          </p:txBody>
        </p:sp>
        <p:sp>
          <p:nvSpPr>
            <p:cNvPr id="30" name="Line 492"/>
            <p:cNvSpPr>
              <a:spLocks noChangeShapeType="1"/>
            </p:cNvSpPr>
            <p:nvPr/>
          </p:nvSpPr>
          <p:spPr bwMode="auto">
            <a:xfrm>
              <a:off x="5264" y="336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31" name="Text Box 493"/>
            <p:cNvSpPr txBox="1">
              <a:spLocks noChangeArrowheads="1"/>
            </p:cNvSpPr>
            <p:nvPr/>
          </p:nvSpPr>
          <p:spPr bwMode="auto">
            <a:xfrm>
              <a:off x="4912" y="3121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0"/>
                <a:t>Observed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4593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77" name="Text Box 5"/>
          <p:cNvSpPr txBox="1">
            <a:spLocks noChangeArrowheads="1"/>
          </p:cNvSpPr>
          <p:nvPr/>
        </p:nvSpPr>
        <p:spPr bwMode="auto">
          <a:xfrm>
            <a:off x="-25399" y="6537325"/>
            <a:ext cx="3106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57188" y="1032558"/>
            <a:ext cx="9644062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600" b="0" dirty="0"/>
              <a:t>Ecological character displacement (</a:t>
            </a:r>
            <a:r>
              <a:rPr lang="en-US" sz="2600" b="0" i="1" dirty="0"/>
              <a:t>P. </a:t>
            </a:r>
            <a:r>
              <a:rPr lang="en-US" sz="2600" b="0" i="1" dirty="0" err="1"/>
              <a:t>jordani</a:t>
            </a:r>
            <a:r>
              <a:rPr lang="en-US" sz="2600" b="0" dirty="0"/>
              <a:t> vs. </a:t>
            </a:r>
            <a:r>
              <a:rPr lang="en-US" sz="2600" b="0" i="1" dirty="0"/>
              <a:t>P. </a:t>
            </a:r>
            <a:r>
              <a:rPr lang="en-US" sz="2600" b="0" i="1" dirty="0" err="1"/>
              <a:t>teyahalee</a:t>
            </a:r>
            <a:r>
              <a:rPr lang="en-US" sz="2600" b="0" dirty="0"/>
              <a:t>)</a:t>
            </a:r>
          </a:p>
          <a:p>
            <a:pPr algn="l">
              <a:buFontTx/>
              <a:buChar char="•"/>
            </a:pPr>
            <a:r>
              <a:rPr lang="en-US" sz="2600" b="0" dirty="0"/>
              <a:t>Significant species, site, </a:t>
            </a:r>
            <a:r>
              <a:rPr lang="en-US" sz="2600" b="0" dirty="0" err="1"/>
              <a:t>species</a:t>
            </a:r>
            <a:r>
              <a:rPr lang="en-US" sz="2600" b="0" dirty="0" err="1">
                <a:cs typeface="Times New Roman" pitchFamily="18" charset="0"/>
              </a:rPr>
              <a:t>×site</a:t>
            </a: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en-US" sz="2600" b="0" dirty="0">
                <a:cs typeface="Times New Roman" pitchFamily="18" charset="0"/>
              </a:rPr>
              <a:t>Conclusion: species differ in </a:t>
            </a:r>
            <a:r>
              <a:rPr lang="en-US" sz="2600" b="0" i="1" dirty="0">
                <a:cs typeface="Times New Roman" pitchFamily="18" charset="0"/>
              </a:rPr>
              <a:t>way </a:t>
            </a:r>
            <a:r>
              <a:rPr lang="en-US" sz="2600" b="0" dirty="0">
                <a:cs typeface="Times New Roman" pitchFamily="18" charset="0"/>
              </a:rPr>
              <a:t>they diverge, not how much change they exhibit from </a:t>
            </a:r>
            <a:r>
              <a:rPr lang="en-US" sz="2600" b="0" dirty="0" err="1">
                <a:cs typeface="Times New Roman" pitchFamily="18" charset="0"/>
              </a:rPr>
              <a:t>allopatry</a:t>
            </a:r>
            <a:r>
              <a:rPr lang="en-US" sz="2600" b="0" dirty="0">
                <a:cs typeface="Times New Roman" pitchFamily="18" charset="0"/>
              </a:rPr>
              <a:t> to </a:t>
            </a:r>
            <a:r>
              <a:rPr lang="en-US" sz="2600" b="0" dirty="0" err="1">
                <a:cs typeface="Times New Roman" pitchFamily="18" charset="0"/>
              </a:rPr>
              <a:t>sympatry</a:t>
            </a:r>
            <a:endParaRPr lang="en-US" sz="2600" b="0" dirty="0">
              <a:cs typeface="Times New Roman" pitchFamily="18" charset="0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96838"/>
            <a:ext cx="9253538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>
                <a:solidFill>
                  <a:srgbClr val="0000FF"/>
                </a:solidFill>
              </a:rPr>
              <a:t>Example 1: </a:t>
            </a:r>
            <a:r>
              <a:rPr lang="en-US" sz="4000" b="1" i="1">
                <a:solidFill>
                  <a:srgbClr val="0000FF"/>
                </a:solidFill>
              </a:rPr>
              <a:t>Plethodon </a:t>
            </a:r>
            <a:r>
              <a:rPr lang="en-US" sz="4000" b="1">
                <a:solidFill>
                  <a:srgbClr val="0000FF"/>
                </a:solidFill>
              </a:rPr>
              <a:t>Salamanders</a:t>
            </a:r>
          </a:p>
        </p:txBody>
      </p:sp>
      <p:sp>
        <p:nvSpPr>
          <p:cNvPr id="5806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0" y="6340475"/>
            <a:ext cx="4529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 dirty="0">
                <a:solidFill>
                  <a:srgbClr val="000000"/>
                </a:solidFill>
              </a:rPr>
              <a:t>Data </a:t>
            </a:r>
            <a:r>
              <a:rPr lang="en-US" sz="1400" b="0" dirty="0" smtClean="0">
                <a:solidFill>
                  <a:srgbClr val="000000"/>
                </a:solidFill>
              </a:rPr>
              <a:t>from </a:t>
            </a:r>
            <a:r>
              <a:rPr lang="en-US" sz="1400" b="0" dirty="0">
                <a:solidFill>
                  <a:srgbClr val="000000"/>
                </a:solidFill>
              </a:rPr>
              <a:t>Adams. (2004).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580614" name="Group 6"/>
          <p:cNvGraphicFramePr>
            <a:graphicFrameLocks noGrp="1"/>
          </p:cNvGraphicFramePr>
          <p:nvPr>
            <p:ph sz="half" idx="2"/>
          </p:nvPr>
        </p:nvGraphicFramePr>
        <p:xfrm>
          <a:off x="5757863" y="2008188"/>
          <a:ext cx="4191000" cy="1219200"/>
        </p:xfrm>
        <a:graphic>
          <a:graphicData uri="http://schemas.openxmlformats.org/drawingml/2006/table">
            <a:tbl>
              <a:tblPr/>
              <a:tblGrid>
                <a:gridCol w="1209675"/>
                <a:gridCol w="887412"/>
                <a:gridCol w="1046163"/>
                <a:gridCol w="1047750"/>
              </a:tblGrid>
              <a:tr h="141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Effect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Exact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18,315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18,315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Species*Site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18,315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80641" name="Group 33"/>
          <p:cNvGrpSpPr>
            <a:grpSpLocks/>
          </p:cNvGrpSpPr>
          <p:nvPr/>
        </p:nvGrpSpPr>
        <p:grpSpPr bwMode="auto">
          <a:xfrm>
            <a:off x="290513" y="2092325"/>
            <a:ext cx="5108575" cy="3227388"/>
            <a:chOff x="426" y="1797"/>
            <a:chExt cx="3218" cy="2033"/>
          </a:xfrm>
        </p:grpSpPr>
        <p:pic>
          <p:nvPicPr>
            <p:cNvPr id="580642" name="Picture 34" descr="DCAdamsfig2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" y="1797"/>
              <a:ext cx="2710" cy="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0643" name="Group 35"/>
            <p:cNvGrpSpPr>
              <a:grpSpLocks/>
            </p:cNvGrpSpPr>
            <p:nvPr/>
          </p:nvGrpSpPr>
          <p:grpSpPr bwMode="auto">
            <a:xfrm>
              <a:off x="426" y="2627"/>
              <a:ext cx="956" cy="415"/>
              <a:chOff x="4346" y="1136"/>
              <a:chExt cx="1878" cy="816"/>
            </a:xfrm>
          </p:grpSpPr>
          <p:pic>
            <p:nvPicPr>
              <p:cNvPr id="580644" name="Picture 36" descr="hea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6" y="1136"/>
                <a:ext cx="1878" cy="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0645" name="Oval 37"/>
              <p:cNvSpPr>
                <a:spLocks noChangeAspect="1" noChangeArrowheads="1"/>
              </p:cNvSpPr>
              <p:nvPr/>
            </p:nvSpPr>
            <p:spPr bwMode="auto">
              <a:xfrm>
                <a:off x="5344" y="1553"/>
                <a:ext cx="26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46" name="Oval 38"/>
              <p:cNvSpPr>
                <a:spLocks noChangeAspect="1" noChangeArrowheads="1"/>
              </p:cNvSpPr>
              <p:nvPr/>
            </p:nvSpPr>
            <p:spPr bwMode="auto">
              <a:xfrm>
                <a:off x="4483" y="1520"/>
                <a:ext cx="26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47" name="Oval 39"/>
              <p:cNvSpPr>
                <a:spLocks noChangeAspect="1" noChangeArrowheads="1"/>
              </p:cNvSpPr>
              <p:nvPr/>
            </p:nvSpPr>
            <p:spPr bwMode="auto">
              <a:xfrm>
                <a:off x="4554" y="1569"/>
                <a:ext cx="25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48" name="Oval 40"/>
              <p:cNvSpPr>
                <a:spLocks noChangeAspect="1" noChangeArrowheads="1"/>
              </p:cNvSpPr>
              <p:nvPr/>
            </p:nvSpPr>
            <p:spPr bwMode="auto">
              <a:xfrm>
                <a:off x="4962" y="1449"/>
                <a:ext cx="25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49" name="Oval 41"/>
              <p:cNvSpPr>
                <a:spLocks noChangeAspect="1" noChangeArrowheads="1"/>
              </p:cNvSpPr>
              <p:nvPr/>
            </p:nvSpPr>
            <p:spPr bwMode="auto">
              <a:xfrm>
                <a:off x="5232" y="1467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50" name="Oval 42"/>
              <p:cNvSpPr>
                <a:spLocks noChangeAspect="1" noChangeArrowheads="1"/>
              </p:cNvSpPr>
              <p:nvPr/>
            </p:nvSpPr>
            <p:spPr bwMode="auto">
              <a:xfrm>
                <a:off x="5891" y="1529"/>
                <a:ext cx="26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51" name="Oval 43"/>
              <p:cNvSpPr>
                <a:spLocks noChangeAspect="1" noChangeArrowheads="1"/>
              </p:cNvSpPr>
              <p:nvPr/>
            </p:nvSpPr>
            <p:spPr bwMode="auto">
              <a:xfrm>
                <a:off x="5509" y="1324"/>
                <a:ext cx="26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52" name="Oval 44"/>
              <p:cNvSpPr>
                <a:spLocks noChangeAspect="1" noChangeArrowheads="1"/>
              </p:cNvSpPr>
              <p:nvPr/>
            </p:nvSpPr>
            <p:spPr bwMode="auto">
              <a:xfrm>
                <a:off x="5241" y="1320"/>
                <a:ext cx="26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53" name="Oval 45"/>
              <p:cNvSpPr>
                <a:spLocks noChangeAspect="1" noChangeArrowheads="1"/>
              </p:cNvSpPr>
              <p:nvPr/>
            </p:nvSpPr>
            <p:spPr bwMode="auto">
              <a:xfrm>
                <a:off x="4982" y="1293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54" name="Oval 46"/>
              <p:cNvSpPr>
                <a:spLocks noChangeAspect="1" noChangeArrowheads="1"/>
              </p:cNvSpPr>
              <p:nvPr/>
            </p:nvSpPr>
            <p:spPr bwMode="auto">
              <a:xfrm>
                <a:off x="4701" y="1279"/>
                <a:ext cx="25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55" name="Oval 47"/>
              <p:cNvSpPr>
                <a:spLocks noChangeAspect="1" noChangeArrowheads="1"/>
              </p:cNvSpPr>
              <p:nvPr/>
            </p:nvSpPr>
            <p:spPr bwMode="auto">
              <a:xfrm>
                <a:off x="4467" y="1365"/>
                <a:ext cx="26" cy="2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656" name="Oval 48"/>
              <p:cNvSpPr>
                <a:spLocks noChangeAspect="1" noChangeArrowheads="1"/>
              </p:cNvSpPr>
              <p:nvPr/>
            </p:nvSpPr>
            <p:spPr bwMode="auto">
              <a:xfrm>
                <a:off x="4444" y="1488"/>
                <a:ext cx="26" cy="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0657" name="Text Box 49"/>
          <p:cNvSpPr txBox="1">
            <a:spLocks noChangeArrowheads="1"/>
          </p:cNvSpPr>
          <p:nvPr/>
        </p:nvSpPr>
        <p:spPr bwMode="auto">
          <a:xfrm>
            <a:off x="6297613" y="3838575"/>
            <a:ext cx="3444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600" b="0" i="1"/>
              <a:t>D</a:t>
            </a:r>
            <a:r>
              <a:rPr lang="en-US" sz="1600" b="0" i="1" baseline="-25000"/>
              <a:t>Jord</a:t>
            </a:r>
            <a:r>
              <a:rPr lang="en-US" sz="1600" b="0"/>
              <a:t> = 0.087, </a:t>
            </a:r>
            <a:r>
              <a:rPr lang="en-US" sz="1400" b="0" i="1"/>
              <a:t>D</a:t>
            </a:r>
            <a:r>
              <a:rPr lang="en-US" sz="1400" b="0" i="1" baseline="-25000"/>
              <a:t>Teh</a:t>
            </a:r>
            <a:r>
              <a:rPr lang="en-US" sz="1400" b="0"/>
              <a:t> = 0.099, </a:t>
            </a:r>
            <a:r>
              <a:rPr lang="en-US" sz="1600" b="0" i="1"/>
              <a:t>P </a:t>
            </a:r>
            <a:r>
              <a:rPr lang="en-US" sz="1600" b="0"/>
              <a:t>= 0.172 </a:t>
            </a:r>
            <a:r>
              <a:rPr lang="en-US" sz="1600"/>
              <a:t>NS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6432550" y="4360863"/>
            <a:ext cx="199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800" b="0" i="1">
                <a:sym typeface="Symbol" pitchFamily="18" charset="2"/>
              </a:rPr>
              <a:t></a:t>
            </a:r>
            <a:r>
              <a:rPr lang="en-US" sz="1600" b="0"/>
              <a:t> = 47.71, </a:t>
            </a:r>
            <a:r>
              <a:rPr lang="en-US" sz="1600" b="0" i="1"/>
              <a:t>P &lt;</a:t>
            </a:r>
            <a:r>
              <a:rPr lang="en-US" sz="1600" b="0"/>
              <a:t> 0.0001</a:t>
            </a:r>
          </a:p>
        </p:txBody>
      </p:sp>
      <p:grpSp>
        <p:nvGrpSpPr>
          <p:cNvPr id="580659" name="Group 51"/>
          <p:cNvGrpSpPr>
            <a:grpSpLocks/>
          </p:cNvGrpSpPr>
          <p:nvPr/>
        </p:nvGrpSpPr>
        <p:grpSpPr bwMode="auto">
          <a:xfrm flipH="1">
            <a:off x="2770188" y="3132138"/>
            <a:ext cx="1165225" cy="1069975"/>
            <a:chOff x="1813" y="2007"/>
            <a:chExt cx="734" cy="674"/>
          </a:xfrm>
        </p:grpSpPr>
        <p:sp>
          <p:nvSpPr>
            <p:cNvPr id="580660" name="Oval 52"/>
            <p:cNvSpPr>
              <a:spLocks noChangeAspect="1" noChangeArrowheads="1"/>
            </p:cNvSpPr>
            <p:nvPr/>
          </p:nvSpPr>
          <p:spPr bwMode="auto">
            <a:xfrm>
              <a:off x="1813" y="2398"/>
              <a:ext cx="68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661" name="Rectangle 53"/>
            <p:cNvSpPr>
              <a:spLocks noChangeAspect="1" noChangeArrowheads="1"/>
            </p:cNvSpPr>
            <p:nvPr/>
          </p:nvSpPr>
          <p:spPr bwMode="auto">
            <a:xfrm>
              <a:off x="2451" y="2007"/>
              <a:ext cx="69" cy="6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662" name="Freeform 54"/>
            <p:cNvSpPr>
              <a:spLocks/>
            </p:cNvSpPr>
            <p:nvPr/>
          </p:nvSpPr>
          <p:spPr bwMode="auto">
            <a:xfrm>
              <a:off x="1855" y="2038"/>
              <a:ext cx="644" cy="376"/>
            </a:xfrm>
            <a:custGeom>
              <a:avLst/>
              <a:gdLst>
                <a:gd name="T0" fmla="*/ 644 w 644"/>
                <a:gd name="T1" fmla="*/ 0 h 376"/>
                <a:gd name="T2" fmla="*/ 0 w 644"/>
                <a:gd name="T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376">
                  <a:moveTo>
                    <a:pt x="644" y="0"/>
                  </a:moveTo>
                  <a:lnTo>
                    <a:pt x="0" y="37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63" name="Freeform 55"/>
            <p:cNvSpPr>
              <a:spLocks/>
            </p:cNvSpPr>
            <p:nvPr/>
          </p:nvSpPr>
          <p:spPr bwMode="auto">
            <a:xfrm>
              <a:off x="1891" y="2474"/>
              <a:ext cx="620" cy="168"/>
            </a:xfrm>
            <a:custGeom>
              <a:avLst/>
              <a:gdLst>
                <a:gd name="T0" fmla="*/ 620 w 620"/>
                <a:gd name="T1" fmla="*/ 168 h 168"/>
                <a:gd name="T2" fmla="*/ 0 w 620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68">
                  <a:moveTo>
                    <a:pt x="620" y="16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64" name="Oval 56"/>
            <p:cNvSpPr>
              <a:spLocks noChangeAspect="1" noChangeArrowheads="1"/>
            </p:cNvSpPr>
            <p:nvPr/>
          </p:nvSpPr>
          <p:spPr bwMode="auto">
            <a:xfrm>
              <a:off x="1853" y="2439"/>
              <a:ext cx="69" cy="6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665" name="Rectangle 57"/>
            <p:cNvSpPr>
              <a:spLocks noChangeAspect="1" noChangeArrowheads="1"/>
            </p:cNvSpPr>
            <p:nvPr/>
          </p:nvSpPr>
          <p:spPr bwMode="auto">
            <a:xfrm>
              <a:off x="2478" y="2612"/>
              <a:ext cx="69" cy="69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57" grpId="0"/>
      <p:bldP spid="5806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357188" y="1141413"/>
            <a:ext cx="9644062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600" b="0"/>
              <a:t>Sexual dimorphism in white sands pupfish (</a:t>
            </a:r>
            <a:r>
              <a:rPr lang="en-US" sz="2600" b="0" i="1"/>
              <a:t>C. tularosa</a:t>
            </a:r>
            <a:r>
              <a:rPr lang="en-US" sz="2600" b="0"/>
              <a:t>)</a:t>
            </a:r>
          </a:p>
          <a:p>
            <a:pPr algn="l">
              <a:buFontTx/>
              <a:buChar char="•"/>
            </a:pPr>
            <a:r>
              <a:rPr lang="en-US" sz="2600" b="0"/>
              <a:t>Significant population, sex, population</a:t>
            </a:r>
            <a:r>
              <a:rPr lang="en-US" sz="2600" b="0">
                <a:cs typeface="Times New Roman" pitchFamily="18" charset="0"/>
              </a:rPr>
              <a:t>×sex</a:t>
            </a: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600" b="0">
              <a:cs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en-US" sz="2600" b="0">
                <a:cs typeface="Times New Roman" pitchFamily="18" charset="0"/>
              </a:rPr>
              <a:t>Conclusion: populations display different </a:t>
            </a:r>
            <a:r>
              <a:rPr lang="en-US" sz="2600" b="0" i="1">
                <a:cs typeface="Times New Roman" pitchFamily="18" charset="0"/>
              </a:rPr>
              <a:t>amounts </a:t>
            </a:r>
            <a:r>
              <a:rPr lang="en-US" sz="2600" b="0">
                <a:cs typeface="Times New Roman" pitchFamily="18" charset="0"/>
              </a:rPr>
              <a:t>of sexual dimorphism </a:t>
            </a:r>
            <a:r>
              <a:rPr lang="en-US" sz="2600" b="0" i="1">
                <a:cs typeface="Times New Roman" pitchFamily="18" charset="0"/>
              </a:rPr>
              <a:t>and </a:t>
            </a:r>
            <a:r>
              <a:rPr lang="en-US" sz="2600" b="0">
                <a:cs typeface="Times New Roman" pitchFamily="18" charset="0"/>
              </a:rPr>
              <a:t>different directions of dimorphism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96838"/>
            <a:ext cx="9253538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>
                <a:solidFill>
                  <a:srgbClr val="0000FF"/>
                </a:solidFill>
              </a:rPr>
              <a:t>Example 2: Desert Pupfish</a:t>
            </a:r>
          </a:p>
        </p:txBody>
      </p:sp>
      <p:sp>
        <p:nvSpPr>
          <p:cNvPr id="58266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6513513" y="3300413"/>
            <a:ext cx="315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600" b="0" i="1"/>
              <a:t>D</a:t>
            </a:r>
            <a:r>
              <a:rPr lang="en-US" sz="1600" b="0" i="1" baseline="-25000"/>
              <a:t>SC</a:t>
            </a:r>
            <a:r>
              <a:rPr lang="en-US" sz="1600" b="0"/>
              <a:t> = 0.068, </a:t>
            </a:r>
            <a:r>
              <a:rPr lang="en-US" sz="1400" b="0" i="1"/>
              <a:t>D</a:t>
            </a:r>
            <a:r>
              <a:rPr lang="en-US" sz="1400" b="0" i="1" baseline="-25000"/>
              <a:t>MO</a:t>
            </a:r>
            <a:r>
              <a:rPr lang="en-US" sz="1400" b="0"/>
              <a:t> = 0.044, </a:t>
            </a:r>
            <a:r>
              <a:rPr lang="en-US" sz="1600" b="0" i="1"/>
              <a:t>P </a:t>
            </a:r>
            <a:r>
              <a:rPr lang="en-US" sz="1600" b="0"/>
              <a:t>&lt; 0.0001</a:t>
            </a:r>
            <a:endParaRPr lang="en-US" sz="1600"/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7361238" y="3783013"/>
            <a:ext cx="2005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800" b="0" i="1">
                <a:sym typeface="Symbol" pitchFamily="18" charset="2"/>
              </a:rPr>
              <a:t></a:t>
            </a:r>
            <a:r>
              <a:rPr lang="en-US" sz="1800"/>
              <a:t> </a:t>
            </a:r>
            <a:r>
              <a:rPr lang="en-US" sz="1600" b="0"/>
              <a:t>= 23.88, </a:t>
            </a:r>
            <a:r>
              <a:rPr lang="en-US" sz="1600" b="0" i="1"/>
              <a:t>P &lt;</a:t>
            </a:r>
            <a:r>
              <a:rPr lang="en-US" sz="1600" b="0"/>
              <a:t> 0.0001</a:t>
            </a:r>
          </a:p>
        </p:txBody>
      </p:sp>
      <p:grpSp>
        <p:nvGrpSpPr>
          <p:cNvPr id="582664" name="Group 8"/>
          <p:cNvGrpSpPr>
            <a:grpSpLocks noChangeAspect="1"/>
          </p:cNvGrpSpPr>
          <p:nvPr/>
        </p:nvGrpSpPr>
        <p:grpSpPr bwMode="auto">
          <a:xfrm>
            <a:off x="7305675" y="1501775"/>
            <a:ext cx="2209800" cy="1109663"/>
            <a:chOff x="96" y="518"/>
            <a:chExt cx="1382" cy="702"/>
          </a:xfrm>
        </p:grpSpPr>
        <p:grpSp>
          <p:nvGrpSpPr>
            <p:cNvPr id="582665" name="Group 9"/>
            <p:cNvGrpSpPr>
              <a:grpSpLocks noChangeAspect="1"/>
            </p:cNvGrpSpPr>
            <p:nvPr/>
          </p:nvGrpSpPr>
          <p:grpSpPr bwMode="auto">
            <a:xfrm>
              <a:off x="152" y="641"/>
              <a:ext cx="1326" cy="483"/>
              <a:chOff x="1147" y="1459"/>
              <a:chExt cx="4084" cy="1489"/>
            </a:xfrm>
          </p:grpSpPr>
          <p:sp>
            <p:nvSpPr>
              <p:cNvPr id="582666" name="Freeform 10"/>
              <p:cNvSpPr>
                <a:spLocks noChangeAspect="1"/>
              </p:cNvSpPr>
              <p:nvPr/>
            </p:nvSpPr>
            <p:spPr bwMode="auto">
              <a:xfrm>
                <a:off x="1147" y="1494"/>
                <a:ext cx="3459" cy="1421"/>
              </a:xfrm>
              <a:custGeom>
                <a:avLst/>
                <a:gdLst>
                  <a:gd name="T0" fmla="*/ 84 w 2086"/>
                  <a:gd name="T1" fmla="*/ 424 h 900"/>
                  <a:gd name="T2" fmla="*/ 106 w 2086"/>
                  <a:gd name="T3" fmla="*/ 398 h 900"/>
                  <a:gd name="T4" fmla="*/ 171 w 2086"/>
                  <a:gd name="T5" fmla="*/ 324 h 900"/>
                  <a:gd name="T6" fmla="*/ 264 w 2086"/>
                  <a:gd name="T7" fmla="*/ 276 h 900"/>
                  <a:gd name="T8" fmla="*/ 343 w 2086"/>
                  <a:gd name="T9" fmla="*/ 240 h 900"/>
                  <a:gd name="T10" fmla="*/ 394 w 2086"/>
                  <a:gd name="T11" fmla="*/ 211 h 900"/>
                  <a:gd name="T12" fmla="*/ 480 w 2086"/>
                  <a:gd name="T13" fmla="*/ 144 h 900"/>
                  <a:gd name="T14" fmla="*/ 564 w 2086"/>
                  <a:gd name="T15" fmla="*/ 103 h 900"/>
                  <a:gd name="T16" fmla="*/ 667 w 2086"/>
                  <a:gd name="T17" fmla="*/ 57 h 900"/>
                  <a:gd name="T18" fmla="*/ 742 w 2086"/>
                  <a:gd name="T19" fmla="*/ 28 h 900"/>
                  <a:gd name="T20" fmla="*/ 937 w 2086"/>
                  <a:gd name="T21" fmla="*/ 6 h 900"/>
                  <a:gd name="T22" fmla="*/ 1171 w 2086"/>
                  <a:gd name="T23" fmla="*/ 28 h 900"/>
                  <a:gd name="T24" fmla="*/ 1207 w 2086"/>
                  <a:gd name="T25" fmla="*/ 40 h 900"/>
                  <a:gd name="T26" fmla="*/ 1323 w 2086"/>
                  <a:gd name="T27" fmla="*/ 117 h 900"/>
                  <a:gd name="T28" fmla="*/ 1467 w 2086"/>
                  <a:gd name="T29" fmla="*/ 206 h 900"/>
                  <a:gd name="T30" fmla="*/ 1567 w 2086"/>
                  <a:gd name="T31" fmla="*/ 254 h 900"/>
                  <a:gd name="T32" fmla="*/ 1647 w 2086"/>
                  <a:gd name="T33" fmla="*/ 292 h 900"/>
                  <a:gd name="T34" fmla="*/ 1745 w 2086"/>
                  <a:gd name="T35" fmla="*/ 321 h 900"/>
                  <a:gd name="T36" fmla="*/ 1824 w 2086"/>
                  <a:gd name="T37" fmla="*/ 340 h 900"/>
                  <a:gd name="T38" fmla="*/ 1963 w 2086"/>
                  <a:gd name="T39" fmla="*/ 331 h 900"/>
                  <a:gd name="T40" fmla="*/ 2031 w 2086"/>
                  <a:gd name="T41" fmla="*/ 362 h 900"/>
                  <a:gd name="T42" fmla="*/ 2079 w 2086"/>
                  <a:gd name="T43" fmla="*/ 484 h 900"/>
                  <a:gd name="T44" fmla="*/ 2079 w 2086"/>
                  <a:gd name="T45" fmla="*/ 614 h 900"/>
                  <a:gd name="T46" fmla="*/ 1999 w 2086"/>
                  <a:gd name="T47" fmla="*/ 753 h 900"/>
                  <a:gd name="T48" fmla="*/ 1879 w 2086"/>
                  <a:gd name="T49" fmla="*/ 763 h 900"/>
                  <a:gd name="T50" fmla="*/ 1630 w 2086"/>
                  <a:gd name="T51" fmla="*/ 751 h 900"/>
                  <a:gd name="T52" fmla="*/ 1488 w 2086"/>
                  <a:gd name="T53" fmla="*/ 760 h 900"/>
                  <a:gd name="T54" fmla="*/ 1459 w 2086"/>
                  <a:gd name="T55" fmla="*/ 784 h 900"/>
                  <a:gd name="T56" fmla="*/ 1409 w 2086"/>
                  <a:gd name="T57" fmla="*/ 813 h 900"/>
                  <a:gd name="T58" fmla="*/ 1260 w 2086"/>
                  <a:gd name="T59" fmla="*/ 861 h 900"/>
                  <a:gd name="T60" fmla="*/ 941 w 2086"/>
                  <a:gd name="T61" fmla="*/ 876 h 900"/>
                  <a:gd name="T62" fmla="*/ 682 w 2086"/>
                  <a:gd name="T63" fmla="*/ 854 h 900"/>
                  <a:gd name="T64" fmla="*/ 555 w 2086"/>
                  <a:gd name="T65" fmla="*/ 828 h 900"/>
                  <a:gd name="T66" fmla="*/ 514 w 2086"/>
                  <a:gd name="T67" fmla="*/ 816 h 900"/>
                  <a:gd name="T68" fmla="*/ 403 w 2086"/>
                  <a:gd name="T69" fmla="*/ 775 h 900"/>
                  <a:gd name="T70" fmla="*/ 243 w 2086"/>
                  <a:gd name="T71" fmla="*/ 724 h 900"/>
                  <a:gd name="T72" fmla="*/ 142 w 2086"/>
                  <a:gd name="T73" fmla="*/ 660 h 900"/>
                  <a:gd name="T74" fmla="*/ 70 w 2086"/>
                  <a:gd name="T75" fmla="*/ 614 h 900"/>
                  <a:gd name="T76" fmla="*/ 27 w 2086"/>
                  <a:gd name="T77" fmla="*/ 568 h 900"/>
                  <a:gd name="T78" fmla="*/ 36 w 2086"/>
                  <a:gd name="T79" fmla="*/ 496 h 900"/>
                  <a:gd name="T80" fmla="*/ 34 w 2086"/>
                  <a:gd name="T81" fmla="*/ 46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6" h="900">
                    <a:moveTo>
                      <a:pt x="34" y="463"/>
                    </a:moveTo>
                    <a:cubicBezTo>
                      <a:pt x="39" y="432"/>
                      <a:pt x="55" y="429"/>
                      <a:pt x="84" y="424"/>
                    </a:cubicBezTo>
                    <a:cubicBezTo>
                      <a:pt x="95" y="418"/>
                      <a:pt x="89" y="423"/>
                      <a:pt x="96" y="412"/>
                    </a:cubicBezTo>
                    <a:cubicBezTo>
                      <a:pt x="99" y="407"/>
                      <a:pt x="106" y="398"/>
                      <a:pt x="106" y="398"/>
                    </a:cubicBezTo>
                    <a:cubicBezTo>
                      <a:pt x="108" y="389"/>
                      <a:pt x="113" y="384"/>
                      <a:pt x="118" y="376"/>
                    </a:cubicBezTo>
                    <a:cubicBezTo>
                      <a:pt x="121" y="364"/>
                      <a:pt x="158" y="327"/>
                      <a:pt x="171" y="324"/>
                    </a:cubicBezTo>
                    <a:cubicBezTo>
                      <a:pt x="191" y="310"/>
                      <a:pt x="211" y="297"/>
                      <a:pt x="235" y="290"/>
                    </a:cubicBezTo>
                    <a:cubicBezTo>
                      <a:pt x="244" y="285"/>
                      <a:pt x="254" y="279"/>
                      <a:pt x="264" y="276"/>
                    </a:cubicBezTo>
                    <a:cubicBezTo>
                      <a:pt x="279" y="266"/>
                      <a:pt x="298" y="258"/>
                      <a:pt x="315" y="254"/>
                    </a:cubicBezTo>
                    <a:cubicBezTo>
                      <a:pt x="323" y="248"/>
                      <a:pt x="333" y="243"/>
                      <a:pt x="343" y="240"/>
                    </a:cubicBezTo>
                    <a:cubicBezTo>
                      <a:pt x="353" y="234"/>
                      <a:pt x="361" y="226"/>
                      <a:pt x="372" y="223"/>
                    </a:cubicBezTo>
                    <a:cubicBezTo>
                      <a:pt x="379" y="218"/>
                      <a:pt x="385" y="213"/>
                      <a:pt x="394" y="211"/>
                    </a:cubicBezTo>
                    <a:cubicBezTo>
                      <a:pt x="408" y="197"/>
                      <a:pt x="428" y="186"/>
                      <a:pt x="444" y="172"/>
                    </a:cubicBezTo>
                    <a:cubicBezTo>
                      <a:pt x="455" y="163"/>
                      <a:pt x="466" y="148"/>
                      <a:pt x="480" y="144"/>
                    </a:cubicBezTo>
                    <a:cubicBezTo>
                      <a:pt x="487" y="139"/>
                      <a:pt x="493" y="134"/>
                      <a:pt x="502" y="132"/>
                    </a:cubicBezTo>
                    <a:cubicBezTo>
                      <a:pt x="516" y="122"/>
                      <a:pt x="548" y="108"/>
                      <a:pt x="564" y="103"/>
                    </a:cubicBezTo>
                    <a:cubicBezTo>
                      <a:pt x="580" y="91"/>
                      <a:pt x="597" y="81"/>
                      <a:pt x="617" y="76"/>
                    </a:cubicBezTo>
                    <a:cubicBezTo>
                      <a:pt x="632" y="67"/>
                      <a:pt x="654" y="63"/>
                      <a:pt x="667" y="57"/>
                    </a:cubicBezTo>
                    <a:cubicBezTo>
                      <a:pt x="681" y="47"/>
                      <a:pt x="701" y="42"/>
                      <a:pt x="718" y="36"/>
                    </a:cubicBezTo>
                    <a:cubicBezTo>
                      <a:pt x="728" y="33"/>
                      <a:pt x="742" y="28"/>
                      <a:pt x="742" y="28"/>
                    </a:cubicBezTo>
                    <a:cubicBezTo>
                      <a:pt x="752" y="29"/>
                      <a:pt x="787" y="18"/>
                      <a:pt x="811" y="16"/>
                    </a:cubicBezTo>
                    <a:cubicBezTo>
                      <a:pt x="843" y="12"/>
                      <a:pt x="895" y="7"/>
                      <a:pt x="937" y="6"/>
                    </a:cubicBezTo>
                    <a:cubicBezTo>
                      <a:pt x="986" y="4"/>
                      <a:pt x="1065" y="0"/>
                      <a:pt x="1104" y="4"/>
                    </a:cubicBezTo>
                    <a:cubicBezTo>
                      <a:pt x="1126" y="13"/>
                      <a:pt x="1149" y="21"/>
                      <a:pt x="1171" y="28"/>
                    </a:cubicBezTo>
                    <a:cubicBezTo>
                      <a:pt x="1178" y="30"/>
                      <a:pt x="1186" y="34"/>
                      <a:pt x="1193" y="36"/>
                    </a:cubicBezTo>
                    <a:cubicBezTo>
                      <a:pt x="1198" y="38"/>
                      <a:pt x="1207" y="40"/>
                      <a:pt x="1207" y="40"/>
                    </a:cubicBezTo>
                    <a:cubicBezTo>
                      <a:pt x="1222" y="49"/>
                      <a:pt x="1250" y="72"/>
                      <a:pt x="1265" y="76"/>
                    </a:cubicBezTo>
                    <a:cubicBezTo>
                      <a:pt x="1280" y="93"/>
                      <a:pt x="1304" y="104"/>
                      <a:pt x="1323" y="117"/>
                    </a:cubicBezTo>
                    <a:cubicBezTo>
                      <a:pt x="1352" y="137"/>
                      <a:pt x="1390" y="175"/>
                      <a:pt x="1423" y="184"/>
                    </a:cubicBezTo>
                    <a:cubicBezTo>
                      <a:pt x="1436" y="192"/>
                      <a:pt x="1452" y="202"/>
                      <a:pt x="1467" y="206"/>
                    </a:cubicBezTo>
                    <a:cubicBezTo>
                      <a:pt x="1486" y="220"/>
                      <a:pt x="1476" y="217"/>
                      <a:pt x="1493" y="220"/>
                    </a:cubicBezTo>
                    <a:cubicBezTo>
                      <a:pt x="1514" y="230"/>
                      <a:pt x="1546" y="248"/>
                      <a:pt x="1567" y="254"/>
                    </a:cubicBezTo>
                    <a:cubicBezTo>
                      <a:pt x="1582" y="263"/>
                      <a:pt x="1601" y="273"/>
                      <a:pt x="1618" y="278"/>
                    </a:cubicBezTo>
                    <a:cubicBezTo>
                      <a:pt x="1626" y="284"/>
                      <a:pt x="1637" y="289"/>
                      <a:pt x="1647" y="292"/>
                    </a:cubicBezTo>
                    <a:cubicBezTo>
                      <a:pt x="1658" y="300"/>
                      <a:pt x="1670" y="301"/>
                      <a:pt x="1683" y="304"/>
                    </a:cubicBezTo>
                    <a:cubicBezTo>
                      <a:pt x="1703" y="313"/>
                      <a:pt x="1724" y="319"/>
                      <a:pt x="1745" y="321"/>
                    </a:cubicBezTo>
                    <a:cubicBezTo>
                      <a:pt x="1767" y="327"/>
                      <a:pt x="1756" y="325"/>
                      <a:pt x="1776" y="328"/>
                    </a:cubicBezTo>
                    <a:cubicBezTo>
                      <a:pt x="1792" y="333"/>
                      <a:pt x="1808" y="337"/>
                      <a:pt x="1824" y="340"/>
                    </a:cubicBezTo>
                    <a:cubicBezTo>
                      <a:pt x="1834" y="342"/>
                      <a:pt x="1855" y="345"/>
                      <a:pt x="1855" y="345"/>
                    </a:cubicBezTo>
                    <a:cubicBezTo>
                      <a:pt x="1896" y="344"/>
                      <a:pt x="1925" y="336"/>
                      <a:pt x="1963" y="331"/>
                    </a:cubicBezTo>
                    <a:cubicBezTo>
                      <a:pt x="1978" y="332"/>
                      <a:pt x="1992" y="334"/>
                      <a:pt x="2007" y="338"/>
                    </a:cubicBezTo>
                    <a:cubicBezTo>
                      <a:pt x="2024" y="355"/>
                      <a:pt x="2012" y="349"/>
                      <a:pt x="2031" y="362"/>
                    </a:cubicBezTo>
                    <a:cubicBezTo>
                      <a:pt x="2034" y="372"/>
                      <a:pt x="2051" y="408"/>
                      <a:pt x="2057" y="417"/>
                    </a:cubicBezTo>
                    <a:cubicBezTo>
                      <a:pt x="2062" y="436"/>
                      <a:pt x="2075" y="465"/>
                      <a:pt x="2079" y="484"/>
                    </a:cubicBezTo>
                    <a:cubicBezTo>
                      <a:pt x="2080" y="503"/>
                      <a:pt x="2082" y="517"/>
                      <a:pt x="2086" y="535"/>
                    </a:cubicBezTo>
                    <a:cubicBezTo>
                      <a:pt x="2085" y="563"/>
                      <a:pt x="2086" y="583"/>
                      <a:pt x="2079" y="614"/>
                    </a:cubicBezTo>
                    <a:cubicBezTo>
                      <a:pt x="2077" y="623"/>
                      <a:pt x="2064" y="664"/>
                      <a:pt x="2059" y="672"/>
                    </a:cubicBezTo>
                    <a:cubicBezTo>
                      <a:pt x="2053" y="694"/>
                      <a:pt x="2022" y="747"/>
                      <a:pt x="1999" y="753"/>
                    </a:cubicBezTo>
                    <a:cubicBezTo>
                      <a:pt x="1989" y="760"/>
                      <a:pt x="1976" y="767"/>
                      <a:pt x="1963" y="770"/>
                    </a:cubicBezTo>
                    <a:cubicBezTo>
                      <a:pt x="1943" y="772"/>
                      <a:pt x="1913" y="766"/>
                      <a:pt x="1879" y="763"/>
                    </a:cubicBezTo>
                    <a:cubicBezTo>
                      <a:pt x="1843" y="753"/>
                      <a:pt x="1796" y="755"/>
                      <a:pt x="1759" y="753"/>
                    </a:cubicBezTo>
                    <a:cubicBezTo>
                      <a:pt x="1714" y="747"/>
                      <a:pt x="1675" y="756"/>
                      <a:pt x="1630" y="751"/>
                    </a:cubicBezTo>
                    <a:cubicBezTo>
                      <a:pt x="1592" y="752"/>
                      <a:pt x="1555" y="751"/>
                      <a:pt x="1517" y="753"/>
                    </a:cubicBezTo>
                    <a:cubicBezTo>
                      <a:pt x="1507" y="753"/>
                      <a:pt x="1488" y="760"/>
                      <a:pt x="1488" y="760"/>
                    </a:cubicBezTo>
                    <a:cubicBezTo>
                      <a:pt x="1477" y="765"/>
                      <a:pt x="1482" y="773"/>
                      <a:pt x="1471" y="777"/>
                    </a:cubicBezTo>
                    <a:cubicBezTo>
                      <a:pt x="1465" y="781"/>
                      <a:pt x="1466" y="780"/>
                      <a:pt x="1459" y="784"/>
                    </a:cubicBezTo>
                    <a:cubicBezTo>
                      <a:pt x="1452" y="789"/>
                      <a:pt x="1436" y="801"/>
                      <a:pt x="1428" y="806"/>
                    </a:cubicBezTo>
                    <a:cubicBezTo>
                      <a:pt x="1423" y="806"/>
                      <a:pt x="1418" y="811"/>
                      <a:pt x="1409" y="813"/>
                    </a:cubicBezTo>
                    <a:cubicBezTo>
                      <a:pt x="1393" y="820"/>
                      <a:pt x="1379" y="833"/>
                      <a:pt x="1361" y="837"/>
                    </a:cubicBezTo>
                    <a:cubicBezTo>
                      <a:pt x="1331" y="852"/>
                      <a:pt x="1293" y="859"/>
                      <a:pt x="1260" y="861"/>
                    </a:cubicBezTo>
                    <a:cubicBezTo>
                      <a:pt x="1245" y="865"/>
                      <a:pt x="1233" y="867"/>
                      <a:pt x="1217" y="868"/>
                    </a:cubicBezTo>
                    <a:cubicBezTo>
                      <a:pt x="1142" y="900"/>
                      <a:pt x="1030" y="870"/>
                      <a:pt x="941" y="876"/>
                    </a:cubicBezTo>
                    <a:cubicBezTo>
                      <a:pt x="867" y="874"/>
                      <a:pt x="798" y="871"/>
                      <a:pt x="725" y="864"/>
                    </a:cubicBezTo>
                    <a:cubicBezTo>
                      <a:pt x="712" y="858"/>
                      <a:pt x="696" y="857"/>
                      <a:pt x="682" y="854"/>
                    </a:cubicBezTo>
                    <a:cubicBezTo>
                      <a:pt x="652" y="848"/>
                      <a:pt x="623" y="839"/>
                      <a:pt x="593" y="835"/>
                    </a:cubicBezTo>
                    <a:cubicBezTo>
                      <a:pt x="580" y="831"/>
                      <a:pt x="569" y="829"/>
                      <a:pt x="555" y="828"/>
                    </a:cubicBezTo>
                    <a:cubicBezTo>
                      <a:pt x="544" y="824"/>
                      <a:pt x="532" y="821"/>
                      <a:pt x="521" y="818"/>
                    </a:cubicBezTo>
                    <a:cubicBezTo>
                      <a:pt x="519" y="817"/>
                      <a:pt x="514" y="816"/>
                      <a:pt x="514" y="816"/>
                    </a:cubicBezTo>
                    <a:cubicBezTo>
                      <a:pt x="504" y="808"/>
                      <a:pt x="492" y="802"/>
                      <a:pt x="480" y="799"/>
                    </a:cubicBezTo>
                    <a:cubicBezTo>
                      <a:pt x="459" y="784"/>
                      <a:pt x="428" y="780"/>
                      <a:pt x="403" y="775"/>
                    </a:cubicBezTo>
                    <a:cubicBezTo>
                      <a:pt x="374" y="777"/>
                      <a:pt x="372" y="771"/>
                      <a:pt x="341" y="768"/>
                    </a:cubicBezTo>
                    <a:cubicBezTo>
                      <a:pt x="313" y="748"/>
                      <a:pt x="275" y="738"/>
                      <a:pt x="243" y="724"/>
                    </a:cubicBezTo>
                    <a:cubicBezTo>
                      <a:pt x="231" y="712"/>
                      <a:pt x="214" y="703"/>
                      <a:pt x="199" y="693"/>
                    </a:cubicBezTo>
                    <a:cubicBezTo>
                      <a:pt x="179" y="681"/>
                      <a:pt x="165" y="667"/>
                      <a:pt x="142" y="660"/>
                    </a:cubicBezTo>
                    <a:cubicBezTo>
                      <a:pt x="126" y="649"/>
                      <a:pt x="109" y="635"/>
                      <a:pt x="91" y="628"/>
                    </a:cubicBezTo>
                    <a:cubicBezTo>
                      <a:pt x="84" y="621"/>
                      <a:pt x="79" y="617"/>
                      <a:pt x="70" y="614"/>
                    </a:cubicBezTo>
                    <a:cubicBezTo>
                      <a:pt x="61" y="605"/>
                      <a:pt x="50" y="599"/>
                      <a:pt x="41" y="590"/>
                    </a:cubicBezTo>
                    <a:cubicBezTo>
                      <a:pt x="38" y="581"/>
                      <a:pt x="33" y="575"/>
                      <a:pt x="27" y="568"/>
                    </a:cubicBezTo>
                    <a:cubicBezTo>
                      <a:pt x="23" y="559"/>
                      <a:pt x="13" y="543"/>
                      <a:pt x="7" y="535"/>
                    </a:cubicBezTo>
                    <a:cubicBezTo>
                      <a:pt x="10" y="487"/>
                      <a:pt x="0" y="510"/>
                      <a:pt x="36" y="496"/>
                    </a:cubicBezTo>
                    <a:cubicBezTo>
                      <a:pt x="39" y="495"/>
                      <a:pt x="89" y="511"/>
                      <a:pt x="84" y="511"/>
                    </a:cubicBezTo>
                    <a:cubicBezTo>
                      <a:pt x="83" y="502"/>
                      <a:pt x="43" y="463"/>
                      <a:pt x="34" y="463"/>
                    </a:cubicBez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67" name="Freeform 11"/>
              <p:cNvSpPr>
                <a:spLocks noChangeAspect="1"/>
              </p:cNvSpPr>
              <p:nvPr/>
            </p:nvSpPr>
            <p:spPr bwMode="auto">
              <a:xfrm>
                <a:off x="2978" y="1459"/>
                <a:ext cx="1193" cy="504"/>
              </a:xfrm>
              <a:custGeom>
                <a:avLst/>
                <a:gdLst>
                  <a:gd name="T0" fmla="*/ 0 w 720"/>
                  <a:gd name="T1" fmla="*/ 24 h 319"/>
                  <a:gd name="T2" fmla="*/ 125 w 720"/>
                  <a:gd name="T3" fmla="*/ 12 h 319"/>
                  <a:gd name="T4" fmla="*/ 259 w 720"/>
                  <a:gd name="T5" fmla="*/ 2 h 319"/>
                  <a:gd name="T6" fmla="*/ 499 w 720"/>
                  <a:gd name="T7" fmla="*/ 5 h 319"/>
                  <a:gd name="T8" fmla="*/ 591 w 720"/>
                  <a:gd name="T9" fmla="*/ 31 h 319"/>
                  <a:gd name="T10" fmla="*/ 648 w 720"/>
                  <a:gd name="T11" fmla="*/ 58 h 319"/>
                  <a:gd name="T12" fmla="*/ 667 w 720"/>
                  <a:gd name="T13" fmla="*/ 77 h 319"/>
                  <a:gd name="T14" fmla="*/ 679 w 720"/>
                  <a:gd name="T15" fmla="*/ 91 h 319"/>
                  <a:gd name="T16" fmla="*/ 687 w 720"/>
                  <a:gd name="T17" fmla="*/ 110 h 319"/>
                  <a:gd name="T18" fmla="*/ 694 w 720"/>
                  <a:gd name="T19" fmla="*/ 134 h 319"/>
                  <a:gd name="T20" fmla="*/ 701 w 720"/>
                  <a:gd name="T21" fmla="*/ 168 h 319"/>
                  <a:gd name="T22" fmla="*/ 677 w 720"/>
                  <a:gd name="T23" fmla="*/ 276 h 319"/>
                  <a:gd name="T24" fmla="*/ 636 w 720"/>
                  <a:gd name="T25" fmla="*/ 300 h 319"/>
                  <a:gd name="T26" fmla="*/ 605 w 720"/>
                  <a:gd name="T27" fmla="*/ 314 h 319"/>
                  <a:gd name="T28" fmla="*/ 531 w 720"/>
                  <a:gd name="T29" fmla="*/ 312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0" h="319">
                    <a:moveTo>
                      <a:pt x="0" y="24"/>
                    </a:moveTo>
                    <a:cubicBezTo>
                      <a:pt x="21" y="22"/>
                      <a:pt x="96" y="15"/>
                      <a:pt x="125" y="12"/>
                    </a:cubicBezTo>
                    <a:cubicBezTo>
                      <a:pt x="168" y="8"/>
                      <a:pt x="197" y="3"/>
                      <a:pt x="259" y="2"/>
                    </a:cubicBezTo>
                    <a:cubicBezTo>
                      <a:pt x="313" y="2"/>
                      <a:pt x="444" y="0"/>
                      <a:pt x="499" y="5"/>
                    </a:cubicBezTo>
                    <a:cubicBezTo>
                      <a:pt x="525" y="12"/>
                      <a:pt x="564" y="28"/>
                      <a:pt x="591" y="31"/>
                    </a:cubicBezTo>
                    <a:cubicBezTo>
                      <a:pt x="612" y="37"/>
                      <a:pt x="626" y="54"/>
                      <a:pt x="648" y="58"/>
                    </a:cubicBezTo>
                    <a:cubicBezTo>
                      <a:pt x="657" y="64"/>
                      <a:pt x="655" y="75"/>
                      <a:pt x="667" y="77"/>
                    </a:cubicBezTo>
                    <a:cubicBezTo>
                      <a:pt x="671" y="83"/>
                      <a:pt x="676" y="86"/>
                      <a:pt x="679" y="91"/>
                    </a:cubicBezTo>
                    <a:cubicBezTo>
                      <a:pt x="682" y="96"/>
                      <a:pt x="685" y="103"/>
                      <a:pt x="687" y="110"/>
                    </a:cubicBezTo>
                    <a:cubicBezTo>
                      <a:pt x="692" y="116"/>
                      <a:pt x="694" y="134"/>
                      <a:pt x="694" y="134"/>
                    </a:cubicBezTo>
                    <a:cubicBezTo>
                      <a:pt x="696" y="146"/>
                      <a:pt x="699" y="156"/>
                      <a:pt x="701" y="168"/>
                    </a:cubicBezTo>
                    <a:cubicBezTo>
                      <a:pt x="702" y="199"/>
                      <a:pt x="720" y="264"/>
                      <a:pt x="677" y="276"/>
                    </a:cubicBezTo>
                    <a:cubicBezTo>
                      <a:pt x="667" y="290"/>
                      <a:pt x="652" y="295"/>
                      <a:pt x="636" y="300"/>
                    </a:cubicBezTo>
                    <a:cubicBezTo>
                      <a:pt x="627" y="306"/>
                      <a:pt x="615" y="311"/>
                      <a:pt x="605" y="314"/>
                    </a:cubicBezTo>
                    <a:cubicBezTo>
                      <a:pt x="598" y="319"/>
                      <a:pt x="540" y="312"/>
                      <a:pt x="531" y="312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68" name="Freeform 12"/>
              <p:cNvSpPr>
                <a:spLocks noChangeAspect="1"/>
              </p:cNvSpPr>
              <p:nvPr/>
            </p:nvSpPr>
            <p:spPr bwMode="auto">
              <a:xfrm>
                <a:off x="1792" y="2020"/>
                <a:ext cx="446" cy="697"/>
              </a:xfrm>
              <a:custGeom>
                <a:avLst/>
                <a:gdLst>
                  <a:gd name="T0" fmla="*/ 0 w 269"/>
                  <a:gd name="T1" fmla="*/ 442 h 442"/>
                  <a:gd name="T2" fmla="*/ 36 w 269"/>
                  <a:gd name="T3" fmla="*/ 437 h 442"/>
                  <a:gd name="T4" fmla="*/ 149 w 269"/>
                  <a:gd name="T5" fmla="*/ 370 h 442"/>
                  <a:gd name="T6" fmla="*/ 216 w 269"/>
                  <a:gd name="T7" fmla="*/ 315 h 442"/>
                  <a:gd name="T8" fmla="*/ 262 w 269"/>
                  <a:gd name="T9" fmla="*/ 231 h 442"/>
                  <a:gd name="T10" fmla="*/ 269 w 269"/>
                  <a:gd name="T11" fmla="*/ 192 h 442"/>
                  <a:gd name="T12" fmla="*/ 247 w 269"/>
                  <a:gd name="T13" fmla="*/ 65 h 442"/>
                  <a:gd name="T14" fmla="*/ 168 w 269"/>
                  <a:gd name="T15" fmla="*/ 3 h 442"/>
                  <a:gd name="T16" fmla="*/ 158 w 269"/>
                  <a:gd name="T17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" h="442">
                    <a:moveTo>
                      <a:pt x="0" y="442"/>
                    </a:moveTo>
                    <a:cubicBezTo>
                      <a:pt x="8" y="439"/>
                      <a:pt x="28" y="439"/>
                      <a:pt x="36" y="437"/>
                    </a:cubicBezTo>
                    <a:cubicBezTo>
                      <a:pt x="61" y="425"/>
                      <a:pt x="119" y="390"/>
                      <a:pt x="149" y="370"/>
                    </a:cubicBezTo>
                    <a:cubicBezTo>
                      <a:pt x="170" y="352"/>
                      <a:pt x="192" y="329"/>
                      <a:pt x="216" y="315"/>
                    </a:cubicBezTo>
                    <a:cubicBezTo>
                      <a:pt x="235" y="292"/>
                      <a:pt x="253" y="251"/>
                      <a:pt x="262" y="231"/>
                    </a:cubicBezTo>
                    <a:cubicBezTo>
                      <a:pt x="264" y="218"/>
                      <a:pt x="267" y="205"/>
                      <a:pt x="269" y="192"/>
                    </a:cubicBezTo>
                    <a:cubicBezTo>
                      <a:pt x="266" y="164"/>
                      <a:pt x="264" y="96"/>
                      <a:pt x="247" y="65"/>
                    </a:cubicBezTo>
                    <a:cubicBezTo>
                      <a:pt x="240" y="32"/>
                      <a:pt x="198" y="9"/>
                      <a:pt x="168" y="3"/>
                    </a:cubicBezTo>
                    <a:cubicBezTo>
                      <a:pt x="160" y="0"/>
                      <a:pt x="164" y="0"/>
                      <a:pt x="158" y="0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69" name="Oval 13"/>
              <p:cNvSpPr>
                <a:spLocks noChangeAspect="1" noChangeArrowheads="1"/>
              </p:cNvSpPr>
              <p:nvPr/>
            </p:nvSpPr>
            <p:spPr bwMode="auto">
              <a:xfrm>
                <a:off x="1533" y="2065"/>
                <a:ext cx="160" cy="1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2670" name="Oval 14"/>
              <p:cNvSpPr>
                <a:spLocks noChangeAspect="1" noChangeArrowheads="1"/>
              </p:cNvSpPr>
              <p:nvPr/>
            </p:nvSpPr>
            <p:spPr bwMode="auto">
              <a:xfrm>
                <a:off x="1494" y="2027"/>
                <a:ext cx="238" cy="2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82671" name="Freeform 15"/>
              <p:cNvSpPr>
                <a:spLocks noChangeAspect="1"/>
              </p:cNvSpPr>
              <p:nvPr/>
            </p:nvSpPr>
            <p:spPr bwMode="auto">
              <a:xfrm>
                <a:off x="2226" y="2367"/>
                <a:ext cx="899" cy="445"/>
              </a:xfrm>
              <a:custGeom>
                <a:avLst/>
                <a:gdLst>
                  <a:gd name="T0" fmla="*/ 38 w 542"/>
                  <a:gd name="T1" fmla="*/ 63 h 282"/>
                  <a:gd name="T2" fmla="*/ 103 w 542"/>
                  <a:gd name="T3" fmla="*/ 63 h 282"/>
                  <a:gd name="T4" fmla="*/ 189 w 542"/>
                  <a:gd name="T5" fmla="*/ 32 h 282"/>
                  <a:gd name="T6" fmla="*/ 268 w 542"/>
                  <a:gd name="T7" fmla="*/ 11 h 282"/>
                  <a:gd name="T8" fmla="*/ 352 w 542"/>
                  <a:gd name="T9" fmla="*/ 11 h 282"/>
                  <a:gd name="T10" fmla="*/ 468 w 542"/>
                  <a:gd name="T11" fmla="*/ 30 h 282"/>
                  <a:gd name="T12" fmla="*/ 528 w 542"/>
                  <a:gd name="T13" fmla="*/ 75 h 282"/>
                  <a:gd name="T14" fmla="*/ 542 w 542"/>
                  <a:gd name="T15" fmla="*/ 114 h 282"/>
                  <a:gd name="T16" fmla="*/ 528 w 542"/>
                  <a:gd name="T17" fmla="*/ 138 h 282"/>
                  <a:gd name="T18" fmla="*/ 487 w 542"/>
                  <a:gd name="T19" fmla="*/ 186 h 282"/>
                  <a:gd name="T20" fmla="*/ 417 w 542"/>
                  <a:gd name="T21" fmla="*/ 231 h 282"/>
                  <a:gd name="T22" fmla="*/ 232 w 542"/>
                  <a:gd name="T23" fmla="*/ 282 h 282"/>
                  <a:gd name="T24" fmla="*/ 139 w 542"/>
                  <a:gd name="T25" fmla="*/ 275 h 282"/>
                  <a:gd name="T26" fmla="*/ 9 w 542"/>
                  <a:gd name="T27" fmla="*/ 246 h 282"/>
                  <a:gd name="T28" fmla="*/ 0 w 542"/>
                  <a:gd name="T29" fmla="*/ 24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282">
                    <a:moveTo>
                      <a:pt x="38" y="63"/>
                    </a:moveTo>
                    <a:cubicBezTo>
                      <a:pt x="62" y="70"/>
                      <a:pt x="62" y="66"/>
                      <a:pt x="103" y="63"/>
                    </a:cubicBezTo>
                    <a:cubicBezTo>
                      <a:pt x="128" y="58"/>
                      <a:pt x="162" y="41"/>
                      <a:pt x="189" y="32"/>
                    </a:cubicBezTo>
                    <a:cubicBezTo>
                      <a:pt x="210" y="26"/>
                      <a:pt x="241" y="14"/>
                      <a:pt x="268" y="11"/>
                    </a:cubicBezTo>
                    <a:cubicBezTo>
                      <a:pt x="293" y="0"/>
                      <a:pt x="326" y="13"/>
                      <a:pt x="352" y="11"/>
                    </a:cubicBezTo>
                    <a:cubicBezTo>
                      <a:pt x="391" y="16"/>
                      <a:pt x="429" y="24"/>
                      <a:pt x="468" y="30"/>
                    </a:cubicBezTo>
                    <a:cubicBezTo>
                      <a:pt x="489" y="45"/>
                      <a:pt x="508" y="58"/>
                      <a:pt x="528" y="75"/>
                    </a:cubicBezTo>
                    <a:cubicBezTo>
                      <a:pt x="534" y="87"/>
                      <a:pt x="538" y="101"/>
                      <a:pt x="542" y="114"/>
                    </a:cubicBezTo>
                    <a:cubicBezTo>
                      <a:pt x="540" y="125"/>
                      <a:pt x="536" y="130"/>
                      <a:pt x="528" y="138"/>
                    </a:cubicBezTo>
                    <a:cubicBezTo>
                      <a:pt x="519" y="158"/>
                      <a:pt x="508" y="177"/>
                      <a:pt x="487" y="186"/>
                    </a:cubicBezTo>
                    <a:cubicBezTo>
                      <a:pt x="479" y="198"/>
                      <a:pt x="433" y="227"/>
                      <a:pt x="417" y="231"/>
                    </a:cubicBezTo>
                    <a:cubicBezTo>
                      <a:pt x="366" y="268"/>
                      <a:pt x="293" y="277"/>
                      <a:pt x="232" y="282"/>
                    </a:cubicBezTo>
                    <a:cubicBezTo>
                      <a:pt x="199" y="280"/>
                      <a:pt x="170" y="280"/>
                      <a:pt x="139" y="275"/>
                    </a:cubicBezTo>
                    <a:cubicBezTo>
                      <a:pt x="97" y="257"/>
                      <a:pt x="54" y="254"/>
                      <a:pt x="9" y="246"/>
                    </a:cubicBezTo>
                    <a:cubicBezTo>
                      <a:pt x="1" y="243"/>
                      <a:pt x="5" y="243"/>
                      <a:pt x="0" y="243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72" name="Freeform 16"/>
              <p:cNvSpPr>
                <a:spLocks noChangeAspect="1"/>
              </p:cNvSpPr>
              <p:nvPr/>
            </p:nvSpPr>
            <p:spPr bwMode="auto">
              <a:xfrm>
                <a:off x="3236" y="2684"/>
                <a:ext cx="786" cy="264"/>
              </a:xfrm>
              <a:custGeom>
                <a:avLst/>
                <a:gdLst>
                  <a:gd name="T0" fmla="*/ 0 w 474"/>
                  <a:gd name="T1" fmla="*/ 112 h 167"/>
                  <a:gd name="T2" fmla="*/ 70 w 474"/>
                  <a:gd name="T3" fmla="*/ 129 h 167"/>
                  <a:gd name="T4" fmla="*/ 149 w 474"/>
                  <a:gd name="T5" fmla="*/ 143 h 167"/>
                  <a:gd name="T6" fmla="*/ 214 w 474"/>
                  <a:gd name="T7" fmla="*/ 155 h 167"/>
                  <a:gd name="T8" fmla="*/ 267 w 474"/>
                  <a:gd name="T9" fmla="*/ 167 h 167"/>
                  <a:gd name="T10" fmla="*/ 310 w 474"/>
                  <a:gd name="T11" fmla="*/ 165 h 167"/>
                  <a:gd name="T12" fmla="*/ 322 w 474"/>
                  <a:gd name="T13" fmla="*/ 162 h 167"/>
                  <a:gd name="T14" fmla="*/ 351 w 474"/>
                  <a:gd name="T15" fmla="*/ 158 h 167"/>
                  <a:gd name="T16" fmla="*/ 437 w 474"/>
                  <a:gd name="T17" fmla="*/ 107 h 167"/>
                  <a:gd name="T18" fmla="*/ 473 w 474"/>
                  <a:gd name="T19" fmla="*/ 45 h 167"/>
                  <a:gd name="T20" fmla="*/ 430 w 474"/>
                  <a:gd name="T21" fmla="*/ 14 h 167"/>
                  <a:gd name="T22" fmla="*/ 348 w 474"/>
                  <a:gd name="T23" fmla="*/ 2 h 167"/>
                  <a:gd name="T24" fmla="*/ 243 w 474"/>
                  <a:gd name="T25" fmla="*/ 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4" h="167">
                    <a:moveTo>
                      <a:pt x="0" y="112"/>
                    </a:moveTo>
                    <a:cubicBezTo>
                      <a:pt x="20" y="116"/>
                      <a:pt x="50" y="126"/>
                      <a:pt x="70" y="129"/>
                    </a:cubicBezTo>
                    <a:cubicBezTo>
                      <a:pt x="96" y="136"/>
                      <a:pt x="123" y="139"/>
                      <a:pt x="149" y="143"/>
                    </a:cubicBezTo>
                    <a:cubicBezTo>
                      <a:pt x="167" y="151"/>
                      <a:pt x="195" y="153"/>
                      <a:pt x="214" y="155"/>
                    </a:cubicBezTo>
                    <a:cubicBezTo>
                      <a:pt x="232" y="159"/>
                      <a:pt x="249" y="163"/>
                      <a:pt x="267" y="167"/>
                    </a:cubicBezTo>
                    <a:cubicBezTo>
                      <a:pt x="281" y="166"/>
                      <a:pt x="296" y="166"/>
                      <a:pt x="310" y="165"/>
                    </a:cubicBezTo>
                    <a:cubicBezTo>
                      <a:pt x="314" y="165"/>
                      <a:pt x="318" y="163"/>
                      <a:pt x="322" y="162"/>
                    </a:cubicBezTo>
                    <a:cubicBezTo>
                      <a:pt x="332" y="160"/>
                      <a:pt x="351" y="158"/>
                      <a:pt x="351" y="158"/>
                    </a:cubicBezTo>
                    <a:cubicBezTo>
                      <a:pt x="363" y="154"/>
                      <a:pt x="425" y="109"/>
                      <a:pt x="437" y="107"/>
                    </a:cubicBezTo>
                    <a:cubicBezTo>
                      <a:pt x="452" y="92"/>
                      <a:pt x="474" y="60"/>
                      <a:pt x="473" y="45"/>
                    </a:cubicBezTo>
                    <a:cubicBezTo>
                      <a:pt x="472" y="30"/>
                      <a:pt x="451" y="21"/>
                      <a:pt x="430" y="14"/>
                    </a:cubicBezTo>
                    <a:cubicBezTo>
                      <a:pt x="383" y="4"/>
                      <a:pt x="396" y="6"/>
                      <a:pt x="348" y="2"/>
                    </a:cubicBezTo>
                    <a:cubicBezTo>
                      <a:pt x="317" y="0"/>
                      <a:pt x="260" y="4"/>
                      <a:pt x="243" y="4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73" name="Freeform 17"/>
              <p:cNvSpPr>
                <a:spLocks noChangeAspect="1"/>
              </p:cNvSpPr>
              <p:nvPr/>
            </p:nvSpPr>
            <p:spPr bwMode="auto">
              <a:xfrm>
                <a:off x="4395" y="1844"/>
                <a:ext cx="836" cy="935"/>
              </a:xfrm>
              <a:custGeom>
                <a:avLst/>
                <a:gdLst>
                  <a:gd name="T0" fmla="*/ 0 w 504"/>
                  <a:gd name="T1" fmla="*/ 108 h 592"/>
                  <a:gd name="T2" fmla="*/ 26 w 504"/>
                  <a:gd name="T3" fmla="*/ 99 h 592"/>
                  <a:gd name="T4" fmla="*/ 216 w 504"/>
                  <a:gd name="T5" fmla="*/ 32 h 592"/>
                  <a:gd name="T6" fmla="*/ 249 w 504"/>
                  <a:gd name="T7" fmla="*/ 18 h 592"/>
                  <a:gd name="T8" fmla="*/ 296 w 504"/>
                  <a:gd name="T9" fmla="*/ 6 h 592"/>
                  <a:gd name="T10" fmla="*/ 376 w 504"/>
                  <a:gd name="T11" fmla="*/ 3 h 592"/>
                  <a:gd name="T12" fmla="*/ 422 w 504"/>
                  <a:gd name="T13" fmla="*/ 8 h 592"/>
                  <a:gd name="T14" fmla="*/ 438 w 504"/>
                  <a:gd name="T15" fmla="*/ 10 h 592"/>
                  <a:gd name="T16" fmla="*/ 458 w 504"/>
                  <a:gd name="T17" fmla="*/ 22 h 592"/>
                  <a:gd name="T18" fmla="*/ 472 w 504"/>
                  <a:gd name="T19" fmla="*/ 51 h 592"/>
                  <a:gd name="T20" fmla="*/ 480 w 504"/>
                  <a:gd name="T21" fmla="*/ 94 h 592"/>
                  <a:gd name="T22" fmla="*/ 484 w 504"/>
                  <a:gd name="T23" fmla="*/ 265 h 592"/>
                  <a:gd name="T24" fmla="*/ 489 w 504"/>
                  <a:gd name="T25" fmla="*/ 366 h 592"/>
                  <a:gd name="T26" fmla="*/ 494 w 504"/>
                  <a:gd name="T27" fmla="*/ 397 h 592"/>
                  <a:gd name="T28" fmla="*/ 494 w 504"/>
                  <a:gd name="T29" fmla="*/ 483 h 592"/>
                  <a:gd name="T30" fmla="*/ 465 w 504"/>
                  <a:gd name="T31" fmla="*/ 562 h 592"/>
                  <a:gd name="T32" fmla="*/ 380 w 504"/>
                  <a:gd name="T33" fmla="*/ 586 h 592"/>
                  <a:gd name="T34" fmla="*/ 292 w 504"/>
                  <a:gd name="T35" fmla="*/ 591 h 592"/>
                  <a:gd name="T36" fmla="*/ 228 w 504"/>
                  <a:gd name="T37" fmla="*/ 584 h 592"/>
                  <a:gd name="T38" fmla="*/ 4 w 504"/>
                  <a:gd name="T39" fmla="*/ 55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4" h="592">
                    <a:moveTo>
                      <a:pt x="0" y="108"/>
                    </a:moveTo>
                    <a:cubicBezTo>
                      <a:pt x="36" y="94"/>
                      <a:pt x="26" y="99"/>
                      <a:pt x="26" y="99"/>
                    </a:cubicBezTo>
                    <a:cubicBezTo>
                      <a:pt x="62" y="86"/>
                      <a:pt x="179" y="46"/>
                      <a:pt x="216" y="32"/>
                    </a:cubicBezTo>
                    <a:cubicBezTo>
                      <a:pt x="226" y="25"/>
                      <a:pt x="239" y="24"/>
                      <a:pt x="249" y="18"/>
                    </a:cubicBezTo>
                    <a:cubicBezTo>
                      <a:pt x="261" y="11"/>
                      <a:pt x="282" y="8"/>
                      <a:pt x="296" y="6"/>
                    </a:cubicBezTo>
                    <a:cubicBezTo>
                      <a:pt x="318" y="2"/>
                      <a:pt x="347" y="6"/>
                      <a:pt x="376" y="3"/>
                    </a:cubicBezTo>
                    <a:cubicBezTo>
                      <a:pt x="399" y="4"/>
                      <a:pt x="401" y="0"/>
                      <a:pt x="422" y="8"/>
                    </a:cubicBezTo>
                    <a:cubicBezTo>
                      <a:pt x="432" y="10"/>
                      <a:pt x="433" y="9"/>
                      <a:pt x="438" y="10"/>
                    </a:cubicBezTo>
                    <a:cubicBezTo>
                      <a:pt x="444" y="12"/>
                      <a:pt x="452" y="15"/>
                      <a:pt x="458" y="22"/>
                    </a:cubicBezTo>
                    <a:cubicBezTo>
                      <a:pt x="463" y="38"/>
                      <a:pt x="469" y="34"/>
                      <a:pt x="472" y="51"/>
                    </a:cubicBezTo>
                    <a:cubicBezTo>
                      <a:pt x="474" y="66"/>
                      <a:pt x="474" y="80"/>
                      <a:pt x="480" y="94"/>
                    </a:cubicBezTo>
                    <a:cubicBezTo>
                      <a:pt x="487" y="150"/>
                      <a:pt x="475" y="208"/>
                      <a:pt x="484" y="265"/>
                    </a:cubicBezTo>
                    <a:cubicBezTo>
                      <a:pt x="485" y="299"/>
                      <a:pt x="485" y="333"/>
                      <a:pt x="489" y="366"/>
                    </a:cubicBezTo>
                    <a:cubicBezTo>
                      <a:pt x="490" y="376"/>
                      <a:pt x="494" y="397"/>
                      <a:pt x="494" y="397"/>
                    </a:cubicBezTo>
                    <a:cubicBezTo>
                      <a:pt x="492" y="506"/>
                      <a:pt x="499" y="432"/>
                      <a:pt x="494" y="483"/>
                    </a:cubicBezTo>
                    <a:cubicBezTo>
                      <a:pt x="504" y="490"/>
                      <a:pt x="481" y="557"/>
                      <a:pt x="465" y="562"/>
                    </a:cubicBezTo>
                    <a:cubicBezTo>
                      <a:pt x="431" y="586"/>
                      <a:pt x="420" y="586"/>
                      <a:pt x="380" y="586"/>
                    </a:cubicBezTo>
                    <a:cubicBezTo>
                      <a:pt x="362" y="588"/>
                      <a:pt x="313" y="592"/>
                      <a:pt x="292" y="591"/>
                    </a:cubicBezTo>
                    <a:cubicBezTo>
                      <a:pt x="276" y="590"/>
                      <a:pt x="243" y="587"/>
                      <a:pt x="228" y="584"/>
                    </a:cubicBezTo>
                    <a:cubicBezTo>
                      <a:pt x="180" y="577"/>
                      <a:pt x="41" y="556"/>
                      <a:pt x="4" y="550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2674" name="Oval 18"/>
            <p:cNvSpPr>
              <a:spLocks noChangeAspect="1" noChangeArrowheads="1"/>
            </p:cNvSpPr>
            <p:nvPr/>
          </p:nvSpPr>
          <p:spPr bwMode="auto">
            <a:xfrm>
              <a:off x="286" y="846"/>
              <a:ext cx="36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75" name="Oval 19"/>
            <p:cNvSpPr>
              <a:spLocks noChangeAspect="1" noChangeArrowheads="1"/>
            </p:cNvSpPr>
            <p:nvPr/>
          </p:nvSpPr>
          <p:spPr bwMode="auto">
            <a:xfrm>
              <a:off x="192" y="848"/>
              <a:ext cx="37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76" name="Oval 20"/>
            <p:cNvSpPr>
              <a:spLocks noChangeAspect="1" noChangeArrowheads="1"/>
            </p:cNvSpPr>
            <p:nvPr/>
          </p:nvSpPr>
          <p:spPr bwMode="auto">
            <a:xfrm>
              <a:off x="362" y="738"/>
              <a:ext cx="37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77" name="Oval 21"/>
            <p:cNvSpPr>
              <a:spLocks noChangeAspect="1" noChangeArrowheads="1"/>
            </p:cNvSpPr>
            <p:nvPr/>
          </p:nvSpPr>
          <p:spPr bwMode="auto">
            <a:xfrm>
              <a:off x="545" y="651"/>
              <a:ext cx="36" cy="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78" name="Oval 22"/>
            <p:cNvSpPr>
              <a:spLocks noChangeAspect="1" noChangeArrowheads="1"/>
            </p:cNvSpPr>
            <p:nvPr/>
          </p:nvSpPr>
          <p:spPr bwMode="auto">
            <a:xfrm>
              <a:off x="733" y="636"/>
              <a:ext cx="38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79" name="Oval 23"/>
            <p:cNvSpPr>
              <a:spLocks noChangeAspect="1" noChangeArrowheads="1"/>
            </p:cNvSpPr>
            <p:nvPr/>
          </p:nvSpPr>
          <p:spPr bwMode="auto">
            <a:xfrm>
              <a:off x="1025" y="786"/>
              <a:ext cx="38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0" name="Oval 24"/>
            <p:cNvSpPr>
              <a:spLocks noChangeAspect="1" noChangeArrowheads="1"/>
            </p:cNvSpPr>
            <p:nvPr/>
          </p:nvSpPr>
          <p:spPr bwMode="auto">
            <a:xfrm>
              <a:off x="1200" y="805"/>
              <a:ext cx="37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1" name="Oval 25"/>
            <p:cNvSpPr>
              <a:spLocks noChangeAspect="1" noChangeArrowheads="1"/>
            </p:cNvSpPr>
            <p:nvPr/>
          </p:nvSpPr>
          <p:spPr bwMode="auto">
            <a:xfrm>
              <a:off x="1201" y="1031"/>
              <a:ext cx="37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2" name="Oval 26"/>
            <p:cNvSpPr>
              <a:spLocks noChangeAspect="1" noChangeArrowheads="1"/>
            </p:cNvSpPr>
            <p:nvPr/>
          </p:nvSpPr>
          <p:spPr bwMode="auto">
            <a:xfrm>
              <a:off x="949" y="1021"/>
              <a:ext cx="37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3" name="Oval 27"/>
            <p:cNvSpPr>
              <a:spLocks noChangeAspect="1" noChangeArrowheads="1"/>
            </p:cNvSpPr>
            <p:nvPr/>
          </p:nvSpPr>
          <p:spPr bwMode="auto">
            <a:xfrm>
              <a:off x="820" y="1076"/>
              <a:ext cx="37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4" name="Oval 28"/>
            <p:cNvSpPr>
              <a:spLocks noChangeAspect="1" noChangeArrowheads="1"/>
            </p:cNvSpPr>
            <p:nvPr/>
          </p:nvSpPr>
          <p:spPr bwMode="auto">
            <a:xfrm>
              <a:off x="347" y="1029"/>
              <a:ext cx="38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5" name="Oval 29"/>
            <p:cNvSpPr>
              <a:spLocks noChangeAspect="1" noChangeArrowheads="1"/>
            </p:cNvSpPr>
            <p:nvPr/>
          </p:nvSpPr>
          <p:spPr bwMode="auto">
            <a:xfrm>
              <a:off x="491" y="1044"/>
              <a:ext cx="37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6" name="Oval 30"/>
            <p:cNvSpPr>
              <a:spLocks noChangeAspect="1" noChangeArrowheads="1"/>
            </p:cNvSpPr>
            <p:nvPr/>
          </p:nvSpPr>
          <p:spPr bwMode="auto">
            <a:xfrm>
              <a:off x="510" y="954"/>
              <a:ext cx="38" cy="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687" name="Text Box 31"/>
            <p:cNvSpPr txBox="1">
              <a:spLocks noChangeAspect="1" noChangeArrowheads="1"/>
            </p:cNvSpPr>
            <p:nvPr/>
          </p:nvSpPr>
          <p:spPr bwMode="auto">
            <a:xfrm>
              <a:off x="96" y="710"/>
              <a:ext cx="15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1</a:t>
              </a:r>
            </a:p>
          </p:txBody>
        </p:sp>
        <p:sp>
          <p:nvSpPr>
            <p:cNvPr id="582688" name="Text Box 32"/>
            <p:cNvSpPr txBox="1">
              <a:spLocks noChangeAspect="1" noChangeArrowheads="1"/>
            </p:cNvSpPr>
            <p:nvPr/>
          </p:nvSpPr>
          <p:spPr bwMode="auto">
            <a:xfrm>
              <a:off x="250" y="641"/>
              <a:ext cx="15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2</a:t>
              </a:r>
            </a:p>
          </p:txBody>
        </p:sp>
        <p:sp>
          <p:nvSpPr>
            <p:cNvPr id="582689" name="Text Box 33"/>
            <p:cNvSpPr txBox="1">
              <a:spLocks noChangeAspect="1" noChangeArrowheads="1"/>
            </p:cNvSpPr>
            <p:nvPr/>
          </p:nvSpPr>
          <p:spPr bwMode="auto">
            <a:xfrm>
              <a:off x="480" y="526"/>
              <a:ext cx="15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3</a:t>
              </a:r>
            </a:p>
          </p:txBody>
        </p:sp>
        <p:sp>
          <p:nvSpPr>
            <p:cNvPr id="582690" name="Text Box 34"/>
            <p:cNvSpPr txBox="1">
              <a:spLocks noChangeAspect="1" noChangeArrowheads="1"/>
            </p:cNvSpPr>
            <p:nvPr/>
          </p:nvSpPr>
          <p:spPr bwMode="auto">
            <a:xfrm>
              <a:off x="672" y="518"/>
              <a:ext cx="15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4</a:t>
              </a:r>
            </a:p>
          </p:txBody>
        </p:sp>
        <p:sp>
          <p:nvSpPr>
            <p:cNvPr id="582691" name="Text Box 35"/>
            <p:cNvSpPr txBox="1">
              <a:spLocks noChangeAspect="1" noChangeArrowheads="1"/>
            </p:cNvSpPr>
            <p:nvPr/>
          </p:nvSpPr>
          <p:spPr bwMode="auto">
            <a:xfrm>
              <a:off x="403" y="1075"/>
              <a:ext cx="23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11</a:t>
              </a:r>
            </a:p>
          </p:txBody>
        </p:sp>
        <p:sp>
          <p:nvSpPr>
            <p:cNvPr id="582692" name="Text Box 36"/>
            <p:cNvSpPr txBox="1">
              <a:spLocks noChangeAspect="1" noChangeArrowheads="1"/>
            </p:cNvSpPr>
            <p:nvPr/>
          </p:nvSpPr>
          <p:spPr bwMode="auto">
            <a:xfrm>
              <a:off x="480" y="821"/>
              <a:ext cx="30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12</a:t>
              </a:r>
            </a:p>
          </p:txBody>
        </p:sp>
        <p:sp>
          <p:nvSpPr>
            <p:cNvPr id="582693" name="Text Box 37"/>
            <p:cNvSpPr txBox="1">
              <a:spLocks noChangeAspect="1" noChangeArrowheads="1"/>
            </p:cNvSpPr>
            <p:nvPr/>
          </p:nvSpPr>
          <p:spPr bwMode="auto">
            <a:xfrm>
              <a:off x="240" y="900"/>
              <a:ext cx="34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10</a:t>
              </a:r>
            </a:p>
          </p:txBody>
        </p:sp>
        <p:sp>
          <p:nvSpPr>
            <p:cNvPr id="582694" name="Text Box 38"/>
            <p:cNvSpPr txBox="1">
              <a:spLocks noChangeAspect="1" noChangeArrowheads="1"/>
            </p:cNvSpPr>
            <p:nvPr/>
          </p:nvSpPr>
          <p:spPr bwMode="auto">
            <a:xfrm>
              <a:off x="755" y="950"/>
              <a:ext cx="15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9</a:t>
              </a:r>
            </a:p>
          </p:txBody>
        </p:sp>
        <p:sp>
          <p:nvSpPr>
            <p:cNvPr id="582695" name="Text Box 39"/>
            <p:cNvSpPr txBox="1">
              <a:spLocks noChangeAspect="1" noChangeArrowheads="1"/>
            </p:cNvSpPr>
            <p:nvPr/>
          </p:nvSpPr>
          <p:spPr bwMode="auto">
            <a:xfrm>
              <a:off x="964" y="642"/>
              <a:ext cx="15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5</a:t>
              </a:r>
            </a:p>
          </p:txBody>
        </p:sp>
        <p:sp>
          <p:nvSpPr>
            <p:cNvPr id="582696" name="Text Box 40"/>
            <p:cNvSpPr txBox="1">
              <a:spLocks noChangeAspect="1" noChangeArrowheads="1"/>
            </p:cNvSpPr>
            <p:nvPr/>
          </p:nvSpPr>
          <p:spPr bwMode="auto">
            <a:xfrm>
              <a:off x="1152" y="671"/>
              <a:ext cx="15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6</a:t>
              </a:r>
            </a:p>
          </p:txBody>
        </p:sp>
        <p:sp>
          <p:nvSpPr>
            <p:cNvPr id="582697" name="Text Box 41"/>
            <p:cNvSpPr txBox="1">
              <a:spLocks noChangeAspect="1" noChangeArrowheads="1"/>
            </p:cNvSpPr>
            <p:nvPr/>
          </p:nvSpPr>
          <p:spPr bwMode="auto">
            <a:xfrm>
              <a:off x="1136" y="908"/>
              <a:ext cx="15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7</a:t>
              </a:r>
            </a:p>
          </p:txBody>
        </p:sp>
        <p:sp>
          <p:nvSpPr>
            <p:cNvPr id="582698" name="Text Box 42"/>
            <p:cNvSpPr txBox="1">
              <a:spLocks noChangeAspect="1" noChangeArrowheads="1"/>
            </p:cNvSpPr>
            <p:nvPr/>
          </p:nvSpPr>
          <p:spPr bwMode="auto">
            <a:xfrm>
              <a:off x="905" y="880"/>
              <a:ext cx="15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8</a:t>
              </a:r>
            </a:p>
          </p:txBody>
        </p:sp>
        <p:sp>
          <p:nvSpPr>
            <p:cNvPr id="582699" name="Text Box 43"/>
            <p:cNvSpPr txBox="1">
              <a:spLocks noChangeAspect="1" noChangeArrowheads="1"/>
            </p:cNvSpPr>
            <p:nvPr/>
          </p:nvSpPr>
          <p:spPr bwMode="auto">
            <a:xfrm>
              <a:off x="285" y="785"/>
              <a:ext cx="30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900" b="0" i="1">
                  <a:latin typeface="Arial" charset="0"/>
                </a:rPr>
                <a:t>13</a:t>
              </a:r>
            </a:p>
          </p:txBody>
        </p:sp>
      </p:grpSp>
      <p:sp>
        <p:nvSpPr>
          <p:cNvPr id="582700" name="Rectangle 44"/>
          <p:cNvSpPr>
            <a:spLocks noChangeAspect="1" noChangeArrowheads="1"/>
          </p:cNvSpPr>
          <p:nvPr/>
        </p:nvSpPr>
        <p:spPr bwMode="auto">
          <a:xfrm>
            <a:off x="3354388" y="4724400"/>
            <a:ext cx="252412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100" b="0">
                <a:solidFill>
                  <a:srgbClr val="000000"/>
                </a:solidFill>
              </a:rPr>
              <a:t>PC I</a:t>
            </a:r>
            <a:endParaRPr lang="en-US" sz="1800" b="0">
              <a:latin typeface="Arial" charset="0"/>
            </a:endParaRPr>
          </a:p>
        </p:txBody>
      </p:sp>
      <p:sp>
        <p:nvSpPr>
          <p:cNvPr id="582701" name="Rectangle 45"/>
          <p:cNvSpPr>
            <a:spLocks noChangeAspect="1" noChangeArrowheads="1"/>
          </p:cNvSpPr>
          <p:nvPr/>
        </p:nvSpPr>
        <p:spPr bwMode="auto">
          <a:xfrm>
            <a:off x="1449388" y="3524250"/>
            <a:ext cx="298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100" b="0">
                <a:solidFill>
                  <a:srgbClr val="000000"/>
                </a:solidFill>
              </a:rPr>
              <a:t>PC II</a:t>
            </a:r>
            <a:endParaRPr lang="en-US" sz="1800" b="0">
              <a:latin typeface="Arial" charset="0"/>
            </a:endParaRPr>
          </a:p>
        </p:txBody>
      </p:sp>
      <p:sp>
        <p:nvSpPr>
          <p:cNvPr id="582702" name="Oval 46"/>
          <p:cNvSpPr>
            <a:spLocks noChangeAspect="1" noChangeArrowheads="1"/>
          </p:cNvSpPr>
          <p:nvPr/>
        </p:nvSpPr>
        <p:spPr bwMode="auto">
          <a:xfrm>
            <a:off x="2889250" y="4032250"/>
            <a:ext cx="47625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03" name="Oval 47"/>
          <p:cNvSpPr>
            <a:spLocks noChangeAspect="1" noChangeArrowheads="1"/>
          </p:cNvSpPr>
          <p:nvPr/>
        </p:nvSpPr>
        <p:spPr bwMode="auto">
          <a:xfrm>
            <a:off x="3200400" y="3929063"/>
            <a:ext cx="50800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04" name="Oval 48"/>
          <p:cNvSpPr>
            <a:spLocks noChangeAspect="1" noChangeArrowheads="1"/>
          </p:cNvSpPr>
          <p:nvPr/>
        </p:nvSpPr>
        <p:spPr bwMode="auto">
          <a:xfrm>
            <a:off x="3324225" y="3848100"/>
            <a:ext cx="49213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05" name="Oval 49"/>
          <p:cNvSpPr>
            <a:spLocks noChangeAspect="1" noChangeArrowheads="1"/>
          </p:cNvSpPr>
          <p:nvPr/>
        </p:nvSpPr>
        <p:spPr bwMode="auto">
          <a:xfrm>
            <a:off x="3119438" y="4175125"/>
            <a:ext cx="47625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06" name="Oval 50"/>
          <p:cNvSpPr>
            <a:spLocks noChangeAspect="1" noChangeArrowheads="1"/>
          </p:cNvSpPr>
          <p:nvPr/>
        </p:nvSpPr>
        <p:spPr bwMode="auto">
          <a:xfrm>
            <a:off x="3276600" y="3735388"/>
            <a:ext cx="47625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07" name="Oval 51"/>
          <p:cNvSpPr>
            <a:spLocks noChangeAspect="1" noChangeArrowheads="1"/>
          </p:cNvSpPr>
          <p:nvPr/>
        </p:nvSpPr>
        <p:spPr bwMode="auto">
          <a:xfrm>
            <a:off x="3338513" y="4511675"/>
            <a:ext cx="49212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08" name="Oval 52"/>
          <p:cNvSpPr>
            <a:spLocks noChangeAspect="1" noChangeArrowheads="1"/>
          </p:cNvSpPr>
          <p:nvPr/>
        </p:nvSpPr>
        <p:spPr bwMode="auto">
          <a:xfrm>
            <a:off x="3465513" y="3857625"/>
            <a:ext cx="47625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09" name="Oval 53"/>
          <p:cNvSpPr>
            <a:spLocks noChangeAspect="1" noChangeArrowheads="1"/>
          </p:cNvSpPr>
          <p:nvPr/>
        </p:nvSpPr>
        <p:spPr bwMode="auto">
          <a:xfrm>
            <a:off x="3424238" y="4097338"/>
            <a:ext cx="47625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0" name="Oval 54"/>
          <p:cNvSpPr>
            <a:spLocks noChangeAspect="1" noChangeArrowheads="1"/>
          </p:cNvSpPr>
          <p:nvPr/>
        </p:nvSpPr>
        <p:spPr bwMode="auto">
          <a:xfrm>
            <a:off x="3128963" y="3954463"/>
            <a:ext cx="49212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1" name="Oval 55"/>
          <p:cNvSpPr>
            <a:spLocks noChangeAspect="1" noChangeArrowheads="1"/>
          </p:cNvSpPr>
          <p:nvPr/>
        </p:nvSpPr>
        <p:spPr bwMode="auto">
          <a:xfrm>
            <a:off x="3849688" y="3871913"/>
            <a:ext cx="49212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2" name="Oval 56"/>
          <p:cNvSpPr>
            <a:spLocks noChangeAspect="1" noChangeArrowheads="1"/>
          </p:cNvSpPr>
          <p:nvPr/>
        </p:nvSpPr>
        <p:spPr bwMode="auto">
          <a:xfrm>
            <a:off x="2851150" y="3556000"/>
            <a:ext cx="49213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3" name="Oval 57"/>
          <p:cNvSpPr>
            <a:spLocks noChangeAspect="1" noChangeArrowheads="1"/>
          </p:cNvSpPr>
          <p:nvPr/>
        </p:nvSpPr>
        <p:spPr bwMode="auto">
          <a:xfrm>
            <a:off x="3214688" y="4076700"/>
            <a:ext cx="49212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4" name="Oval 58"/>
          <p:cNvSpPr>
            <a:spLocks noChangeAspect="1" noChangeArrowheads="1"/>
          </p:cNvSpPr>
          <p:nvPr/>
        </p:nvSpPr>
        <p:spPr bwMode="auto">
          <a:xfrm>
            <a:off x="3587750" y="4367213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5" name="Oval 59"/>
          <p:cNvSpPr>
            <a:spLocks noChangeAspect="1" noChangeArrowheads="1"/>
          </p:cNvSpPr>
          <p:nvPr/>
        </p:nvSpPr>
        <p:spPr bwMode="auto">
          <a:xfrm>
            <a:off x="3208338" y="4124325"/>
            <a:ext cx="47625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6" name="Oval 60"/>
          <p:cNvSpPr>
            <a:spLocks noChangeAspect="1" noChangeArrowheads="1"/>
          </p:cNvSpPr>
          <p:nvPr/>
        </p:nvSpPr>
        <p:spPr bwMode="auto">
          <a:xfrm>
            <a:off x="3187700" y="3905250"/>
            <a:ext cx="49213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7" name="Oval 61"/>
          <p:cNvSpPr>
            <a:spLocks noChangeAspect="1" noChangeArrowheads="1"/>
          </p:cNvSpPr>
          <p:nvPr/>
        </p:nvSpPr>
        <p:spPr bwMode="auto">
          <a:xfrm>
            <a:off x="3114675" y="4275138"/>
            <a:ext cx="50800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8" name="Oval 62"/>
          <p:cNvSpPr>
            <a:spLocks noChangeAspect="1" noChangeArrowheads="1"/>
          </p:cNvSpPr>
          <p:nvPr/>
        </p:nvSpPr>
        <p:spPr bwMode="auto">
          <a:xfrm>
            <a:off x="2994025" y="3713163"/>
            <a:ext cx="50800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19" name="Oval 63"/>
          <p:cNvSpPr>
            <a:spLocks noChangeAspect="1" noChangeArrowheads="1"/>
          </p:cNvSpPr>
          <p:nvPr/>
        </p:nvSpPr>
        <p:spPr bwMode="auto">
          <a:xfrm>
            <a:off x="2936875" y="4022725"/>
            <a:ext cx="49213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0" name="Oval 64"/>
          <p:cNvSpPr>
            <a:spLocks noChangeAspect="1" noChangeArrowheads="1"/>
          </p:cNvSpPr>
          <p:nvPr/>
        </p:nvSpPr>
        <p:spPr bwMode="auto">
          <a:xfrm>
            <a:off x="3046413" y="3943350"/>
            <a:ext cx="49212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1" name="Oval 65"/>
          <p:cNvSpPr>
            <a:spLocks noChangeAspect="1" noChangeArrowheads="1"/>
          </p:cNvSpPr>
          <p:nvPr/>
        </p:nvSpPr>
        <p:spPr bwMode="auto">
          <a:xfrm>
            <a:off x="3255963" y="4106863"/>
            <a:ext cx="49212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2" name="Oval 66"/>
          <p:cNvSpPr>
            <a:spLocks noChangeAspect="1" noChangeArrowheads="1"/>
          </p:cNvSpPr>
          <p:nvPr/>
        </p:nvSpPr>
        <p:spPr bwMode="auto">
          <a:xfrm>
            <a:off x="3295650" y="4295775"/>
            <a:ext cx="50800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3" name="Oval 67"/>
          <p:cNvSpPr>
            <a:spLocks noChangeAspect="1" noChangeArrowheads="1"/>
          </p:cNvSpPr>
          <p:nvPr/>
        </p:nvSpPr>
        <p:spPr bwMode="auto">
          <a:xfrm>
            <a:off x="2947988" y="3686175"/>
            <a:ext cx="47625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4" name="Oval 68"/>
          <p:cNvSpPr>
            <a:spLocks noChangeAspect="1" noChangeArrowheads="1"/>
          </p:cNvSpPr>
          <p:nvPr/>
        </p:nvSpPr>
        <p:spPr bwMode="auto">
          <a:xfrm>
            <a:off x="3379788" y="4084638"/>
            <a:ext cx="47625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5" name="Oval 69"/>
          <p:cNvSpPr>
            <a:spLocks noChangeAspect="1" noChangeArrowheads="1"/>
          </p:cNvSpPr>
          <p:nvPr/>
        </p:nvSpPr>
        <p:spPr bwMode="auto">
          <a:xfrm>
            <a:off x="3308350" y="3741738"/>
            <a:ext cx="47625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6" name="Oval 70"/>
          <p:cNvSpPr>
            <a:spLocks noChangeAspect="1" noChangeArrowheads="1"/>
          </p:cNvSpPr>
          <p:nvPr/>
        </p:nvSpPr>
        <p:spPr bwMode="auto">
          <a:xfrm>
            <a:off x="3235325" y="4313238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7" name="Oval 71"/>
          <p:cNvSpPr>
            <a:spLocks noChangeAspect="1" noChangeArrowheads="1"/>
          </p:cNvSpPr>
          <p:nvPr/>
        </p:nvSpPr>
        <p:spPr bwMode="auto">
          <a:xfrm>
            <a:off x="2794000" y="4070350"/>
            <a:ext cx="47625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8" name="Oval 72"/>
          <p:cNvSpPr>
            <a:spLocks noChangeAspect="1" noChangeArrowheads="1"/>
          </p:cNvSpPr>
          <p:nvPr/>
        </p:nvSpPr>
        <p:spPr bwMode="auto">
          <a:xfrm>
            <a:off x="2947988" y="4416425"/>
            <a:ext cx="47625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29" name="Oval 73"/>
          <p:cNvSpPr>
            <a:spLocks noChangeAspect="1" noChangeArrowheads="1"/>
          </p:cNvSpPr>
          <p:nvPr/>
        </p:nvSpPr>
        <p:spPr bwMode="auto">
          <a:xfrm>
            <a:off x="3136900" y="4049713"/>
            <a:ext cx="47625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0" name="Oval 74"/>
          <p:cNvSpPr>
            <a:spLocks noChangeAspect="1" noChangeArrowheads="1"/>
          </p:cNvSpPr>
          <p:nvPr/>
        </p:nvSpPr>
        <p:spPr bwMode="auto">
          <a:xfrm>
            <a:off x="3344863" y="4216400"/>
            <a:ext cx="50800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1" name="Oval 75"/>
          <p:cNvSpPr>
            <a:spLocks noChangeAspect="1" noChangeArrowheads="1"/>
          </p:cNvSpPr>
          <p:nvPr/>
        </p:nvSpPr>
        <p:spPr bwMode="auto">
          <a:xfrm>
            <a:off x="3025775" y="3797300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2" name="Oval 76"/>
          <p:cNvSpPr>
            <a:spLocks noChangeAspect="1" noChangeArrowheads="1"/>
          </p:cNvSpPr>
          <p:nvPr/>
        </p:nvSpPr>
        <p:spPr bwMode="auto">
          <a:xfrm>
            <a:off x="3108325" y="4057650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3" name="Oval 77"/>
          <p:cNvSpPr>
            <a:spLocks noChangeAspect="1" noChangeArrowheads="1"/>
          </p:cNvSpPr>
          <p:nvPr/>
        </p:nvSpPr>
        <p:spPr bwMode="auto">
          <a:xfrm>
            <a:off x="3146425" y="3940175"/>
            <a:ext cx="49213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4" name="Oval 78"/>
          <p:cNvSpPr>
            <a:spLocks noChangeAspect="1" noChangeArrowheads="1"/>
          </p:cNvSpPr>
          <p:nvPr/>
        </p:nvSpPr>
        <p:spPr bwMode="auto">
          <a:xfrm>
            <a:off x="3111500" y="4040188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5" name="Oval 79"/>
          <p:cNvSpPr>
            <a:spLocks noChangeAspect="1" noChangeArrowheads="1"/>
          </p:cNvSpPr>
          <p:nvPr/>
        </p:nvSpPr>
        <p:spPr bwMode="auto">
          <a:xfrm>
            <a:off x="3187700" y="3960813"/>
            <a:ext cx="49213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6" name="Oval 80"/>
          <p:cNvSpPr>
            <a:spLocks noChangeAspect="1" noChangeArrowheads="1"/>
          </p:cNvSpPr>
          <p:nvPr/>
        </p:nvSpPr>
        <p:spPr bwMode="auto">
          <a:xfrm>
            <a:off x="3362325" y="3892550"/>
            <a:ext cx="49213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7" name="Oval 81"/>
          <p:cNvSpPr>
            <a:spLocks noChangeAspect="1" noChangeArrowheads="1"/>
          </p:cNvSpPr>
          <p:nvPr/>
        </p:nvSpPr>
        <p:spPr bwMode="auto">
          <a:xfrm>
            <a:off x="3379788" y="4343400"/>
            <a:ext cx="47625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8" name="Oval 82"/>
          <p:cNvSpPr>
            <a:spLocks noChangeAspect="1" noChangeArrowheads="1"/>
          </p:cNvSpPr>
          <p:nvPr/>
        </p:nvSpPr>
        <p:spPr bwMode="auto">
          <a:xfrm>
            <a:off x="3235325" y="3797300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39" name="Oval 83"/>
          <p:cNvSpPr>
            <a:spLocks noChangeAspect="1" noChangeArrowheads="1"/>
          </p:cNvSpPr>
          <p:nvPr/>
        </p:nvSpPr>
        <p:spPr bwMode="auto">
          <a:xfrm>
            <a:off x="3095625" y="3711575"/>
            <a:ext cx="47625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0" name="Oval 84"/>
          <p:cNvSpPr>
            <a:spLocks noChangeAspect="1" noChangeArrowheads="1"/>
          </p:cNvSpPr>
          <p:nvPr/>
        </p:nvSpPr>
        <p:spPr bwMode="auto">
          <a:xfrm>
            <a:off x="3241675" y="4103688"/>
            <a:ext cx="49213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1" name="Oval 85"/>
          <p:cNvSpPr>
            <a:spLocks noChangeAspect="1" noChangeArrowheads="1"/>
          </p:cNvSpPr>
          <p:nvPr/>
        </p:nvSpPr>
        <p:spPr bwMode="auto">
          <a:xfrm>
            <a:off x="3362325" y="4102100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2" name="Oval 86"/>
          <p:cNvSpPr>
            <a:spLocks noChangeAspect="1" noChangeArrowheads="1"/>
          </p:cNvSpPr>
          <p:nvPr/>
        </p:nvSpPr>
        <p:spPr bwMode="auto">
          <a:xfrm>
            <a:off x="3167063" y="4102100"/>
            <a:ext cx="49212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3" name="Oval 87"/>
          <p:cNvSpPr>
            <a:spLocks noChangeAspect="1" noChangeArrowheads="1"/>
          </p:cNvSpPr>
          <p:nvPr/>
        </p:nvSpPr>
        <p:spPr bwMode="auto">
          <a:xfrm>
            <a:off x="3149600" y="4259263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4" name="Oval 88"/>
          <p:cNvSpPr>
            <a:spLocks noChangeAspect="1" noChangeArrowheads="1"/>
          </p:cNvSpPr>
          <p:nvPr/>
        </p:nvSpPr>
        <p:spPr bwMode="auto">
          <a:xfrm>
            <a:off x="3043238" y="3792538"/>
            <a:ext cx="49212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5" name="Oval 89"/>
          <p:cNvSpPr>
            <a:spLocks noChangeAspect="1" noChangeArrowheads="1"/>
          </p:cNvSpPr>
          <p:nvPr/>
        </p:nvSpPr>
        <p:spPr bwMode="auto">
          <a:xfrm>
            <a:off x="2901950" y="3617913"/>
            <a:ext cx="49213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6" name="Oval 90"/>
          <p:cNvSpPr>
            <a:spLocks noChangeAspect="1" noChangeArrowheads="1"/>
          </p:cNvSpPr>
          <p:nvPr/>
        </p:nvSpPr>
        <p:spPr bwMode="auto">
          <a:xfrm>
            <a:off x="3362325" y="4111625"/>
            <a:ext cx="49213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7" name="Oval 91"/>
          <p:cNvSpPr>
            <a:spLocks noChangeAspect="1" noChangeArrowheads="1"/>
          </p:cNvSpPr>
          <p:nvPr/>
        </p:nvSpPr>
        <p:spPr bwMode="auto">
          <a:xfrm>
            <a:off x="3252788" y="4013200"/>
            <a:ext cx="49212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8" name="Oval 92"/>
          <p:cNvSpPr>
            <a:spLocks noChangeAspect="1" noChangeArrowheads="1"/>
          </p:cNvSpPr>
          <p:nvPr/>
        </p:nvSpPr>
        <p:spPr bwMode="auto">
          <a:xfrm>
            <a:off x="2908300" y="3913188"/>
            <a:ext cx="50800" cy="476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49" name="Oval 93"/>
          <p:cNvSpPr>
            <a:spLocks noChangeAspect="1" noChangeArrowheads="1"/>
          </p:cNvSpPr>
          <p:nvPr/>
        </p:nvSpPr>
        <p:spPr bwMode="auto">
          <a:xfrm>
            <a:off x="3222625" y="3929063"/>
            <a:ext cx="47625" cy="492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0" name="Oval 94"/>
          <p:cNvSpPr>
            <a:spLocks noChangeAspect="1" noChangeArrowheads="1"/>
          </p:cNvSpPr>
          <p:nvPr/>
        </p:nvSpPr>
        <p:spPr bwMode="auto">
          <a:xfrm>
            <a:off x="3516313" y="3857625"/>
            <a:ext cx="49212" cy="492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1" name="Oval 95"/>
          <p:cNvSpPr>
            <a:spLocks noChangeAspect="1" noChangeArrowheads="1"/>
          </p:cNvSpPr>
          <p:nvPr/>
        </p:nvSpPr>
        <p:spPr bwMode="auto">
          <a:xfrm>
            <a:off x="3222625" y="3748088"/>
            <a:ext cx="47625" cy="50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2" name="Oval 96"/>
          <p:cNvSpPr>
            <a:spLocks noChangeAspect="1" noChangeArrowheads="1"/>
          </p:cNvSpPr>
          <p:nvPr/>
        </p:nvSpPr>
        <p:spPr bwMode="auto">
          <a:xfrm>
            <a:off x="2359025" y="3529013"/>
            <a:ext cx="47625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3" name="Oval 97"/>
          <p:cNvSpPr>
            <a:spLocks noChangeAspect="1" noChangeArrowheads="1"/>
          </p:cNvSpPr>
          <p:nvPr/>
        </p:nvSpPr>
        <p:spPr bwMode="auto">
          <a:xfrm>
            <a:off x="2286000" y="3317875"/>
            <a:ext cx="49213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4" name="Oval 98"/>
          <p:cNvSpPr>
            <a:spLocks noChangeAspect="1" noChangeArrowheads="1"/>
          </p:cNvSpPr>
          <p:nvPr/>
        </p:nvSpPr>
        <p:spPr bwMode="auto">
          <a:xfrm>
            <a:off x="2300288" y="3067050"/>
            <a:ext cx="47625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5" name="Oval 99"/>
          <p:cNvSpPr>
            <a:spLocks noChangeAspect="1" noChangeArrowheads="1"/>
          </p:cNvSpPr>
          <p:nvPr/>
        </p:nvSpPr>
        <p:spPr bwMode="auto">
          <a:xfrm>
            <a:off x="2794000" y="3597275"/>
            <a:ext cx="47625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6" name="Oval 100"/>
          <p:cNvSpPr>
            <a:spLocks noChangeAspect="1" noChangeArrowheads="1"/>
          </p:cNvSpPr>
          <p:nvPr/>
        </p:nvSpPr>
        <p:spPr bwMode="auto">
          <a:xfrm>
            <a:off x="2533650" y="3440113"/>
            <a:ext cx="47625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7" name="Oval 101"/>
          <p:cNvSpPr>
            <a:spLocks noChangeAspect="1" noChangeArrowheads="1"/>
          </p:cNvSpPr>
          <p:nvPr/>
        </p:nvSpPr>
        <p:spPr bwMode="auto">
          <a:xfrm>
            <a:off x="2452688" y="3595688"/>
            <a:ext cx="50800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8" name="Oval 102"/>
          <p:cNvSpPr>
            <a:spLocks noChangeAspect="1" noChangeArrowheads="1"/>
          </p:cNvSpPr>
          <p:nvPr/>
        </p:nvSpPr>
        <p:spPr bwMode="auto">
          <a:xfrm>
            <a:off x="2435225" y="3549650"/>
            <a:ext cx="50800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59" name="Oval 103"/>
          <p:cNvSpPr>
            <a:spLocks noChangeAspect="1" noChangeArrowheads="1"/>
          </p:cNvSpPr>
          <p:nvPr/>
        </p:nvSpPr>
        <p:spPr bwMode="auto">
          <a:xfrm>
            <a:off x="2546350" y="3267075"/>
            <a:ext cx="49213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0" name="Oval 104"/>
          <p:cNvSpPr>
            <a:spLocks noChangeAspect="1" noChangeArrowheads="1"/>
          </p:cNvSpPr>
          <p:nvPr/>
        </p:nvSpPr>
        <p:spPr bwMode="auto">
          <a:xfrm>
            <a:off x="2466975" y="3409950"/>
            <a:ext cx="49213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1" name="Oval 105"/>
          <p:cNvSpPr>
            <a:spLocks noChangeAspect="1" noChangeArrowheads="1"/>
          </p:cNvSpPr>
          <p:nvPr/>
        </p:nvSpPr>
        <p:spPr bwMode="auto">
          <a:xfrm>
            <a:off x="2290763" y="3368675"/>
            <a:ext cx="47625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2" name="Oval 106"/>
          <p:cNvSpPr>
            <a:spLocks noChangeAspect="1" noChangeArrowheads="1"/>
          </p:cNvSpPr>
          <p:nvPr/>
        </p:nvSpPr>
        <p:spPr bwMode="auto">
          <a:xfrm>
            <a:off x="2682875" y="3217863"/>
            <a:ext cx="50800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3" name="Oval 107"/>
          <p:cNvSpPr>
            <a:spLocks noChangeAspect="1" noChangeArrowheads="1"/>
          </p:cNvSpPr>
          <p:nvPr/>
        </p:nvSpPr>
        <p:spPr bwMode="auto">
          <a:xfrm>
            <a:off x="2330450" y="3468688"/>
            <a:ext cx="49213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4" name="Oval 108"/>
          <p:cNvSpPr>
            <a:spLocks noChangeAspect="1" noChangeArrowheads="1"/>
          </p:cNvSpPr>
          <p:nvPr/>
        </p:nvSpPr>
        <p:spPr bwMode="auto">
          <a:xfrm>
            <a:off x="2247900" y="2887663"/>
            <a:ext cx="49213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5" name="Oval 109"/>
          <p:cNvSpPr>
            <a:spLocks noChangeAspect="1" noChangeArrowheads="1"/>
          </p:cNvSpPr>
          <p:nvPr/>
        </p:nvSpPr>
        <p:spPr bwMode="auto">
          <a:xfrm>
            <a:off x="2447925" y="3570288"/>
            <a:ext cx="47625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6" name="Oval 110"/>
          <p:cNvSpPr>
            <a:spLocks noChangeAspect="1" noChangeArrowheads="1"/>
          </p:cNvSpPr>
          <p:nvPr/>
        </p:nvSpPr>
        <p:spPr bwMode="auto">
          <a:xfrm>
            <a:off x="2663825" y="3514725"/>
            <a:ext cx="47625" cy="5080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7" name="Oval 111"/>
          <p:cNvSpPr>
            <a:spLocks noChangeAspect="1" noChangeArrowheads="1"/>
          </p:cNvSpPr>
          <p:nvPr/>
        </p:nvSpPr>
        <p:spPr bwMode="auto">
          <a:xfrm>
            <a:off x="2062163" y="3371850"/>
            <a:ext cx="50800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8" name="Oval 112"/>
          <p:cNvSpPr>
            <a:spLocks noChangeAspect="1" noChangeArrowheads="1"/>
          </p:cNvSpPr>
          <p:nvPr/>
        </p:nvSpPr>
        <p:spPr bwMode="auto">
          <a:xfrm>
            <a:off x="2709863" y="3821113"/>
            <a:ext cx="50800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69" name="Oval 113"/>
          <p:cNvSpPr>
            <a:spLocks noChangeAspect="1" noChangeArrowheads="1"/>
          </p:cNvSpPr>
          <p:nvPr/>
        </p:nvSpPr>
        <p:spPr bwMode="auto">
          <a:xfrm>
            <a:off x="2460625" y="3438525"/>
            <a:ext cx="49213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0" name="Oval 114"/>
          <p:cNvSpPr>
            <a:spLocks noChangeAspect="1" noChangeArrowheads="1"/>
          </p:cNvSpPr>
          <p:nvPr/>
        </p:nvSpPr>
        <p:spPr bwMode="auto">
          <a:xfrm>
            <a:off x="2214563" y="3182938"/>
            <a:ext cx="47625" cy="5080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1" name="Oval 115"/>
          <p:cNvSpPr>
            <a:spLocks noChangeAspect="1" noChangeArrowheads="1"/>
          </p:cNvSpPr>
          <p:nvPr/>
        </p:nvSpPr>
        <p:spPr bwMode="auto">
          <a:xfrm>
            <a:off x="2519363" y="3670300"/>
            <a:ext cx="47625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2" name="Oval 116"/>
          <p:cNvSpPr>
            <a:spLocks noChangeAspect="1" noChangeArrowheads="1"/>
          </p:cNvSpPr>
          <p:nvPr/>
        </p:nvSpPr>
        <p:spPr bwMode="auto">
          <a:xfrm>
            <a:off x="2573338" y="3546475"/>
            <a:ext cx="49212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3" name="Oval 117"/>
          <p:cNvSpPr>
            <a:spLocks noChangeAspect="1" noChangeArrowheads="1"/>
          </p:cNvSpPr>
          <p:nvPr/>
        </p:nvSpPr>
        <p:spPr bwMode="auto">
          <a:xfrm>
            <a:off x="2493963" y="3344863"/>
            <a:ext cx="50800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4" name="Oval 118"/>
          <p:cNvSpPr>
            <a:spLocks noChangeAspect="1" noChangeArrowheads="1"/>
          </p:cNvSpPr>
          <p:nvPr/>
        </p:nvSpPr>
        <p:spPr bwMode="auto">
          <a:xfrm>
            <a:off x="2384425" y="3403600"/>
            <a:ext cx="49213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5" name="Oval 119"/>
          <p:cNvSpPr>
            <a:spLocks noChangeAspect="1" noChangeArrowheads="1"/>
          </p:cNvSpPr>
          <p:nvPr/>
        </p:nvSpPr>
        <p:spPr bwMode="auto">
          <a:xfrm>
            <a:off x="2319338" y="3170238"/>
            <a:ext cx="50800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6" name="Oval 120"/>
          <p:cNvSpPr>
            <a:spLocks noChangeAspect="1" noChangeArrowheads="1"/>
          </p:cNvSpPr>
          <p:nvPr/>
        </p:nvSpPr>
        <p:spPr bwMode="auto">
          <a:xfrm>
            <a:off x="2292350" y="3092450"/>
            <a:ext cx="49213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7" name="Oval 121"/>
          <p:cNvSpPr>
            <a:spLocks noChangeAspect="1" noChangeArrowheads="1"/>
          </p:cNvSpPr>
          <p:nvPr/>
        </p:nvSpPr>
        <p:spPr bwMode="auto">
          <a:xfrm>
            <a:off x="2443163" y="3232150"/>
            <a:ext cx="49212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8" name="Oval 122"/>
          <p:cNvSpPr>
            <a:spLocks noChangeAspect="1" noChangeArrowheads="1"/>
          </p:cNvSpPr>
          <p:nvPr/>
        </p:nvSpPr>
        <p:spPr bwMode="auto">
          <a:xfrm>
            <a:off x="2449513" y="3540125"/>
            <a:ext cx="49212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79" name="Oval 123"/>
          <p:cNvSpPr>
            <a:spLocks noChangeAspect="1" noChangeArrowheads="1"/>
          </p:cNvSpPr>
          <p:nvPr/>
        </p:nvSpPr>
        <p:spPr bwMode="auto">
          <a:xfrm>
            <a:off x="2295525" y="3205163"/>
            <a:ext cx="50800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0" name="Oval 124"/>
          <p:cNvSpPr>
            <a:spLocks noChangeAspect="1" noChangeArrowheads="1"/>
          </p:cNvSpPr>
          <p:nvPr/>
        </p:nvSpPr>
        <p:spPr bwMode="auto">
          <a:xfrm>
            <a:off x="2147888" y="3352800"/>
            <a:ext cx="50800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1" name="Oval 125"/>
          <p:cNvSpPr>
            <a:spLocks noChangeAspect="1" noChangeArrowheads="1"/>
          </p:cNvSpPr>
          <p:nvPr/>
        </p:nvSpPr>
        <p:spPr bwMode="auto">
          <a:xfrm>
            <a:off x="2003425" y="2921000"/>
            <a:ext cx="50800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2" name="Oval 126"/>
          <p:cNvSpPr>
            <a:spLocks noChangeAspect="1" noChangeArrowheads="1"/>
          </p:cNvSpPr>
          <p:nvPr/>
        </p:nvSpPr>
        <p:spPr bwMode="auto">
          <a:xfrm>
            <a:off x="2549525" y="2968625"/>
            <a:ext cx="49213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3" name="Oval 127"/>
          <p:cNvSpPr>
            <a:spLocks noChangeAspect="1" noChangeArrowheads="1"/>
          </p:cNvSpPr>
          <p:nvPr/>
        </p:nvSpPr>
        <p:spPr bwMode="auto">
          <a:xfrm>
            <a:off x="2251075" y="3190875"/>
            <a:ext cx="50800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4" name="Oval 128"/>
          <p:cNvSpPr>
            <a:spLocks noChangeAspect="1" noChangeArrowheads="1"/>
          </p:cNvSpPr>
          <p:nvPr/>
        </p:nvSpPr>
        <p:spPr bwMode="auto">
          <a:xfrm>
            <a:off x="2794000" y="3492500"/>
            <a:ext cx="47625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5" name="Oval 129"/>
          <p:cNvSpPr>
            <a:spLocks noChangeAspect="1" noChangeArrowheads="1"/>
          </p:cNvSpPr>
          <p:nvPr/>
        </p:nvSpPr>
        <p:spPr bwMode="auto">
          <a:xfrm>
            <a:off x="2463800" y="3421063"/>
            <a:ext cx="49213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6" name="Oval 130"/>
          <p:cNvSpPr>
            <a:spLocks noChangeAspect="1" noChangeArrowheads="1"/>
          </p:cNvSpPr>
          <p:nvPr/>
        </p:nvSpPr>
        <p:spPr bwMode="auto">
          <a:xfrm>
            <a:off x="2641600" y="3433763"/>
            <a:ext cx="50800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7" name="Oval 131"/>
          <p:cNvSpPr>
            <a:spLocks noChangeAspect="1" noChangeArrowheads="1"/>
          </p:cNvSpPr>
          <p:nvPr/>
        </p:nvSpPr>
        <p:spPr bwMode="auto">
          <a:xfrm>
            <a:off x="2606675" y="3300413"/>
            <a:ext cx="50800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8" name="Oval 132"/>
          <p:cNvSpPr>
            <a:spLocks noChangeAspect="1" noChangeArrowheads="1"/>
          </p:cNvSpPr>
          <p:nvPr/>
        </p:nvSpPr>
        <p:spPr bwMode="auto">
          <a:xfrm>
            <a:off x="2152650" y="3228975"/>
            <a:ext cx="49213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89" name="Oval 133"/>
          <p:cNvSpPr>
            <a:spLocks noChangeAspect="1" noChangeArrowheads="1"/>
          </p:cNvSpPr>
          <p:nvPr/>
        </p:nvSpPr>
        <p:spPr bwMode="auto">
          <a:xfrm>
            <a:off x="2676525" y="3160713"/>
            <a:ext cx="49213" cy="476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0" name="Oval 134"/>
          <p:cNvSpPr>
            <a:spLocks noChangeAspect="1" noChangeArrowheads="1"/>
          </p:cNvSpPr>
          <p:nvPr/>
        </p:nvSpPr>
        <p:spPr bwMode="auto">
          <a:xfrm>
            <a:off x="2278063" y="3330575"/>
            <a:ext cx="50800" cy="5080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1" name="Oval 135"/>
          <p:cNvSpPr>
            <a:spLocks noChangeAspect="1" noChangeArrowheads="1"/>
          </p:cNvSpPr>
          <p:nvPr/>
        </p:nvSpPr>
        <p:spPr bwMode="auto">
          <a:xfrm>
            <a:off x="2368550" y="3348038"/>
            <a:ext cx="49213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2" name="Oval 136"/>
          <p:cNvSpPr>
            <a:spLocks noChangeAspect="1" noChangeArrowheads="1"/>
          </p:cNvSpPr>
          <p:nvPr/>
        </p:nvSpPr>
        <p:spPr bwMode="auto">
          <a:xfrm>
            <a:off x="2070100" y="3398838"/>
            <a:ext cx="47625" cy="5080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3" name="Oval 137"/>
          <p:cNvSpPr>
            <a:spLocks noChangeAspect="1" noChangeArrowheads="1"/>
          </p:cNvSpPr>
          <p:nvPr/>
        </p:nvSpPr>
        <p:spPr bwMode="auto">
          <a:xfrm>
            <a:off x="2516188" y="2992438"/>
            <a:ext cx="47625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4" name="Oval 138"/>
          <p:cNvSpPr>
            <a:spLocks noChangeAspect="1" noChangeArrowheads="1"/>
          </p:cNvSpPr>
          <p:nvPr/>
        </p:nvSpPr>
        <p:spPr bwMode="auto">
          <a:xfrm>
            <a:off x="2295525" y="3097213"/>
            <a:ext cx="50800" cy="5080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5" name="Oval 139"/>
          <p:cNvSpPr>
            <a:spLocks noChangeAspect="1" noChangeArrowheads="1"/>
          </p:cNvSpPr>
          <p:nvPr/>
        </p:nvSpPr>
        <p:spPr bwMode="auto">
          <a:xfrm>
            <a:off x="2035175" y="3460750"/>
            <a:ext cx="49213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6" name="Oval 140"/>
          <p:cNvSpPr>
            <a:spLocks noChangeAspect="1" noChangeArrowheads="1"/>
          </p:cNvSpPr>
          <p:nvPr/>
        </p:nvSpPr>
        <p:spPr bwMode="auto">
          <a:xfrm>
            <a:off x="2203450" y="3208338"/>
            <a:ext cx="49213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7" name="Oval 141"/>
          <p:cNvSpPr>
            <a:spLocks noChangeAspect="1" noChangeArrowheads="1"/>
          </p:cNvSpPr>
          <p:nvPr/>
        </p:nvSpPr>
        <p:spPr bwMode="auto">
          <a:xfrm>
            <a:off x="2290763" y="3395663"/>
            <a:ext cx="47625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8" name="Oval 142"/>
          <p:cNvSpPr>
            <a:spLocks noChangeAspect="1" noChangeArrowheads="1"/>
          </p:cNvSpPr>
          <p:nvPr/>
        </p:nvSpPr>
        <p:spPr bwMode="auto">
          <a:xfrm>
            <a:off x="2217738" y="3282950"/>
            <a:ext cx="49212" cy="4921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799" name="Oval 143"/>
          <p:cNvSpPr>
            <a:spLocks noChangeAspect="1" noChangeArrowheads="1"/>
          </p:cNvSpPr>
          <p:nvPr/>
        </p:nvSpPr>
        <p:spPr bwMode="auto">
          <a:xfrm>
            <a:off x="2614613" y="3471863"/>
            <a:ext cx="49212" cy="49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0" name="Oval 144"/>
          <p:cNvSpPr>
            <a:spLocks noChangeAspect="1" noChangeArrowheads="1"/>
          </p:cNvSpPr>
          <p:nvPr/>
        </p:nvSpPr>
        <p:spPr bwMode="auto">
          <a:xfrm>
            <a:off x="2741613" y="3340100"/>
            <a:ext cx="49212" cy="5080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1" name="Oval 145"/>
          <p:cNvSpPr>
            <a:spLocks noChangeAspect="1" noChangeArrowheads="1"/>
          </p:cNvSpPr>
          <p:nvPr/>
        </p:nvSpPr>
        <p:spPr bwMode="auto">
          <a:xfrm>
            <a:off x="2227263" y="3241675"/>
            <a:ext cx="49212" cy="5080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2" name="Rectangle 146"/>
          <p:cNvSpPr>
            <a:spLocks noChangeAspect="1" noChangeArrowheads="1"/>
          </p:cNvSpPr>
          <p:nvPr/>
        </p:nvSpPr>
        <p:spPr bwMode="auto">
          <a:xfrm>
            <a:off x="4208463" y="3973513"/>
            <a:ext cx="50800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3" name="Rectangle 147"/>
          <p:cNvSpPr>
            <a:spLocks noChangeAspect="1" noChangeArrowheads="1"/>
          </p:cNvSpPr>
          <p:nvPr/>
        </p:nvSpPr>
        <p:spPr bwMode="auto">
          <a:xfrm>
            <a:off x="4403725" y="3640138"/>
            <a:ext cx="49213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4" name="Rectangle 148"/>
          <p:cNvSpPr>
            <a:spLocks noChangeAspect="1" noChangeArrowheads="1"/>
          </p:cNvSpPr>
          <p:nvPr/>
        </p:nvSpPr>
        <p:spPr bwMode="auto">
          <a:xfrm>
            <a:off x="4518025" y="3954463"/>
            <a:ext cx="47625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5" name="Rectangle 149"/>
          <p:cNvSpPr>
            <a:spLocks noChangeAspect="1" noChangeArrowheads="1"/>
          </p:cNvSpPr>
          <p:nvPr/>
        </p:nvSpPr>
        <p:spPr bwMode="auto">
          <a:xfrm>
            <a:off x="4473575" y="3600450"/>
            <a:ext cx="47625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6" name="Rectangle 150"/>
          <p:cNvSpPr>
            <a:spLocks noChangeAspect="1" noChangeArrowheads="1"/>
          </p:cNvSpPr>
          <p:nvPr/>
        </p:nvSpPr>
        <p:spPr bwMode="auto">
          <a:xfrm>
            <a:off x="3852863" y="3973513"/>
            <a:ext cx="47625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7" name="Rectangle 151"/>
          <p:cNvSpPr>
            <a:spLocks noChangeAspect="1" noChangeArrowheads="1"/>
          </p:cNvSpPr>
          <p:nvPr/>
        </p:nvSpPr>
        <p:spPr bwMode="auto">
          <a:xfrm>
            <a:off x="4060825" y="4206875"/>
            <a:ext cx="49213" cy="4921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8" name="Rectangle 152"/>
          <p:cNvSpPr>
            <a:spLocks noChangeAspect="1" noChangeArrowheads="1"/>
          </p:cNvSpPr>
          <p:nvPr/>
        </p:nvSpPr>
        <p:spPr bwMode="auto">
          <a:xfrm>
            <a:off x="3948113" y="3779838"/>
            <a:ext cx="49212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09" name="Rectangle 153"/>
          <p:cNvSpPr>
            <a:spLocks noChangeAspect="1" noChangeArrowheads="1"/>
          </p:cNvSpPr>
          <p:nvPr/>
        </p:nvSpPr>
        <p:spPr bwMode="auto">
          <a:xfrm>
            <a:off x="3781425" y="3492500"/>
            <a:ext cx="47625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0" name="Rectangle 154"/>
          <p:cNvSpPr>
            <a:spLocks noChangeAspect="1" noChangeArrowheads="1"/>
          </p:cNvSpPr>
          <p:nvPr/>
        </p:nvSpPr>
        <p:spPr bwMode="auto">
          <a:xfrm>
            <a:off x="3362325" y="3303588"/>
            <a:ext cx="49213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1" name="Rectangle 155"/>
          <p:cNvSpPr>
            <a:spLocks noChangeAspect="1" noChangeArrowheads="1"/>
          </p:cNvSpPr>
          <p:nvPr/>
        </p:nvSpPr>
        <p:spPr bwMode="auto">
          <a:xfrm>
            <a:off x="4870450" y="3727450"/>
            <a:ext cx="49213" cy="4921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2" name="Rectangle 156"/>
          <p:cNvSpPr>
            <a:spLocks noChangeAspect="1" noChangeArrowheads="1"/>
          </p:cNvSpPr>
          <p:nvPr/>
        </p:nvSpPr>
        <p:spPr bwMode="auto">
          <a:xfrm>
            <a:off x="4397375" y="3570288"/>
            <a:ext cx="49213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3" name="Rectangle 157"/>
          <p:cNvSpPr>
            <a:spLocks noChangeAspect="1" noChangeArrowheads="1"/>
          </p:cNvSpPr>
          <p:nvPr/>
        </p:nvSpPr>
        <p:spPr bwMode="auto">
          <a:xfrm>
            <a:off x="3767138" y="3792538"/>
            <a:ext cx="47625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4" name="Rectangle 158"/>
          <p:cNvSpPr>
            <a:spLocks noChangeAspect="1" noChangeArrowheads="1"/>
          </p:cNvSpPr>
          <p:nvPr/>
        </p:nvSpPr>
        <p:spPr bwMode="auto">
          <a:xfrm>
            <a:off x="3838575" y="3841750"/>
            <a:ext cx="49213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5" name="Rectangle 159"/>
          <p:cNvSpPr>
            <a:spLocks noChangeAspect="1" noChangeArrowheads="1"/>
          </p:cNvSpPr>
          <p:nvPr/>
        </p:nvSpPr>
        <p:spPr bwMode="auto">
          <a:xfrm>
            <a:off x="3713163" y="4057650"/>
            <a:ext cx="47625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6" name="Rectangle 160"/>
          <p:cNvSpPr>
            <a:spLocks noChangeAspect="1" noChangeArrowheads="1"/>
          </p:cNvSpPr>
          <p:nvPr/>
        </p:nvSpPr>
        <p:spPr bwMode="auto">
          <a:xfrm>
            <a:off x="4019550" y="3810000"/>
            <a:ext cx="50800" cy="4921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7" name="Rectangle 161"/>
          <p:cNvSpPr>
            <a:spLocks noChangeAspect="1" noChangeArrowheads="1"/>
          </p:cNvSpPr>
          <p:nvPr/>
        </p:nvSpPr>
        <p:spPr bwMode="auto">
          <a:xfrm>
            <a:off x="4064000" y="3309938"/>
            <a:ext cx="50800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8" name="Rectangle 162"/>
          <p:cNvSpPr>
            <a:spLocks noChangeAspect="1" noChangeArrowheads="1"/>
          </p:cNvSpPr>
          <p:nvPr/>
        </p:nvSpPr>
        <p:spPr bwMode="auto">
          <a:xfrm>
            <a:off x="3746500" y="3443288"/>
            <a:ext cx="49213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19" name="Rectangle 163"/>
          <p:cNvSpPr>
            <a:spLocks noChangeAspect="1" noChangeArrowheads="1"/>
          </p:cNvSpPr>
          <p:nvPr/>
        </p:nvSpPr>
        <p:spPr bwMode="auto">
          <a:xfrm>
            <a:off x="2187575" y="3622675"/>
            <a:ext cx="47625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0" name="Rectangle 164"/>
          <p:cNvSpPr>
            <a:spLocks noChangeAspect="1" noChangeArrowheads="1"/>
          </p:cNvSpPr>
          <p:nvPr/>
        </p:nvSpPr>
        <p:spPr bwMode="auto">
          <a:xfrm>
            <a:off x="3808413" y="4138613"/>
            <a:ext cx="47625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1" name="Rectangle 165"/>
          <p:cNvSpPr>
            <a:spLocks noChangeAspect="1" noChangeArrowheads="1"/>
          </p:cNvSpPr>
          <p:nvPr/>
        </p:nvSpPr>
        <p:spPr bwMode="auto">
          <a:xfrm>
            <a:off x="4191000" y="3497263"/>
            <a:ext cx="50800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2" name="Rectangle 166"/>
          <p:cNvSpPr>
            <a:spLocks noChangeAspect="1" noChangeArrowheads="1"/>
          </p:cNvSpPr>
          <p:nvPr/>
        </p:nvSpPr>
        <p:spPr bwMode="auto">
          <a:xfrm>
            <a:off x="3078163" y="3770313"/>
            <a:ext cx="47625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3" name="Rectangle 167"/>
          <p:cNvSpPr>
            <a:spLocks noChangeAspect="1" noChangeArrowheads="1"/>
          </p:cNvSpPr>
          <p:nvPr/>
        </p:nvSpPr>
        <p:spPr bwMode="auto">
          <a:xfrm>
            <a:off x="4349750" y="3313113"/>
            <a:ext cx="49213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4" name="Rectangle 168"/>
          <p:cNvSpPr>
            <a:spLocks noChangeAspect="1" noChangeArrowheads="1"/>
          </p:cNvSpPr>
          <p:nvPr/>
        </p:nvSpPr>
        <p:spPr bwMode="auto">
          <a:xfrm>
            <a:off x="3587750" y="3611563"/>
            <a:ext cx="50800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5" name="Rectangle 169"/>
          <p:cNvSpPr>
            <a:spLocks noChangeAspect="1" noChangeArrowheads="1"/>
          </p:cNvSpPr>
          <p:nvPr/>
        </p:nvSpPr>
        <p:spPr bwMode="auto">
          <a:xfrm>
            <a:off x="4321175" y="4102100"/>
            <a:ext cx="50800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6" name="Rectangle 170"/>
          <p:cNvSpPr>
            <a:spLocks noChangeAspect="1" noChangeArrowheads="1"/>
          </p:cNvSpPr>
          <p:nvPr/>
        </p:nvSpPr>
        <p:spPr bwMode="auto">
          <a:xfrm>
            <a:off x="3592513" y="4008438"/>
            <a:ext cx="49212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7" name="Rectangle 171"/>
          <p:cNvSpPr>
            <a:spLocks noChangeAspect="1" noChangeArrowheads="1"/>
          </p:cNvSpPr>
          <p:nvPr/>
        </p:nvSpPr>
        <p:spPr bwMode="auto">
          <a:xfrm>
            <a:off x="4294188" y="4059238"/>
            <a:ext cx="50800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8" name="Rectangle 172"/>
          <p:cNvSpPr>
            <a:spLocks noChangeAspect="1" noChangeArrowheads="1"/>
          </p:cNvSpPr>
          <p:nvPr/>
        </p:nvSpPr>
        <p:spPr bwMode="auto">
          <a:xfrm>
            <a:off x="4068763" y="3386138"/>
            <a:ext cx="47625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29" name="Rectangle 173"/>
          <p:cNvSpPr>
            <a:spLocks noChangeAspect="1" noChangeArrowheads="1"/>
          </p:cNvSpPr>
          <p:nvPr/>
        </p:nvSpPr>
        <p:spPr bwMode="auto">
          <a:xfrm>
            <a:off x="4887913" y="3706813"/>
            <a:ext cx="47625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0" name="Rectangle 174"/>
          <p:cNvSpPr>
            <a:spLocks noChangeAspect="1" noChangeArrowheads="1"/>
          </p:cNvSpPr>
          <p:nvPr/>
        </p:nvSpPr>
        <p:spPr bwMode="auto">
          <a:xfrm>
            <a:off x="4438650" y="4200525"/>
            <a:ext cx="49213" cy="4921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1" name="Rectangle 175"/>
          <p:cNvSpPr>
            <a:spLocks noChangeAspect="1" noChangeArrowheads="1"/>
          </p:cNvSpPr>
          <p:nvPr/>
        </p:nvSpPr>
        <p:spPr bwMode="auto">
          <a:xfrm>
            <a:off x="4232275" y="4432300"/>
            <a:ext cx="49213" cy="4921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2" name="Rectangle 176"/>
          <p:cNvSpPr>
            <a:spLocks noChangeAspect="1" noChangeArrowheads="1"/>
          </p:cNvSpPr>
          <p:nvPr/>
        </p:nvSpPr>
        <p:spPr bwMode="auto">
          <a:xfrm>
            <a:off x="3776663" y="3932238"/>
            <a:ext cx="50800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3" name="Rectangle 177"/>
          <p:cNvSpPr>
            <a:spLocks noChangeAspect="1" noChangeArrowheads="1"/>
          </p:cNvSpPr>
          <p:nvPr/>
        </p:nvSpPr>
        <p:spPr bwMode="auto">
          <a:xfrm>
            <a:off x="3705225" y="4224338"/>
            <a:ext cx="49213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4" name="Rectangle 178"/>
          <p:cNvSpPr>
            <a:spLocks noChangeAspect="1" noChangeArrowheads="1"/>
          </p:cNvSpPr>
          <p:nvPr/>
        </p:nvSpPr>
        <p:spPr bwMode="auto">
          <a:xfrm>
            <a:off x="3916363" y="3887788"/>
            <a:ext cx="50800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5" name="Rectangle 179"/>
          <p:cNvSpPr>
            <a:spLocks noChangeAspect="1" noChangeArrowheads="1"/>
          </p:cNvSpPr>
          <p:nvPr/>
        </p:nvSpPr>
        <p:spPr bwMode="auto">
          <a:xfrm>
            <a:off x="4213225" y="3519488"/>
            <a:ext cx="47625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6" name="Rectangle 180"/>
          <p:cNvSpPr>
            <a:spLocks noChangeAspect="1" noChangeArrowheads="1"/>
          </p:cNvSpPr>
          <p:nvPr/>
        </p:nvSpPr>
        <p:spPr bwMode="auto">
          <a:xfrm>
            <a:off x="4632325" y="3744913"/>
            <a:ext cx="50800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7" name="Rectangle 181"/>
          <p:cNvSpPr>
            <a:spLocks noChangeAspect="1" noChangeArrowheads="1"/>
          </p:cNvSpPr>
          <p:nvPr/>
        </p:nvSpPr>
        <p:spPr bwMode="auto">
          <a:xfrm>
            <a:off x="3262313" y="4103688"/>
            <a:ext cx="49212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8" name="Rectangle 182"/>
          <p:cNvSpPr>
            <a:spLocks noChangeAspect="1" noChangeArrowheads="1"/>
          </p:cNvSpPr>
          <p:nvPr/>
        </p:nvSpPr>
        <p:spPr bwMode="auto">
          <a:xfrm>
            <a:off x="3660775" y="4330700"/>
            <a:ext cx="49213" cy="476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39" name="Rectangle 183"/>
          <p:cNvSpPr>
            <a:spLocks noChangeAspect="1" noChangeArrowheads="1"/>
          </p:cNvSpPr>
          <p:nvPr/>
        </p:nvSpPr>
        <p:spPr bwMode="auto">
          <a:xfrm>
            <a:off x="3352800" y="4138613"/>
            <a:ext cx="47625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0" name="Rectangle 184"/>
          <p:cNvSpPr>
            <a:spLocks noChangeAspect="1" noChangeArrowheads="1"/>
          </p:cNvSpPr>
          <p:nvPr/>
        </p:nvSpPr>
        <p:spPr bwMode="auto">
          <a:xfrm>
            <a:off x="4114800" y="4052888"/>
            <a:ext cx="50800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1" name="Rectangle 185"/>
          <p:cNvSpPr>
            <a:spLocks noChangeAspect="1" noChangeArrowheads="1"/>
          </p:cNvSpPr>
          <p:nvPr/>
        </p:nvSpPr>
        <p:spPr bwMode="auto">
          <a:xfrm>
            <a:off x="3759200" y="4230688"/>
            <a:ext cx="50800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2" name="Rectangle 186"/>
          <p:cNvSpPr>
            <a:spLocks noChangeAspect="1" noChangeArrowheads="1"/>
          </p:cNvSpPr>
          <p:nvPr/>
        </p:nvSpPr>
        <p:spPr bwMode="auto">
          <a:xfrm>
            <a:off x="3838575" y="3529013"/>
            <a:ext cx="49213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3" name="Rectangle 187"/>
          <p:cNvSpPr>
            <a:spLocks noChangeAspect="1" noChangeArrowheads="1"/>
          </p:cNvSpPr>
          <p:nvPr/>
        </p:nvSpPr>
        <p:spPr bwMode="auto">
          <a:xfrm>
            <a:off x="4270375" y="3789363"/>
            <a:ext cx="49213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4" name="Rectangle 188"/>
          <p:cNvSpPr>
            <a:spLocks noChangeAspect="1" noChangeArrowheads="1"/>
          </p:cNvSpPr>
          <p:nvPr/>
        </p:nvSpPr>
        <p:spPr bwMode="auto">
          <a:xfrm>
            <a:off x="3781425" y="4221163"/>
            <a:ext cx="47625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5" name="Rectangle 189"/>
          <p:cNvSpPr>
            <a:spLocks noChangeAspect="1" noChangeArrowheads="1"/>
          </p:cNvSpPr>
          <p:nvPr/>
        </p:nvSpPr>
        <p:spPr bwMode="auto">
          <a:xfrm>
            <a:off x="3894138" y="3757613"/>
            <a:ext cx="49212" cy="508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6" name="Rectangle 190"/>
          <p:cNvSpPr>
            <a:spLocks noChangeAspect="1" noChangeArrowheads="1"/>
          </p:cNvSpPr>
          <p:nvPr/>
        </p:nvSpPr>
        <p:spPr bwMode="auto">
          <a:xfrm>
            <a:off x="4546600" y="3827463"/>
            <a:ext cx="50800" cy="4921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7" name="Rectangle 191"/>
          <p:cNvSpPr>
            <a:spLocks noChangeAspect="1" noChangeArrowheads="1"/>
          </p:cNvSpPr>
          <p:nvPr/>
        </p:nvSpPr>
        <p:spPr bwMode="auto">
          <a:xfrm>
            <a:off x="3646488" y="3179763"/>
            <a:ext cx="49212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8" name="Rectangle 192"/>
          <p:cNvSpPr>
            <a:spLocks noChangeAspect="1" noChangeArrowheads="1"/>
          </p:cNvSpPr>
          <p:nvPr/>
        </p:nvSpPr>
        <p:spPr bwMode="auto">
          <a:xfrm>
            <a:off x="4060825" y="2716213"/>
            <a:ext cx="49213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49" name="Rectangle 193"/>
          <p:cNvSpPr>
            <a:spLocks noChangeAspect="1" noChangeArrowheads="1"/>
          </p:cNvSpPr>
          <p:nvPr/>
        </p:nvSpPr>
        <p:spPr bwMode="auto">
          <a:xfrm>
            <a:off x="3443288" y="2746375"/>
            <a:ext cx="50800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0" name="Rectangle 194"/>
          <p:cNvSpPr>
            <a:spLocks noChangeAspect="1" noChangeArrowheads="1"/>
          </p:cNvSpPr>
          <p:nvPr/>
        </p:nvSpPr>
        <p:spPr bwMode="auto">
          <a:xfrm>
            <a:off x="3649663" y="3143250"/>
            <a:ext cx="49212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1" name="Rectangle 195"/>
          <p:cNvSpPr>
            <a:spLocks noChangeAspect="1" noChangeArrowheads="1"/>
          </p:cNvSpPr>
          <p:nvPr/>
        </p:nvSpPr>
        <p:spPr bwMode="auto">
          <a:xfrm>
            <a:off x="3560763" y="2944813"/>
            <a:ext cx="49212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2" name="Rectangle 196"/>
          <p:cNvSpPr>
            <a:spLocks noChangeAspect="1" noChangeArrowheads="1"/>
          </p:cNvSpPr>
          <p:nvPr/>
        </p:nvSpPr>
        <p:spPr bwMode="auto">
          <a:xfrm>
            <a:off x="3852863" y="3051175"/>
            <a:ext cx="47625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3" name="Rectangle 197"/>
          <p:cNvSpPr>
            <a:spLocks noChangeAspect="1" noChangeArrowheads="1"/>
          </p:cNvSpPr>
          <p:nvPr/>
        </p:nvSpPr>
        <p:spPr bwMode="auto">
          <a:xfrm>
            <a:off x="3525838" y="2627313"/>
            <a:ext cx="49212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4" name="Rectangle 198"/>
          <p:cNvSpPr>
            <a:spLocks noChangeAspect="1" noChangeArrowheads="1"/>
          </p:cNvSpPr>
          <p:nvPr/>
        </p:nvSpPr>
        <p:spPr bwMode="auto">
          <a:xfrm>
            <a:off x="3684588" y="2917825"/>
            <a:ext cx="49212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5" name="Rectangle 199"/>
          <p:cNvSpPr>
            <a:spLocks noChangeAspect="1" noChangeArrowheads="1"/>
          </p:cNvSpPr>
          <p:nvPr/>
        </p:nvSpPr>
        <p:spPr bwMode="auto">
          <a:xfrm>
            <a:off x="3752850" y="2968625"/>
            <a:ext cx="49213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6" name="Rectangle 200"/>
          <p:cNvSpPr>
            <a:spLocks noChangeAspect="1" noChangeArrowheads="1"/>
          </p:cNvSpPr>
          <p:nvPr/>
        </p:nvSpPr>
        <p:spPr bwMode="auto">
          <a:xfrm>
            <a:off x="3543300" y="2698750"/>
            <a:ext cx="49213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7" name="Rectangle 201"/>
          <p:cNvSpPr>
            <a:spLocks noChangeAspect="1" noChangeArrowheads="1"/>
          </p:cNvSpPr>
          <p:nvPr/>
        </p:nvSpPr>
        <p:spPr bwMode="auto">
          <a:xfrm>
            <a:off x="3063875" y="3165475"/>
            <a:ext cx="49213" cy="50800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8" name="Rectangle 202"/>
          <p:cNvSpPr>
            <a:spLocks noChangeAspect="1" noChangeArrowheads="1"/>
          </p:cNvSpPr>
          <p:nvPr/>
        </p:nvSpPr>
        <p:spPr bwMode="auto">
          <a:xfrm>
            <a:off x="3886200" y="3303588"/>
            <a:ext cx="49213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59" name="Rectangle 203"/>
          <p:cNvSpPr>
            <a:spLocks noChangeAspect="1" noChangeArrowheads="1"/>
          </p:cNvSpPr>
          <p:nvPr/>
        </p:nvSpPr>
        <p:spPr bwMode="auto">
          <a:xfrm>
            <a:off x="3354388" y="2790825"/>
            <a:ext cx="50800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0" name="Rectangle 204"/>
          <p:cNvSpPr>
            <a:spLocks noChangeAspect="1" noChangeArrowheads="1"/>
          </p:cNvSpPr>
          <p:nvPr/>
        </p:nvSpPr>
        <p:spPr bwMode="auto">
          <a:xfrm>
            <a:off x="3673475" y="2954338"/>
            <a:ext cx="50800" cy="50800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1" name="Rectangle 205"/>
          <p:cNvSpPr>
            <a:spLocks noChangeAspect="1" noChangeArrowheads="1"/>
          </p:cNvSpPr>
          <p:nvPr/>
        </p:nvSpPr>
        <p:spPr bwMode="auto">
          <a:xfrm>
            <a:off x="3722688" y="2690813"/>
            <a:ext cx="47625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2" name="Rectangle 206"/>
          <p:cNvSpPr>
            <a:spLocks noChangeAspect="1" noChangeArrowheads="1"/>
          </p:cNvSpPr>
          <p:nvPr/>
        </p:nvSpPr>
        <p:spPr bwMode="auto">
          <a:xfrm>
            <a:off x="3394075" y="2452688"/>
            <a:ext cx="47625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3" name="Rectangle 207"/>
          <p:cNvSpPr>
            <a:spLocks noChangeAspect="1" noChangeArrowheads="1"/>
          </p:cNvSpPr>
          <p:nvPr/>
        </p:nvSpPr>
        <p:spPr bwMode="auto">
          <a:xfrm>
            <a:off x="3498850" y="2978150"/>
            <a:ext cx="49213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4" name="Rectangle 208"/>
          <p:cNvSpPr>
            <a:spLocks noChangeAspect="1" noChangeArrowheads="1"/>
          </p:cNvSpPr>
          <p:nvPr/>
        </p:nvSpPr>
        <p:spPr bwMode="auto">
          <a:xfrm>
            <a:off x="3956050" y="3246438"/>
            <a:ext cx="47625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5" name="Rectangle 209"/>
          <p:cNvSpPr>
            <a:spLocks noChangeAspect="1" noChangeArrowheads="1"/>
          </p:cNvSpPr>
          <p:nvPr/>
        </p:nvSpPr>
        <p:spPr bwMode="auto">
          <a:xfrm>
            <a:off x="3498850" y="2605088"/>
            <a:ext cx="49213" cy="50800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6" name="Rectangle 210"/>
          <p:cNvSpPr>
            <a:spLocks noChangeAspect="1" noChangeArrowheads="1"/>
          </p:cNvSpPr>
          <p:nvPr/>
        </p:nvSpPr>
        <p:spPr bwMode="auto">
          <a:xfrm>
            <a:off x="3678238" y="2986088"/>
            <a:ext cx="49212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7" name="Rectangle 211"/>
          <p:cNvSpPr>
            <a:spLocks noChangeAspect="1" noChangeArrowheads="1"/>
          </p:cNvSpPr>
          <p:nvPr/>
        </p:nvSpPr>
        <p:spPr bwMode="auto">
          <a:xfrm>
            <a:off x="3516313" y="2787650"/>
            <a:ext cx="49212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8" name="Rectangle 212"/>
          <p:cNvSpPr>
            <a:spLocks noChangeAspect="1" noChangeArrowheads="1"/>
          </p:cNvSpPr>
          <p:nvPr/>
        </p:nvSpPr>
        <p:spPr bwMode="auto">
          <a:xfrm>
            <a:off x="3468688" y="3173413"/>
            <a:ext cx="49212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69" name="Rectangle 213"/>
          <p:cNvSpPr>
            <a:spLocks noChangeAspect="1" noChangeArrowheads="1"/>
          </p:cNvSpPr>
          <p:nvPr/>
        </p:nvSpPr>
        <p:spPr bwMode="auto">
          <a:xfrm>
            <a:off x="3502025" y="3036888"/>
            <a:ext cx="50800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0" name="Rectangle 214"/>
          <p:cNvSpPr>
            <a:spLocks noChangeAspect="1" noChangeArrowheads="1"/>
          </p:cNvSpPr>
          <p:nvPr/>
        </p:nvSpPr>
        <p:spPr bwMode="auto">
          <a:xfrm>
            <a:off x="3708400" y="3200400"/>
            <a:ext cx="49213" cy="50800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1" name="Rectangle 215"/>
          <p:cNvSpPr>
            <a:spLocks noChangeAspect="1" noChangeArrowheads="1"/>
          </p:cNvSpPr>
          <p:nvPr/>
        </p:nvSpPr>
        <p:spPr bwMode="auto">
          <a:xfrm>
            <a:off x="3252788" y="3335338"/>
            <a:ext cx="49212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2" name="Rectangle 216"/>
          <p:cNvSpPr>
            <a:spLocks noChangeAspect="1" noChangeArrowheads="1"/>
          </p:cNvSpPr>
          <p:nvPr/>
        </p:nvSpPr>
        <p:spPr bwMode="auto">
          <a:xfrm>
            <a:off x="3667125" y="3529013"/>
            <a:ext cx="49213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3" name="Rectangle 217"/>
          <p:cNvSpPr>
            <a:spLocks noChangeAspect="1" noChangeArrowheads="1"/>
          </p:cNvSpPr>
          <p:nvPr/>
        </p:nvSpPr>
        <p:spPr bwMode="auto">
          <a:xfrm>
            <a:off x="3740150" y="3054350"/>
            <a:ext cx="47625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4" name="Rectangle 218"/>
          <p:cNvSpPr>
            <a:spLocks noChangeAspect="1" noChangeArrowheads="1"/>
          </p:cNvSpPr>
          <p:nvPr/>
        </p:nvSpPr>
        <p:spPr bwMode="auto">
          <a:xfrm>
            <a:off x="3784600" y="2708275"/>
            <a:ext cx="47625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5" name="Rectangle 219"/>
          <p:cNvSpPr>
            <a:spLocks noChangeAspect="1" noChangeArrowheads="1"/>
          </p:cNvSpPr>
          <p:nvPr/>
        </p:nvSpPr>
        <p:spPr bwMode="auto">
          <a:xfrm>
            <a:off x="3670300" y="3281363"/>
            <a:ext cx="49213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6" name="Rectangle 220"/>
          <p:cNvSpPr>
            <a:spLocks noChangeAspect="1" noChangeArrowheads="1"/>
          </p:cNvSpPr>
          <p:nvPr/>
        </p:nvSpPr>
        <p:spPr bwMode="auto">
          <a:xfrm>
            <a:off x="3741738" y="3006725"/>
            <a:ext cx="50800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7" name="Rectangle 221"/>
          <p:cNvSpPr>
            <a:spLocks noChangeAspect="1" noChangeArrowheads="1"/>
          </p:cNvSpPr>
          <p:nvPr/>
        </p:nvSpPr>
        <p:spPr bwMode="auto">
          <a:xfrm>
            <a:off x="3886200" y="2947988"/>
            <a:ext cx="49213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8" name="Rectangle 222"/>
          <p:cNvSpPr>
            <a:spLocks noChangeAspect="1" noChangeArrowheads="1"/>
          </p:cNvSpPr>
          <p:nvPr/>
        </p:nvSpPr>
        <p:spPr bwMode="auto">
          <a:xfrm>
            <a:off x="3546475" y="3525838"/>
            <a:ext cx="50800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79" name="Rectangle 223"/>
          <p:cNvSpPr>
            <a:spLocks noChangeAspect="1" noChangeArrowheads="1"/>
          </p:cNvSpPr>
          <p:nvPr/>
        </p:nvSpPr>
        <p:spPr bwMode="auto">
          <a:xfrm>
            <a:off x="3941763" y="3071813"/>
            <a:ext cx="47625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0" name="Rectangle 224"/>
          <p:cNvSpPr>
            <a:spLocks noChangeAspect="1" noChangeArrowheads="1"/>
          </p:cNvSpPr>
          <p:nvPr/>
        </p:nvSpPr>
        <p:spPr bwMode="auto">
          <a:xfrm>
            <a:off x="3832225" y="3146425"/>
            <a:ext cx="49213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1" name="Rectangle 225"/>
          <p:cNvSpPr>
            <a:spLocks noChangeAspect="1" noChangeArrowheads="1"/>
          </p:cNvSpPr>
          <p:nvPr/>
        </p:nvSpPr>
        <p:spPr bwMode="auto">
          <a:xfrm>
            <a:off x="3438525" y="2986088"/>
            <a:ext cx="47625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2" name="Rectangle 226"/>
          <p:cNvSpPr>
            <a:spLocks noChangeAspect="1" noChangeArrowheads="1"/>
          </p:cNvSpPr>
          <p:nvPr/>
        </p:nvSpPr>
        <p:spPr bwMode="auto">
          <a:xfrm>
            <a:off x="3546475" y="2711450"/>
            <a:ext cx="50800" cy="50800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3" name="Rectangle 227"/>
          <p:cNvSpPr>
            <a:spLocks noChangeAspect="1" noChangeArrowheads="1"/>
          </p:cNvSpPr>
          <p:nvPr/>
        </p:nvSpPr>
        <p:spPr bwMode="auto">
          <a:xfrm>
            <a:off x="3714750" y="3009900"/>
            <a:ext cx="49213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4" name="Rectangle 228"/>
          <p:cNvSpPr>
            <a:spLocks noChangeAspect="1" noChangeArrowheads="1"/>
          </p:cNvSpPr>
          <p:nvPr/>
        </p:nvSpPr>
        <p:spPr bwMode="auto">
          <a:xfrm>
            <a:off x="3073400" y="2935288"/>
            <a:ext cx="50800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5" name="Rectangle 229"/>
          <p:cNvSpPr>
            <a:spLocks noChangeAspect="1" noChangeArrowheads="1"/>
          </p:cNvSpPr>
          <p:nvPr/>
        </p:nvSpPr>
        <p:spPr bwMode="auto">
          <a:xfrm>
            <a:off x="3722688" y="3108325"/>
            <a:ext cx="47625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6" name="Rectangle 230"/>
          <p:cNvSpPr>
            <a:spLocks noChangeAspect="1" noChangeArrowheads="1"/>
          </p:cNvSpPr>
          <p:nvPr/>
        </p:nvSpPr>
        <p:spPr bwMode="auto">
          <a:xfrm>
            <a:off x="3725863" y="2921000"/>
            <a:ext cx="49212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7" name="Rectangle 231"/>
          <p:cNvSpPr>
            <a:spLocks noChangeAspect="1" noChangeArrowheads="1"/>
          </p:cNvSpPr>
          <p:nvPr/>
        </p:nvSpPr>
        <p:spPr bwMode="auto">
          <a:xfrm>
            <a:off x="3033713" y="2863850"/>
            <a:ext cx="47625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8" name="Rectangle 232"/>
          <p:cNvSpPr>
            <a:spLocks noChangeAspect="1" noChangeArrowheads="1"/>
          </p:cNvSpPr>
          <p:nvPr/>
        </p:nvSpPr>
        <p:spPr bwMode="auto">
          <a:xfrm>
            <a:off x="3468688" y="3338513"/>
            <a:ext cx="49212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89" name="Rectangle 233"/>
          <p:cNvSpPr>
            <a:spLocks noChangeAspect="1" noChangeArrowheads="1"/>
          </p:cNvSpPr>
          <p:nvPr/>
        </p:nvSpPr>
        <p:spPr bwMode="auto">
          <a:xfrm>
            <a:off x="3001963" y="3281363"/>
            <a:ext cx="49212" cy="47625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0" name="Rectangle 234"/>
          <p:cNvSpPr>
            <a:spLocks noChangeAspect="1" noChangeArrowheads="1"/>
          </p:cNvSpPr>
          <p:nvPr/>
        </p:nvSpPr>
        <p:spPr bwMode="auto">
          <a:xfrm>
            <a:off x="3019425" y="2995613"/>
            <a:ext cx="47625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1" name="Rectangle 235"/>
          <p:cNvSpPr>
            <a:spLocks noChangeAspect="1" noChangeArrowheads="1"/>
          </p:cNvSpPr>
          <p:nvPr/>
        </p:nvSpPr>
        <p:spPr bwMode="auto">
          <a:xfrm>
            <a:off x="3101975" y="2971800"/>
            <a:ext cx="49213" cy="49213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2" name="Rectangle 236"/>
          <p:cNvSpPr>
            <a:spLocks noChangeAspect="1" noChangeArrowheads="1"/>
          </p:cNvSpPr>
          <p:nvPr/>
        </p:nvSpPr>
        <p:spPr bwMode="auto">
          <a:xfrm>
            <a:off x="3478213" y="3173413"/>
            <a:ext cx="49212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3" name="Rectangle 237"/>
          <p:cNvSpPr>
            <a:spLocks noChangeAspect="1" noChangeArrowheads="1"/>
          </p:cNvSpPr>
          <p:nvPr/>
        </p:nvSpPr>
        <p:spPr bwMode="auto">
          <a:xfrm>
            <a:off x="3403600" y="3398838"/>
            <a:ext cx="49213" cy="50800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4" name="Rectangle 238"/>
          <p:cNvSpPr>
            <a:spLocks noChangeAspect="1" noChangeArrowheads="1"/>
          </p:cNvSpPr>
          <p:nvPr/>
        </p:nvSpPr>
        <p:spPr bwMode="auto">
          <a:xfrm>
            <a:off x="3424238" y="2849563"/>
            <a:ext cx="47625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5" name="Rectangle 239"/>
          <p:cNvSpPr>
            <a:spLocks noChangeAspect="1" noChangeArrowheads="1"/>
          </p:cNvSpPr>
          <p:nvPr/>
        </p:nvSpPr>
        <p:spPr bwMode="auto">
          <a:xfrm>
            <a:off x="3471863" y="3255963"/>
            <a:ext cx="49212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6" name="Rectangle 240"/>
          <p:cNvSpPr>
            <a:spLocks noChangeAspect="1" noChangeArrowheads="1"/>
          </p:cNvSpPr>
          <p:nvPr/>
        </p:nvSpPr>
        <p:spPr bwMode="auto">
          <a:xfrm>
            <a:off x="3448050" y="3094038"/>
            <a:ext cx="49213" cy="49212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897" name="Rectangle 241"/>
          <p:cNvSpPr>
            <a:spLocks noChangeAspect="1" noChangeArrowheads="1"/>
          </p:cNvSpPr>
          <p:nvPr/>
        </p:nvSpPr>
        <p:spPr bwMode="auto">
          <a:xfrm>
            <a:off x="1860550" y="2438400"/>
            <a:ext cx="3081338" cy="22193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2898" name="Group 242"/>
          <p:cNvGrpSpPr>
            <a:grpSpLocks/>
          </p:cNvGrpSpPr>
          <p:nvPr/>
        </p:nvGrpSpPr>
        <p:grpSpPr bwMode="auto">
          <a:xfrm>
            <a:off x="2306638" y="3081338"/>
            <a:ext cx="1201737" cy="393700"/>
            <a:chOff x="1453" y="1941"/>
            <a:chExt cx="757" cy="248"/>
          </a:xfrm>
        </p:grpSpPr>
        <p:sp>
          <p:nvSpPr>
            <p:cNvPr id="582899" name="Oval 243"/>
            <p:cNvSpPr>
              <a:spLocks noChangeAspect="1" noChangeArrowheads="1"/>
            </p:cNvSpPr>
            <p:nvPr/>
          </p:nvSpPr>
          <p:spPr bwMode="auto">
            <a:xfrm>
              <a:off x="1453" y="2126"/>
              <a:ext cx="63" cy="6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00" name="Rectangle 244"/>
            <p:cNvSpPr>
              <a:spLocks noChangeAspect="1" noChangeArrowheads="1"/>
            </p:cNvSpPr>
            <p:nvPr/>
          </p:nvSpPr>
          <p:spPr bwMode="auto">
            <a:xfrm>
              <a:off x="2155" y="1941"/>
              <a:ext cx="55" cy="5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01" name="Freeform 245"/>
            <p:cNvSpPr>
              <a:spLocks/>
            </p:cNvSpPr>
            <p:nvPr/>
          </p:nvSpPr>
          <p:spPr bwMode="auto">
            <a:xfrm>
              <a:off x="1503" y="1974"/>
              <a:ext cx="679" cy="174"/>
            </a:xfrm>
            <a:custGeom>
              <a:avLst/>
              <a:gdLst>
                <a:gd name="T0" fmla="*/ 0 w 679"/>
                <a:gd name="T1" fmla="*/ 174 h 174"/>
                <a:gd name="T2" fmla="*/ 679 w 679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9" h="174">
                  <a:moveTo>
                    <a:pt x="0" y="174"/>
                  </a:moveTo>
                  <a:lnTo>
                    <a:pt x="679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2902" name="Group 246"/>
          <p:cNvGrpSpPr>
            <a:grpSpLocks/>
          </p:cNvGrpSpPr>
          <p:nvPr/>
        </p:nvGrpSpPr>
        <p:grpSpPr bwMode="auto">
          <a:xfrm>
            <a:off x="3341688" y="3792538"/>
            <a:ext cx="793750" cy="222250"/>
            <a:chOff x="2105" y="2389"/>
            <a:chExt cx="500" cy="140"/>
          </a:xfrm>
        </p:grpSpPr>
        <p:sp>
          <p:nvSpPr>
            <p:cNvPr id="582903" name="Oval 247"/>
            <p:cNvSpPr>
              <a:spLocks noChangeAspect="1" noChangeArrowheads="1"/>
            </p:cNvSpPr>
            <p:nvPr/>
          </p:nvSpPr>
          <p:spPr bwMode="auto">
            <a:xfrm>
              <a:off x="2105" y="2466"/>
              <a:ext cx="63" cy="63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04" name="Rectangle 248"/>
            <p:cNvSpPr>
              <a:spLocks noChangeAspect="1" noChangeArrowheads="1"/>
            </p:cNvSpPr>
            <p:nvPr/>
          </p:nvSpPr>
          <p:spPr bwMode="auto">
            <a:xfrm>
              <a:off x="2549" y="2389"/>
              <a:ext cx="56" cy="56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05" name="Freeform 249"/>
            <p:cNvSpPr>
              <a:spLocks/>
            </p:cNvSpPr>
            <p:nvPr/>
          </p:nvSpPr>
          <p:spPr bwMode="auto">
            <a:xfrm>
              <a:off x="2190" y="2421"/>
              <a:ext cx="348" cy="63"/>
            </a:xfrm>
            <a:custGeom>
              <a:avLst/>
              <a:gdLst>
                <a:gd name="T0" fmla="*/ 0 w 348"/>
                <a:gd name="T1" fmla="*/ 63 h 63"/>
                <a:gd name="T2" fmla="*/ 348 w 348"/>
                <a:gd name="T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8" h="63">
                  <a:moveTo>
                    <a:pt x="0" y="63"/>
                  </a:moveTo>
                  <a:lnTo>
                    <a:pt x="348" y="0"/>
                  </a:ln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2906" name="Group 250"/>
          <p:cNvGrpSpPr>
            <a:grpSpLocks noChangeAspect="1"/>
          </p:cNvGrpSpPr>
          <p:nvPr/>
        </p:nvGrpSpPr>
        <p:grpSpPr bwMode="auto">
          <a:xfrm>
            <a:off x="1863725" y="4800600"/>
            <a:ext cx="1262063" cy="466725"/>
            <a:chOff x="172" y="1260"/>
            <a:chExt cx="3272" cy="1209"/>
          </a:xfrm>
        </p:grpSpPr>
        <p:sp>
          <p:nvSpPr>
            <p:cNvPr id="582907" name="Freeform 251"/>
            <p:cNvSpPr>
              <a:spLocks noChangeAspect="1"/>
            </p:cNvSpPr>
            <p:nvPr/>
          </p:nvSpPr>
          <p:spPr bwMode="auto">
            <a:xfrm>
              <a:off x="172" y="1398"/>
              <a:ext cx="78" cy="1071"/>
            </a:xfrm>
            <a:custGeom>
              <a:avLst/>
              <a:gdLst>
                <a:gd name="T0" fmla="*/ 13 w 13"/>
                <a:gd name="T1" fmla="*/ 179 h 179"/>
                <a:gd name="T2" fmla="*/ 13 w 13"/>
                <a:gd name="T3" fmla="*/ 166 h 179"/>
                <a:gd name="T4" fmla="*/ 12 w 13"/>
                <a:gd name="T5" fmla="*/ 154 h 179"/>
                <a:gd name="T6" fmla="*/ 11 w 13"/>
                <a:gd name="T7" fmla="*/ 141 h 179"/>
                <a:gd name="T8" fmla="*/ 11 w 13"/>
                <a:gd name="T9" fmla="*/ 128 h 179"/>
                <a:gd name="T10" fmla="*/ 10 w 13"/>
                <a:gd name="T11" fmla="*/ 115 h 179"/>
                <a:gd name="T12" fmla="*/ 9 w 13"/>
                <a:gd name="T13" fmla="*/ 103 h 179"/>
                <a:gd name="T14" fmla="*/ 8 w 13"/>
                <a:gd name="T15" fmla="*/ 90 h 179"/>
                <a:gd name="T16" fmla="*/ 7 w 13"/>
                <a:gd name="T17" fmla="*/ 77 h 179"/>
                <a:gd name="T18" fmla="*/ 6 w 13"/>
                <a:gd name="T19" fmla="*/ 64 h 179"/>
                <a:gd name="T20" fmla="*/ 5 w 13"/>
                <a:gd name="T21" fmla="*/ 51 h 179"/>
                <a:gd name="T22" fmla="*/ 4 w 13"/>
                <a:gd name="T23" fmla="*/ 38 h 179"/>
                <a:gd name="T24" fmla="*/ 2 w 13"/>
                <a:gd name="T25" fmla="*/ 25 h 179"/>
                <a:gd name="T26" fmla="*/ 1 w 13"/>
                <a:gd name="T27" fmla="*/ 12 h 179"/>
                <a:gd name="T28" fmla="*/ 0 w 13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79">
                  <a:moveTo>
                    <a:pt x="13" y="179"/>
                  </a:moveTo>
                  <a:lnTo>
                    <a:pt x="13" y="166"/>
                  </a:lnTo>
                  <a:lnTo>
                    <a:pt x="12" y="154"/>
                  </a:lnTo>
                  <a:lnTo>
                    <a:pt x="11" y="141"/>
                  </a:lnTo>
                  <a:lnTo>
                    <a:pt x="11" y="128"/>
                  </a:lnTo>
                  <a:lnTo>
                    <a:pt x="10" y="115"/>
                  </a:lnTo>
                  <a:lnTo>
                    <a:pt x="9" y="103"/>
                  </a:lnTo>
                  <a:lnTo>
                    <a:pt x="8" y="90"/>
                  </a:lnTo>
                  <a:lnTo>
                    <a:pt x="7" y="77"/>
                  </a:lnTo>
                  <a:lnTo>
                    <a:pt x="6" y="64"/>
                  </a:lnTo>
                  <a:lnTo>
                    <a:pt x="5" y="51"/>
                  </a:lnTo>
                  <a:lnTo>
                    <a:pt x="4" y="38"/>
                  </a:lnTo>
                  <a:lnTo>
                    <a:pt x="2" y="25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08" name="Freeform 252"/>
            <p:cNvSpPr>
              <a:spLocks noChangeAspect="1"/>
            </p:cNvSpPr>
            <p:nvPr/>
          </p:nvSpPr>
          <p:spPr bwMode="auto">
            <a:xfrm>
              <a:off x="346" y="1380"/>
              <a:ext cx="90" cy="1077"/>
            </a:xfrm>
            <a:custGeom>
              <a:avLst/>
              <a:gdLst>
                <a:gd name="T0" fmla="*/ 15 w 15"/>
                <a:gd name="T1" fmla="*/ 180 h 180"/>
                <a:gd name="T2" fmla="*/ 14 w 15"/>
                <a:gd name="T3" fmla="*/ 167 h 180"/>
                <a:gd name="T4" fmla="*/ 14 w 15"/>
                <a:gd name="T5" fmla="*/ 154 h 180"/>
                <a:gd name="T6" fmla="*/ 13 w 15"/>
                <a:gd name="T7" fmla="*/ 142 h 180"/>
                <a:gd name="T8" fmla="*/ 13 w 15"/>
                <a:gd name="T9" fmla="*/ 129 h 180"/>
                <a:gd name="T10" fmla="*/ 12 w 15"/>
                <a:gd name="T11" fmla="*/ 116 h 180"/>
                <a:gd name="T12" fmla="*/ 12 w 15"/>
                <a:gd name="T13" fmla="*/ 103 h 180"/>
                <a:gd name="T14" fmla="*/ 11 w 15"/>
                <a:gd name="T15" fmla="*/ 90 h 180"/>
                <a:gd name="T16" fmla="*/ 9 w 15"/>
                <a:gd name="T17" fmla="*/ 77 h 180"/>
                <a:gd name="T18" fmla="*/ 8 w 15"/>
                <a:gd name="T19" fmla="*/ 64 h 180"/>
                <a:gd name="T20" fmla="*/ 6 w 15"/>
                <a:gd name="T21" fmla="*/ 52 h 180"/>
                <a:gd name="T22" fmla="*/ 5 w 15"/>
                <a:gd name="T23" fmla="*/ 39 h 180"/>
                <a:gd name="T24" fmla="*/ 3 w 15"/>
                <a:gd name="T25" fmla="*/ 26 h 180"/>
                <a:gd name="T26" fmla="*/ 2 w 15"/>
                <a:gd name="T27" fmla="*/ 13 h 180"/>
                <a:gd name="T28" fmla="*/ 0 w 15"/>
                <a:gd name="T2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80">
                  <a:moveTo>
                    <a:pt x="15" y="180"/>
                  </a:moveTo>
                  <a:lnTo>
                    <a:pt x="14" y="167"/>
                  </a:lnTo>
                  <a:lnTo>
                    <a:pt x="14" y="154"/>
                  </a:lnTo>
                  <a:lnTo>
                    <a:pt x="13" y="142"/>
                  </a:lnTo>
                  <a:lnTo>
                    <a:pt x="13" y="129"/>
                  </a:lnTo>
                  <a:lnTo>
                    <a:pt x="12" y="116"/>
                  </a:lnTo>
                  <a:lnTo>
                    <a:pt x="12" y="103"/>
                  </a:lnTo>
                  <a:lnTo>
                    <a:pt x="11" y="90"/>
                  </a:lnTo>
                  <a:lnTo>
                    <a:pt x="9" y="77"/>
                  </a:lnTo>
                  <a:lnTo>
                    <a:pt x="8" y="64"/>
                  </a:lnTo>
                  <a:lnTo>
                    <a:pt x="6" y="52"/>
                  </a:lnTo>
                  <a:lnTo>
                    <a:pt x="5" y="39"/>
                  </a:lnTo>
                  <a:lnTo>
                    <a:pt x="3" y="26"/>
                  </a:lnTo>
                  <a:lnTo>
                    <a:pt x="2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09" name="Freeform 253"/>
            <p:cNvSpPr>
              <a:spLocks noChangeAspect="1"/>
            </p:cNvSpPr>
            <p:nvPr/>
          </p:nvSpPr>
          <p:spPr bwMode="auto">
            <a:xfrm>
              <a:off x="520" y="1368"/>
              <a:ext cx="95" cy="1071"/>
            </a:xfrm>
            <a:custGeom>
              <a:avLst/>
              <a:gdLst>
                <a:gd name="T0" fmla="*/ 16 w 16"/>
                <a:gd name="T1" fmla="*/ 179 h 179"/>
                <a:gd name="T2" fmla="*/ 15 w 16"/>
                <a:gd name="T3" fmla="*/ 167 h 179"/>
                <a:gd name="T4" fmla="*/ 15 w 16"/>
                <a:gd name="T5" fmla="*/ 154 h 179"/>
                <a:gd name="T6" fmla="*/ 15 w 16"/>
                <a:gd name="T7" fmla="*/ 141 h 179"/>
                <a:gd name="T8" fmla="*/ 15 w 16"/>
                <a:gd name="T9" fmla="*/ 128 h 179"/>
                <a:gd name="T10" fmla="*/ 14 w 16"/>
                <a:gd name="T11" fmla="*/ 115 h 179"/>
                <a:gd name="T12" fmla="*/ 14 w 16"/>
                <a:gd name="T13" fmla="*/ 102 h 179"/>
                <a:gd name="T14" fmla="*/ 13 w 16"/>
                <a:gd name="T15" fmla="*/ 89 h 179"/>
                <a:gd name="T16" fmla="*/ 11 w 16"/>
                <a:gd name="T17" fmla="*/ 77 h 179"/>
                <a:gd name="T18" fmla="*/ 9 w 16"/>
                <a:gd name="T19" fmla="*/ 64 h 179"/>
                <a:gd name="T20" fmla="*/ 7 w 16"/>
                <a:gd name="T21" fmla="*/ 51 h 179"/>
                <a:gd name="T22" fmla="*/ 5 w 16"/>
                <a:gd name="T23" fmla="*/ 38 h 179"/>
                <a:gd name="T24" fmla="*/ 3 w 16"/>
                <a:gd name="T25" fmla="*/ 26 h 179"/>
                <a:gd name="T26" fmla="*/ 2 w 16"/>
                <a:gd name="T27" fmla="*/ 13 h 179"/>
                <a:gd name="T28" fmla="*/ 0 w 16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79">
                  <a:moveTo>
                    <a:pt x="16" y="179"/>
                  </a:moveTo>
                  <a:lnTo>
                    <a:pt x="15" y="167"/>
                  </a:lnTo>
                  <a:lnTo>
                    <a:pt x="15" y="154"/>
                  </a:lnTo>
                  <a:lnTo>
                    <a:pt x="15" y="141"/>
                  </a:lnTo>
                  <a:lnTo>
                    <a:pt x="15" y="128"/>
                  </a:lnTo>
                  <a:lnTo>
                    <a:pt x="14" y="115"/>
                  </a:lnTo>
                  <a:lnTo>
                    <a:pt x="14" y="102"/>
                  </a:lnTo>
                  <a:lnTo>
                    <a:pt x="13" y="89"/>
                  </a:lnTo>
                  <a:lnTo>
                    <a:pt x="11" y="77"/>
                  </a:lnTo>
                  <a:lnTo>
                    <a:pt x="9" y="64"/>
                  </a:lnTo>
                  <a:lnTo>
                    <a:pt x="7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2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0" name="Freeform 254"/>
            <p:cNvSpPr>
              <a:spLocks noChangeAspect="1"/>
            </p:cNvSpPr>
            <p:nvPr/>
          </p:nvSpPr>
          <p:spPr bwMode="auto">
            <a:xfrm>
              <a:off x="693" y="1356"/>
              <a:ext cx="96" cy="1071"/>
            </a:xfrm>
            <a:custGeom>
              <a:avLst/>
              <a:gdLst>
                <a:gd name="T0" fmla="*/ 16 w 16"/>
                <a:gd name="T1" fmla="*/ 179 h 179"/>
                <a:gd name="T2" fmla="*/ 16 w 16"/>
                <a:gd name="T3" fmla="*/ 166 h 179"/>
                <a:gd name="T4" fmla="*/ 16 w 16"/>
                <a:gd name="T5" fmla="*/ 153 h 179"/>
                <a:gd name="T6" fmla="*/ 15 w 16"/>
                <a:gd name="T7" fmla="*/ 140 h 179"/>
                <a:gd name="T8" fmla="*/ 15 w 16"/>
                <a:gd name="T9" fmla="*/ 128 h 179"/>
                <a:gd name="T10" fmla="*/ 14 w 16"/>
                <a:gd name="T11" fmla="*/ 115 h 179"/>
                <a:gd name="T12" fmla="*/ 13 w 16"/>
                <a:gd name="T13" fmla="*/ 102 h 179"/>
                <a:gd name="T14" fmla="*/ 12 w 16"/>
                <a:gd name="T15" fmla="*/ 89 h 179"/>
                <a:gd name="T16" fmla="*/ 10 w 16"/>
                <a:gd name="T17" fmla="*/ 76 h 179"/>
                <a:gd name="T18" fmla="*/ 8 w 16"/>
                <a:gd name="T19" fmla="*/ 63 h 179"/>
                <a:gd name="T20" fmla="*/ 6 w 16"/>
                <a:gd name="T21" fmla="*/ 51 h 179"/>
                <a:gd name="T22" fmla="*/ 5 w 16"/>
                <a:gd name="T23" fmla="*/ 38 h 179"/>
                <a:gd name="T24" fmla="*/ 3 w 16"/>
                <a:gd name="T25" fmla="*/ 25 h 179"/>
                <a:gd name="T26" fmla="*/ 1 w 16"/>
                <a:gd name="T27" fmla="*/ 13 h 179"/>
                <a:gd name="T28" fmla="*/ 0 w 16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79">
                  <a:moveTo>
                    <a:pt x="16" y="179"/>
                  </a:moveTo>
                  <a:lnTo>
                    <a:pt x="16" y="166"/>
                  </a:lnTo>
                  <a:lnTo>
                    <a:pt x="16" y="153"/>
                  </a:lnTo>
                  <a:lnTo>
                    <a:pt x="15" y="140"/>
                  </a:lnTo>
                  <a:lnTo>
                    <a:pt x="15" y="128"/>
                  </a:lnTo>
                  <a:lnTo>
                    <a:pt x="14" y="115"/>
                  </a:lnTo>
                  <a:lnTo>
                    <a:pt x="13" y="102"/>
                  </a:lnTo>
                  <a:lnTo>
                    <a:pt x="12" y="89"/>
                  </a:lnTo>
                  <a:lnTo>
                    <a:pt x="10" y="76"/>
                  </a:lnTo>
                  <a:lnTo>
                    <a:pt x="8" y="63"/>
                  </a:lnTo>
                  <a:lnTo>
                    <a:pt x="6" y="51"/>
                  </a:lnTo>
                  <a:lnTo>
                    <a:pt x="5" y="38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1" name="Freeform 255"/>
            <p:cNvSpPr>
              <a:spLocks noChangeAspect="1"/>
            </p:cNvSpPr>
            <p:nvPr/>
          </p:nvSpPr>
          <p:spPr bwMode="auto">
            <a:xfrm>
              <a:off x="867" y="1344"/>
              <a:ext cx="102" cy="1059"/>
            </a:xfrm>
            <a:custGeom>
              <a:avLst/>
              <a:gdLst>
                <a:gd name="T0" fmla="*/ 17 w 17"/>
                <a:gd name="T1" fmla="*/ 177 h 177"/>
                <a:gd name="T2" fmla="*/ 16 w 17"/>
                <a:gd name="T3" fmla="*/ 165 h 177"/>
                <a:gd name="T4" fmla="*/ 16 w 17"/>
                <a:gd name="T5" fmla="*/ 152 h 177"/>
                <a:gd name="T6" fmla="*/ 15 w 17"/>
                <a:gd name="T7" fmla="*/ 139 h 177"/>
                <a:gd name="T8" fmla="*/ 15 w 17"/>
                <a:gd name="T9" fmla="*/ 127 h 177"/>
                <a:gd name="T10" fmla="*/ 14 w 17"/>
                <a:gd name="T11" fmla="*/ 114 h 177"/>
                <a:gd name="T12" fmla="*/ 13 w 17"/>
                <a:gd name="T13" fmla="*/ 101 h 177"/>
                <a:gd name="T14" fmla="*/ 11 w 17"/>
                <a:gd name="T15" fmla="*/ 89 h 177"/>
                <a:gd name="T16" fmla="*/ 9 w 17"/>
                <a:gd name="T17" fmla="*/ 76 h 177"/>
                <a:gd name="T18" fmla="*/ 8 w 17"/>
                <a:gd name="T19" fmla="*/ 63 h 177"/>
                <a:gd name="T20" fmla="*/ 6 w 17"/>
                <a:gd name="T21" fmla="*/ 51 h 177"/>
                <a:gd name="T22" fmla="*/ 4 w 17"/>
                <a:gd name="T23" fmla="*/ 38 h 177"/>
                <a:gd name="T24" fmla="*/ 2 w 17"/>
                <a:gd name="T25" fmla="*/ 25 h 177"/>
                <a:gd name="T26" fmla="*/ 1 w 17"/>
                <a:gd name="T27" fmla="*/ 13 h 177"/>
                <a:gd name="T28" fmla="*/ 0 w 17"/>
                <a:gd name="T2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77">
                  <a:moveTo>
                    <a:pt x="17" y="177"/>
                  </a:moveTo>
                  <a:lnTo>
                    <a:pt x="16" y="165"/>
                  </a:lnTo>
                  <a:lnTo>
                    <a:pt x="16" y="152"/>
                  </a:lnTo>
                  <a:lnTo>
                    <a:pt x="15" y="139"/>
                  </a:lnTo>
                  <a:lnTo>
                    <a:pt x="15" y="127"/>
                  </a:lnTo>
                  <a:lnTo>
                    <a:pt x="14" y="114"/>
                  </a:lnTo>
                  <a:lnTo>
                    <a:pt x="13" y="101"/>
                  </a:lnTo>
                  <a:lnTo>
                    <a:pt x="11" y="89"/>
                  </a:lnTo>
                  <a:lnTo>
                    <a:pt x="9" y="76"/>
                  </a:lnTo>
                  <a:lnTo>
                    <a:pt x="8" y="63"/>
                  </a:lnTo>
                  <a:lnTo>
                    <a:pt x="6" y="51"/>
                  </a:lnTo>
                  <a:lnTo>
                    <a:pt x="4" y="38"/>
                  </a:lnTo>
                  <a:lnTo>
                    <a:pt x="2" y="25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2" name="Freeform 256"/>
            <p:cNvSpPr>
              <a:spLocks noChangeAspect="1"/>
            </p:cNvSpPr>
            <p:nvPr/>
          </p:nvSpPr>
          <p:spPr bwMode="auto">
            <a:xfrm>
              <a:off x="1041" y="1332"/>
              <a:ext cx="102" cy="1047"/>
            </a:xfrm>
            <a:custGeom>
              <a:avLst/>
              <a:gdLst>
                <a:gd name="T0" fmla="*/ 17 w 17"/>
                <a:gd name="T1" fmla="*/ 175 h 175"/>
                <a:gd name="T2" fmla="*/ 17 w 17"/>
                <a:gd name="T3" fmla="*/ 163 h 175"/>
                <a:gd name="T4" fmla="*/ 16 w 17"/>
                <a:gd name="T5" fmla="*/ 151 h 175"/>
                <a:gd name="T6" fmla="*/ 16 w 17"/>
                <a:gd name="T7" fmla="*/ 138 h 175"/>
                <a:gd name="T8" fmla="*/ 15 w 17"/>
                <a:gd name="T9" fmla="*/ 126 h 175"/>
                <a:gd name="T10" fmla="*/ 14 w 17"/>
                <a:gd name="T11" fmla="*/ 114 h 175"/>
                <a:gd name="T12" fmla="*/ 12 w 17"/>
                <a:gd name="T13" fmla="*/ 101 h 175"/>
                <a:gd name="T14" fmla="*/ 11 w 17"/>
                <a:gd name="T15" fmla="*/ 88 h 175"/>
                <a:gd name="T16" fmla="*/ 9 w 17"/>
                <a:gd name="T17" fmla="*/ 76 h 175"/>
                <a:gd name="T18" fmla="*/ 7 w 17"/>
                <a:gd name="T19" fmla="*/ 63 h 175"/>
                <a:gd name="T20" fmla="*/ 6 w 17"/>
                <a:gd name="T21" fmla="*/ 51 h 175"/>
                <a:gd name="T22" fmla="*/ 4 w 17"/>
                <a:gd name="T23" fmla="*/ 38 h 175"/>
                <a:gd name="T24" fmla="*/ 2 w 17"/>
                <a:gd name="T25" fmla="*/ 25 h 175"/>
                <a:gd name="T26" fmla="*/ 1 w 17"/>
                <a:gd name="T27" fmla="*/ 13 h 175"/>
                <a:gd name="T28" fmla="*/ 0 w 1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75">
                  <a:moveTo>
                    <a:pt x="17" y="175"/>
                  </a:moveTo>
                  <a:lnTo>
                    <a:pt x="17" y="163"/>
                  </a:lnTo>
                  <a:lnTo>
                    <a:pt x="16" y="151"/>
                  </a:lnTo>
                  <a:lnTo>
                    <a:pt x="16" y="138"/>
                  </a:lnTo>
                  <a:lnTo>
                    <a:pt x="15" y="126"/>
                  </a:lnTo>
                  <a:lnTo>
                    <a:pt x="14" y="114"/>
                  </a:lnTo>
                  <a:lnTo>
                    <a:pt x="12" y="101"/>
                  </a:lnTo>
                  <a:lnTo>
                    <a:pt x="11" y="88"/>
                  </a:lnTo>
                  <a:lnTo>
                    <a:pt x="9" y="76"/>
                  </a:lnTo>
                  <a:lnTo>
                    <a:pt x="7" y="63"/>
                  </a:lnTo>
                  <a:lnTo>
                    <a:pt x="6" y="51"/>
                  </a:lnTo>
                  <a:lnTo>
                    <a:pt x="4" y="38"/>
                  </a:lnTo>
                  <a:lnTo>
                    <a:pt x="2" y="25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3" name="Freeform 257"/>
            <p:cNvSpPr>
              <a:spLocks noChangeAspect="1"/>
            </p:cNvSpPr>
            <p:nvPr/>
          </p:nvSpPr>
          <p:spPr bwMode="auto">
            <a:xfrm>
              <a:off x="1221" y="1326"/>
              <a:ext cx="96" cy="1035"/>
            </a:xfrm>
            <a:custGeom>
              <a:avLst/>
              <a:gdLst>
                <a:gd name="T0" fmla="*/ 16 w 16"/>
                <a:gd name="T1" fmla="*/ 173 h 173"/>
                <a:gd name="T2" fmla="*/ 16 w 16"/>
                <a:gd name="T3" fmla="*/ 161 h 173"/>
                <a:gd name="T4" fmla="*/ 15 w 16"/>
                <a:gd name="T5" fmla="*/ 149 h 173"/>
                <a:gd name="T6" fmla="*/ 15 w 16"/>
                <a:gd name="T7" fmla="*/ 137 h 173"/>
                <a:gd name="T8" fmla="*/ 14 w 16"/>
                <a:gd name="T9" fmla="*/ 125 h 173"/>
                <a:gd name="T10" fmla="*/ 12 w 16"/>
                <a:gd name="T11" fmla="*/ 112 h 173"/>
                <a:gd name="T12" fmla="*/ 11 w 16"/>
                <a:gd name="T13" fmla="*/ 100 h 173"/>
                <a:gd name="T14" fmla="*/ 10 w 16"/>
                <a:gd name="T15" fmla="*/ 87 h 173"/>
                <a:gd name="T16" fmla="*/ 8 w 16"/>
                <a:gd name="T17" fmla="*/ 75 h 173"/>
                <a:gd name="T18" fmla="*/ 7 w 16"/>
                <a:gd name="T19" fmla="*/ 62 h 173"/>
                <a:gd name="T20" fmla="*/ 5 w 16"/>
                <a:gd name="T21" fmla="*/ 50 h 173"/>
                <a:gd name="T22" fmla="*/ 3 w 16"/>
                <a:gd name="T23" fmla="*/ 37 h 173"/>
                <a:gd name="T24" fmla="*/ 2 w 16"/>
                <a:gd name="T25" fmla="*/ 25 h 173"/>
                <a:gd name="T26" fmla="*/ 1 w 16"/>
                <a:gd name="T27" fmla="*/ 12 h 173"/>
                <a:gd name="T28" fmla="*/ 0 w 16"/>
                <a:gd name="T2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73">
                  <a:moveTo>
                    <a:pt x="16" y="173"/>
                  </a:moveTo>
                  <a:lnTo>
                    <a:pt x="16" y="161"/>
                  </a:lnTo>
                  <a:lnTo>
                    <a:pt x="15" y="149"/>
                  </a:lnTo>
                  <a:lnTo>
                    <a:pt x="15" y="137"/>
                  </a:lnTo>
                  <a:lnTo>
                    <a:pt x="14" y="125"/>
                  </a:lnTo>
                  <a:lnTo>
                    <a:pt x="12" y="112"/>
                  </a:lnTo>
                  <a:lnTo>
                    <a:pt x="11" y="100"/>
                  </a:lnTo>
                  <a:lnTo>
                    <a:pt x="10" y="87"/>
                  </a:lnTo>
                  <a:lnTo>
                    <a:pt x="8" y="75"/>
                  </a:lnTo>
                  <a:lnTo>
                    <a:pt x="7" y="62"/>
                  </a:lnTo>
                  <a:lnTo>
                    <a:pt x="5" y="50"/>
                  </a:lnTo>
                  <a:lnTo>
                    <a:pt x="3" y="37"/>
                  </a:lnTo>
                  <a:lnTo>
                    <a:pt x="2" y="25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4" name="Freeform 258"/>
            <p:cNvSpPr>
              <a:spLocks noChangeAspect="1"/>
            </p:cNvSpPr>
            <p:nvPr/>
          </p:nvSpPr>
          <p:spPr bwMode="auto">
            <a:xfrm>
              <a:off x="1401" y="1314"/>
              <a:ext cx="90" cy="1035"/>
            </a:xfrm>
            <a:custGeom>
              <a:avLst/>
              <a:gdLst>
                <a:gd name="T0" fmla="*/ 15 w 15"/>
                <a:gd name="T1" fmla="*/ 173 h 173"/>
                <a:gd name="T2" fmla="*/ 14 w 15"/>
                <a:gd name="T3" fmla="*/ 161 h 173"/>
                <a:gd name="T4" fmla="*/ 14 w 15"/>
                <a:gd name="T5" fmla="*/ 149 h 173"/>
                <a:gd name="T6" fmla="*/ 13 w 15"/>
                <a:gd name="T7" fmla="*/ 137 h 173"/>
                <a:gd name="T8" fmla="*/ 12 w 15"/>
                <a:gd name="T9" fmla="*/ 124 h 173"/>
                <a:gd name="T10" fmla="*/ 11 w 15"/>
                <a:gd name="T11" fmla="*/ 112 h 173"/>
                <a:gd name="T12" fmla="*/ 10 w 15"/>
                <a:gd name="T13" fmla="*/ 100 h 173"/>
                <a:gd name="T14" fmla="*/ 9 w 15"/>
                <a:gd name="T15" fmla="*/ 87 h 173"/>
                <a:gd name="T16" fmla="*/ 8 w 15"/>
                <a:gd name="T17" fmla="*/ 75 h 173"/>
                <a:gd name="T18" fmla="*/ 6 w 15"/>
                <a:gd name="T19" fmla="*/ 62 h 173"/>
                <a:gd name="T20" fmla="*/ 5 w 15"/>
                <a:gd name="T21" fmla="*/ 50 h 173"/>
                <a:gd name="T22" fmla="*/ 4 w 15"/>
                <a:gd name="T23" fmla="*/ 37 h 173"/>
                <a:gd name="T24" fmla="*/ 2 w 15"/>
                <a:gd name="T25" fmla="*/ 25 h 173"/>
                <a:gd name="T26" fmla="*/ 1 w 15"/>
                <a:gd name="T27" fmla="*/ 13 h 173"/>
                <a:gd name="T28" fmla="*/ 0 w 15"/>
                <a:gd name="T2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73">
                  <a:moveTo>
                    <a:pt x="15" y="173"/>
                  </a:moveTo>
                  <a:lnTo>
                    <a:pt x="14" y="161"/>
                  </a:lnTo>
                  <a:lnTo>
                    <a:pt x="14" y="149"/>
                  </a:lnTo>
                  <a:lnTo>
                    <a:pt x="13" y="137"/>
                  </a:lnTo>
                  <a:lnTo>
                    <a:pt x="12" y="124"/>
                  </a:lnTo>
                  <a:lnTo>
                    <a:pt x="11" y="112"/>
                  </a:lnTo>
                  <a:lnTo>
                    <a:pt x="10" y="100"/>
                  </a:lnTo>
                  <a:lnTo>
                    <a:pt x="9" y="87"/>
                  </a:lnTo>
                  <a:lnTo>
                    <a:pt x="8" y="75"/>
                  </a:lnTo>
                  <a:lnTo>
                    <a:pt x="6" y="62"/>
                  </a:lnTo>
                  <a:lnTo>
                    <a:pt x="5" y="50"/>
                  </a:lnTo>
                  <a:lnTo>
                    <a:pt x="4" y="37"/>
                  </a:lnTo>
                  <a:lnTo>
                    <a:pt x="2" y="25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5" name="Freeform 259"/>
            <p:cNvSpPr>
              <a:spLocks noChangeAspect="1"/>
            </p:cNvSpPr>
            <p:nvPr/>
          </p:nvSpPr>
          <p:spPr bwMode="auto">
            <a:xfrm>
              <a:off x="1598" y="1308"/>
              <a:ext cx="54" cy="1035"/>
            </a:xfrm>
            <a:custGeom>
              <a:avLst/>
              <a:gdLst>
                <a:gd name="T0" fmla="*/ 9 w 9"/>
                <a:gd name="T1" fmla="*/ 173 h 173"/>
                <a:gd name="T2" fmla="*/ 9 w 9"/>
                <a:gd name="T3" fmla="*/ 161 h 173"/>
                <a:gd name="T4" fmla="*/ 9 w 9"/>
                <a:gd name="T5" fmla="*/ 149 h 173"/>
                <a:gd name="T6" fmla="*/ 8 w 9"/>
                <a:gd name="T7" fmla="*/ 136 h 173"/>
                <a:gd name="T8" fmla="*/ 7 w 9"/>
                <a:gd name="T9" fmla="*/ 124 h 173"/>
                <a:gd name="T10" fmla="*/ 7 w 9"/>
                <a:gd name="T11" fmla="*/ 112 h 173"/>
                <a:gd name="T12" fmla="*/ 6 w 9"/>
                <a:gd name="T13" fmla="*/ 99 h 173"/>
                <a:gd name="T14" fmla="*/ 5 w 9"/>
                <a:gd name="T15" fmla="*/ 87 h 173"/>
                <a:gd name="T16" fmla="*/ 4 w 9"/>
                <a:gd name="T17" fmla="*/ 74 h 173"/>
                <a:gd name="T18" fmla="*/ 3 w 9"/>
                <a:gd name="T19" fmla="*/ 62 h 173"/>
                <a:gd name="T20" fmla="*/ 3 w 9"/>
                <a:gd name="T21" fmla="*/ 49 h 173"/>
                <a:gd name="T22" fmla="*/ 2 w 9"/>
                <a:gd name="T23" fmla="*/ 37 h 173"/>
                <a:gd name="T24" fmla="*/ 1 w 9"/>
                <a:gd name="T25" fmla="*/ 24 h 173"/>
                <a:gd name="T26" fmla="*/ 0 w 9"/>
                <a:gd name="T27" fmla="*/ 12 h 173"/>
                <a:gd name="T28" fmla="*/ 0 w 9"/>
                <a:gd name="T2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3">
                  <a:moveTo>
                    <a:pt x="9" y="173"/>
                  </a:moveTo>
                  <a:lnTo>
                    <a:pt x="9" y="161"/>
                  </a:lnTo>
                  <a:lnTo>
                    <a:pt x="9" y="149"/>
                  </a:lnTo>
                  <a:lnTo>
                    <a:pt x="8" y="136"/>
                  </a:lnTo>
                  <a:lnTo>
                    <a:pt x="7" y="124"/>
                  </a:lnTo>
                  <a:lnTo>
                    <a:pt x="7" y="112"/>
                  </a:lnTo>
                  <a:lnTo>
                    <a:pt x="6" y="99"/>
                  </a:lnTo>
                  <a:lnTo>
                    <a:pt x="5" y="87"/>
                  </a:lnTo>
                  <a:lnTo>
                    <a:pt x="4" y="74"/>
                  </a:lnTo>
                  <a:lnTo>
                    <a:pt x="3" y="62"/>
                  </a:lnTo>
                  <a:lnTo>
                    <a:pt x="3" y="49"/>
                  </a:lnTo>
                  <a:lnTo>
                    <a:pt x="2" y="37"/>
                  </a:lnTo>
                  <a:lnTo>
                    <a:pt x="1" y="24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6" name="Freeform 260"/>
            <p:cNvSpPr>
              <a:spLocks noChangeAspect="1"/>
            </p:cNvSpPr>
            <p:nvPr/>
          </p:nvSpPr>
          <p:spPr bwMode="auto">
            <a:xfrm>
              <a:off x="1790" y="1296"/>
              <a:ext cx="30" cy="1047"/>
            </a:xfrm>
            <a:custGeom>
              <a:avLst/>
              <a:gdLst>
                <a:gd name="T0" fmla="*/ 5 w 5"/>
                <a:gd name="T1" fmla="*/ 175 h 175"/>
                <a:gd name="T2" fmla="*/ 4 w 5"/>
                <a:gd name="T3" fmla="*/ 162 h 175"/>
                <a:gd name="T4" fmla="*/ 4 w 5"/>
                <a:gd name="T5" fmla="*/ 150 h 175"/>
                <a:gd name="T6" fmla="*/ 3 w 5"/>
                <a:gd name="T7" fmla="*/ 138 h 175"/>
                <a:gd name="T8" fmla="*/ 3 w 5"/>
                <a:gd name="T9" fmla="*/ 125 h 175"/>
                <a:gd name="T10" fmla="*/ 2 w 5"/>
                <a:gd name="T11" fmla="*/ 113 h 175"/>
                <a:gd name="T12" fmla="*/ 2 w 5"/>
                <a:gd name="T13" fmla="*/ 100 h 175"/>
                <a:gd name="T14" fmla="*/ 2 w 5"/>
                <a:gd name="T15" fmla="*/ 88 h 175"/>
                <a:gd name="T16" fmla="*/ 1 w 5"/>
                <a:gd name="T17" fmla="*/ 75 h 175"/>
                <a:gd name="T18" fmla="*/ 1 w 5"/>
                <a:gd name="T19" fmla="*/ 63 h 175"/>
                <a:gd name="T20" fmla="*/ 1 w 5"/>
                <a:gd name="T21" fmla="*/ 50 h 175"/>
                <a:gd name="T22" fmla="*/ 1 w 5"/>
                <a:gd name="T23" fmla="*/ 38 h 175"/>
                <a:gd name="T24" fmla="*/ 1 w 5"/>
                <a:gd name="T25" fmla="*/ 25 h 175"/>
                <a:gd name="T26" fmla="*/ 0 w 5"/>
                <a:gd name="T27" fmla="*/ 13 h 175"/>
                <a:gd name="T28" fmla="*/ 0 w 5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75">
                  <a:moveTo>
                    <a:pt x="5" y="175"/>
                  </a:moveTo>
                  <a:lnTo>
                    <a:pt x="4" y="162"/>
                  </a:lnTo>
                  <a:lnTo>
                    <a:pt x="4" y="150"/>
                  </a:lnTo>
                  <a:lnTo>
                    <a:pt x="3" y="138"/>
                  </a:lnTo>
                  <a:lnTo>
                    <a:pt x="3" y="125"/>
                  </a:lnTo>
                  <a:lnTo>
                    <a:pt x="2" y="113"/>
                  </a:lnTo>
                  <a:lnTo>
                    <a:pt x="2" y="100"/>
                  </a:lnTo>
                  <a:lnTo>
                    <a:pt x="2" y="88"/>
                  </a:lnTo>
                  <a:lnTo>
                    <a:pt x="1" y="75"/>
                  </a:lnTo>
                  <a:lnTo>
                    <a:pt x="1" y="63"/>
                  </a:lnTo>
                  <a:lnTo>
                    <a:pt x="1" y="50"/>
                  </a:lnTo>
                  <a:lnTo>
                    <a:pt x="1" y="38"/>
                  </a:lnTo>
                  <a:lnTo>
                    <a:pt x="1" y="25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7" name="Freeform 261"/>
            <p:cNvSpPr>
              <a:spLocks noChangeAspect="1"/>
            </p:cNvSpPr>
            <p:nvPr/>
          </p:nvSpPr>
          <p:spPr bwMode="auto">
            <a:xfrm>
              <a:off x="1964" y="1296"/>
              <a:ext cx="12" cy="1047"/>
            </a:xfrm>
            <a:custGeom>
              <a:avLst/>
              <a:gdLst>
                <a:gd name="T0" fmla="*/ 2 w 2"/>
                <a:gd name="T1" fmla="*/ 175 h 175"/>
                <a:gd name="T2" fmla="*/ 2 w 2"/>
                <a:gd name="T3" fmla="*/ 163 h 175"/>
                <a:gd name="T4" fmla="*/ 1 w 2"/>
                <a:gd name="T5" fmla="*/ 150 h 175"/>
                <a:gd name="T6" fmla="*/ 1 w 2"/>
                <a:gd name="T7" fmla="*/ 138 h 175"/>
                <a:gd name="T8" fmla="*/ 1 w 2"/>
                <a:gd name="T9" fmla="*/ 125 h 175"/>
                <a:gd name="T10" fmla="*/ 0 w 2"/>
                <a:gd name="T11" fmla="*/ 113 h 175"/>
                <a:gd name="T12" fmla="*/ 0 w 2"/>
                <a:gd name="T13" fmla="*/ 100 h 175"/>
                <a:gd name="T14" fmla="*/ 0 w 2"/>
                <a:gd name="T15" fmla="*/ 88 h 175"/>
                <a:gd name="T16" fmla="*/ 0 w 2"/>
                <a:gd name="T17" fmla="*/ 75 h 175"/>
                <a:gd name="T18" fmla="*/ 0 w 2"/>
                <a:gd name="T19" fmla="*/ 63 h 175"/>
                <a:gd name="T20" fmla="*/ 0 w 2"/>
                <a:gd name="T21" fmla="*/ 50 h 175"/>
                <a:gd name="T22" fmla="*/ 1 w 2"/>
                <a:gd name="T23" fmla="*/ 38 h 175"/>
                <a:gd name="T24" fmla="*/ 1 w 2"/>
                <a:gd name="T25" fmla="*/ 25 h 175"/>
                <a:gd name="T26" fmla="*/ 1 w 2"/>
                <a:gd name="T27" fmla="*/ 12 h 175"/>
                <a:gd name="T28" fmla="*/ 2 w 2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75">
                  <a:moveTo>
                    <a:pt x="2" y="175"/>
                  </a:moveTo>
                  <a:lnTo>
                    <a:pt x="2" y="163"/>
                  </a:lnTo>
                  <a:lnTo>
                    <a:pt x="1" y="150"/>
                  </a:lnTo>
                  <a:lnTo>
                    <a:pt x="1" y="138"/>
                  </a:lnTo>
                  <a:lnTo>
                    <a:pt x="1" y="125"/>
                  </a:lnTo>
                  <a:lnTo>
                    <a:pt x="0" y="113"/>
                  </a:lnTo>
                  <a:lnTo>
                    <a:pt x="0" y="100"/>
                  </a:lnTo>
                  <a:lnTo>
                    <a:pt x="0" y="88"/>
                  </a:lnTo>
                  <a:lnTo>
                    <a:pt x="0" y="75"/>
                  </a:lnTo>
                  <a:lnTo>
                    <a:pt x="0" y="63"/>
                  </a:lnTo>
                  <a:lnTo>
                    <a:pt x="0" y="50"/>
                  </a:lnTo>
                  <a:lnTo>
                    <a:pt x="1" y="38"/>
                  </a:lnTo>
                  <a:lnTo>
                    <a:pt x="1" y="25"/>
                  </a:lnTo>
                  <a:lnTo>
                    <a:pt x="1" y="1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8" name="Freeform 262"/>
            <p:cNvSpPr>
              <a:spLocks noChangeAspect="1"/>
            </p:cNvSpPr>
            <p:nvPr/>
          </p:nvSpPr>
          <p:spPr bwMode="auto">
            <a:xfrm>
              <a:off x="2120" y="1302"/>
              <a:ext cx="18" cy="1047"/>
            </a:xfrm>
            <a:custGeom>
              <a:avLst/>
              <a:gdLst>
                <a:gd name="T0" fmla="*/ 2 w 3"/>
                <a:gd name="T1" fmla="*/ 175 h 175"/>
                <a:gd name="T2" fmla="*/ 1 w 3"/>
                <a:gd name="T3" fmla="*/ 162 h 175"/>
                <a:gd name="T4" fmla="*/ 1 w 3"/>
                <a:gd name="T5" fmla="*/ 150 h 175"/>
                <a:gd name="T6" fmla="*/ 0 w 3"/>
                <a:gd name="T7" fmla="*/ 137 h 175"/>
                <a:gd name="T8" fmla="*/ 0 w 3"/>
                <a:gd name="T9" fmla="*/ 125 h 175"/>
                <a:gd name="T10" fmla="*/ 0 w 3"/>
                <a:gd name="T11" fmla="*/ 113 h 175"/>
                <a:gd name="T12" fmla="*/ 0 w 3"/>
                <a:gd name="T13" fmla="*/ 100 h 175"/>
                <a:gd name="T14" fmla="*/ 0 w 3"/>
                <a:gd name="T15" fmla="*/ 88 h 175"/>
                <a:gd name="T16" fmla="*/ 0 w 3"/>
                <a:gd name="T17" fmla="*/ 75 h 175"/>
                <a:gd name="T18" fmla="*/ 0 w 3"/>
                <a:gd name="T19" fmla="*/ 63 h 175"/>
                <a:gd name="T20" fmla="*/ 1 w 3"/>
                <a:gd name="T21" fmla="*/ 50 h 175"/>
                <a:gd name="T22" fmla="*/ 1 w 3"/>
                <a:gd name="T23" fmla="*/ 37 h 175"/>
                <a:gd name="T24" fmla="*/ 2 w 3"/>
                <a:gd name="T25" fmla="*/ 25 h 175"/>
                <a:gd name="T26" fmla="*/ 2 w 3"/>
                <a:gd name="T27" fmla="*/ 12 h 175"/>
                <a:gd name="T28" fmla="*/ 3 w 3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175">
                  <a:moveTo>
                    <a:pt x="2" y="175"/>
                  </a:moveTo>
                  <a:lnTo>
                    <a:pt x="1" y="162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0" y="125"/>
                  </a:lnTo>
                  <a:lnTo>
                    <a:pt x="0" y="113"/>
                  </a:lnTo>
                  <a:lnTo>
                    <a:pt x="0" y="100"/>
                  </a:lnTo>
                  <a:lnTo>
                    <a:pt x="0" y="88"/>
                  </a:lnTo>
                  <a:lnTo>
                    <a:pt x="0" y="75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2" y="12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19" name="Freeform 263"/>
            <p:cNvSpPr>
              <a:spLocks noChangeAspect="1"/>
            </p:cNvSpPr>
            <p:nvPr/>
          </p:nvSpPr>
          <p:spPr bwMode="auto">
            <a:xfrm>
              <a:off x="2264" y="1308"/>
              <a:ext cx="24" cy="1047"/>
            </a:xfrm>
            <a:custGeom>
              <a:avLst/>
              <a:gdLst>
                <a:gd name="T0" fmla="*/ 3 w 4"/>
                <a:gd name="T1" fmla="*/ 175 h 175"/>
                <a:gd name="T2" fmla="*/ 2 w 4"/>
                <a:gd name="T3" fmla="*/ 163 h 175"/>
                <a:gd name="T4" fmla="*/ 1 w 4"/>
                <a:gd name="T5" fmla="*/ 151 h 175"/>
                <a:gd name="T6" fmla="*/ 1 w 4"/>
                <a:gd name="T7" fmla="*/ 138 h 175"/>
                <a:gd name="T8" fmla="*/ 0 w 4"/>
                <a:gd name="T9" fmla="*/ 126 h 175"/>
                <a:gd name="T10" fmla="*/ 0 w 4"/>
                <a:gd name="T11" fmla="*/ 114 h 175"/>
                <a:gd name="T12" fmla="*/ 0 w 4"/>
                <a:gd name="T13" fmla="*/ 101 h 175"/>
                <a:gd name="T14" fmla="*/ 0 w 4"/>
                <a:gd name="T15" fmla="*/ 89 h 175"/>
                <a:gd name="T16" fmla="*/ 0 w 4"/>
                <a:gd name="T17" fmla="*/ 76 h 175"/>
                <a:gd name="T18" fmla="*/ 1 w 4"/>
                <a:gd name="T19" fmla="*/ 63 h 175"/>
                <a:gd name="T20" fmla="*/ 2 w 4"/>
                <a:gd name="T21" fmla="*/ 51 h 175"/>
                <a:gd name="T22" fmla="*/ 2 w 4"/>
                <a:gd name="T23" fmla="*/ 38 h 175"/>
                <a:gd name="T24" fmla="*/ 3 w 4"/>
                <a:gd name="T25" fmla="*/ 25 h 175"/>
                <a:gd name="T26" fmla="*/ 4 w 4"/>
                <a:gd name="T27" fmla="*/ 13 h 175"/>
                <a:gd name="T28" fmla="*/ 4 w 4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175">
                  <a:moveTo>
                    <a:pt x="3" y="175"/>
                  </a:moveTo>
                  <a:lnTo>
                    <a:pt x="2" y="163"/>
                  </a:lnTo>
                  <a:lnTo>
                    <a:pt x="1" y="151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0" y="101"/>
                  </a:lnTo>
                  <a:lnTo>
                    <a:pt x="0" y="89"/>
                  </a:lnTo>
                  <a:lnTo>
                    <a:pt x="0" y="76"/>
                  </a:lnTo>
                  <a:lnTo>
                    <a:pt x="1" y="63"/>
                  </a:lnTo>
                  <a:lnTo>
                    <a:pt x="2" y="51"/>
                  </a:lnTo>
                  <a:lnTo>
                    <a:pt x="2" y="38"/>
                  </a:lnTo>
                  <a:lnTo>
                    <a:pt x="3" y="25"/>
                  </a:lnTo>
                  <a:lnTo>
                    <a:pt x="4" y="13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0" name="Freeform 264"/>
            <p:cNvSpPr>
              <a:spLocks noChangeAspect="1"/>
            </p:cNvSpPr>
            <p:nvPr/>
          </p:nvSpPr>
          <p:spPr bwMode="auto">
            <a:xfrm>
              <a:off x="2402" y="1320"/>
              <a:ext cx="36" cy="1053"/>
            </a:xfrm>
            <a:custGeom>
              <a:avLst/>
              <a:gdLst>
                <a:gd name="T0" fmla="*/ 3 w 6"/>
                <a:gd name="T1" fmla="*/ 176 h 176"/>
                <a:gd name="T2" fmla="*/ 2 w 6"/>
                <a:gd name="T3" fmla="*/ 163 h 176"/>
                <a:gd name="T4" fmla="*/ 1 w 6"/>
                <a:gd name="T5" fmla="*/ 151 h 176"/>
                <a:gd name="T6" fmla="*/ 0 w 6"/>
                <a:gd name="T7" fmla="*/ 139 h 176"/>
                <a:gd name="T8" fmla="*/ 0 w 6"/>
                <a:gd name="T9" fmla="*/ 127 h 176"/>
                <a:gd name="T10" fmla="*/ 0 w 6"/>
                <a:gd name="T11" fmla="*/ 114 h 176"/>
                <a:gd name="T12" fmla="*/ 0 w 6"/>
                <a:gd name="T13" fmla="*/ 102 h 176"/>
                <a:gd name="T14" fmla="*/ 0 w 6"/>
                <a:gd name="T15" fmla="*/ 89 h 176"/>
                <a:gd name="T16" fmla="*/ 1 w 6"/>
                <a:gd name="T17" fmla="*/ 76 h 176"/>
                <a:gd name="T18" fmla="*/ 2 w 6"/>
                <a:gd name="T19" fmla="*/ 64 h 176"/>
                <a:gd name="T20" fmla="*/ 3 w 6"/>
                <a:gd name="T21" fmla="*/ 51 h 176"/>
                <a:gd name="T22" fmla="*/ 4 w 6"/>
                <a:gd name="T23" fmla="*/ 38 h 176"/>
                <a:gd name="T24" fmla="*/ 5 w 6"/>
                <a:gd name="T25" fmla="*/ 25 h 176"/>
                <a:gd name="T26" fmla="*/ 6 w 6"/>
                <a:gd name="T27" fmla="*/ 13 h 176"/>
                <a:gd name="T28" fmla="*/ 6 w 6"/>
                <a:gd name="T2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76">
                  <a:moveTo>
                    <a:pt x="3" y="176"/>
                  </a:moveTo>
                  <a:lnTo>
                    <a:pt x="2" y="163"/>
                  </a:lnTo>
                  <a:lnTo>
                    <a:pt x="1" y="151"/>
                  </a:lnTo>
                  <a:lnTo>
                    <a:pt x="0" y="139"/>
                  </a:lnTo>
                  <a:lnTo>
                    <a:pt x="0" y="127"/>
                  </a:lnTo>
                  <a:lnTo>
                    <a:pt x="0" y="114"/>
                  </a:lnTo>
                  <a:lnTo>
                    <a:pt x="0" y="102"/>
                  </a:lnTo>
                  <a:lnTo>
                    <a:pt x="0" y="89"/>
                  </a:lnTo>
                  <a:lnTo>
                    <a:pt x="1" y="76"/>
                  </a:lnTo>
                  <a:lnTo>
                    <a:pt x="2" y="64"/>
                  </a:lnTo>
                  <a:lnTo>
                    <a:pt x="3" y="51"/>
                  </a:lnTo>
                  <a:lnTo>
                    <a:pt x="4" y="38"/>
                  </a:lnTo>
                  <a:lnTo>
                    <a:pt x="5" y="25"/>
                  </a:lnTo>
                  <a:lnTo>
                    <a:pt x="6" y="13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1" name="Freeform 265"/>
            <p:cNvSpPr>
              <a:spLocks noChangeAspect="1"/>
            </p:cNvSpPr>
            <p:nvPr/>
          </p:nvSpPr>
          <p:spPr bwMode="auto">
            <a:xfrm>
              <a:off x="2533" y="1332"/>
              <a:ext cx="60" cy="1059"/>
            </a:xfrm>
            <a:custGeom>
              <a:avLst/>
              <a:gdLst>
                <a:gd name="T0" fmla="*/ 2 w 10"/>
                <a:gd name="T1" fmla="*/ 177 h 177"/>
                <a:gd name="T2" fmla="*/ 1 w 10"/>
                <a:gd name="T3" fmla="*/ 165 h 177"/>
                <a:gd name="T4" fmla="*/ 0 w 10"/>
                <a:gd name="T5" fmla="*/ 153 h 177"/>
                <a:gd name="T6" fmla="*/ 0 w 10"/>
                <a:gd name="T7" fmla="*/ 140 h 177"/>
                <a:gd name="T8" fmla="*/ 0 w 10"/>
                <a:gd name="T9" fmla="*/ 128 h 177"/>
                <a:gd name="T10" fmla="*/ 0 w 10"/>
                <a:gd name="T11" fmla="*/ 115 h 177"/>
                <a:gd name="T12" fmla="*/ 1 w 10"/>
                <a:gd name="T13" fmla="*/ 103 h 177"/>
                <a:gd name="T14" fmla="*/ 2 w 10"/>
                <a:gd name="T15" fmla="*/ 90 h 177"/>
                <a:gd name="T16" fmla="*/ 3 w 10"/>
                <a:gd name="T17" fmla="*/ 77 h 177"/>
                <a:gd name="T18" fmla="*/ 4 w 10"/>
                <a:gd name="T19" fmla="*/ 64 h 177"/>
                <a:gd name="T20" fmla="*/ 5 w 10"/>
                <a:gd name="T21" fmla="*/ 51 h 177"/>
                <a:gd name="T22" fmla="*/ 6 w 10"/>
                <a:gd name="T23" fmla="*/ 39 h 177"/>
                <a:gd name="T24" fmla="*/ 7 w 10"/>
                <a:gd name="T25" fmla="*/ 26 h 177"/>
                <a:gd name="T26" fmla="*/ 9 w 10"/>
                <a:gd name="T27" fmla="*/ 13 h 177"/>
                <a:gd name="T28" fmla="*/ 10 w 10"/>
                <a:gd name="T2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77">
                  <a:moveTo>
                    <a:pt x="2" y="177"/>
                  </a:moveTo>
                  <a:lnTo>
                    <a:pt x="1" y="165"/>
                  </a:lnTo>
                  <a:lnTo>
                    <a:pt x="0" y="153"/>
                  </a:lnTo>
                  <a:lnTo>
                    <a:pt x="0" y="140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1" y="103"/>
                  </a:lnTo>
                  <a:lnTo>
                    <a:pt x="2" y="90"/>
                  </a:lnTo>
                  <a:lnTo>
                    <a:pt x="3" y="77"/>
                  </a:lnTo>
                  <a:lnTo>
                    <a:pt x="4" y="64"/>
                  </a:lnTo>
                  <a:lnTo>
                    <a:pt x="5" y="51"/>
                  </a:lnTo>
                  <a:lnTo>
                    <a:pt x="6" y="39"/>
                  </a:lnTo>
                  <a:lnTo>
                    <a:pt x="7" y="26"/>
                  </a:lnTo>
                  <a:lnTo>
                    <a:pt x="9" y="13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2" name="Freeform 266"/>
            <p:cNvSpPr>
              <a:spLocks noChangeAspect="1"/>
            </p:cNvSpPr>
            <p:nvPr/>
          </p:nvSpPr>
          <p:spPr bwMode="auto">
            <a:xfrm>
              <a:off x="2671" y="1344"/>
              <a:ext cx="78" cy="1071"/>
            </a:xfrm>
            <a:custGeom>
              <a:avLst/>
              <a:gdLst>
                <a:gd name="T0" fmla="*/ 3 w 13"/>
                <a:gd name="T1" fmla="*/ 179 h 179"/>
                <a:gd name="T2" fmla="*/ 1 w 13"/>
                <a:gd name="T3" fmla="*/ 166 h 179"/>
                <a:gd name="T4" fmla="*/ 0 w 13"/>
                <a:gd name="T5" fmla="*/ 154 h 179"/>
                <a:gd name="T6" fmla="*/ 0 w 13"/>
                <a:gd name="T7" fmla="*/ 142 h 179"/>
                <a:gd name="T8" fmla="*/ 1 w 13"/>
                <a:gd name="T9" fmla="*/ 129 h 179"/>
                <a:gd name="T10" fmla="*/ 1 w 13"/>
                <a:gd name="T11" fmla="*/ 116 h 179"/>
                <a:gd name="T12" fmla="*/ 2 w 13"/>
                <a:gd name="T13" fmla="*/ 103 h 179"/>
                <a:gd name="T14" fmla="*/ 4 w 13"/>
                <a:gd name="T15" fmla="*/ 90 h 179"/>
                <a:gd name="T16" fmla="*/ 5 w 13"/>
                <a:gd name="T17" fmla="*/ 78 h 179"/>
                <a:gd name="T18" fmla="*/ 6 w 13"/>
                <a:gd name="T19" fmla="*/ 65 h 179"/>
                <a:gd name="T20" fmla="*/ 7 w 13"/>
                <a:gd name="T21" fmla="*/ 52 h 179"/>
                <a:gd name="T22" fmla="*/ 9 w 13"/>
                <a:gd name="T23" fmla="*/ 39 h 179"/>
                <a:gd name="T24" fmla="*/ 10 w 13"/>
                <a:gd name="T25" fmla="*/ 26 h 179"/>
                <a:gd name="T26" fmla="*/ 11 w 13"/>
                <a:gd name="T27" fmla="*/ 13 h 179"/>
                <a:gd name="T28" fmla="*/ 13 w 13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79">
                  <a:moveTo>
                    <a:pt x="3" y="179"/>
                  </a:moveTo>
                  <a:lnTo>
                    <a:pt x="1" y="166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1" y="129"/>
                  </a:lnTo>
                  <a:lnTo>
                    <a:pt x="1" y="116"/>
                  </a:lnTo>
                  <a:lnTo>
                    <a:pt x="2" y="103"/>
                  </a:lnTo>
                  <a:lnTo>
                    <a:pt x="4" y="90"/>
                  </a:lnTo>
                  <a:lnTo>
                    <a:pt x="5" y="78"/>
                  </a:lnTo>
                  <a:lnTo>
                    <a:pt x="6" y="65"/>
                  </a:lnTo>
                  <a:lnTo>
                    <a:pt x="7" y="52"/>
                  </a:lnTo>
                  <a:lnTo>
                    <a:pt x="9" y="39"/>
                  </a:lnTo>
                  <a:lnTo>
                    <a:pt x="10" y="26"/>
                  </a:lnTo>
                  <a:lnTo>
                    <a:pt x="11" y="13"/>
                  </a:lnTo>
                  <a:lnTo>
                    <a:pt x="1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3" name="Freeform 267"/>
            <p:cNvSpPr>
              <a:spLocks noChangeAspect="1"/>
            </p:cNvSpPr>
            <p:nvPr/>
          </p:nvSpPr>
          <p:spPr bwMode="auto">
            <a:xfrm>
              <a:off x="2839" y="1356"/>
              <a:ext cx="72" cy="1071"/>
            </a:xfrm>
            <a:custGeom>
              <a:avLst/>
              <a:gdLst>
                <a:gd name="T0" fmla="*/ 1 w 12"/>
                <a:gd name="T1" fmla="*/ 179 h 179"/>
                <a:gd name="T2" fmla="*/ 0 w 12"/>
                <a:gd name="T3" fmla="*/ 167 h 179"/>
                <a:gd name="T4" fmla="*/ 0 w 12"/>
                <a:gd name="T5" fmla="*/ 154 h 179"/>
                <a:gd name="T6" fmla="*/ 0 w 12"/>
                <a:gd name="T7" fmla="*/ 142 h 179"/>
                <a:gd name="T8" fmla="*/ 0 w 12"/>
                <a:gd name="T9" fmla="*/ 129 h 179"/>
                <a:gd name="T10" fmla="*/ 1 w 12"/>
                <a:gd name="T11" fmla="*/ 116 h 179"/>
                <a:gd name="T12" fmla="*/ 2 w 12"/>
                <a:gd name="T13" fmla="*/ 104 h 179"/>
                <a:gd name="T14" fmla="*/ 3 w 12"/>
                <a:gd name="T15" fmla="*/ 91 h 179"/>
                <a:gd name="T16" fmla="*/ 4 w 12"/>
                <a:gd name="T17" fmla="*/ 78 h 179"/>
                <a:gd name="T18" fmla="*/ 5 w 12"/>
                <a:gd name="T19" fmla="*/ 65 h 179"/>
                <a:gd name="T20" fmla="*/ 7 w 12"/>
                <a:gd name="T21" fmla="*/ 52 h 179"/>
                <a:gd name="T22" fmla="*/ 8 w 12"/>
                <a:gd name="T23" fmla="*/ 39 h 179"/>
                <a:gd name="T24" fmla="*/ 9 w 12"/>
                <a:gd name="T25" fmla="*/ 26 h 179"/>
                <a:gd name="T26" fmla="*/ 11 w 12"/>
                <a:gd name="T27" fmla="*/ 13 h 179"/>
                <a:gd name="T28" fmla="*/ 12 w 12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79">
                  <a:moveTo>
                    <a:pt x="1" y="179"/>
                  </a:moveTo>
                  <a:lnTo>
                    <a:pt x="0" y="167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29"/>
                  </a:lnTo>
                  <a:lnTo>
                    <a:pt x="1" y="116"/>
                  </a:lnTo>
                  <a:lnTo>
                    <a:pt x="2" y="104"/>
                  </a:lnTo>
                  <a:lnTo>
                    <a:pt x="3" y="91"/>
                  </a:lnTo>
                  <a:lnTo>
                    <a:pt x="4" y="78"/>
                  </a:lnTo>
                  <a:lnTo>
                    <a:pt x="5" y="65"/>
                  </a:lnTo>
                  <a:lnTo>
                    <a:pt x="7" y="52"/>
                  </a:lnTo>
                  <a:lnTo>
                    <a:pt x="8" y="39"/>
                  </a:lnTo>
                  <a:lnTo>
                    <a:pt x="9" y="26"/>
                  </a:lnTo>
                  <a:lnTo>
                    <a:pt x="11" y="13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4" name="Freeform 268"/>
            <p:cNvSpPr>
              <a:spLocks noChangeAspect="1"/>
            </p:cNvSpPr>
            <p:nvPr/>
          </p:nvSpPr>
          <p:spPr bwMode="auto">
            <a:xfrm>
              <a:off x="3013" y="1362"/>
              <a:ext cx="72" cy="1077"/>
            </a:xfrm>
            <a:custGeom>
              <a:avLst/>
              <a:gdLst>
                <a:gd name="T0" fmla="*/ 1 w 12"/>
                <a:gd name="T1" fmla="*/ 180 h 180"/>
                <a:gd name="T2" fmla="*/ 0 w 12"/>
                <a:gd name="T3" fmla="*/ 168 h 180"/>
                <a:gd name="T4" fmla="*/ 0 w 12"/>
                <a:gd name="T5" fmla="*/ 155 h 180"/>
                <a:gd name="T6" fmla="*/ 0 w 12"/>
                <a:gd name="T7" fmla="*/ 143 h 180"/>
                <a:gd name="T8" fmla="*/ 1 w 12"/>
                <a:gd name="T9" fmla="*/ 130 h 180"/>
                <a:gd name="T10" fmla="*/ 1 w 12"/>
                <a:gd name="T11" fmla="*/ 117 h 180"/>
                <a:gd name="T12" fmla="*/ 2 w 12"/>
                <a:gd name="T13" fmla="*/ 104 h 180"/>
                <a:gd name="T14" fmla="*/ 3 w 12"/>
                <a:gd name="T15" fmla="*/ 91 h 180"/>
                <a:gd name="T16" fmla="*/ 4 w 12"/>
                <a:gd name="T17" fmla="*/ 78 h 180"/>
                <a:gd name="T18" fmla="*/ 6 w 12"/>
                <a:gd name="T19" fmla="*/ 65 h 180"/>
                <a:gd name="T20" fmla="*/ 7 w 12"/>
                <a:gd name="T21" fmla="*/ 52 h 180"/>
                <a:gd name="T22" fmla="*/ 8 w 12"/>
                <a:gd name="T23" fmla="*/ 39 h 180"/>
                <a:gd name="T24" fmla="*/ 9 w 12"/>
                <a:gd name="T25" fmla="*/ 26 h 180"/>
                <a:gd name="T26" fmla="*/ 11 w 12"/>
                <a:gd name="T27" fmla="*/ 13 h 180"/>
                <a:gd name="T28" fmla="*/ 12 w 12"/>
                <a:gd name="T2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80">
                  <a:moveTo>
                    <a:pt x="1" y="180"/>
                  </a:moveTo>
                  <a:lnTo>
                    <a:pt x="0" y="168"/>
                  </a:lnTo>
                  <a:lnTo>
                    <a:pt x="0" y="155"/>
                  </a:lnTo>
                  <a:lnTo>
                    <a:pt x="0" y="143"/>
                  </a:lnTo>
                  <a:lnTo>
                    <a:pt x="1" y="130"/>
                  </a:lnTo>
                  <a:lnTo>
                    <a:pt x="1" y="117"/>
                  </a:lnTo>
                  <a:lnTo>
                    <a:pt x="2" y="104"/>
                  </a:lnTo>
                  <a:lnTo>
                    <a:pt x="3" y="91"/>
                  </a:lnTo>
                  <a:lnTo>
                    <a:pt x="4" y="78"/>
                  </a:lnTo>
                  <a:lnTo>
                    <a:pt x="6" y="65"/>
                  </a:lnTo>
                  <a:lnTo>
                    <a:pt x="7" y="52"/>
                  </a:lnTo>
                  <a:lnTo>
                    <a:pt x="8" y="39"/>
                  </a:lnTo>
                  <a:lnTo>
                    <a:pt x="9" y="26"/>
                  </a:lnTo>
                  <a:lnTo>
                    <a:pt x="11" y="13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5" name="Freeform 269"/>
            <p:cNvSpPr>
              <a:spLocks noChangeAspect="1"/>
            </p:cNvSpPr>
            <p:nvPr/>
          </p:nvSpPr>
          <p:spPr bwMode="auto">
            <a:xfrm>
              <a:off x="3199" y="1368"/>
              <a:ext cx="60" cy="1083"/>
            </a:xfrm>
            <a:custGeom>
              <a:avLst/>
              <a:gdLst>
                <a:gd name="T0" fmla="*/ 0 w 10"/>
                <a:gd name="T1" fmla="*/ 181 h 181"/>
                <a:gd name="T2" fmla="*/ 0 w 10"/>
                <a:gd name="T3" fmla="*/ 168 h 181"/>
                <a:gd name="T4" fmla="*/ 0 w 10"/>
                <a:gd name="T5" fmla="*/ 156 h 181"/>
                <a:gd name="T6" fmla="*/ 0 w 10"/>
                <a:gd name="T7" fmla="*/ 143 h 181"/>
                <a:gd name="T8" fmla="*/ 0 w 10"/>
                <a:gd name="T9" fmla="*/ 130 h 181"/>
                <a:gd name="T10" fmla="*/ 1 w 10"/>
                <a:gd name="T11" fmla="*/ 118 h 181"/>
                <a:gd name="T12" fmla="*/ 2 w 10"/>
                <a:gd name="T13" fmla="*/ 105 h 181"/>
                <a:gd name="T14" fmla="*/ 3 w 10"/>
                <a:gd name="T15" fmla="*/ 92 h 181"/>
                <a:gd name="T16" fmla="*/ 4 w 10"/>
                <a:gd name="T17" fmla="*/ 79 h 181"/>
                <a:gd name="T18" fmla="*/ 5 w 10"/>
                <a:gd name="T19" fmla="*/ 65 h 181"/>
                <a:gd name="T20" fmla="*/ 6 w 10"/>
                <a:gd name="T21" fmla="*/ 52 h 181"/>
                <a:gd name="T22" fmla="*/ 7 w 10"/>
                <a:gd name="T23" fmla="*/ 39 h 181"/>
                <a:gd name="T24" fmla="*/ 8 w 10"/>
                <a:gd name="T25" fmla="*/ 26 h 181"/>
                <a:gd name="T26" fmla="*/ 9 w 10"/>
                <a:gd name="T27" fmla="*/ 13 h 181"/>
                <a:gd name="T28" fmla="*/ 10 w 1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81">
                  <a:moveTo>
                    <a:pt x="0" y="181"/>
                  </a:moveTo>
                  <a:lnTo>
                    <a:pt x="0" y="168"/>
                  </a:lnTo>
                  <a:lnTo>
                    <a:pt x="0" y="156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1" y="118"/>
                  </a:lnTo>
                  <a:lnTo>
                    <a:pt x="2" y="105"/>
                  </a:lnTo>
                  <a:lnTo>
                    <a:pt x="3" y="92"/>
                  </a:lnTo>
                  <a:lnTo>
                    <a:pt x="4" y="79"/>
                  </a:lnTo>
                  <a:lnTo>
                    <a:pt x="5" y="65"/>
                  </a:lnTo>
                  <a:lnTo>
                    <a:pt x="6" y="52"/>
                  </a:lnTo>
                  <a:lnTo>
                    <a:pt x="7" y="39"/>
                  </a:lnTo>
                  <a:lnTo>
                    <a:pt x="8" y="26"/>
                  </a:lnTo>
                  <a:lnTo>
                    <a:pt x="9" y="13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6" name="Freeform 270"/>
            <p:cNvSpPr>
              <a:spLocks noChangeAspect="1"/>
            </p:cNvSpPr>
            <p:nvPr/>
          </p:nvSpPr>
          <p:spPr bwMode="auto">
            <a:xfrm>
              <a:off x="3379" y="1374"/>
              <a:ext cx="59" cy="1083"/>
            </a:xfrm>
            <a:custGeom>
              <a:avLst/>
              <a:gdLst>
                <a:gd name="T0" fmla="*/ 0 w 10"/>
                <a:gd name="T1" fmla="*/ 181 h 181"/>
                <a:gd name="T2" fmla="*/ 0 w 10"/>
                <a:gd name="T3" fmla="*/ 169 h 181"/>
                <a:gd name="T4" fmla="*/ 0 w 10"/>
                <a:gd name="T5" fmla="*/ 156 h 181"/>
                <a:gd name="T6" fmla="*/ 1 w 10"/>
                <a:gd name="T7" fmla="*/ 143 h 181"/>
                <a:gd name="T8" fmla="*/ 1 w 10"/>
                <a:gd name="T9" fmla="*/ 130 h 181"/>
                <a:gd name="T10" fmla="*/ 2 w 10"/>
                <a:gd name="T11" fmla="*/ 118 h 181"/>
                <a:gd name="T12" fmla="*/ 3 w 10"/>
                <a:gd name="T13" fmla="*/ 105 h 181"/>
                <a:gd name="T14" fmla="*/ 4 w 10"/>
                <a:gd name="T15" fmla="*/ 92 h 181"/>
                <a:gd name="T16" fmla="*/ 5 w 10"/>
                <a:gd name="T17" fmla="*/ 78 h 181"/>
                <a:gd name="T18" fmla="*/ 6 w 10"/>
                <a:gd name="T19" fmla="*/ 65 h 181"/>
                <a:gd name="T20" fmla="*/ 7 w 10"/>
                <a:gd name="T21" fmla="*/ 52 h 181"/>
                <a:gd name="T22" fmla="*/ 8 w 10"/>
                <a:gd name="T23" fmla="*/ 39 h 181"/>
                <a:gd name="T24" fmla="*/ 9 w 10"/>
                <a:gd name="T25" fmla="*/ 26 h 181"/>
                <a:gd name="T26" fmla="*/ 9 w 10"/>
                <a:gd name="T27" fmla="*/ 13 h 181"/>
                <a:gd name="T28" fmla="*/ 10 w 1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81">
                  <a:moveTo>
                    <a:pt x="0" y="181"/>
                  </a:moveTo>
                  <a:lnTo>
                    <a:pt x="0" y="169"/>
                  </a:lnTo>
                  <a:lnTo>
                    <a:pt x="0" y="156"/>
                  </a:lnTo>
                  <a:lnTo>
                    <a:pt x="1" y="143"/>
                  </a:lnTo>
                  <a:lnTo>
                    <a:pt x="1" y="130"/>
                  </a:lnTo>
                  <a:lnTo>
                    <a:pt x="2" y="118"/>
                  </a:lnTo>
                  <a:lnTo>
                    <a:pt x="3" y="105"/>
                  </a:lnTo>
                  <a:lnTo>
                    <a:pt x="4" y="92"/>
                  </a:lnTo>
                  <a:lnTo>
                    <a:pt x="5" y="78"/>
                  </a:lnTo>
                  <a:lnTo>
                    <a:pt x="6" y="65"/>
                  </a:lnTo>
                  <a:lnTo>
                    <a:pt x="7" y="52"/>
                  </a:lnTo>
                  <a:lnTo>
                    <a:pt x="8" y="39"/>
                  </a:lnTo>
                  <a:lnTo>
                    <a:pt x="9" y="26"/>
                  </a:lnTo>
                  <a:lnTo>
                    <a:pt x="9" y="13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7" name="Freeform 271"/>
            <p:cNvSpPr>
              <a:spLocks noChangeAspect="1"/>
            </p:cNvSpPr>
            <p:nvPr/>
          </p:nvSpPr>
          <p:spPr bwMode="auto">
            <a:xfrm>
              <a:off x="250" y="2343"/>
              <a:ext cx="3129" cy="126"/>
            </a:xfrm>
            <a:custGeom>
              <a:avLst/>
              <a:gdLst>
                <a:gd name="T0" fmla="*/ 0 w 522"/>
                <a:gd name="T1" fmla="*/ 21 h 21"/>
                <a:gd name="T2" fmla="*/ 31 w 522"/>
                <a:gd name="T3" fmla="*/ 19 h 21"/>
                <a:gd name="T4" fmla="*/ 61 w 522"/>
                <a:gd name="T5" fmla="*/ 16 h 21"/>
                <a:gd name="T6" fmla="*/ 90 w 522"/>
                <a:gd name="T7" fmla="*/ 14 h 21"/>
                <a:gd name="T8" fmla="*/ 120 w 522"/>
                <a:gd name="T9" fmla="*/ 10 h 21"/>
                <a:gd name="T10" fmla="*/ 149 w 522"/>
                <a:gd name="T11" fmla="*/ 6 h 21"/>
                <a:gd name="T12" fmla="*/ 178 w 522"/>
                <a:gd name="T13" fmla="*/ 3 h 21"/>
                <a:gd name="T14" fmla="*/ 207 w 522"/>
                <a:gd name="T15" fmla="*/ 1 h 21"/>
                <a:gd name="T16" fmla="*/ 234 w 522"/>
                <a:gd name="T17" fmla="*/ 0 h 21"/>
                <a:gd name="T18" fmla="*/ 262 w 522"/>
                <a:gd name="T19" fmla="*/ 0 h 21"/>
                <a:gd name="T20" fmla="*/ 288 w 522"/>
                <a:gd name="T21" fmla="*/ 0 h 21"/>
                <a:gd name="T22" fmla="*/ 314 w 522"/>
                <a:gd name="T23" fmla="*/ 1 h 21"/>
                <a:gd name="T24" fmla="*/ 339 w 522"/>
                <a:gd name="T25" fmla="*/ 2 h 21"/>
                <a:gd name="T26" fmla="*/ 362 w 522"/>
                <a:gd name="T27" fmla="*/ 5 h 21"/>
                <a:gd name="T28" fmla="*/ 383 w 522"/>
                <a:gd name="T29" fmla="*/ 8 h 21"/>
                <a:gd name="T30" fmla="*/ 407 w 522"/>
                <a:gd name="T31" fmla="*/ 12 h 21"/>
                <a:gd name="T32" fmla="*/ 433 w 522"/>
                <a:gd name="T33" fmla="*/ 14 h 21"/>
                <a:gd name="T34" fmla="*/ 462 w 522"/>
                <a:gd name="T35" fmla="*/ 16 h 21"/>
                <a:gd name="T36" fmla="*/ 492 w 522"/>
                <a:gd name="T37" fmla="*/ 18 h 21"/>
                <a:gd name="T38" fmla="*/ 522 w 5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2" h="21">
                  <a:moveTo>
                    <a:pt x="0" y="21"/>
                  </a:moveTo>
                  <a:lnTo>
                    <a:pt x="31" y="19"/>
                  </a:lnTo>
                  <a:lnTo>
                    <a:pt x="61" y="16"/>
                  </a:lnTo>
                  <a:lnTo>
                    <a:pt x="90" y="14"/>
                  </a:lnTo>
                  <a:lnTo>
                    <a:pt x="120" y="10"/>
                  </a:lnTo>
                  <a:lnTo>
                    <a:pt x="149" y="6"/>
                  </a:lnTo>
                  <a:lnTo>
                    <a:pt x="178" y="3"/>
                  </a:lnTo>
                  <a:lnTo>
                    <a:pt x="207" y="1"/>
                  </a:lnTo>
                  <a:lnTo>
                    <a:pt x="234" y="0"/>
                  </a:lnTo>
                  <a:lnTo>
                    <a:pt x="262" y="0"/>
                  </a:lnTo>
                  <a:lnTo>
                    <a:pt x="288" y="0"/>
                  </a:lnTo>
                  <a:lnTo>
                    <a:pt x="314" y="1"/>
                  </a:lnTo>
                  <a:lnTo>
                    <a:pt x="339" y="2"/>
                  </a:lnTo>
                  <a:lnTo>
                    <a:pt x="362" y="5"/>
                  </a:lnTo>
                  <a:lnTo>
                    <a:pt x="383" y="8"/>
                  </a:lnTo>
                  <a:lnTo>
                    <a:pt x="407" y="12"/>
                  </a:lnTo>
                  <a:lnTo>
                    <a:pt x="433" y="14"/>
                  </a:lnTo>
                  <a:lnTo>
                    <a:pt x="462" y="16"/>
                  </a:lnTo>
                  <a:lnTo>
                    <a:pt x="492" y="18"/>
                  </a:lnTo>
                  <a:lnTo>
                    <a:pt x="522" y="19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8" name="Freeform 272"/>
            <p:cNvSpPr>
              <a:spLocks noChangeAspect="1"/>
            </p:cNvSpPr>
            <p:nvPr/>
          </p:nvSpPr>
          <p:spPr bwMode="auto">
            <a:xfrm>
              <a:off x="250" y="2265"/>
              <a:ext cx="3129" cy="126"/>
            </a:xfrm>
            <a:custGeom>
              <a:avLst/>
              <a:gdLst>
                <a:gd name="T0" fmla="*/ 0 w 522"/>
                <a:gd name="T1" fmla="*/ 21 h 21"/>
                <a:gd name="T2" fmla="*/ 30 w 522"/>
                <a:gd name="T3" fmla="*/ 19 h 21"/>
                <a:gd name="T4" fmla="*/ 60 w 522"/>
                <a:gd name="T5" fmla="*/ 17 h 21"/>
                <a:gd name="T6" fmla="*/ 90 w 522"/>
                <a:gd name="T7" fmla="*/ 14 h 21"/>
                <a:gd name="T8" fmla="*/ 119 w 522"/>
                <a:gd name="T9" fmla="*/ 11 h 21"/>
                <a:gd name="T10" fmla="*/ 149 w 522"/>
                <a:gd name="T11" fmla="*/ 7 h 21"/>
                <a:gd name="T12" fmla="*/ 178 w 522"/>
                <a:gd name="T13" fmla="*/ 4 h 21"/>
                <a:gd name="T14" fmla="*/ 206 w 522"/>
                <a:gd name="T15" fmla="*/ 2 h 21"/>
                <a:gd name="T16" fmla="*/ 234 w 522"/>
                <a:gd name="T17" fmla="*/ 1 h 21"/>
                <a:gd name="T18" fmla="*/ 261 w 522"/>
                <a:gd name="T19" fmla="*/ 0 h 21"/>
                <a:gd name="T20" fmla="*/ 288 w 522"/>
                <a:gd name="T21" fmla="*/ 1 h 21"/>
                <a:gd name="T22" fmla="*/ 313 w 522"/>
                <a:gd name="T23" fmla="*/ 1 h 21"/>
                <a:gd name="T24" fmla="*/ 338 w 522"/>
                <a:gd name="T25" fmla="*/ 3 h 21"/>
                <a:gd name="T26" fmla="*/ 361 w 522"/>
                <a:gd name="T27" fmla="*/ 5 h 21"/>
                <a:gd name="T28" fmla="*/ 382 w 522"/>
                <a:gd name="T29" fmla="*/ 9 h 21"/>
                <a:gd name="T30" fmla="*/ 405 w 522"/>
                <a:gd name="T31" fmla="*/ 12 h 21"/>
                <a:gd name="T32" fmla="*/ 432 w 522"/>
                <a:gd name="T33" fmla="*/ 15 h 21"/>
                <a:gd name="T34" fmla="*/ 461 w 522"/>
                <a:gd name="T35" fmla="*/ 17 h 21"/>
                <a:gd name="T36" fmla="*/ 492 w 522"/>
                <a:gd name="T37" fmla="*/ 18 h 21"/>
                <a:gd name="T38" fmla="*/ 522 w 522"/>
                <a:gd name="T3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2" h="21">
                  <a:moveTo>
                    <a:pt x="0" y="21"/>
                  </a:moveTo>
                  <a:lnTo>
                    <a:pt x="30" y="19"/>
                  </a:lnTo>
                  <a:lnTo>
                    <a:pt x="60" y="17"/>
                  </a:lnTo>
                  <a:lnTo>
                    <a:pt x="90" y="14"/>
                  </a:lnTo>
                  <a:lnTo>
                    <a:pt x="119" y="11"/>
                  </a:lnTo>
                  <a:lnTo>
                    <a:pt x="149" y="7"/>
                  </a:lnTo>
                  <a:lnTo>
                    <a:pt x="178" y="4"/>
                  </a:lnTo>
                  <a:lnTo>
                    <a:pt x="206" y="2"/>
                  </a:lnTo>
                  <a:lnTo>
                    <a:pt x="234" y="1"/>
                  </a:lnTo>
                  <a:lnTo>
                    <a:pt x="261" y="0"/>
                  </a:lnTo>
                  <a:lnTo>
                    <a:pt x="288" y="1"/>
                  </a:lnTo>
                  <a:lnTo>
                    <a:pt x="313" y="1"/>
                  </a:lnTo>
                  <a:lnTo>
                    <a:pt x="338" y="3"/>
                  </a:lnTo>
                  <a:lnTo>
                    <a:pt x="361" y="5"/>
                  </a:lnTo>
                  <a:lnTo>
                    <a:pt x="382" y="9"/>
                  </a:lnTo>
                  <a:lnTo>
                    <a:pt x="405" y="12"/>
                  </a:lnTo>
                  <a:lnTo>
                    <a:pt x="432" y="15"/>
                  </a:lnTo>
                  <a:lnTo>
                    <a:pt x="461" y="17"/>
                  </a:lnTo>
                  <a:lnTo>
                    <a:pt x="492" y="18"/>
                  </a:lnTo>
                  <a:lnTo>
                    <a:pt x="522" y="2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29" name="Freeform 273"/>
            <p:cNvSpPr>
              <a:spLocks noChangeAspect="1"/>
            </p:cNvSpPr>
            <p:nvPr/>
          </p:nvSpPr>
          <p:spPr bwMode="auto">
            <a:xfrm>
              <a:off x="244" y="2193"/>
              <a:ext cx="3135" cy="126"/>
            </a:xfrm>
            <a:custGeom>
              <a:avLst/>
              <a:gdLst>
                <a:gd name="T0" fmla="*/ 0 w 523"/>
                <a:gd name="T1" fmla="*/ 21 h 21"/>
                <a:gd name="T2" fmla="*/ 31 w 523"/>
                <a:gd name="T3" fmla="*/ 18 h 21"/>
                <a:gd name="T4" fmla="*/ 61 w 523"/>
                <a:gd name="T5" fmla="*/ 16 h 21"/>
                <a:gd name="T6" fmla="*/ 91 w 523"/>
                <a:gd name="T7" fmla="*/ 13 h 21"/>
                <a:gd name="T8" fmla="*/ 120 w 523"/>
                <a:gd name="T9" fmla="*/ 10 h 21"/>
                <a:gd name="T10" fmla="*/ 149 w 523"/>
                <a:gd name="T11" fmla="*/ 7 h 21"/>
                <a:gd name="T12" fmla="*/ 178 w 523"/>
                <a:gd name="T13" fmla="*/ 4 h 21"/>
                <a:gd name="T14" fmla="*/ 207 w 523"/>
                <a:gd name="T15" fmla="*/ 2 h 21"/>
                <a:gd name="T16" fmla="*/ 235 w 523"/>
                <a:gd name="T17" fmla="*/ 1 h 21"/>
                <a:gd name="T18" fmla="*/ 262 w 523"/>
                <a:gd name="T19" fmla="*/ 0 h 21"/>
                <a:gd name="T20" fmla="*/ 288 w 523"/>
                <a:gd name="T21" fmla="*/ 0 h 21"/>
                <a:gd name="T22" fmla="*/ 314 w 523"/>
                <a:gd name="T23" fmla="*/ 1 h 21"/>
                <a:gd name="T24" fmla="*/ 338 w 523"/>
                <a:gd name="T25" fmla="*/ 3 h 21"/>
                <a:gd name="T26" fmla="*/ 361 w 523"/>
                <a:gd name="T27" fmla="*/ 5 h 21"/>
                <a:gd name="T28" fmla="*/ 382 w 523"/>
                <a:gd name="T29" fmla="*/ 9 h 21"/>
                <a:gd name="T30" fmla="*/ 405 w 523"/>
                <a:gd name="T31" fmla="*/ 12 h 21"/>
                <a:gd name="T32" fmla="*/ 433 w 523"/>
                <a:gd name="T33" fmla="*/ 14 h 21"/>
                <a:gd name="T34" fmla="*/ 462 w 523"/>
                <a:gd name="T35" fmla="*/ 16 h 21"/>
                <a:gd name="T36" fmla="*/ 493 w 523"/>
                <a:gd name="T37" fmla="*/ 18 h 21"/>
                <a:gd name="T38" fmla="*/ 523 w 523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3" h="21">
                  <a:moveTo>
                    <a:pt x="0" y="21"/>
                  </a:moveTo>
                  <a:lnTo>
                    <a:pt x="31" y="18"/>
                  </a:lnTo>
                  <a:lnTo>
                    <a:pt x="61" y="16"/>
                  </a:lnTo>
                  <a:lnTo>
                    <a:pt x="91" y="13"/>
                  </a:lnTo>
                  <a:lnTo>
                    <a:pt x="120" y="10"/>
                  </a:lnTo>
                  <a:lnTo>
                    <a:pt x="149" y="7"/>
                  </a:lnTo>
                  <a:lnTo>
                    <a:pt x="178" y="4"/>
                  </a:lnTo>
                  <a:lnTo>
                    <a:pt x="207" y="2"/>
                  </a:lnTo>
                  <a:lnTo>
                    <a:pt x="235" y="1"/>
                  </a:lnTo>
                  <a:lnTo>
                    <a:pt x="262" y="0"/>
                  </a:lnTo>
                  <a:lnTo>
                    <a:pt x="288" y="0"/>
                  </a:lnTo>
                  <a:lnTo>
                    <a:pt x="314" y="1"/>
                  </a:lnTo>
                  <a:lnTo>
                    <a:pt x="338" y="3"/>
                  </a:lnTo>
                  <a:lnTo>
                    <a:pt x="361" y="5"/>
                  </a:lnTo>
                  <a:lnTo>
                    <a:pt x="382" y="9"/>
                  </a:lnTo>
                  <a:lnTo>
                    <a:pt x="405" y="12"/>
                  </a:lnTo>
                  <a:lnTo>
                    <a:pt x="433" y="14"/>
                  </a:lnTo>
                  <a:lnTo>
                    <a:pt x="462" y="16"/>
                  </a:lnTo>
                  <a:lnTo>
                    <a:pt x="493" y="18"/>
                  </a:lnTo>
                  <a:lnTo>
                    <a:pt x="523" y="19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0" name="Freeform 274"/>
            <p:cNvSpPr>
              <a:spLocks noChangeAspect="1"/>
            </p:cNvSpPr>
            <p:nvPr/>
          </p:nvSpPr>
          <p:spPr bwMode="auto">
            <a:xfrm>
              <a:off x="238" y="2121"/>
              <a:ext cx="3147" cy="120"/>
            </a:xfrm>
            <a:custGeom>
              <a:avLst/>
              <a:gdLst>
                <a:gd name="T0" fmla="*/ 0 w 525"/>
                <a:gd name="T1" fmla="*/ 20 h 20"/>
                <a:gd name="T2" fmla="*/ 31 w 525"/>
                <a:gd name="T3" fmla="*/ 18 h 20"/>
                <a:gd name="T4" fmla="*/ 62 w 525"/>
                <a:gd name="T5" fmla="*/ 15 h 20"/>
                <a:gd name="T6" fmla="*/ 91 w 525"/>
                <a:gd name="T7" fmla="*/ 12 h 20"/>
                <a:gd name="T8" fmla="*/ 120 w 525"/>
                <a:gd name="T9" fmla="*/ 9 h 20"/>
                <a:gd name="T10" fmla="*/ 150 w 525"/>
                <a:gd name="T11" fmla="*/ 6 h 20"/>
                <a:gd name="T12" fmla="*/ 179 w 525"/>
                <a:gd name="T13" fmla="*/ 4 h 20"/>
                <a:gd name="T14" fmla="*/ 207 w 525"/>
                <a:gd name="T15" fmla="*/ 2 h 20"/>
                <a:gd name="T16" fmla="*/ 235 w 525"/>
                <a:gd name="T17" fmla="*/ 0 h 20"/>
                <a:gd name="T18" fmla="*/ 262 w 525"/>
                <a:gd name="T19" fmla="*/ 0 h 20"/>
                <a:gd name="T20" fmla="*/ 289 w 525"/>
                <a:gd name="T21" fmla="*/ 0 h 20"/>
                <a:gd name="T22" fmla="*/ 314 w 525"/>
                <a:gd name="T23" fmla="*/ 0 h 20"/>
                <a:gd name="T24" fmla="*/ 339 w 525"/>
                <a:gd name="T25" fmla="*/ 2 h 20"/>
                <a:gd name="T26" fmla="*/ 361 w 525"/>
                <a:gd name="T27" fmla="*/ 5 h 20"/>
                <a:gd name="T28" fmla="*/ 383 w 525"/>
                <a:gd name="T29" fmla="*/ 8 h 20"/>
                <a:gd name="T30" fmla="*/ 406 w 525"/>
                <a:gd name="T31" fmla="*/ 12 h 20"/>
                <a:gd name="T32" fmla="*/ 434 w 525"/>
                <a:gd name="T33" fmla="*/ 14 h 20"/>
                <a:gd name="T34" fmla="*/ 463 w 525"/>
                <a:gd name="T35" fmla="*/ 16 h 20"/>
                <a:gd name="T36" fmla="*/ 494 w 525"/>
                <a:gd name="T37" fmla="*/ 17 h 20"/>
                <a:gd name="T38" fmla="*/ 525 w 525"/>
                <a:gd name="T3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5" h="20">
                  <a:moveTo>
                    <a:pt x="0" y="20"/>
                  </a:moveTo>
                  <a:lnTo>
                    <a:pt x="31" y="18"/>
                  </a:lnTo>
                  <a:lnTo>
                    <a:pt x="62" y="15"/>
                  </a:lnTo>
                  <a:lnTo>
                    <a:pt x="91" y="12"/>
                  </a:lnTo>
                  <a:lnTo>
                    <a:pt x="120" y="9"/>
                  </a:lnTo>
                  <a:lnTo>
                    <a:pt x="150" y="6"/>
                  </a:lnTo>
                  <a:lnTo>
                    <a:pt x="179" y="4"/>
                  </a:lnTo>
                  <a:lnTo>
                    <a:pt x="207" y="2"/>
                  </a:lnTo>
                  <a:lnTo>
                    <a:pt x="235" y="0"/>
                  </a:lnTo>
                  <a:lnTo>
                    <a:pt x="262" y="0"/>
                  </a:lnTo>
                  <a:lnTo>
                    <a:pt x="289" y="0"/>
                  </a:lnTo>
                  <a:lnTo>
                    <a:pt x="314" y="0"/>
                  </a:lnTo>
                  <a:lnTo>
                    <a:pt x="339" y="2"/>
                  </a:lnTo>
                  <a:lnTo>
                    <a:pt x="361" y="5"/>
                  </a:lnTo>
                  <a:lnTo>
                    <a:pt x="383" y="8"/>
                  </a:lnTo>
                  <a:lnTo>
                    <a:pt x="406" y="12"/>
                  </a:lnTo>
                  <a:lnTo>
                    <a:pt x="434" y="14"/>
                  </a:lnTo>
                  <a:lnTo>
                    <a:pt x="463" y="16"/>
                  </a:lnTo>
                  <a:lnTo>
                    <a:pt x="494" y="17"/>
                  </a:lnTo>
                  <a:lnTo>
                    <a:pt x="525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1" name="Freeform 275"/>
            <p:cNvSpPr>
              <a:spLocks noChangeAspect="1"/>
            </p:cNvSpPr>
            <p:nvPr/>
          </p:nvSpPr>
          <p:spPr bwMode="auto">
            <a:xfrm>
              <a:off x="238" y="2044"/>
              <a:ext cx="3147" cy="119"/>
            </a:xfrm>
            <a:custGeom>
              <a:avLst/>
              <a:gdLst>
                <a:gd name="T0" fmla="*/ 0 w 525"/>
                <a:gd name="T1" fmla="*/ 20 h 20"/>
                <a:gd name="T2" fmla="*/ 31 w 525"/>
                <a:gd name="T3" fmla="*/ 18 h 20"/>
                <a:gd name="T4" fmla="*/ 62 w 525"/>
                <a:gd name="T5" fmla="*/ 15 h 20"/>
                <a:gd name="T6" fmla="*/ 91 w 525"/>
                <a:gd name="T7" fmla="*/ 13 h 20"/>
                <a:gd name="T8" fmla="*/ 120 w 525"/>
                <a:gd name="T9" fmla="*/ 10 h 20"/>
                <a:gd name="T10" fmla="*/ 149 w 525"/>
                <a:gd name="T11" fmla="*/ 7 h 20"/>
                <a:gd name="T12" fmla="*/ 178 w 525"/>
                <a:gd name="T13" fmla="*/ 5 h 20"/>
                <a:gd name="T14" fmla="*/ 206 w 525"/>
                <a:gd name="T15" fmla="*/ 2 h 20"/>
                <a:gd name="T16" fmla="*/ 234 w 525"/>
                <a:gd name="T17" fmla="*/ 1 h 20"/>
                <a:gd name="T18" fmla="*/ 262 w 525"/>
                <a:gd name="T19" fmla="*/ 0 h 20"/>
                <a:gd name="T20" fmla="*/ 289 w 525"/>
                <a:gd name="T21" fmla="*/ 0 h 20"/>
                <a:gd name="T22" fmla="*/ 314 w 525"/>
                <a:gd name="T23" fmla="*/ 1 h 20"/>
                <a:gd name="T24" fmla="*/ 338 w 525"/>
                <a:gd name="T25" fmla="*/ 3 h 20"/>
                <a:gd name="T26" fmla="*/ 361 w 525"/>
                <a:gd name="T27" fmla="*/ 6 h 20"/>
                <a:gd name="T28" fmla="*/ 383 w 525"/>
                <a:gd name="T29" fmla="*/ 9 h 20"/>
                <a:gd name="T30" fmla="*/ 407 w 525"/>
                <a:gd name="T31" fmla="*/ 12 h 20"/>
                <a:gd name="T32" fmla="*/ 434 w 525"/>
                <a:gd name="T33" fmla="*/ 14 h 20"/>
                <a:gd name="T34" fmla="*/ 464 w 525"/>
                <a:gd name="T35" fmla="*/ 16 h 20"/>
                <a:gd name="T36" fmla="*/ 494 w 525"/>
                <a:gd name="T37" fmla="*/ 17 h 20"/>
                <a:gd name="T38" fmla="*/ 525 w 525"/>
                <a:gd name="T3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5" h="20">
                  <a:moveTo>
                    <a:pt x="0" y="20"/>
                  </a:moveTo>
                  <a:lnTo>
                    <a:pt x="31" y="18"/>
                  </a:lnTo>
                  <a:lnTo>
                    <a:pt x="62" y="15"/>
                  </a:lnTo>
                  <a:lnTo>
                    <a:pt x="91" y="13"/>
                  </a:lnTo>
                  <a:lnTo>
                    <a:pt x="120" y="10"/>
                  </a:lnTo>
                  <a:lnTo>
                    <a:pt x="149" y="7"/>
                  </a:lnTo>
                  <a:lnTo>
                    <a:pt x="178" y="5"/>
                  </a:lnTo>
                  <a:lnTo>
                    <a:pt x="206" y="2"/>
                  </a:lnTo>
                  <a:lnTo>
                    <a:pt x="234" y="1"/>
                  </a:lnTo>
                  <a:lnTo>
                    <a:pt x="262" y="0"/>
                  </a:lnTo>
                  <a:lnTo>
                    <a:pt x="289" y="0"/>
                  </a:lnTo>
                  <a:lnTo>
                    <a:pt x="314" y="1"/>
                  </a:lnTo>
                  <a:lnTo>
                    <a:pt x="338" y="3"/>
                  </a:lnTo>
                  <a:lnTo>
                    <a:pt x="361" y="6"/>
                  </a:lnTo>
                  <a:lnTo>
                    <a:pt x="383" y="9"/>
                  </a:lnTo>
                  <a:lnTo>
                    <a:pt x="407" y="12"/>
                  </a:lnTo>
                  <a:lnTo>
                    <a:pt x="434" y="14"/>
                  </a:lnTo>
                  <a:lnTo>
                    <a:pt x="464" y="16"/>
                  </a:lnTo>
                  <a:lnTo>
                    <a:pt x="494" y="17"/>
                  </a:lnTo>
                  <a:lnTo>
                    <a:pt x="525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2" name="Freeform 276"/>
            <p:cNvSpPr>
              <a:spLocks noChangeAspect="1"/>
            </p:cNvSpPr>
            <p:nvPr/>
          </p:nvSpPr>
          <p:spPr bwMode="auto">
            <a:xfrm>
              <a:off x="232" y="1972"/>
              <a:ext cx="3158" cy="114"/>
            </a:xfrm>
            <a:custGeom>
              <a:avLst/>
              <a:gdLst>
                <a:gd name="T0" fmla="*/ 0 w 527"/>
                <a:gd name="T1" fmla="*/ 19 h 19"/>
                <a:gd name="T2" fmla="*/ 31 w 527"/>
                <a:gd name="T3" fmla="*/ 17 h 19"/>
                <a:gd name="T4" fmla="*/ 62 w 527"/>
                <a:gd name="T5" fmla="*/ 14 h 19"/>
                <a:gd name="T6" fmla="*/ 91 w 527"/>
                <a:gd name="T7" fmla="*/ 12 h 19"/>
                <a:gd name="T8" fmla="*/ 120 w 527"/>
                <a:gd name="T9" fmla="*/ 9 h 19"/>
                <a:gd name="T10" fmla="*/ 149 w 527"/>
                <a:gd name="T11" fmla="*/ 7 h 19"/>
                <a:gd name="T12" fmla="*/ 177 w 527"/>
                <a:gd name="T13" fmla="*/ 4 h 19"/>
                <a:gd name="T14" fmla="*/ 206 w 527"/>
                <a:gd name="T15" fmla="*/ 2 h 19"/>
                <a:gd name="T16" fmla="*/ 235 w 527"/>
                <a:gd name="T17" fmla="*/ 1 h 19"/>
                <a:gd name="T18" fmla="*/ 262 w 527"/>
                <a:gd name="T19" fmla="*/ 0 h 19"/>
                <a:gd name="T20" fmla="*/ 289 w 527"/>
                <a:gd name="T21" fmla="*/ 0 h 19"/>
                <a:gd name="T22" fmla="*/ 315 w 527"/>
                <a:gd name="T23" fmla="*/ 1 h 19"/>
                <a:gd name="T24" fmla="*/ 339 w 527"/>
                <a:gd name="T25" fmla="*/ 3 h 19"/>
                <a:gd name="T26" fmla="*/ 362 w 527"/>
                <a:gd name="T27" fmla="*/ 5 h 19"/>
                <a:gd name="T28" fmla="*/ 384 w 527"/>
                <a:gd name="T29" fmla="*/ 8 h 19"/>
                <a:gd name="T30" fmla="*/ 408 w 527"/>
                <a:gd name="T31" fmla="*/ 11 h 19"/>
                <a:gd name="T32" fmla="*/ 436 w 527"/>
                <a:gd name="T33" fmla="*/ 13 h 19"/>
                <a:gd name="T34" fmla="*/ 465 w 527"/>
                <a:gd name="T35" fmla="*/ 15 h 19"/>
                <a:gd name="T36" fmla="*/ 496 w 527"/>
                <a:gd name="T37" fmla="*/ 17 h 19"/>
                <a:gd name="T38" fmla="*/ 527 w 527"/>
                <a:gd name="T3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7" h="19">
                  <a:moveTo>
                    <a:pt x="0" y="19"/>
                  </a:moveTo>
                  <a:lnTo>
                    <a:pt x="31" y="17"/>
                  </a:lnTo>
                  <a:lnTo>
                    <a:pt x="62" y="14"/>
                  </a:lnTo>
                  <a:lnTo>
                    <a:pt x="91" y="12"/>
                  </a:lnTo>
                  <a:lnTo>
                    <a:pt x="120" y="9"/>
                  </a:lnTo>
                  <a:lnTo>
                    <a:pt x="149" y="7"/>
                  </a:lnTo>
                  <a:lnTo>
                    <a:pt x="177" y="4"/>
                  </a:lnTo>
                  <a:lnTo>
                    <a:pt x="206" y="2"/>
                  </a:lnTo>
                  <a:lnTo>
                    <a:pt x="235" y="1"/>
                  </a:lnTo>
                  <a:lnTo>
                    <a:pt x="262" y="0"/>
                  </a:lnTo>
                  <a:lnTo>
                    <a:pt x="289" y="0"/>
                  </a:lnTo>
                  <a:lnTo>
                    <a:pt x="315" y="1"/>
                  </a:lnTo>
                  <a:lnTo>
                    <a:pt x="339" y="3"/>
                  </a:lnTo>
                  <a:lnTo>
                    <a:pt x="362" y="5"/>
                  </a:lnTo>
                  <a:lnTo>
                    <a:pt x="384" y="8"/>
                  </a:lnTo>
                  <a:lnTo>
                    <a:pt x="408" y="11"/>
                  </a:lnTo>
                  <a:lnTo>
                    <a:pt x="436" y="13"/>
                  </a:lnTo>
                  <a:lnTo>
                    <a:pt x="465" y="15"/>
                  </a:lnTo>
                  <a:lnTo>
                    <a:pt x="496" y="17"/>
                  </a:lnTo>
                  <a:lnTo>
                    <a:pt x="527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3" name="Freeform 277"/>
            <p:cNvSpPr>
              <a:spLocks noChangeAspect="1"/>
            </p:cNvSpPr>
            <p:nvPr/>
          </p:nvSpPr>
          <p:spPr bwMode="auto">
            <a:xfrm>
              <a:off x="226" y="1894"/>
              <a:ext cx="3170" cy="120"/>
            </a:xfrm>
            <a:custGeom>
              <a:avLst/>
              <a:gdLst>
                <a:gd name="T0" fmla="*/ 0 w 529"/>
                <a:gd name="T1" fmla="*/ 20 h 20"/>
                <a:gd name="T2" fmla="*/ 32 w 529"/>
                <a:gd name="T3" fmla="*/ 17 h 20"/>
                <a:gd name="T4" fmla="*/ 63 w 529"/>
                <a:gd name="T5" fmla="*/ 14 h 20"/>
                <a:gd name="T6" fmla="*/ 91 w 529"/>
                <a:gd name="T7" fmla="*/ 12 h 20"/>
                <a:gd name="T8" fmla="*/ 120 w 529"/>
                <a:gd name="T9" fmla="*/ 9 h 20"/>
                <a:gd name="T10" fmla="*/ 148 w 529"/>
                <a:gd name="T11" fmla="*/ 7 h 20"/>
                <a:gd name="T12" fmla="*/ 177 w 529"/>
                <a:gd name="T13" fmla="*/ 5 h 20"/>
                <a:gd name="T14" fmla="*/ 206 w 529"/>
                <a:gd name="T15" fmla="*/ 3 h 20"/>
                <a:gd name="T16" fmla="*/ 235 w 529"/>
                <a:gd name="T17" fmla="*/ 1 h 20"/>
                <a:gd name="T18" fmla="*/ 263 w 529"/>
                <a:gd name="T19" fmla="*/ 0 h 20"/>
                <a:gd name="T20" fmla="*/ 290 w 529"/>
                <a:gd name="T21" fmla="*/ 0 h 20"/>
                <a:gd name="T22" fmla="*/ 316 w 529"/>
                <a:gd name="T23" fmla="*/ 1 h 20"/>
                <a:gd name="T24" fmla="*/ 340 w 529"/>
                <a:gd name="T25" fmla="*/ 3 h 20"/>
                <a:gd name="T26" fmla="*/ 363 w 529"/>
                <a:gd name="T27" fmla="*/ 6 h 20"/>
                <a:gd name="T28" fmla="*/ 386 w 529"/>
                <a:gd name="T29" fmla="*/ 9 h 20"/>
                <a:gd name="T30" fmla="*/ 410 w 529"/>
                <a:gd name="T31" fmla="*/ 11 h 20"/>
                <a:gd name="T32" fmla="*/ 438 w 529"/>
                <a:gd name="T33" fmla="*/ 14 h 20"/>
                <a:gd name="T34" fmla="*/ 467 w 529"/>
                <a:gd name="T35" fmla="*/ 15 h 20"/>
                <a:gd name="T36" fmla="*/ 498 w 529"/>
                <a:gd name="T37" fmla="*/ 17 h 20"/>
                <a:gd name="T38" fmla="*/ 529 w 529"/>
                <a:gd name="T3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9" h="20">
                  <a:moveTo>
                    <a:pt x="0" y="20"/>
                  </a:moveTo>
                  <a:lnTo>
                    <a:pt x="32" y="17"/>
                  </a:lnTo>
                  <a:lnTo>
                    <a:pt x="63" y="14"/>
                  </a:lnTo>
                  <a:lnTo>
                    <a:pt x="91" y="12"/>
                  </a:lnTo>
                  <a:lnTo>
                    <a:pt x="120" y="9"/>
                  </a:lnTo>
                  <a:lnTo>
                    <a:pt x="148" y="7"/>
                  </a:lnTo>
                  <a:lnTo>
                    <a:pt x="177" y="5"/>
                  </a:lnTo>
                  <a:lnTo>
                    <a:pt x="206" y="3"/>
                  </a:lnTo>
                  <a:lnTo>
                    <a:pt x="235" y="1"/>
                  </a:lnTo>
                  <a:lnTo>
                    <a:pt x="263" y="0"/>
                  </a:lnTo>
                  <a:lnTo>
                    <a:pt x="290" y="0"/>
                  </a:lnTo>
                  <a:lnTo>
                    <a:pt x="316" y="1"/>
                  </a:lnTo>
                  <a:lnTo>
                    <a:pt x="340" y="3"/>
                  </a:lnTo>
                  <a:lnTo>
                    <a:pt x="363" y="6"/>
                  </a:lnTo>
                  <a:lnTo>
                    <a:pt x="386" y="9"/>
                  </a:lnTo>
                  <a:lnTo>
                    <a:pt x="410" y="11"/>
                  </a:lnTo>
                  <a:lnTo>
                    <a:pt x="438" y="14"/>
                  </a:lnTo>
                  <a:lnTo>
                    <a:pt x="467" y="15"/>
                  </a:lnTo>
                  <a:lnTo>
                    <a:pt x="498" y="17"/>
                  </a:lnTo>
                  <a:lnTo>
                    <a:pt x="529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4" name="Freeform 278"/>
            <p:cNvSpPr>
              <a:spLocks noChangeAspect="1"/>
            </p:cNvSpPr>
            <p:nvPr/>
          </p:nvSpPr>
          <p:spPr bwMode="auto">
            <a:xfrm>
              <a:off x="220" y="1822"/>
              <a:ext cx="3182" cy="114"/>
            </a:xfrm>
            <a:custGeom>
              <a:avLst/>
              <a:gdLst>
                <a:gd name="T0" fmla="*/ 0 w 531"/>
                <a:gd name="T1" fmla="*/ 19 h 19"/>
                <a:gd name="T2" fmla="*/ 32 w 531"/>
                <a:gd name="T3" fmla="*/ 16 h 19"/>
                <a:gd name="T4" fmla="*/ 63 w 531"/>
                <a:gd name="T5" fmla="*/ 13 h 19"/>
                <a:gd name="T6" fmla="*/ 91 w 531"/>
                <a:gd name="T7" fmla="*/ 11 h 19"/>
                <a:gd name="T8" fmla="*/ 119 w 531"/>
                <a:gd name="T9" fmla="*/ 9 h 19"/>
                <a:gd name="T10" fmla="*/ 148 w 531"/>
                <a:gd name="T11" fmla="*/ 6 h 19"/>
                <a:gd name="T12" fmla="*/ 177 w 531"/>
                <a:gd name="T13" fmla="*/ 4 h 19"/>
                <a:gd name="T14" fmla="*/ 206 w 531"/>
                <a:gd name="T15" fmla="*/ 2 h 19"/>
                <a:gd name="T16" fmla="*/ 235 w 531"/>
                <a:gd name="T17" fmla="*/ 1 h 19"/>
                <a:gd name="T18" fmla="*/ 264 w 531"/>
                <a:gd name="T19" fmla="*/ 0 h 19"/>
                <a:gd name="T20" fmla="*/ 291 w 531"/>
                <a:gd name="T21" fmla="*/ 0 h 19"/>
                <a:gd name="T22" fmla="*/ 317 w 531"/>
                <a:gd name="T23" fmla="*/ 1 h 19"/>
                <a:gd name="T24" fmla="*/ 341 w 531"/>
                <a:gd name="T25" fmla="*/ 3 h 19"/>
                <a:gd name="T26" fmla="*/ 364 w 531"/>
                <a:gd name="T27" fmla="*/ 5 h 19"/>
                <a:gd name="T28" fmla="*/ 388 w 531"/>
                <a:gd name="T29" fmla="*/ 8 h 19"/>
                <a:gd name="T30" fmla="*/ 413 w 531"/>
                <a:gd name="T31" fmla="*/ 10 h 19"/>
                <a:gd name="T32" fmla="*/ 440 w 531"/>
                <a:gd name="T33" fmla="*/ 13 h 19"/>
                <a:gd name="T34" fmla="*/ 469 w 531"/>
                <a:gd name="T35" fmla="*/ 14 h 19"/>
                <a:gd name="T36" fmla="*/ 500 w 531"/>
                <a:gd name="T37" fmla="*/ 16 h 19"/>
                <a:gd name="T38" fmla="*/ 531 w 531"/>
                <a:gd name="T3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1" h="19">
                  <a:moveTo>
                    <a:pt x="0" y="19"/>
                  </a:moveTo>
                  <a:lnTo>
                    <a:pt x="32" y="16"/>
                  </a:lnTo>
                  <a:lnTo>
                    <a:pt x="63" y="13"/>
                  </a:lnTo>
                  <a:lnTo>
                    <a:pt x="91" y="11"/>
                  </a:lnTo>
                  <a:lnTo>
                    <a:pt x="119" y="9"/>
                  </a:lnTo>
                  <a:lnTo>
                    <a:pt x="148" y="6"/>
                  </a:lnTo>
                  <a:lnTo>
                    <a:pt x="177" y="4"/>
                  </a:lnTo>
                  <a:lnTo>
                    <a:pt x="206" y="2"/>
                  </a:lnTo>
                  <a:lnTo>
                    <a:pt x="235" y="1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7" y="1"/>
                  </a:lnTo>
                  <a:lnTo>
                    <a:pt x="341" y="3"/>
                  </a:lnTo>
                  <a:lnTo>
                    <a:pt x="364" y="5"/>
                  </a:lnTo>
                  <a:lnTo>
                    <a:pt x="388" y="8"/>
                  </a:lnTo>
                  <a:lnTo>
                    <a:pt x="413" y="10"/>
                  </a:lnTo>
                  <a:lnTo>
                    <a:pt x="440" y="13"/>
                  </a:lnTo>
                  <a:lnTo>
                    <a:pt x="469" y="14"/>
                  </a:lnTo>
                  <a:lnTo>
                    <a:pt x="500" y="16"/>
                  </a:lnTo>
                  <a:lnTo>
                    <a:pt x="531" y="1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5" name="Freeform 279"/>
            <p:cNvSpPr>
              <a:spLocks noChangeAspect="1"/>
            </p:cNvSpPr>
            <p:nvPr/>
          </p:nvSpPr>
          <p:spPr bwMode="auto">
            <a:xfrm>
              <a:off x="214" y="1745"/>
              <a:ext cx="3194" cy="113"/>
            </a:xfrm>
            <a:custGeom>
              <a:avLst/>
              <a:gdLst>
                <a:gd name="T0" fmla="*/ 0 w 533"/>
                <a:gd name="T1" fmla="*/ 19 h 19"/>
                <a:gd name="T2" fmla="*/ 31 w 533"/>
                <a:gd name="T3" fmla="*/ 16 h 19"/>
                <a:gd name="T4" fmla="*/ 62 w 533"/>
                <a:gd name="T5" fmla="*/ 14 h 19"/>
                <a:gd name="T6" fmla="*/ 90 w 533"/>
                <a:gd name="T7" fmla="*/ 11 h 19"/>
                <a:gd name="T8" fmla="*/ 118 w 533"/>
                <a:gd name="T9" fmla="*/ 9 h 19"/>
                <a:gd name="T10" fmla="*/ 147 w 533"/>
                <a:gd name="T11" fmla="*/ 7 h 19"/>
                <a:gd name="T12" fmla="*/ 176 w 533"/>
                <a:gd name="T13" fmla="*/ 5 h 19"/>
                <a:gd name="T14" fmla="*/ 206 w 533"/>
                <a:gd name="T15" fmla="*/ 3 h 19"/>
                <a:gd name="T16" fmla="*/ 235 w 533"/>
                <a:gd name="T17" fmla="*/ 1 h 19"/>
                <a:gd name="T18" fmla="*/ 264 w 533"/>
                <a:gd name="T19" fmla="*/ 0 h 19"/>
                <a:gd name="T20" fmla="*/ 292 w 533"/>
                <a:gd name="T21" fmla="*/ 0 h 19"/>
                <a:gd name="T22" fmla="*/ 318 w 533"/>
                <a:gd name="T23" fmla="*/ 1 h 19"/>
                <a:gd name="T24" fmla="*/ 342 w 533"/>
                <a:gd name="T25" fmla="*/ 3 h 19"/>
                <a:gd name="T26" fmla="*/ 366 w 533"/>
                <a:gd name="T27" fmla="*/ 5 h 19"/>
                <a:gd name="T28" fmla="*/ 390 w 533"/>
                <a:gd name="T29" fmla="*/ 8 h 19"/>
                <a:gd name="T30" fmla="*/ 415 w 533"/>
                <a:gd name="T31" fmla="*/ 11 h 19"/>
                <a:gd name="T32" fmla="*/ 442 w 533"/>
                <a:gd name="T33" fmla="*/ 13 h 19"/>
                <a:gd name="T34" fmla="*/ 471 w 533"/>
                <a:gd name="T35" fmla="*/ 14 h 19"/>
                <a:gd name="T36" fmla="*/ 502 w 533"/>
                <a:gd name="T37" fmla="*/ 16 h 19"/>
                <a:gd name="T38" fmla="*/ 533 w 533"/>
                <a:gd name="T3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3" h="19">
                  <a:moveTo>
                    <a:pt x="0" y="19"/>
                  </a:moveTo>
                  <a:lnTo>
                    <a:pt x="31" y="16"/>
                  </a:lnTo>
                  <a:lnTo>
                    <a:pt x="62" y="14"/>
                  </a:lnTo>
                  <a:lnTo>
                    <a:pt x="90" y="11"/>
                  </a:lnTo>
                  <a:lnTo>
                    <a:pt x="118" y="9"/>
                  </a:lnTo>
                  <a:lnTo>
                    <a:pt x="147" y="7"/>
                  </a:lnTo>
                  <a:lnTo>
                    <a:pt x="176" y="5"/>
                  </a:lnTo>
                  <a:lnTo>
                    <a:pt x="206" y="3"/>
                  </a:lnTo>
                  <a:lnTo>
                    <a:pt x="235" y="1"/>
                  </a:lnTo>
                  <a:lnTo>
                    <a:pt x="264" y="0"/>
                  </a:lnTo>
                  <a:lnTo>
                    <a:pt x="292" y="0"/>
                  </a:lnTo>
                  <a:lnTo>
                    <a:pt x="318" y="1"/>
                  </a:lnTo>
                  <a:lnTo>
                    <a:pt x="342" y="3"/>
                  </a:lnTo>
                  <a:lnTo>
                    <a:pt x="366" y="5"/>
                  </a:lnTo>
                  <a:lnTo>
                    <a:pt x="390" y="8"/>
                  </a:lnTo>
                  <a:lnTo>
                    <a:pt x="415" y="11"/>
                  </a:lnTo>
                  <a:lnTo>
                    <a:pt x="442" y="13"/>
                  </a:lnTo>
                  <a:lnTo>
                    <a:pt x="471" y="14"/>
                  </a:lnTo>
                  <a:lnTo>
                    <a:pt x="502" y="16"/>
                  </a:lnTo>
                  <a:lnTo>
                    <a:pt x="533" y="16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6" name="Freeform 280"/>
            <p:cNvSpPr>
              <a:spLocks noChangeAspect="1"/>
            </p:cNvSpPr>
            <p:nvPr/>
          </p:nvSpPr>
          <p:spPr bwMode="auto">
            <a:xfrm>
              <a:off x="208" y="1673"/>
              <a:ext cx="3206" cy="107"/>
            </a:xfrm>
            <a:custGeom>
              <a:avLst/>
              <a:gdLst>
                <a:gd name="T0" fmla="*/ 0 w 535"/>
                <a:gd name="T1" fmla="*/ 18 h 18"/>
                <a:gd name="T2" fmla="*/ 31 w 535"/>
                <a:gd name="T3" fmla="*/ 15 h 18"/>
                <a:gd name="T4" fmla="*/ 61 w 535"/>
                <a:gd name="T5" fmla="*/ 13 h 18"/>
                <a:gd name="T6" fmla="*/ 89 w 535"/>
                <a:gd name="T7" fmla="*/ 10 h 18"/>
                <a:gd name="T8" fmla="*/ 118 w 535"/>
                <a:gd name="T9" fmla="*/ 8 h 18"/>
                <a:gd name="T10" fmla="*/ 146 w 535"/>
                <a:gd name="T11" fmla="*/ 6 h 18"/>
                <a:gd name="T12" fmla="*/ 176 w 535"/>
                <a:gd name="T13" fmla="*/ 4 h 18"/>
                <a:gd name="T14" fmla="*/ 205 w 535"/>
                <a:gd name="T15" fmla="*/ 2 h 18"/>
                <a:gd name="T16" fmla="*/ 235 w 535"/>
                <a:gd name="T17" fmla="*/ 1 h 18"/>
                <a:gd name="T18" fmla="*/ 265 w 535"/>
                <a:gd name="T19" fmla="*/ 0 h 18"/>
                <a:gd name="T20" fmla="*/ 293 w 535"/>
                <a:gd name="T21" fmla="*/ 0 h 18"/>
                <a:gd name="T22" fmla="*/ 319 w 535"/>
                <a:gd name="T23" fmla="*/ 1 h 18"/>
                <a:gd name="T24" fmla="*/ 344 w 535"/>
                <a:gd name="T25" fmla="*/ 2 h 18"/>
                <a:gd name="T26" fmla="*/ 368 w 535"/>
                <a:gd name="T27" fmla="*/ 5 h 18"/>
                <a:gd name="T28" fmla="*/ 392 w 535"/>
                <a:gd name="T29" fmla="*/ 7 h 18"/>
                <a:gd name="T30" fmla="*/ 417 w 535"/>
                <a:gd name="T31" fmla="*/ 10 h 18"/>
                <a:gd name="T32" fmla="*/ 444 w 535"/>
                <a:gd name="T33" fmla="*/ 12 h 18"/>
                <a:gd name="T34" fmla="*/ 474 w 535"/>
                <a:gd name="T35" fmla="*/ 13 h 18"/>
                <a:gd name="T36" fmla="*/ 504 w 535"/>
                <a:gd name="T37" fmla="*/ 14 h 18"/>
                <a:gd name="T38" fmla="*/ 535 w 535"/>
                <a:gd name="T3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5" h="18">
                  <a:moveTo>
                    <a:pt x="0" y="18"/>
                  </a:moveTo>
                  <a:lnTo>
                    <a:pt x="31" y="15"/>
                  </a:lnTo>
                  <a:lnTo>
                    <a:pt x="61" y="13"/>
                  </a:lnTo>
                  <a:lnTo>
                    <a:pt x="89" y="10"/>
                  </a:lnTo>
                  <a:lnTo>
                    <a:pt x="118" y="8"/>
                  </a:lnTo>
                  <a:lnTo>
                    <a:pt x="146" y="6"/>
                  </a:lnTo>
                  <a:lnTo>
                    <a:pt x="176" y="4"/>
                  </a:lnTo>
                  <a:lnTo>
                    <a:pt x="205" y="2"/>
                  </a:lnTo>
                  <a:lnTo>
                    <a:pt x="235" y="1"/>
                  </a:lnTo>
                  <a:lnTo>
                    <a:pt x="265" y="0"/>
                  </a:lnTo>
                  <a:lnTo>
                    <a:pt x="293" y="0"/>
                  </a:lnTo>
                  <a:lnTo>
                    <a:pt x="319" y="1"/>
                  </a:lnTo>
                  <a:lnTo>
                    <a:pt x="344" y="2"/>
                  </a:lnTo>
                  <a:lnTo>
                    <a:pt x="368" y="5"/>
                  </a:lnTo>
                  <a:lnTo>
                    <a:pt x="392" y="7"/>
                  </a:lnTo>
                  <a:lnTo>
                    <a:pt x="417" y="10"/>
                  </a:lnTo>
                  <a:lnTo>
                    <a:pt x="444" y="12"/>
                  </a:lnTo>
                  <a:lnTo>
                    <a:pt x="474" y="13"/>
                  </a:lnTo>
                  <a:lnTo>
                    <a:pt x="504" y="14"/>
                  </a:lnTo>
                  <a:lnTo>
                    <a:pt x="535" y="15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7" name="Freeform 281"/>
            <p:cNvSpPr>
              <a:spLocks noChangeAspect="1"/>
            </p:cNvSpPr>
            <p:nvPr/>
          </p:nvSpPr>
          <p:spPr bwMode="auto">
            <a:xfrm>
              <a:off x="202" y="1595"/>
              <a:ext cx="3218" cy="108"/>
            </a:xfrm>
            <a:custGeom>
              <a:avLst/>
              <a:gdLst>
                <a:gd name="T0" fmla="*/ 0 w 537"/>
                <a:gd name="T1" fmla="*/ 18 h 18"/>
                <a:gd name="T2" fmla="*/ 30 w 537"/>
                <a:gd name="T3" fmla="*/ 16 h 18"/>
                <a:gd name="T4" fmla="*/ 60 w 537"/>
                <a:gd name="T5" fmla="*/ 13 h 18"/>
                <a:gd name="T6" fmla="*/ 88 w 537"/>
                <a:gd name="T7" fmla="*/ 11 h 18"/>
                <a:gd name="T8" fmla="*/ 117 w 537"/>
                <a:gd name="T9" fmla="*/ 9 h 18"/>
                <a:gd name="T10" fmla="*/ 146 w 537"/>
                <a:gd name="T11" fmla="*/ 7 h 18"/>
                <a:gd name="T12" fmla="*/ 175 w 537"/>
                <a:gd name="T13" fmla="*/ 5 h 18"/>
                <a:gd name="T14" fmla="*/ 205 w 537"/>
                <a:gd name="T15" fmla="*/ 3 h 18"/>
                <a:gd name="T16" fmla="*/ 236 w 537"/>
                <a:gd name="T17" fmla="*/ 1 h 18"/>
                <a:gd name="T18" fmla="*/ 266 w 537"/>
                <a:gd name="T19" fmla="*/ 0 h 18"/>
                <a:gd name="T20" fmla="*/ 294 w 537"/>
                <a:gd name="T21" fmla="*/ 0 h 18"/>
                <a:gd name="T22" fmla="*/ 321 w 537"/>
                <a:gd name="T23" fmla="*/ 1 h 18"/>
                <a:gd name="T24" fmla="*/ 346 w 537"/>
                <a:gd name="T25" fmla="*/ 3 h 18"/>
                <a:gd name="T26" fmla="*/ 370 w 537"/>
                <a:gd name="T27" fmla="*/ 5 h 18"/>
                <a:gd name="T28" fmla="*/ 394 w 537"/>
                <a:gd name="T29" fmla="*/ 7 h 18"/>
                <a:gd name="T30" fmla="*/ 419 w 537"/>
                <a:gd name="T31" fmla="*/ 10 h 18"/>
                <a:gd name="T32" fmla="*/ 447 w 537"/>
                <a:gd name="T33" fmla="*/ 12 h 18"/>
                <a:gd name="T34" fmla="*/ 476 w 537"/>
                <a:gd name="T35" fmla="*/ 13 h 18"/>
                <a:gd name="T36" fmla="*/ 506 w 537"/>
                <a:gd name="T37" fmla="*/ 14 h 18"/>
                <a:gd name="T38" fmla="*/ 537 w 537"/>
                <a:gd name="T3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18">
                  <a:moveTo>
                    <a:pt x="0" y="18"/>
                  </a:moveTo>
                  <a:lnTo>
                    <a:pt x="30" y="16"/>
                  </a:lnTo>
                  <a:lnTo>
                    <a:pt x="60" y="13"/>
                  </a:lnTo>
                  <a:lnTo>
                    <a:pt x="88" y="11"/>
                  </a:lnTo>
                  <a:lnTo>
                    <a:pt x="117" y="9"/>
                  </a:lnTo>
                  <a:lnTo>
                    <a:pt x="146" y="7"/>
                  </a:lnTo>
                  <a:lnTo>
                    <a:pt x="175" y="5"/>
                  </a:lnTo>
                  <a:lnTo>
                    <a:pt x="205" y="3"/>
                  </a:lnTo>
                  <a:lnTo>
                    <a:pt x="236" y="1"/>
                  </a:lnTo>
                  <a:lnTo>
                    <a:pt x="266" y="0"/>
                  </a:lnTo>
                  <a:lnTo>
                    <a:pt x="294" y="0"/>
                  </a:lnTo>
                  <a:lnTo>
                    <a:pt x="321" y="1"/>
                  </a:lnTo>
                  <a:lnTo>
                    <a:pt x="346" y="3"/>
                  </a:lnTo>
                  <a:lnTo>
                    <a:pt x="370" y="5"/>
                  </a:lnTo>
                  <a:lnTo>
                    <a:pt x="394" y="7"/>
                  </a:lnTo>
                  <a:lnTo>
                    <a:pt x="419" y="10"/>
                  </a:lnTo>
                  <a:lnTo>
                    <a:pt x="447" y="12"/>
                  </a:lnTo>
                  <a:lnTo>
                    <a:pt x="476" y="13"/>
                  </a:lnTo>
                  <a:lnTo>
                    <a:pt x="506" y="14"/>
                  </a:lnTo>
                  <a:lnTo>
                    <a:pt x="537" y="15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8" name="Freeform 282"/>
            <p:cNvSpPr>
              <a:spLocks noChangeAspect="1"/>
            </p:cNvSpPr>
            <p:nvPr/>
          </p:nvSpPr>
          <p:spPr bwMode="auto">
            <a:xfrm>
              <a:off x="196" y="1523"/>
              <a:ext cx="3230" cy="102"/>
            </a:xfrm>
            <a:custGeom>
              <a:avLst/>
              <a:gdLst>
                <a:gd name="T0" fmla="*/ 0 w 539"/>
                <a:gd name="T1" fmla="*/ 17 h 17"/>
                <a:gd name="T2" fmla="*/ 30 w 539"/>
                <a:gd name="T3" fmla="*/ 15 h 17"/>
                <a:gd name="T4" fmla="*/ 59 w 539"/>
                <a:gd name="T5" fmla="*/ 12 h 17"/>
                <a:gd name="T6" fmla="*/ 88 w 539"/>
                <a:gd name="T7" fmla="*/ 10 h 17"/>
                <a:gd name="T8" fmla="*/ 116 w 539"/>
                <a:gd name="T9" fmla="*/ 8 h 17"/>
                <a:gd name="T10" fmla="*/ 145 w 539"/>
                <a:gd name="T11" fmla="*/ 6 h 17"/>
                <a:gd name="T12" fmla="*/ 174 w 539"/>
                <a:gd name="T13" fmla="*/ 4 h 17"/>
                <a:gd name="T14" fmla="*/ 205 w 539"/>
                <a:gd name="T15" fmla="*/ 2 h 17"/>
                <a:gd name="T16" fmla="*/ 236 w 539"/>
                <a:gd name="T17" fmla="*/ 1 h 17"/>
                <a:gd name="T18" fmla="*/ 267 w 539"/>
                <a:gd name="T19" fmla="*/ 0 h 17"/>
                <a:gd name="T20" fmla="*/ 296 w 539"/>
                <a:gd name="T21" fmla="*/ 0 h 17"/>
                <a:gd name="T22" fmla="*/ 322 w 539"/>
                <a:gd name="T23" fmla="*/ 0 h 17"/>
                <a:gd name="T24" fmla="*/ 347 w 539"/>
                <a:gd name="T25" fmla="*/ 2 h 17"/>
                <a:gd name="T26" fmla="*/ 372 w 539"/>
                <a:gd name="T27" fmla="*/ 4 h 17"/>
                <a:gd name="T28" fmla="*/ 396 w 539"/>
                <a:gd name="T29" fmla="*/ 7 h 17"/>
                <a:gd name="T30" fmla="*/ 422 w 539"/>
                <a:gd name="T31" fmla="*/ 9 h 17"/>
                <a:gd name="T32" fmla="*/ 449 w 539"/>
                <a:gd name="T33" fmla="*/ 11 h 17"/>
                <a:gd name="T34" fmla="*/ 478 w 539"/>
                <a:gd name="T35" fmla="*/ 12 h 17"/>
                <a:gd name="T36" fmla="*/ 508 w 539"/>
                <a:gd name="T37" fmla="*/ 13 h 17"/>
                <a:gd name="T38" fmla="*/ 539 w 539"/>
                <a:gd name="T3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17">
                  <a:moveTo>
                    <a:pt x="0" y="17"/>
                  </a:moveTo>
                  <a:lnTo>
                    <a:pt x="30" y="15"/>
                  </a:lnTo>
                  <a:lnTo>
                    <a:pt x="59" y="12"/>
                  </a:lnTo>
                  <a:lnTo>
                    <a:pt x="88" y="10"/>
                  </a:lnTo>
                  <a:lnTo>
                    <a:pt x="116" y="8"/>
                  </a:lnTo>
                  <a:lnTo>
                    <a:pt x="145" y="6"/>
                  </a:lnTo>
                  <a:lnTo>
                    <a:pt x="174" y="4"/>
                  </a:lnTo>
                  <a:lnTo>
                    <a:pt x="205" y="2"/>
                  </a:lnTo>
                  <a:lnTo>
                    <a:pt x="236" y="1"/>
                  </a:lnTo>
                  <a:lnTo>
                    <a:pt x="267" y="0"/>
                  </a:lnTo>
                  <a:lnTo>
                    <a:pt x="296" y="0"/>
                  </a:lnTo>
                  <a:lnTo>
                    <a:pt x="322" y="0"/>
                  </a:lnTo>
                  <a:lnTo>
                    <a:pt x="347" y="2"/>
                  </a:lnTo>
                  <a:lnTo>
                    <a:pt x="372" y="4"/>
                  </a:lnTo>
                  <a:lnTo>
                    <a:pt x="396" y="7"/>
                  </a:lnTo>
                  <a:lnTo>
                    <a:pt x="422" y="9"/>
                  </a:lnTo>
                  <a:lnTo>
                    <a:pt x="449" y="11"/>
                  </a:lnTo>
                  <a:lnTo>
                    <a:pt x="478" y="12"/>
                  </a:lnTo>
                  <a:lnTo>
                    <a:pt x="508" y="13"/>
                  </a:lnTo>
                  <a:lnTo>
                    <a:pt x="539" y="1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39" name="Freeform 283"/>
            <p:cNvSpPr>
              <a:spLocks noChangeAspect="1"/>
            </p:cNvSpPr>
            <p:nvPr/>
          </p:nvSpPr>
          <p:spPr bwMode="auto">
            <a:xfrm>
              <a:off x="184" y="1445"/>
              <a:ext cx="3248" cy="102"/>
            </a:xfrm>
            <a:custGeom>
              <a:avLst/>
              <a:gdLst>
                <a:gd name="T0" fmla="*/ 0 w 542"/>
                <a:gd name="T1" fmla="*/ 17 h 17"/>
                <a:gd name="T2" fmla="*/ 30 w 542"/>
                <a:gd name="T3" fmla="*/ 15 h 17"/>
                <a:gd name="T4" fmla="*/ 59 w 542"/>
                <a:gd name="T5" fmla="*/ 13 h 17"/>
                <a:gd name="T6" fmla="*/ 88 w 542"/>
                <a:gd name="T7" fmla="*/ 10 h 17"/>
                <a:gd name="T8" fmla="*/ 116 w 542"/>
                <a:gd name="T9" fmla="*/ 8 h 17"/>
                <a:gd name="T10" fmla="*/ 145 w 542"/>
                <a:gd name="T11" fmla="*/ 6 h 17"/>
                <a:gd name="T12" fmla="*/ 175 w 542"/>
                <a:gd name="T13" fmla="*/ 5 h 17"/>
                <a:gd name="T14" fmla="*/ 205 w 542"/>
                <a:gd name="T15" fmla="*/ 3 h 17"/>
                <a:gd name="T16" fmla="*/ 237 w 542"/>
                <a:gd name="T17" fmla="*/ 1 h 17"/>
                <a:gd name="T18" fmla="*/ 269 w 542"/>
                <a:gd name="T19" fmla="*/ 0 h 17"/>
                <a:gd name="T20" fmla="*/ 298 w 542"/>
                <a:gd name="T21" fmla="*/ 0 h 17"/>
                <a:gd name="T22" fmla="*/ 325 w 542"/>
                <a:gd name="T23" fmla="*/ 1 h 17"/>
                <a:gd name="T24" fmla="*/ 350 w 542"/>
                <a:gd name="T25" fmla="*/ 2 h 17"/>
                <a:gd name="T26" fmla="*/ 375 w 542"/>
                <a:gd name="T27" fmla="*/ 4 h 17"/>
                <a:gd name="T28" fmla="*/ 399 w 542"/>
                <a:gd name="T29" fmla="*/ 7 h 17"/>
                <a:gd name="T30" fmla="*/ 425 w 542"/>
                <a:gd name="T31" fmla="*/ 9 h 17"/>
                <a:gd name="T32" fmla="*/ 452 w 542"/>
                <a:gd name="T33" fmla="*/ 11 h 17"/>
                <a:gd name="T34" fmla="*/ 481 w 542"/>
                <a:gd name="T35" fmla="*/ 12 h 17"/>
                <a:gd name="T36" fmla="*/ 511 w 542"/>
                <a:gd name="T37" fmla="*/ 13 h 17"/>
                <a:gd name="T38" fmla="*/ 542 w 542"/>
                <a:gd name="T3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17">
                  <a:moveTo>
                    <a:pt x="0" y="17"/>
                  </a:moveTo>
                  <a:lnTo>
                    <a:pt x="30" y="15"/>
                  </a:lnTo>
                  <a:lnTo>
                    <a:pt x="59" y="13"/>
                  </a:lnTo>
                  <a:lnTo>
                    <a:pt x="88" y="10"/>
                  </a:lnTo>
                  <a:lnTo>
                    <a:pt x="116" y="8"/>
                  </a:lnTo>
                  <a:lnTo>
                    <a:pt x="145" y="6"/>
                  </a:lnTo>
                  <a:lnTo>
                    <a:pt x="175" y="5"/>
                  </a:lnTo>
                  <a:lnTo>
                    <a:pt x="205" y="3"/>
                  </a:lnTo>
                  <a:lnTo>
                    <a:pt x="237" y="1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25" y="1"/>
                  </a:lnTo>
                  <a:lnTo>
                    <a:pt x="350" y="2"/>
                  </a:lnTo>
                  <a:lnTo>
                    <a:pt x="375" y="4"/>
                  </a:lnTo>
                  <a:lnTo>
                    <a:pt x="399" y="7"/>
                  </a:lnTo>
                  <a:lnTo>
                    <a:pt x="425" y="9"/>
                  </a:lnTo>
                  <a:lnTo>
                    <a:pt x="452" y="11"/>
                  </a:lnTo>
                  <a:lnTo>
                    <a:pt x="481" y="12"/>
                  </a:lnTo>
                  <a:lnTo>
                    <a:pt x="511" y="13"/>
                  </a:lnTo>
                  <a:lnTo>
                    <a:pt x="542" y="1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40" name="Freeform 284"/>
            <p:cNvSpPr>
              <a:spLocks noChangeAspect="1"/>
            </p:cNvSpPr>
            <p:nvPr/>
          </p:nvSpPr>
          <p:spPr bwMode="auto">
            <a:xfrm>
              <a:off x="178" y="1368"/>
              <a:ext cx="3254" cy="101"/>
            </a:xfrm>
            <a:custGeom>
              <a:avLst/>
              <a:gdLst>
                <a:gd name="T0" fmla="*/ 0 w 543"/>
                <a:gd name="T1" fmla="*/ 17 h 17"/>
                <a:gd name="T2" fmla="*/ 30 w 543"/>
                <a:gd name="T3" fmla="*/ 15 h 17"/>
                <a:gd name="T4" fmla="*/ 59 w 543"/>
                <a:gd name="T5" fmla="*/ 13 h 17"/>
                <a:gd name="T6" fmla="*/ 87 w 543"/>
                <a:gd name="T7" fmla="*/ 11 h 17"/>
                <a:gd name="T8" fmla="*/ 116 w 543"/>
                <a:gd name="T9" fmla="*/ 9 h 17"/>
                <a:gd name="T10" fmla="*/ 145 w 543"/>
                <a:gd name="T11" fmla="*/ 7 h 17"/>
                <a:gd name="T12" fmla="*/ 175 w 543"/>
                <a:gd name="T13" fmla="*/ 5 h 17"/>
                <a:gd name="T14" fmla="*/ 205 w 543"/>
                <a:gd name="T15" fmla="*/ 4 h 17"/>
                <a:gd name="T16" fmla="*/ 237 w 543"/>
                <a:gd name="T17" fmla="*/ 2 h 17"/>
                <a:gd name="T18" fmla="*/ 269 w 543"/>
                <a:gd name="T19" fmla="*/ 1 h 17"/>
                <a:gd name="T20" fmla="*/ 299 w 543"/>
                <a:gd name="T21" fmla="*/ 0 h 17"/>
                <a:gd name="T22" fmla="*/ 326 w 543"/>
                <a:gd name="T23" fmla="*/ 1 h 17"/>
                <a:gd name="T24" fmla="*/ 352 w 543"/>
                <a:gd name="T25" fmla="*/ 3 h 17"/>
                <a:gd name="T26" fmla="*/ 377 w 543"/>
                <a:gd name="T27" fmla="*/ 5 h 17"/>
                <a:gd name="T28" fmla="*/ 402 w 543"/>
                <a:gd name="T29" fmla="*/ 7 h 17"/>
                <a:gd name="T30" fmla="*/ 427 w 543"/>
                <a:gd name="T31" fmla="*/ 9 h 17"/>
                <a:gd name="T32" fmla="*/ 455 w 543"/>
                <a:gd name="T33" fmla="*/ 11 h 17"/>
                <a:gd name="T34" fmla="*/ 484 w 543"/>
                <a:gd name="T35" fmla="*/ 12 h 17"/>
                <a:gd name="T36" fmla="*/ 513 w 543"/>
                <a:gd name="T37" fmla="*/ 13 h 17"/>
                <a:gd name="T38" fmla="*/ 543 w 543"/>
                <a:gd name="T3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17">
                  <a:moveTo>
                    <a:pt x="0" y="17"/>
                  </a:moveTo>
                  <a:lnTo>
                    <a:pt x="30" y="15"/>
                  </a:lnTo>
                  <a:lnTo>
                    <a:pt x="59" y="13"/>
                  </a:lnTo>
                  <a:lnTo>
                    <a:pt x="87" y="11"/>
                  </a:lnTo>
                  <a:lnTo>
                    <a:pt x="116" y="9"/>
                  </a:lnTo>
                  <a:lnTo>
                    <a:pt x="145" y="7"/>
                  </a:lnTo>
                  <a:lnTo>
                    <a:pt x="175" y="5"/>
                  </a:lnTo>
                  <a:lnTo>
                    <a:pt x="205" y="4"/>
                  </a:lnTo>
                  <a:lnTo>
                    <a:pt x="237" y="2"/>
                  </a:lnTo>
                  <a:lnTo>
                    <a:pt x="269" y="1"/>
                  </a:lnTo>
                  <a:lnTo>
                    <a:pt x="299" y="0"/>
                  </a:lnTo>
                  <a:lnTo>
                    <a:pt x="326" y="1"/>
                  </a:lnTo>
                  <a:lnTo>
                    <a:pt x="352" y="3"/>
                  </a:lnTo>
                  <a:lnTo>
                    <a:pt x="377" y="5"/>
                  </a:lnTo>
                  <a:lnTo>
                    <a:pt x="402" y="7"/>
                  </a:lnTo>
                  <a:lnTo>
                    <a:pt x="427" y="9"/>
                  </a:lnTo>
                  <a:lnTo>
                    <a:pt x="455" y="11"/>
                  </a:lnTo>
                  <a:lnTo>
                    <a:pt x="484" y="12"/>
                  </a:lnTo>
                  <a:lnTo>
                    <a:pt x="513" y="13"/>
                  </a:lnTo>
                  <a:lnTo>
                    <a:pt x="543" y="1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41" name="Freeform 285"/>
            <p:cNvSpPr>
              <a:spLocks noChangeAspect="1"/>
            </p:cNvSpPr>
            <p:nvPr/>
          </p:nvSpPr>
          <p:spPr bwMode="auto">
            <a:xfrm>
              <a:off x="172" y="1296"/>
              <a:ext cx="3266" cy="102"/>
            </a:xfrm>
            <a:custGeom>
              <a:avLst/>
              <a:gdLst>
                <a:gd name="T0" fmla="*/ 0 w 545"/>
                <a:gd name="T1" fmla="*/ 17 h 17"/>
                <a:gd name="T2" fmla="*/ 29 w 545"/>
                <a:gd name="T3" fmla="*/ 14 h 17"/>
                <a:gd name="T4" fmla="*/ 58 w 545"/>
                <a:gd name="T5" fmla="*/ 12 h 17"/>
                <a:gd name="T6" fmla="*/ 87 w 545"/>
                <a:gd name="T7" fmla="*/ 10 h 17"/>
                <a:gd name="T8" fmla="*/ 116 w 545"/>
                <a:gd name="T9" fmla="*/ 8 h 17"/>
                <a:gd name="T10" fmla="*/ 145 w 545"/>
                <a:gd name="T11" fmla="*/ 6 h 17"/>
                <a:gd name="T12" fmla="*/ 175 w 545"/>
                <a:gd name="T13" fmla="*/ 5 h 17"/>
                <a:gd name="T14" fmla="*/ 205 w 545"/>
                <a:gd name="T15" fmla="*/ 3 h 17"/>
                <a:gd name="T16" fmla="*/ 238 w 545"/>
                <a:gd name="T17" fmla="*/ 2 h 17"/>
                <a:gd name="T18" fmla="*/ 270 w 545"/>
                <a:gd name="T19" fmla="*/ 0 h 17"/>
                <a:gd name="T20" fmla="*/ 301 w 545"/>
                <a:gd name="T21" fmla="*/ 0 h 17"/>
                <a:gd name="T22" fmla="*/ 328 w 545"/>
                <a:gd name="T23" fmla="*/ 1 h 17"/>
                <a:gd name="T24" fmla="*/ 353 w 545"/>
                <a:gd name="T25" fmla="*/ 2 h 17"/>
                <a:gd name="T26" fmla="*/ 378 w 545"/>
                <a:gd name="T27" fmla="*/ 4 h 17"/>
                <a:gd name="T28" fmla="*/ 404 w 545"/>
                <a:gd name="T29" fmla="*/ 6 h 17"/>
                <a:gd name="T30" fmla="*/ 430 w 545"/>
                <a:gd name="T31" fmla="*/ 8 h 17"/>
                <a:gd name="T32" fmla="*/ 457 w 545"/>
                <a:gd name="T33" fmla="*/ 10 h 17"/>
                <a:gd name="T34" fmla="*/ 486 w 545"/>
                <a:gd name="T35" fmla="*/ 11 h 17"/>
                <a:gd name="T36" fmla="*/ 515 w 545"/>
                <a:gd name="T37" fmla="*/ 12 h 17"/>
                <a:gd name="T38" fmla="*/ 545 w 545"/>
                <a:gd name="T3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17">
                  <a:moveTo>
                    <a:pt x="0" y="17"/>
                  </a:moveTo>
                  <a:lnTo>
                    <a:pt x="29" y="14"/>
                  </a:lnTo>
                  <a:lnTo>
                    <a:pt x="58" y="12"/>
                  </a:lnTo>
                  <a:lnTo>
                    <a:pt x="87" y="10"/>
                  </a:lnTo>
                  <a:lnTo>
                    <a:pt x="116" y="8"/>
                  </a:lnTo>
                  <a:lnTo>
                    <a:pt x="145" y="6"/>
                  </a:lnTo>
                  <a:lnTo>
                    <a:pt x="175" y="5"/>
                  </a:lnTo>
                  <a:lnTo>
                    <a:pt x="205" y="3"/>
                  </a:lnTo>
                  <a:lnTo>
                    <a:pt x="238" y="2"/>
                  </a:lnTo>
                  <a:lnTo>
                    <a:pt x="270" y="0"/>
                  </a:lnTo>
                  <a:lnTo>
                    <a:pt x="301" y="0"/>
                  </a:lnTo>
                  <a:lnTo>
                    <a:pt x="328" y="1"/>
                  </a:lnTo>
                  <a:lnTo>
                    <a:pt x="353" y="2"/>
                  </a:lnTo>
                  <a:lnTo>
                    <a:pt x="378" y="4"/>
                  </a:lnTo>
                  <a:lnTo>
                    <a:pt x="404" y="6"/>
                  </a:lnTo>
                  <a:lnTo>
                    <a:pt x="430" y="8"/>
                  </a:lnTo>
                  <a:lnTo>
                    <a:pt x="457" y="10"/>
                  </a:lnTo>
                  <a:lnTo>
                    <a:pt x="486" y="11"/>
                  </a:lnTo>
                  <a:lnTo>
                    <a:pt x="515" y="12"/>
                  </a:lnTo>
                  <a:lnTo>
                    <a:pt x="545" y="13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42" name="Oval 286"/>
            <p:cNvSpPr>
              <a:spLocks noChangeAspect="1" noChangeArrowheads="1"/>
            </p:cNvSpPr>
            <p:nvPr/>
          </p:nvSpPr>
          <p:spPr bwMode="auto">
            <a:xfrm>
              <a:off x="184" y="1930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43" name="Oval 287"/>
            <p:cNvSpPr>
              <a:spLocks noChangeAspect="1" noChangeArrowheads="1"/>
            </p:cNvSpPr>
            <p:nvPr/>
          </p:nvSpPr>
          <p:spPr bwMode="auto">
            <a:xfrm>
              <a:off x="777" y="1517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44" name="Oval 288"/>
            <p:cNvSpPr>
              <a:spLocks noChangeAspect="1" noChangeArrowheads="1"/>
            </p:cNvSpPr>
            <p:nvPr/>
          </p:nvSpPr>
          <p:spPr bwMode="auto">
            <a:xfrm>
              <a:off x="1311" y="1308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45" name="Oval 289"/>
            <p:cNvSpPr>
              <a:spLocks noChangeAspect="1" noChangeArrowheads="1"/>
            </p:cNvSpPr>
            <p:nvPr/>
          </p:nvSpPr>
          <p:spPr bwMode="auto">
            <a:xfrm>
              <a:off x="1922" y="1260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46" name="Oval 290"/>
            <p:cNvSpPr>
              <a:spLocks noChangeAspect="1" noChangeArrowheads="1"/>
            </p:cNvSpPr>
            <p:nvPr/>
          </p:nvSpPr>
          <p:spPr bwMode="auto">
            <a:xfrm>
              <a:off x="2779" y="1535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47" name="Oval 291"/>
            <p:cNvSpPr>
              <a:spLocks noChangeAspect="1" noChangeArrowheads="1"/>
            </p:cNvSpPr>
            <p:nvPr/>
          </p:nvSpPr>
          <p:spPr bwMode="auto">
            <a:xfrm>
              <a:off x="3373" y="1607"/>
              <a:ext cx="71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48" name="Oval 292"/>
            <p:cNvSpPr>
              <a:spLocks noChangeAspect="1" noChangeArrowheads="1"/>
            </p:cNvSpPr>
            <p:nvPr/>
          </p:nvSpPr>
          <p:spPr bwMode="auto">
            <a:xfrm>
              <a:off x="3349" y="2187"/>
              <a:ext cx="71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49" name="Oval 293"/>
            <p:cNvSpPr>
              <a:spLocks noChangeAspect="1" noChangeArrowheads="1"/>
            </p:cNvSpPr>
            <p:nvPr/>
          </p:nvSpPr>
          <p:spPr bwMode="auto">
            <a:xfrm>
              <a:off x="2605" y="2193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50" name="Oval 294"/>
            <p:cNvSpPr>
              <a:spLocks noChangeAspect="1" noChangeArrowheads="1"/>
            </p:cNvSpPr>
            <p:nvPr/>
          </p:nvSpPr>
          <p:spPr bwMode="auto">
            <a:xfrm>
              <a:off x="2342" y="2325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51" name="Oval 295"/>
            <p:cNvSpPr>
              <a:spLocks noChangeAspect="1" noChangeArrowheads="1"/>
            </p:cNvSpPr>
            <p:nvPr/>
          </p:nvSpPr>
          <p:spPr bwMode="auto">
            <a:xfrm>
              <a:off x="831" y="2379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52" name="Oval 296"/>
            <p:cNvSpPr>
              <a:spLocks noChangeAspect="1" noChangeArrowheads="1"/>
            </p:cNvSpPr>
            <p:nvPr/>
          </p:nvSpPr>
          <p:spPr bwMode="auto">
            <a:xfrm>
              <a:off x="1251" y="2331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53" name="Oval 297"/>
            <p:cNvSpPr>
              <a:spLocks noChangeAspect="1" noChangeArrowheads="1"/>
            </p:cNvSpPr>
            <p:nvPr/>
          </p:nvSpPr>
          <p:spPr bwMode="auto">
            <a:xfrm>
              <a:off x="1239" y="2104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54" name="Oval 298"/>
            <p:cNvSpPr>
              <a:spLocks noChangeAspect="1" noChangeArrowheads="1"/>
            </p:cNvSpPr>
            <p:nvPr/>
          </p:nvSpPr>
          <p:spPr bwMode="auto">
            <a:xfrm>
              <a:off x="514" y="1876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55" name="Freeform 299"/>
            <p:cNvSpPr>
              <a:spLocks noChangeAspect="1"/>
            </p:cNvSpPr>
            <p:nvPr/>
          </p:nvSpPr>
          <p:spPr bwMode="auto">
            <a:xfrm>
              <a:off x="220" y="1296"/>
              <a:ext cx="3188" cy="1119"/>
            </a:xfrm>
            <a:custGeom>
              <a:avLst/>
              <a:gdLst>
                <a:gd name="T0" fmla="*/ 0 w 532"/>
                <a:gd name="T1" fmla="*/ 112 h 187"/>
                <a:gd name="T2" fmla="*/ 99 w 532"/>
                <a:gd name="T3" fmla="*/ 43 h 187"/>
                <a:gd name="T4" fmla="*/ 188 w 532"/>
                <a:gd name="T5" fmla="*/ 8 h 187"/>
                <a:gd name="T6" fmla="*/ 290 w 532"/>
                <a:gd name="T7" fmla="*/ 0 h 187"/>
                <a:gd name="T8" fmla="*/ 433 w 532"/>
                <a:gd name="T9" fmla="*/ 46 h 187"/>
                <a:gd name="T10" fmla="*/ 532 w 532"/>
                <a:gd name="T11" fmla="*/ 58 h 187"/>
                <a:gd name="T12" fmla="*/ 528 w 532"/>
                <a:gd name="T13" fmla="*/ 155 h 187"/>
                <a:gd name="T14" fmla="*/ 404 w 532"/>
                <a:gd name="T15" fmla="*/ 156 h 187"/>
                <a:gd name="T16" fmla="*/ 360 w 532"/>
                <a:gd name="T17" fmla="*/ 178 h 187"/>
                <a:gd name="T18" fmla="*/ 108 w 532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2" h="187">
                  <a:moveTo>
                    <a:pt x="0" y="112"/>
                  </a:moveTo>
                  <a:lnTo>
                    <a:pt x="99" y="43"/>
                  </a:lnTo>
                  <a:lnTo>
                    <a:pt x="188" y="8"/>
                  </a:lnTo>
                  <a:lnTo>
                    <a:pt x="290" y="0"/>
                  </a:lnTo>
                  <a:lnTo>
                    <a:pt x="433" y="46"/>
                  </a:lnTo>
                  <a:lnTo>
                    <a:pt x="532" y="58"/>
                  </a:lnTo>
                  <a:lnTo>
                    <a:pt x="528" y="155"/>
                  </a:lnTo>
                  <a:lnTo>
                    <a:pt x="404" y="156"/>
                  </a:lnTo>
                  <a:lnTo>
                    <a:pt x="360" y="178"/>
                  </a:lnTo>
                  <a:lnTo>
                    <a:pt x="108" y="18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56" name="Line 300"/>
            <p:cNvSpPr>
              <a:spLocks noChangeAspect="1" noChangeShapeType="1"/>
            </p:cNvSpPr>
            <p:nvPr/>
          </p:nvSpPr>
          <p:spPr bwMode="auto">
            <a:xfrm>
              <a:off x="220" y="1966"/>
              <a:ext cx="647" cy="4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57" name="Line 301"/>
            <p:cNvSpPr>
              <a:spLocks noChangeAspect="1" noChangeShapeType="1"/>
            </p:cNvSpPr>
            <p:nvPr/>
          </p:nvSpPr>
          <p:spPr bwMode="auto">
            <a:xfrm flipH="1" flipV="1">
              <a:off x="1275" y="2139"/>
              <a:ext cx="12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58" name="Line 302"/>
            <p:cNvSpPr>
              <a:spLocks noChangeAspect="1" noChangeShapeType="1"/>
            </p:cNvSpPr>
            <p:nvPr/>
          </p:nvSpPr>
          <p:spPr bwMode="auto">
            <a:xfrm>
              <a:off x="813" y="1553"/>
              <a:ext cx="54" cy="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59" name="Line 303"/>
            <p:cNvSpPr>
              <a:spLocks noChangeAspect="1" noChangeShapeType="1"/>
            </p:cNvSpPr>
            <p:nvPr/>
          </p:nvSpPr>
          <p:spPr bwMode="auto">
            <a:xfrm flipH="1">
              <a:off x="2641" y="1571"/>
              <a:ext cx="174" cy="6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2960" name="Group 304"/>
          <p:cNvGrpSpPr>
            <a:grpSpLocks noChangeAspect="1"/>
          </p:cNvGrpSpPr>
          <p:nvPr/>
        </p:nvGrpSpPr>
        <p:grpSpPr bwMode="auto">
          <a:xfrm>
            <a:off x="5106988" y="4710113"/>
            <a:ext cx="1243012" cy="547687"/>
            <a:chOff x="384" y="924"/>
            <a:chExt cx="3284" cy="1448"/>
          </a:xfrm>
        </p:grpSpPr>
        <p:sp>
          <p:nvSpPr>
            <p:cNvPr id="582961" name="Freeform 305"/>
            <p:cNvSpPr>
              <a:spLocks noChangeAspect="1"/>
            </p:cNvSpPr>
            <p:nvPr/>
          </p:nvSpPr>
          <p:spPr bwMode="auto">
            <a:xfrm>
              <a:off x="384" y="1151"/>
              <a:ext cx="78" cy="1221"/>
            </a:xfrm>
            <a:custGeom>
              <a:avLst/>
              <a:gdLst>
                <a:gd name="T0" fmla="*/ 13 w 13"/>
                <a:gd name="T1" fmla="*/ 204 h 204"/>
                <a:gd name="T2" fmla="*/ 13 w 13"/>
                <a:gd name="T3" fmla="*/ 190 h 204"/>
                <a:gd name="T4" fmla="*/ 12 w 13"/>
                <a:gd name="T5" fmla="*/ 176 h 204"/>
                <a:gd name="T6" fmla="*/ 12 w 13"/>
                <a:gd name="T7" fmla="*/ 162 h 204"/>
                <a:gd name="T8" fmla="*/ 11 w 13"/>
                <a:gd name="T9" fmla="*/ 148 h 204"/>
                <a:gd name="T10" fmla="*/ 10 w 13"/>
                <a:gd name="T11" fmla="*/ 134 h 204"/>
                <a:gd name="T12" fmla="*/ 8 w 13"/>
                <a:gd name="T13" fmla="*/ 119 h 204"/>
                <a:gd name="T14" fmla="*/ 7 w 13"/>
                <a:gd name="T15" fmla="*/ 105 h 204"/>
                <a:gd name="T16" fmla="*/ 6 w 13"/>
                <a:gd name="T17" fmla="*/ 90 h 204"/>
                <a:gd name="T18" fmla="*/ 5 w 13"/>
                <a:gd name="T19" fmla="*/ 76 h 204"/>
                <a:gd name="T20" fmla="*/ 4 w 13"/>
                <a:gd name="T21" fmla="*/ 61 h 204"/>
                <a:gd name="T22" fmla="*/ 3 w 13"/>
                <a:gd name="T23" fmla="*/ 46 h 204"/>
                <a:gd name="T24" fmla="*/ 2 w 13"/>
                <a:gd name="T25" fmla="*/ 31 h 204"/>
                <a:gd name="T26" fmla="*/ 1 w 13"/>
                <a:gd name="T27" fmla="*/ 15 h 204"/>
                <a:gd name="T28" fmla="*/ 0 w 13"/>
                <a:gd name="T2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204">
                  <a:moveTo>
                    <a:pt x="13" y="204"/>
                  </a:moveTo>
                  <a:lnTo>
                    <a:pt x="13" y="190"/>
                  </a:lnTo>
                  <a:lnTo>
                    <a:pt x="12" y="176"/>
                  </a:lnTo>
                  <a:lnTo>
                    <a:pt x="12" y="162"/>
                  </a:lnTo>
                  <a:lnTo>
                    <a:pt x="11" y="148"/>
                  </a:lnTo>
                  <a:lnTo>
                    <a:pt x="10" y="134"/>
                  </a:lnTo>
                  <a:lnTo>
                    <a:pt x="8" y="119"/>
                  </a:lnTo>
                  <a:lnTo>
                    <a:pt x="7" y="105"/>
                  </a:lnTo>
                  <a:lnTo>
                    <a:pt x="6" y="90"/>
                  </a:lnTo>
                  <a:lnTo>
                    <a:pt x="5" y="76"/>
                  </a:lnTo>
                  <a:lnTo>
                    <a:pt x="4" y="61"/>
                  </a:lnTo>
                  <a:lnTo>
                    <a:pt x="3" y="46"/>
                  </a:lnTo>
                  <a:lnTo>
                    <a:pt x="2" y="31"/>
                  </a:lnTo>
                  <a:lnTo>
                    <a:pt x="1" y="1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2" name="Freeform 306"/>
            <p:cNvSpPr>
              <a:spLocks noChangeAspect="1"/>
            </p:cNvSpPr>
            <p:nvPr/>
          </p:nvSpPr>
          <p:spPr bwMode="auto">
            <a:xfrm>
              <a:off x="564" y="1133"/>
              <a:ext cx="90" cy="1215"/>
            </a:xfrm>
            <a:custGeom>
              <a:avLst/>
              <a:gdLst>
                <a:gd name="T0" fmla="*/ 15 w 15"/>
                <a:gd name="T1" fmla="*/ 203 h 203"/>
                <a:gd name="T2" fmla="*/ 15 w 15"/>
                <a:gd name="T3" fmla="*/ 189 h 203"/>
                <a:gd name="T4" fmla="*/ 15 w 15"/>
                <a:gd name="T5" fmla="*/ 175 h 203"/>
                <a:gd name="T6" fmla="*/ 14 w 15"/>
                <a:gd name="T7" fmla="*/ 161 h 203"/>
                <a:gd name="T8" fmla="*/ 14 w 15"/>
                <a:gd name="T9" fmla="*/ 147 h 203"/>
                <a:gd name="T10" fmla="*/ 13 w 15"/>
                <a:gd name="T11" fmla="*/ 133 h 203"/>
                <a:gd name="T12" fmla="*/ 12 w 15"/>
                <a:gd name="T13" fmla="*/ 119 h 203"/>
                <a:gd name="T14" fmla="*/ 11 w 15"/>
                <a:gd name="T15" fmla="*/ 105 h 203"/>
                <a:gd name="T16" fmla="*/ 9 w 15"/>
                <a:gd name="T17" fmla="*/ 90 h 203"/>
                <a:gd name="T18" fmla="*/ 7 w 15"/>
                <a:gd name="T19" fmla="*/ 75 h 203"/>
                <a:gd name="T20" fmla="*/ 5 w 15"/>
                <a:gd name="T21" fmla="*/ 61 h 203"/>
                <a:gd name="T22" fmla="*/ 4 w 15"/>
                <a:gd name="T23" fmla="*/ 46 h 203"/>
                <a:gd name="T24" fmla="*/ 2 w 15"/>
                <a:gd name="T25" fmla="*/ 30 h 203"/>
                <a:gd name="T26" fmla="*/ 1 w 15"/>
                <a:gd name="T27" fmla="*/ 15 h 203"/>
                <a:gd name="T28" fmla="*/ 0 w 15"/>
                <a:gd name="T2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03">
                  <a:moveTo>
                    <a:pt x="15" y="203"/>
                  </a:moveTo>
                  <a:lnTo>
                    <a:pt x="15" y="189"/>
                  </a:lnTo>
                  <a:lnTo>
                    <a:pt x="15" y="175"/>
                  </a:lnTo>
                  <a:lnTo>
                    <a:pt x="14" y="161"/>
                  </a:lnTo>
                  <a:lnTo>
                    <a:pt x="14" y="147"/>
                  </a:lnTo>
                  <a:lnTo>
                    <a:pt x="13" y="133"/>
                  </a:lnTo>
                  <a:lnTo>
                    <a:pt x="12" y="119"/>
                  </a:lnTo>
                  <a:lnTo>
                    <a:pt x="11" y="105"/>
                  </a:lnTo>
                  <a:lnTo>
                    <a:pt x="9" y="90"/>
                  </a:lnTo>
                  <a:lnTo>
                    <a:pt x="7" y="75"/>
                  </a:lnTo>
                  <a:lnTo>
                    <a:pt x="5" y="61"/>
                  </a:lnTo>
                  <a:lnTo>
                    <a:pt x="4" y="46"/>
                  </a:lnTo>
                  <a:lnTo>
                    <a:pt x="2" y="30"/>
                  </a:lnTo>
                  <a:lnTo>
                    <a:pt x="1" y="1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3" name="Freeform 307"/>
            <p:cNvSpPr>
              <a:spLocks noChangeAspect="1"/>
            </p:cNvSpPr>
            <p:nvPr/>
          </p:nvSpPr>
          <p:spPr bwMode="auto">
            <a:xfrm>
              <a:off x="750" y="1109"/>
              <a:ext cx="89" cy="1215"/>
            </a:xfrm>
            <a:custGeom>
              <a:avLst/>
              <a:gdLst>
                <a:gd name="T0" fmla="*/ 15 w 15"/>
                <a:gd name="T1" fmla="*/ 203 h 203"/>
                <a:gd name="T2" fmla="*/ 15 w 15"/>
                <a:gd name="T3" fmla="*/ 189 h 203"/>
                <a:gd name="T4" fmla="*/ 15 w 15"/>
                <a:gd name="T5" fmla="*/ 175 h 203"/>
                <a:gd name="T6" fmla="*/ 15 w 15"/>
                <a:gd name="T7" fmla="*/ 161 h 203"/>
                <a:gd name="T8" fmla="*/ 15 w 15"/>
                <a:gd name="T9" fmla="*/ 147 h 203"/>
                <a:gd name="T10" fmla="*/ 14 w 15"/>
                <a:gd name="T11" fmla="*/ 133 h 203"/>
                <a:gd name="T12" fmla="*/ 13 w 15"/>
                <a:gd name="T13" fmla="*/ 119 h 203"/>
                <a:gd name="T14" fmla="*/ 12 w 15"/>
                <a:gd name="T15" fmla="*/ 105 h 203"/>
                <a:gd name="T16" fmla="*/ 10 w 15"/>
                <a:gd name="T17" fmla="*/ 90 h 203"/>
                <a:gd name="T18" fmla="*/ 7 w 15"/>
                <a:gd name="T19" fmla="*/ 76 h 203"/>
                <a:gd name="T20" fmla="*/ 5 w 15"/>
                <a:gd name="T21" fmla="*/ 61 h 203"/>
                <a:gd name="T22" fmla="*/ 3 w 15"/>
                <a:gd name="T23" fmla="*/ 46 h 203"/>
                <a:gd name="T24" fmla="*/ 1 w 15"/>
                <a:gd name="T25" fmla="*/ 31 h 203"/>
                <a:gd name="T26" fmla="*/ 0 w 15"/>
                <a:gd name="T27" fmla="*/ 16 h 203"/>
                <a:gd name="T28" fmla="*/ 0 w 15"/>
                <a:gd name="T2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03">
                  <a:moveTo>
                    <a:pt x="15" y="203"/>
                  </a:moveTo>
                  <a:lnTo>
                    <a:pt x="15" y="189"/>
                  </a:lnTo>
                  <a:lnTo>
                    <a:pt x="15" y="175"/>
                  </a:lnTo>
                  <a:lnTo>
                    <a:pt x="15" y="161"/>
                  </a:lnTo>
                  <a:lnTo>
                    <a:pt x="15" y="147"/>
                  </a:lnTo>
                  <a:lnTo>
                    <a:pt x="14" y="133"/>
                  </a:lnTo>
                  <a:lnTo>
                    <a:pt x="13" y="119"/>
                  </a:lnTo>
                  <a:lnTo>
                    <a:pt x="12" y="105"/>
                  </a:lnTo>
                  <a:lnTo>
                    <a:pt x="10" y="90"/>
                  </a:lnTo>
                  <a:lnTo>
                    <a:pt x="7" y="76"/>
                  </a:lnTo>
                  <a:lnTo>
                    <a:pt x="5" y="61"/>
                  </a:lnTo>
                  <a:lnTo>
                    <a:pt x="3" y="46"/>
                  </a:lnTo>
                  <a:lnTo>
                    <a:pt x="1" y="31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4" name="Freeform 308"/>
            <p:cNvSpPr>
              <a:spLocks noChangeAspect="1"/>
            </p:cNvSpPr>
            <p:nvPr/>
          </p:nvSpPr>
          <p:spPr bwMode="auto">
            <a:xfrm>
              <a:off x="929" y="1086"/>
              <a:ext cx="96" cy="1220"/>
            </a:xfrm>
            <a:custGeom>
              <a:avLst/>
              <a:gdLst>
                <a:gd name="T0" fmla="*/ 16 w 16"/>
                <a:gd name="T1" fmla="*/ 204 h 204"/>
                <a:gd name="T2" fmla="*/ 16 w 16"/>
                <a:gd name="T3" fmla="*/ 189 h 204"/>
                <a:gd name="T4" fmla="*/ 16 w 16"/>
                <a:gd name="T5" fmla="*/ 175 h 204"/>
                <a:gd name="T6" fmla="*/ 16 w 16"/>
                <a:gd name="T7" fmla="*/ 161 h 204"/>
                <a:gd name="T8" fmla="*/ 15 w 16"/>
                <a:gd name="T9" fmla="*/ 147 h 204"/>
                <a:gd name="T10" fmla="*/ 14 w 16"/>
                <a:gd name="T11" fmla="*/ 133 h 204"/>
                <a:gd name="T12" fmla="*/ 13 w 16"/>
                <a:gd name="T13" fmla="*/ 119 h 204"/>
                <a:gd name="T14" fmla="*/ 11 w 16"/>
                <a:gd name="T15" fmla="*/ 105 h 204"/>
                <a:gd name="T16" fmla="*/ 9 w 16"/>
                <a:gd name="T17" fmla="*/ 90 h 204"/>
                <a:gd name="T18" fmla="*/ 7 w 16"/>
                <a:gd name="T19" fmla="*/ 76 h 204"/>
                <a:gd name="T20" fmla="*/ 5 w 16"/>
                <a:gd name="T21" fmla="*/ 61 h 204"/>
                <a:gd name="T22" fmla="*/ 2 w 16"/>
                <a:gd name="T23" fmla="*/ 46 h 204"/>
                <a:gd name="T24" fmla="*/ 1 w 16"/>
                <a:gd name="T25" fmla="*/ 31 h 204"/>
                <a:gd name="T26" fmla="*/ 0 w 16"/>
                <a:gd name="T27" fmla="*/ 16 h 204"/>
                <a:gd name="T28" fmla="*/ 0 w 16"/>
                <a:gd name="T2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04">
                  <a:moveTo>
                    <a:pt x="16" y="204"/>
                  </a:moveTo>
                  <a:lnTo>
                    <a:pt x="16" y="189"/>
                  </a:lnTo>
                  <a:lnTo>
                    <a:pt x="16" y="175"/>
                  </a:lnTo>
                  <a:lnTo>
                    <a:pt x="16" y="161"/>
                  </a:lnTo>
                  <a:lnTo>
                    <a:pt x="15" y="147"/>
                  </a:lnTo>
                  <a:lnTo>
                    <a:pt x="14" y="133"/>
                  </a:lnTo>
                  <a:lnTo>
                    <a:pt x="13" y="119"/>
                  </a:lnTo>
                  <a:lnTo>
                    <a:pt x="11" y="105"/>
                  </a:lnTo>
                  <a:lnTo>
                    <a:pt x="9" y="90"/>
                  </a:lnTo>
                  <a:lnTo>
                    <a:pt x="7" y="76"/>
                  </a:lnTo>
                  <a:lnTo>
                    <a:pt x="5" y="61"/>
                  </a:lnTo>
                  <a:lnTo>
                    <a:pt x="2" y="46"/>
                  </a:lnTo>
                  <a:lnTo>
                    <a:pt x="1" y="31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5" name="Freeform 309"/>
            <p:cNvSpPr>
              <a:spLocks noChangeAspect="1"/>
            </p:cNvSpPr>
            <p:nvPr/>
          </p:nvSpPr>
          <p:spPr bwMode="auto">
            <a:xfrm>
              <a:off x="1121" y="1056"/>
              <a:ext cx="84" cy="1232"/>
            </a:xfrm>
            <a:custGeom>
              <a:avLst/>
              <a:gdLst>
                <a:gd name="T0" fmla="*/ 14 w 14"/>
                <a:gd name="T1" fmla="*/ 206 h 206"/>
                <a:gd name="T2" fmla="*/ 14 w 14"/>
                <a:gd name="T3" fmla="*/ 191 h 206"/>
                <a:gd name="T4" fmla="*/ 14 w 14"/>
                <a:gd name="T5" fmla="*/ 177 h 206"/>
                <a:gd name="T6" fmla="*/ 14 w 14"/>
                <a:gd name="T7" fmla="*/ 163 h 206"/>
                <a:gd name="T8" fmla="*/ 13 w 14"/>
                <a:gd name="T9" fmla="*/ 149 h 206"/>
                <a:gd name="T10" fmla="*/ 12 w 14"/>
                <a:gd name="T11" fmla="*/ 135 h 206"/>
                <a:gd name="T12" fmla="*/ 11 w 14"/>
                <a:gd name="T13" fmla="*/ 120 h 206"/>
                <a:gd name="T14" fmla="*/ 9 w 14"/>
                <a:gd name="T15" fmla="*/ 106 h 206"/>
                <a:gd name="T16" fmla="*/ 7 w 14"/>
                <a:gd name="T17" fmla="*/ 91 h 206"/>
                <a:gd name="T18" fmla="*/ 5 w 14"/>
                <a:gd name="T19" fmla="*/ 77 h 206"/>
                <a:gd name="T20" fmla="*/ 3 w 14"/>
                <a:gd name="T21" fmla="*/ 62 h 206"/>
                <a:gd name="T22" fmla="*/ 2 w 14"/>
                <a:gd name="T23" fmla="*/ 47 h 206"/>
                <a:gd name="T24" fmla="*/ 1 w 14"/>
                <a:gd name="T25" fmla="*/ 31 h 206"/>
                <a:gd name="T26" fmla="*/ 0 w 14"/>
                <a:gd name="T27" fmla="*/ 16 h 206"/>
                <a:gd name="T28" fmla="*/ 0 w 14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06">
                  <a:moveTo>
                    <a:pt x="14" y="206"/>
                  </a:moveTo>
                  <a:lnTo>
                    <a:pt x="14" y="191"/>
                  </a:lnTo>
                  <a:lnTo>
                    <a:pt x="14" y="177"/>
                  </a:lnTo>
                  <a:lnTo>
                    <a:pt x="14" y="163"/>
                  </a:lnTo>
                  <a:lnTo>
                    <a:pt x="13" y="149"/>
                  </a:lnTo>
                  <a:lnTo>
                    <a:pt x="12" y="135"/>
                  </a:lnTo>
                  <a:lnTo>
                    <a:pt x="11" y="120"/>
                  </a:lnTo>
                  <a:lnTo>
                    <a:pt x="9" y="106"/>
                  </a:lnTo>
                  <a:lnTo>
                    <a:pt x="7" y="91"/>
                  </a:lnTo>
                  <a:lnTo>
                    <a:pt x="5" y="77"/>
                  </a:lnTo>
                  <a:lnTo>
                    <a:pt x="3" y="62"/>
                  </a:lnTo>
                  <a:lnTo>
                    <a:pt x="2" y="47"/>
                  </a:lnTo>
                  <a:lnTo>
                    <a:pt x="1" y="31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6" name="Freeform 310"/>
            <p:cNvSpPr>
              <a:spLocks noChangeAspect="1"/>
            </p:cNvSpPr>
            <p:nvPr/>
          </p:nvSpPr>
          <p:spPr bwMode="auto">
            <a:xfrm>
              <a:off x="1325" y="1026"/>
              <a:ext cx="60" cy="1250"/>
            </a:xfrm>
            <a:custGeom>
              <a:avLst/>
              <a:gdLst>
                <a:gd name="T0" fmla="*/ 10 w 10"/>
                <a:gd name="T1" fmla="*/ 209 h 209"/>
                <a:gd name="T2" fmla="*/ 10 w 10"/>
                <a:gd name="T3" fmla="*/ 194 h 209"/>
                <a:gd name="T4" fmla="*/ 10 w 10"/>
                <a:gd name="T5" fmla="*/ 180 h 209"/>
                <a:gd name="T6" fmla="*/ 9 w 10"/>
                <a:gd name="T7" fmla="*/ 166 h 209"/>
                <a:gd name="T8" fmla="*/ 8 w 10"/>
                <a:gd name="T9" fmla="*/ 151 h 209"/>
                <a:gd name="T10" fmla="*/ 7 w 10"/>
                <a:gd name="T11" fmla="*/ 137 h 209"/>
                <a:gd name="T12" fmla="*/ 6 w 10"/>
                <a:gd name="T13" fmla="*/ 122 h 209"/>
                <a:gd name="T14" fmla="*/ 5 w 10"/>
                <a:gd name="T15" fmla="*/ 107 h 209"/>
                <a:gd name="T16" fmla="*/ 4 w 10"/>
                <a:gd name="T17" fmla="*/ 92 h 209"/>
                <a:gd name="T18" fmla="*/ 3 w 10"/>
                <a:gd name="T19" fmla="*/ 77 h 209"/>
                <a:gd name="T20" fmla="*/ 2 w 10"/>
                <a:gd name="T21" fmla="*/ 62 h 209"/>
                <a:gd name="T22" fmla="*/ 1 w 10"/>
                <a:gd name="T23" fmla="*/ 47 h 209"/>
                <a:gd name="T24" fmla="*/ 1 w 10"/>
                <a:gd name="T25" fmla="*/ 31 h 209"/>
                <a:gd name="T26" fmla="*/ 0 w 10"/>
                <a:gd name="T27" fmla="*/ 16 h 209"/>
                <a:gd name="T28" fmla="*/ 0 w 10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209">
                  <a:moveTo>
                    <a:pt x="10" y="209"/>
                  </a:moveTo>
                  <a:lnTo>
                    <a:pt x="10" y="194"/>
                  </a:lnTo>
                  <a:lnTo>
                    <a:pt x="10" y="180"/>
                  </a:lnTo>
                  <a:lnTo>
                    <a:pt x="9" y="166"/>
                  </a:lnTo>
                  <a:lnTo>
                    <a:pt x="8" y="151"/>
                  </a:lnTo>
                  <a:lnTo>
                    <a:pt x="7" y="137"/>
                  </a:lnTo>
                  <a:lnTo>
                    <a:pt x="6" y="122"/>
                  </a:lnTo>
                  <a:lnTo>
                    <a:pt x="5" y="107"/>
                  </a:lnTo>
                  <a:lnTo>
                    <a:pt x="4" y="92"/>
                  </a:lnTo>
                  <a:lnTo>
                    <a:pt x="3" y="77"/>
                  </a:lnTo>
                  <a:lnTo>
                    <a:pt x="2" y="62"/>
                  </a:lnTo>
                  <a:lnTo>
                    <a:pt x="1" y="47"/>
                  </a:lnTo>
                  <a:lnTo>
                    <a:pt x="1" y="31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7" name="Freeform 311"/>
            <p:cNvSpPr>
              <a:spLocks noChangeAspect="1"/>
            </p:cNvSpPr>
            <p:nvPr/>
          </p:nvSpPr>
          <p:spPr bwMode="auto">
            <a:xfrm>
              <a:off x="1523" y="1002"/>
              <a:ext cx="24" cy="1268"/>
            </a:xfrm>
            <a:custGeom>
              <a:avLst/>
              <a:gdLst>
                <a:gd name="T0" fmla="*/ 4 w 4"/>
                <a:gd name="T1" fmla="*/ 212 h 212"/>
                <a:gd name="T2" fmla="*/ 4 w 4"/>
                <a:gd name="T3" fmla="*/ 197 h 212"/>
                <a:gd name="T4" fmla="*/ 4 w 4"/>
                <a:gd name="T5" fmla="*/ 183 h 212"/>
                <a:gd name="T6" fmla="*/ 4 w 4"/>
                <a:gd name="T7" fmla="*/ 168 h 212"/>
                <a:gd name="T8" fmla="*/ 3 w 4"/>
                <a:gd name="T9" fmla="*/ 153 h 212"/>
                <a:gd name="T10" fmla="*/ 2 w 4"/>
                <a:gd name="T11" fmla="*/ 138 h 212"/>
                <a:gd name="T12" fmla="*/ 2 w 4"/>
                <a:gd name="T13" fmla="*/ 123 h 212"/>
                <a:gd name="T14" fmla="*/ 1 w 4"/>
                <a:gd name="T15" fmla="*/ 108 h 212"/>
                <a:gd name="T16" fmla="*/ 0 w 4"/>
                <a:gd name="T17" fmla="*/ 93 h 212"/>
                <a:gd name="T18" fmla="*/ 0 w 4"/>
                <a:gd name="T19" fmla="*/ 77 h 212"/>
                <a:gd name="T20" fmla="*/ 0 w 4"/>
                <a:gd name="T21" fmla="*/ 62 h 212"/>
                <a:gd name="T22" fmla="*/ 0 w 4"/>
                <a:gd name="T23" fmla="*/ 46 h 212"/>
                <a:gd name="T24" fmla="*/ 0 w 4"/>
                <a:gd name="T25" fmla="*/ 31 h 212"/>
                <a:gd name="T26" fmla="*/ 0 w 4"/>
                <a:gd name="T27" fmla="*/ 15 h 212"/>
                <a:gd name="T28" fmla="*/ 0 w 4"/>
                <a:gd name="T2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212">
                  <a:moveTo>
                    <a:pt x="4" y="212"/>
                  </a:moveTo>
                  <a:lnTo>
                    <a:pt x="4" y="197"/>
                  </a:lnTo>
                  <a:lnTo>
                    <a:pt x="4" y="183"/>
                  </a:lnTo>
                  <a:lnTo>
                    <a:pt x="4" y="168"/>
                  </a:lnTo>
                  <a:lnTo>
                    <a:pt x="3" y="153"/>
                  </a:lnTo>
                  <a:lnTo>
                    <a:pt x="2" y="138"/>
                  </a:lnTo>
                  <a:lnTo>
                    <a:pt x="2" y="123"/>
                  </a:lnTo>
                  <a:lnTo>
                    <a:pt x="1" y="108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2"/>
                  </a:lnTo>
                  <a:lnTo>
                    <a:pt x="0" y="46"/>
                  </a:lnTo>
                  <a:lnTo>
                    <a:pt x="0" y="31"/>
                  </a:ln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8" name="Freeform 312"/>
            <p:cNvSpPr>
              <a:spLocks noChangeAspect="1"/>
            </p:cNvSpPr>
            <p:nvPr/>
          </p:nvSpPr>
          <p:spPr bwMode="auto">
            <a:xfrm>
              <a:off x="1685" y="978"/>
              <a:ext cx="12" cy="1286"/>
            </a:xfrm>
            <a:custGeom>
              <a:avLst/>
              <a:gdLst>
                <a:gd name="T0" fmla="*/ 1 w 2"/>
                <a:gd name="T1" fmla="*/ 215 h 215"/>
                <a:gd name="T2" fmla="*/ 1 w 2"/>
                <a:gd name="T3" fmla="*/ 201 h 215"/>
                <a:gd name="T4" fmla="*/ 1 w 2"/>
                <a:gd name="T5" fmla="*/ 186 h 215"/>
                <a:gd name="T6" fmla="*/ 1 w 2"/>
                <a:gd name="T7" fmla="*/ 171 h 215"/>
                <a:gd name="T8" fmla="*/ 1 w 2"/>
                <a:gd name="T9" fmla="*/ 156 h 215"/>
                <a:gd name="T10" fmla="*/ 1 w 2"/>
                <a:gd name="T11" fmla="*/ 140 h 215"/>
                <a:gd name="T12" fmla="*/ 0 w 2"/>
                <a:gd name="T13" fmla="*/ 125 h 215"/>
                <a:gd name="T14" fmla="*/ 0 w 2"/>
                <a:gd name="T15" fmla="*/ 110 h 215"/>
                <a:gd name="T16" fmla="*/ 0 w 2"/>
                <a:gd name="T17" fmla="*/ 94 h 215"/>
                <a:gd name="T18" fmla="*/ 0 w 2"/>
                <a:gd name="T19" fmla="*/ 78 h 215"/>
                <a:gd name="T20" fmla="*/ 0 w 2"/>
                <a:gd name="T21" fmla="*/ 63 h 215"/>
                <a:gd name="T22" fmla="*/ 1 w 2"/>
                <a:gd name="T23" fmla="*/ 47 h 215"/>
                <a:gd name="T24" fmla="*/ 1 w 2"/>
                <a:gd name="T25" fmla="*/ 31 h 215"/>
                <a:gd name="T26" fmla="*/ 2 w 2"/>
                <a:gd name="T27" fmla="*/ 15 h 215"/>
                <a:gd name="T28" fmla="*/ 1 w 2"/>
                <a:gd name="T2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15">
                  <a:moveTo>
                    <a:pt x="1" y="215"/>
                  </a:moveTo>
                  <a:lnTo>
                    <a:pt x="1" y="201"/>
                  </a:lnTo>
                  <a:lnTo>
                    <a:pt x="1" y="186"/>
                  </a:lnTo>
                  <a:lnTo>
                    <a:pt x="1" y="171"/>
                  </a:lnTo>
                  <a:lnTo>
                    <a:pt x="1" y="156"/>
                  </a:lnTo>
                  <a:lnTo>
                    <a:pt x="1" y="140"/>
                  </a:lnTo>
                  <a:lnTo>
                    <a:pt x="0" y="125"/>
                  </a:lnTo>
                  <a:lnTo>
                    <a:pt x="0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1" y="31"/>
                  </a:lnTo>
                  <a:lnTo>
                    <a:pt x="2" y="15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69" name="Freeform 313"/>
            <p:cNvSpPr>
              <a:spLocks noChangeAspect="1"/>
            </p:cNvSpPr>
            <p:nvPr/>
          </p:nvSpPr>
          <p:spPr bwMode="auto">
            <a:xfrm>
              <a:off x="1822" y="966"/>
              <a:ext cx="12" cy="1304"/>
            </a:xfrm>
            <a:custGeom>
              <a:avLst/>
              <a:gdLst>
                <a:gd name="T0" fmla="*/ 0 w 2"/>
                <a:gd name="T1" fmla="*/ 218 h 218"/>
                <a:gd name="T2" fmla="*/ 0 w 2"/>
                <a:gd name="T3" fmla="*/ 203 h 218"/>
                <a:gd name="T4" fmla="*/ 0 w 2"/>
                <a:gd name="T5" fmla="*/ 187 h 218"/>
                <a:gd name="T6" fmla="*/ 1 w 2"/>
                <a:gd name="T7" fmla="*/ 172 h 218"/>
                <a:gd name="T8" fmla="*/ 1 w 2"/>
                <a:gd name="T9" fmla="*/ 157 h 218"/>
                <a:gd name="T10" fmla="*/ 1 w 2"/>
                <a:gd name="T11" fmla="*/ 141 h 218"/>
                <a:gd name="T12" fmla="*/ 1 w 2"/>
                <a:gd name="T13" fmla="*/ 126 h 218"/>
                <a:gd name="T14" fmla="*/ 1 w 2"/>
                <a:gd name="T15" fmla="*/ 110 h 218"/>
                <a:gd name="T16" fmla="*/ 1 w 2"/>
                <a:gd name="T17" fmla="*/ 94 h 218"/>
                <a:gd name="T18" fmla="*/ 1 w 2"/>
                <a:gd name="T19" fmla="*/ 79 h 218"/>
                <a:gd name="T20" fmla="*/ 1 w 2"/>
                <a:gd name="T21" fmla="*/ 63 h 218"/>
                <a:gd name="T22" fmla="*/ 2 w 2"/>
                <a:gd name="T23" fmla="*/ 47 h 218"/>
                <a:gd name="T24" fmla="*/ 2 w 2"/>
                <a:gd name="T25" fmla="*/ 31 h 218"/>
                <a:gd name="T26" fmla="*/ 2 w 2"/>
                <a:gd name="T27" fmla="*/ 15 h 218"/>
                <a:gd name="T28" fmla="*/ 1 w 2"/>
                <a:gd name="T2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18">
                  <a:moveTo>
                    <a:pt x="0" y="218"/>
                  </a:moveTo>
                  <a:lnTo>
                    <a:pt x="0" y="203"/>
                  </a:lnTo>
                  <a:lnTo>
                    <a:pt x="0" y="187"/>
                  </a:lnTo>
                  <a:lnTo>
                    <a:pt x="1" y="172"/>
                  </a:lnTo>
                  <a:lnTo>
                    <a:pt x="1" y="157"/>
                  </a:lnTo>
                  <a:lnTo>
                    <a:pt x="1" y="141"/>
                  </a:lnTo>
                  <a:lnTo>
                    <a:pt x="1" y="126"/>
                  </a:lnTo>
                  <a:lnTo>
                    <a:pt x="1" y="110"/>
                  </a:lnTo>
                  <a:lnTo>
                    <a:pt x="1" y="94"/>
                  </a:lnTo>
                  <a:lnTo>
                    <a:pt x="1" y="79"/>
                  </a:lnTo>
                  <a:lnTo>
                    <a:pt x="1" y="63"/>
                  </a:lnTo>
                  <a:lnTo>
                    <a:pt x="2" y="47"/>
                  </a:lnTo>
                  <a:lnTo>
                    <a:pt x="2" y="31"/>
                  </a:lnTo>
                  <a:lnTo>
                    <a:pt x="2" y="15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0" name="Freeform 314"/>
            <p:cNvSpPr>
              <a:spLocks noChangeAspect="1"/>
            </p:cNvSpPr>
            <p:nvPr/>
          </p:nvSpPr>
          <p:spPr bwMode="auto">
            <a:xfrm>
              <a:off x="1948" y="960"/>
              <a:ext cx="18" cy="1316"/>
            </a:xfrm>
            <a:custGeom>
              <a:avLst/>
              <a:gdLst>
                <a:gd name="T0" fmla="*/ 0 w 3"/>
                <a:gd name="T1" fmla="*/ 220 h 220"/>
                <a:gd name="T2" fmla="*/ 0 w 3"/>
                <a:gd name="T3" fmla="*/ 205 h 220"/>
                <a:gd name="T4" fmla="*/ 1 w 3"/>
                <a:gd name="T5" fmla="*/ 189 h 220"/>
                <a:gd name="T6" fmla="*/ 1 w 3"/>
                <a:gd name="T7" fmla="*/ 174 h 220"/>
                <a:gd name="T8" fmla="*/ 2 w 3"/>
                <a:gd name="T9" fmla="*/ 158 h 220"/>
                <a:gd name="T10" fmla="*/ 2 w 3"/>
                <a:gd name="T11" fmla="*/ 142 h 220"/>
                <a:gd name="T12" fmla="*/ 2 w 3"/>
                <a:gd name="T13" fmla="*/ 127 h 220"/>
                <a:gd name="T14" fmla="*/ 3 w 3"/>
                <a:gd name="T15" fmla="*/ 111 h 220"/>
                <a:gd name="T16" fmla="*/ 3 w 3"/>
                <a:gd name="T17" fmla="*/ 95 h 220"/>
                <a:gd name="T18" fmla="*/ 3 w 3"/>
                <a:gd name="T19" fmla="*/ 79 h 220"/>
                <a:gd name="T20" fmla="*/ 3 w 3"/>
                <a:gd name="T21" fmla="*/ 63 h 220"/>
                <a:gd name="T22" fmla="*/ 2 w 3"/>
                <a:gd name="T23" fmla="*/ 47 h 220"/>
                <a:gd name="T24" fmla="*/ 2 w 3"/>
                <a:gd name="T25" fmla="*/ 31 h 220"/>
                <a:gd name="T26" fmla="*/ 2 w 3"/>
                <a:gd name="T27" fmla="*/ 16 h 220"/>
                <a:gd name="T28" fmla="*/ 1 w 3"/>
                <a:gd name="T2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20">
                  <a:moveTo>
                    <a:pt x="0" y="220"/>
                  </a:moveTo>
                  <a:lnTo>
                    <a:pt x="0" y="205"/>
                  </a:lnTo>
                  <a:lnTo>
                    <a:pt x="1" y="189"/>
                  </a:lnTo>
                  <a:lnTo>
                    <a:pt x="1" y="174"/>
                  </a:lnTo>
                  <a:lnTo>
                    <a:pt x="2" y="158"/>
                  </a:lnTo>
                  <a:lnTo>
                    <a:pt x="2" y="142"/>
                  </a:lnTo>
                  <a:lnTo>
                    <a:pt x="2" y="127"/>
                  </a:lnTo>
                  <a:lnTo>
                    <a:pt x="3" y="111"/>
                  </a:lnTo>
                  <a:lnTo>
                    <a:pt x="3" y="95"/>
                  </a:lnTo>
                  <a:lnTo>
                    <a:pt x="3" y="79"/>
                  </a:lnTo>
                  <a:lnTo>
                    <a:pt x="3" y="63"/>
                  </a:lnTo>
                  <a:lnTo>
                    <a:pt x="2" y="47"/>
                  </a:lnTo>
                  <a:lnTo>
                    <a:pt x="2" y="31"/>
                  </a:lnTo>
                  <a:lnTo>
                    <a:pt x="2" y="16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1" name="Freeform 315"/>
            <p:cNvSpPr>
              <a:spLocks noChangeAspect="1"/>
            </p:cNvSpPr>
            <p:nvPr/>
          </p:nvSpPr>
          <p:spPr bwMode="auto">
            <a:xfrm>
              <a:off x="2074" y="960"/>
              <a:ext cx="30" cy="1322"/>
            </a:xfrm>
            <a:custGeom>
              <a:avLst/>
              <a:gdLst>
                <a:gd name="T0" fmla="*/ 0 w 5"/>
                <a:gd name="T1" fmla="*/ 221 h 221"/>
                <a:gd name="T2" fmla="*/ 0 w 5"/>
                <a:gd name="T3" fmla="*/ 206 h 221"/>
                <a:gd name="T4" fmla="*/ 1 w 5"/>
                <a:gd name="T5" fmla="*/ 190 h 221"/>
                <a:gd name="T6" fmla="*/ 2 w 5"/>
                <a:gd name="T7" fmla="*/ 175 h 221"/>
                <a:gd name="T8" fmla="*/ 3 w 5"/>
                <a:gd name="T9" fmla="*/ 159 h 221"/>
                <a:gd name="T10" fmla="*/ 4 w 5"/>
                <a:gd name="T11" fmla="*/ 143 h 221"/>
                <a:gd name="T12" fmla="*/ 4 w 5"/>
                <a:gd name="T13" fmla="*/ 128 h 221"/>
                <a:gd name="T14" fmla="*/ 5 w 5"/>
                <a:gd name="T15" fmla="*/ 112 h 221"/>
                <a:gd name="T16" fmla="*/ 5 w 5"/>
                <a:gd name="T17" fmla="*/ 96 h 221"/>
                <a:gd name="T18" fmla="*/ 5 w 5"/>
                <a:gd name="T19" fmla="*/ 80 h 221"/>
                <a:gd name="T20" fmla="*/ 5 w 5"/>
                <a:gd name="T21" fmla="*/ 64 h 221"/>
                <a:gd name="T22" fmla="*/ 4 w 5"/>
                <a:gd name="T23" fmla="*/ 48 h 221"/>
                <a:gd name="T24" fmla="*/ 4 w 5"/>
                <a:gd name="T25" fmla="*/ 32 h 221"/>
                <a:gd name="T26" fmla="*/ 3 w 5"/>
                <a:gd name="T27" fmla="*/ 16 h 221"/>
                <a:gd name="T28" fmla="*/ 3 w 5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221">
                  <a:moveTo>
                    <a:pt x="0" y="221"/>
                  </a:moveTo>
                  <a:lnTo>
                    <a:pt x="0" y="206"/>
                  </a:lnTo>
                  <a:lnTo>
                    <a:pt x="1" y="190"/>
                  </a:lnTo>
                  <a:lnTo>
                    <a:pt x="2" y="175"/>
                  </a:lnTo>
                  <a:lnTo>
                    <a:pt x="3" y="159"/>
                  </a:lnTo>
                  <a:lnTo>
                    <a:pt x="4" y="143"/>
                  </a:lnTo>
                  <a:lnTo>
                    <a:pt x="4" y="128"/>
                  </a:lnTo>
                  <a:lnTo>
                    <a:pt x="5" y="112"/>
                  </a:lnTo>
                  <a:lnTo>
                    <a:pt x="5" y="96"/>
                  </a:lnTo>
                  <a:lnTo>
                    <a:pt x="5" y="80"/>
                  </a:lnTo>
                  <a:lnTo>
                    <a:pt x="5" y="64"/>
                  </a:lnTo>
                  <a:lnTo>
                    <a:pt x="4" y="48"/>
                  </a:lnTo>
                  <a:lnTo>
                    <a:pt x="4" y="32"/>
                  </a:lnTo>
                  <a:lnTo>
                    <a:pt x="3" y="16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2" name="Freeform 316"/>
            <p:cNvSpPr>
              <a:spLocks noChangeAspect="1"/>
            </p:cNvSpPr>
            <p:nvPr/>
          </p:nvSpPr>
          <p:spPr bwMode="auto">
            <a:xfrm>
              <a:off x="2206" y="978"/>
              <a:ext cx="48" cy="1316"/>
            </a:xfrm>
            <a:custGeom>
              <a:avLst/>
              <a:gdLst>
                <a:gd name="T0" fmla="*/ 0 w 8"/>
                <a:gd name="T1" fmla="*/ 220 h 220"/>
                <a:gd name="T2" fmla="*/ 1 w 8"/>
                <a:gd name="T3" fmla="*/ 205 h 220"/>
                <a:gd name="T4" fmla="*/ 2 w 8"/>
                <a:gd name="T5" fmla="*/ 189 h 220"/>
                <a:gd name="T6" fmla="*/ 3 w 8"/>
                <a:gd name="T7" fmla="*/ 174 h 220"/>
                <a:gd name="T8" fmla="*/ 4 w 8"/>
                <a:gd name="T9" fmla="*/ 158 h 220"/>
                <a:gd name="T10" fmla="*/ 5 w 8"/>
                <a:gd name="T11" fmla="*/ 142 h 220"/>
                <a:gd name="T12" fmla="*/ 7 w 8"/>
                <a:gd name="T13" fmla="*/ 126 h 220"/>
                <a:gd name="T14" fmla="*/ 7 w 8"/>
                <a:gd name="T15" fmla="*/ 111 h 220"/>
                <a:gd name="T16" fmla="*/ 8 w 8"/>
                <a:gd name="T17" fmla="*/ 95 h 220"/>
                <a:gd name="T18" fmla="*/ 8 w 8"/>
                <a:gd name="T19" fmla="*/ 79 h 220"/>
                <a:gd name="T20" fmla="*/ 8 w 8"/>
                <a:gd name="T21" fmla="*/ 63 h 220"/>
                <a:gd name="T22" fmla="*/ 8 w 8"/>
                <a:gd name="T23" fmla="*/ 47 h 220"/>
                <a:gd name="T24" fmla="*/ 8 w 8"/>
                <a:gd name="T25" fmla="*/ 31 h 220"/>
                <a:gd name="T26" fmla="*/ 8 w 8"/>
                <a:gd name="T27" fmla="*/ 15 h 220"/>
                <a:gd name="T28" fmla="*/ 8 w 8"/>
                <a:gd name="T2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20">
                  <a:moveTo>
                    <a:pt x="0" y="220"/>
                  </a:moveTo>
                  <a:lnTo>
                    <a:pt x="1" y="205"/>
                  </a:lnTo>
                  <a:lnTo>
                    <a:pt x="2" y="189"/>
                  </a:lnTo>
                  <a:lnTo>
                    <a:pt x="3" y="174"/>
                  </a:lnTo>
                  <a:lnTo>
                    <a:pt x="4" y="158"/>
                  </a:lnTo>
                  <a:lnTo>
                    <a:pt x="5" y="142"/>
                  </a:lnTo>
                  <a:lnTo>
                    <a:pt x="7" y="126"/>
                  </a:lnTo>
                  <a:lnTo>
                    <a:pt x="7" y="111"/>
                  </a:lnTo>
                  <a:lnTo>
                    <a:pt x="8" y="95"/>
                  </a:lnTo>
                  <a:lnTo>
                    <a:pt x="8" y="79"/>
                  </a:lnTo>
                  <a:lnTo>
                    <a:pt x="8" y="63"/>
                  </a:lnTo>
                  <a:lnTo>
                    <a:pt x="8" y="47"/>
                  </a:lnTo>
                  <a:lnTo>
                    <a:pt x="8" y="31"/>
                  </a:lnTo>
                  <a:lnTo>
                    <a:pt x="8" y="15"/>
                  </a:lnTo>
                  <a:lnTo>
                    <a:pt x="8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3" name="Freeform 317"/>
            <p:cNvSpPr>
              <a:spLocks noChangeAspect="1"/>
            </p:cNvSpPr>
            <p:nvPr/>
          </p:nvSpPr>
          <p:spPr bwMode="auto">
            <a:xfrm>
              <a:off x="2344" y="996"/>
              <a:ext cx="84" cy="1316"/>
            </a:xfrm>
            <a:custGeom>
              <a:avLst/>
              <a:gdLst>
                <a:gd name="T0" fmla="*/ 0 w 14"/>
                <a:gd name="T1" fmla="*/ 220 h 220"/>
                <a:gd name="T2" fmla="*/ 2 w 14"/>
                <a:gd name="T3" fmla="*/ 204 h 220"/>
                <a:gd name="T4" fmla="*/ 3 w 14"/>
                <a:gd name="T5" fmla="*/ 189 h 220"/>
                <a:gd name="T6" fmla="*/ 5 w 14"/>
                <a:gd name="T7" fmla="*/ 173 h 220"/>
                <a:gd name="T8" fmla="*/ 7 w 14"/>
                <a:gd name="T9" fmla="*/ 157 h 220"/>
                <a:gd name="T10" fmla="*/ 9 w 14"/>
                <a:gd name="T11" fmla="*/ 141 h 220"/>
                <a:gd name="T12" fmla="*/ 10 w 14"/>
                <a:gd name="T13" fmla="*/ 126 h 220"/>
                <a:gd name="T14" fmla="*/ 11 w 14"/>
                <a:gd name="T15" fmla="*/ 110 h 220"/>
                <a:gd name="T16" fmla="*/ 12 w 14"/>
                <a:gd name="T17" fmla="*/ 94 h 220"/>
                <a:gd name="T18" fmla="*/ 13 w 14"/>
                <a:gd name="T19" fmla="*/ 78 h 220"/>
                <a:gd name="T20" fmla="*/ 14 w 14"/>
                <a:gd name="T21" fmla="*/ 63 h 220"/>
                <a:gd name="T22" fmla="*/ 14 w 14"/>
                <a:gd name="T23" fmla="*/ 47 h 220"/>
                <a:gd name="T24" fmla="*/ 14 w 14"/>
                <a:gd name="T25" fmla="*/ 31 h 220"/>
                <a:gd name="T26" fmla="*/ 14 w 14"/>
                <a:gd name="T27" fmla="*/ 15 h 220"/>
                <a:gd name="T28" fmla="*/ 14 w 14"/>
                <a:gd name="T2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20">
                  <a:moveTo>
                    <a:pt x="0" y="220"/>
                  </a:moveTo>
                  <a:lnTo>
                    <a:pt x="2" y="204"/>
                  </a:lnTo>
                  <a:lnTo>
                    <a:pt x="3" y="189"/>
                  </a:lnTo>
                  <a:lnTo>
                    <a:pt x="5" y="173"/>
                  </a:lnTo>
                  <a:lnTo>
                    <a:pt x="7" y="157"/>
                  </a:lnTo>
                  <a:lnTo>
                    <a:pt x="9" y="141"/>
                  </a:lnTo>
                  <a:lnTo>
                    <a:pt x="10" y="126"/>
                  </a:lnTo>
                  <a:lnTo>
                    <a:pt x="11" y="110"/>
                  </a:lnTo>
                  <a:lnTo>
                    <a:pt x="12" y="94"/>
                  </a:lnTo>
                  <a:lnTo>
                    <a:pt x="13" y="78"/>
                  </a:lnTo>
                  <a:lnTo>
                    <a:pt x="14" y="63"/>
                  </a:lnTo>
                  <a:lnTo>
                    <a:pt x="14" y="47"/>
                  </a:lnTo>
                  <a:lnTo>
                    <a:pt x="14" y="31"/>
                  </a:lnTo>
                  <a:lnTo>
                    <a:pt x="14" y="15"/>
                  </a:lnTo>
                  <a:lnTo>
                    <a:pt x="14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4" name="Freeform 318"/>
            <p:cNvSpPr>
              <a:spLocks noChangeAspect="1"/>
            </p:cNvSpPr>
            <p:nvPr/>
          </p:nvSpPr>
          <p:spPr bwMode="auto">
            <a:xfrm>
              <a:off x="2512" y="1014"/>
              <a:ext cx="102" cy="1304"/>
            </a:xfrm>
            <a:custGeom>
              <a:avLst/>
              <a:gdLst>
                <a:gd name="T0" fmla="*/ 0 w 17"/>
                <a:gd name="T1" fmla="*/ 218 h 218"/>
                <a:gd name="T2" fmla="*/ 1 w 17"/>
                <a:gd name="T3" fmla="*/ 203 h 218"/>
                <a:gd name="T4" fmla="*/ 3 w 17"/>
                <a:gd name="T5" fmla="*/ 188 h 218"/>
                <a:gd name="T6" fmla="*/ 6 w 17"/>
                <a:gd name="T7" fmla="*/ 172 h 218"/>
                <a:gd name="T8" fmla="*/ 8 w 17"/>
                <a:gd name="T9" fmla="*/ 156 h 218"/>
                <a:gd name="T10" fmla="*/ 10 w 17"/>
                <a:gd name="T11" fmla="*/ 141 h 218"/>
                <a:gd name="T12" fmla="*/ 12 w 17"/>
                <a:gd name="T13" fmla="*/ 125 h 218"/>
                <a:gd name="T14" fmla="*/ 13 w 17"/>
                <a:gd name="T15" fmla="*/ 110 h 218"/>
                <a:gd name="T16" fmla="*/ 14 w 17"/>
                <a:gd name="T17" fmla="*/ 94 h 218"/>
                <a:gd name="T18" fmla="*/ 15 w 17"/>
                <a:gd name="T19" fmla="*/ 79 h 218"/>
                <a:gd name="T20" fmla="*/ 16 w 17"/>
                <a:gd name="T21" fmla="*/ 63 h 218"/>
                <a:gd name="T22" fmla="*/ 16 w 17"/>
                <a:gd name="T23" fmla="*/ 47 h 218"/>
                <a:gd name="T24" fmla="*/ 17 w 17"/>
                <a:gd name="T25" fmla="*/ 32 h 218"/>
                <a:gd name="T26" fmla="*/ 17 w 17"/>
                <a:gd name="T27" fmla="*/ 16 h 218"/>
                <a:gd name="T28" fmla="*/ 17 w 17"/>
                <a:gd name="T2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18">
                  <a:moveTo>
                    <a:pt x="0" y="218"/>
                  </a:moveTo>
                  <a:lnTo>
                    <a:pt x="1" y="203"/>
                  </a:lnTo>
                  <a:lnTo>
                    <a:pt x="3" y="188"/>
                  </a:lnTo>
                  <a:lnTo>
                    <a:pt x="6" y="172"/>
                  </a:lnTo>
                  <a:lnTo>
                    <a:pt x="8" y="156"/>
                  </a:lnTo>
                  <a:lnTo>
                    <a:pt x="10" y="141"/>
                  </a:lnTo>
                  <a:lnTo>
                    <a:pt x="12" y="125"/>
                  </a:lnTo>
                  <a:lnTo>
                    <a:pt x="13" y="110"/>
                  </a:lnTo>
                  <a:lnTo>
                    <a:pt x="14" y="94"/>
                  </a:lnTo>
                  <a:lnTo>
                    <a:pt x="15" y="79"/>
                  </a:lnTo>
                  <a:lnTo>
                    <a:pt x="16" y="63"/>
                  </a:lnTo>
                  <a:lnTo>
                    <a:pt x="16" y="47"/>
                  </a:lnTo>
                  <a:lnTo>
                    <a:pt x="17" y="32"/>
                  </a:lnTo>
                  <a:lnTo>
                    <a:pt x="17" y="16"/>
                  </a:lnTo>
                  <a:lnTo>
                    <a:pt x="17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5" name="Freeform 319"/>
            <p:cNvSpPr>
              <a:spLocks noChangeAspect="1"/>
            </p:cNvSpPr>
            <p:nvPr/>
          </p:nvSpPr>
          <p:spPr bwMode="auto">
            <a:xfrm>
              <a:off x="2697" y="1038"/>
              <a:ext cx="102" cy="1292"/>
            </a:xfrm>
            <a:custGeom>
              <a:avLst/>
              <a:gdLst>
                <a:gd name="T0" fmla="*/ 0 w 17"/>
                <a:gd name="T1" fmla="*/ 216 h 216"/>
                <a:gd name="T2" fmla="*/ 2 w 17"/>
                <a:gd name="T3" fmla="*/ 200 h 216"/>
                <a:gd name="T4" fmla="*/ 4 w 17"/>
                <a:gd name="T5" fmla="*/ 185 h 216"/>
                <a:gd name="T6" fmla="*/ 6 w 17"/>
                <a:gd name="T7" fmla="*/ 170 h 216"/>
                <a:gd name="T8" fmla="*/ 8 w 17"/>
                <a:gd name="T9" fmla="*/ 154 h 216"/>
                <a:gd name="T10" fmla="*/ 10 w 17"/>
                <a:gd name="T11" fmla="*/ 139 h 216"/>
                <a:gd name="T12" fmla="*/ 12 w 17"/>
                <a:gd name="T13" fmla="*/ 124 h 216"/>
                <a:gd name="T14" fmla="*/ 13 w 17"/>
                <a:gd name="T15" fmla="*/ 109 h 216"/>
                <a:gd name="T16" fmla="*/ 14 w 17"/>
                <a:gd name="T17" fmla="*/ 93 h 216"/>
                <a:gd name="T18" fmla="*/ 15 w 17"/>
                <a:gd name="T19" fmla="*/ 78 h 216"/>
                <a:gd name="T20" fmla="*/ 16 w 17"/>
                <a:gd name="T21" fmla="*/ 62 h 216"/>
                <a:gd name="T22" fmla="*/ 17 w 17"/>
                <a:gd name="T23" fmla="*/ 47 h 216"/>
                <a:gd name="T24" fmla="*/ 17 w 17"/>
                <a:gd name="T25" fmla="*/ 31 h 216"/>
                <a:gd name="T26" fmla="*/ 17 w 17"/>
                <a:gd name="T27" fmla="*/ 16 h 216"/>
                <a:gd name="T28" fmla="*/ 17 w 17"/>
                <a:gd name="T2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16">
                  <a:moveTo>
                    <a:pt x="0" y="216"/>
                  </a:moveTo>
                  <a:lnTo>
                    <a:pt x="2" y="200"/>
                  </a:lnTo>
                  <a:lnTo>
                    <a:pt x="4" y="185"/>
                  </a:lnTo>
                  <a:lnTo>
                    <a:pt x="6" y="170"/>
                  </a:lnTo>
                  <a:lnTo>
                    <a:pt x="8" y="154"/>
                  </a:lnTo>
                  <a:lnTo>
                    <a:pt x="10" y="139"/>
                  </a:lnTo>
                  <a:lnTo>
                    <a:pt x="12" y="124"/>
                  </a:lnTo>
                  <a:lnTo>
                    <a:pt x="13" y="109"/>
                  </a:lnTo>
                  <a:lnTo>
                    <a:pt x="14" y="93"/>
                  </a:lnTo>
                  <a:lnTo>
                    <a:pt x="15" y="78"/>
                  </a:lnTo>
                  <a:lnTo>
                    <a:pt x="16" y="62"/>
                  </a:lnTo>
                  <a:lnTo>
                    <a:pt x="17" y="47"/>
                  </a:lnTo>
                  <a:lnTo>
                    <a:pt x="17" y="31"/>
                  </a:lnTo>
                  <a:lnTo>
                    <a:pt x="17" y="16"/>
                  </a:lnTo>
                  <a:lnTo>
                    <a:pt x="17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6" name="Freeform 320"/>
            <p:cNvSpPr>
              <a:spLocks noChangeAspect="1"/>
            </p:cNvSpPr>
            <p:nvPr/>
          </p:nvSpPr>
          <p:spPr bwMode="auto">
            <a:xfrm>
              <a:off x="2895" y="1056"/>
              <a:ext cx="90" cy="1280"/>
            </a:xfrm>
            <a:custGeom>
              <a:avLst/>
              <a:gdLst>
                <a:gd name="T0" fmla="*/ 0 w 15"/>
                <a:gd name="T1" fmla="*/ 214 h 214"/>
                <a:gd name="T2" fmla="*/ 2 w 15"/>
                <a:gd name="T3" fmla="*/ 199 h 214"/>
                <a:gd name="T4" fmla="*/ 4 w 15"/>
                <a:gd name="T5" fmla="*/ 184 h 214"/>
                <a:gd name="T6" fmla="*/ 6 w 15"/>
                <a:gd name="T7" fmla="*/ 168 h 214"/>
                <a:gd name="T8" fmla="*/ 7 w 15"/>
                <a:gd name="T9" fmla="*/ 153 h 214"/>
                <a:gd name="T10" fmla="*/ 8 w 15"/>
                <a:gd name="T11" fmla="*/ 138 h 214"/>
                <a:gd name="T12" fmla="*/ 10 w 15"/>
                <a:gd name="T13" fmla="*/ 123 h 214"/>
                <a:gd name="T14" fmla="*/ 11 w 15"/>
                <a:gd name="T15" fmla="*/ 108 h 214"/>
                <a:gd name="T16" fmla="*/ 12 w 15"/>
                <a:gd name="T17" fmla="*/ 93 h 214"/>
                <a:gd name="T18" fmla="*/ 14 w 15"/>
                <a:gd name="T19" fmla="*/ 78 h 214"/>
                <a:gd name="T20" fmla="*/ 15 w 15"/>
                <a:gd name="T21" fmla="*/ 63 h 214"/>
                <a:gd name="T22" fmla="*/ 15 w 15"/>
                <a:gd name="T23" fmla="*/ 47 h 214"/>
                <a:gd name="T24" fmla="*/ 15 w 15"/>
                <a:gd name="T25" fmla="*/ 32 h 214"/>
                <a:gd name="T26" fmla="*/ 15 w 15"/>
                <a:gd name="T27" fmla="*/ 16 h 214"/>
                <a:gd name="T28" fmla="*/ 15 w 15"/>
                <a:gd name="T2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14">
                  <a:moveTo>
                    <a:pt x="0" y="214"/>
                  </a:moveTo>
                  <a:lnTo>
                    <a:pt x="2" y="199"/>
                  </a:lnTo>
                  <a:lnTo>
                    <a:pt x="4" y="184"/>
                  </a:lnTo>
                  <a:lnTo>
                    <a:pt x="6" y="168"/>
                  </a:lnTo>
                  <a:lnTo>
                    <a:pt x="7" y="153"/>
                  </a:lnTo>
                  <a:lnTo>
                    <a:pt x="8" y="138"/>
                  </a:lnTo>
                  <a:lnTo>
                    <a:pt x="10" y="123"/>
                  </a:lnTo>
                  <a:lnTo>
                    <a:pt x="11" y="108"/>
                  </a:lnTo>
                  <a:lnTo>
                    <a:pt x="12" y="93"/>
                  </a:lnTo>
                  <a:lnTo>
                    <a:pt x="14" y="78"/>
                  </a:lnTo>
                  <a:lnTo>
                    <a:pt x="15" y="63"/>
                  </a:lnTo>
                  <a:lnTo>
                    <a:pt x="15" y="47"/>
                  </a:lnTo>
                  <a:lnTo>
                    <a:pt x="15" y="32"/>
                  </a:lnTo>
                  <a:lnTo>
                    <a:pt x="15" y="16"/>
                  </a:lnTo>
                  <a:lnTo>
                    <a:pt x="15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7" name="Freeform 321"/>
            <p:cNvSpPr>
              <a:spLocks noChangeAspect="1"/>
            </p:cNvSpPr>
            <p:nvPr/>
          </p:nvSpPr>
          <p:spPr bwMode="auto">
            <a:xfrm>
              <a:off x="3081" y="1068"/>
              <a:ext cx="84" cy="1280"/>
            </a:xfrm>
            <a:custGeom>
              <a:avLst/>
              <a:gdLst>
                <a:gd name="T0" fmla="*/ 0 w 14"/>
                <a:gd name="T1" fmla="*/ 214 h 214"/>
                <a:gd name="T2" fmla="*/ 2 w 14"/>
                <a:gd name="T3" fmla="*/ 199 h 214"/>
                <a:gd name="T4" fmla="*/ 3 w 14"/>
                <a:gd name="T5" fmla="*/ 183 h 214"/>
                <a:gd name="T6" fmla="*/ 5 w 14"/>
                <a:gd name="T7" fmla="*/ 168 h 214"/>
                <a:gd name="T8" fmla="*/ 6 w 14"/>
                <a:gd name="T9" fmla="*/ 153 h 214"/>
                <a:gd name="T10" fmla="*/ 8 w 14"/>
                <a:gd name="T11" fmla="*/ 138 h 214"/>
                <a:gd name="T12" fmla="*/ 9 w 14"/>
                <a:gd name="T13" fmla="*/ 123 h 214"/>
                <a:gd name="T14" fmla="*/ 10 w 14"/>
                <a:gd name="T15" fmla="*/ 108 h 214"/>
                <a:gd name="T16" fmla="*/ 11 w 14"/>
                <a:gd name="T17" fmla="*/ 93 h 214"/>
                <a:gd name="T18" fmla="*/ 12 w 14"/>
                <a:gd name="T19" fmla="*/ 78 h 214"/>
                <a:gd name="T20" fmla="*/ 13 w 14"/>
                <a:gd name="T21" fmla="*/ 63 h 214"/>
                <a:gd name="T22" fmla="*/ 14 w 14"/>
                <a:gd name="T23" fmla="*/ 47 h 214"/>
                <a:gd name="T24" fmla="*/ 14 w 14"/>
                <a:gd name="T25" fmla="*/ 32 h 214"/>
                <a:gd name="T26" fmla="*/ 14 w 14"/>
                <a:gd name="T27" fmla="*/ 16 h 214"/>
                <a:gd name="T28" fmla="*/ 13 w 14"/>
                <a:gd name="T2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4">
                  <a:moveTo>
                    <a:pt x="0" y="214"/>
                  </a:moveTo>
                  <a:lnTo>
                    <a:pt x="2" y="199"/>
                  </a:lnTo>
                  <a:lnTo>
                    <a:pt x="3" y="183"/>
                  </a:lnTo>
                  <a:lnTo>
                    <a:pt x="5" y="168"/>
                  </a:lnTo>
                  <a:lnTo>
                    <a:pt x="6" y="153"/>
                  </a:lnTo>
                  <a:lnTo>
                    <a:pt x="8" y="138"/>
                  </a:lnTo>
                  <a:lnTo>
                    <a:pt x="9" y="123"/>
                  </a:lnTo>
                  <a:lnTo>
                    <a:pt x="10" y="108"/>
                  </a:lnTo>
                  <a:lnTo>
                    <a:pt x="11" y="93"/>
                  </a:lnTo>
                  <a:lnTo>
                    <a:pt x="12" y="78"/>
                  </a:lnTo>
                  <a:lnTo>
                    <a:pt x="13" y="63"/>
                  </a:lnTo>
                  <a:lnTo>
                    <a:pt x="14" y="47"/>
                  </a:lnTo>
                  <a:lnTo>
                    <a:pt x="14" y="32"/>
                  </a:lnTo>
                  <a:lnTo>
                    <a:pt x="14" y="16"/>
                  </a:lnTo>
                  <a:lnTo>
                    <a:pt x="1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8" name="Freeform 322"/>
            <p:cNvSpPr>
              <a:spLocks noChangeAspect="1"/>
            </p:cNvSpPr>
            <p:nvPr/>
          </p:nvSpPr>
          <p:spPr bwMode="auto">
            <a:xfrm>
              <a:off x="3261" y="1074"/>
              <a:ext cx="66" cy="1280"/>
            </a:xfrm>
            <a:custGeom>
              <a:avLst/>
              <a:gdLst>
                <a:gd name="T0" fmla="*/ 0 w 11"/>
                <a:gd name="T1" fmla="*/ 214 h 214"/>
                <a:gd name="T2" fmla="*/ 1 w 11"/>
                <a:gd name="T3" fmla="*/ 199 h 214"/>
                <a:gd name="T4" fmla="*/ 3 w 11"/>
                <a:gd name="T5" fmla="*/ 184 h 214"/>
                <a:gd name="T6" fmla="*/ 4 w 11"/>
                <a:gd name="T7" fmla="*/ 169 h 214"/>
                <a:gd name="T8" fmla="*/ 6 w 11"/>
                <a:gd name="T9" fmla="*/ 154 h 214"/>
                <a:gd name="T10" fmla="*/ 7 w 11"/>
                <a:gd name="T11" fmla="*/ 139 h 214"/>
                <a:gd name="T12" fmla="*/ 8 w 11"/>
                <a:gd name="T13" fmla="*/ 124 h 214"/>
                <a:gd name="T14" fmla="*/ 9 w 11"/>
                <a:gd name="T15" fmla="*/ 108 h 214"/>
                <a:gd name="T16" fmla="*/ 9 w 11"/>
                <a:gd name="T17" fmla="*/ 93 h 214"/>
                <a:gd name="T18" fmla="*/ 10 w 11"/>
                <a:gd name="T19" fmla="*/ 78 h 214"/>
                <a:gd name="T20" fmla="*/ 11 w 11"/>
                <a:gd name="T21" fmla="*/ 63 h 214"/>
                <a:gd name="T22" fmla="*/ 11 w 11"/>
                <a:gd name="T23" fmla="*/ 47 h 214"/>
                <a:gd name="T24" fmla="*/ 11 w 11"/>
                <a:gd name="T25" fmla="*/ 32 h 214"/>
                <a:gd name="T26" fmla="*/ 11 w 11"/>
                <a:gd name="T27" fmla="*/ 16 h 214"/>
                <a:gd name="T28" fmla="*/ 11 w 11"/>
                <a:gd name="T2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214">
                  <a:moveTo>
                    <a:pt x="0" y="214"/>
                  </a:moveTo>
                  <a:lnTo>
                    <a:pt x="1" y="199"/>
                  </a:lnTo>
                  <a:lnTo>
                    <a:pt x="3" y="184"/>
                  </a:lnTo>
                  <a:lnTo>
                    <a:pt x="4" y="169"/>
                  </a:lnTo>
                  <a:lnTo>
                    <a:pt x="6" y="154"/>
                  </a:lnTo>
                  <a:lnTo>
                    <a:pt x="7" y="139"/>
                  </a:lnTo>
                  <a:lnTo>
                    <a:pt x="8" y="124"/>
                  </a:lnTo>
                  <a:lnTo>
                    <a:pt x="9" y="108"/>
                  </a:lnTo>
                  <a:lnTo>
                    <a:pt x="9" y="93"/>
                  </a:lnTo>
                  <a:lnTo>
                    <a:pt x="10" y="78"/>
                  </a:lnTo>
                  <a:lnTo>
                    <a:pt x="11" y="63"/>
                  </a:lnTo>
                  <a:lnTo>
                    <a:pt x="11" y="47"/>
                  </a:lnTo>
                  <a:lnTo>
                    <a:pt x="11" y="32"/>
                  </a:lnTo>
                  <a:lnTo>
                    <a:pt x="11" y="16"/>
                  </a:lnTo>
                  <a:lnTo>
                    <a:pt x="1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79" name="Freeform 323"/>
            <p:cNvSpPr>
              <a:spLocks noChangeAspect="1"/>
            </p:cNvSpPr>
            <p:nvPr/>
          </p:nvSpPr>
          <p:spPr bwMode="auto">
            <a:xfrm>
              <a:off x="3435" y="1080"/>
              <a:ext cx="54" cy="1286"/>
            </a:xfrm>
            <a:custGeom>
              <a:avLst/>
              <a:gdLst>
                <a:gd name="T0" fmla="*/ 0 w 9"/>
                <a:gd name="T1" fmla="*/ 215 h 215"/>
                <a:gd name="T2" fmla="*/ 2 w 9"/>
                <a:gd name="T3" fmla="*/ 200 h 215"/>
                <a:gd name="T4" fmla="*/ 3 w 9"/>
                <a:gd name="T5" fmla="*/ 184 h 215"/>
                <a:gd name="T6" fmla="*/ 4 w 9"/>
                <a:gd name="T7" fmla="*/ 169 h 215"/>
                <a:gd name="T8" fmla="*/ 5 w 9"/>
                <a:gd name="T9" fmla="*/ 154 h 215"/>
                <a:gd name="T10" fmla="*/ 6 w 9"/>
                <a:gd name="T11" fmla="*/ 139 h 215"/>
                <a:gd name="T12" fmla="*/ 6 w 9"/>
                <a:gd name="T13" fmla="*/ 124 h 215"/>
                <a:gd name="T14" fmla="*/ 7 w 9"/>
                <a:gd name="T15" fmla="*/ 108 h 215"/>
                <a:gd name="T16" fmla="*/ 7 w 9"/>
                <a:gd name="T17" fmla="*/ 93 h 215"/>
                <a:gd name="T18" fmla="*/ 8 w 9"/>
                <a:gd name="T19" fmla="*/ 78 h 215"/>
                <a:gd name="T20" fmla="*/ 8 w 9"/>
                <a:gd name="T21" fmla="*/ 62 h 215"/>
                <a:gd name="T22" fmla="*/ 8 w 9"/>
                <a:gd name="T23" fmla="*/ 47 h 215"/>
                <a:gd name="T24" fmla="*/ 9 w 9"/>
                <a:gd name="T25" fmla="*/ 31 h 215"/>
                <a:gd name="T26" fmla="*/ 9 w 9"/>
                <a:gd name="T27" fmla="*/ 16 h 215"/>
                <a:gd name="T28" fmla="*/ 9 w 9"/>
                <a:gd name="T2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215">
                  <a:moveTo>
                    <a:pt x="0" y="215"/>
                  </a:moveTo>
                  <a:lnTo>
                    <a:pt x="2" y="200"/>
                  </a:lnTo>
                  <a:lnTo>
                    <a:pt x="3" y="184"/>
                  </a:lnTo>
                  <a:lnTo>
                    <a:pt x="4" y="169"/>
                  </a:lnTo>
                  <a:lnTo>
                    <a:pt x="5" y="154"/>
                  </a:lnTo>
                  <a:lnTo>
                    <a:pt x="6" y="139"/>
                  </a:lnTo>
                  <a:lnTo>
                    <a:pt x="6" y="124"/>
                  </a:lnTo>
                  <a:lnTo>
                    <a:pt x="7" y="108"/>
                  </a:lnTo>
                  <a:lnTo>
                    <a:pt x="7" y="93"/>
                  </a:lnTo>
                  <a:lnTo>
                    <a:pt x="8" y="78"/>
                  </a:lnTo>
                  <a:lnTo>
                    <a:pt x="8" y="62"/>
                  </a:lnTo>
                  <a:lnTo>
                    <a:pt x="8" y="47"/>
                  </a:lnTo>
                  <a:lnTo>
                    <a:pt x="9" y="31"/>
                  </a:lnTo>
                  <a:lnTo>
                    <a:pt x="9" y="16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0" name="Freeform 324"/>
            <p:cNvSpPr>
              <a:spLocks noChangeAspect="1"/>
            </p:cNvSpPr>
            <p:nvPr/>
          </p:nvSpPr>
          <p:spPr bwMode="auto">
            <a:xfrm>
              <a:off x="3608" y="1086"/>
              <a:ext cx="42" cy="1286"/>
            </a:xfrm>
            <a:custGeom>
              <a:avLst/>
              <a:gdLst>
                <a:gd name="T0" fmla="*/ 0 w 7"/>
                <a:gd name="T1" fmla="*/ 215 h 215"/>
                <a:gd name="T2" fmla="*/ 1 w 7"/>
                <a:gd name="T3" fmla="*/ 200 h 215"/>
                <a:gd name="T4" fmla="*/ 2 w 7"/>
                <a:gd name="T5" fmla="*/ 184 h 215"/>
                <a:gd name="T6" fmla="*/ 3 w 7"/>
                <a:gd name="T7" fmla="*/ 169 h 215"/>
                <a:gd name="T8" fmla="*/ 4 w 7"/>
                <a:gd name="T9" fmla="*/ 154 h 215"/>
                <a:gd name="T10" fmla="*/ 4 w 7"/>
                <a:gd name="T11" fmla="*/ 139 h 215"/>
                <a:gd name="T12" fmla="*/ 5 w 7"/>
                <a:gd name="T13" fmla="*/ 123 h 215"/>
                <a:gd name="T14" fmla="*/ 5 w 7"/>
                <a:gd name="T15" fmla="*/ 108 h 215"/>
                <a:gd name="T16" fmla="*/ 5 w 7"/>
                <a:gd name="T17" fmla="*/ 92 h 215"/>
                <a:gd name="T18" fmla="*/ 6 w 7"/>
                <a:gd name="T19" fmla="*/ 77 h 215"/>
                <a:gd name="T20" fmla="*/ 6 w 7"/>
                <a:gd name="T21" fmla="*/ 61 h 215"/>
                <a:gd name="T22" fmla="*/ 6 w 7"/>
                <a:gd name="T23" fmla="*/ 46 h 215"/>
                <a:gd name="T24" fmla="*/ 6 w 7"/>
                <a:gd name="T25" fmla="*/ 31 h 215"/>
                <a:gd name="T26" fmla="*/ 7 w 7"/>
                <a:gd name="T27" fmla="*/ 15 h 215"/>
                <a:gd name="T28" fmla="*/ 7 w 7"/>
                <a:gd name="T2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15">
                  <a:moveTo>
                    <a:pt x="0" y="215"/>
                  </a:moveTo>
                  <a:lnTo>
                    <a:pt x="1" y="200"/>
                  </a:lnTo>
                  <a:lnTo>
                    <a:pt x="2" y="184"/>
                  </a:lnTo>
                  <a:lnTo>
                    <a:pt x="3" y="169"/>
                  </a:lnTo>
                  <a:lnTo>
                    <a:pt x="4" y="154"/>
                  </a:lnTo>
                  <a:lnTo>
                    <a:pt x="4" y="139"/>
                  </a:lnTo>
                  <a:lnTo>
                    <a:pt x="5" y="123"/>
                  </a:lnTo>
                  <a:lnTo>
                    <a:pt x="5" y="108"/>
                  </a:lnTo>
                  <a:lnTo>
                    <a:pt x="5" y="92"/>
                  </a:lnTo>
                  <a:lnTo>
                    <a:pt x="6" y="77"/>
                  </a:lnTo>
                  <a:lnTo>
                    <a:pt x="6" y="61"/>
                  </a:lnTo>
                  <a:lnTo>
                    <a:pt x="6" y="46"/>
                  </a:lnTo>
                  <a:lnTo>
                    <a:pt x="6" y="31"/>
                  </a:lnTo>
                  <a:lnTo>
                    <a:pt x="7" y="15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1" name="Freeform 325"/>
            <p:cNvSpPr>
              <a:spLocks noChangeAspect="1"/>
            </p:cNvSpPr>
            <p:nvPr/>
          </p:nvSpPr>
          <p:spPr bwMode="auto">
            <a:xfrm>
              <a:off x="462" y="2264"/>
              <a:ext cx="3146" cy="108"/>
            </a:xfrm>
            <a:custGeom>
              <a:avLst/>
              <a:gdLst>
                <a:gd name="T0" fmla="*/ 0 w 525"/>
                <a:gd name="T1" fmla="*/ 18 h 18"/>
                <a:gd name="T2" fmla="*/ 32 w 525"/>
                <a:gd name="T3" fmla="*/ 14 h 18"/>
                <a:gd name="T4" fmla="*/ 63 w 525"/>
                <a:gd name="T5" fmla="*/ 10 h 18"/>
                <a:gd name="T6" fmla="*/ 94 w 525"/>
                <a:gd name="T7" fmla="*/ 7 h 18"/>
                <a:gd name="T8" fmla="*/ 124 w 525"/>
                <a:gd name="T9" fmla="*/ 4 h 18"/>
                <a:gd name="T10" fmla="*/ 154 w 525"/>
                <a:gd name="T11" fmla="*/ 2 h 18"/>
                <a:gd name="T12" fmla="*/ 181 w 525"/>
                <a:gd name="T13" fmla="*/ 1 h 18"/>
                <a:gd name="T14" fmla="*/ 205 w 525"/>
                <a:gd name="T15" fmla="*/ 0 h 18"/>
                <a:gd name="T16" fmla="*/ 227 w 525"/>
                <a:gd name="T17" fmla="*/ 1 h 18"/>
                <a:gd name="T18" fmla="*/ 248 w 525"/>
                <a:gd name="T19" fmla="*/ 2 h 18"/>
                <a:gd name="T20" fmla="*/ 269 w 525"/>
                <a:gd name="T21" fmla="*/ 3 h 18"/>
                <a:gd name="T22" fmla="*/ 291 w 525"/>
                <a:gd name="T23" fmla="*/ 5 h 18"/>
                <a:gd name="T24" fmla="*/ 314 w 525"/>
                <a:gd name="T25" fmla="*/ 8 h 18"/>
                <a:gd name="T26" fmla="*/ 342 w 525"/>
                <a:gd name="T27" fmla="*/ 9 h 18"/>
                <a:gd name="T28" fmla="*/ 373 w 525"/>
                <a:gd name="T29" fmla="*/ 11 h 18"/>
                <a:gd name="T30" fmla="*/ 406 w 525"/>
                <a:gd name="T31" fmla="*/ 12 h 18"/>
                <a:gd name="T32" fmla="*/ 437 w 525"/>
                <a:gd name="T33" fmla="*/ 14 h 18"/>
                <a:gd name="T34" fmla="*/ 467 w 525"/>
                <a:gd name="T35" fmla="*/ 15 h 18"/>
                <a:gd name="T36" fmla="*/ 496 w 525"/>
                <a:gd name="T37" fmla="*/ 17 h 18"/>
                <a:gd name="T38" fmla="*/ 525 w 525"/>
                <a:gd name="T3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5" h="18">
                  <a:moveTo>
                    <a:pt x="0" y="18"/>
                  </a:moveTo>
                  <a:lnTo>
                    <a:pt x="32" y="14"/>
                  </a:lnTo>
                  <a:lnTo>
                    <a:pt x="63" y="10"/>
                  </a:lnTo>
                  <a:lnTo>
                    <a:pt x="94" y="7"/>
                  </a:lnTo>
                  <a:lnTo>
                    <a:pt x="124" y="4"/>
                  </a:lnTo>
                  <a:lnTo>
                    <a:pt x="154" y="2"/>
                  </a:lnTo>
                  <a:lnTo>
                    <a:pt x="181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48" y="2"/>
                  </a:lnTo>
                  <a:lnTo>
                    <a:pt x="269" y="3"/>
                  </a:lnTo>
                  <a:lnTo>
                    <a:pt x="291" y="5"/>
                  </a:lnTo>
                  <a:lnTo>
                    <a:pt x="314" y="8"/>
                  </a:lnTo>
                  <a:lnTo>
                    <a:pt x="342" y="9"/>
                  </a:lnTo>
                  <a:lnTo>
                    <a:pt x="373" y="11"/>
                  </a:lnTo>
                  <a:lnTo>
                    <a:pt x="406" y="12"/>
                  </a:lnTo>
                  <a:lnTo>
                    <a:pt x="437" y="14"/>
                  </a:lnTo>
                  <a:lnTo>
                    <a:pt x="467" y="15"/>
                  </a:lnTo>
                  <a:lnTo>
                    <a:pt x="496" y="17"/>
                  </a:lnTo>
                  <a:lnTo>
                    <a:pt x="525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2" name="Freeform 326"/>
            <p:cNvSpPr>
              <a:spLocks noChangeAspect="1"/>
            </p:cNvSpPr>
            <p:nvPr/>
          </p:nvSpPr>
          <p:spPr bwMode="auto">
            <a:xfrm>
              <a:off x="462" y="2180"/>
              <a:ext cx="3152" cy="108"/>
            </a:xfrm>
            <a:custGeom>
              <a:avLst/>
              <a:gdLst>
                <a:gd name="T0" fmla="*/ 0 w 526"/>
                <a:gd name="T1" fmla="*/ 18 h 18"/>
                <a:gd name="T2" fmla="*/ 32 w 526"/>
                <a:gd name="T3" fmla="*/ 14 h 18"/>
                <a:gd name="T4" fmla="*/ 63 w 526"/>
                <a:gd name="T5" fmla="*/ 10 h 18"/>
                <a:gd name="T6" fmla="*/ 94 w 526"/>
                <a:gd name="T7" fmla="*/ 6 h 18"/>
                <a:gd name="T8" fmla="*/ 124 w 526"/>
                <a:gd name="T9" fmla="*/ 3 h 18"/>
                <a:gd name="T10" fmla="*/ 154 w 526"/>
                <a:gd name="T11" fmla="*/ 1 h 18"/>
                <a:gd name="T12" fmla="*/ 181 w 526"/>
                <a:gd name="T13" fmla="*/ 0 h 18"/>
                <a:gd name="T14" fmla="*/ 205 w 526"/>
                <a:gd name="T15" fmla="*/ 0 h 18"/>
                <a:gd name="T16" fmla="*/ 227 w 526"/>
                <a:gd name="T17" fmla="*/ 0 h 18"/>
                <a:gd name="T18" fmla="*/ 248 w 526"/>
                <a:gd name="T19" fmla="*/ 1 h 18"/>
                <a:gd name="T20" fmla="*/ 269 w 526"/>
                <a:gd name="T21" fmla="*/ 2 h 18"/>
                <a:gd name="T22" fmla="*/ 292 w 526"/>
                <a:gd name="T23" fmla="*/ 4 h 18"/>
                <a:gd name="T24" fmla="*/ 316 w 526"/>
                <a:gd name="T25" fmla="*/ 6 h 18"/>
                <a:gd name="T26" fmla="*/ 343 w 526"/>
                <a:gd name="T27" fmla="*/ 8 h 18"/>
                <a:gd name="T28" fmla="*/ 375 w 526"/>
                <a:gd name="T29" fmla="*/ 9 h 18"/>
                <a:gd name="T30" fmla="*/ 408 w 526"/>
                <a:gd name="T31" fmla="*/ 11 h 18"/>
                <a:gd name="T32" fmla="*/ 439 w 526"/>
                <a:gd name="T33" fmla="*/ 13 h 18"/>
                <a:gd name="T34" fmla="*/ 468 w 526"/>
                <a:gd name="T35" fmla="*/ 14 h 18"/>
                <a:gd name="T36" fmla="*/ 498 w 526"/>
                <a:gd name="T37" fmla="*/ 16 h 18"/>
                <a:gd name="T38" fmla="*/ 526 w 526"/>
                <a:gd name="T3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6" h="18">
                  <a:moveTo>
                    <a:pt x="0" y="18"/>
                  </a:moveTo>
                  <a:lnTo>
                    <a:pt x="32" y="14"/>
                  </a:lnTo>
                  <a:lnTo>
                    <a:pt x="63" y="10"/>
                  </a:lnTo>
                  <a:lnTo>
                    <a:pt x="94" y="6"/>
                  </a:lnTo>
                  <a:lnTo>
                    <a:pt x="124" y="3"/>
                  </a:lnTo>
                  <a:lnTo>
                    <a:pt x="154" y="1"/>
                  </a:lnTo>
                  <a:lnTo>
                    <a:pt x="181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48" y="1"/>
                  </a:lnTo>
                  <a:lnTo>
                    <a:pt x="269" y="2"/>
                  </a:lnTo>
                  <a:lnTo>
                    <a:pt x="292" y="4"/>
                  </a:lnTo>
                  <a:lnTo>
                    <a:pt x="316" y="6"/>
                  </a:lnTo>
                  <a:lnTo>
                    <a:pt x="343" y="8"/>
                  </a:lnTo>
                  <a:lnTo>
                    <a:pt x="375" y="9"/>
                  </a:lnTo>
                  <a:lnTo>
                    <a:pt x="408" y="11"/>
                  </a:lnTo>
                  <a:lnTo>
                    <a:pt x="439" y="13"/>
                  </a:lnTo>
                  <a:lnTo>
                    <a:pt x="468" y="14"/>
                  </a:lnTo>
                  <a:lnTo>
                    <a:pt x="498" y="16"/>
                  </a:lnTo>
                  <a:lnTo>
                    <a:pt x="526" y="1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3" name="Freeform 327"/>
            <p:cNvSpPr>
              <a:spLocks noChangeAspect="1"/>
            </p:cNvSpPr>
            <p:nvPr/>
          </p:nvSpPr>
          <p:spPr bwMode="auto">
            <a:xfrm>
              <a:off x="456" y="2085"/>
              <a:ext cx="3164" cy="119"/>
            </a:xfrm>
            <a:custGeom>
              <a:avLst/>
              <a:gdLst>
                <a:gd name="T0" fmla="*/ 0 w 528"/>
                <a:gd name="T1" fmla="*/ 20 h 20"/>
                <a:gd name="T2" fmla="*/ 33 w 528"/>
                <a:gd name="T3" fmla="*/ 16 h 20"/>
                <a:gd name="T4" fmla="*/ 64 w 528"/>
                <a:gd name="T5" fmla="*/ 12 h 20"/>
                <a:gd name="T6" fmla="*/ 95 w 528"/>
                <a:gd name="T7" fmla="*/ 8 h 20"/>
                <a:gd name="T8" fmla="*/ 125 w 528"/>
                <a:gd name="T9" fmla="*/ 5 h 20"/>
                <a:gd name="T10" fmla="*/ 155 w 528"/>
                <a:gd name="T11" fmla="*/ 3 h 20"/>
                <a:gd name="T12" fmla="*/ 182 w 528"/>
                <a:gd name="T13" fmla="*/ 2 h 20"/>
                <a:gd name="T14" fmla="*/ 206 w 528"/>
                <a:gd name="T15" fmla="*/ 1 h 20"/>
                <a:gd name="T16" fmla="*/ 228 w 528"/>
                <a:gd name="T17" fmla="*/ 0 h 20"/>
                <a:gd name="T18" fmla="*/ 250 w 528"/>
                <a:gd name="T19" fmla="*/ 1 h 20"/>
                <a:gd name="T20" fmla="*/ 271 w 528"/>
                <a:gd name="T21" fmla="*/ 2 h 20"/>
                <a:gd name="T22" fmla="*/ 294 w 528"/>
                <a:gd name="T23" fmla="*/ 4 h 20"/>
                <a:gd name="T24" fmla="*/ 318 w 528"/>
                <a:gd name="T25" fmla="*/ 7 h 20"/>
                <a:gd name="T26" fmla="*/ 346 w 528"/>
                <a:gd name="T27" fmla="*/ 9 h 20"/>
                <a:gd name="T28" fmla="*/ 378 w 528"/>
                <a:gd name="T29" fmla="*/ 10 h 20"/>
                <a:gd name="T30" fmla="*/ 411 w 528"/>
                <a:gd name="T31" fmla="*/ 12 h 20"/>
                <a:gd name="T32" fmla="*/ 441 w 528"/>
                <a:gd name="T33" fmla="*/ 13 h 20"/>
                <a:gd name="T34" fmla="*/ 471 w 528"/>
                <a:gd name="T35" fmla="*/ 15 h 20"/>
                <a:gd name="T36" fmla="*/ 500 w 528"/>
                <a:gd name="T37" fmla="*/ 16 h 20"/>
                <a:gd name="T38" fmla="*/ 528 w 528"/>
                <a:gd name="T3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8" h="20">
                  <a:moveTo>
                    <a:pt x="0" y="20"/>
                  </a:moveTo>
                  <a:lnTo>
                    <a:pt x="33" y="16"/>
                  </a:lnTo>
                  <a:lnTo>
                    <a:pt x="64" y="12"/>
                  </a:lnTo>
                  <a:lnTo>
                    <a:pt x="95" y="8"/>
                  </a:lnTo>
                  <a:lnTo>
                    <a:pt x="125" y="5"/>
                  </a:lnTo>
                  <a:lnTo>
                    <a:pt x="155" y="3"/>
                  </a:lnTo>
                  <a:lnTo>
                    <a:pt x="182" y="2"/>
                  </a:lnTo>
                  <a:lnTo>
                    <a:pt x="206" y="1"/>
                  </a:lnTo>
                  <a:lnTo>
                    <a:pt x="228" y="0"/>
                  </a:lnTo>
                  <a:lnTo>
                    <a:pt x="250" y="1"/>
                  </a:lnTo>
                  <a:lnTo>
                    <a:pt x="271" y="2"/>
                  </a:lnTo>
                  <a:lnTo>
                    <a:pt x="294" y="4"/>
                  </a:lnTo>
                  <a:lnTo>
                    <a:pt x="318" y="7"/>
                  </a:lnTo>
                  <a:lnTo>
                    <a:pt x="346" y="9"/>
                  </a:lnTo>
                  <a:lnTo>
                    <a:pt x="378" y="10"/>
                  </a:lnTo>
                  <a:lnTo>
                    <a:pt x="411" y="12"/>
                  </a:lnTo>
                  <a:lnTo>
                    <a:pt x="441" y="13"/>
                  </a:lnTo>
                  <a:lnTo>
                    <a:pt x="471" y="15"/>
                  </a:lnTo>
                  <a:lnTo>
                    <a:pt x="500" y="16"/>
                  </a:lnTo>
                  <a:lnTo>
                    <a:pt x="528" y="1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4" name="Freeform 328"/>
            <p:cNvSpPr>
              <a:spLocks noChangeAspect="1"/>
            </p:cNvSpPr>
            <p:nvPr/>
          </p:nvSpPr>
          <p:spPr bwMode="auto">
            <a:xfrm>
              <a:off x="456" y="1995"/>
              <a:ext cx="3170" cy="126"/>
            </a:xfrm>
            <a:custGeom>
              <a:avLst/>
              <a:gdLst>
                <a:gd name="T0" fmla="*/ 0 w 529"/>
                <a:gd name="T1" fmla="*/ 21 h 21"/>
                <a:gd name="T2" fmla="*/ 32 w 529"/>
                <a:gd name="T3" fmla="*/ 17 h 21"/>
                <a:gd name="T4" fmla="*/ 64 w 529"/>
                <a:gd name="T5" fmla="*/ 13 h 21"/>
                <a:gd name="T6" fmla="*/ 95 w 529"/>
                <a:gd name="T7" fmla="*/ 9 h 21"/>
                <a:gd name="T8" fmla="*/ 125 w 529"/>
                <a:gd name="T9" fmla="*/ 6 h 21"/>
                <a:gd name="T10" fmla="*/ 154 w 529"/>
                <a:gd name="T11" fmla="*/ 4 h 21"/>
                <a:gd name="T12" fmla="*/ 182 w 529"/>
                <a:gd name="T13" fmla="*/ 2 h 21"/>
                <a:gd name="T14" fmla="*/ 206 w 529"/>
                <a:gd name="T15" fmla="*/ 1 h 21"/>
                <a:gd name="T16" fmla="*/ 229 w 529"/>
                <a:gd name="T17" fmla="*/ 0 h 21"/>
                <a:gd name="T18" fmla="*/ 250 w 529"/>
                <a:gd name="T19" fmla="*/ 1 h 21"/>
                <a:gd name="T20" fmla="*/ 272 w 529"/>
                <a:gd name="T21" fmla="*/ 2 h 21"/>
                <a:gd name="T22" fmla="*/ 295 w 529"/>
                <a:gd name="T23" fmla="*/ 4 h 21"/>
                <a:gd name="T24" fmla="*/ 320 w 529"/>
                <a:gd name="T25" fmla="*/ 6 h 21"/>
                <a:gd name="T26" fmla="*/ 349 w 529"/>
                <a:gd name="T27" fmla="*/ 8 h 21"/>
                <a:gd name="T28" fmla="*/ 380 w 529"/>
                <a:gd name="T29" fmla="*/ 10 h 21"/>
                <a:gd name="T30" fmla="*/ 413 w 529"/>
                <a:gd name="T31" fmla="*/ 11 h 21"/>
                <a:gd name="T32" fmla="*/ 443 w 529"/>
                <a:gd name="T33" fmla="*/ 13 h 21"/>
                <a:gd name="T34" fmla="*/ 472 w 529"/>
                <a:gd name="T35" fmla="*/ 15 h 21"/>
                <a:gd name="T36" fmla="*/ 501 w 529"/>
                <a:gd name="T37" fmla="*/ 16 h 21"/>
                <a:gd name="T38" fmla="*/ 529 w 529"/>
                <a:gd name="T3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9" h="21">
                  <a:moveTo>
                    <a:pt x="0" y="21"/>
                  </a:moveTo>
                  <a:lnTo>
                    <a:pt x="32" y="17"/>
                  </a:lnTo>
                  <a:lnTo>
                    <a:pt x="64" y="13"/>
                  </a:lnTo>
                  <a:lnTo>
                    <a:pt x="95" y="9"/>
                  </a:lnTo>
                  <a:lnTo>
                    <a:pt x="125" y="6"/>
                  </a:lnTo>
                  <a:lnTo>
                    <a:pt x="154" y="4"/>
                  </a:lnTo>
                  <a:lnTo>
                    <a:pt x="182" y="2"/>
                  </a:lnTo>
                  <a:lnTo>
                    <a:pt x="206" y="1"/>
                  </a:lnTo>
                  <a:lnTo>
                    <a:pt x="229" y="0"/>
                  </a:lnTo>
                  <a:lnTo>
                    <a:pt x="250" y="1"/>
                  </a:lnTo>
                  <a:lnTo>
                    <a:pt x="272" y="2"/>
                  </a:lnTo>
                  <a:lnTo>
                    <a:pt x="295" y="4"/>
                  </a:lnTo>
                  <a:lnTo>
                    <a:pt x="320" y="6"/>
                  </a:lnTo>
                  <a:lnTo>
                    <a:pt x="349" y="8"/>
                  </a:lnTo>
                  <a:lnTo>
                    <a:pt x="380" y="10"/>
                  </a:lnTo>
                  <a:lnTo>
                    <a:pt x="413" y="11"/>
                  </a:lnTo>
                  <a:lnTo>
                    <a:pt x="443" y="13"/>
                  </a:lnTo>
                  <a:lnTo>
                    <a:pt x="472" y="15"/>
                  </a:lnTo>
                  <a:lnTo>
                    <a:pt x="501" y="16"/>
                  </a:lnTo>
                  <a:lnTo>
                    <a:pt x="529" y="1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5" name="Freeform 329"/>
            <p:cNvSpPr>
              <a:spLocks noChangeAspect="1"/>
            </p:cNvSpPr>
            <p:nvPr/>
          </p:nvSpPr>
          <p:spPr bwMode="auto">
            <a:xfrm>
              <a:off x="450" y="1905"/>
              <a:ext cx="3182" cy="132"/>
            </a:xfrm>
            <a:custGeom>
              <a:avLst/>
              <a:gdLst>
                <a:gd name="T0" fmla="*/ 0 w 531"/>
                <a:gd name="T1" fmla="*/ 22 h 22"/>
                <a:gd name="T2" fmla="*/ 33 w 531"/>
                <a:gd name="T3" fmla="*/ 18 h 22"/>
                <a:gd name="T4" fmla="*/ 65 w 531"/>
                <a:gd name="T5" fmla="*/ 14 h 22"/>
                <a:gd name="T6" fmla="*/ 95 w 531"/>
                <a:gd name="T7" fmla="*/ 10 h 22"/>
                <a:gd name="T8" fmla="*/ 125 w 531"/>
                <a:gd name="T9" fmla="*/ 7 h 22"/>
                <a:gd name="T10" fmla="*/ 154 w 531"/>
                <a:gd name="T11" fmla="*/ 4 h 22"/>
                <a:gd name="T12" fmla="*/ 182 w 531"/>
                <a:gd name="T13" fmla="*/ 2 h 22"/>
                <a:gd name="T14" fmla="*/ 207 w 531"/>
                <a:gd name="T15" fmla="*/ 1 h 22"/>
                <a:gd name="T16" fmla="*/ 230 w 531"/>
                <a:gd name="T17" fmla="*/ 0 h 22"/>
                <a:gd name="T18" fmla="*/ 252 w 531"/>
                <a:gd name="T19" fmla="*/ 0 h 22"/>
                <a:gd name="T20" fmla="*/ 274 w 531"/>
                <a:gd name="T21" fmla="*/ 1 h 22"/>
                <a:gd name="T22" fmla="*/ 297 w 531"/>
                <a:gd name="T23" fmla="*/ 3 h 22"/>
                <a:gd name="T24" fmla="*/ 323 w 531"/>
                <a:gd name="T25" fmla="*/ 5 h 22"/>
                <a:gd name="T26" fmla="*/ 352 w 531"/>
                <a:gd name="T27" fmla="*/ 7 h 22"/>
                <a:gd name="T28" fmla="*/ 383 w 531"/>
                <a:gd name="T29" fmla="*/ 9 h 22"/>
                <a:gd name="T30" fmla="*/ 415 w 531"/>
                <a:gd name="T31" fmla="*/ 11 h 22"/>
                <a:gd name="T32" fmla="*/ 445 w 531"/>
                <a:gd name="T33" fmla="*/ 13 h 22"/>
                <a:gd name="T34" fmla="*/ 475 w 531"/>
                <a:gd name="T35" fmla="*/ 15 h 22"/>
                <a:gd name="T36" fmla="*/ 503 w 531"/>
                <a:gd name="T37" fmla="*/ 16 h 22"/>
                <a:gd name="T38" fmla="*/ 531 w 531"/>
                <a:gd name="T3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1" h="22">
                  <a:moveTo>
                    <a:pt x="0" y="22"/>
                  </a:moveTo>
                  <a:lnTo>
                    <a:pt x="33" y="18"/>
                  </a:lnTo>
                  <a:lnTo>
                    <a:pt x="65" y="14"/>
                  </a:lnTo>
                  <a:lnTo>
                    <a:pt x="95" y="10"/>
                  </a:lnTo>
                  <a:lnTo>
                    <a:pt x="125" y="7"/>
                  </a:lnTo>
                  <a:lnTo>
                    <a:pt x="154" y="4"/>
                  </a:lnTo>
                  <a:lnTo>
                    <a:pt x="182" y="2"/>
                  </a:lnTo>
                  <a:lnTo>
                    <a:pt x="207" y="1"/>
                  </a:lnTo>
                  <a:lnTo>
                    <a:pt x="230" y="0"/>
                  </a:lnTo>
                  <a:lnTo>
                    <a:pt x="252" y="0"/>
                  </a:lnTo>
                  <a:lnTo>
                    <a:pt x="274" y="1"/>
                  </a:lnTo>
                  <a:lnTo>
                    <a:pt x="297" y="3"/>
                  </a:lnTo>
                  <a:lnTo>
                    <a:pt x="323" y="5"/>
                  </a:lnTo>
                  <a:lnTo>
                    <a:pt x="352" y="7"/>
                  </a:lnTo>
                  <a:lnTo>
                    <a:pt x="383" y="9"/>
                  </a:lnTo>
                  <a:lnTo>
                    <a:pt x="415" y="11"/>
                  </a:lnTo>
                  <a:lnTo>
                    <a:pt x="445" y="13"/>
                  </a:lnTo>
                  <a:lnTo>
                    <a:pt x="475" y="15"/>
                  </a:lnTo>
                  <a:lnTo>
                    <a:pt x="503" y="16"/>
                  </a:lnTo>
                  <a:lnTo>
                    <a:pt x="531" y="1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6" name="Freeform 330"/>
            <p:cNvSpPr>
              <a:spLocks noChangeAspect="1"/>
            </p:cNvSpPr>
            <p:nvPr/>
          </p:nvSpPr>
          <p:spPr bwMode="auto">
            <a:xfrm>
              <a:off x="444" y="1809"/>
              <a:ext cx="3188" cy="144"/>
            </a:xfrm>
            <a:custGeom>
              <a:avLst/>
              <a:gdLst>
                <a:gd name="T0" fmla="*/ 0 w 532"/>
                <a:gd name="T1" fmla="*/ 24 h 24"/>
                <a:gd name="T2" fmla="*/ 33 w 532"/>
                <a:gd name="T3" fmla="*/ 20 h 24"/>
                <a:gd name="T4" fmla="*/ 65 w 532"/>
                <a:gd name="T5" fmla="*/ 16 h 24"/>
                <a:gd name="T6" fmla="*/ 95 w 532"/>
                <a:gd name="T7" fmla="*/ 12 h 24"/>
                <a:gd name="T8" fmla="*/ 125 w 532"/>
                <a:gd name="T9" fmla="*/ 9 h 24"/>
                <a:gd name="T10" fmla="*/ 154 w 532"/>
                <a:gd name="T11" fmla="*/ 6 h 24"/>
                <a:gd name="T12" fmla="*/ 182 w 532"/>
                <a:gd name="T13" fmla="*/ 3 h 24"/>
                <a:gd name="T14" fmla="*/ 208 w 532"/>
                <a:gd name="T15" fmla="*/ 1 h 24"/>
                <a:gd name="T16" fmla="*/ 231 w 532"/>
                <a:gd name="T17" fmla="*/ 0 h 24"/>
                <a:gd name="T18" fmla="*/ 253 w 532"/>
                <a:gd name="T19" fmla="*/ 0 h 24"/>
                <a:gd name="T20" fmla="*/ 276 w 532"/>
                <a:gd name="T21" fmla="*/ 1 h 24"/>
                <a:gd name="T22" fmla="*/ 299 w 532"/>
                <a:gd name="T23" fmla="*/ 3 h 24"/>
                <a:gd name="T24" fmla="*/ 326 w 532"/>
                <a:gd name="T25" fmla="*/ 5 h 24"/>
                <a:gd name="T26" fmla="*/ 355 w 532"/>
                <a:gd name="T27" fmla="*/ 8 h 24"/>
                <a:gd name="T28" fmla="*/ 386 w 532"/>
                <a:gd name="T29" fmla="*/ 10 h 24"/>
                <a:gd name="T30" fmla="*/ 417 w 532"/>
                <a:gd name="T31" fmla="*/ 12 h 24"/>
                <a:gd name="T32" fmla="*/ 448 w 532"/>
                <a:gd name="T33" fmla="*/ 14 h 24"/>
                <a:gd name="T34" fmla="*/ 477 w 532"/>
                <a:gd name="T35" fmla="*/ 16 h 24"/>
                <a:gd name="T36" fmla="*/ 505 w 532"/>
                <a:gd name="T37" fmla="*/ 17 h 24"/>
                <a:gd name="T38" fmla="*/ 532 w 532"/>
                <a:gd name="T39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2" h="24">
                  <a:moveTo>
                    <a:pt x="0" y="24"/>
                  </a:moveTo>
                  <a:lnTo>
                    <a:pt x="33" y="20"/>
                  </a:lnTo>
                  <a:lnTo>
                    <a:pt x="65" y="16"/>
                  </a:lnTo>
                  <a:lnTo>
                    <a:pt x="95" y="12"/>
                  </a:lnTo>
                  <a:lnTo>
                    <a:pt x="125" y="9"/>
                  </a:lnTo>
                  <a:lnTo>
                    <a:pt x="154" y="6"/>
                  </a:lnTo>
                  <a:lnTo>
                    <a:pt x="182" y="3"/>
                  </a:lnTo>
                  <a:lnTo>
                    <a:pt x="208" y="1"/>
                  </a:lnTo>
                  <a:lnTo>
                    <a:pt x="231" y="0"/>
                  </a:lnTo>
                  <a:lnTo>
                    <a:pt x="253" y="0"/>
                  </a:lnTo>
                  <a:lnTo>
                    <a:pt x="276" y="1"/>
                  </a:lnTo>
                  <a:lnTo>
                    <a:pt x="299" y="3"/>
                  </a:lnTo>
                  <a:lnTo>
                    <a:pt x="326" y="5"/>
                  </a:lnTo>
                  <a:lnTo>
                    <a:pt x="355" y="8"/>
                  </a:lnTo>
                  <a:lnTo>
                    <a:pt x="386" y="10"/>
                  </a:lnTo>
                  <a:lnTo>
                    <a:pt x="417" y="12"/>
                  </a:lnTo>
                  <a:lnTo>
                    <a:pt x="448" y="14"/>
                  </a:lnTo>
                  <a:lnTo>
                    <a:pt x="477" y="16"/>
                  </a:lnTo>
                  <a:lnTo>
                    <a:pt x="505" y="17"/>
                  </a:lnTo>
                  <a:lnTo>
                    <a:pt x="532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7" name="Freeform 331"/>
            <p:cNvSpPr>
              <a:spLocks noChangeAspect="1"/>
            </p:cNvSpPr>
            <p:nvPr/>
          </p:nvSpPr>
          <p:spPr bwMode="auto">
            <a:xfrm>
              <a:off x="432" y="1720"/>
              <a:ext cx="3206" cy="143"/>
            </a:xfrm>
            <a:custGeom>
              <a:avLst/>
              <a:gdLst>
                <a:gd name="T0" fmla="*/ 0 w 535"/>
                <a:gd name="T1" fmla="*/ 24 h 24"/>
                <a:gd name="T2" fmla="*/ 34 w 535"/>
                <a:gd name="T3" fmla="*/ 21 h 24"/>
                <a:gd name="T4" fmla="*/ 66 w 535"/>
                <a:gd name="T5" fmla="*/ 17 h 24"/>
                <a:gd name="T6" fmla="*/ 96 w 535"/>
                <a:gd name="T7" fmla="*/ 13 h 24"/>
                <a:gd name="T8" fmla="*/ 126 w 535"/>
                <a:gd name="T9" fmla="*/ 9 h 24"/>
                <a:gd name="T10" fmla="*/ 155 w 535"/>
                <a:gd name="T11" fmla="*/ 6 h 24"/>
                <a:gd name="T12" fmla="*/ 184 w 535"/>
                <a:gd name="T13" fmla="*/ 3 h 24"/>
                <a:gd name="T14" fmla="*/ 209 w 535"/>
                <a:gd name="T15" fmla="*/ 1 h 24"/>
                <a:gd name="T16" fmla="*/ 233 w 535"/>
                <a:gd name="T17" fmla="*/ 0 h 24"/>
                <a:gd name="T18" fmla="*/ 255 w 535"/>
                <a:gd name="T19" fmla="*/ 0 h 24"/>
                <a:gd name="T20" fmla="*/ 278 w 535"/>
                <a:gd name="T21" fmla="*/ 1 h 24"/>
                <a:gd name="T22" fmla="*/ 303 w 535"/>
                <a:gd name="T23" fmla="*/ 2 h 24"/>
                <a:gd name="T24" fmla="*/ 329 w 535"/>
                <a:gd name="T25" fmla="*/ 5 h 24"/>
                <a:gd name="T26" fmla="*/ 359 w 535"/>
                <a:gd name="T27" fmla="*/ 7 h 24"/>
                <a:gd name="T28" fmla="*/ 390 w 535"/>
                <a:gd name="T29" fmla="*/ 10 h 24"/>
                <a:gd name="T30" fmla="*/ 421 w 535"/>
                <a:gd name="T31" fmla="*/ 12 h 24"/>
                <a:gd name="T32" fmla="*/ 451 w 535"/>
                <a:gd name="T33" fmla="*/ 14 h 24"/>
                <a:gd name="T34" fmla="*/ 480 w 535"/>
                <a:gd name="T35" fmla="*/ 16 h 24"/>
                <a:gd name="T36" fmla="*/ 507 w 535"/>
                <a:gd name="T37" fmla="*/ 17 h 24"/>
                <a:gd name="T38" fmla="*/ 535 w 535"/>
                <a:gd name="T3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5" h="24">
                  <a:moveTo>
                    <a:pt x="0" y="24"/>
                  </a:moveTo>
                  <a:lnTo>
                    <a:pt x="34" y="21"/>
                  </a:lnTo>
                  <a:lnTo>
                    <a:pt x="66" y="17"/>
                  </a:lnTo>
                  <a:lnTo>
                    <a:pt x="96" y="13"/>
                  </a:lnTo>
                  <a:lnTo>
                    <a:pt x="126" y="9"/>
                  </a:lnTo>
                  <a:lnTo>
                    <a:pt x="155" y="6"/>
                  </a:lnTo>
                  <a:lnTo>
                    <a:pt x="184" y="3"/>
                  </a:lnTo>
                  <a:lnTo>
                    <a:pt x="209" y="1"/>
                  </a:lnTo>
                  <a:lnTo>
                    <a:pt x="233" y="0"/>
                  </a:lnTo>
                  <a:lnTo>
                    <a:pt x="255" y="0"/>
                  </a:lnTo>
                  <a:lnTo>
                    <a:pt x="278" y="1"/>
                  </a:lnTo>
                  <a:lnTo>
                    <a:pt x="303" y="2"/>
                  </a:lnTo>
                  <a:lnTo>
                    <a:pt x="329" y="5"/>
                  </a:lnTo>
                  <a:lnTo>
                    <a:pt x="359" y="7"/>
                  </a:lnTo>
                  <a:lnTo>
                    <a:pt x="390" y="10"/>
                  </a:lnTo>
                  <a:lnTo>
                    <a:pt x="421" y="12"/>
                  </a:lnTo>
                  <a:lnTo>
                    <a:pt x="451" y="14"/>
                  </a:lnTo>
                  <a:lnTo>
                    <a:pt x="480" y="16"/>
                  </a:lnTo>
                  <a:lnTo>
                    <a:pt x="507" y="17"/>
                  </a:lnTo>
                  <a:lnTo>
                    <a:pt x="535" y="1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8" name="Freeform 332"/>
            <p:cNvSpPr>
              <a:spLocks noChangeAspect="1"/>
            </p:cNvSpPr>
            <p:nvPr/>
          </p:nvSpPr>
          <p:spPr bwMode="auto">
            <a:xfrm>
              <a:off x="426" y="1624"/>
              <a:ext cx="3212" cy="156"/>
            </a:xfrm>
            <a:custGeom>
              <a:avLst/>
              <a:gdLst>
                <a:gd name="T0" fmla="*/ 0 w 536"/>
                <a:gd name="T1" fmla="*/ 26 h 26"/>
                <a:gd name="T2" fmla="*/ 34 w 536"/>
                <a:gd name="T3" fmla="*/ 23 h 26"/>
                <a:gd name="T4" fmla="*/ 66 w 536"/>
                <a:gd name="T5" fmla="*/ 19 h 26"/>
                <a:gd name="T6" fmla="*/ 95 w 536"/>
                <a:gd name="T7" fmla="*/ 15 h 26"/>
                <a:gd name="T8" fmla="*/ 125 w 536"/>
                <a:gd name="T9" fmla="*/ 11 h 26"/>
                <a:gd name="T10" fmla="*/ 155 w 536"/>
                <a:gd name="T11" fmla="*/ 7 h 26"/>
                <a:gd name="T12" fmla="*/ 184 w 536"/>
                <a:gd name="T13" fmla="*/ 4 h 26"/>
                <a:gd name="T14" fmla="*/ 210 w 536"/>
                <a:gd name="T15" fmla="*/ 2 h 26"/>
                <a:gd name="T16" fmla="*/ 234 w 536"/>
                <a:gd name="T17" fmla="*/ 0 h 26"/>
                <a:gd name="T18" fmla="*/ 257 w 536"/>
                <a:gd name="T19" fmla="*/ 0 h 26"/>
                <a:gd name="T20" fmla="*/ 280 w 536"/>
                <a:gd name="T21" fmla="*/ 1 h 26"/>
                <a:gd name="T22" fmla="*/ 304 w 536"/>
                <a:gd name="T23" fmla="*/ 3 h 26"/>
                <a:gd name="T24" fmla="*/ 331 w 536"/>
                <a:gd name="T25" fmla="*/ 5 h 26"/>
                <a:gd name="T26" fmla="*/ 361 w 536"/>
                <a:gd name="T27" fmla="*/ 8 h 26"/>
                <a:gd name="T28" fmla="*/ 392 w 536"/>
                <a:gd name="T29" fmla="*/ 11 h 26"/>
                <a:gd name="T30" fmla="*/ 423 w 536"/>
                <a:gd name="T31" fmla="*/ 13 h 26"/>
                <a:gd name="T32" fmla="*/ 453 w 536"/>
                <a:gd name="T33" fmla="*/ 15 h 26"/>
                <a:gd name="T34" fmla="*/ 482 w 536"/>
                <a:gd name="T35" fmla="*/ 16 h 26"/>
                <a:gd name="T36" fmla="*/ 509 w 536"/>
                <a:gd name="T37" fmla="*/ 17 h 26"/>
                <a:gd name="T38" fmla="*/ 536 w 536"/>
                <a:gd name="T39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6" h="26">
                  <a:moveTo>
                    <a:pt x="0" y="26"/>
                  </a:moveTo>
                  <a:lnTo>
                    <a:pt x="34" y="23"/>
                  </a:lnTo>
                  <a:lnTo>
                    <a:pt x="66" y="19"/>
                  </a:lnTo>
                  <a:lnTo>
                    <a:pt x="95" y="15"/>
                  </a:lnTo>
                  <a:lnTo>
                    <a:pt x="125" y="11"/>
                  </a:lnTo>
                  <a:lnTo>
                    <a:pt x="155" y="7"/>
                  </a:lnTo>
                  <a:lnTo>
                    <a:pt x="184" y="4"/>
                  </a:lnTo>
                  <a:lnTo>
                    <a:pt x="210" y="2"/>
                  </a:lnTo>
                  <a:lnTo>
                    <a:pt x="234" y="0"/>
                  </a:lnTo>
                  <a:lnTo>
                    <a:pt x="257" y="0"/>
                  </a:lnTo>
                  <a:lnTo>
                    <a:pt x="280" y="1"/>
                  </a:lnTo>
                  <a:lnTo>
                    <a:pt x="304" y="3"/>
                  </a:lnTo>
                  <a:lnTo>
                    <a:pt x="331" y="5"/>
                  </a:lnTo>
                  <a:lnTo>
                    <a:pt x="361" y="8"/>
                  </a:lnTo>
                  <a:lnTo>
                    <a:pt x="392" y="11"/>
                  </a:lnTo>
                  <a:lnTo>
                    <a:pt x="423" y="13"/>
                  </a:lnTo>
                  <a:lnTo>
                    <a:pt x="453" y="15"/>
                  </a:lnTo>
                  <a:lnTo>
                    <a:pt x="482" y="16"/>
                  </a:lnTo>
                  <a:lnTo>
                    <a:pt x="509" y="17"/>
                  </a:lnTo>
                  <a:lnTo>
                    <a:pt x="536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89" name="Freeform 333"/>
            <p:cNvSpPr>
              <a:spLocks noChangeAspect="1"/>
            </p:cNvSpPr>
            <p:nvPr/>
          </p:nvSpPr>
          <p:spPr bwMode="auto">
            <a:xfrm>
              <a:off x="420" y="1528"/>
              <a:ext cx="3218" cy="162"/>
            </a:xfrm>
            <a:custGeom>
              <a:avLst/>
              <a:gdLst>
                <a:gd name="T0" fmla="*/ 0 w 537"/>
                <a:gd name="T1" fmla="*/ 27 h 27"/>
                <a:gd name="T2" fmla="*/ 33 w 537"/>
                <a:gd name="T3" fmla="*/ 24 h 27"/>
                <a:gd name="T4" fmla="*/ 65 w 537"/>
                <a:gd name="T5" fmla="*/ 20 h 27"/>
                <a:gd name="T6" fmla="*/ 94 w 537"/>
                <a:gd name="T7" fmla="*/ 16 h 27"/>
                <a:gd name="T8" fmla="*/ 124 w 537"/>
                <a:gd name="T9" fmla="*/ 12 h 27"/>
                <a:gd name="T10" fmla="*/ 155 w 537"/>
                <a:gd name="T11" fmla="*/ 8 h 27"/>
                <a:gd name="T12" fmla="*/ 184 w 537"/>
                <a:gd name="T13" fmla="*/ 5 h 27"/>
                <a:gd name="T14" fmla="*/ 211 w 537"/>
                <a:gd name="T15" fmla="*/ 2 h 27"/>
                <a:gd name="T16" fmla="*/ 235 w 537"/>
                <a:gd name="T17" fmla="*/ 0 h 27"/>
                <a:gd name="T18" fmla="*/ 258 w 537"/>
                <a:gd name="T19" fmla="*/ 0 h 27"/>
                <a:gd name="T20" fmla="*/ 281 w 537"/>
                <a:gd name="T21" fmla="*/ 1 h 27"/>
                <a:gd name="T22" fmla="*/ 306 w 537"/>
                <a:gd name="T23" fmla="*/ 3 h 27"/>
                <a:gd name="T24" fmla="*/ 333 w 537"/>
                <a:gd name="T25" fmla="*/ 5 h 27"/>
                <a:gd name="T26" fmla="*/ 363 w 537"/>
                <a:gd name="T27" fmla="*/ 8 h 27"/>
                <a:gd name="T28" fmla="*/ 394 w 537"/>
                <a:gd name="T29" fmla="*/ 11 h 27"/>
                <a:gd name="T30" fmla="*/ 425 w 537"/>
                <a:gd name="T31" fmla="*/ 14 h 27"/>
                <a:gd name="T32" fmla="*/ 455 w 537"/>
                <a:gd name="T33" fmla="*/ 16 h 27"/>
                <a:gd name="T34" fmla="*/ 483 w 537"/>
                <a:gd name="T35" fmla="*/ 17 h 27"/>
                <a:gd name="T36" fmla="*/ 510 w 537"/>
                <a:gd name="T37" fmla="*/ 18 h 27"/>
                <a:gd name="T38" fmla="*/ 537 w 537"/>
                <a:gd name="T3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27">
                  <a:moveTo>
                    <a:pt x="0" y="27"/>
                  </a:moveTo>
                  <a:lnTo>
                    <a:pt x="33" y="24"/>
                  </a:lnTo>
                  <a:lnTo>
                    <a:pt x="65" y="20"/>
                  </a:lnTo>
                  <a:lnTo>
                    <a:pt x="94" y="16"/>
                  </a:lnTo>
                  <a:lnTo>
                    <a:pt x="124" y="12"/>
                  </a:lnTo>
                  <a:lnTo>
                    <a:pt x="155" y="8"/>
                  </a:lnTo>
                  <a:lnTo>
                    <a:pt x="184" y="5"/>
                  </a:lnTo>
                  <a:lnTo>
                    <a:pt x="211" y="2"/>
                  </a:lnTo>
                  <a:lnTo>
                    <a:pt x="235" y="0"/>
                  </a:lnTo>
                  <a:lnTo>
                    <a:pt x="258" y="0"/>
                  </a:lnTo>
                  <a:lnTo>
                    <a:pt x="281" y="1"/>
                  </a:lnTo>
                  <a:lnTo>
                    <a:pt x="306" y="3"/>
                  </a:lnTo>
                  <a:lnTo>
                    <a:pt x="333" y="5"/>
                  </a:lnTo>
                  <a:lnTo>
                    <a:pt x="363" y="8"/>
                  </a:lnTo>
                  <a:lnTo>
                    <a:pt x="394" y="11"/>
                  </a:lnTo>
                  <a:lnTo>
                    <a:pt x="425" y="14"/>
                  </a:lnTo>
                  <a:lnTo>
                    <a:pt x="455" y="16"/>
                  </a:lnTo>
                  <a:lnTo>
                    <a:pt x="483" y="17"/>
                  </a:lnTo>
                  <a:lnTo>
                    <a:pt x="510" y="18"/>
                  </a:lnTo>
                  <a:lnTo>
                    <a:pt x="537" y="1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90" name="Freeform 334"/>
            <p:cNvSpPr>
              <a:spLocks noChangeAspect="1"/>
            </p:cNvSpPr>
            <p:nvPr/>
          </p:nvSpPr>
          <p:spPr bwMode="auto">
            <a:xfrm>
              <a:off x="414" y="1433"/>
              <a:ext cx="3230" cy="173"/>
            </a:xfrm>
            <a:custGeom>
              <a:avLst/>
              <a:gdLst>
                <a:gd name="T0" fmla="*/ 0 w 539"/>
                <a:gd name="T1" fmla="*/ 29 h 29"/>
                <a:gd name="T2" fmla="*/ 32 w 539"/>
                <a:gd name="T3" fmla="*/ 25 h 29"/>
                <a:gd name="T4" fmla="*/ 63 w 539"/>
                <a:gd name="T5" fmla="*/ 22 h 29"/>
                <a:gd name="T6" fmla="*/ 93 w 539"/>
                <a:gd name="T7" fmla="*/ 18 h 29"/>
                <a:gd name="T8" fmla="*/ 123 w 539"/>
                <a:gd name="T9" fmla="*/ 14 h 29"/>
                <a:gd name="T10" fmla="*/ 155 w 539"/>
                <a:gd name="T11" fmla="*/ 9 h 29"/>
                <a:gd name="T12" fmla="*/ 185 w 539"/>
                <a:gd name="T13" fmla="*/ 5 h 29"/>
                <a:gd name="T14" fmla="*/ 212 w 539"/>
                <a:gd name="T15" fmla="*/ 2 h 29"/>
                <a:gd name="T16" fmla="*/ 236 w 539"/>
                <a:gd name="T17" fmla="*/ 1 h 29"/>
                <a:gd name="T18" fmla="*/ 259 w 539"/>
                <a:gd name="T19" fmla="*/ 0 h 29"/>
                <a:gd name="T20" fmla="*/ 282 w 539"/>
                <a:gd name="T21" fmla="*/ 1 h 29"/>
                <a:gd name="T22" fmla="*/ 307 w 539"/>
                <a:gd name="T23" fmla="*/ 3 h 29"/>
                <a:gd name="T24" fmla="*/ 335 w 539"/>
                <a:gd name="T25" fmla="*/ 5 h 29"/>
                <a:gd name="T26" fmla="*/ 365 w 539"/>
                <a:gd name="T27" fmla="*/ 9 h 29"/>
                <a:gd name="T28" fmla="*/ 396 w 539"/>
                <a:gd name="T29" fmla="*/ 12 h 29"/>
                <a:gd name="T30" fmla="*/ 428 w 539"/>
                <a:gd name="T31" fmla="*/ 15 h 29"/>
                <a:gd name="T32" fmla="*/ 457 w 539"/>
                <a:gd name="T33" fmla="*/ 17 h 29"/>
                <a:gd name="T34" fmla="*/ 485 w 539"/>
                <a:gd name="T35" fmla="*/ 18 h 29"/>
                <a:gd name="T36" fmla="*/ 512 w 539"/>
                <a:gd name="T37" fmla="*/ 19 h 29"/>
                <a:gd name="T38" fmla="*/ 539 w 539"/>
                <a:gd name="T3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29">
                  <a:moveTo>
                    <a:pt x="0" y="29"/>
                  </a:moveTo>
                  <a:lnTo>
                    <a:pt x="32" y="25"/>
                  </a:lnTo>
                  <a:lnTo>
                    <a:pt x="63" y="22"/>
                  </a:lnTo>
                  <a:lnTo>
                    <a:pt x="93" y="18"/>
                  </a:lnTo>
                  <a:lnTo>
                    <a:pt x="123" y="14"/>
                  </a:lnTo>
                  <a:lnTo>
                    <a:pt x="155" y="9"/>
                  </a:lnTo>
                  <a:lnTo>
                    <a:pt x="185" y="5"/>
                  </a:lnTo>
                  <a:lnTo>
                    <a:pt x="212" y="2"/>
                  </a:lnTo>
                  <a:lnTo>
                    <a:pt x="236" y="1"/>
                  </a:lnTo>
                  <a:lnTo>
                    <a:pt x="259" y="0"/>
                  </a:lnTo>
                  <a:lnTo>
                    <a:pt x="282" y="1"/>
                  </a:lnTo>
                  <a:lnTo>
                    <a:pt x="307" y="3"/>
                  </a:lnTo>
                  <a:lnTo>
                    <a:pt x="335" y="5"/>
                  </a:lnTo>
                  <a:lnTo>
                    <a:pt x="365" y="9"/>
                  </a:lnTo>
                  <a:lnTo>
                    <a:pt x="396" y="12"/>
                  </a:lnTo>
                  <a:lnTo>
                    <a:pt x="428" y="15"/>
                  </a:lnTo>
                  <a:lnTo>
                    <a:pt x="457" y="17"/>
                  </a:lnTo>
                  <a:lnTo>
                    <a:pt x="485" y="18"/>
                  </a:lnTo>
                  <a:lnTo>
                    <a:pt x="512" y="19"/>
                  </a:lnTo>
                  <a:lnTo>
                    <a:pt x="539" y="19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91" name="Freeform 335"/>
            <p:cNvSpPr>
              <a:spLocks noChangeAspect="1"/>
            </p:cNvSpPr>
            <p:nvPr/>
          </p:nvSpPr>
          <p:spPr bwMode="auto">
            <a:xfrm>
              <a:off x="408" y="1337"/>
              <a:ext cx="3236" cy="179"/>
            </a:xfrm>
            <a:custGeom>
              <a:avLst/>
              <a:gdLst>
                <a:gd name="T0" fmla="*/ 0 w 540"/>
                <a:gd name="T1" fmla="*/ 30 h 30"/>
                <a:gd name="T2" fmla="*/ 31 w 540"/>
                <a:gd name="T3" fmla="*/ 27 h 30"/>
                <a:gd name="T4" fmla="*/ 62 w 540"/>
                <a:gd name="T5" fmla="*/ 23 h 30"/>
                <a:gd name="T6" fmla="*/ 92 w 540"/>
                <a:gd name="T7" fmla="*/ 19 h 30"/>
                <a:gd name="T8" fmla="*/ 122 w 540"/>
                <a:gd name="T9" fmla="*/ 15 h 30"/>
                <a:gd name="T10" fmla="*/ 155 w 540"/>
                <a:gd name="T11" fmla="*/ 10 h 30"/>
                <a:gd name="T12" fmla="*/ 186 w 540"/>
                <a:gd name="T13" fmla="*/ 6 h 30"/>
                <a:gd name="T14" fmla="*/ 213 w 540"/>
                <a:gd name="T15" fmla="*/ 3 h 30"/>
                <a:gd name="T16" fmla="*/ 237 w 540"/>
                <a:gd name="T17" fmla="*/ 1 h 30"/>
                <a:gd name="T18" fmla="*/ 260 w 540"/>
                <a:gd name="T19" fmla="*/ 0 h 30"/>
                <a:gd name="T20" fmla="*/ 283 w 540"/>
                <a:gd name="T21" fmla="*/ 1 h 30"/>
                <a:gd name="T22" fmla="*/ 308 w 540"/>
                <a:gd name="T23" fmla="*/ 3 h 30"/>
                <a:gd name="T24" fmla="*/ 337 w 540"/>
                <a:gd name="T25" fmla="*/ 6 h 30"/>
                <a:gd name="T26" fmla="*/ 367 w 540"/>
                <a:gd name="T27" fmla="*/ 9 h 30"/>
                <a:gd name="T28" fmla="*/ 398 w 540"/>
                <a:gd name="T29" fmla="*/ 12 h 30"/>
                <a:gd name="T30" fmla="*/ 430 w 540"/>
                <a:gd name="T31" fmla="*/ 16 h 30"/>
                <a:gd name="T32" fmla="*/ 459 w 540"/>
                <a:gd name="T33" fmla="*/ 18 h 30"/>
                <a:gd name="T34" fmla="*/ 487 w 540"/>
                <a:gd name="T35" fmla="*/ 19 h 30"/>
                <a:gd name="T36" fmla="*/ 513 w 540"/>
                <a:gd name="T37" fmla="*/ 19 h 30"/>
                <a:gd name="T38" fmla="*/ 540 w 540"/>
                <a:gd name="T3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0" h="30">
                  <a:moveTo>
                    <a:pt x="0" y="30"/>
                  </a:moveTo>
                  <a:lnTo>
                    <a:pt x="31" y="27"/>
                  </a:lnTo>
                  <a:lnTo>
                    <a:pt x="62" y="23"/>
                  </a:lnTo>
                  <a:lnTo>
                    <a:pt x="92" y="19"/>
                  </a:lnTo>
                  <a:lnTo>
                    <a:pt x="122" y="15"/>
                  </a:lnTo>
                  <a:lnTo>
                    <a:pt x="155" y="10"/>
                  </a:lnTo>
                  <a:lnTo>
                    <a:pt x="186" y="6"/>
                  </a:lnTo>
                  <a:lnTo>
                    <a:pt x="213" y="3"/>
                  </a:lnTo>
                  <a:lnTo>
                    <a:pt x="237" y="1"/>
                  </a:lnTo>
                  <a:lnTo>
                    <a:pt x="260" y="0"/>
                  </a:lnTo>
                  <a:lnTo>
                    <a:pt x="283" y="1"/>
                  </a:lnTo>
                  <a:lnTo>
                    <a:pt x="308" y="3"/>
                  </a:lnTo>
                  <a:lnTo>
                    <a:pt x="337" y="6"/>
                  </a:lnTo>
                  <a:lnTo>
                    <a:pt x="367" y="9"/>
                  </a:lnTo>
                  <a:lnTo>
                    <a:pt x="398" y="12"/>
                  </a:lnTo>
                  <a:lnTo>
                    <a:pt x="430" y="16"/>
                  </a:lnTo>
                  <a:lnTo>
                    <a:pt x="459" y="18"/>
                  </a:lnTo>
                  <a:lnTo>
                    <a:pt x="487" y="19"/>
                  </a:lnTo>
                  <a:lnTo>
                    <a:pt x="513" y="19"/>
                  </a:lnTo>
                  <a:lnTo>
                    <a:pt x="540" y="19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92" name="Freeform 336"/>
            <p:cNvSpPr>
              <a:spLocks noChangeAspect="1"/>
            </p:cNvSpPr>
            <p:nvPr/>
          </p:nvSpPr>
          <p:spPr bwMode="auto">
            <a:xfrm>
              <a:off x="402" y="1241"/>
              <a:ext cx="3242" cy="186"/>
            </a:xfrm>
            <a:custGeom>
              <a:avLst/>
              <a:gdLst>
                <a:gd name="T0" fmla="*/ 0 w 541"/>
                <a:gd name="T1" fmla="*/ 31 h 31"/>
                <a:gd name="T2" fmla="*/ 31 w 541"/>
                <a:gd name="T3" fmla="*/ 28 h 31"/>
                <a:gd name="T4" fmla="*/ 61 w 541"/>
                <a:gd name="T5" fmla="*/ 24 h 31"/>
                <a:gd name="T6" fmla="*/ 90 w 541"/>
                <a:gd name="T7" fmla="*/ 20 h 31"/>
                <a:gd name="T8" fmla="*/ 122 w 541"/>
                <a:gd name="T9" fmla="*/ 16 h 31"/>
                <a:gd name="T10" fmla="*/ 155 w 541"/>
                <a:gd name="T11" fmla="*/ 11 h 31"/>
                <a:gd name="T12" fmla="*/ 187 w 541"/>
                <a:gd name="T13" fmla="*/ 6 h 31"/>
                <a:gd name="T14" fmla="*/ 215 w 541"/>
                <a:gd name="T15" fmla="*/ 3 h 31"/>
                <a:gd name="T16" fmla="*/ 239 w 541"/>
                <a:gd name="T17" fmla="*/ 1 h 31"/>
                <a:gd name="T18" fmla="*/ 260 w 541"/>
                <a:gd name="T19" fmla="*/ 0 h 31"/>
                <a:gd name="T20" fmla="*/ 283 w 541"/>
                <a:gd name="T21" fmla="*/ 1 h 31"/>
                <a:gd name="T22" fmla="*/ 309 w 541"/>
                <a:gd name="T23" fmla="*/ 3 h 31"/>
                <a:gd name="T24" fmla="*/ 338 w 541"/>
                <a:gd name="T25" fmla="*/ 6 h 31"/>
                <a:gd name="T26" fmla="*/ 368 w 541"/>
                <a:gd name="T27" fmla="*/ 9 h 31"/>
                <a:gd name="T28" fmla="*/ 400 w 541"/>
                <a:gd name="T29" fmla="*/ 13 h 31"/>
                <a:gd name="T30" fmla="*/ 431 w 541"/>
                <a:gd name="T31" fmla="*/ 16 h 31"/>
                <a:gd name="T32" fmla="*/ 461 w 541"/>
                <a:gd name="T33" fmla="*/ 18 h 31"/>
                <a:gd name="T34" fmla="*/ 488 w 541"/>
                <a:gd name="T35" fmla="*/ 19 h 31"/>
                <a:gd name="T36" fmla="*/ 514 w 541"/>
                <a:gd name="T37" fmla="*/ 20 h 31"/>
                <a:gd name="T38" fmla="*/ 541 w 541"/>
                <a:gd name="T3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1" h="31">
                  <a:moveTo>
                    <a:pt x="0" y="31"/>
                  </a:moveTo>
                  <a:lnTo>
                    <a:pt x="31" y="28"/>
                  </a:lnTo>
                  <a:lnTo>
                    <a:pt x="61" y="24"/>
                  </a:lnTo>
                  <a:lnTo>
                    <a:pt x="90" y="20"/>
                  </a:lnTo>
                  <a:lnTo>
                    <a:pt x="122" y="16"/>
                  </a:lnTo>
                  <a:lnTo>
                    <a:pt x="155" y="11"/>
                  </a:lnTo>
                  <a:lnTo>
                    <a:pt x="187" y="6"/>
                  </a:lnTo>
                  <a:lnTo>
                    <a:pt x="215" y="3"/>
                  </a:lnTo>
                  <a:lnTo>
                    <a:pt x="239" y="1"/>
                  </a:lnTo>
                  <a:lnTo>
                    <a:pt x="260" y="0"/>
                  </a:lnTo>
                  <a:lnTo>
                    <a:pt x="283" y="1"/>
                  </a:lnTo>
                  <a:lnTo>
                    <a:pt x="309" y="3"/>
                  </a:lnTo>
                  <a:lnTo>
                    <a:pt x="338" y="6"/>
                  </a:lnTo>
                  <a:lnTo>
                    <a:pt x="368" y="9"/>
                  </a:lnTo>
                  <a:lnTo>
                    <a:pt x="400" y="13"/>
                  </a:lnTo>
                  <a:lnTo>
                    <a:pt x="431" y="16"/>
                  </a:lnTo>
                  <a:lnTo>
                    <a:pt x="461" y="18"/>
                  </a:lnTo>
                  <a:lnTo>
                    <a:pt x="488" y="19"/>
                  </a:lnTo>
                  <a:lnTo>
                    <a:pt x="514" y="20"/>
                  </a:lnTo>
                  <a:lnTo>
                    <a:pt x="541" y="2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93" name="Freeform 337"/>
            <p:cNvSpPr>
              <a:spLocks noChangeAspect="1"/>
            </p:cNvSpPr>
            <p:nvPr/>
          </p:nvSpPr>
          <p:spPr bwMode="auto">
            <a:xfrm>
              <a:off x="396" y="1145"/>
              <a:ext cx="3248" cy="192"/>
            </a:xfrm>
            <a:custGeom>
              <a:avLst/>
              <a:gdLst>
                <a:gd name="T0" fmla="*/ 0 w 542"/>
                <a:gd name="T1" fmla="*/ 32 h 32"/>
                <a:gd name="T2" fmla="*/ 30 w 542"/>
                <a:gd name="T3" fmla="*/ 28 h 32"/>
                <a:gd name="T4" fmla="*/ 60 w 542"/>
                <a:gd name="T5" fmla="*/ 25 h 32"/>
                <a:gd name="T6" fmla="*/ 90 w 542"/>
                <a:gd name="T7" fmla="*/ 21 h 32"/>
                <a:gd name="T8" fmla="*/ 122 w 542"/>
                <a:gd name="T9" fmla="*/ 16 h 32"/>
                <a:gd name="T10" fmla="*/ 156 w 542"/>
                <a:gd name="T11" fmla="*/ 11 h 32"/>
                <a:gd name="T12" fmla="*/ 188 w 542"/>
                <a:gd name="T13" fmla="*/ 7 h 32"/>
                <a:gd name="T14" fmla="*/ 216 w 542"/>
                <a:gd name="T15" fmla="*/ 3 h 32"/>
                <a:gd name="T16" fmla="*/ 240 w 542"/>
                <a:gd name="T17" fmla="*/ 1 h 32"/>
                <a:gd name="T18" fmla="*/ 261 w 542"/>
                <a:gd name="T19" fmla="*/ 0 h 32"/>
                <a:gd name="T20" fmla="*/ 284 w 542"/>
                <a:gd name="T21" fmla="*/ 1 h 32"/>
                <a:gd name="T22" fmla="*/ 310 w 542"/>
                <a:gd name="T23" fmla="*/ 3 h 32"/>
                <a:gd name="T24" fmla="*/ 339 w 542"/>
                <a:gd name="T25" fmla="*/ 6 h 32"/>
                <a:gd name="T26" fmla="*/ 370 w 542"/>
                <a:gd name="T27" fmla="*/ 10 h 32"/>
                <a:gd name="T28" fmla="*/ 401 w 542"/>
                <a:gd name="T29" fmla="*/ 13 h 32"/>
                <a:gd name="T30" fmla="*/ 432 w 542"/>
                <a:gd name="T31" fmla="*/ 17 h 32"/>
                <a:gd name="T32" fmla="*/ 462 w 542"/>
                <a:gd name="T33" fmla="*/ 19 h 32"/>
                <a:gd name="T34" fmla="*/ 489 w 542"/>
                <a:gd name="T35" fmla="*/ 20 h 32"/>
                <a:gd name="T36" fmla="*/ 516 w 542"/>
                <a:gd name="T37" fmla="*/ 20 h 32"/>
                <a:gd name="T38" fmla="*/ 542 w 542"/>
                <a:gd name="T3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32">
                  <a:moveTo>
                    <a:pt x="0" y="32"/>
                  </a:moveTo>
                  <a:lnTo>
                    <a:pt x="30" y="28"/>
                  </a:lnTo>
                  <a:lnTo>
                    <a:pt x="60" y="25"/>
                  </a:lnTo>
                  <a:lnTo>
                    <a:pt x="90" y="21"/>
                  </a:lnTo>
                  <a:lnTo>
                    <a:pt x="122" y="16"/>
                  </a:lnTo>
                  <a:lnTo>
                    <a:pt x="156" y="11"/>
                  </a:lnTo>
                  <a:lnTo>
                    <a:pt x="188" y="7"/>
                  </a:lnTo>
                  <a:lnTo>
                    <a:pt x="216" y="3"/>
                  </a:lnTo>
                  <a:lnTo>
                    <a:pt x="240" y="1"/>
                  </a:lnTo>
                  <a:lnTo>
                    <a:pt x="261" y="0"/>
                  </a:lnTo>
                  <a:lnTo>
                    <a:pt x="284" y="1"/>
                  </a:lnTo>
                  <a:lnTo>
                    <a:pt x="310" y="3"/>
                  </a:lnTo>
                  <a:lnTo>
                    <a:pt x="339" y="6"/>
                  </a:lnTo>
                  <a:lnTo>
                    <a:pt x="370" y="10"/>
                  </a:lnTo>
                  <a:lnTo>
                    <a:pt x="401" y="13"/>
                  </a:lnTo>
                  <a:lnTo>
                    <a:pt x="432" y="17"/>
                  </a:lnTo>
                  <a:lnTo>
                    <a:pt x="462" y="19"/>
                  </a:lnTo>
                  <a:lnTo>
                    <a:pt x="489" y="20"/>
                  </a:lnTo>
                  <a:lnTo>
                    <a:pt x="516" y="20"/>
                  </a:lnTo>
                  <a:lnTo>
                    <a:pt x="542" y="21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94" name="Freeform 338"/>
            <p:cNvSpPr>
              <a:spLocks noChangeAspect="1"/>
            </p:cNvSpPr>
            <p:nvPr/>
          </p:nvSpPr>
          <p:spPr bwMode="auto">
            <a:xfrm>
              <a:off x="390" y="1056"/>
              <a:ext cx="3260" cy="185"/>
            </a:xfrm>
            <a:custGeom>
              <a:avLst/>
              <a:gdLst>
                <a:gd name="T0" fmla="*/ 0 w 544"/>
                <a:gd name="T1" fmla="*/ 31 h 31"/>
                <a:gd name="T2" fmla="*/ 30 w 544"/>
                <a:gd name="T3" fmla="*/ 28 h 31"/>
                <a:gd name="T4" fmla="*/ 60 w 544"/>
                <a:gd name="T5" fmla="*/ 25 h 31"/>
                <a:gd name="T6" fmla="*/ 90 w 544"/>
                <a:gd name="T7" fmla="*/ 21 h 31"/>
                <a:gd name="T8" fmla="*/ 122 w 544"/>
                <a:gd name="T9" fmla="*/ 16 h 31"/>
                <a:gd name="T10" fmla="*/ 156 w 544"/>
                <a:gd name="T11" fmla="*/ 11 h 31"/>
                <a:gd name="T12" fmla="*/ 189 w 544"/>
                <a:gd name="T13" fmla="*/ 6 h 31"/>
                <a:gd name="T14" fmla="*/ 218 w 544"/>
                <a:gd name="T15" fmla="*/ 2 h 31"/>
                <a:gd name="T16" fmla="*/ 241 w 544"/>
                <a:gd name="T17" fmla="*/ 0 h 31"/>
                <a:gd name="T18" fmla="*/ 262 w 544"/>
                <a:gd name="T19" fmla="*/ 0 h 31"/>
                <a:gd name="T20" fmla="*/ 284 w 544"/>
                <a:gd name="T21" fmla="*/ 0 h 31"/>
                <a:gd name="T22" fmla="*/ 311 w 544"/>
                <a:gd name="T23" fmla="*/ 2 h 31"/>
                <a:gd name="T24" fmla="*/ 340 w 544"/>
                <a:gd name="T25" fmla="*/ 5 h 31"/>
                <a:gd name="T26" fmla="*/ 371 w 544"/>
                <a:gd name="T27" fmla="*/ 9 h 31"/>
                <a:gd name="T28" fmla="*/ 402 w 544"/>
                <a:gd name="T29" fmla="*/ 13 h 31"/>
                <a:gd name="T30" fmla="*/ 433 w 544"/>
                <a:gd name="T31" fmla="*/ 16 h 31"/>
                <a:gd name="T32" fmla="*/ 463 w 544"/>
                <a:gd name="T33" fmla="*/ 18 h 31"/>
                <a:gd name="T34" fmla="*/ 490 w 544"/>
                <a:gd name="T35" fmla="*/ 19 h 31"/>
                <a:gd name="T36" fmla="*/ 517 w 544"/>
                <a:gd name="T37" fmla="*/ 20 h 31"/>
                <a:gd name="T38" fmla="*/ 544 w 544"/>
                <a:gd name="T3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1">
                  <a:moveTo>
                    <a:pt x="0" y="31"/>
                  </a:moveTo>
                  <a:lnTo>
                    <a:pt x="30" y="28"/>
                  </a:lnTo>
                  <a:lnTo>
                    <a:pt x="60" y="25"/>
                  </a:lnTo>
                  <a:lnTo>
                    <a:pt x="90" y="21"/>
                  </a:lnTo>
                  <a:lnTo>
                    <a:pt x="122" y="16"/>
                  </a:lnTo>
                  <a:lnTo>
                    <a:pt x="156" y="11"/>
                  </a:lnTo>
                  <a:lnTo>
                    <a:pt x="189" y="6"/>
                  </a:lnTo>
                  <a:lnTo>
                    <a:pt x="218" y="2"/>
                  </a:lnTo>
                  <a:lnTo>
                    <a:pt x="241" y="0"/>
                  </a:lnTo>
                  <a:lnTo>
                    <a:pt x="262" y="0"/>
                  </a:lnTo>
                  <a:lnTo>
                    <a:pt x="284" y="0"/>
                  </a:lnTo>
                  <a:lnTo>
                    <a:pt x="311" y="2"/>
                  </a:lnTo>
                  <a:lnTo>
                    <a:pt x="340" y="5"/>
                  </a:lnTo>
                  <a:lnTo>
                    <a:pt x="371" y="9"/>
                  </a:lnTo>
                  <a:lnTo>
                    <a:pt x="402" y="13"/>
                  </a:lnTo>
                  <a:lnTo>
                    <a:pt x="433" y="16"/>
                  </a:lnTo>
                  <a:lnTo>
                    <a:pt x="463" y="18"/>
                  </a:lnTo>
                  <a:lnTo>
                    <a:pt x="490" y="19"/>
                  </a:lnTo>
                  <a:lnTo>
                    <a:pt x="517" y="20"/>
                  </a:lnTo>
                  <a:lnTo>
                    <a:pt x="544" y="2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95" name="Freeform 339"/>
            <p:cNvSpPr>
              <a:spLocks noChangeAspect="1"/>
            </p:cNvSpPr>
            <p:nvPr/>
          </p:nvSpPr>
          <p:spPr bwMode="auto">
            <a:xfrm>
              <a:off x="384" y="960"/>
              <a:ext cx="3266" cy="191"/>
            </a:xfrm>
            <a:custGeom>
              <a:avLst/>
              <a:gdLst>
                <a:gd name="T0" fmla="*/ 0 w 545"/>
                <a:gd name="T1" fmla="*/ 32 h 32"/>
                <a:gd name="T2" fmla="*/ 30 w 545"/>
                <a:gd name="T3" fmla="*/ 29 h 32"/>
                <a:gd name="T4" fmla="*/ 61 w 545"/>
                <a:gd name="T5" fmla="*/ 25 h 32"/>
                <a:gd name="T6" fmla="*/ 91 w 545"/>
                <a:gd name="T7" fmla="*/ 21 h 32"/>
                <a:gd name="T8" fmla="*/ 123 w 545"/>
                <a:gd name="T9" fmla="*/ 16 h 32"/>
                <a:gd name="T10" fmla="*/ 157 w 545"/>
                <a:gd name="T11" fmla="*/ 11 h 32"/>
                <a:gd name="T12" fmla="*/ 190 w 545"/>
                <a:gd name="T13" fmla="*/ 7 h 32"/>
                <a:gd name="T14" fmla="*/ 218 w 545"/>
                <a:gd name="T15" fmla="*/ 3 h 32"/>
                <a:gd name="T16" fmla="*/ 241 w 545"/>
                <a:gd name="T17" fmla="*/ 1 h 32"/>
                <a:gd name="T18" fmla="*/ 262 w 545"/>
                <a:gd name="T19" fmla="*/ 0 h 32"/>
                <a:gd name="T20" fmla="*/ 285 w 545"/>
                <a:gd name="T21" fmla="*/ 0 h 32"/>
                <a:gd name="T22" fmla="*/ 312 w 545"/>
                <a:gd name="T23" fmla="*/ 3 h 32"/>
                <a:gd name="T24" fmla="*/ 341 w 545"/>
                <a:gd name="T25" fmla="*/ 6 h 32"/>
                <a:gd name="T26" fmla="*/ 372 w 545"/>
                <a:gd name="T27" fmla="*/ 9 h 32"/>
                <a:gd name="T28" fmla="*/ 403 w 545"/>
                <a:gd name="T29" fmla="*/ 13 h 32"/>
                <a:gd name="T30" fmla="*/ 434 w 545"/>
                <a:gd name="T31" fmla="*/ 16 h 32"/>
                <a:gd name="T32" fmla="*/ 463 w 545"/>
                <a:gd name="T33" fmla="*/ 18 h 32"/>
                <a:gd name="T34" fmla="*/ 491 w 545"/>
                <a:gd name="T35" fmla="*/ 19 h 32"/>
                <a:gd name="T36" fmla="*/ 518 w 545"/>
                <a:gd name="T37" fmla="*/ 20 h 32"/>
                <a:gd name="T38" fmla="*/ 545 w 545"/>
                <a:gd name="T3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2">
                  <a:moveTo>
                    <a:pt x="0" y="32"/>
                  </a:moveTo>
                  <a:lnTo>
                    <a:pt x="30" y="29"/>
                  </a:lnTo>
                  <a:lnTo>
                    <a:pt x="61" y="25"/>
                  </a:lnTo>
                  <a:lnTo>
                    <a:pt x="91" y="21"/>
                  </a:lnTo>
                  <a:lnTo>
                    <a:pt x="123" y="16"/>
                  </a:lnTo>
                  <a:lnTo>
                    <a:pt x="157" y="11"/>
                  </a:lnTo>
                  <a:lnTo>
                    <a:pt x="190" y="7"/>
                  </a:lnTo>
                  <a:lnTo>
                    <a:pt x="218" y="3"/>
                  </a:lnTo>
                  <a:lnTo>
                    <a:pt x="241" y="1"/>
                  </a:lnTo>
                  <a:lnTo>
                    <a:pt x="262" y="0"/>
                  </a:lnTo>
                  <a:lnTo>
                    <a:pt x="285" y="0"/>
                  </a:lnTo>
                  <a:lnTo>
                    <a:pt x="312" y="3"/>
                  </a:lnTo>
                  <a:lnTo>
                    <a:pt x="341" y="6"/>
                  </a:lnTo>
                  <a:lnTo>
                    <a:pt x="372" y="9"/>
                  </a:lnTo>
                  <a:lnTo>
                    <a:pt x="403" y="13"/>
                  </a:lnTo>
                  <a:lnTo>
                    <a:pt x="434" y="16"/>
                  </a:lnTo>
                  <a:lnTo>
                    <a:pt x="463" y="18"/>
                  </a:lnTo>
                  <a:lnTo>
                    <a:pt x="491" y="19"/>
                  </a:lnTo>
                  <a:lnTo>
                    <a:pt x="518" y="20"/>
                  </a:lnTo>
                  <a:lnTo>
                    <a:pt x="545" y="21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996" name="Oval 340"/>
            <p:cNvSpPr>
              <a:spLocks noChangeAspect="1" noChangeArrowheads="1"/>
            </p:cNvSpPr>
            <p:nvPr/>
          </p:nvSpPr>
          <p:spPr bwMode="auto">
            <a:xfrm>
              <a:off x="396" y="1774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97" name="Oval 341"/>
            <p:cNvSpPr>
              <a:spLocks noChangeAspect="1" noChangeArrowheads="1"/>
            </p:cNvSpPr>
            <p:nvPr/>
          </p:nvSpPr>
          <p:spPr bwMode="auto">
            <a:xfrm>
              <a:off x="1007" y="1283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98" name="Oval 342"/>
            <p:cNvSpPr>
              <a:spLocks noChangeAspect="1" noChangeArrowheads="1"/>
            </p:cNvSpPr>
            <p:nvPr/>
          </p:nvSpPr>
          <p:spPr bwMode="auto">
            <a:xfrm>
              <a:off x="1613" y="978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999" name="Oval 343"/>
            <p:cNvSpPr>
              <a:spLocks noChangeAspect="1" noChangeArrowheads="1"/>
            </p:cNvSpPr>
            <p:nvPr/>
          </p:nvSpPr>
          <p:spPr bwMode="auto">
            <a:xfrm>
              <a:off x="2044" y="924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0" name="Oval 344"/>
            <p:cNvSpPr>
              <a:spLocks noChangeAspect="1" noChangeArrowheads="1"/>
            </p:cNvSpPr>
            <p:nvPr/>
          </p:nvSpPr>
          <p:spPr bwMode="auto">
            <a:xfrm>
              <a:off x="3051" y="1295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1" name="Oval 345"/>
            <p:cNvSpPr>
              <a:spLocks noChangeAspect="1" noChangeArrowheads="1"/>
            </p:cNvSpPr>
            <p:nvPr/>
          </p:nvSpPr>
          <p:spPr bwMode="auto">
            <a:xfrm>
              <a:off x="3597" y="1367"/>
              <a:ext cx="71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2" name="Oval 346"/>
            <p:cNvSpPr>
              <a:spLocks noChangeAspect="1" noChangeArrowheads="1"/>
            </p:cNvSpPr>
            <p:nvPr/>
          </p:nvSpPr>
          <p:spPr bwMode="auto">
            <a:xfrm>
              <a:off x="3591" y="2049"/>
              <a:ext cx="71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3" name="Oval 347"/>
            <p:cNvSpPr>
              <a:spLocks noChangeAspect="1" noChangeArrowheads="1"/>
            </p:cNvSpPr>
            <p:nvPr/>
          </p:nvSpPr>
          <p:spPr bwMode="auto">
            <a:xfrm>
              <a:off x="2853" y="2073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4" name="Oval 348"/>
            <p:cNvSpPr>
              <a:spLocks noChangeAspect="1" noChangeArrowheads="1"/>
            </p:cNvSpPr>
            <p:nvPr/>
          </p:nvSpPr>
          <p:spPr bwMode="auto">
            <a:xfrm>
              <a:off x="2416" y="2276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5" name="Oval 349"/>
            <p:cNvSpPr>
              <a:spLocks noChangeAspect="1" noChangeArrowheads="1"/>
            </p:cNvSpPr>
            <p:nvPr/>
          </p:nvSpPr>
          <p:spPr bwMode="auto">
            <a:xfrm>
              <a:off x="1067" y="2252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6" name="Oval 350"/>
            <p:cNvSpPr>
              <a:spLocks noChangeAspect="1" noChangeArrowheads="1"/>
            </p:cNvSpPr>
            <p:nvPr/>
          </p:nvSpPr>
          <p:spPr bwMode="auto">
            <a:xfrm>
              <a:off x="1481" y="2234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7" name="Oval 351"/>
            <p:cNvSpPr>
              <a:spLocks noChangeAspect="1" noChangeArrowheads="1"/>
            </p:cNvSpPr>
            <p:nvPr/>
          </p:nvSpPr>
          <p:spPr bwMode="auto">
            <a:xfrm>
              <a:off x="1481" y="1965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8" name="Oval 352"/>
            <p:cNvSpPr>
              <a:spLocks noChangeAspect="1" noChangeArrowheads="1"/>
            </p:cNvSpPr>
            <p:nvPr/>
          </p:nvSpPr>
          <p:spPr bwMode="auto">
            <a:xfrm>
              <a:off x="738" y="1714"/>
              <a:ext cx="71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09" name="Freeform 353"/>
            <p:cNvSpPr>
              <a:spLocks noChangeAspect="1"/>
            </p:cNvSpPr>
            <p:nvPr/>
          </p:nvSpPr>
          <p:spPr bwMode="auto">
            <a:xfrm>
              <a:off x="432" y="960"/>
              <a:ext cx="3200" cy="1352"/>
            </a:xfrm>
            <a:custGeom>
              <a:avLst/>
              <a:gdLst>
                <a:gd name="T0" fmla="*/ 0 w 534"/>
                <a:gd name="T1" fmla="*/ 142 h 226"/>
                <a:gd name="T2" fmla="*/ 102 w 534"/>
                <a:gd name="T3" fmla="*/ 60 h 226"/>
                <a:gd name="T4" fmla="*/ 203 w 534"/>
                <a:gd name="T5" fmla="*/ 9 h 226"/>
                <a:gd name="T6" fmla="*/ 275 w 534"/>
                <a:gd name="T7" fmla="*/ 0 h 226"/>
                <a:gd name="T8" fmla="*/ 443 w 534"/>
                <a:gd name="T9" fmla="*/ 62 h 226"/>
                <a:gd name="T10" fmla="*/ 534 w 534"/>
                <a:gd name="T11" fmla="*/ 74 h 226"/>
                <a:gd name="T12" fmla="*/ 533 w 534"/>
                <a:gd name="T13" fmla="*/ 188 h 226"/>
                <a:gd name="T14" fmla="*/ 410 w 534"/>
                <a:gd name="T15" fmla="*/ 192 h 226"/>
                <a:gd name="T16" fmla="*/ 337 w 534"/>
                <a:gd name="T17" fmla="*/ 226 h 226"/>
                <a:gd name="T18" fmla="*/ 112 w 534"/>
                <a:gd name="T19" fmla="*/ 22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226">
                  <a:moveTo>
                    <a:pt x="0" y="142"/>
                  </a:moveTo>
                  <a:lnTo>
                    <a:pt x="102" y="60"/>
                  </a:lnTo>
                  <a:lnTo>
                    <a:pt x="203" y="9"/>
                  </a:lnTo>
                  <a:lnTo>
                    <a:pt x="275" y="0"/>
                  </a:lnTo>
                  <a:lnTo>
                    <a:pt x="443" y="62"/>
                  </a:lnTo>
                  <a:lnTo>
                    <a:pt x="534" y="74"/>
                  </a:lnTo>
                  <a:lnTo>
                    <a:pt x="533" y="188"/>
                  </a:lnTo>
                  <a:lnTo>
                    <a:pt x="410" y="192"/>
                  </a:lnTo>
                  <a:lnTo>
                    <a:pt x="337" y="226"/>
                  </a:lnTo>
                  <a:lnTo>
                    <a:pt x="112" y="22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0" name="Line 354"/>
            <p:cNvSpPr>
              <a:spLocks noChangeAspect="1" noChangeShapeType="1"/>
            </p:cNvSpPr>
            <p:nvPr/>
          </p:nvSpPr>
          <p:spPr bwMode="auto">
            <a:xfrm>
              <a:off x="432" y="1809"/>
              <a:ext cx="671" cy="4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1" name="Line 355"/>
            <p:cNvSpPr>
              <a:spLocks noChangeAspect="1" noChangeShapeType="1"/>
            </p:cNvSpPr>
            <p:nvPr/>
          </p:nvSpPr>
          <p:spPr bwMode="auto">
            <a:xfrm flipV="1">
              <a:off x="1517" y="2001"/>
              <a:ext cx="1" cy="2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2" name="Line 356"/>
            <p:cNvSpPr>
              <a:spLocks noChangeAspect="1" noChangeShapeType="1"/>
            </p:cNvSpPr>
            <p:nvPr/>
          </p:nvSpPr>
          <p:spPr bwMode="auto">
            <a:xfrm>
              <a:off x="1043" y="1319"/>
              <a:ext cx="60" cy="9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3" name="Line 357"/>
            <p:cNvSpPr>
              <a:spLocks noChangeAspect="1" noChangeShapeType="1"/>
            </p:cNvSpPr>
            <p:nvPr/>
          </p:nvSpPr>
          <p:spPr bwMode="auto">
            <a:xfrm flipH="1">
              <a:off x="2889" y="1331"/>
              <a:ext cx="198" cy="7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014" name="Group 358"/>
          <p:cNvGrpSpPr>
            <a:grpSpLocks noChangeAspect="1"/>
          </p:cNvGrpSpPr>
          <p:nvPr/>
        </p:nvGrpSpPr>
        <p:grpSpPr bwMode="auto">
          <a:xfrm>
            <a:off x="525463" y="1981200"/>
            <a:ext cx="1398587" cy="411163"/>
            <a:chOff x="330" y="528"/>
            <a:chExt cx="3278" cy="963"/>
          </a:xfrm>
        </p:grpSpPr>
        <p:sp>
          <p:nvSpPr>
            <p:cNvPr id="583015" name="Freeform 359"/>
            <p:cNvSpPr>
              <a:spLocks noChangeAspect="1"/>
            </p:cNvSpPr>
            <p:nvPr/>
          </p:nvSpPr>
          <p:spPr bwMode="auto">
            <a:xfrm>
              <a:off x="336" y="528"/>
              <a:ext cx="102" cy="903"/>
            </a:xfrm>
            <a:custGeom>
              <a:avLst/>
              <a:gdLst>
                <a:gd name="T0" fmla="*/ 0 w 17"/>
                <a:gd name="T1" fmla="*/ 151 h 151"/>
                <a:gd name="T2" fmla="*/ 0 w 17"/>
                <a:gd name="T3" fmla="*/ 139 h 151"/>
                <a:gd name="T4" fmla="*/ 0 w 17"/>
                <a:gd name="T5" fmla="*/ 128 h 151"/>
                <a:gd name="T6" fmla="*/ 1 w 17"/>
                <a:gd name="T7" fmla="*/ 116 h 151"/>
                <a:gd name="T8" fmla="*/ 2 w 17"/>
                <a:gd name="T9" fmla="*/ 105 h 151"/>
                <a:gd name="T10" fmla="*/ 3 w 17"/>
                <a:gd name="T11" fmla="*/ 93 h 151"/>
                <a:gd name="T12" fmla="*/ 5 w 17"/>
                <a:gd name="T13" fmla="*/ 82 h 151"/>
                <a:gd name="T14" fmla="*/ 6 w 17"/>
                <a:gd name="T15" fmla="*/ 71 h 151"/>
                <a:gd name="T16" fmla="*/ 7 w 17"/>
                <a:gd name="T17" fmla="*/ 60 h 151"/>
                <a:gd name="T18" fmla="*/ 9 w 17"/>
                <a:gd name="T19" fmla="*/ 50 h 151"/>
                <a:gd name="T20" fmla="*/ 10 w 17"/>
                <a:gd name="T21" fmla="*/ 39 h 151"/>
                <a:gd name="T22" fmla="*/ 12 w 17"/>
                <a:gd name="T23" fmla="*/ 29 h 151"/>
                <a:gd name="T24" fmla="*/ 14 w 17"/>
                <a:gd name="T25" fmla="*/ 19 h 151"/>
                <a:gd name="T26" fmla="*/ 15 w 17"/>
                <a:gd name="T27" fmla="*/ 10 h 151"/>
                <a:gd name="T28" fmla="*/ 17 w 17"/>
                <a:gd name="T2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51">
                  <a:moveTo>
                    <a:pt x="0" y="151"/>
                  </a:moveTo>
                  <a:lnTo>
                    <a:pt x="0" y="139"/>
                  </a:lnTo>
                  <a:lnTo>
                    <a:pt x="0" y="128"/>
                  </a:lnTo>
                  <a:lnTo>
                    <a:pt x="1" y="116"/>
                  </a:lnTo>
                  <a:lnTo>
                    <a:pt x="2" y="105"/>
                  </a:lnTo>
                  <a:lnTo>
                    <a:pt x="3" y="93"/>
                  </a:lnTo>
                  <a:lnTo>
                    <a:pt x="5" y="82"/>
                  </a:lnTo>
                  <a:lnTo>
                    <a:pt x="6" y="71"/>
                  </a:lnTo>
                  <a:lnTo>
                    <a:pt x="7" y="60"/>
                  </a:lnTo>
                  <a:lnTo>
                    <a:pt x="9" y="50"/>
                  </a:lnTo>
                  <a:lnTo>
                    <a:pt x="10" y="39"/>
                  </a:lnTo>
                  <a:lnTo>
                    <a:pt x="12" y="29"/>
                  </a:lnTo>
                  <a:lnTo>
                    <a:pt x="14" y="19"/>
                  </a:lnTo>
                  <a:lnTo>
                    <a:pt x="15" y="10"/>
                  </a:lnTo>
                  <a:lnTo>
                    <a:pt x="17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6" name="Freeform 360"/>
            <p:cNvSpPr>
              <a:spLocks noChangeAspect="1"/>
            </p:cNvSpPr>
            <p:nvPr/>
          </p:nvSpPr>
          <p:spPr bwMode="auto">
            <a:xfrm>
              <a:off x="474" y="534"/>
              <a:ext cx="120" cy="903"/>
            </a:xfrm>
            <a:custGeom>
              <a:avLst/>
              <a:gdLst>
                <a:gd name="T0" fmla="*/ 1 w 20"/>
                <a:gd name="T1" fmla="*/ 151 h 151"/>
                <a:gd name="T2" fmla="*/ 1 w 20"/>
                <a:gd name="T3" fmla="*/ 139 h 151"/>
                <a:gd name="T4" fmla="*/ 0 w 20"/>
                <a:gd name="T5" fmla="*/ 128 h 151"/>
                <a:gd name="T6" fmla="*/ 1 w 20"/>
                <a:gd name="T7" fmla="*/ 116 h 151"/>
                <a:gd name="T8" fmla="*/ 1 w 20"/>
                <a:gd name="T9" fmla="*/ 104 h 151"/>
                <a:gd name="T10" fmla="*/ 2 w 20"/>
                <a:gd name="T11" fmla="*/ 92 h 151"/>
                <a:gd name="T12" fmla="*/ 3 w 20"/>
                <a:gd name="T13" fmla="*/ 81 h 151"/>
                <a:gd name="T14" fmla="*/ 4 w 20"/>
                <a:gd name="T15" fmla="*/ 70 h 151"/>
                <a:gd name="T16" fmla="*/ 6 w 20"/>
                <a:gd name="T17" fmla="*/ 59 h 151"/>
                <a:gd name="T18" fmla="*/ 9 w 20"/>
                <a:gd name="T19" fmla="*/ 49 h 151"/>
                <a:gd name="T20" fmla="*/ 11 w 20"/>
                <a:gd name="T21" fmla="*/ 39 h 151"/>
                <a:gd name="T22" fmla="*/ 14 w 20"/>
                <a:gd name="T23" fmla="*/ 29 h 151"/>
                <a:gd name="T24" fmla="*/ 16 w 20"/>
                <a:gd name="T25" fmla="*/ 19 h 151"/>
                <a:gd name="T26" fmla="*/ 18 w 20"/>
                <a:gd name="T27" fmla="*/ 10 h 151"/>
                <a:gd name="T28" fmla="*/ 20 w 20"/>
                <a:gd name="T2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51">
                  <a:moveTo>
                    <a:pt x="1" y="151"/>
                  </a:moveTo>
                  <a:lnTo>
                    <a:pt x="1" y="139"/>
                  </a:lnTo>
                  <a:lnTo>
                    <a:pt x="0" y="128"/>
                  </a:lnTo>
                  <a:lnTo>
                    <a:pt x="1" y="116"/>
                  </a:lnTo>
                  <a:lnTo>
                    <a:pt x="1" y="104"/>
                  </a:lnTo>
                  <a:lnTo>
                    <a:pt x="2" y="92"/>
                  </a:lnTo>
                  <a:lnTo>
                    <a:pt x="3" y="81"/>
                  </a:lnTo>
                  <a:lnTo>
                    <a:pt x="4" y="70"/>
                  </a:lnTo>
                  <a:lnTo>
                    <a:pt x="6" y="59"/>
                  </a:lnTo>
                  <a:lnTo>
                    <a:pt x="9" y="49"/>
                  </a:lnTo>
                  <a:lnTo>
                    <a:pt x="11" y="39"/>
                  </a:lnTo>
                  <a:lnTo>
                    <a:pt x="14" y="29"/>
                  </a:lnTo>
                  <a:lnTo>
                    <a:pt x="16" y="19"/>
                  </a:lnTo>
                  <a:lnTo>
                    <a:pt x="18" y="10"/>
                  </a:lnTo>
                  <a:lnTo>
                    <a:pt x="2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7" name="Freeform 361"/>
            <p:cNvSpPr>
              <a:spLocks noChangeAspect="1"/>
            </p:cNvSpPr>
            <p:nvPr/>
          </p:nvSpPr>
          <p:spPr bwMode="auto">
            <a:xfrm>
              <a:off x="618" y="546"/>
              <a:ext cx="132" cy="903"/>
            </a:xfrm>
            <a:custGeom>
              <a:avLst/>
              <a:gdLst>
                <a:gd name="T0" fmla="*/ 1 w 22"/>
                <a:gd name="T1" fmla="*/ 151 h 151"/>
                <a:gd name="T2" fmla="*/ 1 w 22"/>
                <a:gd name="T3" fmla="*/ 139 h 151"/>
                <a:gd name="T4" fmla="*/ 0 w 22"/>
                <a:gd name="T5" fmla="*/ 127 h 151"/>
                <a:gd name="T6" fmla="*/ 0 w 22"/>
                <a:gd name="T7" fmla="*/ 115 h 151"/>
                <a:gd name="T8" fmla="*/ 0 w 22"/>
                <a:gd name="T9" fmla="*/ 103 h 151"/>
                <a:gd name="T10" fmla="*/ 0 w 22"/>
                <a:gd name="T11" fmla="*/ 91 h 151"/>
                <a:gd name="T12" fmla="*/ 1 w 22"/>
                <a:gd name="T13" fmla="*/ 80 h 151"/>
                <a:gd name="T14" fmla="*/ 3 w 22"/>
                <a:gd name="T15" fmla="*/ 69 h 151"/>
                <a:gd name="T16" fmla="*/ 6 w 22"/>
                <a:gd name="T17" fmla="*/ 58 h 151"/>
                <a:gd name="T18" fmla="*/ 9 w 22"/>
                <a:gd name="T19" fmla="*/ 48 h 151"/>
                <a:gd name="T20" fmla="*/ 12 w 22"/>
                <a:gd name="T21" fmla="*/ 38 h 151"/>
                <a:gd name="T22" fmla="*/ 15 w 22"/>
                <a:gd name="T23" fmla="*/ 28 h 151"/>
                <a:gd name="T24" fmla="*/ 18 w 22"/>
                <a:gd name="T25" fmla="*/ 19 h 151"/>
                <a:gd name="T26" fmla="*/ 20 w 22"/>
                <a:gd name="T27" fmla="*/ 9 h 151"/>
                <a:gd name="T28" fmla="*/ 22 w 22"/>
                <a:gd name="T2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51">
                  <a:moveTo>
                    <a:pt x="1" y="151"/>
                  </a:moveTo>
                  <a:lnTo>
                    <a:pt x="1" y="139"/>
                  </a:lnTo>
                  <a:lnTo>
                    <a:pt x="0" y="127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80"/>
                  </a:lnTo>
                  <a:lnTo>
                    <a:pt x="3" y="69"/>
                  </a:lnTo>
                  <a:lnTo>
                    <a:pt x="6" y="58"/>
                  </a:lnTo>
                  <a:lnTo>
                    <a:pt x="9" y="48"/>
                  </a:lnTo>
                  <a:lnTo>
                    <a:pt x="12" y="38"/>
                  </a:lnTo>
                  <a:lnTo>
                    <a:pt x="15" y="28"/>
                  </a:lnTo>
                  <a:lnTo>
                    <a:pt x="18" y="19"/>
                  </a:lnTo>
                  <a:lnTo>
                    <a:pt x="20" y="9"/>
                  </a:lnTo>
                  <a:lnTo>
                    <a:pt x="2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8" name="Freeform 362"/>
            <p:cNvSpPr>
              <a:spLocks noChangeAspect="1"/>
            </p:cNvSpPr>
            <p:nvPr/>
          </p:nvSpPr>
          <p:spPr bwMode="auto">
            <a:xfrm>
              <a:off x="767" y="558"/>
              <a:ext cx="138" cy="897"/>
            </a:xfrm>
            <a:custGeom>
              <a:avLst/>
              <a:gdLst>
                <a:gd name="T0" fmla="*/ 2 w 23"/>
                <a:gd name="T1" fmla="*/ 150 h 150"/>
                <a:gd name="T2" fmla="*/ 1 w 23"/>
                <a:gd name="T3" fmla="*/ 138 h 150"/>
                <a:gd name="T4" fmla="*/ 0 w 23"/>
                <a:gd name="T5" fmla="*/ 126 h 150"/>
                <a:gd name="T6" fmla="*/ 0 w 23"/>
                <a:gd name="T7" fmla="*/ 114 h 150"/>
                <a:gd name="T8" fmla="*/ 0 w 23"/>
                <a:gd name="T9" fmla="*/ 102 h 150"/>
                <a:gd name="T10" fmla="*/ 1 w 23"/>
                <a:gd name="T11" fmla="*/ 90 h 150"/>
                <a:gd name="T12" fmla="*/ 2 w 23"/>
                <a:gd name="T13" fmla="*/ 79 h 150"/>
                <a:gd name="T14" fmla="*/ 4 w 23"/>
                <a:gd name="T15" fmla="*/ 68 h 150"/>
                <a:gd name="T16" fmla="*/ 7 w 23"/>
                <a:gd name="T17" fmla="*/ 57 h 150"/>
                <a:gd name="T18" fmla="*/ 11 w 23"/>
                <a:gd name="T19" fmla="*/ 47 h 150"/>
                <a:gd name="T20" fmla="*/ 14 w 23"/>
                <a:gd name="T21" fmla="*/ 38 h 150"/>
                <a:gd name="T22" fmla="*/ 18 w 23"/>
                <a:gd name="T23" fmla="*/ 28 h 150"/>
                <a:gd name="T24" fmla="*/ 20 w 23"/>
                <a:gd name="T25" fmla="*/ 19 h 150"/>
                <a:gd name="T26" fmla="*/ 22 w 23"/>
                <a:gd name="T27" fmla="*/ 9 h 150"/>
                <a:gd name="T28" fmla="*/ 23 w 23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150">
                  <a:moveTo>
                    <a:pt x="2" y="150"/>
                  </a:moveTo>
                  <a:lnTo>
                    <a:pt x="1" y="138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0" y="102"/>
                  </a:lnTo>
                  <a:lnTo>
                    <a:pt x="1" y="90"/>
                  </a:lnTo>
                  <a:lnTo>
                    <a:pt x="2" y="79"/>
                  </a:lnTo>
                  <a:lnTo>
                    <a:pt x="4" y="68"/>
                  </a:lnTo>
                  <a:lnTo>
                    <a:pt x="7" y="57"/>
                  </a:lnTo>
                  <a:lnTo>
                    <a:pt x="11" y="47"/>
                  </a:lnTo>
                  <a:lnTo>
                    <a:pt x="14" y="38"/>
                  </a:lnTo>
                  <a:lnTo>
                    <a:pt x="18" y="28"/>
                  </a:lnTo>
                  <a:lnTo>
                    <a:pt x="20" y="19"/>
                  </a:lnTo>
                  <a:lnTo>
                    <a:pt x="22" y="9"/>
                  </a:lnTo>
                  <a:lnTo>
                    <a:pt x="2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19" name="Freeform 363"/>
            <p:cNvSpPr>
              <a:spLocks noChangeAspect="1"/>
            </p:cNvSpPr>
            <p:nvPr/>
          </p:nvSpPr>
          <p:spPr bwMode="auto">
            <a:xfrm>
              <a:off x="923" y="576"/>
              <a:ext cx="126" cy="885"/>
            </a:xfrm>
            <a:custGeom>
              <a:avLst/>
              <a:gdLst>
                <a:gd name="T0" fmla="*/ 2 w 21"/>
                <a:gd name="T1" fmla="*/ 148 h 148"/>
                <a:gd name="T2" fmla="*/ 1 w 21"/>
                <a:gd name="T3" fmla="*/ 135 h 148"/>
                <a:gd name="T4" fmla="*/ 0 w 21"/>
                <a:gd name="T5" fmla="*/ 123 h 148"/>
                <a:gd name="T6" fmla="*/ 0 w 21"/>
                <a:gd name="T7" fmla="*/ 111 h 148"/>
                <a:gd name="T8" fmla="*/ 0 w 21"/>
                <a:gd name="T9" fmla="*/ 99 h 148"/>
                <a:gd name="T10" fmla="*/ 1 w 21"/>
                <a:gd name="T11" fmla="*/ 88 h 148"/>
                <a:gd name="T12" fmla="*/ 3 w 21"/>
                <a:gd name="T13" fmla="*/ 77 h 148"/>
                <a:gd name="T14" fmla="*/ 5 w 21"/>
                <a:gd name="T15" fmla="*/ 66 h 148"/>
                <a:gd name="T16" fmla="*/ 8 w 21"/>
                <a:gd name="T17" fmla="*/ 56 h 148"/>
                <a:gd name="T18" fmla="*/ 11 w 21"/>
                <a:gd name="T19" fmla="*/ 46 h 148"/>
                <a:gd name="T20" fmla="*/ 14 w 21"/>
                <a:gd name="T21" fmla="*/ 37 h 148"/>
                <a:gd name="T22" fmla="*/ 17 w 21"/>
                <a:gd name="T23" fmla="*/ 28 h 148"/>
                <a:gd name="T24" fmla="*/ 19 w 21"/>
                <a:gd name="T25" fmla="*/ 18 h 148"/>
                <a:gd name="T26" fmla="*/ 20 w 21"/>
                <a:gd name="T27" fmla="*/ 9 h 148"/>
                <a:gd name="T28" fmla="*/ 21 w 21"/>
                <a:gd name="T2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48">
                  <a:moveTo>
                    <a:pt x="2" y="148"/>
                  </a:moveTo>
                  <a:lnTo>
                    <a:pt x="1" y="135"/>
                  </a:lnTo>
                  <a:lnTo>
                    <a:pt x="0" y="123"/>
                  </a:lnTo>
                  <a:lnTo>
                    <a:pt x="0" y="111"/>
                  </a:lnTo>
                  <a:lnTo>
                    <a:pt x="0" y="99"/>
                  </a:lnTo>
                  <a:lnTo>
                    <a:pt x="1" y="88"/>
                  </a:lnTo>
                  <a:lnTo>
                    <a:pt x="3" y="77"/>
                  </a:lnTo>
                  <a:lnTo>
                    <a:pt x="5" y="66"/>
                  </a:lnTo>
                  <a:lnTo>
                    <a:pt x="8" y="5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17" y="28"/>
                  </a:lnTo>
                  <a:lnTo>
                    <a:pt x="19" y="18"/>
                  </a:lnTo>
                  <a:lnTo>
                    <a:pt x="20" y="9"/>
                  </a:lnTo>
                  <a:lnTo>
                    <a:pt x="2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0" name="Freeform 364"/>
            <p:cNvSpPr>
              <a:spLocks noChangeAspect="1"/>
            </p:cNvSpPr>
            <p:nvPr/>
          </p:nvSpPr>
          <p:spPr bwMode="auto">
            <a:xfrm>
              <a:off x="1079" y="600"/>
              <a:ext cx="108" cy="855"/>
            </a:xfrm>
            <a:custGeom>
              <a:avLst/>
              <a:gdLst>
                <a:gd name="T0" fmla="*/ 3 w 18"/>
                <a:gd name="T1" fmla="*/ 143 h 143"/>
                <a:gd name="T2" fmla="*/ 2 w 18"/>
                <a:gd name="T3" fmla="*/ 131 h 143"/>
                <a:gd name="T4" fmla="*/ 1 w 18"/>
                <a:gd name="T5" fmla="*/ 119 h 143"/>
                <a:gd name="T6" fmla="*/ 0 w 18"/>
                <a:gd name="T7" fmla="*/ 107 h 143"/>
                <a:gd name="T8" fmla="*/ 1 w 18"/>
                <a:gd name="T9" fmla="*/ 95 h 143"/>
                <a:gd name="T10" fmla="*/ 2 w 18"/>
                <a:gd name="T11" fmla="*/ 84 h 143"/>
                <a:gd name="T12" fmla="*/ 4 w 18"/>
                <a:gd name="T13" fmla="*/ 74 h 143"/>
                <a:gd name="T14" fmla="*/ 6 w 18"/>
                <a:gd name="T15" fmla="*/ 64 h 143"/>
                <a:gd name="T16" fmla="*/ 8 w 18"/>
                <a:gd name="T17" fmla="*/ 54 h 143"/>
                <a:gd name="T18" fmla="*/ 10 w 18"/>
                <a:gd name="T19" fmla="*/ 45 h 143"/>
                <a:gd name="T20" fmla="*/ 12 w 18"/>
                <a:gd name="T21" fmla="*/ 36 h 143"/>
                <a:gd name="T22" fmla="*/ 14 w 18"/>
                <a:gd name="T23" fmla="*/ 27 h 143"/>
                <a:gd name="T24" fmla="*/ 16 w 18"/>
                <a:gd name="T25" fmla="*/ 18 h 143"/>
                <a:gd name="T26" fmla="*/ 17 w 18"/>
                <a:gd name="T27" fmla="*/ 9 h 143"/>
                <a:gd name="T28" fmla="*/ 18 w 18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43">
                  <a:moveTo>
                    <a:pt x="3" y="143"/>
                  </a:moveTo>
                  <a:lnTo>
                    <a:pt x="2" y="131"/>
                  </a:lnTo>
                  <a:lnTo>
                    <a:pt x="1" y="119"/>
                  </a:lnTo>
                  <a:lnTo>
                    <a:pt x="0" y="107"/>
                  </a:lnTo>
                  <a:lnTo>
                    <a:pt x="1" y="95"/>
                  </a:lnTo>
                  <a:lnTo>
                    <a:pt x="2" y="84"/>
                  </a:lnTo>
                  <a:lnTo>
                    <a:pt x="4" y="74"/>
                  </a:lnTo>
                  <a:lnTo>
                    <a:pt x="6" y="64"/>
                  </a:lnTo>
                  <a:lnTo>
                    <a:pt x="8" y="54"/>
                  </a:lnTo>
                  <a:lnTo>
                    <a:pt x="10" y="45"/>
                  </a:lnTo>
                  <a:lnTo>
                    <a:pt x="12" y="36"/>
                  </a:lnTo>
                  <a:lnTo>
                    <a:pt x="14" y="27"/>
                  </a:lnTo>
                  <a:lnTo>
                    <a:pt x="16" y="18"/>
                  </a:lnTo>
                  <a:lnTo>
                    <a:pt x="17" y="9"/>
                  </a:lnTo>
                  <a:lnTo>
                    <a:pt x="18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1" name="Freeform 365"/>
            <p:cNvSpPr>
              <a:spLocks noChangeAspect="1"/>
            </p:cNvSpPr>
            <p:nvPr/>
          </p:nvSpPr>
          <p:spPr bwMode="auto">
            <a:xfrm>
              <a:off x="1259" y="624"/>
              <a:ext cx="78" cy="831"/>
            </a:xfrm>
            <a:custGeom>
              <a:avLst/>
              <a:gdLst>
                <a:gd name="T0" fmla="*/ 3 w 13"/>
                <a:gd name="T1" fmla="*/ 139 h 139"/>
                <a:gd name="T2" fmla="*/ 2 w 13"/>
                <a:gd name="T3" fmla="*/ 127 h 139"/>
                <a:gd name="T4" fmla="*/ 1 w 13"/>
                <a:gd name="T5" fmla="*/ 114 h 139"/>
                <a:gd name="T6" fmla="*/ 0 w 13"/>
                <a:gd name="T7" fmla="*/ 103 h 139"/>
                <a:gd name="T8" fmla="*/ 0 w 13"/>
                <a:gd name="T9" fmla="*/ 92 h 139"/>
                <a:gd name="T10" fmla="*/ 1 w 13"/>
                <a:gd name="T11" fmla="*/ 81 h 139"/>
                <a:gd name="T12" fmla="*/ 2 w 13"/>
                <a:gd name="T13" fmla="*/ 72 h 139"/>
                <a:gd name="T14" fmla="*/ 4 w 13"/>
                <a:gd name="T15" fmla="*/ 62 h 139"/>
                <a:gd name="T16" fmla="*/ 5 w 13"/>
                <a:gd name="T17" fmla="*/ 53 h 139"/>
                <a:gd name="T18" fmla="*/ 7 w 13"/>
                <a:gd name="T19" fmla="*/ 44 h 139"/>
                <a:gd name="T20" fmla="*/ 8 w 13"/>
                <a:gd name="T21" fmla="*/ 35 h 139"/>
                <a:gd name="T22" fmla="*/ 9 w 13"/>
                <a:gd name="T23" fmla="*/ 26 h 139"/>
                <a:gd name="T24" fmla="*/ 10 w 13"/>
                <a:gd name="T25" fmla="*/ 18 h 139"/>
                <a:gd name="T26" fmla="*/ 11 w 13"/>
                <a:gd name="T27" fmla="*/ 9 h 139"/>
                <a:gd name="T28" fmla="*/ 13 w 13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39">
                  <a:moveTo>
                    <a:pt x="3" y="139"/>
                  </a:moveTo>
                  <a:lnTo>
                    <a:pt x="2" y="127"/>
                  </a:lnTo>
                  <a:lnTo>
                    <a:pt x="1" y="114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1" y="81"/>
                  </a:lnTo>
                  <a:lnTo>
                    <a:pt x="2" y="72"/>
                  </a:lnTo>
                  <a:lnTo>
                    <a:pt x="4" y="62"/>
                  </a:lnTo>
                  <a:lnTo>
                    <a:pt x="5" y="53"/>
                  </a:lnTo>
                  <a:lnTo>
                    <a:pt x="7" y="44"/>
                  </a:lnTo>
                  <a:lnTo>
                    <a:pt x="8" y="35"/>
                  </a:lnTo>
                  <a:lnTo>
                    <a:pt x="9" y="26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2" name="Freeform 366"/>
            <p:cNvSpPr>
              <a:spLocks noChangeAspect="1"/>
            </p:cNvSpPr>
            <p:nvPr/>
          </p:nvSpPr>
          <p:spPr bwMode="auto">
            <a:xfrm>
              <a:off x="1463" y="648"/>
              <a:ext cx="42" cy="807"/>
            </a:xfrm>
            <a:custGeom>
              <a:avLst/>
              <a:gdLst>
                <a:gd name="T0" fmla="*/ 3 w 7"/>
                <a:gd name="T1" fmla="*/ 135 h 135"/>
                <a:gd name="T2" fmla="*/ 2 w 7"/>
                <a:gd name="T3" fmla="*/ 123 h 135"/>
                <a:gd name="T4" fmla="*/ 1 w 7"/>
                <a:gd name="T5" fmla="*/ 111 h 135"/>
                <a:gd name="T6" fmla="*/ 0 w 7"/>
                <a:gd name="T7" fmla="*/ 100 h 135"/>
                <a:gd name="T8" fmla="*/ 0 w 7"/>
                <a:gd name="T9" fmla="*/ 90 h 135"/>
                <a:gd name="T10" fmla="*/ 0 w 7"/>
                <a:gd name="T11" fmla="*/ 80 h 135"/>
                <a:gd name="T12" fmla="*/ 1 w 7"/>
                <a:gd name="T13" fmla="*/ 70 h 135"/>
                <a:gd name="T14" fmla="*/ 2 w 7"/>
                <a:gd name="T15" fmla="*/ 61 h 135"/>
                <a:gd name="T16" fmla="*/ 2 w 7"/>
                <a:gd name="T17" fmla="*/ 52 h 135"/>
                <a:gd name="T18" fmla="*/ 3 w 7"/>
                <a:gd name="T19" fmla="*/ 43 h 135"/>
                <a:gd name="T20" fmla="*/ 4 w 7"/>
                <a:gd name="T21" fmla="*/ 34 h 135"/>
                <a:gd name="T22" fmla="*/ 5 w 7"/>
                <a:gd name="T23" fmla="*/ 26 h 135"/>
                <a:gd name="T24" fmla="*/ 5 w 7"/>
                <a:gd name="T25" fmla="*/ 17 h 135"/>
                <a:gd name="T26" fmla="*/ 6 w 7"/>
                <a:gd name="T27" fmla="*/ 8 h 135"/>
                <a:gd name="T28" fmla="*/ 7 w 7"/>
                <a:gd name="T2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35">
                  <a:moveTo>
                    <a:pt x="3" y="135"/>
                  </a:moveTo>
                  <a:lnTo>
                    <a:pt x="2" y="123"/>
                  </a:lnTo>
                  <a:lnTo>
                    <a:pt x="1" y="111"/>
                  </a:lnTo>
                  <a:lnTo>
                    <a:pt x="0" y="100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1" y="70"/>
                  </a:lnTo>
                  <a:lnTo>
                    <a:pt x="2" y="61"/>
                  </a:lnTo>
                  <a:lnTo>
                    <a:pt x="2" y="52"/>
                  </a:lnTo>
                  <a:lnTo>
                    <a:pt x="3" y="43"/>
                  </a:lnTo>
                  <a:lnTo>
                    <a:pt x="4" y="34"/>
                  </a:lnTo>
                  <a:lnTo>
                    <a:pt x="5" y="26"/>
                  </a:lnTo>
                  <a:lnTo>
                    <a:pt x="5" y="17"/>
                  </a:lnTo>
                  <a:lnTo>
                    <a:pt x="6" y="8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3" name="Freeform 367"/>
            <p:cNvSpPr>
              <a:spLocks noChangeAspect="1"/>
            </p:cNvSpPr>
            <p:nvPr/>
          </p:nvSpPr>
          <p:spPr bwMode="auto">
            <a:xfrm>
              <a:off x="1673" y="659"/>
              <a:ext cx="35" cy="790"/>
            </a:xfrm>
            <a:custGeom>
              <a:avLst/>
              <a:gdLst>
                <a:gd name="T0" fmla="*/ 4 w 6"/>
                <a:gd name="T1" fmla="*/ 132 h 132"/>
                <a:gd name="T2" fmla="*/ 3 w 6"/>
                <a:gd name="T3" fmla="*/ 121 h 132"/>
                <a:gd name="T4" fmla="*/ 2 w 6"/>
                <a:gd name="T5" fmla="*/ 111 h 132"/>
                <a:gd name="T6" fmla="*/ 1 w 6"/>
                <a:gd name="T7" fmla="*/ 100 h 132"/>
                <a:gd name="T8" fmla="*/ 1 w 6"/>
                <a:gd name="T9" fmla="*/ 90 h 132"/>
                <a:gd name="T10" fmla="*/ 0 w 6"/>
                <a:gd name="T11" fmla="*/ 80 h 132"/>
                <a:gd name="T12" fmla="*/ 1 w 6"/>
                <a:gd name="T13" fmla="*/ 70 h 132"/>
                <a:gd name="T14" fmla="*/ 1 w 6"/>
                <a:gd name="T15" fmla="*/ 61 h 132"/>
                <a:gd name="T16" fmla="*/ 1 w 6"/>
                <a:gd name="T17" fmla="*/ 52 h 132"/>
                <a:gd name="T18" fmla="*/ 2 w 6"/>
                <a:gd name="T19" fmla="*/ 44 h 132"/>
                <a:gd name="T20" fmla="*/ 3 w 6"/>
                <a:gd name="T21" fmla="*/ 35 h 132"/>
                <a:gd name="T22" fmla="*/ 3 w 6"/>
                <a:gd name="T23" fmla="*/ 27 h 132"/>
                <a:gd name="T24" fmla="*/ 4 w 6"/>
                <a:gd name="T25" fmla="*/ 18 h 132"/>
                <a:gd name="T26" fmla="*/ 5 w 6"/>
                <a:gd name="T27" fmla="*/ 9 h 132"/>
                <a:gd name="T28" fmla="*/ 6 w 6"/>
                <a:gd name="T2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32">
                  <a:moveTo>
                    <a:pt x="4" y="132"/>
                  </a:moveTo>
                  <a:lnTo>
                    <a:pt x="3" y="121"/>
                  </a:lnTo>
                  <a:lnTo>
                    <a:pt x="2" y="111"/>
                  </a:lnTo>
                  <a:lnTo>
                    <a:pt x="1" y="100"/>
                  </a:lnTo>
                  <a:lnTo>
                    <a:pt x="1" y="90"/>
                  </a:lnTo>
                  <a:lnTo>
                    <a:pt x="0" y="80"/>
                  </a:lnTo>
                  <a:lnTo>
                    <a:pt x="1" y="70"/>
                  </a:lnTo>
                  <a:lnTo>
                    <a:pt x="1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3" y="35"/>
                  </a:lnTo>
                  <a:lnTo>
                    <a:pt x="3" y="27"/>
                  </a:lnTo>
                  <a:lnTo>
                    <a:pt x="4" y="18"/>
                  </a:lnTo>
                  <a:lnTo>
                    <a:pt x="5" y="9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4" name="Freeform 368"/>
            <p:cNvSpPr>
              <a:spLocks noChangeAspect="1"/>
            </p:cNvSpPr>
            <p:nvPr/>
          </p:nvSpPr>
          <p:spPr bwMode="auto">
            <a:xfrm>
              <a:off x="1888" y="677"/>
              <a:ext cx="30" cy="772"/>
            </a:xfrm>
            <a:custGeom>
              <a:avLst/>
              <a:gdLst>
                <a:gd name="T0" fmla="*/ 5 w 5"/>
                <a:gd name="T1" fmla="*/ 129 h 129"/>
                <a:gd name="T2" fmla="*/ 4 w 5"/>
                <a:gd name="T3" fmla="*/ 119 h 129"/>
                <a:gd name="T4" fmla="*/ 3 w 5"/>
                <a:gd name="T5" fmla="*/ 108 h 129"/>
                <a:gd name="T6" fmla="*/ 2 w 5"/>
                <a:gd name="T7" fmla="*/ 98 h 129"/>
                <a:gd name="T8" fmla="*/ 1 w 5"/>
                <a:gd name="T9" fmla="*/ 88 h 129"/>
                <a:gd name="T10" fmla="*/ 1 w 5"/>
                <a:gd name="T11" fmla="*/ 78 h 129"/>
                <a:gd name="T12" fmla="*/ 0 w 5"/>
                <a:gd name="T13" fmla="*/ 69 h 129"/>
                <a:gd name="T14" fmla="*/ 0 w 5"/>
                <a:gd name="T15" fmla="*/ 60 h 129"/>
                <a:gd name="T16" fmla="*/ 0 w 5"/>
                <a:gd name="T17" fmla="*/ 51 h 129"/>
                <a:gd name="T18" fmla="*/ 1 w 5"/>
                <a:gd name="T19" fmla="*/ 43 h 129"/>
                <a:gd name="T20" fmla="*/ 2 w 5"/>
                <a:gd name="T21" fmla="*/ 34 h 129"/>
                <a:gd name="T22" fmla="*/ 2 w 5"/>
                <a:gd name="T23" fmla="*/ 26 h 129"/>
                <a:gd name="T24" fmla="*/ 3 w 5"/>
                <a:gd name="T25" fmla="*/ 17 h 129"/>
                <a:gd name="T26" fmla="*/ 4 w 5"/>
                <a:gd name="T27" fmla="*/ 9 h 129"/>
                <a:gd name="T28" fmla="*/ 5 w 5"/>
                <a:gd name="T2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29">
                  <a:moveTo>
                    <a:pt x="5" y="129"/>
                  </a:moveTo>
                  <a:lnTo>
                    <a:pt x="4" y="119"/>
                  </a:lnTo>
                  <a:lnTo>
                    <a:pt x="3" y="108"/>
                  </a:lnTo>
                  <a:lnTo>
                    <a:pt x="2" y="98"/>
                  </a:lnTo>
                  <a:lnTo>
                    <a:pt x="1" y="88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2" y="34"/>
                  </a:lnTo>
                  <a:lnTo>
                    <a:pt x="2" y="26"/>
                  </a:lnTo>
                  <a:lnTo>
                    <a:pt x="3" y="17"/>
                  </a:lnTo>
                  <a:lnTo>
                    <a:pt x="4" y="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5" name="Freeform 369"/>
            <p:cNvSpPr>
              <a:spLocks noChangeAspect="1"/>
            </p:cNvSpPr>
            <p:nvPr/>
          </p:nvSpPr>
          <p:spPr bwMode="auto">
            <a:xfrm>
              <a:off x="2092" y="677"/>
              <a:ext cx="48" cy="772"/>
            </a:xfrm>
            <a:custGeom>
              <a:avLst/>
              <a:gdLst>
                <a:gd name="T0" fmla="*/ 8 w 8"/>
                <a:gd name="T1" fmla="*/ 129 h 129"/>
                <a:gd name="T2" fmla="*/ 7 w 8"/>
                <a:gd name="T3" fmla="*/ 118 h 129"/>
                <a:gd name="T4" fmla="*/ 6 w 8"/>
                <a:gd name="T5" fmla="*/ 108 h 129"/>
                <a:gd name="T6" fmla="*/ 4 w 8"/>
                <a:gd name="T7" fmla="*/ 98 h 129"/>
                <a:gd name="T8" fmla="*/ 3 w 8"/>
                <a:gd name="T9" fmla="*/ 88 h 129"/>
                <a:gd name="T10" fmla="*/ 2 w 8"/>
                <a:gd name="T11" fmla="*/ 79 h 129"/>
                <a:gd name="T12" fmla="*/ 1 w 8"/>
                <a:gd name="T13" fmla="*/ 70 h 129"/>
                <a:gd name="T14" fmla="*/ 1 w 8"/>
                <a:gd name="T15" fmla="*/ 61 h 129"/>
                <a:gd name="T16" fmla="*/ 0 w 8"/>
                <a:gd name="T17" fmla="*/ 52 h 129"/>
                <a:gd name="T18" fmla="*/ 1 w 8"/>
                <a:gd name="T19" fmla="*/ 43 h 129"/>
                <a:gd name="T20" fmla="*/ 1 w 8"/>
                <a:gd name="T21" fmla="*/ 35 h 129"/>
                <a:gd name="T22" fmla="*/ 2 w 8"/>
                <a:gd name="T23" fmla="*/ 26 h 129"/>
                <a:gd name="T24" fmla="*/ 3 w 8"/>
                <a:gd name="T25" fmla="*/ 18 h 129"/>
                <a:gd name="T26" fmla="*/ 4 w 8"/>
                <a:gd name="T27" fmla="*/ 9 h 129"/>
                <a:gd name="T28" fmla="*/ 5 w 8"/>
                <a:gd name="T2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29">
                  <a:moveTo>
                    <a:pt x="8" y="129"/>
                  </a:moveTo>
                  <a:lnTo>
                    <a:pt x="7" y="118"/>
                  </a:lnTo>
                  <a:lnTo>
                    <a:pt x="6" y="108"/>
                  </a:lnTo>
                  <a:lnTo>
                    <a:pt x="4" y="98"/>
                  </a:lnTo>
                  <a:lnTo>
                    <a:pt x="3" y="88"/>
                  </a:lnTo>
                  <a:lnTo>
                    <a:pt x="2" y="79"/>
                  </a:lnTo>
                  <a:lnTo>
                    <a:pt x="1" y="70"/>
                  </a:lnTo>
                  <a:lnTo>
                    <a:pt x="1" y="61"/>
                  </a:lnTo>
                  <a:lnTo>
                    <a:pt x="0" y="52"/>
                  </a:lnTo>
                  <a:lnTo>
                    <a:pt x="1" y="43"/>
                  </a:lnTo>
                  <a:lnTo>
                    <a:pt x="1" y="35"/>
                  </a:lnTo>
                  <a:lnTo>
                    <a:pt x="2" y="26"/>
                  </a:lnTo>
                  <a:lnTo>
                    <a:pt x="3" y="18"/>
                  </a:lnTo>
                  <a:lnTo>
                    <a:pt x="4" y="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6" name="Freeform 370"/>
            <p:cNvSpPr>
              <a:spLocks noChangeAspect="1"/>
            </p:cNvSpPr>
            <p:nvPr/>
          </p:nvSpPr>
          <p:spPr bwMode="auto">
            <a:xfrm>
              <a:off x="2278" y="665"/>
              <a:ext cx="78" cy="778"/>
            </a:xfrm>
            <a:custGeom>
              <a:avLst/>
              <a:gdLst>
                <a:gd name="T0" fmla="*/ 13 w 13"/>
                <a:gd name="T1" fmla="*/ 130 h 130"/>
                <a:gd name="T2" fmla="*/ 11 w 13"/>
                <a:gd name="T3" fmla="*/ 119 h 130"/>
                <a:gd name="T4" fmla="*/ 10 w 13"/>
                <a:gd name="T5" fmla="*/ 109 h 130"/>
                <a:gd name="T6" fmla="*/ 8 w 13"/>
                <a:gd name="T7" fmla="*/ 99 h 130"/>
                <a:gd name="T8" fmla="*/ 6 w 13"/>
                <a:gd name="T9" fmla="*/ 90 h 130"/>
                <a:gd name="T10" fmla="*/ 4 w 13"/>
                <a:gd name="T11" fmla="*/ 80 h 130"/>
                <a:gd name="T12" fmla="*/ 3 w 13"/>
                <a:gd name="T13" fmla="*/ 71 h 130"/>
                <a:gd name="T14" fmla="*/ 1 w 13"/>
                <a:gd name="T15" fmla="*/ 62 h 130"/>
                <a:gd name="T16" fmla="*/ 1 w 13"/>
                <a:gd name="T17" fmla="*/ 53 h 130"/>
                <a:gd name="T18" fmla="*/ 0 w 13"/>
                <a:gd name="T19" fmla="*/ 44 h 130"/>
                <a:gd name="T20" fmla="*/ 0 w 13"/>
                <a:gd name="T21" fmla="*/ 35 h 130"/>
                <a:gd name="T22" fmla="*/ 0 w 13"/>
                <a:gd name="T23" fmla="*/ 27 h 130"/>
                <a:gd name="T24" fmla="*/ 1 w 13"/>
                <a:gd name="T25" fmla="*/ 18 h 130"/>
                <a:gd name="T26" fmla="*/ 1 w 13"/>
                <a:gd name="T27" fmla="*/ 9 h 130"/>
                <a:gd name="T28" fmla="*/ 1 w 13"/>
                <a:gd name="T2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30">
                  <a:moveTo>
                    <a:pt x="13" y="130"/>
                  </a:moveTo>
                  <a:lnTo>
                    <a:pt x="11" y="119"/>
                  </a:lnTo>
                  <a:lnTo>
                    <a:pt x="10" y="109"/>
                  </a:lnTo>
                  <a:lnTo>
                    <a:pt x="8" y="99"/>
                  </a:lnTo>
                  <a:lnTo>
                    <a:pt x="6" y="90"/>
                  </a:lnTo>
                  <a:lnTo>
                    <a:pt x="4" y="80"/>
                  </a:lnTo>
                  <a:lnTo>
                    <a:pt x="3" y="71"/>
                  </a:lnTo>
                  <a:lnTo>
                    <a:pt x="1" y="62"/>
                  </a:lnTo>
                  <a:lnTo>
                    <a:pt x="1" y="53"/>
                  </a:lnTo>
                  <a:lnTo>
                    <a:pt x="0" y="44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1" y="18"/>
                  </a:lnTo>
                  <a:lnTo>
                    <a:pt x="1" y="9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7" name="Freeform 371"/>
            <p:cNvSpPr>
              <a:spLocks noChangeAspect="1"/>
            </p:cNvSpPr>
            <p:nvPr/>
          </p:nvSpPr>
          <p:spPr bwMode="auto">
            <a:xfrm>
              <a:off x="2434" y="648"/>
              <a:ext cx="120" cy="783"/>
            </a:xfrm>
            <a:custGeom>
              <a:avLst/>
              <a:gdLst>
                <a:gd name="T0" fmla="*/ 20 w 20"/>
                <a:gd name="T1" fmla="*/ 131 h 131"/>
                <a:gd name="T2" fmla="*/ 18 w 20"/>
                <a:gd name="T3" fmla="*/ 121 h 131"/>
                <a:gd name="T4" fmla="*/ 16 w 20"/>
                <a:gd name="T5" fmla="*/ 111 h 131"/>
                <a:gd name="T6" fmla="*/ 13 w 20"/>
                <a:gd name="T7" fmla="*/ 101 h 131"/>
                <a:gd name="T8" fmla="*/ 10 w 20"/>
                <a:gd name="T9" fmla="*/ 91 h 131"/>
                <a:gd name="T10" fmla="*/ 8 w 20"/>
                <a:gd name="T11" fmla="*/ 82 h 131"/>
                <a:gd name="T12" fmla="*/ 6 w 20"/>
                <a:gd name="T13" fmla="*/ 72 h 131"/>
                <a:gd name="T14" fmla="*/ 4 w 20"/>
                <a:gd name="T15" fmla="*/ 63 h 131"/>
                <a:gd name="T16" fmla="*/ 2 w 20"/>
                <a:gd name="T17" fmla="*/ 54 h 131"/>
                <a:gd name="T18" fmla="*/ 1 w 20"/>
                <a:gd name="T19" fmla="*/ 45 h 131"/>
                <a:gd name="T20" fmla="*/ 1 w 20"/>
                <a:gd name="T21" fmla="*/ 36 h 131"/>
                <a:gd name="T22" fmla="*/ 0 w 20"/>
                <a:gd name="T23" fmla="*/ 27 h 131"/>
                <a:gd name="T24" fmla="*/ 0 w 20"/>
                <a:gd name="T25" fmla="*/ 18 h 131"/>
                <a:gd name="T26" fmla="*/ 0 w 20"/>
                <a:gd name="T27" fmla="*/ 9 h 131"/>
                <a:gd name="T28" fmla="*/ 0 w 20"/>
                <a:gd name="T2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1">
                  <a:moveTo>
                    <a:pt x="20" y="131"/>
                  </a:moveTo>
                  <a:lnTo>
                    <a:pt x="18" y="121"/>
                  </a:lnTo>
                  <a:lnTo>
                    <a:pt x="16" y="111"/>
                  </a:lnTo>
                  <a:lnTo>
                    <a:pt x="13" y="101"/>
                  </a:lnTo>
                  <a:lnTo>
                    <a:pt x="10" y="91"/>
                  </a:lnTo>
                  <a:lnTo>
                    <a:pt x="8" y="82"/>
                  </a:lnTo>
                  <a:lnTo>
                    <a:pt x="6" y="72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1" y="45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8" name="Freeform 372"/>
            <p:cNvSpPr>
              <a:spLocks noChangeAspect="1"/>
            </p:cNvSpPr>
            <p:nvPr/>
          </p:nvSpPr>
          <p:spPr bwMode="auto">
            <a:xfrm>
              <a:off x="2572" y="630"/>
              <a:ext cx="155" cy="795"/>
            </a:xfrm>
            <a:custGeom>
              <a:avLst/>
              <a:gdLst>
                <a:gd name="T0" fmla="*/ 26 w 26"/>
                <a:gd name="T1" fmla="*/ 133 h 133"/>
                <a:gd name="T2" fmla="*/ 24 w 26"/>
                <a:gd name="T3" fmla="*/ 122 h 133"/>
                <a:gd name="T4" fmla="*/ 21 w 26"/>
                <a:gd name="T5" fmla="*/ 112 h 133"/>
                <a:gd name="T6" fmla="*/ 17 w 26"/>
                <a:gd name="T7" fmla="*/ 102 h 133"/>
                <a:gd name="T8" fmla="*/ 14 w 26"/>
                <a:gd name="T9" fmla="*/ 92 h 133"/>
                <a:gd name="T10" fmla="*/ 11 w 26"/>
                <a:gd name="T11" fmla="*/ 83 h 133"/>
                <a:gd name="T12" fmla="*/ 9 w 26"/>
                <a:gd name="T13" fmla="*/ 73 h 133"/>
                <a:gd name="T14" fmla="*/ 6 w 26"/>
                <a:gd name="T15" fmla="*/ 64 h 133"/>
                <a:gd name="T16" fmla="*/ 4 w 26"/>
                <a:gd name="T17" fmla="*/ 54 h 133"/>
                <a:gd name="T18" fmla="*/ 3 w 26"/>
                <a:gd name="T19" fmla="*/ 45 h 133"/>
                <a:gd name="T20" fmla="*/ 2 w 26"/>
                <a:gd name="T21" fmla="*/ 36 h 133"/>
                <a:gd name="T22" fmla="*/ 1 w 26"/>
                <a:gd name="T23" fmla="*/ 27 h 133"/>
                <a:gd name="T24" fmla="*/ 0 w 26"/>
                <a:gd name="T25" fmla="*/ 18 h 133"/>
                <a:gd name="T26" fmla="*/ 0 w 26"/>
                <a:gd name="T27" fmla="*/ 9 h 133"/>
                <a:gd name="T28" fmla="*/ 0 w 26"/>
                <a:gd name="T2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33">
                  <a:moveTo>
                    <a:pt x="26" y="133"/>
                  </a:moveTo>
                  <a:lnTo>
                    <a:pt x="24" y="122"/>
                  </a:lnTo>
                  <a:lnTo>
                    <a:pt x="21" y="112"/>
                  </a:lnTo>
                  <a:lnTo>
                    <a:pt x="17" y="102"/>
                  </a:lnTo>
                  <a:lnTo>
                    <a:pt x="14" y="92"/>
                  </a:lnTo>
                  <a:lnTo>
                    <a:pt x="11" y="83"/>
                  </a:lnTo>
                  <a:lnTo>
                    <a:pt x="9" y="73"/>
                  </a:lnTo>
                  <a:lnTo>
                    <a:pt x="6" y="64"/>
                  </a:lnTo>
                  <a:lnTo>
                    <a:pt x="4" y="54"/>
                  </a:lnTo>
                  <a:lnTo>
                    <a:pt x="3" y="45"/>
                  </a:lnTo>
                  <a:lnTo>
                    <a:pt x="2" y="36"/>
                  </a:lnTo>
                  <a:lnTo>
                    <a:pt x="1" y="27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29" name="Freeform 373"/>
            <p:cNvSpPr>
              <a:spLocks noChangeAspect="1"/>
            </p:cNvSpPr>
            <p:nvPr/>
          </p:nvSpPr>
          <p:spPr bwMode="auto">
            <a:xfrm>
              <a:off x="2709" y="606"/>
              <a:ext cx="156" cy="807"/>
            </a:xfrm>
            <a:custGeom>
              <a:avLst/>
              <a:gdLst>
                <a:gd name="T0" fmla="*/ 26 w 26"/>
                <a:gd name="T1" fmla="*/ 135 h 135"/>
                <a:gd name="T2" fmla="*/ 24 w 26"/>
                <a:gd name="T3" fmla="*/ 125 h 135"/>
                <a:gd name="T4" fmla="*/ 21 w 26"/>
                <a:gd name="T5" fmla="*/ 114 h 135"/>
                <a:gd name="T6" fmla="*/ 18 w 26"/>
                <a:gd name="T7" fmla="*/ 104 h 135"/>
                <a:gd name="T8" fmla="*/ 15 w 26"/>
                <a:gd name="T9" fmla="*/ 94 h 135"/>
                <a:gd name="T10" fmla="*/ 12 w 26"/>
                <a:gd name="T11" fmla="*/ 84 h 135"/>
                <a:gd name="T12" fmla="*/ 9 w 26"/>
                <a:gd name="T13" fmla="*/ 75 h 135"/>
                <a:gd name="T14" fmla="*/ 7 w 26"/>
                <a:gd name="T15" fmla="*/ 65 h 135"/>
                <a:gd name="T16" fmla="*/ 5 w 26"/>
                <a:gd name="T17" fmla="*/ 55 h 135"/>
                <a:gd name="T18" fmla="*/ 3 w 26"/>
                <a:gd name="T19" fmla="*/ 46 h 135"/>
                <a:gd name="T20" fmla="*/ 1 w 26"/>
                <a:gd name="T21" fmla="*/ 36 h 135"/>
                <a:gd name="T22" fmla="*/ 0 w 26"/>
                <a:gd name="T23" fmla="*/ 27 h 135"/>
                <a:gd name="T24" fmla="*/ 0 w 26"/>
                <a:gd name="T25" fmla="*/ 18 h 135"/>
                <a:gd name="T26" fmla="*/ 0 w 26"/>
                <a:gd name="T27" fmla="*/ 9 h 135"/>
                <a:gd name="T28" fmla="*/ 0 w 26"/>
                <a:gd name="T2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35">
                  <a:moveTo>
                    <a:pt x="26" y="135"/>
                  </a:moveTo>
                  <a:lnTo>
                    <a:pt x="24" y="125"/>
                  </a:lnTo>
                  <a:lnTo>
                    <a:pt x="21" y="114"/>
                  </a:lnTo>
                  <a:lnTo>
                    <a:pt x="18" y="104"/>
                  </a:lnTo>
                  <a:lnTo>
                    <a:pt x="15" y="94"/>
                  </a:lnTo>
                  <a:lnTo>
                    <a:pt x="12" y="84"/>
                  </a:lnTo>
                  <a:lnTo>
                    <a:pt x="9" y="75"/>
                  </a:lnTo>
                  <a:lnTo>
                    <a:pt x="7" y="65"/>
                  </a:lnTo>
                  <a:lnTo>
                    <a:pt x="5" y="55"/>
                  </a:lnTo>
                  <a:lnTo>
                    <a:pt x="3" y="46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0" name="Freeform 374"/>
            <p:cNvSpPr>
              <a:spLocks noChangeAspect="1"/>
            </p:cNvSpPr>
            <p:nvPr/>
          </p:nvSpPr>
          <p:spPr bwMode="auto">
            <a:xfrm>
              <a:off x="2847" y="588"/>
              <a:ext cx="156" cy="819"/>
            </a:xfrm>
            <a:custGeom>
              <a:avLst/>
              <a:gdLst>
                <a:gd name="T0" fmla="*/ 26 w 26"/>
                <a:gd name="T1" fmla="*/ 137 h 137"/>
                <a:gd name="T2" fmla="*/ 23 w 26"/>
                <a:gd name="T3" fmla="*/ 126 h 137"/>
                <a:gd name="T4" fmla="*/ 20 w 26"/>
                <a:gd name="T5" fmla="*/ 116 h 137"/>
                <a:gd name="T6" fmla="*/ 17 w 26"/>
                <a:gd name="T7" fmla="*/ 106 h 137"/>
                <a:gd name="T8" fmla="*/ 15 w 26"/>
                <a:gd name="T9" fmla="*/ 96 h 137"/>
                <a:gd name="T10" fmla="*/ 12 w 26"/>
                <a:gd name="T11" fmla="*/ 86 h 137"/>
                <a:gd name="T12" fmla="*/ 10 w 26"/>
                <a:gd name="T13" fmla="*/ 76 h 137"/>
                <a:gd name="T14" fmla="*/ 7 w 26"/>
                <a:gd name="T15" fmla="*/ 66 h 137"/>
                <a:gd name="T16" fmla="*/ 5 w 26"/>
                <a:gd name="T17" fmla="*/ 56 h 137"/>
                <a:gd name="T18" fmla="*/ 3 w 26"/>
                <a:gd name="T19" fmla="*/ 46 h 137"/>
                <a:gd name="T20" fmla="*/ 1 w 26"/>
                <a:gd name="T21" fmla="*/ 36 h 137"/>
                <a:gd name="T22" fmla="*/ 0 w 26"/>
                <a:gd name="T23" fmla="*/ 27 h 137"/>
                <a:gd name="T24" fmla="*/ 0 w 26"/>
                <a:gd name="T25" fmla="*/ 18 h 137"/>
                <a:gd name="T26" fmla="*/ 0 w 26"/>
                <a:gd name="T27" fmla="*/ 9 h 137"/>
                <a:gd name="T28" fmla="*/ 1 w 26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37">
                  <a:moveTo>
                    <a:pt x="26" y="137"/>
                  </a:moveTo>
                  <a:lnTo>
                    <a:pt x="23" y="126"/>
                  </a:lnTo>
                  <a:lnTo>
                    <a:pt x="20" y="116"/>
                  </a:lnTo>
                  <a:lnTo>
                    <a:pt x="17" y="106"/>
                  </a:lnTo>
                  <a:lnTo>
                    <a:pt x="15" y="96"/>
                  </a:lnTo>
                  <a:lnTo>
                    <a:pt x="12" y="86"/>
                  </a:lnTo>
                  <a:lnTo>
                    <a:pt x="10" y="76"/>
                  </a:lnTo>
                  <a:lnTo>
                    <a:pt x="7" y="66"/>
                  </a:lnTo>
                  <a:lnTo>
                    <a:pt x="5" y="56"/>
                  </a:lnTo>
                  <a:lnTo>
                    <a:pt x="3" y="46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1" name="Freeform 375"/>
            <p:cNvSpPr>
              <a:spLocks noChangeAspect="1"/>
            </p:cNvSpPr>
            <p:nvPr/>
          </p:nvSpPr>
          <p:spPr bwMode="auto">
            <a:xfrm>
              <a:off x="3003" y="570"/>
              <a:ext cx="138" cy="831"/>
            </a:xfrm>
            <a:custGeom>
              <a:avLst/>
              <a:gdLst>
                <a:gd name="T0" fmla="*/ 23 w 23"/>
                <a:gd name="T1" fmla="*/ 139 h 139"/>
                <a:gd name="T2" fmla="*/ 21 w 23"/>
                <a:gd name="T3" fmla="*/ 128 h 139"/>
                <a:gd name="T4" fmla="*/ 18 w 23"/>
                <a:gd name="T5" fmla="*/ 118 h 139"/>
                <a:gd name="T6" fmla="*/ 16 w 23"/>
                <a:gd name="T7" fmla="*/ 108 h 139"/>
                <a:gd name="T8" fmla="*/ 13 w 23"/>
                <a:gd name="T9" fmla="*/ 97 h 139"/>
                <a:gd name="T10" fmla="*/ 11 w 23"/>
                <a:gd name="T11" fmla="*/ 87 h 139"/>
                <a:gd name="T12" fmla="*/ 9 w 23"/>
                <a:gd name="T13" fmla="*/ 77 h 139"/>
                <a:gd name="T14" fmla="*/ 6 w 23"/>
                <a:gd name="T15" fmla="*/ 67 h 139"/>
                <a:gd name="T16" fmla="*/ 4 w 23"/>
                <a:gd name="T17" fmla="*/ 57 h 139"/>
                <a:gd name="T18" fmla="*/ 3 w 23"/>
                <a:gd name="T19" fmla="*/ 47 h 139"/>
                <a:gd name="T20" fmla="*/ 1 w 23"/>
                <a:gd name="T21" fmla="*/ 38 h 139"/>
                <a:gd name="T22" fmla="*/ 0 w 23"/>
                <a:gd name="T23" fmla="*/ 28 h 139"/>
                <a:gd name="T24" fmla="*/ 0 w 23"/>
                <a:gd name="T25" fmla="*/ 19 h 139"/>
                <a:gd name="T26" fmla="*/ 0 w 23"/>
                <a:gd name="T27" fmla="*/ 10 h 139"/>
                <a:gd name="T28" fmla="*/ 1 w 23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139">
                  <a:moveTo>
                    <a:pt x="23" y="139"/>
                  </a:moveTo>
                  <a:lnTo>
                    <a:pt x="21" y="128"/>
                  </a:lnTo>
                  <a:lnTo>
                    <a:pt x="18" y="118"/>
                  </a:lnTo>
                  <a:lnTo>
                    <a:pt x="16" y="108"/>
                  </a:lnTo>
                  <a:lnTo>
                    <a:pt x="13" y="97"/>
                  </a:lnTo>
                  <a:lnTo>
                    <a:pt x="11" y="87"/>
                  </a:lnTo>
                  <a:lnTo>
                    <a:pt x="9" y="77"/>
                  </a:lnTo>
                  <a:lnTo>
                    <a:pt x="6" y="67"/>
                  </a:lnTo>
                  <a:lnTo>
                    <a:pt x="4" y="57"/>
                  </a:lnTo>
                  <a:lnTo>
                    <a:pt x="3" y="47"/>
                  </a:lnTo>
                  <a:lnTo>
                    <a:pt x="1" y="38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2" name="Freeform 376"/>
            <p:cNvSpPr>
              <a:spLocks noChangeAspect="1"/>
            </p:cNvSpPr>
            <p:nvPr/>
          </p:nvSpPr>
          <p:spPr bwMode="auto">
            <a:xfrm>
              <a:off x="3177" y="564"/>
              <a:ext cx="114" cy="831"/>
            </a:xfrm>
            <a:custGeom>
              <a:avLst/>
              <a:gdLst>
                <a:gd name="T0" fmla="*/ 19 w 19"/>
                <a:gd name="T1" fmla="*/ 139 h 139"/>
                <a:gd name="T2" fmla="*/ 17 w 19"/>
                <a:gd name="T3" fmla="*/ 129 h 139"/>
                <a:gd name="T4" fmla="*/ 14 w 19"/>
                <a:gd name="T5" fmla="*/ 118 h 139"/>
                <a:gd name="T6" fmla="*/ 12 w 19"/>
                <a:gd name="T7" fmla="*/ 108 h 139"/>
                <a:gd name="T8" fmla="*/ 10 w 19"/>
                <a:gd name="T9" fmla="*/ 98 h 139"/>
                <a:gd name="T10" fmla="*/ 8 w 19"/>
                <a:gd name="T11" fmla="*/ 88 h 139"/>
                <a:gd name="T12" fmla="*/ 6 w 19"/>
                <a:gd name="T13" fmla="*/ 78 h 139"/>
                <a:gd name="T14" fmla="*/ 5 w 19"/>
                <a:gd name="T15" fmla="*/ 68 h 139"/>
                <a:gd name="T16" fmla="*/ 3 w 19"/>
                <a:gd name="T17" fmla="*/ 58 h 139"/>
                <a:gd name="T18" fmla="*/ 2 w 19"/>
                <a:gd name="T19" fmla="*/ 48 h 139"/>
                <a:gd name="T20" fmla="*/ 1 w 19"/>
                <a:gd name="T21" fmla="*/ 38 h 139"/>
                <a:gd name="T22" fmla="*/ 0 w 19"/>
                <a:gd name="T23" fmla="*/ 28 h 139"/>
                <a:gd name="T24" fmla="*/ 0 w 19"/>
                <a:gd name="T25" fmla="*/ 19 h 139"/>
                <a:gd name="T26" fmla="*/ 0 w 19"/>
                <a:gd name="T27" fmla="*/ 10 h 139"/>
                <a:gd name="T28" fmla="*/ 0 w 19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39">
                  <a:moveTo>
                    <a:pt x="19" y="139"/>
                  </a:moveTo>
                  <a:lnTo>
                    <a:pt x="17" y="129"/>
                  </a:lnTo>
                  <a:lnTo>
                    <a:pt x="14" y="118"/>
                  </a:lnTo>
                  <a:lnTo>
                    <a:pt x="12" y="108"/>
                  </a:lnTo>
                  <a:lnTo>
                    <a:pt x="10" y="98"/>
                  </a:lnTo>
                  <a:lnTo>
                    <a:pt x="8" y="88"/>
                  </a:lnTo>
                  <a:lnTo>
                    <a:pt x="6" y="78"/>
                  </a:lnTo>
                  <a:lnTo>
                    <a:pt x="5" y="68"/>
                  </a:lnTo>
                  <a:lnTo>
                    <a:pt x="3" y="58"/>
                  </a:lnTo>
                  <a:lnTo>
                    <a:pt x="2" y="48"/>
                  </a:lnTo>
                  <a:lnTo>
                    <a:pt x="1" y="38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3" name="Freeform 377"/>
            <p:cNvSpPr>
              <a:spLocks noChangeAspect="1"/>
            </p:cNvSpPr>
            <p:nvPr/>
          </p:nvSpPr>
          <p:spPr bwMode="auto">
            <a:xfrm>
              <a:off x="3357" y="564"/>
              <a:ext cx="90" cy="825"/>
            </a:xfrm>
            <a:custGeom>
              <a:avLst/>
              <a:gdLst>
                <a:gd name="T0" fmla="*/ 15 w 15"/>
                <a:gd name="T1" fmla="*/ 138 h 138"/>
                <a:gd name="T2" fmla="*/ 13 w 15"/>
                <a:gd name="T3" fmla="*/ 128 h 138"/>
                <a:gd name="T4" fmla="*/ 11 w 15"/>
                <a:gd name="T5" fmla="*/ 118 h 138"/>
                <a:gd name="T6" fmla="*/ 9 w 15"/>
                <a:gd name="T7" fmla="*/ 108 h 138"/>
                <a:gd name="T8" fmla="*/ 7 w 15"/>
                <a:gd name="T9" fmla="*/ 98 h 138"/>
                <a:gd name="T10" fmla="*/ 6 w 15"/>
                <a:gd name="T11" fmla="*/ 87 h 138"/>
                <a:gd name="T12" fmla="*/ 5 w 15"/>
                <a:gd name="T13" fmla="*/ 77 h 138"/>
                <a:gd name="T14" fmla="*/ 4 w 15"/>
                <a:gd name="T15" fmla="*/ 67 h 138"/>
                <a:gd name="T16" fmla="*/ 3 w 15"/>
                <a:gd name="T17" fmla="*/ 57 h 138"/>
                <a:gd name="T18" fmla="*/ 2 w 15"/>
                <a:gd name="T19" fmla="*/ 48 h 138"/>
                <a:gd name="T20" fmla="*/ 2 w 15"/>
                <a:gd name="T21" fmla="*/ 38 h 138"/>
                <a:gd name="T22" fmla="*/ 1 w 15"/>
                <a:gd name="T23" fmla="*/ 28 h 138"/>
                <a:gd name="T24" fmla="*/ 1 w 15"/>
                <a:gd name="T25" fmla="*/ 19 h 138"/>
                <a:gd name="T26" fmla="*/ 0 w 15"/>
                <a:gd name="T27" fmla="*/ 9 h 138"/>
                <a:gd name="T28" fmla="*/ 0 w 15"/>
                <a:gd name="T2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38">
                  <a:moveTo>
                    <a:pt x="15" y="138"/>
                  </a:moveTo>
                  <a:lnTo>
                    <a:pt x="13" y="128"/>
                  </a:lnTo>
                  <a:lnTo>
                    <a:pt x="11" y="118"/>
                  </a:lnTo>
                  <a:lnTo>
                    <a:pt x="9" y="108"/>
                  </a:lnTo>
                  <a:lnTo>
                    <a:pt x="7" y="98"/>
                  </a:lnTo>
                  <a:lnTo>
                    <a:pt x="6" y="87"/>
                  </a:lnTo>
                  <a:lnTo>
                    <a:pt x="5" y="77"/>
                  </a:lnTo>
                  <a:lnTo>
                    <a:pt x="4" y="67"/>
                  </a:lnTo>
                  <a:lnTo>
                    <a:pt x="3" y="57"/>
                  </a:lnTo>
                  <a:lnTo>
                    <a:pt x="2" y="48"/>
                  </a:lnTo>
                  <a:lnTo>
                    <a:pt x="2" y="38"/>
                  </a:lnTo>
                  <a:lnTo>
                    <a:pt x="1" y="28"/>
                  </a:lnTo>
                  <a:lnTo>
                    <a:pt x="1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4" name="Freeform 378"/>
            <p:cNvSpPr>
              <a:spLocks noChangeAspect="1"/>
            </p:cNvSpPr>
            <p:nvPr/>
          </p:nvSpPr>
          <p:spPr bwMode="auto">
            <a:xfrm>
              <a:off x="3537" y="558"/>
              <a:ext cx="65" cy="831"/>
            </a:xfrm>
            <a:custGeom>
              <a:avLst/>
              <a:gdLst>
                <a:gd name="T0" fmla="*/ 11 w 11"/>
                <a:gd name="T1" fmla="*/ 139 h 139"/>
                <a:gd name="T2" fmla="*/ 9 w 11"/>
                <a:gd name="T3" fmla="*/ 129 h 139"/>
                <a:gd name="T4" fmla="*/ 8 w 11"/>
                <a:gd name="T5" fmla="*/ 119 h 139"/>
                <a:gd name="T6" fmla="*/ 6 w 11"/>
                <a:gd name="T7" fmla="*/ 109 h 139"/>
                <a:gd name="T8" fmla="*/ 5 w 11"/>
                <a:gd name="T9" fmla="*/ 99 h 139"/>
                <a:gd name="T10" fmla="*/ 4 w 11"/>
                <a:gd name="T11" fmla="*/ 88 h 139"/>
                <a:gd name="T12" fmla="*/ 4 w 11"/>
                <a:gd name="T13" fmla="*/ 78 h 139"/>
                <a:gd name="T14" fmla="*/ 3 w 11"/>
                <a:gd name="T15" fmla="*/ 69 h 139"/>
                <a:gd name="T16" fmla="*/ 3 w 11"/>
                <a:gd name="T17" fmla="*/ 59 h 139"/>
                <a:gd name="T18" fmla="*/ 2 w 11"/>
                <a:gd name="T19" fmla="*/ 49 h 139"/>
                <a:gd name="T20" fmla="*/ 2 w 11"/>
                <a:gd name="T21" fmla="*/ 39 h 139"/>
                <a:gd name="T22" fmla="*/ 2 w 11"/>
                <a:gd name="T23" fmla="*/ 29 h 139"/>
                <a:gd name="T24" fmla="*/ 1 w 11"/>
                <a:gd name="T25" fmla="*/ 20 h 139"/>
                <a:gd name="T26" fmla="*/ 1 w 11"/>
                <a:gd name="T27" fmla="*/ 10 h 139"/>
                <a:gd name="T28" fmla="*/ 0 w 11"/>
                <a:gd name="T2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39">
                  <a:moveTo>
                    <a:pt x="11" y="139"/>
                  </a:moveTo>
                  <a:lnTo>
                    <a:pt x="9" y="129"/>
                  </a:lnTo>
                  <a:lnTo>
                    <a:pt x="8" y="119"/>
                  </a:lnTo>
                  <a:lnTo>
                    <a:pt x="6" y="109"/>
                  </a:lnTo>
                  <a:lnTo>
                    <a:pt x="5" y="99"/>
                  </a:lnTo>
                  <a:lnTo>
                    <a:pt x="4" y="88"/>
                  </a:lnTo>
                  <a:lnTo>
                    <a:pt x="4" y="78"/>
                  </a:lnTo>
                  <a:lnTo>
                    <a:pt x="3" y="69"/>
                  </a:lnTo>
                  <a:lnTo>
                    <a:pt x="3" y="59"/>
                  </a:lnTo>
                  <a:lnTo>
                    <a:pt x="2" y="49"/>
                  </a:lnTo>
                  <a:lnTo>
                    <a:pt x="2" y="39"/>
                  </a:lnTo>
                  <a:lnTo>
                    <a:pt x="2" y="29"/>
                  </a:lnTo>
                  <a:lnTo>
                    <a:pt x="1" y="2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5" name="Freeform 379"/>
            <p:cNvSpPr>
              <a:spLocks noChangeAspect="1"/>
            </p:cNvSpPr>
            <p:nvPr/>
          </p:nvSpPr>
          <p:spPr bwMode="auto">
            <a:xfrm>
              <a:off x="336" y="1389"/>
              <a:ext cx="3266" cy="72"/>
            </a:xfrm>
            <a:custGeom>
              <a:avLst/>
              <a:gdLst>
                <a:gd name="T0" fmla="*/ 0 w 545"/>
                <a:gd name="T1" fmla="*/ 7 h 12"/>
                <a:gd name="T2" fmla="*/ 24 w 545"/>
                <a:gd name="T3" fmla="*/ 8 h 12"/>
                <a:gd name="T4" fmla="*/ 48 w 545"/>
                <a:gd name="T5" fmla="*/ 10 h 12"/>
                <a:gd name="T6" fmla="*/ 74 w 545"/>
                <a:gd name="T7" fmla="*/ 11 h 12"/>
                <a:gd name="T8" fmla="*/ 100 w 545"/>
                <a:gd name="T9" fmla="*/ 12 h 12"/>
                <a:gd name="T10" fmla="*/ 127 w 545"/>
                <a:gd name="T11" fmla="*/ 11 h 12"/>
                <a:gd name="T12" fmla="*/ 157 w 545"/>
                <a:gd name="T13" fmla="*/ 11 h 12"/>
                <a:gd name="T14" fmla="*/ 191 w 545"/>
                <a:gd name="T15" fmla="*/ 11 h 12"/>
                <a:gd name="T16" fmla="*/ 227 w 545"/>
                <a:gd name="T17" fmla="*/ 10 h 12"/>
                <a:gd name="T18" fmla="*/ 264 w 545"/>
                <a:gd name="T19" fmla="*/ 10 h 12"/>
                <a:gd name="T20" fmla="*/ 301 w 545"/>
                <a:gd name="T21" fmla="*/ 10 h 12"/>
                <a:gd name="T22" fmla="*/ 337 w 545"/>
                <a:gd name="T23" fmla="*/ 9 h 12"/>
                <a:gd name="T24" fmla="*/ 370 w 545"/>
                <a:gd name="T25" fmla="*/ 7 h 12"/>
                <a:gd name="T26" fmla="*/ 399 w 545"/>
                <a:gd name="T27" fmla="*/ 6 h 12"/>
                <a:gd name="T28" fmla="*/ 422 w 545"/>
                <a:gd name="T29" fmla="*/ 4 h 12"/>
                <a:gd name="T30" fmla="*/ 445 w 545"/>
                <a:gd name="T31" fmla="*/ 3 h 12"/>
                <a:gd name="T32" fmla="*/ 468 w 545"/>
                <a:gd name="T33" fmla="*/ 2 h 12"/>
                <a:gd name="T34" fmla="*/ 493 w 545"/>
                <a:gd name="T35" fmla="*/ 1 h 12"/>
                <a:gd name="T36" fmla="*/ 519 w 545"/>
                <a:gd name="T37" fmla="*/ 0 h 12"/>
                <a:gd name="T38" fmla="*/ 545 w 545"/>
                <a:gd name="T3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12">
                  <a:moveTo>
                    <a:pt x="0" y="7"/>
                  </a:moveTo>
                  <a:lnTo>
                    <a:pt x="24" y="8"/>
                  </a:lnTo>
                  <a:lnTo>
                    <a:pt x="48" y="10"/>
                  </a:lnTo>
                  <a:lnTo>
                    <a:pt x="74" y="11"/>
                  </a:lnTo>
                  <a:lnTo>
                    <a:pt x="100" y="12"/>
                  </a:lnTo>
                  <a:lnTo>
                    <a:pt x="127" y="11"/>
                  </a:lnTo>
                  <a:lnTo>
                    <a:pt x="157" y="11"/>
                  </a:lnTo>
                  <a:lnTo>
                    <a:pt x="191" y="11"/>
                  </a:lnTo>
                  <a:lnTo>
                    <a:pt x="227" y="10"/>
                  </a:lnTo>
                  <a:lnTo>
                    <a:pt x="264" y="10"/>
                  </a:lnTo>
                  <a:lnTo>
                    <a:pt x="301" y="10"/>
                  </a:lnTo>
                  <a:lnTo>
                    <a:pt x="337" y="9"/>
                  </a:lnTo>
                  <a:lnTo>
                    <a:pt x="370" y="7"/>
                  </a:lnTo>
                  <a:lnTo>
                    <a:pt x="399" y="6"/>
                  </a:lnTo>
                  <a:lnTo>
                    <a:pt x="422" y="4"/>
                  </a:lnTo>
                  <a:lnTo>
                    <a:pt x="445" y="3"/>
                  </a:lnTo>
                  <a:lnTo>
                    <a:pt x="468" y="2"/>
                  </a:lnTo>
                  <a:lnTo>
                    <a:pt x="493" y="1"/>
                  </a:lnTo>
                  <a:lnTo>
                    <a:pt x="519" y="0"/>
                  </a:lnTo>
                  <a:lnTo>
                    <a:pt x="545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6" name="Freeform 380"/>
            <p:cNvSpPr>
              <a:spLocks noChangeAspect="1"/>
            </p:cNvSpPr>
            <p:nvPr/>
          </p:nvSpPr>
          <p:spPr bwMode="auto">
            <a:xfrm>
              <a:off x="336" y="1330"/>
              <a:ext cx="3254" cy="59"/>
            </a:xfrm>
            <a:custGeom>
              <a:avLst/>
              <a:gdLst>
                <a:gd name="T0" fmla="*/ 0 w 543"/>
                <a:gd name="T1" fmla="*/ 5 h 10"/>
                <a:gd name="T2" fmla="*/ 24 w 543"/>
                <a:gd name="T3" fmla="*/ 6 h 10"/>
                <a:gd name="T4" fmla="*/ 48 w 543"/>
                <a:gd name="T5" fmla="*/ 8 h 10"/>
                <a:gd name="T6" fmla="*/ 73 w 543"/>
                <a:gd name="T7" fmla="*/ 9 h 10"/>
                <a:gd name="T8" fmla="*/ 99 w 543"/>
                <a:gd name="T9" fmla="*/ 9 h 10"/>
                <a:gd name="T10" fmla="*/ 126 w 543"/>
                <a:gd name="T11" fmla="*/ 9 h 10"/>
                <a:gd name="T12" fmla="*/ 156 w 543"/>
                <a:gd name="T13" fmla="*/ 9 h 10"/>
                <a:gd name="T14" fmla="*/ 190 w 543"/>
                <a:gd name="T15" fmla="*/ 9 h 10"/>
                <a:gd name="T16" fmla="*/ 226 w 543"/>
                <a:gd name="T17" fmla="*/ 9 h 10"/>
                <a:gd name="T18" fmla="*/ 263 w 543"/>
                <a:gd name="T19" fmla="*/ 10 h 10"/>
                <a:gd name="T20" fmla="*/ 300 w 543"/>
                <a:gd name="T21" fmla="*/ 9 h 10"/>
                <a:gd name="T22" fmla="*/ 335 w 543"/>
                <a:gd name="T23" fmla="*/ 8 h 10"/>
                <a:gd name="T24" fmla="*/ 368 w 543"/>
                <a:gd name="T25" fmla="*/ 7 h 10"/>
                <a:gd name="T26" fmla="*/ 397 w 543"/>
                <a:gd name="T27" fmla="*/ 5 h 10"/>
                <a:gd name="T28" fmla="*/ 420 w 543"/>
                <a:gd name="T29" fmla="*/ 4 h 10"/>
                <a:gd name="T30" fmla="*/ 442 w 543"/>
                <a:gd name="T31" fmla="*/ 2 h 10"/>
                <a:gd name="T32" fmla="*/ 466 w 543"/>
                <a:gd name="T33" fmla="*/ 1 h 10"/>
                <a:gd name="T34" fmla="*/ 491 w 543"/>
                <a:gd name="T35" fmla="*/ 1 h 10"/>
                <a:gd name="T36" fmla="*/ 517 w 543"/>
                <a:gd name="T37" fmla="*/ 0 h 10"/>
                <a:gd name="T38" fmla="*/ 543 w 543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10">
                  <a:moveTo>
                    <a:pt x="0" y="5"/>
                  </a:moveTo>
                  <a:lnTo>
                    <a:pt x="24" y="6"/>
                  </a:lnTo>
                  <a:lnTo>
                    <a:pt x="48" y="8"/>
                  </a:lnTo>
                  <a:lnTo>
                    <a:pt x="73" y="9"/>
                  </a:lnTo>
                  <a:lnTo>
                    <a:pt x="99" y="9"/>
                  </a:lnTo>
                  <a:lnTo>
                    <a:pt x="126" y="9"/>
                  </a:lnTo>
                  <a:lnTo>
                    <a:pt x="156" y="9"/>
                  </a:lnTo>
                  <a:lnTo>
                    <a:pt x="190" y="9"/>
                  </a:lnTo>
                  <a:lnTo>
                    <a:pt x="226" y="9"/>
                  </a:lnTo>
                  <a:lnTo>
                    <a:pt x="263" y="10"/>
                  </a:lnTo>
                  <a:lnTo>
                    <a:pt x="300" y="9"/>
                  </a:lnTo>
                  <a:lnTo>
                    <a:pt x="335" y="8"/>
                  </a:lnTo>
                  <a:lnTo>
                    <a:pt x="368" y="7"/>
                  </a:lnTo>
                  <a:lnTo>
                    <a:pt x="397" y="5"/>
                  </a:lnTo>
                  <a:lnTo>
                    <a:pt x="420" y="4"/>
                  </a:lnTo>
                  <a:lnTo>
                    <a:pt x="442" y="2"/>
                  </a:lnTo>
                  <a:lnTo>
                    <a:pt x="466" y="1"/>
                  </a:lnTo>
                  <a:lnTo>
                    <a:pt x="491" y="1"/>
                  </a:lnTo>
                  <a:lnTo>
                    <a:pt x="517" y="0"/>
                  </a:lnTo>
                  <a:lnTo>
                    <a:pt x="54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7" name="Freeform 381"/>
            <p:cNvSpPr>
              <a:spLocks noChangeAspect="1"/>
            </p:cNvSpPr>
            <p:nvPr/>
          </p:nvSpPr>
          <p:spPr bwMode="auto">
            <a:xfrm>
              <a:off x="336" y="1270"/>
              <a:ext cx="3248" cy="54"/>
            </a:xfrm>
            <a:custGeom>
              <a:avLst/>
              <a:gdLst>
                <a:gd name="T0" fmla="*/ 0 w 542"/>
                <a:gd name="T1" fmla="*/ 4 h 9"/>
                <a:gd name="T2" fmla="*/ 23 w 542"/>
                <a:gd name="T3" fmla="*/ 5 h 9"/>
                <a:gd name="T4" fmla="*/ 47 w 542"/>
                <a:gd name="T5" fmla="*/ 6 h 9"/>
                <a:gd name="T6" fmla="*/ 72 w 542"/>
                <a:gd name="T7" fmla="*/ 7 h 9"/>
                <a:gd name="T8" fmla="*/ 98 w 542"/>
                <a:gd name="T9" fmla="*/ 7 h 9"/>
                <a:gd name="T10" fmla="*/ 125 w 542"/>
                <a:gd name="T11" fmla="*/ 7 h 9"/>
                <a:gd name="T12" fmla="*/ 155 w 542"/>
                <a:gd name="T13" fmla="*/ 6 h 9"/>
                <a:gd name="T14" fmla="*/ 189 w 542"/>
                <a:gd name="T15" fmla="*/ 7 h 9"/>
                <a:gd name="T16" fmla="*/ 225 w 542"/>
                <a:gd name="T17" fmla="*/ 9 h 9"/>
                <a:gd name="T18" fmla="*/ 262 w 542"/>
                <a:gd name="T19" fmla="*/ 9 h 9"/>
                <a:gd name="T20" fmla="*/ 299 w 542"/>
                <a:gd name="T21" fmla="*/ 9 h 9"/>
                <a:gd name="T22" fmla="*/ 334 w 542"/>
                <a:gd name="T23" fmla="*/ 8 h 9"/>
                <a:gd name="T24" fmla="*/ 366 w 542"/>
                <a:gd name="T25" fmla="*/ 7 h 9"/>
                <a:gd name="T26" fmla="*/ 394 w 542"/>
                <a:gd name="T27" fmla="*/ 5 h 9"/>
                <a:gd name="T28" fmla="*/ 417 w 542"/>
                <a:gd name="T29" fmla="*/ 3 h 9"/>
                <a:gd name="T30" fmla="*/ 439 w 542"/>
                <a:gd name="T31" fmla="*/ 2 h 9"/>
                <a:gd name="T32" fmla="*/ 463 w 542"/>
                <a:gd name="T33" fmla="*/ 1 h 9"/>
                <a:gd name="T34" fmla="*/ 488 w 542"/>
                <a:gd name="T35" fmla="*/ 0 h 9"/>
                <a:gd name="T36" fmla="*/ 515 w 542"/>
                <a:gd name="T37" fmla="*/ 0 h 9"/>
                <a:gd name="T38" fmla="*/ 542 w 542"/>
                <a:gd name="T3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9">
                  <a:moveTo>
                    <a:pt x="0" y="4"/>
                  </a:moveTo>
                  <a:lnTo>
                    <a:pt x="23" y="5"/>
                  </a:lnTo>
                  <a:lnTo>
                    <a:pt x="47" y="6"/>
                  </a:lnTo>
                  <a:lnTo>
                    <a:pt x="72" y="7"/>
                  </a:lnTo>
                  <a:lnTo>
                    <a:pt x="98" y="7"/>
                  </a:lnTo>
                  <a:lnTo>
                    <a:pt x="125" y="7"/>
                  </a:lnTo>
                  <a:lnTo>
                    <a:pt x="155" y="6"/>
                  </a:lnTo>
                  <a:lnTo>
                    <a:pt x="189" y="7"/>
                  </a:lnTo>
                  <a:lnTo>
                    <a:pt x="225" y="9"/>
                  </a:lnTo>
                  <a:lnTo>
                    <a:pt x="262" y="9"/>
                  </a:lnTo>
                  <a:lnTo>
                    <a:pt x="299" y="9"/>
                  </a:lnTo>
                  <a:lnTo>
                    <a:pt x="334" y="8"/>
                  </a:lnTo>
                  <a:lnTo>
                    <a:pt x="366" y="7"/>
                  </a:lnTo>
                  <a:lnTo>
                    <a:pt x="394" y="5"/>
                  </a:lnTo>
                  <a:lnTo>
                    <a:pt x="417" y="3"/>
                  </a:lnTo>
                  <a:lnTo>
                    <a:pt x="439" y="2"/>
                  </a:lnTo>
                  <a:lnTo>
                    <a:pt x="463" y="1"/>
                  </a:lnTo>
                  <a:lnTo>
                    <a:pt x="488" y="0"/>
                  </a:lnTo>
                  <a:lnTo>
                    <a:pt x="515" y="0"/>
                  </a:lnTo>
                  <a:lnTo>
                    <a:pt x="54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8" name="Freeform 382"/>
            <p:cNvSpPr>
              <a:spLocks noChangeAspect="1"/>
            </p:cNvSpPr>
            <p:nvPr/>
          </p:nvSpPr>
          <p:spPr bwMode="auto">
            <a:xfrm>
              <a:off x="342" y="1210"/>
              <a:ext cx="3230" cy="54"/>
            </a:xfrm>
            <a:custGeom>
              <a:avLst/>
              <a:gdLst>
                <a:gd name="T0" fmla="*/ 0 w 539"/>
                <a:gd name="T1" fmla="*/ 2 h 9"/>
                <a:gd name="T2" fmla="*/ 23 w 539"/>
                <a:gd name="T3" fmla="*/ 3 h 9"/>
                <a:gd name="T4" fmla="*/ 46 w 539"/>
                <a:gd name="T5" fmla="*/ 4 h 9"/>
                <a:gd name="T6" fmla="*/ 71 w 539"/>
                <a:gd name="T7" fmla="*/ 5 h 9"/>
                <a:gd name="T8" fmla="*/ 97 w 539"/>
                <a:gd name="T9" fmla="*/ 5 h 9"/>
                <a:gd name="T10" fmla="*/ 123 w 539"/>
                <a:gd name="T11" fmla="*/ 5 h 9"/>
                <a:gd name="T12" fmla="*/ 153 w 539"/>
                <a:gd name="T13" fmla="*/ 5 h 9"/>
                <a:gd name="T14" fmla="*/ 187 w 539"/>
                <a:gd name="T15" fmla="*/ 6 h 9"/>
                <a:gd name="T16" fmla="*/ 223 w 539"/>
                <a:gd name="T17" fmla="*/ 8 h 9"/>
                <a:gd name="T18" fmla="*/ 260 w 539"/>
                <a:gd name="T19" fmla="*/ 9 h 9"/>
                <a:gd name="T20" fmla="*/ 296 w 539"/>
                <a:gd name="T21" fmla="*/ 9 h 9"/>
                <a:gd name="T22" fmla="*/ 331 w 539"/>
                <a:gd name="T23" fmla="*/ 8 h 9"/>
                <a:gd name="T24" fmla="*/ 362 w 539"/>
                <a:gd name="T25" fmla="*/ 7 h 9"/>
                <a:gd name="T26" fmla="*/ 389 w 539"/>
                <a:gd name="T27" fmla="*/ 5 h 9"/>
                <a:gd name="T28" fmla="*/ 413 w 539"/>
                <a:gd name="T29" fmla="*/ 3 h 9"/>
                <a:gd name="T30" fmla="*/ 435 w 539"/>
                <a:gd name="T31" fmla="*/ 2 h 9"/>
                <a:gd name="T32" fmla="*/ 460 w 539"/>
                <a:gd name="T33" fmla="*/ 1 h 9"/>
                <a:gd name="T34" fmla="*/ 485 w 539"/>
                <a:gd name="T35" fmla="*/ 0 h 9"/>
                <a:gd name="T36" fmla="*/ 512 w 539"/>
                <a:gd name="T37" fmla="*/ 0 h 9"/>
                <a:gd name="T38" fmla="*/ 539 w 539"/>
                <a:gd name="T3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9">
                  <a:moveTo>
                    <a:pt x="0" y="2"/>
                  </a:moveTo>
                  <a:lnTo>
                    <a:pt x="23" y="3"/>
                  </a:lnTo>
                  <a:lnTo>
                    <a:pt x="46" y="4"/>
                  </a:lnTo>
                  <a:lnTo>
                    <a:pt x="71" y="5"/>
                  </a:lnTo>
                  <a:lnTo>
                    <a:pt x="97" y="5"/>
                  </a:lnTo>
                  <a:lnTo>
                    <a:pt x="123" y="5"/>
                  </a:lnTo>
                  <a:lnTo>
                    <a:pt x="153" y="5"/>
                  </a:lnTo>
                  <a:lnTo>
                    <a:pt x="187" y="6"/>
                  </a:lnTo>
                  <a:lnTo>
                    <a:pt x="223" y="8"/>
                  </a:lnTo>
                  <a:lnTo>
                    <a:pt x="260" y="9"/>
                  </a:lnTo>
                  <a:lnTo>
                    <a:pt x="296" y="9"/>
                  </a:lnTo>
                  <a:lnTo>
                    <a:pt x="331" y="8"/>
                  </a:lnTo>
                  <a:lnTo>
                    <a:pt x="362" y="7"/>
                  </a:lnTo>
                  <a:lnTo>
                    <a:pt x="389" y="5"/>
                  </a:lnTo>
                  <a:lnTo>
                    <a:pt x="413" y="3"/>
                  </a:lnTo>
                  <a:lnTo>
                    <a:pt x="435" y="2"/>
                  </a:lnTo>
                  <a:lnTo>
                    <a:pt x="460" y="1"/>
                  </a:lnTo>
                  <a:lnTo>
                    <a:pt x="485" y="0"/>
                  </a:lnTo>
                  <a:lnTo>
                    <a:pt x="512" y="0"/>
                  </a:lnTo>
                  <a:lnTo>
                    <a:pt x="539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39" name="Freeform 383"/>
            <p:cNvSpPr>
              <a:spLocks noChangeAspect="1"/>
            </p:cNvSpPr>
            <p:nvPr/>
          </p:nvSpPr>
          <p:spPr bwMode="auto">
            <a:xfrm>
              <a:off x="348" y="1150"/>
              <a:ext cx="3218" cy="54"/>
            </a:xfrm>
            <a:custGeom>
              <a:avLst/>
              <a:gdLst>
                <a:gd name="T0" fmla="*/ 0 w 537"/>
                <a:gd name="T1" fmla="*/ 1 h 9"/>
                <a:gd name="T2" fmla="*/ 22 w 537"/>
                <a:gd name="T3" fmla="*/ 1 h 9"/>
                <a:gd name="T4" fmla="*/ 45 w 537"/>
                <a:gd name="T5" fmla="*/ 2 h 9"/>
                <a:gd name="T6" fmla="*/ 70 w 537"/>
                <a:gd name="T7" fmla="*/ 3 h 9"/>
                <a:gd name="T8" fmla="*/ 96 w 537"/>
                <a:gd name="T9" fmla="*/ 3 h 9"/>
                <a:gd name="T10" fmla="*/ 123 w 537"/>
                <a:gd name="T11" fmla="*/ 3 h 9"/>
                <a:gd name="T12" fmla="*/ 152 w 537"/>
                <a:gd name="T13" fmla="*/ 4 h 9"/>
                <a:gd name="T14" fmla="*/ 186 w 537"/>
                <a:gd name="T15" fmla="*/ 6 h 9"/>
                <a:gd name="T16" fmla="*/ 222 w 537"/>
                <a:gd name="T17" fmla="*/ 8 h 9"/>
                <a:gd name="T18" fmla="*/ 258 w 537"/>
                <a:gd name="T19" fmla="*/ 9 h 9"/>
                <a:gd name="T20" fmla="*/ 294 w 537"/>
                <a:gd name="T21" fmla="*/ 9 h 9"/>
                <a:gd name="T22" fmla="*/ 328 w 537"/>
                <a:gd name="T23" fmla="*/ 9 h 9"/>
                <a:gd name="T24" fmla="*/ 358 w 537"/>
                <a:gd name="T25" fmla="*/ 7 h 9"/>
                <a:gd name="T26" fmla="*/ 385 w 537"/>
                <a:gd name="T27" fmla="*/ 5 h 9"/>
                <a:gd name="T28" fmla="*/ 409 w 537"/>
                <a:gd name="T29" fmla="*/ 3 h 9"/>
                <a:gd name="T30" fmla="*/ 432 w 537"/>
                <a:gd name="T31" fmla="*/ 2 h 9"/>
                <a:gd name="T32" fmla="*/ 456 w 537"/>
                <a:gd name="T33" fmla="*/ 0 h 9"/>
                <a:gd name="T34" fmla="*/ 482 w 537"/>
                <a:gd name="T35" fmla="*/ 0 h 9"/>
                <a:gd name="T36" fmla="*/ 509 w 537"/>
                <a:gd name="T37" fmla="*/ 0 h 9"/>
                <a:gd name="T38" fmla="*/ 537 w 537"/>
                <a:gd name="T3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9">
                  <a:moveTo>
                    <a:pt x="0" y="1"/>
                  </a:moveTo>
                  <a:lnTo>
                    <a:pt x="22" y="1"/>
                  </a:lnTo>
                  <a:lnTo>
                    <a:pt x="45" y="2"/>
                  </a:lnTo>
                  <a:lnTo>
                    <a:pt x="70" y="3"/>
                  </a:lnTo>
                  <a:lnTo>
                    <a:pt x="96" y="3"/>
                  </a:lnTo>
                  <a:lnTo>
                    <a:pt x="123" y="3"/>
                  </a:lnTo>
                  <a:lnTo>
                    <a:pt x="152" y="4"/>
                  </a:lnTo>
                  <a:lnTo>
                    <a:pt x="186" y="6"/>
                  </a:lnTo>
                  <a:lnTo>
                    <a:pt x="222" y="8"/>
                  </a:lnTo>
                  <a:lnTo>
                    <a:pt x="258" y="9"/>
                  </a:lnTo>
                  <a:lnTo>
                    <a:pt x="294" y="9"/>
                  </a:lnTo>
                  <a:lnTo>
                    <a:pt x="328" y="9"/>
                  </a:lnTo>
                  <a:lnTo>
                    <a:pt x="358" y="7"/>
                  </a:lnTo>
                  <a:lnTo>
                    <a:pt x="385" y="5"/>
                  </a:lnTo>
                  <a:lnTo>
                    <a:pt x="409" y="3"/>
                  </a:lnTo>
                  <a:lnTo>
                    <a:pt x="432" y="2"/>
                  </a:lnTo>
                  <a:lnTo>
                    <a:pt x="456" y="0"/>
                  </a:lnTo>
                  <a:lnTo>
                    <a:pt x="482" y="0"/>
                  </a:lnTo>
                  <a:lnTo>
                    <a:pt x="509" y="0"/>
                  </a:lnTo>
                  <a:lnTo>
                    <a:pt x="537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0" name="Freeform 384"/>
            <p:cNvSpPr>
              <a:spLocks noChangeAspect="1"/>
            </p:cNvSpPr>
            <p:nvPr/>
          </p:nvSpPr>
          <p:spPr bwMode="auto">
            <a:xfrm>
              <a:off x="354" y="1084"/>
              <a:ext cx="3206" cy="66"/>
            </a:xfrm>
            <a:custGeom>
              <a:avLst/>
              <a:gdLst>
                <a:gd name="T0" fmla="*/ 0 w 535"/>
                <a:gd name="T1" fmla="*/ 0 h 11"/>
                <a:gd name="T2" fmla="*/ 22 w 535"/>
                <a:gd name="T3" fmla="*/ 0 h 11"/>
                <a:gd name="T4" fmla="*/ 44 w 535"/>
                <a:gd name="T5" fmla="*/ 1 h 11"/>
                <a:gd name="T6" fmla="*/ 70 w 535"/>
                <a:gd name="T7" fmla="*/ 2 h 11"/>
                <a:gd name="T8" fmla="*/ 96 w 535"/>
                <a:gd name="T9" fmla="*/ 3 h 11"/>
                <a:gd name="T10" fmla="*/ 123 w 535"/>
                <a:gd name="T11" fmla="*/ 3 h 11"/>
                <a:gd name="T12" fmla="*/ 152 w 535"/>
                <a:gd name="T13" fmla="*/ 4 h 11"/>
                <a:gd name="T14" fmla="*/ 185 w 535"/>
                <a:gd name="T15" fmla="*/ 7 h 11"/>
                <a:gd name="T16" fmla="*/ 220 w 535"/>
                <a:gd name="T17" fmla="*/ 9 h 11"/>
                <a:gd name="T18" fmla="*/ 257 w 535"/>
                <a:gd name="T19" fmla="*/ 10 h 11"/>
                <a:gd name="T20" fmla="*/ 292 w 535"/>
                <a:gd name="T21" fmla="*/ 11 h 11"/>
                <a:gd name="T22" fmla="*/ 325 w 535"/>
                <a:gd name="T23" fmla="*/ 10 h 11"/>
                <a:gd name="T24" fmla="*/ 355 w 535"/>
                <a:gd name="T25" fmla="*/ 9 h 11"/>
                <a:gd name="T26" fmla="*/ 381 w 535"/>
                <a:gd name="T27" fmla="*/ 7 h 11"/>
                <a:gd name="T28" fmla="*/ 405 w 535"/>
                <a:gd name="T29" fmla="*/ 4 h 11"/>
                <a:gd name="T30" fmla="*/ 428 w 535"/>
                <a:gd name="T31" fmla="*/ 3 h 11"/>
                <a:gd name="T32" fmla="*/ 453 w 535"/>
                <a:gd name="T33" fmla="*/ 1 h 11"/>
                <a:gd name="T34" fmla="*/ 479 w 535"/>
                <a:gd name="T35" fmla="*/ 1 h 11"/>
                <a:gd name="T36" fmla="*/ 507 w 535"/>
                <a:gd name="T37" fmla="*/ 0 h 11"/>
                <a:gd name="T38" fmla="*/ 535 w 535"/>
                <a:gd name="T3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5" h="11">
                  <a:moveTo>
                    <a:pt x="0" y="0"/>
                  </a:moveTo>
                  <a:lnTo>
                    <a:pt x="22" y="0"/>
                  </a:lnTo>
                  <a:lnTo>
                    <a:pt x="44" y="1"/>
                  </a:lnTo>
                  <a:lnTo>
                    <a:pt x="70" y="2"/>
                  </a:lnTo>
                  <a:lnTo>
                    <a:pt x="96" y="3"/>
                  </a:lnTo>
                  <a:lnTo>
                    <a:pt x="123" y="3"/>
                  </a:lnTo>
                  <a:lnTo>
                    <a:pt x="152" y="4"/>
                  </a:lnTo>
                  <a:lnTo>
                    <a:pt x="185" y="7"/>
                  </a:lnTo>
                  <a:lnTo>
                    <a:pt x="220" y="9"/>
                  </a:lnTo>
                  <a:lnTo>
                    <a:pt x="257" y="10"/>
                  </a:lnTo>
                  <a:lnTo>
                    <a:pt x="292" y="11"/>
                  </a:lnTo>
                  <a:lnTo>
                    <a:pt x="325" y="10"/>
                  </a:lnTo>
                  <a:lnTo>
                    <a:pt x="355" y="9"/>
                  </a:lnTo>
                  <a:lnTo>
                    <a:pt x="381" y="7"/>
                  </a:lnTo>
                  <a:lnTo>
                    <a:pt x="405" y="4"/>
                  </a:lnTo>
                  <a:lnTo>
                    <a:pt x="428" y="3"/>
                  </a:lnTo>
                  <a:lnTo>
                    <a:pt x="453" y="1"/>
                  </a:lnTo>
                  <a:lnTo>
                    <a:pt x="479" y="1"/>
                  </a:lnTo>
                  <a:lnTo>
                    <a:pt x="507" y="0"/>
                  </a:lnTo>
                  <a:lnTo>
                    <a:pt x="535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1" name="Freeform 385"/>
            <p:cNvSpPr>
              <a:spLocks noChangeAspect="1"/>
            </p:cNvSpPr>
            <p:nvPr/>
          </p:nvSpPr>
          <p:spPr bwMode="auto">
            <a:xfrm>
              <a:off x="366" y="1018"/>
              <a:ext cx="3194" cy="78"/>
            </a:xfrm>
            <a:custGeom>
              <a:avLst/>
              <a:gdLst>
                <a:gd name="T0" fmla="*/ 0 w 533"/>
                <a:gd name="T1" fmla="*/ 0 h 13"/>
                <a:gd name="T2" fmla="*/ 21 w 533"/>
                <a:gd name="T3" fmla="*/ 0 h 13"/>
                <a:gd name="T4" fmla="*/ 43 w 533"/>
                <a:gd name="T5" fmla="*/ 1 h 13"/>
                <a:gd name="T6" fmla="*/ 69 w 533"/>
                <a:gd name="T7" fmla="*/ 2 h 13"/>
                <a:gd name="T8" fmla="*/ 96 w 533"/>
                <a:gd name="T9" fmla="*/ 3 h 13"/>
                <a:gd name="T10" fmla="*/ 123 w 533"/>
                <a:gd name="T11" fmla="*/ 4 h 13"/>
                <a:gd name="T12" fmla="*/ 151 w 533"/>
                <a:gd name="T13" fmla="*/ 6 h 13"/>
                <a:gd name="T14" fmla="*/ 184 w 533"/>
                <a:gd name="T15" fmla="*/ 8 h 13"/>
                <a:gd name="T16" fmla="*/ 219 w 533"/>
                <a:gd name="T17" fmla="*/ 10 h 13"/>
                <a:gd name="T18" fmla="*/ 254 w 533"/>
                <a:gd name="T19" fmla="*/ 12 h 13"/>
                <a:gd name="T20" fmla="*/ 289 w 533"/>
                <a:gd name="T21" fmla="*/ 13 h 13"/>
                <a:gd name="T22" fmla="*/ 322 w 533"/>
                <a:gd name="T23" fmla="*/ 12 h 13"/>
                <a:gd name="T24" fmla="*/ 351 w 533"/>
                <a:gd name="T25" fmla="*/ 10 h 13"/>
                <a:gd name="T26" fmla="*/ 377 w 533"/>
                <a:gd name="T27" fmla="*/ 8 h 13"/>
                <a:gd name="T28" fmla="*/ 400 w 533"/>
                <a:gd name="T29" fmla="*/ 6 h 13"/>
                <a:gd name="T30" fmla="*/ 424 w 533"/>
                <a:gd name="T31" fmla="*/ 4 h 13"/>
                <a:gd name="T32" fmla="*/ 449 w 533"/>
                <a:gd name="T33" fmla="*/ 2 h 13"/>
                <a:gd name="T34" fmla="*/ 475 w 533"/>
                <a:gd name="T35" fmla="*/ 2 h 13"/>
                <a:gd name="T36" fmla="*/ 504 w 533"/>
                <a:gd name="T37" fmla="*/ 1 h 13"/>
                <a:gd name="T38" fmla="*/ 533 w 533"/>
                <a:gd name="T3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3" h="13">
                  <a:moveTo>
                    <a:pt x="0" y="0"/>
                  </a:moveTo>
                  <a:lnTo>
                    <a:pt x="21" y="0"/>
                  </a:lnTo>
                  <a:lnTo>
                    <a:pt x="43" y="1"/>
                  </a:lnTo>
                  <a:lnTo>
                    <a:pt x="69" y="2"/>
                  </a:lnTo>
                  <a:lnTo>
                    <a:pt x="96" y="3"/>
                  </a:lnTo>
                  <a:lnTo>
                    <a:pt x="123" y="4"/>
                  </a:lnTo>
                  <a:lnTo>
                    <a:pt x="151" y="6"/>
                  </a:lnTo>
                  <a:lnTo>
                    <a:pt x="184" y="8"/>
                  </a:lnTo>
                  <a:lnTo>
                    <a:pt x="219" y="10"/>
                  </a:lnTo>
                  <a:lnTo>
                    <a:pt x="254" y="12"/>
                  </a:lnTo>
                  <a:lnTo>
                    <a:pt x="289" y="13"/>
                  </a:lnTo>
                  <a:lnTo>
                    <a:pt x="322" y="12"/>
                  </a:lnTo>
                  <a:lnTo>
                    <a:pt x="351" y="10"/>
                  </a:lnTo>
                  <a:lnTo>
                    <a:pt x="377" y="8"/>
                  </a:lnTo>
                  <a:lnTo>
                    <a:pt x="400" y="6"/>
                  </a:lnTo>
                  <a:lnTo>
                    <a:pt x="424" y="4"/>
                  </a:lnTo>
                  <a:lnTo>
                    <a:pt x="449" y="2"/>
                  </a:lnTo>
                  <a:lnTo>
                    <a:pt x="475" y="2"/>
                  </a:lnTo>
                  <a:lnTo>
                    <a:pt x="504" y="1"/>
                  </a:lnTo>
                  <a:lnTo>
                    <a:pt x="533" y="1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2" name="Freeform 386"/>
            <p:cNvSpPr>
              <a:spLocks noChangeAspect="1"/>
            </p:cNvSpPr>
            <p:nvPr/>
          </p:nvSpPr>
          <p:spPr bwMode="auto">
            <a:xfrm>
              <a:off x="372" y="953"/>
              <a:ext cx="3182" cy="89"/>
            </a:xfrm>
            <a:custGeom>
              <a:avLst/>
              <a:gdLst>
                <a:gd name="T0" fmla="*/ 0 w 531"/>
                <a:gd name="T1" fmla="*/ 0 h 15"/>
                <a:gd name="T2" fmla="*/ 21 w 531"/>
                <a:gd name="T3" fmla="*/ 0 h 15"/>
                <a:gd name="T4" fmla="*/ 44 w 531"/>
                <a:gd name="T5" fmla="*/ 1 h 15"/>
                <a:gd name="T6" fmla="*/ 70 w 531"/>
                <a:gd name="T7" fmla="*/ 2 h 15"/>
                <a:gd name="T8" fmla="*/ 97 w 531"/>
                <a:gd name="T9" fmla="*/ 3 h 15"/>
                <a:gd name="T10" fmla="*/ 124 w 531"/>
                <a:gd name="T11" fmla="*/ 5 h 15"/>
                <a:gd name="T12" fmla="*/ 152 w 531"/>
                <a:gd name="T13" fmla="*/ 7 h 15"/>
                <a:gd name="T14" fmla="*/ 184 w 531"/>
                <a:gd name="T15" fmla="*/ 10 h 15"/>
                <a:gd name="T16" fmla="*/ 218 w 531"/>
                <a:gd name="T17" fmla="*/ 12 h 15"/>
                <a:gd name="T18" fmla="*/ 253 w 531"/>
                <a:gd name="T19" fmla="*/ 14 h 15"/>
                <a:gd name="T20" fmla="*/ 288 w 531"/>
                <a:gd name="T21" fmla="*/ 15 h 15"/>
                <a:gd name="T22" fmla="*/ 319 w 531"/>
                <a:gd name="T23" fmla="*/ 14 h 15"/>
                <a:gd name="T24" fmla="*/ 348 w 531"/>
                <a:gd name="T25" fmla="*/ 12 h 15"/>
                <a:gd name="T26" fmla="*/ 373 w 531"/>
                <a:gd name="T27" fmla="*/ 10 h 15"/>
                <a:gd name="T28" fmla="*/ 397 w 531"/>
                <a:gd name="T29" fmla="*/ 7 h 15"/>
                <a:gd name="T30" fmla="*/ 420 w 531"/>
                <a:gd name="T31" fmla="*/ 5 h 15"/>
                <a:gd name="T32" fmla="*/ 445 w 531"/>
                <a:gd name="T33" fmla="*/ 3 h 15"/>
                <a:gd name="T34" fmla="*/ 473 w 531"/>
                <a:gd name="T35" fmla="*/ 3 h 15"/>
                <a:gd name="T36" fmla="*/ 502 w 531"/>
                <a:gd name="T37" fmla="*/ 2 h 15"/>
                <a:gd name="T38" fmla="*/ 531 w 531"/>
                <a:gd name="T3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1" h="15">
                  <a:moveTo>
                    <a:pt x="0" y="0"/>
                  </a:moveTo>
                  <a:lnTo>
                    <a:pt x="21" y="0"/>
                  </a:lnTo>
                  <a:lnTo>
                    <a:pt x="44" y="1"/>
                  </a:lnTo>
                  <a:lnTo>
                    <a:pt x="70" y="2"/>
                  </a:lnTo>
                  <a:lnTo>
                    <a:pt x="97" y="3"/>
                  </a:lnTo>
                  <a:lnTo>
                    <a:pt x="124" y="5"/>
                  </a:lnTo>
                  <a:lnTo>
                    <a:pt x="152" y="7"/>
                  </a:lnTo>
                  <a:lnTo>
                    <a:pt x="184" y="10"/>
                  </a:lnTo>
                  <a:lnTo>
                    <a:pt x="218" y="12"/>
                  </a:lnTo>
                  <a:lnTo>
                    <a:pt x="253" y="14"/>
                  </a:lnTo>
                  <a:lnTo>
                    <a:pt x="288" y="15"/>
                  </a:lnTo>
                  <a:lnTo>
                    <a:pt x="319" y="14"/>
                  </a:lnTo>
                  <a:lnTo>
                    <a:pt x="348" y="12"/>
                  </a:lnTo>
                  <a:lnTo>
                    <a:pt x="373" y="10"/>
                  </a:lnTo>
                  <a:lnTo>
                    <a:pt x="397" y="7"/>
                  </a:lnTo>
                  <a:lnTo>
                    <a:pt x="420" y="5"/>
                  </a:lnTo>
                  <a:lnTo>
                    <a:pt x="445" y="3"/>
                  </a:lnTo>
                  <a:lnTo>
                    <a:pt x="473" y="3"/>
                  </a:lnTo>
                  <a:lnTo>
                    <a:pt x="502" y="2"/>
                  </a:lnTo>
                  <a:lnTo>
                    <a:pt x="531" y="3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3" name="Freeform 387"/>
            <p:cNvSpPr>
              <a:spLocks noChangeAspect="1"/>
            </p:cNvSpPr>
            <p:nvPr/>
          </p:nvSpPr>
          <p:spPr bwMode="auto">
            <a:xfrm>
              <a:off x="378" y="887"/>
              <a:ext cx="3176" cy="102"/>
            </a:xfrm>
            <a:custGeom>
              <a:avLst/>
              <a:gdLst>
                <a:gd name="T0" fmla="*/ 0 w 530"/>
                <a:gd name="T1" fmla="*/ 0 h 17"/>
                <a:gd name="T2" fmla="*/ 22 w 530"/>
                <a:gd name="T3" fmla="*/ 0 h 17"/>
                <a:gd name="T4" fmla="*/ 46 w 530"/>
                <a:gd name="T5" fmla="*/ 1 h 17"/>
                <a:gd name="T6" fmla="*/ 72 w 530"/>
                <a:gd name="T7" fmla="*/ 2 h 17"/>
                <a:gd name="T8" fmla="*/ 99 w 530"/>
                <a:gd name="T9" fmla="*/ 4 h 17"/>
                <a:gd name="T10" fmla="*/ 125 w 530"/>
                <a:gd name="T11" fmla="*/ 6 h 17"/>
                <a:gd name="T12" fmla="*/ 152 w 530"/>
                <a:gd name="T13" fmla="*/ 9 h 17"/>
                <a:gd name="T14" fmla="*/ 183 w 530"/>
                <a:gd name="T15" fmla="*/ 12 h 17"/>
                <a:gd name="T16" fmla="*/ 217 w 530"/>
                <a:gd name="T17" fmla="*/ 14 h 17"/>
                <a:gd name="T18" fmla="*/ 252 w 530"/>
                <a:gd name="T19" fmla="*/ 16 h 17"/>
                <a:gd name="T20" fmla="*/ 286 w 530"/>
                <a:gd name="T21" fmla="*/ 17 h 17"/>
                <a:gd name="T22" fmla="*/ 318 w 530"/>
                <a:gd name="T23" fmla="*/ 16 h 17"/>
                <a:gd name="T24" fmla="*/ 345 w 530"/>
                <a:gd name="T25" fmla="*/ 14 h 17"/>
                <a:gd name="T26" fmla="*/ 370 w 530"/>
                <a:gd name="T27" fmla="*/ 11 h 17"/>
                <a:gd name="T28" fmla="*/ 394 w 530"/>
                <a:gd name="T29" fmla="*/ 8 h 17"/>
                <a:gd name="T30" fmla="*/ 417 w 530"/>
                <a:gd name="T31" fmla="*/ 6 h 17"/>
                <a:gd name="T32" fmla="*/ 442 w 530"/>
                <a:gd name="T33" fmla="*/ 4 h 17"/>
                <a:gd name="T34" fmla="*/ 470 w 530"/>
                <a:gd name="T35" fmla="*/ 4 h 17"/>
                <a:gd name="T36" fmla="*/ 500 w 530"/>
                <a:gd name="T37" fmla="*/ 3 h 17"/>
                <a:gd name="T38" fmla="*/ 530 w 530"/>
                <a:gd name="T3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17">
                  <a:moveTo>
                    <a:pt x="0" y="0"/>
                  </a:moveTo>
                  <a:lnTo>
                    <a:pt x="22" y="0"/>
                  </a:lnTo>
                  <a:lnTo>
                    <a:pt x="46" y="1"/>
                  </a:lnTo>
                  <a:lnTo>
                    <a:pt x="72" y="2"/>
                  </a:lnTo>
                  <a:lnTo>
                    <a:pt x="99" y="4"/>
                  </a:lnTo>
                  <a:lnTo>
                    <a:pt x="125" y="6"/>
                  </a:lnTo>
                  <a:lnTo>
                    <a:pt x="152" y="9"/>
                  </a:lnTo>
                  <a:lnTo>
                    <a:pt x="183" y="12"/>
                  </a:lnTo>
                  <a:lnTo>
                    <a:pt x="217" y="14"/>
                  </a:lnTo>
                  <a:lnTo>
                    <a:pt x="252" y="16"/>
                  </a:lnTo>
                  <a:lnTo>
                    <a:pt x="286" y="17"/>
                  </a:lnTo>
                  <a:lnTo>
                    <a:pt x="318" y="16"/>
                  </a:lnTo>
                  <a:lnTo>
                    <a:pt x="345" y="14"/>
                  </a:lnTo>
                  <a:lnTo>
                    <a:pt x="370" y="11"/>
                  </a:lnTo>
                  <a:lnTo>
                    <a:pt x="394" y="8"/>
                  </a:lnTo>
                  <a:lnTo>
                    <a:pt x="417" y="6"/>
                  </a:lnTo>
                  <a:lnTo>
                    <a:pt x="442" y="4"/>
                  </a:lnTo>
                  <a:lnTo>
                    <a:pt x="470" y="4"/>
                  </a:lnTo>
                  <a:lnTo>
                    <a:pt x="500" y="3"/>
                  </a:lnTo>
                  <a:lnTo>
                    <a:pt x="530" y="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4" name="Freeform 388"/>
            <p:cNvSpPr>
              <a:spLocks noChangeAspect="1"/>
            </p:cNvSpPr>
            <p:nvPr/>
          </p:nvSpPr>
          <p:spPr bwMode="auto">
            <a:xfrm>
              <a:off x="390" y="827"/>
              <a:ext cx="3159" cy="108"/>
            </a:xfrm>
            <a:custGeom>
              <a:avLst/>
              <a:gdLst>
                <a:gd name="T0" fmla="*/ 0 w 527"/>
                <a:gd name="T1" fmla="*/ 0 h 18"/>
                <a:gd name="T2" fmla="*/ 23 w 527"/>
                <a:gd name="T3" fmla="*/ 0 h 18"/>
                <a:gd name="T4" fmla="*/ 47 w 527"/>
                <a:gd name="T5" fmla="*/ 1 h 18"/>
                <a:gd name="T6" fmla="*/ 74 w 527"/>
                <a:gd name="T7" fmla="*/ 2 h 18"/>
                <a:gd name="T8" fmla="*/ 100 w 527"/>
                <a:gd name="T9" fmla="*/ 4 h 18"/>
                <a:gd name="T10" fmla="*/ 125 w 527"/>
                <a:gd name="T11" fmla="*/ 7 h 18"/>
                <a:gd name="T12" fmla="*/ 152 w 527"/>
                <a:gd name="T13" fmla="*/ 10 h 18"/>
                <a:gd name="T14" fmla="*/ 182 w 527"/>
                <a:gd name="T15" fmla="*/ 13 h 18"/>
                <a:gd name="T16" fmla="*/ 216 w 527"/>
                <a:gd name="T17" fmla="*/ 16 h 18"/>
                <a:gd name="T18" fmla="*/ 251 w 527"/>
                <a:gd name="T19" fmla="*/ 18 h 18"/>
                <a:gd name="T20" fmla="*/ 285 w 527"/>
                <a:gd name="T21" fmla="*/ 18 h 18"/>
                <a:gd name="T22" fmla="*/ 315 w 527"/>
                <a:gd name="T23" fmla="*/ 17 h 18"/>
                <a:gd name="T24" fmla="*/ 342 w 527"/>
                <a:gd name="T25" fmla="*/ 15 h 18"/>
                <a:gd name="T26" fmla="*/ 367 w 527"/>
                <a:gd name="T27" fmla="*/ 12 h 18"/>
                <a:gd name="T28" fmla="*/ 390 w 527"/>
                <a:gd name="T29" fmla="*/ 9 h 18"/>
                <a:gd name="T30" fmla="*/ 413 w 527"/>
                <a:gd name="T31" fmla="*/ 6 h 18"/>
                <a:gd name="T32" fmla="*/ 439 w 527"/>
                <a:gd name="T33" fmla="*/ 4 h 18"/>
                <a:gd name="T34" fmla="*/ 467 w 527"/>
                <a:gd name="T35" fmla="*/ 4 h 18"/>
                <a:gd name="T36" fmla="*/ 497 w 527"/>
                <a:gd name="T37" fmla="*/ 4 h 18"/>
                <a:gd name="T38" fmla="*/ 527 w 527"/>
                <a:gd name="T3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7" h="18">
                  <a:moveTo>
                    <a:pt x="0" y="0"/>
                  </a:moveTo>
                  <a:lnTo>
                    <a:pt x="23" y="0"/>
                  </a:lnTo>
                  <a:lnTo>
                    <a:pt x="47" y="1"/>
                  </a:lnTo>
                  <a:lnTo>
                    <a:pt x="74" y="2"/>
                  </a:lnTo>
                  <a:lnTo>
                    <a:pt x="100" y="4"/>
                  </a:lnTo>
                  <a:lnTo>
                    <a:pt x="125" y="7"/>
                  </a:lnTo>
                  <a:lnTo>
                    <a:pt x="152" y="10"/>
                  </a:lnTo>
                  <a:lnTo>
                    <a:pt x="182" y="13"/>
                  </a:lnTo>
                  <a:lnTo>
                    <a:pt x="216" y="16"/>
                  </a:lnTo>
                  <a:lnTo>
                    <a:pt x="251" y="18"/>
                  </a:lnTo>
                  <a:lnTo>
                    <a:pt x="285" y="18"/>
                  </a:lnTo>
                  <a:lnTo>
                    <a:pt x="315" y="17"/>
                  </a:lnTo>
                  <a:lnTo>
                    <a:pt x="342" y="15"/>
                  </a:lnTo>
                  <a:lnTo>
                    <a:pt x="367" y="12"/>
                  </a:lnTo>
                  <a:lnTo>
                    <a:pt x="390" y="9"/>
                  </a:lnTo>
                  <a:lnTo>
                    <a:pt x="413" y="6"/>
                  </a:lnTo>
                  <a:lnTo>
                    <a:pt x="439" y="4"/>
                  </a:lnTo>
                  <a:lnTo>
                    <a:pt x="467" y="4"/>
                  </a:lnTo>
                  <a:lnTo>
                    <a:pt x="497" y="4"/>
                  </a:lnTo>
                  <a:lnTo>
                    <a:pt x="527" y="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5" name="Freeform 389"/>
            <p:cNvSpPr>
              <a:spLocks noChangeAspect="1"/>
            </p:cNvSpPr>
            <p:nvPr/>
          </p:nvSpPr>
          <p:spPr bwMode="auto">
            <a:xfrm>
              <a:off x="396" y="761"/>
              <a:ext cx="3153" cy="126"/>
            </a:xfrm>
            <a:custGeom>
              <a:avLst/>
              <a:gdLst>
                <a:gd name="T0" fmla="*/ 0 w 526"/>
                <a:gd name="T1" fmla="*/ 0 h 21"/>
                <a:gd name="T2" fmla="*/ 24 w 526"/>
                <a:gd name="T3" fmla="*/ 1 h 21"/>
                <a:gd name="T4" fmla="*/ 49 w 526"/>
                <a:gd name="T5" fmla="*/ 2 h 21"/>
                <a:gd name="T6" fmla="*/ 76 w 526"/>
                <a:gd name="T7" fmla="*/ 4 h 21"/>
                <a:gd name="T8" fmla="*/ 102 w 526"/>
                <a:gd name="T9" fmla="*/ 6 h 21"/>
                <a:gd name="T10" fmla="*/ 126 w 526"/>
                <a:gd name="T11" fmla="*/ 9 h 21"/>
                <a:gd name="T12" fmla="*/ 152 w 526"/>
                <a:gd name="T13" fmla="*/ 12 h 21"/>
                <a:gd name="T14" fmla="*/ 182 w 526"/>
                <a:gd name="T15" fmla="*/ 15 h 21"/>
                <a:gd name="T16" fmla="*/ 216 w 526"/>
                <a:gd name="T17" fmla="*/ 18 h 21"/>
                <a:gd name="T18" fmla="*/ 251 w 526"/>
                <a:gd name="T19" fmla="*/ 20 h 21"/>
                <a:gd name="T20" fmla="*/ 284 w 526"/>
                <a:gd name="T21" fmla="*/ 21 h 21"/>
                <a:gd name="T22" fmla="*/ 314 w 526"/>
                <a:gd name="T23" fmla="*/ 19 h 21"/>
                <a:gd name="T24" fmla="*/ 341 w 526"/>
                <a:gd name="T25" fmla="*/ 17 h 21"/>
                <a:gd name="T26" fmla="*/ 365 w 526"/>
                <a:gd name="T27" fmla="*/ 14 h 21"/>
                <a:gd name="T28" fmla="*/ 387 w 526"/>
                <a:gd name="T29" fmla="*/ 10 h 21"/>
                <a:gd name="T30" fmla="*/ 410 w 526"/>
                <a:gd name="T31" fmla="*/ 7 h 21"/>
                <a:gd name="T32" fmla="*/ 436 w 526"/>
                <a:gd name="T33" fmla="*/ 6 h 21"/>
                <a:gd name="T34" fmla="*/ 465 w 526"/>
                <a:gd name="T35" fmla="*/ 5 h 21"/>
                <a:gd name="T36" fmla="*/ 496 w 526"/>
                <a:gd name="T37" fmla="*/ 5 h 21"/>
                <a:gd name="T38" fmla="*/ 526 w 526"/>
                <a:gd name="T3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6" h="21">
                  <a:moveTo>
                    <a:pt x="0" y="0"/>
                  </a:moveTo>
                  <a:lnTo>
                    <a:pt x="24" y="1"/>
                  </a:lnTo>
                  <a:lnTo>
                    <a:pt x="49" y="2"/>
                  </a:lnTo>
                  <a:lnTo>
                    <a:pt x="76" y="4"/>
                  </a:lnTo>
                  <a:lnTo>
                    <a:pt x="102" y="6"/>
                  </a:lnTo>
                  <a:lnTo>
                    <a:pt x="126" y="9"/>
                  </a:lnTo>
                  <a:lnTo>
                    <a:pt x="152" y="12"/>
                  </a:lnTo>
                  <a:lnTo>
                    <a:pt x="182" y="15"/>
                  </a:lnTo>
                  <a:lnTo>
                    <a:pt x="216" y="18"/>
                  </a:lnTo>
                  <a:lnTo>
                    <a:pt x="251" y="20"/>
                  </a:lnTo>
                  <a:lnTo>
                    <a:pt x="284" y="21"/>
                  </a:lnTo>
                  <a:lnTo>
                    <a:pt x="314" y="19"/>
                  </a:lnTo>
                  <a:lnTo>
                    <a:pt x="341" y="17"/>
                  </a:lnTo>
                  <a:lnTo>
                    <a:pt x="365" y="14"/>
                  </a:lnTo>
                  <a:lnTo>
                    <a:pt x="387" y="10"/>
                  </a:lnTo>
                  <a:lnTo>
                    <a:pt x="410" y="7"/>
                  </a:lnTo>
                  <a:lnTo>
                    <a:pt x="436" y="6"/>
                  </a:lnTo>
                  <a:lnTo>
                    <a:pt x="465" y="5"/>
                  </a:lnTo>
                  <a:lnTo>
                    <a:pt x="496" y="5"/>
                  </a:lnTo>
                  <a:lnTo>
                    <a:pt x="526" y="5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6" name="Freeform 390"/>
            <p:cNvSpPr>
              <a:spLocks noChangeAspect="1"/>
            </p:cNvSpPr>
            <p:nvPr/>
          </p:nvSpPr>
          <p:spPr bwMode="auto">
            <a:xfrm>
              <a:off x="408" y="701"/>
              <a:ext cx="3141" cy="132"/>
            </a:xfrm>
            <a:custGeom>
              <a:avLst/>
              <a:gdLst>
                <a:gd name="T0" fmla="*/ 0 w 524"/>
                <a:gd name="T1" fmla="*/ 0 h 22"/>
                <a:gd name="T2" fmla="*/ 25 w 524"/>
                <a:gd name="T3" fmla="*/ 1 h 22"/>
                <a:gd name="T4" fmla="*/ 50 w 524"/>
                <a:gd name="T5" fmla="*/ 2 h 22"/>
                <a:gd name="T6" fmla="*/ 78 w 524"/>
                <a:gd name="T7" fmla="*/ 4 h 22"/>
                <a:gd name="T8" fmla="*/ 103 w 524"/>
                <a:gd name="T9" fmla="*/ 7 h 22"/>
                <a:gd name="T10" fmla="*/ 126 w 524"/>
                <a:gd name="T11" fmla="*/ 10 h 22"/>
                <a:gd name="T12" fmla="*/ 151 w 524"/>
                <a:gd name="T13" fmla="*/ 13 h 22"/>
                <a:gd name="T14" fmla="*/ 181 w 524"/>
                <a:gd name="T15" fmla="*/ 17 h 22"/>
                <a:gd name="T16" fmla="*/ 214 w 524"/>
                <a:gd name="T17" fmla="*/ 20 h 22"/>
                <a:gd name="T18" fmla="*/ 249 w 524"/>
                <a:gd name="T19" fmla="*/ 22 h 22"/>
                <a:gd name="T20" fmla="*/ 283 w 524"/>
                <a:gd name="T21" fmla="*/ 22 h 22"/>
                <a:gd name="T22" fmla="*/ 312 w 524"/>
                <a:gd name="T23" fmla="*/ 21 h 22"/>
                <a:gd name="T24" fmla="*/ 338 w 524"/>
                <a:gd name="T25" fmla="*/ 18 h 22"/>
                <a:gd name="T26" fmla="*/ 362 w 524"/>
                <a:gd name="T27" fmla="*/ 15 h 22"/>
                <a:gd name="T28" fmla="*/ 384 w 524"/>
                <a:gd name="T29" fmla="*/ 11 h 22"/>
                <a:gd name="T30" fmla="*/ 407 w 524"/>
                <a:gd name="T31" fmla="*/ 8 h 22"/>
                <a:gd name="T32" fmla="*/ 433 w 524"/>
                <a:gd name="T33" fmla="*/ 6 h 22"/>
                <a:gd name="T34" fmla="*/ 462 w 524"/>
                <a:gd name="T35" fmla="*/ 5 h 22"/>
                <a:gd name="T36" fmla="*/ 493 w 524"/>
                <a:gd name="T37" fmla="*/ 5 h 22"/>
                <a:gd name="T38" fmla="*/ 524 w 524"/>
                <a:gd name="T3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4" h="22">
                  <a:moveTo>
                    <a:pt x="0" y="0"/>
                  </a:moveTo>
                  <a:lnTo>
                    <a:pt x="25" y="1"/>
                  </a:lnTo>
                  <a:lnTo>
                    <a:pt x="50" y="2"/>
                  </a:lnTo>
                  <a:lnTo>
                    <a:pt x="78" y="4"/>
                  </a:lnTo>
                  <a:lnTo>
                    <a:pt x="103" y="7"/>
                  </a:lnTo>
                  <a:lnTo>
                    <a:pt x="126" y="10"/>
                  </a:lnTo>
                  <a:lnTo>
                    <a:pt x="151" y="13"/>
                  </a:lnTo>
                  <a:lnTo>
                    <a:pt x="181" y="17"/>
                  </a:lnTo>
                  <a:lnTo>
                    <a:pt x="214" y="20"/>
                  </a:lnTo>
                  <a:lnTo>
                    <a:pt x="249" y="22"/>
                  </a:lnTo>
                  <a:lnTo>
                    <a:pt x="283" y="22"/>
                  </a:lnTo>
                  <a:lnTo>
                    <a:pt x="312" y="21"/>
                  </a:lnTo>
                  <a:lnTo>
                    <a:pt x="338" y="18"/>
                  </a:lnTo>
                  <a:lnTo>
                    <a:pt x="362" y="15"/>
                  </a:lnTo>
                  <a:lnTo>
                    <a:pt x="384" y="11"/>
                  </a:lnTo>
                  <a:lnTo>
                    <a:pt x="407" y="8"/>
                  </a:lnTo>
                  <a:lnTo>
                    <a:pt x="433" y="6"/>
                  </a:lnTo>
                  <a:lnTo>
                    <a:pt x="462" y="5"/>
                  </a:lnTo>
                  <a:lnTo>
                    <a:pt x="493" y="5"/>
                  </a:lnTo>
                  <a:lnTo>
                    <a:pt x="524" y="5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7" name="Freeform 391"/>
            <p:cNvSpPr>
              <a:spLocks noChangeAspect="1"/>
            </p:cNvSpPr>
            <p:nvPr/>
          </p:nvSpPr>
          <p:spPr bwMode="auto">
            <a:xfrm>
              <a:off x="420" y="642"/>
              <a:ext cx="3123" cy="143"/>
            </a:xfrm>
            <a:custGeom>
              <a:avLst/>
              <a:gdLst>
                <a:gd name="T0" fmla="*/ 0 w 521"/>
                <a:gd name="T1" fmla="*/ 0 h 24"/>
                <a:gd name="T2" fmla="*/ 25 w 521"/>
                <a:gd name="T3" fmla="*/ 1 h 24"/>
                <a:gd name="T4" fmla="*/ 51 w 521"/>
                <a:gd name="T5" fmla="*/ 3 h 24"/>
                <a:gd name="T6" fmla="*/ 78 w 521"/>
                <a:gd name="T7" fmla="*/ 5 h 24"/>
                <a:gd name="T8" fmla="*/ 103 w 521"/>
                <a:gd name="T9" fmla="*/ 7 h 24"/>
                <a:gd name="T10" fmla="*/ 126 w 521"/>
                <a:gd name="T11" fmla="*/ 11 h 24"/>
                <a:gd name="T12" fmla="*/ 150 w 521"/>
                <a:gd name="T13" fmla="*/ 15 h 24"/>
                <a:gd name="T14" fmla="*/ 179 w 521"/>
                <a:gd name="T15" fmla="*/ 18 h 24"/>
                <a:gd name="T16" fmla="*/ 213 w 521"/>
                <a:gd name="T17" fmla="*/ 21 h 24"/>
                <a:gd name="T18" fmla="*/ 248 w 521"/>
                <a:gd name="T19" fmla="*/ 23 h 24"/>
                <a:gd name="T20" fmla="*/ 282 w 521"/>
                <a:gd name="T21" fmla="*/ 24 h 24"/>
                <a:gd name="T22" fmla="*/ 311 w 521"/>
                <a:gd name="T23" fmla="*/ 22 h 24"/>
                <a:gd name="T24" fmla="*/ 336 w 521"/>
                <a:gd name="T25" fmla="*/ 19 h 24"/>
                <a:gd name="T26" fmla="*/ 359 w 521"/>
                <a:gd name="T27" fmla="*/ 16 h 24"/>
                <a:gd name="T28" fmla="*/ 382 w 521"/>
                <a:gd name="T29" fmla="*/ 12 h 24"/>
                <a:gd name="T30" fmla="*/ 405 w 521"/>
                <a:gd name="T31" fmla="*/ 9 h 24"/>
                <a:gd name="T32" fmla="*/ 431 w 521"/>
                <a:gd name="T33" fmla="*/ 7 h 24"/>
                <a:gd name="T34" fmla="*/ 460 w 521"/>
                <a:gd name="T35" fmla="*/ 6 h 24"/>
                <a:gd name="T36" fmla="*/ 491 w 521"/>
                <a:gd name="T37" fmla="*/ 6 h 24"/>
                <a:gd name="T38" fmla="*/ 521 w 521"/>
                <a:gd name="T3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1" h="24">
                  <a:moveTo>
                    <a:pt x="0" y="0"/>
                  </a:moveTo>
                  <a:lnTo>
                    <a:pt x="25" y="1"/>
                  </a:lnTo>
                  <a:lnTo>
                    <a:pt x="51" y="3"/>
                  </a:lnTo>
                  <a:lnTo>
                    <a:pt x="78" y="5"/>
                  </a:lnTo>
                  <a:lnTo>
                    <a:pt x="103" y="7"/>
                  </a:lnTo>
                  <a:lnTo>
                    <a:pt x="126" y="11"/>
                  </a:lnTo>
                  <a:lnTo>
                    <a:pt x="150" y="15"/>
                  </a:lnTo>
                  <a:lnTo>
                    <a:pt x="179" y="18"/>
                  </a:lnTo>
                  <a:lnTo>
                    <a:pt x="213" y="21"/>
                  </a:lnTo>
                  <a:lnTo>
                    <a:pt x="248" y="23"/>
                  </a:lnTo>
                  <a:lnTo>
                    <a:pt x="282" y="24"/>
                  </a:lnTo>
                  <a:lnTo>
                    <a:pt x="311" y="22"/>
                  </a:lnTo>
                  <a:lnTo>
                    <a:pt x="336" y="19"/>
                  </a:lnTo>
                  <a:lnTo>
                    <a:pt x="359" y="16"/>
                  </a:lnTo>
                  <a:lnTo>
                    <a:pt x="382" y="12"/>
                  </a:lnTo>
                  <a:lnTo>
                    <a:pt x="405" y="9"/>
                  </a:lnTo>
                  <a:lnTo>
                    <a:pt x="431" y="7"/>
                  </a:lnTo>
                  <a:lnTo>
                    <a:pt x="460" y="6"/>
                  </a:lnTo>
                  <a:lnTo>
                    <a:pt x="491" y="6"/>
                  </a:lnTo>
                  <a:lnTo>
                    <a:pt x="521" y="6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8" name="Freeform 392"/>
            <p:cNvSpPr>
              <a:spLocks noChangeAspect="1"/>
            </p:cNvSpPr>
            <p:nvPr/>
          </p:nvSpPr>
          <p:spPr bwMode="auto">
            <a:xfrm>
              <a:off x="426" y="588"/>
              <a:ext cx="3117" cy="143"/>
            </a:xfrm>
            <a:custGeom>
              <a:avLst/>
              <a:gdLst>
                <a:gd name="T0" fmla="*/ 0 w 520"/>
                <a:gd name="T1" fmla="*/ 0 h 24"/>
                <a:gd name="T2" fmla="*/ 26 w 520"/>
                <a:gd name="T3" fmla="*/ 1 h 24"/>
                <a:gd name="T4" fmla="*/ 52 w 520"/>
                <a:gd name="T5" fmla="*/ 2 h 24"/>
                <a:gd name="T6" fmla="*/ 79 w 520"/>
                <a:gd name="T7" fmla="*/ 4 h 24"/>
                <a:gd name="T8" fmla="*/ 103 w 520"/>
                <a:gd name="T9" fmla="*/ 7 h 24"/>
                <a:gd name="T10" fmla="*/ 126 w 520"/>
                <a:gd name="T11" fmla="*/ 11 h 24"/>
                <a:gd name="T12" fmla="*/ 150 w 520"/>
                <a:gd name="T13" fmla="*/ 15 h 24"/>
                <a:gd name="T14" fmla="*/ 179 w 520"/>
                <a:gd name="T15" fmla="*/ 18 h 24"/>
                <a:gd name="T16" fmla="*/ 213 w 520"/>
                <a:gd name="T17" fmla="*/ 21 h 24"/>
                <a:gd name="T18" fmla="*/ 248 w 520"/>
                <a:gd name="T19" fmla="*/ 24 h 24"/>
                <a:gd name="T20" fmla="*/ 282 w 520"/>
                <a:gd name="T21" fmla="*/ 24 h 24"/>
                <a:gd name="T22" fmla="*/ 310 w 520"/>
                <a:gd name="T23" fmla="*/ 22 h 24"/>
                <a:gd name="T24" fmla="*/ 335 w 520"/>
                <a:gd name="T25" fmla="*/ 19 h 24"/>
                <a:gd name="T26" fmla="*/ 358 w 520"/>
                <a:gd name="T27" fmla="*/ 16 h 24"/>
                <a:gd name="T28" fmla="*/ 381 w 520"/>
                <a:gd name="T29" fmla="*/ 12 h 24"/>
                <a:gd name="T30" fmla="*/ 404 w 520"/>
                <a:gd name="T31" fmla="*/ 9 h 24"/>
                <a:gd name="T32" fmla="*/ 430 w 520"/>
                <a:gd name="T33" fmla="*/ 7 h 24"/>
                <a:gd name="T34" fmla="*/ 459 w 520"/>
                <a:gd name="T35" fmla="*/ 6 h 24"/>
                <a:gd name="T36" fmla="*/ 489 w 520"/>
                <a:gd name="T37" fmla="*/ 5 h 24"/>
                <a:gd name="T38" fmla="*/ 520 w 520"/>
                <a:gd name="T3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0" h="24">
                  <a:moveTo>
                    <a:pt x="0" y="0"/>
                  </a:moveTo>
                  <a:lnTo>
                    <a:pt x="26" y="1"/>
                  </a:lnTo>
                  <a:lnTo>
                    <a:pt x="52" y="2"/>
                  </a:lnTo>
                  <a:lnTo>
                    <a:pt x="79" y="4"/>
                  </a:lnTo>
                  <a:lnTo>
                    <a:pt x="103" y="7"/>
                  </a:lnTo>
                  <a:lnTo>
                    <a:pt x="126" y="11"/>
                  </a:lnTo>
                  <a:lnTo>
                    <a:pt x="150" y="15"/>
                  </a:lnTo>
                  <a:lnTo>
                    <a:pt x="179" y="18"/>
                  </a:lnTo>
                  <a:lnTo>
                    <a:pt x="213" y="21"/>
                  </a:lnTo>
                  <a:lnTo>
                    <a:pt x="248" y="24"/>
                  </a:lnTo>
                  <a:lnTo>
                    <a:pt x="282" y="24"/>
                  </a:lnTo>
                  <a:lnTo>
                    <a:pt x="310" y="22"/>
                  </a:lnTo>
                  <a:lnTo>
                    <a:pt x="335" y="19"/>
                  </a:lnTo>
                  <a:lnTo>
                    <a:pt x="358" y="16"/>
                  </a:lnTo>
                  <a:lnTo>
                    <a:pt x="381" y="12"/>
                  </a:lnTo>
                  <a:lnTo>
                    <a:pt x="404" y="9"/>
                  </a:lnTo>
                  <a:lnTo>
                    <a:pt x="430" y="7"/>
                  </a:lnTo>
                  <a:lnTo>
                    <a:pt x="459" y="6"/>
                  </a:lnTo>
                  <a:lnTo>
                    <a:pt x="489" y="5"/>
                  </a:lnTo>
                  <a:lnTo>
                    <a:pt x="520" y="5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49" name="Freeform 393"/>
            <p:cNvSpPr>
              <a:spLocks noChangeAspect="1"/>
            </p:cNvSpPr>
            <p:nvPr/>
          </p:nvSpPr>
          <p:spPr bwMode="auto">
            <a:xfrm>
              <a:off x="438" y="528"/>
              <a:ext cx="3099" cy="149"/>
            </a:xfrm>
            <a:custGeom>
              <a:avLst/>
              <a:gdLst>
                <a:gd name="T0" fmla="*/ 0 w 517"/>
                <a:gd name="T1" fmla="*/ 0 h 25"/>
                <a:gd name="T2" fmla="*/ 26 w 517"/>
                <a:gd name="T3" fmla="*/ 1 h 25"/>
                <a:gd name="T4" fmla="*/ 52 w 517"/>
                <a:gd name="T5" fmla="*/ 3 h 25"/>
                <a:gd name="T6" fmla="*/ 78 w 517"/>
                <a:gd name="T7" fmla="*/ 5 h 25"/>
                <a:gd name="T8" fmla="*/ 102 w 517"/>
                <a:gd name="T9" fmla="*/ 8 h 25"/>
                <a:gd name="T10" fmla="*/ 125 w 517"/>
                <a:gd name="T11" fmla="*/ 12 h 25"/>
                <a:gd name="T12" fmla="*/ 150 w 517"/>
                <a:gd name="T13" fmla="*/ 16 h 25"/>
                <a:gd name="T14" fmla="*/ 178 w 517"/>
                <a:gd name="T15" fmla="*/ 20 h 25"/>
                <a:gd name="T16" fmla="*/ 212 w 517"/>
                <a:gd name="T17" fmla="*/ 22 h 25"/>
                <a:gd name="T18" fmla="*/ 247 w 517"/>
                <a:gd name="T19" fmla="*/ 25 h 25"/>
                <a:gd name="T20" fmla="*/ 281 w 517"/>
                <a:gd name="T21" fmla="*/ 25 h 25"/>
                <a:gd name="T22" fmla="*/ 308 w 517"/>
                <a:gd name="T23" fmla="*/ 23 h 25"/>
                <a:gd name="T24" fmla="*/ 333 w 517"/>
                <a:gd name="T25" fmla="*/ 20 h 25"/>
                <a:gd name="T26" fmla="*/ 356 w 517"/>
                <a:gd name="T27" fmla="*/ 17 h 25"/>
                <a:gd name="T28" fmla="*/ 379 w 517"/>
                <a:gd name="T29" fmla="*/ 13 h 25"/>
                <a:gd name="T30" fmla="*/ 403 w 517"/>
                <a:gd name="T31" fmla="*/ 10 h 25"/>
                <a:gd name="T32" fmla="*/ 429 w 517"/>
                <a:gd name="T33" fmla="*/ 7 h 25"/>
                <a:gd name="T34" fmla="*/ 457 w 517"/>
                <a:gd name="T35" fmla="*/ 6 h 25"/>
                <a:gd name="T36" fmla="*/ 487 w 517"/>
                <a:gd name="T37" fmla="*/ 6 h 25"/>
                <a:gd name="T38" fmla="*/ 517 w 517"/>
                <a:gd name="T3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7" h="25">
                  <a:moveTo>
                    <a:pt x="0" y="0"/>
                  </a:moveTo>
                  <a:lnTo>
                    <a:pt x="26" y="1"/>
                  </a:lnTo>
                  <a:lnTo>
                    <a:pt x="52" y="3"/>
                  </a:lnTo>
                  <a:lnTo>
                    <a:pt x="78" y="5"/>
                  </a:lnTo>
                  <a:lnTo>
                    <a:pt x="102" y="8"/>
                  </a:lnTo>
                  <a:lnTo>
                    <a:pt x="125" y="12"/>
                  </a:lnTo>
                  <a:lnTo>
                    <a:pt x="150" y="16"/>
                  </a:lnTo>
                  <a:lnTo>
                    <a:pt x="178" y="20"/>
                  </a:lnTo>
                  <a:lnTo>
                    <a:pt x="212" y="22"/>
                  </a:lnTo>
                  <a:lnTo>
                    <a:pt x="247" y="25"/>
                  </a:lnTo>
                  <a:lnTo>
                    <a:pt x="281" y="25"/>
                  </a:lnTo>
                  <a:lnTo>
                    <a:pt x="308" y="23"/>
                  </a:lnTo>
                  <a:lnTo>
                    <a:pt x="333" y="20"/>
                  </a:lnTo>
                  <a:lnTo>
                    <a:pt x="356" y="17"/>
                  </a:lnTo>
                  <a:lnTo>
                    <a:pt x="379" y="13"/>
                  </a:lnTo>
                  <a:lnTo>
                    <a:pt x="403" y="10"/>
                  </a:lnTo>
                  <a:lnTo>
                    <a:pt x="429" y="7"/>
                  </a:lnTo>
                  <a:lnTo>
                    <a:pt x="457" y="6"/>
                  </a:lnTo>
                  <a:lnTo>
                    <a:pt x="487" y="6"/>
                  </a:lnTo>
                  <a:lnTo>
                    <a:pt x="517" y="5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50" name="Oval 394"/>
            <p:cNvSpPr>
              <a:spLocks noChangeAspect="1" noChangeArrowheads="1"/>
            </p:cNvSpPr>
            <p:nvPr/>
          </p:nvSpPr>
          <p:spPr bwMode="auto">
            <a:xfrm>
              <a:off x="330" y="941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1" name="Oval 395"/>
            <p:cNvSpPr>
              <a:spLocks noChangeAspect="1" noChangeArrowheads="1"/>
            </p:cNvSpPr>
            <p:nvPr/>
          </p:nvSpPr>
          <p:spPr bwMode="auto">
            <a:xfrm>
              <a:off x="929" y="677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2" name="Oval 396"/>
            <p:cNvSpPr>
              <a:spLocks noChangeAspect="1" noChangeArrowheads="1"/>
            </p:cNvSpPr>
            <p:nvPr/>
          </p:nvSpPr>
          <p:spPr bwMode="auto">
            <a:xfrm>
              <a:off x="1409" y="618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3" name="Oval 397"/>
            <p:cNvSpPr>
              <a:spLocks noChangeAspect="1" noChangeArrowheads="1"/>
            </p:cNvSpPr>
            <p:nvPr/>
          </p:nvSpPr>
          <p:spPr bwMode="auto">
            <a:xfrm>
              <a:off x="2062" y="642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4" name="Oval 398"/>
            <p:cNvSpPr>
              <a:spLocks noChangeAspect="1" noChangeArrowheads="1"/>
            </p:cNvSpPr>
            <p:nvPr/>
          </p:nvSpPr>
          <p:spPr bwMode="auto">
            <a:xfrm>
              <a:off x="2895" y="695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5" name="Oval 399"/>
            <p:cNvSpPr>
              <a:spLocks noChangeAspect="1" noChangeArrowheads="1"/>
            </p:cNvSpPr>
            <p:nvPr/>
          </p:nvSpPr>
          <p:spPr bwMode="auto">
            <a:xfrm>
              <a:off x="3501" y="725"/>
              <a:ext cx="71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6" name="Oval 400"/>
            <p:cNvSpPr>
              <a:spLocks noChangeAspect="1" noChangeArrowheads="1"/>
            </p:cNvSpPr>
            <p:nvPr/>
          </p:nvSpPr>
          <p:spPr bwMode="auto">
            <a:xfrm>
              <a:off x="3537" y="1162"/>
              <a:ext cx="71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7" name="Oval 401"/>
            <p:cNvSpPr>
              <a:spLocks noChangeAspect="1" noChangeArrowheads="1"/>
            </p:cNvSpPr>
            <p:nvPr/>
          </p:nvSpPr>
          <p:spPr bwMode="auto">
            <a:xfrm>
              <a:off x="2895" y="1216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8" name="Oval 402"/>
            <p:cNvSpPr>
              <a:spLocks noChangeAspect="1" noChangeArrowheads="1"/>
            </p:cNvSpPr>
            <p:nvPr/>
          </p:nvSpPr>
          <p:spPr bwMode="auto">
            <a:xfrm>
              <a:off x="2643" y="1383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59" name="Oval 403"/>
            <p:cNvSpPr>
              <a:spLocks noChangeAspect="1" noChangeArrowheads="1"/>
            </p:cNvSpPr>
            <p:nvPr/>
          </p:nvSpPr>
          <p:spPr bwMode="auto">
            <a:xfrm>
              <a:off x="809" y="1419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60" name="Oval 404"/>
            <p:cNvSpPr>
              <a:spLocks noChangeAspect="1" noChangeArrowheads="1"/>
            </p:cNvSpPr>
            <p:nvPr/>
          </p:nvSpPr>
          <p:spPr bwMode="auto">
            <a:xfrm>
              <a:off x="1211" y="1419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61" name="Oval 405"/>
            <p:cNvSpPr>
              <a:spLocks noChangeAspect="1" noChangeArrowheads="1"/>
            </p:cNvSpPr>
            <p:nvPr/>
          </p:nvSpPr>
          <p:spPr bwMode="auto">
            <a:xfrm>
              <a:off x="1187" y="1192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62" name="Oval 406"/>
            <p:cNvSpPr>
              <a:spLocks noChangeAspect="1" noChangeArrowheads="1"/>
            </p:cNvSpPr>
            <p:nvPr/>
          </p:nvSpPr>
          <p:spPr bwMode="auto">
            <a:xfrm>
              <a:off x="564" y="923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063" name="Freeform 407"/>
            <p:cNvSpPr>
              <a:spLocks noChangeAspect="1"/>
            </p:cNvSpPr>
            <p:nvPr/>
          </p:nvSpPr>
          <p:spPr bwMode="auto">
            <a:xfrm>
              <a:off x="366" y="654"/>
              <a:ext cx="3206" cy="801"/>
            </a:xfrm>
            <a:custGeom>
              <a:avLst/>
              <a:gdLst>
                <a:gd name="T0" fmla="*/ 0 w 535"/>
                <a:gd name="T1" fmla="*/ 54 h 134"/>
                <a:gd name="T2" fmla="*/ 100 w 535"/>
                <a:gd name="T3" fmla="*/ 10 h 134"/>
                <a:gd name="T4" fmla="*/ 180 w 535"/>
                <a:gd name="T5" fmla="*/ 0 h 134"/>
                <a:gd name="T6" fmla="*/ 289 w 535"/>
                <a:gd name="T7" fmla="*/ 4 h 134"/>
                <a:gd name="T8" fmla="*/ 428 w 535"/>
                <a:gd name="T9" fmla="*/ 13 h 134"/>
                <a:gd name="T10" fmla="*/ 529 w 535"/>
                <a:gd name="T11" fmla="*/ 18 h 134"/>
                <a:gd name="T12" fmla="*/ 535 w 535"/>
                <a:gd name="T13" fmla="*/ 91 h 134"/>
                <a:gd name="T14" fmla="*/ 428 w 535"/>
                <a:gd name="T15" fmla="*/ 100 h 134"/>
                <a:gd name="T16" fmla="*/ 386 w 535"/>
                <a:gd name="T17" fmla="*/ 128 h 134"/>
                <a:gd name="T18" fmla="*/ 80 w 535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134">
                  <a:moveTo>
                    <a:pt x="0" y="54"/>
                  </a:moveTo>
                  <a:lnTo>
                    <a:pt x="100" y="10"/>
                  </a:lnTo>
                  <a:lnTo>
                    <a:pt x="180" y="0"/>
                  </a:lnTo>
                  <a:lnTo>
                    <a:pt x="289" y="4"/>
                  </a:lnTo>
                  <a:lnTo>
                    <a:pt x="428" y="13"/>
                  </a:lnTo>
                  <a:lnTo>
                    <a:pt x="529" y="18"/>
                  </a:lnTo>
                  <a:lnTo>
                    <a:pt x="535" y="91"/>
                  </a:lnTo>
                  <a:lnTo>
                    <a:pt x="428" y="100"/>
                  </a:lnTo>
                  <a:lnTo>
                    <a:pt x="386" y="128"/>
                  </a:lnTo>
                  <a:lnTo>
                    <a:pt x="80" y="13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64" name="Line 408"/>
            <p:cNvSpPr>
              <a:spLocks noChangeAspect="1" noChangeShapeType="1"/>
            </p:cNvSpPr>
            <p:nvPr/>
          </p:nvSpPr>
          <p:spPr bwMode="auto">
            <a:xfrm>
              <a:off x="366" y="977"/>
              <a:ext cx="479" cy="4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65" name="Line 409"/>
            <p:cNvSpPr>
              <a:spLocks noChangeAspect="1" noChangeShapeType="1"/>
            </p:cNvSpPr>
            <p:nvPr/>
          </p:nvSpPr>
          <p:spPr bwMode="auto">
            <a:xfrm flipH="1" flipV="1">
              <a:off x="1223" y="1228"/>
              <a:ext cx="24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66" name="Line 410"/>
            <p:cNvSpPr>
              <a:spLocks noChangeAspect="1" noChangeShapeType="1"/>
            </p:cNvSpPr>
            <p:nvPr/>
          </p:nvSpPr>
          <p:spPr bwMode="auto">
            <a:xfrm flipH="1">
              <a:off x="845" y="713"/>
              <a:ext cx="120" cy="7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67" name="Line 411"/>
            <p:cNvSpPr>
              <a:spLocks noChangeAspect="1" noChangeShapeType="1"/>
            </p:cNvSpPr>
            <p:nvPr/>
          </p:nvSpPr>
          <p:spPr bwMode="auto">
            <a:xfrm>
              <a:off x="2931" y="731"/>
              <a:ext cx="1" cy="5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068" name="Group 412"/>
          <p:cNvGrpSpPr>
            <a:grpSpLocks noChangeAspect="1"/>
          </p:cNvGrpSpPr>
          <p:nvPr/>
        </p:nvGrpSpPr>
        <p:grpSpPr bwMode="auto">
          <a:xfrm>
            <a:off x="5207000" y="2600325"/>
            <a:ext cx="1279525" cy="503238"/>
            <a:chOff x="166" y="912"/>
            <a:chExt cx="3314" cy="1304"/>
          </a:xfrm>
        </p:grpSpPr>
        <p:sp>
          <p:nvSpPr>
            <p:cNvPr id="583069" name="Freeform 413"/>
            <p:cNvSpPr>
              <a:spLocks noChangeAspect="1"/>
            </p:cNvSpPr>
            <p:nvPr/>
          </p:nvSpPr>
          <p:spPr bwMode="auto">
            <a:xfrm>
              <a:off x="172" y="912"/>
              <a:ext cx="54" cy="1095"/>
            </a:xfrm>
            <a:custGeom>
              <a:avLst/>
              <a:gdLst>
                <a:gd name="T0" fmla="*/ 0 w 9"/>
                <a:gd name="T1" fmla="*/ 183 h 183"/>
                <a:gd name="T2" fmla="*/ 1 w 9"/>
                <a:gd name="T3" fmla="*/ 170 h 183"/>
                <a:gd name="T4" fmla="*/ 2 w 9"/>
                <a:gd name="T5" fmla="*/ 157 h 183"/>
                <a:gd name="T6" fmla="*/ 2 w 9"/>
                <a:gd name="T7" fmla="*/ 144 h 183"/>
                <a:gd name="T8" fmla="*/ 3 w 9"/>
                <a:gd name="T9" fmla="*/ 131 h 183"/>
                <a:gd name="T10" fmla="*/ 4 w 9"/>
                <a:gd name="T11" fmla="*/ 118 h 183"/>
                <a:gd name="T12" fmla="*/ 5 w 9"/>
                <a:gd name="T13" fmla="*/ 105 h 183"/>
                <a:gd name="T14" fmla="*/ 5 w 9"/>
                <a:gd name="T15" fmla="*/ 92 h 183"/>
                <a:gd name="T16" fmla="*/ 6 w 9"/>
                <a:gd name="T17" fmla="*/ 80 h 183"/>
                <a:gd name="T18" fmla="*/ 6 w 9"/>
                <a:gd name="T19" fmla="*/ 67 h 183"/>
                <a:gd name="T20" fmla="*/ 7 w 9"/>
                <a:gd name="T21" fmla="*/ 53 h 183"/>
                <a:gd name="T22" fmla="*/ 7 w 9"/>
                <a:gd name="T23" fmla="*/ 40 h 183"/>
                <a:gd name="T24" fmla="*/ 8 w 9"/>
                <a:gd name="T25" fmla="*/ 27 h 183"/>
                <a:gd name="T26" fmla="*/ 8 w 9"/>
                <a:gd name="T27" fmla="*/ 13 h 183"/>
                <a:gd name="T28" fmla="*/ 9 w 9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83">
                  <a:moveTo>
                    <a:pt x="0" y="183"/>
                  </a:moveTo>
                  <a:lnTo>
                    <a:pt x="1" y="170"/>
                  </a:lnTo>
                  <a:lnTo>
                    <a:pt x="2" y="157"/>
                  </a:lnTo>
                  <a:lnTo>
                    <a:pt x="2" y="144"/>
                  </a:lnTo>
                  <a:lnTo>
                    <a:pt x="3" y="131"/>
                  </a:lnTo>
                  <a:lnTo>
                    <a:pt x="4" y="118"/>
                  </a:lnTo>
                  <a:lnTo>
                    <a:pt x="5" y="105"/>
                  </a:lnTo>
                  <a:lnTo>
                    <a:pt x="5" y="92"/>
                  </a:lnTo>
                  <a:lnTo>
                    <a:pt x="6" y="80"/>
                  </a:lnTo>
                  <a:lnTo>
                    <a:pt x="6" y="67"/>
                  </a:lnTo>
                  <a:lnTo>
                    <a:pt x="7" y="53"/>
                  </a:lnTo>
                  <a:lnTo>
                    <a:pt x="7" y="40"/>
                  </a:lnTo>
                  <a:lnTo>
                    <a:pt x="8" y="27"/>
                  </a:lnTo>
                  <a:lnTo>
                    <a:pt x="8" y="13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0" name="Freeform 414"/>
            <p:cNvSpPr>
              <a:spLocks noChangeAspect="1"/>
            </p:cNvSpPr>
            <p:nvPr/>
          </p:nvSpPr>
          <p:spPr bwMode="auto">
            <a:xfrm>
              <a:off x="334" y="936"/>
              <a:ext cx="54" cy="1095"/>
            </a:xfrm>
            <a:custGeom>
              <a:avLst/>
              <a:gdLst>
                <a:gd name="T0" fmla="*/ 0 w 9"/>
                <a:gd name="T1" fmla="*/ 183 h 183"/>
                <a:gd name="T2" fmla="*/ 1 w 9"/>
                <a:gd name="T3" fmla="*/ 171 h 183"/>
                <a:gd name="T4" fmla="*/ 1 w 9"/>
                <a:gd name="T5" fmla="*/ 158 h 183"/>
                <a:gd name="T6" fmla="*/ 2 w 9"/>
                <a:gd name="T7" fmla="*/ 145 h 183"/>
                <a:gd name="T8" fmla="*/ 3 w 9"/>
                <a:gd name="T9" fmla="*/ 133 h 183"/>
                <a:gd name="T10" fmla="*/ 3 w 9"/>
                <a:gd name="T11" fmla="*/ 120 h 183"/>
                <a:gd name="T12" fmla="*/ 4 w 9"/>
                <a:gd name="T13" fmla="*/ 107 h 183"/>
                <a:gd name="T14" fmla="*/ 5 w 9"/>
                <a:gd name="T15" fmla="*/ 95 h 183"/>
                <a:gd name="T16" fmla="*/ 5 w 9"/>
                <a:gd name="T17" fmla="*/ 81 h 183"/>
                <a:gd name="T18" fmla="*/ 6 w 9"/>
                <a:gd name="T19" fmla="*/ 68 h 183"/>
                <a:gd name="T20" fmla="*/ 7 w 9"/>
                <a:gd name="T21" fmla="*/ 55 h 183"/>
                <a:gd name="T22" fmla="*/ 7 w 9"/>
                <a:gd name="T23" fmla="*/ 41 h 183"/>
                <a:gd name="T24" fmla="*/ 8 w 9"/>
                <a:gd name="T25" fmla="*/ 27 h 183"/>
                <a:gd name="T26" fmla="*/ 9 w 9"/>
                <a:gd name="T27" fmla="*/ 14 h 183"/>
                <a:gd name="T28" fmla="*/ 9 w 9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83">
                  <a:moveTo>
                    <a:pt x="0" y="183"/>
                  </a:moveTo>
                  <a:lnTo>
                    <a:pt x="1" y="171"/>
                  </a:lnTo>
                  <a:lnTo>
                    <a:pt x="1" y="158"/>
                  </a:lnTo>
                  <a:lnTo>
                    <a:pt x="2" y="145"/>
                  </a:lnTo>
                  <a:lnTo>
                    <a:pt x="3" y="133"/>
                  </a:lnTo>
                  <a:lnTo>
                    <a:pt x="3" y="120"/>
                  </a:lnTo>
                  <a:lnTo>
                    <a:pt x="4" y="107"/>
                  </a:lnTo>
                  <a:lnTo>
                    <a:pt x="5" y="95"/>
                  </a:lnTo>
                  <a:lnTo>
                    <a:pt x="5" y="81"/>
                  </a:lnTo>
                  <a:lnTo>
                    <a:pt x="6" y="68"/>
                  </a:lnTo>
                  <a:lnTo>
                    <a:pt x="7" y="55"/>
                  </a:lnTo>
                  <a:lnTo>
                    <a:pt x="7" y="41"/>
                  </a:lnTo>
                  <a:lnTo>
                    <a:pt x="8" y="27"/>
                  </a:lnTo>
                  <a:lnTo>
                    <a:pt x="9" y="14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1" name="Freeform 415"/>
            <p:cNvSpPr>
              <a:spLocks noChangeAspect="1"/>
            </p:cNvSpPr>
            <p:nvPr/>
          </p:nvSpPr>
          <p:spPr bwMode="auto">
            <a:xfrm>
              <a:off x="496" y="960"/>
              <a:ext cx="54" cy="1101"/>
            </a:xfrm>
            <a:custGeom>
              <a:avLst/>
              <a:gdLst>
                <a:gd name="T0" fmla="*/ 0 w 9"/>
                <a:gd name="T1" fmla="*/ 184 h 184"/>
                <a:gd name="T2" fmla="*/ 1 w 9"/>
                <a:gd name="T3" fmla="*/ 171 h 184"/>
                <a:gd name="T4" fmla="*/ 2 w 9"/>
                <a:gd name="T5" fmla="*/ 159 h 184"/>
                <a:gd name="T6" fmla="*/ 2 w 9"/>
                <a:gd name="T7" fmla="*/ 147 h 184"/>
                <a:gd name="T8" fmla="*/ 3 w 9"/>
                <a:gd name="T9" fmla="*/ 134 h 184"/>
                <a:gd name="T10" fmla="*/ 3 w 9"/>
                <a:gd name="T11" fmla="*/ 122 h 184"/>
                <a:gd name="T12" fmla="*/ 4 w 9"/>
                <a:gd name="T13" fmla="*/ 109 h 184"/>
                <a:gd name="T14" fmla="*/ 4 w 9"/>
                <a:gd name="T15" fmla="*/ 96 h 184"/>
                <a:gd name="T16" fmla="*/ 5 w 9"/>
                <a:gd name="T17" fmla="*/ 83 h 184"/>
                <a:gd name="T18" fmla="*/ 6 w 9"/>
                <a:gd name="T19" fmla="*/ 69 h 184"/>
                <a:gd name="T20" fmla="*/ 7 w 9"/>
                <a:gd name="T21" fmla="*/ 56 h 184"/>
                <a:gd name="T22" fmla="*/ 8 w 9"/>
                <a:gd name="T23" fmla="*/ 42 h 184"/>
                <a:gd name="T24" fmla="*/ 8 w 9"/>
                <a:gd name="T25" fmla="*/ 28 h 184"/>
                <a:gd name="T26" fmla="*/ 9 w 9"/>
                <a:gd name="T27" fmla="*/ 14 h 184"/>
                <a:gd name="T28" fmla="*/ 9 w 9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84">
                  <a:moveTo>
                    <a:pt x="0" y="184"/>
                  </a:moveTo>
                  <a:lnTo>
                    <a:pt x="1" y="171"/>
                  </a:lnTo>
                  <a:lnTo>
                    <a:pt x="2" y="159"/>
                  </a:lnTo>
                  <a:lnTo>
                    <a:pt x="2" y="147"/>
                  </a:lnTo>
                  <a:lnTo>
                    <a:pt x="3" y="134"/>
                  </a:lnTo>
                  <a:lnTo>
                    <a:pt x="3" y="122"/>
                  </a:lnTo>
                  <a:lnTo>
                    <a:pt x="4" y="109"/>
                  </a:lnTo>
                  <a:lnTo>
                    <a:pt x="4" y="96"/>
                  </a:lnTo>
                  <a:lnTo>
                    <a:pt x="5" y="83"/>
                  </a:lnTo>
                  <a:lnTo>
                    <a:pt x="6" y="69"/>
                  </a:lnTo>
                  <a:lnTo>
                    <a:pt x="7" y="56"/>
                  </a:lnTo>
                  <a:lnTo>
                    <a:pt x="8" y="42"/>
                  </a:lnTo>
                  <a:lnTo>
                    <a:pt x="8" y="28"/>
                  </a:lnTo>
                  <a:lnTo>
                    <a:pt x="9" y="14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2" name="Freeform 416"/>
            <p:cNvSpPr>
              <a:spLocks noChangeAspect="1"/>
            </p:cNvSpPr>
            <p:nvPr/>
          </p:nvSpPr>
          <p:spPr bwMode="auto">
            <a:xfrm>
              <a:off x="657" y="984"/>
              <a:ext cx="60" cy="1106"/>
            </a:xfrm>
            <a:custGeom>
              <a:avLst/>
              <a:gdLst>
                <a:gd name="T0" fmla="*/ 0 w 10"/>
                <a:gd name="T1" fmla="*/ 185 h 185"/>
                <a:gd name="T2" fmla="*/ 1 w 10"/>
                <a:gd name="T3" fmla="*/ 172 h 185"/>
                <a:gd name="T4" fmla="*/ 2 w 10"/>
                <a:gd name="T5" fmla="*/ 160 h 185"/>
                <a:gd name="T6" fmla="*/ 3 w 10"/>
                <a:gd name="T7" fmla="*/ 148 h 185"/>
                <a:gd name="T8" fmla="*/ 4 w 10"/>
                <a:gd name="T9" fmla="*/ 136 h 185"/>
                <a:gd name="T10" fmla="*/ 4 w 10"/>
                <a:gd name="T11" fmla="*/ 123 h 185"/>
                <a:gd name="T12" fmla="*/ 5 w 10"/>
                <a:gd name="T13" fmla="*/ 110 h 185"/>
                <a:gd name="T14" fmla="*/ 6 w 10"/>
                <a:gd name="T15" fmla="*/ 97 h 185"/>
                <a:gd name="T16" fmla="*/ 6 w 10"/>
                <a:gd name="T17" fmla="*/ 84 h 185"/>
                <a:gd name="T18" fmla="*/ 7 w 10"/>
                <a:gd name="T19" fmla="*/ 70 h 185"/>
                <a:gd name="T20" fmla="*/ 8 w 10"/>
                <a:gd name="T21" fmla="*/ 56 h 185"/>
                <a:gd name="T22" fmla="*/ 8 w 10"/>
                <a:gd name="T23" fmla="*/ 42 h 185"/>
                <a:gd name="T24" fmla="*/ 9 w 10"/>
                <a:gd name="T25" fmla="*/ 28 h 185"/>
                <a:gd name="T26" fmla="*/ 9 w 10"/>
                <a:gd name="T27" fmla="*/ 14 h 185"/>
                <a:gd name="T28" fmla="*/ 10 w 10"/>
                <a:gd name="T2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85">
                  <a:moveTo>
                    <a:pt x="0" y="185"/>
                  </a:moveTo>
                  <a:lnTo>
                    <a:pt x="1" y="172"/>
                  </a:lnTo>
                  <a:lnTo>
                    <a:pt x="2" y="160"/>
                  </a:lnTo>
                  <a:lnTo>
                    <a:pt x="3" y="148"/>
                  </a:lnTo>
                  <a:lnTo>
                    <a:pt x="4" y="136"/>
                  </a:lnTo>
                  <a:lnTo>
                    <a:pt x="4" y="123"/>
                  </a:lnTo>
                  <a:lnTo>
                    <a:pt x="5" y="110"/>
                  </a:lnTo>
                  <a:lnTo>
                    <a:pt x="6" y="97"/>
                  </a:lnTo>
                  <a:lnTo>
                    <a:pt x="6" y="84"/>
                  </a:lnTo>
                  <a:lnTo>
                    <a:pt x="7" y="70"/>
                  </a:lnTo>
                  <a:lnTo>
                    <a:pt x="8" y="56"/>
                  </a:lnTo>
                  <a:lnTo>
                    <a:pt x="8" y="42"/>
                  </a:lnTo>
                  <a:lnTo>
                    <a:pt x="9" y="28"/>
                  </a:lnTo>
                  <a:lnTo>
                    <a:pt x="9" y="14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3" name="Freeform 417"/>
            <p:cNvSpPr>
              <a:spLocks noChangeAspect="1"/>
            </p:cNvSpPr>
            <p:nvPr/>
          </p:nvSpPr>
          <p:spPr bwMode="auto">
            <a:xfrm>
              <a:off x="819" y="1002"/>
              <a:ext cx="60" cy="1118"/>
            </a:xfrm>
            <a:custGeom>
              <a:avLst/>
              <a:gdLst>
                <a:gd name="T0" fmla="*/ 0 w 10"/>
                <a:gd name="T1" fmla="*/ 187 h 187"/>
                <a:gd name="T2" fmla="*/ 1 w 10"/>
                <a:gd name="T3" fmla="*/ 175 h 187"/>
                <a:gd name="T4" fmla="*/ 2 w 10"/>
                <a:gd name="T5" fmla="*/ 163 h 187"/>
                <a:gd name="T6" fmla="*/ 3 w 10"/>
                <a:gd name="T7" fmla="*/ 151 h 187"/>
                <a:gd name="T8" fmla="*/ 5 w 10"/>
                <a:gd name="T9" fmla="*/ 138 h 187"/>
                <a:gd name="T10" fmla="*/ 5 w 10"/>
                <a:gd name="T11" fmla="*/ 125 h 187"/>
                <a:gd name="T12" fmla="*/ 6 w 10"/>
                <a:gd name="T13" fmla="*/ 112 h 187"/>
                <a:gd name="T14" fmla="*/ 7 w 10"/>
                <a:gd name="T15" fmla="*/ 99 h 187"/>
                <a:gd name="T16" fmla="*/ 7 w 10"/>
                <a:gd name="T17" fmla="*/ 85 h 187"/>
                <a:gd name="T18" fmla="*/ 8 w 10"/>
                <a:gd name="T19" fmla="*/ 71 h 187"/>
                <a:gd name="T20" fmla="*/ 9 w 10"/>
                <a:gd name="T21" fmla="*/ 57 h 187"/>
                <a:gd name="T22" fmla="*/ 9 w 10"/>
                <a:gd name="T23" fmla="*/ 43 h 187"/>
                <a:gd name="T24" fmla="*/ 10 w 10"/>
                <a:gd name="T25" fmla="*/ 28 h 187"/>
                <a:gd name="T26" fmla="*/ 10 w 10"/>
                <a:gd name="T27" fmla="*/ 14 h 187"/>
                <a:gd name="T28" fmla="*/ 10 w 10"/>
                <a:gd name="T2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87">
                  <a:moveTo>
                    <a:pt x="0" y="187"/>
                  </a:moveTo>
                  <a:lnTo>
                    <a:pt x="1" y="175"/>
                  </a:lnTo>
                  <a:lnTo>
                    <a:pt x="2" y="163"/>
                  </a:lnTo>
                  <a:lnTo>
                    <a:pt x="3" y="151"/>
                  </a:lnTo>
                  <a:lnTo>
                    <a:pt x="5" y="138"/>
                  </a:lnTo>
                  <a:lnTo>
                    <a:pt x="5" y="125"/>
                  </a:lnTo>
                  <a:lnTo>
                    <a:pt x="6" y="112"/>
                  </a:lnTo>
                  <a:lnTo>
                    <a:pt x="7" y="99"/>
                  </a:lnTo>
                  <a:lnTo>
                    <a:pt x="7" y="85"/>
                  </a:lnTo>
                  <a:lnTo>
                    <a:pt x="8" y="71"/>
                  </a:lnTo>
                  <a:lnTo>
                    <a:pt x="9" y="57"/>
                  </a:lnTo>
                  <a:lnTo>
                    <a:pt x="9" y="43"/>
                  </a:lnTo>
                  <a:lnTo>
                    <a:pt x="10" y="28"/>
                  </a:lnTo>
                  <a:lnTo>
                    <a:pt x="10" y="14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4" name="Freeform 418"/>
            <p:cNvSpPr>
              <a:spLocks noChangeAspect="1"/>
            </p:cNvSpPr>
            <p:nvPr/>
          </p:nvSpPr>
          <p:spPr bwMode="auto">
            <a:xfrm>
              <a:off x="975" y="1020"/>
              <a:ext cx="66" cy="1136"/>
            </a:xfrm>
            <a:custGeom>
              <a:avLst/>
              <a:gdLst>
                <a:gd name="T0" fmla="*/ 0 w 11"/>
                <a:gd name="T1" fmla="*/ 190 h 190"/>
                <a:gd name="T2" fmla="*/ 2 w 11"/>
                <a:gd name="T3" fmla="*/ 178 h 190"/>
                <a:gd name="T4" fmla="*/ 3 w 11"/>
                <a:gd name="T5" fmla="*/ 166 h 190"/>
                <a:gd name="T6" fmla="*/ 5 w 11"/>
                <a:gd name="T7" fmla="*/ 154 h 190"/>
                <a:gd name="T8" fmla="*/ 6 w 11"/>
                <a:gd name="T9" fmla="*/ 141 h 190"/>
                <a:gd name="T10" fmla="*/ 7 w 11"/>
                <a:gd name="T11" fmla="*/ 127 h 190"/>
                <a:gd name="T12" fmla="*/ 8 w 11"/>
                <a:gd name="T13" fmla="*/ 114 h 190"/>
                <a:gd name="T14" fmla="*/ 8 w 11"/>
                <a:gd name="T15" fmla="*/ 100 h 190"/>
                <a:gd name="T16" fmla="*/ 9 w 11"/>
                <a:gd name="T17" fmla="*/ 86 h 190"/>
                <a:gd name="T18" fmla="*/ 10 w 11"/>
                <a:gd name="T19" fmla="*/ 71 h 190"/>
                <a:gd name="T20" fmla="*/ 10 w 11"/>
                <a:gd name="T21" fmla="*/ 57 h 190"/>
                <a:gd name="T22" fmla="*/ 11 w 11"/>
                <a:gd name="T23" fmla="*/ 43 h 190"/>
                <a:gd name="T24" fmla="*/ 11 w 11"/>
                <a:gd name="T25" fmla="*/ 28 h 190"/>
                <a:gd name="T26" fmla="*/ 11 w 11"/>
                <a:gd name="T27" fmla="*/ 14 h 190"/>
                <a:gd name="T28" fmla="*/ 11 w 11"/>
                <a:gd name="T2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90">
                  <a:moveTo>
                    <a:pt x="0" y="190"/>
                  </a:moveTo>
                  <a:lnTo>
                    <a:pt x="2" y="178"/>
                  </a:lnTo>
                  <a:lnTo>
                    <a:pt x="3" y="166"/>
                  </a:lnTo>
                  <a:lnTo>
                    <a:pt x="5" y="154"/>
                  </a:lnTo>
                  <a:lnTo>
                    <a:pt x="6" y="141"/>
                  </a:lnTo>
                  <a:lnTo>
                    <a:pt x="7" y="127"/>
                  </a:lnTo>
                  <a:lnTo>
                    <a:pt x="8" y="114"/>
                  </a:lnTo>
                  <a:lnTo>
                    <a:pt x="8" y="100"/>
                  </a:lnTo>
                  <a:lnTo>
                    <a:pt x="9" y="86"/>
                  </a:lnTo>
                  <a:lnTo>
                    <a:pt x="10" y="71"/>
                  </a:lnTo>
                  <a:lnTo>
                    <a:pt x="10" y="57"/>
                  </a:lnTo>
                  <a:lnTo>
                    <a:pt x="11" y="43"/>
                  </a:lnTo>
                  <a:lnTo>
                    <a:pt x="11" y="28"/>
                  </a:lnTo>
                  <a:lnTo>
                    <a:pt x="11" y="14"/>
                  </a:lnTo>
                  <a:lnTo>
                    <a:pt x="11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5" name="Freeform 419"/>
            <p:cNvSpPr>
              <a:spLocks noChangeAspect="1"/>
            </p:cNvSpPr>
            <p:nvPr/>
          </p:nvSpPr>
          <p:spPr bwMode="auto">
            <a:xfrm>
              <a:off x="1131" y="1032"/>
              <a:ext cx="72" cy="1154"/>
            </a:xfrm>
            <a:custGeom>
              <a:avLst/>
              <a:gdLst>
                <a:gd name="T0" fmla="*/ 0 w 12"/>
                <a:gd name="T1" fmla="*/ 193 h 193"/>
                <a:gd name="T2" fmla="*/ 2 w 12"/>
                <a:gd name="T3" fmla="*/ 181 h 193"/>
                <a:gd name="T4" fmla="*/ 4 w 12"/>
                <a:gd name="T5" fmla="*/ 169 h 193"/>
                <a:gd name="T6" fmla="*/ 5 w 12"/>
                <a:gd name="T7" fmla="*/ 156 h 193"/>
                <a:gd name="T8" fmla="*/ 7 w 12"/>
                <a:gd name="T9" fmla="*/ 143 h 193"/>
                <a:gd name="T10" fmla="*/ 8 w 12"/>
                <a:gd name="T11" fmla="*/ 129 h 193"/>
                <a:gd name="T12" fmla="*/ 8 w 12"/>
                <a:gd name="T13" fmla="*/ 115 h 193"/>
                <a:gd name="T14" fmla="*/ 9 w 12"/>
                <a:gd name="T15" fmla="*/ 101 h 193"/>
                <a:gd name="T16" fmla="*/ 9 w 12"/>
                <a:gd name="T17" fmla="*/ 87 h 193"/>
                <a:gd name="T18" fmla="*/ 10 w 12"/>
                <a:gd name="T19" fmla="*/ 72 h 193"/>
                <a:gd name="T20" fmla="*/ 10 w 12"/>
                <a:gd name="T21" fmla="*/ 58 h 193"/>
                <a:gd name="T22" fmla="*/ 11 w 12"/>
                <a:gd name="T23" fmla="*/ 43 h 193"/>
                <a:gd name="T24" fmla="*/ 11 w 12"/>
                <a:gd name="T25" fmla="*/ 29 h 193"/>
                <a:gd name="T26" fmla="*/ 12 w 12"/>
                <a:gd name="T27" fmla="*/ 14 h 193"/>
                <a:gd name="T28" fmla="*/ 12 w 12"/>
                <a:gd name="T2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93">
                  <a:moveTo>
                    <a:pt x="0" y="193"/>
                  </a:moveTo>
                  <a:lnTo>
                    <a:pt x="2" y="181"/>
                  </a:lnTo>
                  <a:lnTo>
                    <a:pt x="4" y="169"/>
                  </a:lnTo>
                  <a:lnTo>
                    <a:pt x="5" y="156"/>
                  </a:lnTo>
                  <a:lnTo>
                    <a:pt x="7" y="143"/>
                  </a:lnTo>
                  <a:lnTo>
                    <a:pt x="8" y="129"/>
                  </a:lnTo>
                  <a:lnTo>
                    <a:pt x="8" y="115"/>
                  </a:lnTo>
                  <a:lnTo>
                    <a:pt x="9" y="101"/>
                  </a:lnTo>
                  <a:lnTo>
                    <a:pt x="9" y="87"/>
                  </a:lnTo>
                  <a:lnTo>
                    <a:pt x="10" y="72"/>
                  </a:lnTo>
                  <a:lnTo>
                    <a:pt x="10" y="58"/>
                  </a:lnTo>
                  <a:lnTo>
                    <a:pt x="11" y="43"/>
                  </a:lnTo>
                  <a:lnTo>
                    <a:pt x="11" y="29"/>
                  </a:lnTo>
                  <a:lnTo>
                    <a:pt x="12" y="14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6" name="Freeform 420"/>
            <p:cNvSpPr>
              <a:spLocks noChangeAspect="1"/>
            </p:cNvSpPr>
            <p:nvPr/>
          </p:nvSpPr>
          <p:spPr bwMode="auto">
            <a:xfrm>
              <a:off x="1287" y="1038"/>
              <a:ext cx="60" cy="1166"/>
            </a:xfrm>
            <a:custGeom>
              <a:avLst/>
              <a:gdLst>
                <a:gd name="T0" fmla="*/ 0 w 10"/>
                <a:gd name="T1" fmla="*/ 195 h 195"/>
                <a:gd name="T2" fmla="*/ 1 w 10"/>
                <a:gd name="T3" fmla="*/ 182 h 195"/>
                <a:gd name="T4" fmla="*/ 3 w 10"/>
                <a:gd name="T5" fmla="*/ 170 h 195"/>
                <a:gd name="T6" fmla="*/ 4 w 10"/>
                <a:gd name="T7" fmla="*/ 157 h 195"/>
                <a:gd name="T8" fmla="*/ 6 w 10"/>
                <a:gd name="T9" fmla="*/ 143 h 195"/>
                <a:gd name="T10" fmla="*/ 7 w 10"/>
                <a:gd name="T11" fmla="*/ 130 h 195"/>
                <a:gd name="T12" fmla="*/ 7 w 10"/>
                <a:gd name="T13" fmla="*/ 116 h 195"/>
                <a:gd name="T14" fmla="*/ 8 w 10"/>
                <a:gd name="T15" fmla="*/ 101 h 195"/>
                <a:gd name="T16" fmla="*/ 8 w 10"/>
                <a:gd name="T17" fmla="*/ 87 h 195"/>
                <a:gd name="T18" fmla="*/ 9 w 10"/>
                <a:gd name="T19" fmla="*/ 73 h 195"/>
                <a:gd name="T20" fmla="*/ 9 w 10"/>
                <a:gd name="T21" fmla="*/ 58 h 195"/>
                <a:gd name="T22" fmla="*/ 9 w 10"/>
                <a:gd name="T23" fmla="*/ 44 h 195"/>
                <a:gd name="T24" fmla="*/ 10 w 10"/>
                <a:gd name="T25" fmla="*/ 29 h 195"/>
                <a:gd name="T26" fmla="*/ 10 w 10"/>
                <a:gd name="T27" fmla="*/ 14 h 195"/>
                <a:gd name="T28" fmla="*/ 10 w 10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95">
                  <a:moveTo>
                    <a:pt x="0" y="195"/>
                  </a:moveTo>
                  <a:lnTo>
                    <a:pt x="1" y="182"/>
                  </a:lnTo>
                  <a:lnTo>
                    <a:pt x="3" y="170"/>
                  </a:lnTo>
                  <a:lnTo>
                    <a:pt x="4" y="157"/>
                  </a:lnTo>
                  <a:lnTo>
                    <a:pt x="6" y="143"/>
                  </a:lnTo>
                  <a:lnTo>
                    <a:pt x="7" y="130"/>
                  </a:lnTo>
                  <a:lnTo>
                    <a:pt x="7" y="116"/>
                  </a:lnTo>
                  <a:lnTo>
                    <a:pt x="8" y="101"/>
                  </a:lnTo>
                  <a:lnTo>
                    <a:pt x="8" y="87"/>
                  </a:lnTo>
                  <a:lnTo>
                    <a:pt x="9" y="73"/>
                  </a:lnTo>
                  <a:lnTo>
                    <a:pt x="9" y="58"/>
                  </a:lnTo>
                  <a:lnTo>
                    <a:pt x="9" y="44"/>
                  </a:lnTo>
                  <a:lnTo>
                    <a:pt x="10" y="29"/>
                  </a:lnTo>
                  <a:lnTo>
                    <a:pt x="10" y="14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7" name="Freeform 421"/>
            <p:cNvSpPr>
              <a:spLocks noChangeAspect="1"/>
            </p:cNvSpPr>
            <p:nvPr/>
          </p:nvSpPr>
          <p:spPr bwMode="auto">
            <a:xfrm>
              <a:off x="1443" y="1038"/>
              <a:ext cx="42" cy="1172"/>
            </a:xfrm>
            <a:custGeom>
              <a:avLst/>
              <a:gdLst>
                <a:gd name="T0" fmla="*/ 0 w 7"/>
                <a:gd name="T1" fmla="*/ 196 h 196"/>
                <a:gd name="T2" fmla="*/ 1 w 7"/>
                <a:gd name="T3" fmla="*/ 183 h 196"/>
                <a:gd name="T4" fmla="*/ 2 w 7"/>
                <a:gd name="T5" fmla="*/ 170 h 196"/>
                <a:gd name="T6" fmla="*/ 4 w 7"/>
                <a:gd name="T7" fmla="*/ 157 h 196"/>
                <a:gd name="T8" fmla="*/ 5 w 7"/>
                <a:gd name="T9" fmla="*/ 144 h 196"/>
                <a:gd name="T10" fmla="*/ 5 w 7"/>
                <a:gd name="T11" fmla="*/ 130 h 196"/>
                <a:gd name="T12" fmla="*/ 6 w 7"/>
                <a:gd name="T13" fmla="*/ 116 h 196"/>
                <a:gd name="T14" fmla="*/ 6 w 7"/>
                <a:gd name="T15" fmla="*/ 102 h 196"/>
                <a:gd name="T16" fmla="*/ 7 w 7"/>
                <a:gd name="T17" fmla="*/ 87 h 196"/>
                <a:gd name="T18" fmla="*/ 7 w 7"/>
                <a:gd name="T19" fmla="*/ 73 h 196"/>
                <a:gd name="T20" fmla="*/ 7 w 7"/>
                <a:gd name="T21" fmla="*/ 59 h 196"/>
                <a:gd name="T22" fmla="*/ 7 w 7"/>
                <a:gd name="T23" fmla="*/ 44 h 196"/>
                <a:gd name="T24" fmla="*/ 7 w 7"/>
                <a:gd name="T25" fmla="*/ 30 h 196"/>
                <a:gd name="T26" fmla="*/ 7 w 7"/>
                <a:gd name="T27" fmla="*/ 15 h 196"/>
                <a:gd name="T28" fmla="*/ 7 w 7"/>
                <a:gd name="T2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96">
                  <a:moveTo>
                    <a:pt x="0" y="196"/>
                  </a:moveTo>
                  <a:lnTo>
                    <a:pt x="1" y="183"/>
                  </a:lnTo>
                  <a:lnTo>
                    <a:pt x="2" y="170"/>
                  </a:lnTo>
                  <a:lnTo>
                    <a:pt x="4" y="157"/>
                  </a:lnTo>
                  <a:lnTo>
                    <a:pt x="5" y="144"/>
                  </a:lnTo>
                  <a:lnTo>
                    <a:pt x="5" y="130"/>
                  </a:lnTo>
                  <a:lnTo>
                    <a:pt x="6" y="116"/>
                  </a:lnTo>
                  <a:lnTo>
                    <a:pt x="6" y="102"/>
                  </a:lnTo>
                  <a:lnTo>
                    <a:pt x="7" y="87"/>
                  </a:lnTo>
                  <a:lnTo>
                    <a:pt x="7" y="73"/>
                  </a:lnTo>
                  <a:lnTo>
                    <a:pt x="7" y="59"/>
                  </a:lnTo>
                  <a:lnTo>
                    <a:pt x="7" y="44"/>
                  </a:lnTo>
                  <a:lnTo>
                    <a:pt x="7" y="30"/>
                  </a:lnTo>
                  <a:lnTo>
                    <a:pt x="7" y="15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8" name="Freeform 422"/>
            <p:cNvSpPr>
              <a:spLocks noChangeAspect="1"/>
            </p:cNvSpPr>
            <p:nvPr/>
          </p:nvSpPr>
          <p:spPr bwMode="auto">
            <a:xfrm>
              <a:off x="1598" y="1038"/>
              <a:ext cx="36" cy="1166"/>
            </a:xfrm>
            <a:custGeom>
              <a:avLst/>
              <a:gdLst>
                <a:gd name="T0" fmla="*/ 0 w 6"/>
                <a:gd name="T1" fmla="*/ 195 h 195"/>
                <a:gd name="T2" fmla="*/ 1 w 6"/>
                <a:gd name="T3" fmla="*/ 183 h 195"/>
                <a:gd name="T4" fmla="*/ 2 w 6"/>
                <a:gd name="T5" fmla="*/ 169 h 195"/>
                <a:gd name="T6" fmla="*/ 3 w 6"/>
                <a:gd name="T7" fmla="*/ 156 h 195"/>
                <a:gd name="T8" fmla="*/ 4 w 6"/>
                <a:gd name="T9" fmla="*/ 143 h 195"/>
                <a:gd name="T10" fmla="*/ 5 w 6"/>
                <a:gd name="T11" fmla="*/ 129 h 195"/>
                <a:gd name="T12" fmla="*/ 6 w 6"/>
                <a:gd name="T13" fmla="*/ 115 h 195"/>
                <a:gd name="T14" fmla="*/ 6 w 6"/>
                <a:gd name="T15" fmla="*/ 101 h 195"/>
                <a:gd name="T16" fmla="*/ 6 w 6"/>
                <a:gd name="T17" fmla="*/ 87 h 195"/>
                <a:gd name="T18" fmla="*/ 6 w 6"/>
                <a:gd name="T19" fmla="*/ 73 h 195"/>
                <a:gd name="T20" fmla="*/ 5 w 6"/>
                <a:gd name="T21" fmla="*/ 58 h 195"/>
                <a:gd name="T22" fmla="*/ 5 w 6"/>
                <a:gd name="T23" fmla="*/ 44 h 195"/>
                <a:gd name="T24" fmla="*/ 4 w 6"/>
                <a:gd name="T25" fmla="*/ 29 h 195"/>
                <a:gd name="T26" fmla="*/ 4 w 6"/>
                <a:gd name="T27" fmla="*/ 15 h 195"/>
                <a:gd name="T28" fmla="*/ 3 w 6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95">
                  <a:moveTo>
                    <a:pt x="0" y="195"/>
                  </a:moveTo>
                  <a:lnTo>
                    <a:pt x="1" y="183"/>
                  </a:lnTo>
                  <a:lnTo>
                    <a:pt x="2" y="169"/>
                  </a:lnTo>
                  <a:lnTo>
                    <a:pt x="3" y="156"/>
                  </a:lnTo>
                  <a:lnTo>
                    <a:pt x="4" y="143"/>
                  </a:lnTo>
                  <a:lnTo>
                    <a:pt x="5" y="129"/>
                  </a:lnTo>
                  <a:lnTo>
                    <a:pt x="6" y="115"/>
                  </a:lnTo>
                  <a:lnTo>
                    <a:pt x="6" y="101"/>
                  </a:lnTo>
                  <a:lnTo>
                    <a:pt x="6" y="87"/>
                  </a:lnTo>
                  <a:lnTo>
                    <a:pt x="6" y="73"/>
                  </a:lnTo>
                  <a:lnTo>
                    <a:pt x="5" y="58"/>
                  </a:lnTo>
                  <a:lnTo>
                    <a:pt x="5" y="44"/>
                  </a:lnTo>
                  <a:lnTo>
                    <a:pt x="4" y="29"/>
                  </a:lnTo>
                  <a:lnTo>
                    <a:pt x="4" y="15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79" name="Freeform 423"/>
            <p:cNvSpPr>
              <a:spLocks noChangeAspect="1"/>
            </p:cNvSpPr>
            <p:nvPr/>
          </p:nvSpPr>
          <p:spPr bwMode="auto">
            <a:xfrm>
              <a:off x="1760" y="1038"/>
              <a:ext cx="36" cy="1160"/>
            </a:xfrm>
            <a:custGeom>
              <a:avLst/>
              <a:gdLst>
                <a:gd name="T0" fmla="*/ 0 w 6"/>
                <a:gd name="T1" fmla="*/ 194 h 194"/>
                <a:gd name="T2" fmla="*/ 1 w 6"/>
                <a:gd name="T3" fmla="*/ 181 h 194"/>
                <a:gd name="T4" fmla="*/ 3 w 6"/>
                <a:gd name="T5" fmla="*/ 168 h 194"/>
                <a:gd name="T6" fmla="*/ 4 w 6"/>
                <a:gd name="T7" fmla="*/ 155 h 194"/>
                <a:gd name="T8" fmla="*/ 5 w 6"/>
                <a:gd name="T9" fmla="*/ 141 h 194"/>
                <a:gd name="T10" fmla="*/ 5 w 6"/>
                <a:gd name="T11" fmla="*/ 128 h 194"/>
                <a:gd name="T12" fmla="*/ 6 w 6"/>
                <a:gd name="T13" fmla="*/ 114 h 194"/>
                <a:gd name="T14" fmla="*/ 6 w 6"/>
                <a:gd name="T15" fmla="*/ 100 h 194"/>
                <a:gd name="T16" fmla="*/ 6 w 6"/>
                <a:gd name="T17" fmla="*/ 86 h 194"/>
                <a:gd name="T18" fmla="*/ 6 w 6"/>
                <a:gd name="T19" fmla="*/ 71 h 194"/>
                <a:gd name="T20" fmla="*/ 5 w 6"/>
                <a:gd name="T21" fmla="*/ 57 h 194"/>
                <a:gd name="T22" fmla="*/ 4 w 6"/>
                <a:gd name="T23" fmla="*/ 43 h 194"/>
                <a:gd name="T24" fmla="*/ 3 w 6"/>
                <a:gd name="T25" fmla="*/ 28 h 194"/>
                <a:gd name="T26" fmla="*/ 2 w 6"/>
                <a:gd name="T27" fmla="*/ 14 h 194"/>
                <a:gd name="T28" fmla="*/ 2 w 6"/>
                <a:gd name="T2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94">
                  <a:moveTo>
                    <a:pt x="0" y="194"/>
                  </a:moveTo>
                  <a:lnTo>
                    <a:pt x="1" y="181"/>
                  </a:lnTo>
                  <a:lnTo>
                    <a:pt x="3" y="168"/>
                  </a:lnTo>
                  <a:lnTo>
                    <a:pt x="4" y="155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6" y="114"/>
                  </a:lnTo>
                  <a:lnTo>
                    <a:pt x="6" y="100"/>
                  </a:lnTo>
                  <a:lnTo>
                    <a:pt x="6" y="86"/>
                  </a:lnTo>
                  <a:lnTo>
                    <a:pt x="6" y="71"/>
                  </a:lnTo>
                  <a:lnTo>
                    <a:pt x="5" y="57"/>
                  </a:lnTo>
                  <a:lnTo>
                    <a:pt x="4" y="43"/>
                  </a:lnTo>
                  <a:lnTo>
                    <a:pt x="3" y="28"/>
                  </a:lnTo>
                  <a:lnTo>
                    <a:pt x="2" y="14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0" name="Freeform 424"/>
            <p:cNvSpPr>
              <a:spLocks noChangeAspect="1"/>
            </p:cNvSpPr>
            <p:nvPr/>
          </p:nvSpPr>
          <p:spPr bwMode="auto">
            <a:xfrm>
              <a:off x="1934" y="1032"/>
              <a:ext cx="42" cy="1160"/>
            </a:xfrm>
            <a:custGeom>
              <a:avLst/>
              <a:gdLst>
                <a:gd name="T0" fmla="*/ 0 w 7"/>
                <a:gd name="T1" fmla="*/ 194 h 194"/>
                <a:gd name="T2" fmla="*/ 1 w 7"/>
                <a:gd name="T3" fmla="*/ 181 h 194"/>
                <a:gd name="T4" fmla="*/ 2 w 7"/>
                <a:gd name="T5" fmla="*/ 167 h 194"/>
                <a:gd name="T6" fmla="*/ 4 w 7"/>
                <a:gd name="T7" fmla="*/ 154 h 194"/>
                <a:gd name="T8" fmla="*/ 5 w 7"/>
                <a:gd name="T9" fmla="*/ 140 h 194"/>
                <a:gd name="T10" fmla="*/ 6 w 7"/>
                <a:gd name="T11" fmla="*/ 127 h 194"/>
                <a:gd name="T12" fmla="*/ 7 w 7"/>
                <a:gd name="T13" fmla="*/ 113 h 194"/>
                <a:gd name="T14" fmla="*/ 7 w 7"/>
                <a:gd name="T15" fmla="*/ 99 h 194"/>
                <a:gd name="T16" fmla="*/ 7 w 7"/>
                <a:gd name="T17" fmla="*/ 85 h 194"/>
                <a:gd name="T18" fmla="*/ 7 w 7"/>
                <a:gd name="T19" fmla="*/ 71 h 194"/>
                <a:gd name="T20" fmla="*/ 6 w 7"/>
                <a:gd name="T21" fmla="*/ 57 h 194"/>
                <a:gd name="T22" fmla="*/ 5 w 7"/>
                <a:gd name="T23" fmla="*/ 42 h 194"/>
                <a:gd name="T24" fmla="*/ 5 w 7"/>
                <a:gd name="T25" fmla="*/ 28 h 194"/>
                <a:gd name="T26" fmla="*/ 4 w 7"/>
                <a:gd name="T27" fmla="*/ 14 h 194"/>
                <a:gd name="T28" fmla="*/ 3 w 7"/>
                <a:gd name="T2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94">
                  <a:moveTo>
                    <a:pt x="0" y="194"/>
                  </a:moveTo>
                  <a:lnTo>
                    <a:pt x="1" y="181"/>
                  </a:lnTo>
                  <a:lnTo>
                    <a:pt x="2" y="167"/>
                  </a:lnTo>
                  <a:lnTo>
                    <a:pt x="4" y="154"/>
                  </a:lnTo>
                  <a:lnTo>
                    <a:pt x="5" y="140"/>
                  </a:lnTo>
                  <a:lnTo>
                    <a:pt x="6" y="127"/>
                  </a:lnTo>
                  <a:lnTo>
                    <a:pt x="7" y="113"/>
                  </a:lnTo>
                  <a:lnTo>
                    <a:pt x="7" y="99"/>
                  </a:lnTo>
                  <a:lnTo>
                    <a:pt x="7" y="85"/>
                  </a:lnTo>
                  <a:lnTo>
                    <a:pt x="7" y="71"/>
                  </a:lnTo>
                  <a:lnTo>
                    <a:pt x="6" y="57"/>
                  </a:lnTo>
                  <a:lnTo>
                    <a:pt x="5" y="42"/>
                  </a:lnTo>
                  <a:lnTo>
                    <a:pt x="5" y="28"/>
                  </a:lnTo>
                  <a:lnTo>
                    <a:pt x="4" y="14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1" name="Freeform 425"/>
            <p:cNvSpPr>
              <a:spLocks noChangeAspect="1"/>
            </p:cNvSpPr>
            <p:nvPr/>
          </p:nvSpPr>
          <p:spPr bwMode="auto">
            <a:xfrm>
              <a:off x="2114" y="1026"/>
              <a:ext cx="60" cy="1154"/>
            </a:xfrm>
            <a:custGeom>
              <a:avLst/>
              <a:gdLst>
                <a:gd name="T0" fmla="*/ 0 w 10"/>
                <a:gd name="T1" fmla="*/ 193 h 193"/>
                <a:gd name="T2" fmla="*/ 2 w 10"/>
                <a:gd name="T3" fmla="*/ 179 h 193"/>
                <a:gd name="T4" fmla="*/ 4 w 10"/>
                <a:gd name="T5" fmla="*/ 166 h 193"/>
                <a:gd name="T6" fmla="*/ 5 w 10"/>
                <a:gd name="T7" fmla="*/ 153 h 193"/>
                <a:gd name="T8" fmla="*/ 7 w 10"/>
                <a:gd name="T9" fmla="*/ 139 h 193"/>
                <a:gd name="T10" fmla="*/ 8 w 10"/>
                <a:gd name="T11" fmla="*/ 125 h 193"/>
                <a:gd name="T12" fmla="*/ 9 w 10"/>
                <a:gd name="T13" fmla="*/ 111 h 193"/>
                <a:gd name="T14" fmla="*/ 10 w 10"/>
                <a:gd name="T15" fmla="*/ 98 h 193"/>
                <a:gd name="T16" fmla="*/ 10 w 10"/>
                <a:gd name="T17" fmla="*/ 84 h 193"/>
                <a:gd name="T18" fmla="*/ 10 w 10"/>
                <a:gd name="T19" fmla="*/ 70 h 193"/>
                <a:gd name="T20" fmla="*/ 9 w 10"/>
                <a:gd name="T21" fmla="*/ 56 h 193"/>
                <a:gd name="T22" fmla="*/ 9 w 10"/>
                <a:gd name="T23" fmla="*/ 42 h 193"/>
                <a:gd name="T24" fmla="*/ 8 w 10"/>
                <a:gd name="T25" fmla="*/ 28 h 193"/>
                <a:gd name="T26" fmla="*/ 7 w 10"/>
                <a:gd name="T27" fmla="*/ 14 h 193"/>
                <a:gd name="T28" fmla="*/ 6 w 10"/>
                <a:gd name="T2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93">
                  <a:moveTo>
                    <a:pt x="0" y="193"/>
                  </a:moveTo>
                  <a:lnTo>
                    <a:pt x="2" y="179"/>
                  </a:lnTo>
                  <a:lnTo>
                    <a:pt x="4" y="166"/>
                  </a:lnTo>
                  <a:lnTo>
                    <a:pt x="5" y="153"/>
                  </a:lnTo>
                  <a:lnTo>
                    <a:pt x="7" y="139"/>
                  </a:lnTo>
                  <a:lnTo>
                    <a:pt x="8" y="125"/>
                  </a:lnTo>
                  <a:lnTo>
                    <a:pt x="9" y="111"/>
                  </a:lnTo>
                  <a:lnTo>
                    <a:pt x="10" y="98"/>
                  </a:lnTo>
                  <a:lnTo>
                    <a:pt x="10" y="84"/>
                  </a:lnTo>
                  <a:lnTo>
                    <a:pt x="10" y="70"/>
                  </a:lnTo>
                  <a:lnTo>
                    <a:pt x="9" y="56"/>
                  </a:lnTo>
                  <a:lnTo>
                    <a:pt x="9" y="42"/>
                  </a:lnTo>
                  <a:lnTo>
                    <a:pt x="8" y="28"/>
                  </a:lnTo>
                  <a:lnTo>
                    <a:pt x="7" y="14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2" name="Freeform 426"/>
            <p:cNvSpPr>
              <a:spLocks noChangeAspect="1"/>
            </p:cNvSpPr>
            <p:nvPr/>
          </p:nvSpPr>
          <p:spPr bwMode="auto">
            <a:xfrm>
              <a:off x="2318" y="1014"/>
              <a:ext cx="60" cy="1148"/>
            </a:xfrm>
            <a:custGeom>
              <a:avLst/>
              <a:gdLst>
                <a:gd name="T0" fmla="*/ 0 w 10"/>
                <a:gd name="T1" fmla="*/ 192 h 192"/>
                <a:gd name="T2" fmla="*/ 2 w 10"/>
                <a:gd name="T3" fmla="*/ 179 h 192"/>
                <a:gd name="T4" fmla="*/ 4 w 10"/>
                <a:gd name="T5" fmla="*/ 165 h 192"/>
                <a:gd name="T6" fmla="*/ 6 w 10"/>
                <a:gd name="T7" fmla="*/ 152 h 192"/>
                <a:gd name="T8" fmla="*/ 8 w 10"/>
                <a:gd name="T9" fmla="*/ 138 h 192"/>
                <a:gd name="T10" fmla="*/ 9 w 10"/>
                <a:gd name="T11" fmla="*/ 124 h 192"/>
                <a:gd name="T12" fmla="*/ 10 w 10"/>
                <a:gd name="T13" fmla="*/ 111 h 192"/>
                <a:gd name="T14" fmla="*/ 10 w 10"/>
                <a:gd name="T15" fmla="*/ 97 h 192"/>
                <a:gd name="T16" fmla="*/ 10 w 10"/>
                <a:gd name="T17" fmla="*/ 83 h 192"/>
                <a:gd name="T18" fmla="*/ 10 w 10"/>
                <a:gd name="T19" fmla="*/ 70 h 192"/>
                <a:gd name="T20" fmla="*/ 10 w 10"/>
                <a:gd name="T21" fmla="*/ 56 h 192"/>
                <a:gd name="T22" fmla="*/ 9 w 10"/>
                <a:gd name="T23" fmla="*/ 42 h 192"/>
                <a:gd name="T24" fmla="*/ 8 w 10"/>
                <a:gd name="T25" fmla="*/ 28 h 192"/>
                <a:gd name="T26" fmla="*/ 7 w 10"/>
                <a:gd name="T27" fmla="*/ 14 h 192"/>
                <a:gd name="T28" fmla="*/ 6 w 10"/>
                <a:gd name="T2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92">
                  <a:moveTo>
                    <a:pt x="0" y="192"/>
                  </a:moveTo>
                  <a:lnTo>
                    <a:pt x="2" y="179"/>
                  </a:lnTo>
                  <a:lnTo>
                    <a:pt x="4" y="165"/>
                  </a:lnTo>
                  <a:lnTo>
                    <a:pt x="6" y="152"/>
                  </a:lnTo>
                  <a:lnTo>
                    <a:pt x="8" y="138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10" y="97"/>
                  </a:lnTo>
                  <a:lnTo>
                    <a:pt x="10" y="83"/>
                  </a:lnTo>
                  <a:lnTo>
                    <a:pt x="10" y="70"/>
                  </a:lnTo>
                  <a:lnTo>
                    <a:pt x="10" y="56"/>
                  </a:lnTo>
                  <a:lnTo>
                    <a:pt x="9" y="42"/>
                  </a:lnTo>
                  <a:lnTo>
                    <a:pt x="8" y="28"/>
                  </a:lnTo>
                  <a:lnTo>
                    <a:pt x="7" y="14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3" name="Freeform 427"/>
            <p:cNvSpPr>
              <a:spLocks noChangeAspect="1"/>
            </p:cNvSpPr>
            <p:nvPr/>
          </p:nvSpPr>
          <p:spPr bwMode="auto">
            <a:xfrm>
              <a:off x="2533" y="1008"/>
              <a:ext cx="54" cy="1136"/>
            </a:xfrm>
            <a:custGeom>
              <a:avLst/>
              <a:gdLst>
                <a:gd name="T0" fmla="*/ 0 w 9"/>
                <a:gd name="T1" fmla="*/ 190 h 190"/>
                <a:gd name="T2" fmla="*/ 3 w 9"/>
                <a:gd name="T3" fmla="*/ 176 h 190"/>
                <a:gd name="T4" fmla="*/ 5 w 9"/>
                <a:gd name="T5" fmla="*/ 163 h 190"/>
                <a:gd name="T6" fmla="*/ 7 w 9"/>
                <a:gd name="T7" fmla="*/ 149 h 190"/>
                <a:gd name="T8" fmla="*/ 8 w 9"/>
                <a:gd name="T9" fmla="*/ 136 h 190"/>
                <a:gd name="T10" fmla="*/ 9 w 9"/>
                <a:gd name="T11" fmla="*/ 122 h 190"/>
                <a:gd name="T12" fmla="*/ 9 w 9"/>
                <a:gd name="T13" fmla="*/ 109 h 190"/>
                <a:gd name="T14" fmla="*/ 9 w 9"/>
                <a:gd name="T15" fmla="*/ 95 h 190"/>
                <a:gd name="T16" fmla="*/ 9 w 9"/>
                <a:gd name="T17" fmla="*/ 82 h 190"/>
                <a:gd name="T18" fmla="*/ 9 w 9"/>
                <a:gd name="T19" fmla="*/ 68 h 190"/>
                <a:gd name="T20" fmla="*/ 9 w 9"/>
                <a:gd name="T21" fmla="*/ 54 h 190"/>
                <a:gd name="T22" fmla="*/ 8 w 9"/>
                <a:gd name="T23" fmla="*/ 41 h 190"/>
                <a:gd name="T24" fmla="*/ 7 w 9"/>
                <a:gd name="T25" fmla="*/ 27 h 190"/>
                <a:gd name="T26" fmla="*/ 6 w 9"/>
                <a:gd name="T27" fmla="*/ 13 h 190"/>
                <a:gd name="T28" fmla="*/ 4 w 9"/>
                <a:gd name="T2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0">
                  <a:moveTo>
                    <a:pt x="0" y="190"/>
                  </a:moveTo>
                  <a:lnTo>
                    <a:pt x="3" y="176"/>
                  </a:lnTo>
                  <a:lnTo>
                    <a:pt x="5" y="163"/>
                  </a:lnTo>
                  <a:lnTo>
                    <a:pt x="7" y="149"/>
                  </a:lnTo>
                  <a:lnTo>
                    <a:pt x="8" y="136"/>
                  </a:lnTo>
                  <a:lnTo>
                    <a:pt x="9" y="122"/>
                  </a:lnTo>
                  <a:lnTo>
                    <a:pt x="9" y="109"/>
                  </a:lnTo>
                  <a:lnTo>
                    <a:pt x="9" y="95"/>
                  </a:lnTo>
                  <a:lnTo>
                    <a:pt x="9" y="82"/>
                  </a:lnTo>
                  <a:lnTo>
                    <a:pt x="9" y="68"/>
                  </a:lnTo>
                  <a:lnTo>
                    <a:pt x="9" y="54"/>
                  </a:lnTo>
                  <a:lnTo>
                    <a:pt x="8" y="41"/>
                  </a:lnTo>
                  <a:lnTo>
                    <a:pt x="7" y="27"/>
                  </a:lnTo>
                  <a:lnTo>
                    <a:pt x="6" y="13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4" name="Freeform 428"/>
            <p:cNvSpPr>
              <a:spLocks noChangeAspect="1"/>
            </p:cNvSpPr>
            <p:nvPr/>
          </p:nvSpPr>
          <p:spPr bwMode="auto">
            <a:xfrm>
              <a:off x="2743" y="996"/>
              <a:ext cx="48" cy="1124"/>
            </a:xfrm>
            <a:custGeom>
              <a:avLst/>
              <a:gdLst>
                <a:gd name="T0" fmla="*/ 0 w 8"/>
                <a:gd name="T1" fmla="*/ 188 h 188"/>
                <a:gd name="T2" fmla="*/ 3 w 8"/>
                <a:gd name="T3" fmla="*/ 175 h 188"/>
                <a:gd name="T4" fmla="*/ 5 w 8"/>
                <a:gd name="T5" fmla="*/ 162 h 188"/>
                <a:gd name="T6" fmla="*/ 7 w 8"/>
                <a:gd name="T7" fmla="*/ 148 h 188"/>
                <a:gd name="T8" fmla="*/ 7 w 8"/>
                <a:gd name="T9" fmla="*/ 135 h 188"/>
                <a:gd name="T10" fmla="*/ 8 w 8"/>
                <a:gd name="T11" fmla="*/ 121 h 188"/>
                <a:gd name="T12" fmla="*/ 8 w 8"/>
                <a:gd name="T13" fmla="*/ 108 h 188"/>
                <a:gd name="T14" fmla="*/ 8 w 8"/>
                <a:gd name="T15" fmla="*/ 95 h 188"/>
                <a:gd name="T16" fmla="*/ 8 w 8"/>
                <a:gd name="T17" fmla="*/ 81 h 188"/>
                <a:gd name="T18" fmla="*/ 8 w 8"/>
                <a:gd name="T19" fmla="*/ 68 h 188"/>
                <a:gd name="T20" fmla="*/ 7 w 8"/>
                <a:gd name="T21" fmla="*/ 54 h 188"/>
                <a:gd name="T22" fmla="*/ 6 w 8"/>
                <a:gd name="T23" fmla="*/ 41 h 188"/>
                <a:gd name="T24" fmla="*/ 5 w 8"/>
                <a:gd name="T25" fmla="*/ 27 h 188"/>
                <a:gd name="T26" fmla="*/ 3 w 8"/>
                <a:gd name="T27" fmla="*/ 14 h 188"/>
                <a:gd name="T28" fmla="*/ 2 w 8"/>
                <a:gd name="T2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88">
                  <a:moveTo>
                    <a:pt x="0" y="188"/>
                  </a:moveTo>
                  <a:lnTo>
                    <a:pt x="3" y="175"/>
                  </a:lnTo>
                  <a:lnTo>
                    <a:pt x="5" y="162"/>
                  </a:lnTo>
                  <a:lnTo>
                    <a:pt x="7" y="148"/>
                  </a:lnTo>
                  <a:lnTo>
                    <a:pt x="7" y="135"/>
                  </a:lnTo>
                  <a:lnTo>
                    <a:pt x="8" y="121"/>
                  </a:lnTo>
                  <a:lnTo>
                    <a:pt x="8" y="108"/>
                  </a:lnTo>
                  <a:lnTo>
                    <a:pt x="8" y="95"/>
                  </a:lnTo>
                  <a:lnTo>
                    <a:pt x="8" y="81"/>
                  </a:lnTo>
                  <a:lnTo>
                    <a:pt x="8" y="68"/>
                  </a:lnTo>
                  <a:lnTo>
                    <a:pt x="7" y="54"/>
                  </a:lnTo>
                  <a:lnTo>
                    <a:pt x="6" y="41"/>
                  </a:lnTo>
                  <a:lnTo>
                    <a:pt x="5" y="27"/>
                  </a:lnTo>
                  <a:lnTo>
                    <a:pt x="3" y="14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5" name="Freeform 429"/>
            <p:cNvSpPr>
              <a:spLocks noChangeAspect="1"/>
            </p:cNvSpPr>
            <p:nvPr/>
          </p:nvSpPr>
          <p:spPr bwMode="auto">
            <a:xfrm>
              <a:off x="2935" y="990"/>
              <a:ext cx="36" cy="1112"/>
            </a:xfrm>
            <a:custGeom>
              <a:avLst/>
              <a:gdLst>
                <a:gd name="T0" fmla="*/ 0 w 6"/>
                <a:gd name="T1" fmla="*/ 186 h 186"/>
                <a:gd name="T2" fmla="*/ 2 w 6"/>
                <a:gd name="T3" fmla="*/ 173 h 186"/>
                <a:gd name="T4" fmla="*/ 4 w 6"/>
                <a:gd name="T5" fmla="*/ 160 h 186"/>
                <a:gd name="T6" fmla="*/ 5 w 6"/>
                <a:gd name="T7" fmla="*/ 146 h 186"/>
                <a:gd name="T8" fmla="*/ 6 w 6"/>
                <a:gd name="T9" fmla="*/ 133 h 186"/>
                <a:gd name="T10" fmla="*/ 6 w 6"/>
                <a:gd name="T11" fmla="*/ 120 h 186"/>
                <a:gd name="T12" fmla="*/ 6 w 6"/>
                <a:gd name="T13" fmla="*/ 106 h 186"/>
                <a:gd name="T14" fmla="*/ 6 w 6"/>
                <a:gd name="T15" fmla="*/ 93 h 186"/>
                <a:gd name="T16" fmla="*/ 6 w 6"/>
                <a:gd name="T17" fmla="*/ 80 h 186"/>
                <a:gd name="T18" fmla="*/ 6 w 6"/>
                <a:gd name="T19" fmla="*/ 66 h 186"/>
                <a:gd name="T20" fmla="*/ 5 w 6"/>
                <a:gd name="T21" fmla="*/ 53 h 186"/>
                <a:gd name="T22" fmla="*/ 4 w 6"/>
                <a:gd name="T23" fmla="*/ 40 h 186"/>
                <a:gd name="T24" fmla="*/ 3 w 6"/>
                <a:gd name="T25" fmla="*/ 26 h 186"/>
                <a:gd name="T26" fmla="*/ 1 w 6"/>
                <a:gd name="T27" fmla="*/ 13 h 186"/>
                <a:gd name="T28" fmla="*/ 0 w 6"/>
                <a:gd name="T2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86">
                  <a:moveTo>
                    <a:pt x="0" y="186"/>
                  </a:moveTo>
                  <a:lnTo>
                    <a:pt x="2" y="173"/>
                  </a:lnTo>
                  <a:lnTo>
                    <a:pt x="4" y="160"/>
                  </a:lnTo>
                  <a:lnTo>
                    <a:pt x="5" y="146"/>
                  </a:lnTo>
                  <a:lnTo>
                    <a:pt x="6" y="133"/>
                  </a:lnTo>
                  <a:lnTo>
                    <a:pt x="6" y="120"/>
                  </a:lnTo>
                  <a:lnTo>
                    <a:pt x="6" y="106"/>
                  </a:lnTo>
                  <a:lnTo>
                    <a:pt x="6" y="93"/>
                  </a:lnTo>
                  <a:lnTo>
                    <a:pt x="6" y="80"/>
                  </a:lnTo>
                  <a:lnTo>
                    <a:pt x="6" y="66"/>
                  </a:lnTo>
                  <a:lnTo>
                    <a:pt x="5" y="53"/>
                  </a:lnTo>
                  <a:lnTo>
                    <a:pt x="4" y="40"/>
                  </a:lnTo>
                  <a:lnTo>
                    <a:pt x="3" y="26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6" name="Freeform 430"/>
            <p:cNvSpPr>
              <a:spLocks noChangeAspect="1"/>
            </p:cNvSpPr>
            <p:nvPr/>
          </p:nvSpPr>
          <p:spPr bwMode="auto">
            <a:xfrm>
              <a:off x="3097" y="978"/>
              <a:ext cx="42" cy="1112"/>
            </a:xfrm>
            <a:custGeom>
              <a:avLst/>
              <a:gdLst>
                <a:gd name="T0" fmla="*/ 2 w 7"/>
                <a:gd name="T1" fmla="*/ 186 h 186"/>
                <a:gd name="T2" fmla="*/ 4 w 7"/>
                <a:gd name="T3" fmla="*/ 172 h 186"/>
                <a:gd name="T4" fmla="*/ 5 w 7"/>
                <a:gd name="T5" fmla="*/ 159 h 186"/>
                <a:gd name="T6" fmla="*/ 6 w 7"/>
                <a:gd name="T7" fmla="*/ 145 h 186"/>
                <a:gd name="T8" fmla="*/ 7 w 7"/>
                <a:gd name="T9" fmla="*/ 132 h 186"/>
                <a:gd name="T10" fmla="*/ 7 w 7"/>
                <a:gd name="T11" fmla="*/ 119 h 186"/>
                <a:gd name="T12" fmla="*/ 7 w 7"/>
                <a:gd name="T13" fmla="*/ 106 h 186"/>
                <a:gd name="T14" fmla="*/ 6 w 7"/>
                <a:gd name="T15" fmla="*/ 93 h 186"/>
                <a:gd name="T16" fmla="*/ 6 w 7"/>
                <a:gd name="T17" fmla="*/ 80 h 186"/>
                <a:gd name="T18" fmla="*/ 5 w 7"/>
                <a:gd name="T19" fmla="*/ 66 h 186"/>
                <a:gd name="T20" fmla="*/ 5 w 7"/>
                <a:gd name="T21" fmla="*/ 53 h 186"/>
                <a:gd name="T22" fmla="*/ 4 w 7"/>
                <a:gd name="T23" fmla="*/ 40 h 186"/>
                <a:gd name="T24" fmla="*/ 3 w 7"/>
                <a:gd name="T25" fmla="*/ 27 h 186"/>
                <a:gd name="T26" fmla="*/ 1 w 7"/>
                <a:gd name="T27" fmla="*/ 13 h 186"/>
                <a:gd name="T28" fmla="*/ 0 w 7"/>
                <a:gd name="T2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86">
                  <a:moveTo>
                    <a:pt x="2" y="186"/>
                  </a:moveTo>
                  <a:lnTo>
                    <a:pt x="4" y="172"/>
                  </a:lnTo>
                  <a:lnTo>
                    <a:pt x="5" y="159"/>
                  </a:lnTo>
                  <a:lnTo>
                    <a:pt x="6" y="145"/>
                  </a:lnTo>
                  <a:lnTo>
                    <a:pt x="7" y="132"/>
                  </a:lnTo>
                  <a:lnTo>
                    <a:pt x="7" y="119"/>
                  </a:lnTo>
                  <a:lnTo>
                    <a:pt x="7" y="106"/>
                  </a:lnTo>
                  <a:lnTo>
                    <a:pt x="6" y="93"/>
                  </a:lnTo>
                  <a:lnTo>
                    <a:pt x="6" y="80"/>
                  </a:lnTo>
                  <a:lnTo>
                    <a:pt x="5" y="66"/>
                  </a:lnTo>
                  <a:lnTo>
                    <a:pt x="5" y="53"/>
                  </a:lnTo>
                  <a:lnTo>
                    <a:pt x="4" y="40"/>
                  </a:lnTo>
                  <a:lnTo>
                    <a:pt x="3" y="27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7" name="Freeform 431"/>
            <p:cNvSpPr>
              <a:spLocks noChangeAspect="1"/>
            </p:cNvSpPr>
            <p:nvPr/>
          </p:nvSpPr>
          <p:spPr bwMode="auto">
            <a:xfrm>
              <a:off x="3253" y="972"/>
              <a:ext cx="42" cy="1101"/>
            </a:xfrm>
            <a:custGeom>
              <a:avLst/>
              <a:gdLst>
                <a:gd name="T0" fmla="*/ 4 w 7"/>
                <a:gd name="T1" fmla="*/ 184 h 184"/>
                <a:gd name="T2" fmla="*/ 5 w 7"/>
                <a:gd name="T3" fmla="*/ 171 h 184"/>
                <a:gd name="T4" fmla="*/ 6 w 7"/>
                <a:gd name="T5" fmla="*/ 157 h 184"/>
                <a:gd name="T6" fmla="*/ 6 w 7"/>
                <a:gd name="T7" fmla="*/ 144 h 184"/>
                <a:gd name="T8" fmla="*/ 7 w 7"/>
                <a:gd name="T9" fmla="*/ 131 h 184"/>
                <a:gd name="T10" fmla="*/ 7 w 7"/>
                <a:gd name="T11" fmla="*/ 118 h 184"/>
                <a:gd name="T12" fmla="*/ 6 w 7"/>
                <a:gd name="T13" fmla="*/ 105 h 184"/>
                <a:gd name="T14" fmla="*/ 6 w 7"/>
                <a:gd name="T15" fmla="*/ 92 h 184"/>
                <a:gd name="T16" fmla="*/ 5 w 7"/>
                <a:gd name="T17" fmla="*/ 79 h 184"/>
                <a:gd name="T18" fmla="*/ 4 w 7"/>
                <a:gd name="T19" fmla="*/ 66 h 184"/>
                <a:gd name="T20" fmla="*/ 3 w 7"/>
                <a:gd name="T21" fmla="*/ 53 h 184"/>
                <a:gd name="T22" fmla="*/ 2 w 7"/>
                <a:gd name="T23" fmla="*/ 40 h 184"/>
                <a:gd name="T24" fmla="*/ 2 w 7"/>
                <a:gd name="T25" fmla="*/ 26 h 184"/>
                <a:gd name="T26" fmla="*/ 1 w 7"/>
                <a:gd name="T27" fmla="*/ 13 h 184"/>
                <a:gd name="T28" fmla="*/ 0 w 7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84">
                  <a:moveTo>
                    <a:pt x="4" y="184"/>
                  </a:moveTo>
                  <a:lnTo>
                    <a:pt x="5" y="171"/>
                  </a:lnTo>
                  <a:lnTo>
                    <a:pt x="6" y="157"/>
                  </a:lnTo>
                  <a:lnTo>
                    <a:pt x="6" y="144"/>
                  </a:lnTo>
                  <a:lnTo>
                    <a:pt x="7" y="131"/>
                  </a:lnTo>
                  <a:lnTo>
                    <a:pt x="7" y="118"/>
                  </a:lnTo>
                  <a:lnTo>
                    <a:pt x="6" y="105"/>
                  </a:lnTo>
                  <a:lnTo>
                    <a:pt x="6" y="92"/>
                  </a:lnTo>
                  <a:lnTo>
                    <a:pt x="5" y="79"/>
                  </a:lnTo>
                  <a:lnTo>
                    <a:pt x="4" y="66"/>
                  </a:lnTo>
                  <a:lnTo>
                    <a:pt x="3" y="53"/>
                  </a:lnTo>
                  <a:lnTo>
                    <a:pt x="2" y="40"/>
                  </a:lnTo>
                  <a:lnTo>
                    <a:pt x="2" y="26"/>
                  </a:lnTo>
                  <a:lnTo>
                    <a:pt x="1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8" name="Freeform 432"/>
            <p:cNvSpPr>
              <a:spLocks noChangeAspect="1"/>
            </p:cNvSpPr>
            <p:nvPr/>
          </p:nvSpPr>
          <p:spPr bwMode="auto">
            <a:xfrm>
              <a:off x="3408" y="966"/>
              <a:ext cx="36" cy="1095"/>
            </a:xfrm>
            <a:custGeom>
              <a:avLst/>
              <a:gdLst>
                <a:gd name="T0" fmla="*/ 5 w 6"/>
                <a:gd name="T1" fmla="*/ 183 h 183"/>
                <a:gd name="T2" fmla="*/ 6 w 6"/>
                <a:gd name="T3" fmla="*/ 169 h 183"/>
                <a:gd name="T4" fmla="*/ 6 w 6"/>
                <a:gd name="T5" fmla="*/ 156 h 183"/>
                <a:gd name="T6" fmla="*/ 6 w 6"/>
                <a:gd name="T7" fmla="*/ 143 h 183"/>
                <a:gd name="T8" fmla="*/ 6 w 6"/>
                <a:gd name="T9" fmla="*/ 130 h 183"/>
                <a:gd name="T10" fmla="*/ 6 w 6"/>
                <a:gd name="T11" fmla="*/ 117 h 183"/>
                <a:gd name="T12" fmla="*/ 5 w 6"/>
                <a:gd name="T13" fmla="*/ 104 h 183"/>
                <a:gd name="T14" fmla="*/ 5 w 6"/>
                <a:gd name="T15" fmla="*/ 91 h 183"/>
                <a:gd name="T16" fmla="*/ 4 w 6"/>
                <a:gd name="T17" fmla="*/ 78 h 183"/>
                <a:gd name="T18" fmla="*/ 3 w 6"/>
                <a:gd name="T19" fmla="*/ 65 h 183"/>
                <a:gd name="T20" fmla="*/ 2 w 6"/>
                <a:gd name="T21" fmla="*/ 52 h 183"/>
                <a:gd name="T22" fmla="*/ 1 w 6"/>
                <a:gd name="T23" fmla="*/ 39 h 183"/>
                <a:gd name="T24" fmla="*/ 0 w 6"/>
                <a:gd name="T25" fmla="*/ 26 h 183"/>
                <a:gd name="T26" fmla="*/ 0 w 6"/>
                <a:gd name="T27" fmla="*/ 13 h 183"/>
                <a:gd name="T28" fmla="*/ 0 w 6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83">
                  <a:moveTo>
                    <a:pt x="5" y="183"/>
                  </a:moveTo>
                  <a:lnTo>
                    <a:pt x="6" y="169"/>
                  </a:lnTo>
                  <a:lnTo>
                    <a:pt x="6" y="156"/>
                  </a:lnTo>
                  <a:lnTo>
                    <a:pt x="6" y="143"/>
                  </a:lnTo>
                  <a:lnTo>
                    <a:pt x="6" y="130"/>
                  </a:lnTo>
                  <a:lnTo>
                    <a:pt x="6" y="117"/>
                  </a:lnTo>
                  <a:lnTo>
                    <a:pt x="5" y="104"/>
                  </a:lnTo>
                  <a:lnTo>
                    <a:pt x="5" y="91"/>
                  </a:lnTo>
                  <a:lnTo>
                    <a:pt x="4" y="78"/>
                  </a:lnTo>
                  <a:lnTo>
                    <a:pt x="3" y="65"/>
                  </a:lnTo>
                  <a:lnTo>
                    <a:pt x="2" y="52"/>
                  </a:lnTo>
                  <a:lnTo>
                    <a:pt x="1" y="39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89" name="Freeform 433"/>
            <p:cNvSpPr>
              <a:spLocks noChangeAspect="1"/>
            </p:cNvSpPr>
            <p:nvPr/>
          </p:nvSpPr>
          <p:spPr bwMode="auto">
            <a:xfrm>
              <a:off x="172" y="2007"/>
              <a:ext cx="3266" cy="203"/>
            </a:xfrm>
            <a:custGeom>
              <a:avLst/>
              <a:gdLst>
                <a:gd name="T0" fmla="*/ 0 w 545"/>
                <a:gd name="T1" fmla="*/ 0 h 34"/>
                <a:gd name="T2" fmla="*/ 27 w 545"/>
                <a:gd name="T3" fmla="*/ 4 h 34"/>
                <a:gd name="T4" fmla="*/ 54 w 545"/>
                <a:gd name="T5" fmla="*/ 9 h 34"/>
                <a:gd name="T6" fmla="*/ 81 w 545"/>
                <a:gd name="T7" fmla="*/ 14 h 34"/>
                <a:gd name="T8" fmla="*/ 108 w 545"/>
                <a:gd name="T9" fmla="*/ 19 h 34"/>
                <a:gd name="T10" fmla="*/ 134 w 545"/>
                <a:gd name="T11" fmla="*/ 25 h 34"/>
                <a:gd name="T12" fmla="*/ 160 w 545"/>
                <a:gd name="T13" fmla="*/ 30 h 34"/>
                <a:gd name="T14" fmla="*/ 186 w 545"/>
                <a:gd name="T15" fmla="*/ 33 h 34"/>
                <a:gd name="T16" fmla="*/ 212 w 545"/>
                <a:gd name="T17" fmla="*/ 34 h 34"/>
                <a:gd name="T18" fmla="*/ 238 w 545"/>
                <a:gd name="T19" fmla="*/ 33 h 34"/>
                <a:gd name="T20" fmla="*/ 265 w 545"/>
                <a:gd name="T21" fmla="*/ 32 h 34"/>
                <a:gd name="T22" fmla="*/ 294 w 545"/>
                <a:gd name="T23" fmla="*/ 31 h 34"/>
                <a:gd name="T24" fmla="*/ 324 w 545"/>
                <a:gd name="T25" fmla="*/ 29 h 34"/>
                <a:gd name="T26" fmla="*/ 358 w 545"/>
                <a:gd name="T27" fmla="*/ 26 h 34"/>
                <a:gd name="T28" fmla="*/ 394 w 545"/>
                <a:gd name="T29" fmla="*/ 23 h 34"/>
                <a:gd name="T30" fmla="*/ 429 w 545"/>
                <a:gd name="T31" fmla="*/ 19 h 34"/>
                <a:gd name="T32" fmla="*/ 461 w 545"/>
                <a:gd name="T33" fmla="*/ 16 h 34"/>
                <a:gd name="T34" fmla="*/ 490 w 545"/>
                <a:gd name="T35" fmla="*/ 14 h 34"/>
                <a:gd name="T36" fmla="*/ 518 w 545"/>
                <a:gd name="T37" fmla="*/ 11 h 34"/>
                <a:gd name="T38" fmla="*/ 545 w 545"/>
                <a:gd name="T3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4">
                  <a:moveTo>
                    <a:pt x="0" y="0"/>
                  </a:moveTo>
                  <a:lnTo>
                    <a:pt x="27" y="4"/>
                  </a:lnTo>
                  <a:lnTo>
                    <a:pt x="54" y="9"/>
                  </a:lnTo>
                  <a:lnTo>
                    <a:pt x="81" y="14"/>
                  </a:lnTo>
                  <a:lnTo>
                    <a:pt x="108" y="19"/>
                  </a:lnTo>
                  <a:lnTo>
                    <a:pt x="134" y="25"/>
                  </a:lnTo>
                  <a:lnTo>
                    <a:pt x="160" y="30"/>
                  </a:lnTo>
                  <a:lnTo>
                    <a:pt x="186" y="33"/>
                  </a:lnTo>
                  <a:lnTo>
                    <a:pt x="212" y="34"/>
                  </a:lnTo>
                  <a:lnTo>
                    <a:pt x="238" y="33"/>
                  </a:lnTo>
                  <a:lnTo>
                    <a:pt x="265" y="32"/>
                  </a:lnTo>
                  <a:lnTo>
                    <a:pt x="294" y="31"/>
                  </a:lnTo>
                  <a:lnTo>
                    <a:pt x="324" y="29"/>
                  </a:lnTo>
                  <a:lnTo>
                    <a:pt x="358" y="26"/>
                  </a:lnTo>
                  <a:lnTo>
                    <a:pt x="394" y="23"/>
                  </a:lnTo>
                  <a:lnTo>
                    <a:pt x="429" y="19"/>
                  </a:lnTo>
                  <a:lnTo>
                    <a:pt x="461" y="16"/>
                  </a:lnTo>
                  <a:lnTo>
                    <a:pt x="490" y="14"/>
                  </a:lnTo>
                  <a:lnTo>
                    <a:pt x="518" y="11"/>
                  </a:lnTo>
                  <a:lnTo>
                    <a:pt x="545" y="9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0" name="Freeform 434"/>
            <p:cNvSpPr>
              <a:spLocks noChangeAspect="1"/>
            </p:cNvSpPr>
            <p:nvPr/>
          </p:nvSpPr>
          <p:spPr bwMode="auto">
            <a:xfrm>
              <a:off x="178" y="1929"/>
              <a:ext cx="3266" cy="203"/>
            </a:xfrm>
            <a:custGeom>
              <a:avLst/>
              <a:gdLst>
                <a:gd name="T0" fmla="*/ 0 w 545"/>
                <a:gd name="T1" fmla="*/ 0 h 34"/>
                <a:gd name="T2" fmla="*/ 27 w 545"/>
                <a:gd name="T3" fmla="*/ 5 h 34"/>
                <a:gd name="T4" fmla="*/ 54 w 545"/>
                <a:gd name="T5" fmla="*/ 9 h 34"/>
                <a:gd name="T6" fmla="*/ 81 w 545"/>
                <a:gd name="T7" fmla="*/ 14 h 34"/>
                <a:gd name="T8" fmla="*/ 108 w 545"/>
                <a:gd name="T9" fmla="*/ 20 h 34"/>
                <a:gd name="T10" fmla="*/ 135 w 545"/>
                <a:gd name="T11" fmla="*/ 26 h 34"/>
                <a:gd name="T12" fmla="*/ 161 w 545"/>
                <a:gd name="T13" fmla="*/ 31 h 34"/>
                <a:gd name="T14" fmla="*/ 186 w 545"/>
                <a:gd name="T15" fmla="*/ 33 h 34"/>
                <a:gd name="T16" fmla="*/ 212 w 545"/>
                <a:gd name="T17" fmla="*/ 34 h 34"/>
                <a:gd name="T18" fmla="*/ 238 w 545"/>
                <a:gd name="T19" fmla="*/ 34 h 34"/>
                <a:gd name="T20" fmla="*/ 265 w 545"/>
                <a:gd name="T21" fmla="*/ 32 h 34"/>
                <a:gd name="T22" fmla="*/ 294 w 545"/>
                <a:gd name="T23" fmla="*/ 31 h 34"/>
                <a:gd name="T24" fmla="*/ 325 w 545"/>
                <a:gd name="T25" fmla="*/ 28 h 34"/>
                <a:gd name="T26" fmla="*/ 359 w 545"/>
                <a:gd name="T27" fmla="*/ 26 h 34"/>
                <a:gd name="T28" fmla="*/ 396 w 545"/>
                <a:gd name="T29" fmla="*/ 22 h 34"/>
                <a:gd name="T30" fmla="*/ 431 w 545"/>
                <a:gd name="T31" fmla="*/ 19 h 34"/>
                <a:gd name="T32" fmla="*/ 462 w 545"/>
                <a:gd name="T33" fmla="*/ 16 h 34"/>
                <a:gd name="T34" fmla="*/ 491 w 545"/>
                <a:gd name="T35" fmla="*/ 13 h 34"/>
                <a:gd name="T36" fmla="*/ 518 w 545"/>
                <a:gd name="T37" fmla="*/ 11 h 34"/>
                <a:gd name="T38" fmla="*/ 545 w 545"/>
                <a:gd name="T3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4">
                  <a:moveTo>
                    <a:pt x="0" y="0"/>
                  </a:moveTo>
                  <a:lnTo>
                    <a:pt x="27" y="5"/>
                  </a:lnTo>
                  <a:lnTo>
                    <a:pt x="54" y="9"/>
                  </a:lnTo>
                  <a:lnTo>
                    <a:pt x="81" y="14"/>
                  </a:lnTo>
                  <a:lnTo>
                    <a:pt x="108" y="20"/>
                  </a:lnTo>
                  <a:lnTo>
                    <a:pt x="135" y="26"/>
                  </a:lnTo>
                  <a:lnTo>
                    <a:pt x="161" y="31"/>
                  </a:lnTo>
                  <a:lnTo>
                    <a:pt x="186" y="33"/>
                  </a:lnTo>
                  <a:lnTo>
                    <a:pt x="212" y="34"/>
                  </a:lnTo>
                  <a:lnTo>
                    <a:pt x="238" y="34"/>
                  </a:lnTo>
                  <a:lnTo>
                    <a:pt x="265" y="32"/>
                  </a:lnTo>
                  <a:lnTo>
                    <a:pt x="294" y="31"/>
                  </a:lnTo>
                  <a:lnTo>
                    <a:pt x="325" y="28"/>
                  </a:lnTo>
                  <a:lnTo>
                    <a:pt x="359" y="26"/>
                  </a:lnTo>
                  <a:lnTo>
                    <a:pt x="396" y="22"/>
                  </a:lnTo>
                  <a:lnTo>
                    <a:pt x="431" y="19"/>
                  </a:lnTo>
                  <a:lnTo>
                    <a:pt x="462" y="16"/>
                  </a:lnTo>
                  <a:lnTo>
                    <a:pt x="491" y="13"/>
                  </a:lnTo>
                  <a:lnTo>
                    <a:pt x="518" y="11"/>
                  </a:lnTo>
                  <a:lnTo>
                    <a:pt x="545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1" name="Freeform 435"/>
            <p:cNvSpPr>
              <a:spLocks noChangeAspect="1"/>
            </p:cNvSpPr>
            <p:nvPr/>
          </p:nvSpPr>
          <p:spPr bwMode="auto">
            <a:xfrm>
              <a:off x="184" y="1851"/>
              <a:ext cx="3260" cy="204"/>
            </a:xfrm>
            <a:custGeom>
              <a:avLst/>
              <a:gdLst>
                <a:gd name="T0" fmla="*/ 0 w 544"/>
                <a:gd name="T1" fmla="*/ 0 h 34"/>
                <a:gd name="T2" fmla="*/ 26 w 544"/>
                <a:gd name="T3" fmla="*/ 5 h 34"/>
                <a:gd name="T4" fmla="*/ 54 w 544"/>
                <a:gd name="T5" fmla="*/ 10 h 34"/>
                <a:gd name="T6" fmla="*/ 81 w 544"/>
                <a:gd name="T7" fmla="*/ 15 h 34"/>
                <a:gd name="T8" fmla="*/ 108 w 544"/>
                <a:gd name="T9" fmla="*/ 21 h 34"/>
                <a:gd name="T10" fmla="*/ 135 w 544"/>
                <a:gd name="T11" fmla="*/ 27 h 34"/>
                <a:gd name="T12" fmla="*/ 162 w 544"/>
                <a:gd name="T13" fmla="*/ 32 h 34"/>
                <a:gd name="T14" fmla="*/ 187 w 544"/>
                <a:gd name="T15" fmla="*/ 34 h 34"/>
                <a:gd name="T16" fmla="*/ 212 w 544"/>
                <a:gd name="T17" fmla="*/ 34 h 34"/>
                <a:gd name="T18" fmla="*/ 238 w 544"/>
                <a:gd name="T19" fmla="*/ 33 h 34"/>
                <a:gd name="T20" fmla="*/ 266 w 544"/>
                <a:gd name="T21" fmla="*/ 32 h 34"/>
                <a:gd name="T22" fmla="*/ 294 w 544"/>
                <a:gd name="T23" fmla="*/ 30 h 34"/>
                <a:gd name="T24" fmla="*/ 326 w 544"/>
                <a:gd name="T25" fmla="*/ 28 h 34"/>
                <a:gd name="T26" fmla="*/ 360 w 544"/>
                <a:gd name="T27" fmla="*/ 25 h 34"/>
                <a:gd name="T28" fmla="*/ 397 w 544"/>
                <a:gd name="T29" fmla="*/ 22 h 34"/>
                <a:gd name="T30" fmla="*/ 432 w 544"/>
                <a:gd name="T31" fmla="*/ 19 h 34"/>
                <a:gd name="T32" fmla="*/ 463 w 544"/>
                <a:gd name="T33" fmla="*/ 16 h 34"/>
                <a:gd name="T34" fmla="*/ 491 w 544"/>
                <a:gd name="T35" fmla="*/ 13 h 34"/>
                <a:gd name="T36" fmla="*/ 518 w 544"/>
                <a:gd name="T37" fmla="*/ 10 h 34"/>
                <a:gd name="T38" fmla="*/ 544 w 544"/>
                <a:gd name="T3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4">
                  <a:moveTo>
                    <a:pt x="0" y="0"/>
                  </a:moveTo>
                  <a:lnTo>
                    <a:pt x="26" y="5"/>
                  </a:lnTo>
                  <a:lnTo>
                    <a:pt x="54" y="10"/>
                  </a:lnTo>
                  <a:lnTo>
                    <a:pt x="81" y="15"/>
                  </a:lnTo>
                  <a:lnTo>
                    <a:pt x="108" y="21"/>
                  </a:lnTo>
                  <a:lnTo>
                    <a:pt x="135" y="27"/>
                  </a:lnTo>
                  <a:lnTo>
                    <a:pt x="162" y="32"/>
                  </a:lnTo>
                  <a:lnTo>
                    <a:pt x="187" y="34"/>
                  </a:lnTo>
                  <a:lnTo>
                    <a:pt x="212" y="34"/>
                  </a:lnTo>
                  <a:lnTo>
                    <a:pt x="238" y="33"/>
                  </a:lnTo>
                  <a:lnTo>
                    <a:pt x="266" y="32"/>
                  </a:lnTo>
                  <a:lnTo>
                    <a:pt x="294" y="30"/>
                  </a:lnTo>
                  <a:lnTo>
                    <a:pt x="326" y="28"/>
                  </a:lnTo>
                  <a:lnTo>
                    <a:pt x="360" y="25"/>
                  </a:lnTo>
                  <a:lnTo>
                    <a:pt x="397" y="22"/>
                  </a:lnTo>
                  <a:lnTo>
                    <a:pt x="432" y="19"/>
                  </a:lnTo>
                  <a:lnTo>
                    <a:pt x="463" y="16"/>
                  </a:lnTo>
                  <a:lnTo>
                    <a:pt x="491" y="13"/>
                  </a:lnTo>
                  <a:lnTo>
                    <a:pt x="518" y="10"/>
                  </a:lnTo>
                  <a:lnTo>
                    <a:pt x="544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2" name="Freeform 436"/>
            <p:cNvSpPr>
              <a:spLocks noChangeAspect="1"/>
            </p:cNvSpPr>
            <p:nvPr/>
          </p:nvSpPr>
          <p:spPr bwMode="auto">
            <a:xfrm>
              <a:off x="184" y="1773"/>
              <a:ext cx="3260" cy="204"/>
            </a:xfrm>
            <a:custGeom>
              <a:avLst/>
              <a:gdLst>
                <a:gd name="T0" fmla="*/ 0 w 544"/>
                <a:gd name="T1" fmla="*/ 0 h 34"/>
                <a:gd name="T2" fmla="*/ 27 w 544"/>
                <a:gd name="T3" fmla="*/ 5 h 34"/>
                <a:gd name="T4" fmla="*/ 54 w 544"/>
                <a:gd name="T5" fmla="*/ 11 h 34"/>
                <a:gd name="T6" fmla="*/ 82 w 544"/>
                <a:gd name="T7" fmla="*/ 16 h 34"/>
                <a:gd name="T8" fmla="*/ 109 w 544"/>
                <a:gd name="T9" fmla="*/ 22 h 34"/>
                <a:gd name="T10" fmla="*/ 137 w 544"/>
                <a:gd name="T11" fmla="*/ 28 h 34"/>
                <a:gd name="T12" fmla="*/ 163 w 544"/>
                <a:gd name="T13" fmla="*/ 32 h 34"/>
                <a:gd name="T14" fmla="*/ 188 w 544"/>
                <a:gd name="T15" fmla="*/ 34 h 34"/>
                <a:gd name="T16" fmla="*/ 214 w 544"/>
                <a:gd name="T17" fmla="*/ 34 h 34"/>
                <a:gd name="T18" fmla="*/ 239 w 544"/>
                <a:gd name="T19" fmla="*/ 33 h 34"/>
                <a:gd name="T20" fmla="*/ 267 w 544"/>
                <a:gd name="T21" fmla="*/ 32 h 34"/>
                <a:gd name="T22" fmla="*/ 296 w 544"/>
                <a:gd name="T23" fmla="*/ 30 h 34"/>
                <a:gd name="T24" fmla="*/ 327 w 544"/>
                <a:gd name="T25" fmla="*/ 28 h 34"/>
                <a:gd name="T26" fmla="*/ 362 w 544"/>
                <a:gd name="T27" fmla="*/ 25 h 34"/>
                <a:gd name="T28" fmla="*/ 399 w 544"/>
                <a:gd name="T29" fmla="*/ 21 h 34"/>
                <a:gd name="T30" fmla="*/ 434 w 544"/>
                <a:gd name="T31" fmla="*/ 18 h 34"/>
                <a:gd name="T32" fmla="*/ 464 w 544"/>
                <a:gd name="T33" fmla="*/ 15 h 34"/>
                <a:gd name="T34" fmla="*/ 492 w 544"/>
                <a:gd name="T35" fmla="*/ 12 h 34"/>
                <a:gd name="T36" fmla="*/ 518 w 544"/>
                <a:gd name="T37" fmla="*/ 10 h 34"/>
                <a:gd name="T38" fmla="*/ 544 w 544"/>
                <a:gd name="T3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4" h="34">
                  <a:moveTo>
                    <a:pt x="0" y="0"/>
                  </a:moveTo>
                  <a:lnTo>
                    <a:pt x="27" y="5"/>
                  </a:lnTo>
                  <a:lnTo>
                    <a:pt x="54" y="11"/>
                  </a:lnTo>
                  <a:lnTo>
                    <a:pt x="82" y="16"/>
                  </a:lnTo>
                  <a:lnTo>
                    <a:pt x="109" y="22"/>
                  </a:lnTo>
                  <a:lnTo>
                    <a:pt x="137" y="28"/>
                  </a:lnTo>
                  <a:lnTo>
                    <a:pt x="163" y="32"/>
                  </a:lnTo>
                  <a:lnTo>
                    <a:pt x="188" y="34"/>
                  </a:lnTo>
                  <a:lnTo>
                    <a:pt x="214" y="34"/>
                  </a:lnTo>
                  <a:lnTo>
                    <a:pt x="239" y="33"/>
                  </a:lnTo>
                  <a:lnTo>
                    <a:pt x="267" y="32"/>
                  </a:lnTo>
                  <a:lnTo>
                    <a:pt x="296" y="30"/>
                  </a:lnTo>
                  <a:lnTo>
                    <a:pt x="327" y="28"/>
                  </a:lnTo>
                  <a:lnTo>
                    <a:pt x="362" y="25"/>
                  </a:lnTo>
                  <a:lnTo>
                    <a:pt x="399" y="21"/>
                  </a:lnTo>
                  <a:lnTo>
                    <a:pt x="434" y="18"/>
                  </a:lnTo>
                  <a:lnTo>
                    <a:pt x="464" y="15"/>
                  </a:lnTo>
                  <a:lnTo>
                    <a:pt x="492" y="12"/>
                  </a:lnTo>
                  <a:lnTo>
                    <a:pt x="518" y="10"/>
                  </a:lnTo>
                  <a:lnTo>
                    <a:pt x="544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3" name="Freeform 437"/>
            <p:cNvSpPr>
              <a:spLocks noChangeAspect="1"/>
            </p:cNvSpPr>
            <p:nvPr/>
          </p:nvSpPr>
          <p:spPr bwMode="auto">
            <a:xfrm>
              <a:off x="190" y="1696"/>
              <a:ext cx="3254" cy="203"/>
            </a:xfrm>
            <a:custGeom>
              <a:avLst/>
              <a:gdLst>
                <a:gd name="T0" fmla="*/ 0 w 543"/>
                <a:gd name="T1" fmla="*/ 0 h 34"/>
                <a:gd name="T2" fmla="*/ 27 w 543"/>
                <a:gd name="T3" fmla="*/ 6 h 34"/>
                <a:gd name="T4" fmla="*/ 54 w 543"/>
                <a:gd name="T5" fmla="*/ 11 h 34"/>
                <a:gd name="T6" fmla="*/ 82 w 543"/>
                <a:gd name="T7" fmla="*/ 17 h 34"/>
                <a:gd name="T8" fmla="*/ 110 w 543"/>
                <a:gd name="T9" fmla="*/ 22 h 34"/>
                <a:gd name="T10" fmla="*/ 137 w 543"/>
                <a:gd name="T11" fmla="*/ 28 h 34"/>
                <a:gd name="T12" fmla="*/ 164 w 543"/>
                <a:gd name="T13" fmla="*/ 32 h 34"/>
                <a:gd name="T14" fmla="*/ 189 w 543"/>
                <a:gd name="T15" fmla="*/ 33 h 34"/>
                <a:gd name="T16" fmla="*/ 214 w 543"/>
                <a:gd name="T17" fmla="*/ 34 h 34"/>
                <a:gd name="T18" fmla="*/ 239 w 543"/>
                <a:gd name="T19" fmla="*/ 33 h 34"/>
                <a:gd name="T20" fmla="*/ 267 w 543"/>
                <a:gd name="T21" fmla="*/ 31 h 34"/>
                <a:gd name="T22" fmla="*/ 296 w 543"/>
                <a:gd name="T23" fmla="*/ 29 h 34"/>
                <a:gd name="T24" fmla="*/ 328 w 543"/>
                <a:gd name="T25" fmla="*/ 27 h 34"/>
                <a:gd name="T26" fmla="*/ 363 w 543"/>
                <a:gd name="T27" fmla="*/ 24 h 34"/>
                <a:gd name="T28" fmla="*/ 399 w 543"/>
                <a:gd name="T29" fmla="*/ 21 h 34"/>
                <a:gd name="T30" fmla="*/ 433 w 543"/>
                <a:gd name="T31" fmla="*/ 18 h 34"/>
                <a:gd name="T32" fmla="*/ 464 w 543"/>
                <a:gd name="T33" fmla="*/ 15 h 34"/>
                <a:gd name="T34" fmla="*/ 492 w 543"/>
                <a:gd name="T35" fmla="*/ 12 h 34"/>
                <a:gd name="T36" fmla="*/ 518 w 543"/>
                <a:gd name="T37" fmla="*/ 10 h 34"/>
                <a:gd name="T38" fmla="*/ 543 w 543"/>
                <a:gd name="T3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34">
                  <a:moveTo>
                    <a:pt x="0" y="0"/>
                  </a:moveTo>
                  <a:lnTo>
                    <a:pt x="27" y="6"/>
                  </a:lnTo>
                  <a:lnTo>
                    <a:pt x="54" y="11"/>
                  </a:lnTo>
                  <a:lnTo>
                    <a:pt x="82" y="17"/>
                  </a:lnTo>
                  <a:lnTo>
                    <a:pt x="110" y="22"/>
                  </a:lnTo>
                  <a:lnTo>
                    <a:pt x="137" y="28"/>
                  </a:lnTo>
                  <a:lnTo>
                    <a:pt x="164" y="32"/>
                  </a:lnTo>
                  <a:lnTo>
                    <a:pt x="189" y="33"/>
                  </a:lnTo>
                  <a:lnTo>
                    <a:pt x="214" y="34"/>
                  </a:lnTo>
                  <a:lnTo>
                    <a:pt x="239" y="33"/>
                  </a:lnTo>
                  <a:lnTo>
                    <a:pt x="267" y="31"/>
                  </a:lnTo>
                  <a:lnTo>
                    <a:pt x="296" y="29"/>
                  </a:lnTo>
                  <a:lnTo>
                    <a:pt x="328" y="27"/>
                  </a:lnTo>
                  <a:lnTo>
                    <a:pt x="363" y="24"/>
                  </a:lnTo>
                  <a:lnTo>
                    <a:pt x="399" y="21"/>
                  </a:lnTo>
                  <a:lnTo>
                    <a:pt x="433" y="18"/>
                  </a:lnTo>
                  <a:lnTo>
                    <a:pt x="464" y="15"/>
                  </a:lnTo>
                  <a:lnTo>
                    <a:pt x="492" y="12"/>
                  </a:lnTo>
                  <a:lnTo>
                    <a:pt x="518" y="10"/>
                  </a:lnTo>
                  <a:lnTo>
                    <a:pt x="543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4" name="Freeform 438"/>
            <p:cNvSpPr>
              <a:spLocks noChangeAspect="1"/>
            </p:cNvSpPr>
            <p:nvPr/>
          </p:nvSpPr>
          <p:spPr bwMode="auto">
            <a:xfrm>
              <a:off x="196" y="1618"/>
              <a:ext cx="3248" cy="197"/>
            </a:xfrm>
            <a:custGeom>
              <a:avLst/>
              <a:gdLst>
                <a:gd name="T0" fmla="*/ 0 w 542"/>
                <a:gd name="T1" fmla="*/ 0 h 33"/>
                <a:gd name="T2" fmla="*/ 26 w 542"/>
                <a:gd name="T3" fmla="*/ 6 h 33"/>
                <a:gd name="T4" fmla="*/ 53 w 542"/>
                <a:gd name="T5" fmla="*/ 12 h 33"/>
                <a:gd name="T6" fmla="*/ 81 w 542"/>
                <a:gd name="T7" fmla="*/ 17 h 33"/>
                <a:gd name="T8" fmla="*/ 109 w 542"/>
                <a:gd name="T9" fmla="*/ 22 h 33"/>
                <a:gd name="T10" fmla="*/ 137 w 542"/>
                <a:gd name="T11" fmla="*/ 27 h 33"/>
                <a:gd name="T12" fmla="*/ 164 w 542"/>
                <a:gd name="T13" fmla="*/ 31 h 33"/>
                <a:gd name="T14" fmla="*/ 189 w 542"/>
                <a:gd name="T15" fmla="*/ 33 h 33"/>
                <a:gd name="T16" fmla="*/ 213 w 542"/>
                <a:gd name="T17" fmla="*/ 33 h 33"/>
                <a:gd name="T18" fmla="*/ 239 w 542"/>
                <a:gd name="T19" fmla="*/ 32 h 33"/>
                <a:gd name="T20" fmla="*/ 266 w 542"/>
                <a:gd name="T21" fmla="*/ 31 h 33"/>
                <a:gd name="T22" fmla="*/ 296 w 542"/>
                <a:gd name="T23" fmla="*/ 29 h 33"/>
                <a:gd name="T24" fmla="*/ 328 w 542"/>
                <a:gd name="T25" fmla="*/ 26 h 33"/>
                <a:gd name="T26" fmla="*/ 363 w 542"/>
                <a:gd name="T27" fmla="*/ 23 h 33"/>
                <a:gd name="T28" fmla="*/ 399 w 542"/>
                <a:gd name="T29" fmla="*/ 20 h 33"/>
                <a:gd name="T30" fmla="*/ 433 w 542"/>
                <a:gd name="T31" fmla="*/ 17 h 33"/>
                <a:gd name="T32" fmla="*/ 463 w 542"/>
                <a:gd name="T33" fmla="*/ 15 h 33"/>
                <a:gd name="T34" fmla="*/ 491 w 542"/>
                <a:gd name="T35" fmla="*/ 12 h 33"/>
                <a:gd name="T36" fmla="*/ 517 w 542"/>
                <a:gd name="T37" fmla="*/ 10 h 33"/>
                <a:gd name="T38" fmla="*/ 542 w 542"/>
                <a:gd name="T39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33">
                  <a:moveTo>
                    <a:pt x="0" y="0"/>
                  </a:moveTo>
                  <a:lnTo>
                    <a:pt x="26" y="6"/>
                  </a:lnTo>
                  <a:lnTo>
                    <a:pt x="53" y="12"/>
                  </a:lnTo>
                  <a:lnTo>
                    <a:pt x="81" y="17"/>
                  </a:lnTo>
                  <a:lnTo>
                    <a:pt x="109" y="22"/>
                  </a:lnTo>
                  <a:lnTo>
                    <a:pt x="137" y="27"/>
                  </a:lnTo>
                  <a:lnTo>
                    <a:pt x="164" y="31"/>
                  </a:lnTo>
                  <a:lnTo>
                    <a:pt x="189" y="33"/>
                  </a:lnTo>
                  <a:lnTo>
                    <a:pt x="213" y="33"/>
                  </a:lnTo>
                  <a:lnTo>
                    <a:pt x="239" y="32"/>
                  </a:lnTo>
                  <a:lnTo>
                    <a:pt x="266" y="31"/>
                  </a:lnTo>
                  <a:lnTo>
                    <a:pt x="296" y="29"/>
                  </a:lnTo>
                  <a:lnTo>
                    <a:pt x="328" y="26"/>
                  </a:lnTo>
                  <a:lnTo>
                    <a:pt x="363" y="23"/>
                  </a:lnTo>
                  <a:lnTo>
                    <a:pt x="399" y="20"/>
                  </a:lnTo>
                  <a:lnTo>
                    <a:pt x="433" y="17"/>
                  </a:lnTo>
                  <a:lnTo>
                    <a:pt x="463" y="15"/>
                  </a:lnTo>
                  <a:lnTo>
                    <a:pt x="491" y="12"/>
                  </a:lnTo>
                  <a:lnTo>
                    <a:pt x="517" y="10"/>
                  </a:lnTo>
                  <a:lnTo>
                    <a:pt x="542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5" name="Freeform 439"/>
            <p:cNvSpPr>
              <a:spLocks noChangeAspect="1"/>
            </p:cNvSpPr>
            <p:nvPr/>
          </p:nvSpPr>
          <p:spPr bwMode="auto">
            <a:xfrm>
              <a:off x="202" y="1540"/>
              <a:ext cx="3236" cy="192"/>
            </a:xfrm>
            <a:custGeom>
              <a:avLst/>
              <a:gdLst>
                <a:gd name="T0" fmla="*/ 0 w 540"/>
                <a:gd name="T1" fmla="*/ 0 h 32"/>
                <a:gd name="T2" fmla="*/ 26 w 540"/>
                <a:gd name="T3" fmla="*/ 6 h 32"/>
                <a:gd name="T4" fmla="*/ 53 w 540"/>
                <a:gd name="T5" fmla="*/ 12 h 32"/>
                <a:gd name="T6" fmla="*/ 81 w 540"/>
                <a:gd name="T7" fmla="*/ 17 h 32"/>
                <a:gd name="T8" fmla="*/ 109 w 540"/>
                <a:gd name="T9" fmla="*/ 22 h 32"/>
                <a:gd name="T10" fmla="*/ 137 w 540"/>
                <a:gd name="T11" fmla="*/ 27 h 32"/>
                <a:gd name="T12" fmla="*/ 163 w 540"/>
                <a:gd name="T13" fmla="*/ 30 h 32"/>
                <a:gd name="T14" fmla="*/ 188 w 540"/>
                <a:gd name="T15" fmla="*/ 32 h 32"/>
                <a:gd name="T16" fmla="*/ 213 w 540"/>
                <a:gd name="T17" fmla="*/ 32 h 32"/>
                <a:gd name="T18" fmla="*/ 239 w 540"/>
                <a:gd name="T19" fmla="*/ 31 h 32"/>
                <a:gd name="T20" fmla="*/ 266 w 540"/>
                <a:gd name="T21" fmla="*/ 30 h 32"/>
                <a:gd name="T22" fmla="*/ 296 w 540"/>
                <a:gd name="T23" fmla="*/ 28 h 32"/>
                <a:gd name="T24" fmla="*/ 328 w 540"/>
                <a:gd name="T25" fmla="*/ 25 h 32"/>
                <a:gd name="T26" fmla="*/ 363 w 540"/>
                <a:gd name="T27" fmla="*/ 23 h 32"/>
                <a:gd name="T28" fmla="*/ 398 w 540"/>
                <a:gd name="T29" fmla="*/ 20 h 32"/>
                <a:gd name="T30" fmla="*/ 432 w 540"/>
                <a:gd name="T31" fmla="*/ 17 h 32"/>
                <a:gd name="T32" fmla="*/ 462 w 540"/>
                <a:gd name="T33" fmla="*/ 14 h 32"/>
                <a:gd name="T34" fmla="*/ 490 w 540"/>
                <a:gd name="T35" fmla="*/ 12 h 32"/>
                <a:gd name="T36" fmla="*/ 515 w 540"/>
                <a:gd name="T37" fmla="*/ 10 h 32"/>
                <a:gd name="T38" fmla="*/ 540 w 540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0" h="32">
                  <a:moveTo>
                    <a:pt x="0" y="0"/>
                  </a:moveTo>
                  <a:lnTo>
                    <a:pt x="26" y="6"/>
                  </a:lnTo>
                  <a:lnTo>
                    <a:pt x="53" y="12"/>
                  </a:lnTo>
                  <a:lnTo>
                    <a:pt x="81" y="17"/>
                  </a:lnTo>
                  <a:lnTo>
                    <a:pt x="109" y="22"/>
                  </a:lnTo>
                  <a:lnTo>
                    <a:pt x="137" y="27"/>
                  </a:lnTo>
                  <a:lnTo>
                    <a:pt x="163" y="30"/>
                  </a:lnTo>
                  <a:lnTo>
                    <a:pt x="188" y="32"/>
                  </a:lnTo>
                  <a:lnTo>
                    <a:pt x="213" y="32"/>
                  </a:lnTo>
                  <a:lnTo>
                    <a:pt x="239" y="31"/>
                  </a:lnTo>
                  <a:lnTo>
                    <a:pt x="266" y="30"/>
                  </a:lnTo>
                  <a:lnTo>
                    <a:pt x="296" y="28"/>
                  </a:lnTo>
                  <a:lnTo>
                    <a:pt x="328" y="25"/>
                  </a:lnTo>
                  <a:lnTo>
                    <a:pt x="363" y="23"/>
                  </a:lnTo>
                  <a:lnTo>
                    <a:pt x="398" y="20"/>
                  </a:lnTo>
                  <a:lnTo>
                    <a:pt x="432" y="17"/>
                  </a:lnTo>
                  <a:lnTo>
                    <a:pt x="462" y="14"/>
                  </a:lnTo>
                  <a:lnTo>
                    <a:pt x="490" y="12"/>
                  </a:lnTo>
                  <a:lnTo>
                    <a:pt x="515" y="10"/>
                  </a:lnTo>
                  <a:lnTo>
                    <a:pt x="540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6" name="Freeform 440"/>
            <p:cNvSpPr>
              <a:spLocks noChangeAspect="1"/>
            </p:cNvSpPr>
            <p:nvPr/>
          </p:nvSpPr>
          <p:spPr bwMode="auto">
            <a:xfrm>
              <a:off x="202" y="1462"/>
              <a:ext cx="3236" cy="186"/>
            </a:xfrm>
            <a:custGeom>
              <a:avLst/>
              <a:gdLst>
                <a:gd name="T0" fmla="*/ 0 w 540"/>
                <a:gd name="T1" fmla="*/ 0 h 31"/>
                <a:gd name="T2" fmla="*/ 27 w 540"/>
                <a:gd name="T3" fmla="*/ 7 h 31"/>
                <a:gd name="T4" fmla="*/ 53 w 540"/>
                <a:gd name="T5" fmla="*/ 12 h 31"/>
                <a:gd name="T6" fmla="*/ 82 w 540"/>
                <a:gd name="T7" fmla="*/ 17 h 31"/>
                <a:gd name="T8" fmla="*/ 110 w 540"/>
                <a:gd name="T9" fmla="*/ 22 h 31"/>
                <a:gd name="T10" fmla="*/ 137 w 540"/>
                <a:gd name="T11" fmla="*/ 26 h 31"/>
                <a:gd name="T12" fmla="*/ 164 w 540"/>
                <a:gd name="T13" fmla="*/ 29 h 31"/>
                <a:gd name="T14" fmla="*/ 189 w 540"/>
                <a:gd name="T15" fmla="*/ 30 h 31"/>
                <a:gd name="T16" fmla="*/ 213 w 540"/>
                <a:gd name="T17" fmla="*/ 31 h 31"/>
                <a:gd name="T18" fmla="*/ 239 w 540"/>
                <a:gd name="T19" fmla="*/ 30 h 31"/>
                <a:gd name="T20" fmla="*/ 266 w 540"/>
                <a:gd name="T21" fmla="*/ 29 h 31"/>
                <a:gd name="T22" fmla="*/ 296 w 540"/>
                <a:gd name="T23" fmla="*/ 27 h 31"/>
                <a:gd name="T24" fmla="*/ 329 w 540"/>
                <a:gd name="T25" fmla="*/ 25 h 31"/>
                <a:gd name="T26" fmla="*/ 363 w 540"/>
                <a:gd name="T27" fmla="*/ 22 h 31"/>
                <a:gd name="T28" fmla="*/ 398 w 540"/>
                <a:gd name="T29" fmla="*/ 19 h 31"/>
                <a:gd name="T30" fmla="*/ 432 w 540"/>
                <a:gd name="T31" fmla="*/ 17 h 31"/>
                <a:gd name="T32" fmla="*/ 462 w 540"/>
                <a:gd name="T33" fmla="*/ 14 h 31"/>
                <a:gd name="T34" fmla="*/ 489 w 540"/>
                <a:gd name="T35" fmla="*/ 12 h 31"/>
                <a:gd name="T36" fmla="*/ 515 w 540"/>
                <a:gd name="T37" fmla="*/ 10 h 31"/>
                <a:gd name="T38" fmla="*/ 540 w 540"/>
                <a:gd name="T39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0" h="31">
                  <a:moveTo>
                    <a:pt x="0" y="0"/>
                  </a:moveTo>
                  <a:lnTo>
                    <a:pt x="27" y="7"/>
                  </a:lnTo>
                  <a:lnTo>
                    <a:pt x="53" y="12"/>
                  </a:lnTo>
                  <a:lnTo>
                    <a:pt x="82" y="17"/>
                  </a:lnTo>
                  <a:lnTo>
                    <a:pt x="110" y="22"/>
                  </a:lnTo>
                  <a:lnTo>
                    <a:pt x="137" y="26"/>
                  </a:lnTo>
                  <a:lnTo>
                    <a:pt x="164" y="29"/>
                  </a:lnTo>
                  <a:lnTo>
                    <a:pt x="189" y="30"/>
                  </a:lnTo>
                  <a:lnTo>
                    <a:pt x="213" y="31"/>
                  </a:lnTo>
                  <a:lnTo>
                    <a:pt x="239" y="30"/>
                  </a:lnTo>
                  <a:lnTo>
                    <a:pt x="266" y="29"/>
                  </a:lnTo>
                  <a:lnTo>
                    <a:pt x="296" y="27"/>
                  </a:lnTo>
                  <a:lnTo>
                    <a:pt x="329" y="25"/>
                  </a:lnTo>
                  <a:lnTo>
                    <a:pt x="363" y="22"/>
                  </a:lnTo>
                  <a:lnTo>
                    <a:pt x="398" y="19"/>
                  </a:lnTo>
                  <a:lnTo>
                    <a:pt x="432" y="17"/>
                  </a:lnTo>
                  <a:lnTo>
                    <a:pt x="462" y="14"/>
                  </a:lnTo>
                  <a:lnTo>
                    <a:pt x="489" y="12"/>
                  </a:lnTo>
                  <a:lnTo>
                    <a:pt x="515" y="10"/>
                  </a:lnTo>
                  <a:lnTo>
                    <a:pt x="540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7" name="Freeform 441"/>
            <p:cNvSpPr>
              <a:spLocks noChangeAspect="1"/>
            </p:cNvSpPr>
            <p:nvPr/>
          </p:nvSpPr>
          <p:spPr bwMode="auto">
            <a:xfrm>
              <a:off x="208" y="1390"/>
              <a:ext cx="3224" cy="168"/>
            </a:xfrm>
            <a:custGeom>
              <a:avLst/>
              <a:gdLst>
                <a:gd name="T0" fmla="*/ 0 w 538"/>
                <a:gd name="T1" fmla="*/ 0 h 28"/>
                <a:gd name="T2" fmla="*/ 26 w 538"/>
                <a:gd name="T3" fmla="*/ 5 h 28"/>
                <a:gd name="T4" fmla="*/ 53 w 538"/>
                <a:gd name="T5" fmla="*/ 11 h 28"/>
                <a:gd name="T6" fmla="*/ 81 w 538"/>
                <a:gd name="T7" fmla="*/ 16 h 28"/>
                <a:gd name="T8" fmla="*/ 109 w 538"/>
                <a:gd name="T9" fmla="*/ 20 h 28"/>
                <a:gd name="T10" fmla="*/ 137 w 538"/>
                <a:gd name="T11" fmla="*/ 24 h 28"/>
                <a:gd name="T12" fmla="*/ 163 w 538"/>
                <a:gd name="T13" fmla="*/ 27 h 28"/>
                <a:gd name="T14" fmla="*/ 188 w 538"/>
                <a:gd name="T15" fmla="*/ 28 h 28"/>
                <a:gd name="T16" fmla="*/ 213 w 538"/>
                <a:gd name="T17" fmla="*/ 28 h 28"/>
                <a:gd name="T18" fmla="*/ 238 w 538"/>
                <a:gd name="T19" fmla="*/ 28 h 28"/>
                <a:gd name="T20" fmla="*/ 265 w 538"/>
                <a:gd name="T21" fmla="*/ 27 h 28"/>
                <a:gd name="T22" fmla="*/ 295 w 538"/>
                <a:gd name="T23" fmla="*/ 25 h 28"/>
                <a:gd name="T24" fmla="*/ 328 w 538"/>
                <a:gd name="T25" fmla="*/ 23 h 28"/>
                <a:gd name="T26" fmla="*/ 362 w 538"/>
                <a:gd name="T27" fmla="*/ 20 h 28"/>
                <a:gd name="T28" fmla="*/ 397 w 538"/>
                <a:gd name="T29" fmla="*/ 18 h 28"/>
                <a:gd name="T30" fmla="*/ 431 w 538"/>
                <a:gd name="T31" fmla="*/ 15 h 28"/>
                <a:gd name="T32" fmla="*/ 461 w 538"/>
                <a:gd name="T33" fmla="*/ 13 h 28"/>
                <a:gd name="T34" fmla="*/ 488 w 538"/>
                <a:gd name="T35" fmla="*/ 11 h 28"/>
                <a:gd name="T36" fmla="*/ 513 w 538"/>
                <a:gd name="T37" fmla="*/ 9 h 28"/>
                <a:gd name="T38" fmla="*/ 538 w 538"/>
                <a:gd name="T3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8" h="28">
                  <a:moveTo>
                    <a:pt x="0" y="0"/>
                  </a:moveTo>
                  <a:lnTo>
                    <a:pt x="26" y="5"/>
                  </a:lnTo>
                  <a:lnTo>
                    <a:pt x="53" y="11"/>
                  </a:lnTo>
                  <a:lnTo>
                    <a:pt x="81" y="16"/>
                  </a:lnTo>
                  <a:lnTo>
                    <a:pt x="109" y="20"/>
                  </a:lnTo>
                  <a:lnTo>
                    <a:pt x="137" y="24"/>
                  </a:lnTo>
                  <a:lnTo>
                    <a:pt x="163" y="27"/>
                  </a:lnTo>
                  <a:lnTo>
                    <a:pt x="188" y="28"/>
                  </a:lnTo>
                  <a:lnTo>
                    <a:pt x="213" y="28"/>
                  </a:lnTo>
                  <a:lnTo>
                    <a:pt x="238" y="28"/>
                  </a:lnTo>
                  <a:lnTo>
                    <a:pt x="265" y="27"/>
                  </a:lnTo>
                  <a:lnTo>
                    <a:pt x="295" y="25"/>
                  </a:lnTo>
                  <a:lnTo>
                    <a:pt x="328" y="23"/>
                  </a:lnTo>
                  <a:lnTo>
                    <a:pt x="362" y="20"/>
                  </a:lnTo>
                  <a:lnTo>
                    <a:pt x="397" y="18"/>
                  </a:lnTo>
                  <a:lnTo>
                    <a:pt x="431" y="15"/>
                  </a:lnTo>
                  <a:lnTo>
                    <a:pt x="461" y="13"/>
                  </a:lnTo>
                  <a:lnTo>
                    <a:pt x="488" y="11"/>
                  </a:lnTo>
                  <a:lnTo>
                    <a:pt x="513" y="9"/>
                  </a:lnTo>
                  <a:lnTo>
                    <a:pt x="538" y="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8" name="Freeform 442"/>
            <p:cNvSpPr>
              <a:spLocks noChangeAspect="1"/>
            </p:cNvSpPr>
            <p:nvPr/>
          </p:nvSpPr>
          <p:spPr bwMode="auto">
            <a:xfrm>
              <a:off x="208" y="1313"/>
              <a:ext cx="3218" cy="161"/>
            </a:xfrm>
            <a:custGeom>
              <a:avLst/>
              <a:gdLst>
                <a:gd name="T0" fmla="*/ 0 w 537"/>
                <a:gd name="T1" fmla="*/ 0 h 27"/>
                <a:gd name="T2" fmla="*/ 27 w 537"/>
                <a:gd name="T3" fmla="*/ 5 h 27"/>
                <a:gd name="T4" fmla="*/ 54 w 537"/>
                <a:gd name="T5" fmla="*/ 10 h 27"/>
                <a:gd name="T6" fmla="*/ 82 w 537"/>
                <a:gd name="T7" fmla="*/ 15 h 27"/>
                <a:gd name="T8" fmla="*/ 110 w 537"/>
                <a:gd name="T9" fmla="*/ 19 h 27"/>
                <a:gd name="T10" fmla="*/ 138 w 537"/>
                <a:gd name="T11" fmla="*/ 22 h 27"/>
                <a:gd name="T12" fmla="*/ 164 w 537"/>
                <a:gd name="T13" fmla="*/ 25 h 27"/>
                <a:gd name="T14" fmla="*/ 189 w 537"/>
                <a:gd name="T15" fmla="*/ 27 h 27"/>
                <a:gd name="T16" fmla="*/ 213 w 537"/>
                <a:gd name="T17" fmla="*/ 27 h 27"/>
                <a:gd name="T18" fmla="*/ 238 w 537"/>
                <a:gd name="T19" fmla="*/ 27 h 27"/>
                <a:gd name="T20" fmla="*/ 265 w 537"/>
                <a:gd name="T21" fmla="*/ 25 h 27"/>
                <a:gd name="T22" fmla="*/ 295 w 537"/>
                <a:gd name="T23" fmla="*/ 24 h 27"/>
                <a:gd name="T24" fmla="*/ 328 w 537"/>
                <a:gd name="T25" fmla="*/ 22 h 27"/>
                <a:gd name="T26" fmla="*/ 362 w 537"/>
                <a:gd name="T27" fmla="*/ 20 h 27"/>
                <a:gd name="T28" fmla="*/ 397 w 537"/>
                <a:gd name="T29" fmla="*/ 17 h 27"/>
                <a:gd name="T30" fmla="*/ 431 w 537"/>
                <a:gd name="T31" fmla="*/ 15 h 27"/>
                <a:gd name="T32" fmla="*/ 461 w 537"/>
                <a:gd name="T33" fmla="*/ 12 h 27"/>
                <a:gd name="T34" fmla="*/ 487 w 537"/>
                <a:gd name="T35" fmla="*/ 10 h 27"/>
                <a:gd name="T36" fmla="*/ 512 w 537"/>
                <a:gd name="T37" fmla="*/ 9 h 27"/>
                <a:gd name="T38" fmla="*/ 537 w 537"/>
                <a:gd name="T3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27">
                  <a:moveTo>
                    <a:pt x="0" y="0"/>
                  </a:moveTo>
                  <a:lnTo>
                    <a:pt x="27" y="5"/>
                  </a:lnTo>
                  <a:lnTo>
                    <a:pt x="54" y="10"/>
                  </a:lnTo>
                  <a:lnTo>
                    <a:pt x="82" y="15"/>
                  </a:lnTo>
                  <a:lnTo>
                    <a:pt x="110" y="19"/>
                  </a:lnTo>
                  <a:lnTo>
                    <a:pt x="138" y="22"/>
                  </a:lnTo>
                  <a:lnTo>
                    <a:pt x="164" y="25"/>
                  </a:lnTo>
                  <a:lnTo>
                    <a:pt x="189" y="27"/>
                  </a:lnTo>
                  <a:lnTo>
                    <a:pt x="213" y="27"/>
                  </a:lnTo>
                  <a:lnTo>
                    <a:pt x="238" y="27"/>
                  </a:lnTo>
                  <a:lnTo>
                    <a:pt x="265" y="25"/>
                  </a:lnTo>
                  <a:lnTo>
                    <a:pt x="295" y="24"/>
                  </a:lnTo>
                  <a:lnTo>
                    <a:pt x="328" y="22"/>
                  </a:lnTo>
                  <a:lnTo>
                    <a:pt x="362" y="20"/>
                  </a:lnTo>
                  <a:lnTo>
                    <a:pt x="397" y="17"/>
                  </a:lnTo>
                  <a:lnTo>
                    <a:pt x="431" y="15"/>
                  </a:lnTo>
                  <a:lnTo>
                    <a:pt x="461" y="12"/>
                  </a:lnTo>
                  <a:lnTo>
                    <a:pt x="487" y="10"/>
                  </a:lnTo>
                  <a:lnTo>
                    <a:pt x="512" y="9"/>
                  </a:lnTo>
                  <a:lnTo>
                    <a:pt x="537" y="7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099" name="Freeform 443"/>
            <p:cNvSpPr>
              <a:spLocks noChangeAspect="1"/>
            </p:cNvSpPr>
            <p:nvPr/>
          </p:nvSpPr>
          <p:spPr bwMode="auto">
            <a:xfrm>
              <a:off x="214" y="1229"/>
              <a:ext cx="3206" cy="161"/>
            </a:xfrm>
            <a:custGeom>
              <a:avLst/>
              <a:gdLst>
                <a:gd name="T0" fmla="*/ 0 w 535"/>
                <a:gd name="T1" fmla="*/ 0 h 27"/>
                <a:gd name="T2" fmla="*/ 27 w 535"/>
                <a:gd name="T3" fmla="*/ 6 h 27"/>
                <a:gd name="T4" fmla="*/ 54 w 535"/>
                <a:gd name="T5" fmla="*/ 11 h 27"/>
                <a:gd name="T6" fmla="*/ 82 w 535"/>
                <a:gd name="T7" fmla="*/ 15 h 27"/>
                <a:gd name="T8" fmla="*/ 110 w 535"/>
                <a:gd name="T9" fmla="*/ 19 h 27"/>
                <a:gd name="T10" fmla="*/ 137 w 535"/>
                <a:gd name="T11" fmla="*/ 22 h 27"/>
                <a:gd name="T12" fmla="*/ 163 w 535"/>
                <a:gd name="T13" fmla="*/ 25 h 27"/>
                <a:gd name="T14" fmla="*/ 188 w 535"/>
                <a:gd name="T15" fmla="*/ 26 h 27"/>
                <a:gd name="T16" fmla="*/ 212 w 535"/>
                <a:gd name="T17" fmla="*/ 27 h 27"/>
                <a:gd name="T18" fmla="*/ 236 w 535"/>
                <a:gd name="T19" fmla="*/ 26 h 27"/>
                <a:gd name="T20" fmla="*/ 263 w 535"/>
                <a:gd name="T21" fmla="*/ 25 h 27"/>
                <a:gd name="T22" fmla="*/ 293 w 535"/>
                <a:gd name="T23" fmla="*/ 24 h 27"/>
                <a:gd name="T24" fmla="*/ 326 w 535"/>
                <a:gd name="T25" fmla="*/ 22 h 27"/>
                <a:gd name="T26" fmla="*/ 361 w 535"/>
                <a:gd name="T27" fmla="*/ 20 h 27"/>
                <a:gd name="T28" fmla="*/ 396 w 535"/>
                <a:gd name="T29" fmla="*/ 17 h 27"/>
                <a:gd name="T30" fmla="*/ 429 w 535"/>
                <a:gd name="T31" fmla="*/ 15 h 27"/>
                <a:gd name="T32" fmla="*/ 459 w 535"/>
                <a:gd name="T33" fmla="*/ 13 h 27"/>
                <a:gd name="T34" fmla="*/ 486 w 535"/>
                <a:gd name="T35" fmla="*/ 11 h 27"/>
                <a:gd name="T36" fmla="*/ 510 w 535"/>
                <a:gd name="T37" fmla="*/ 10 h 27"/>
                <a:gd name="T38" fmla="*/ 535 w 535"/>
                <a:gd name="T3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5" h="27">
                  <a:moveTo>
                    <a:pt x="0" y="0"/>
                  </a:moveTo>
                  <a:lnTo>
                    <a:pt x="27" y="6"/>
                  </a:lnTo>
                  <a:lnTo>
                    <a:pt x="54" y="11"/>
                  </a:lnTo>
                  <a:lnTo>
                    <a:pt x="82" y="15"/>
                  </a:lnTo>
                  <a:lnTo>
                    <a:pt x="110" y="19"/>
                  </a:lnTo>
                  <a:lnTo>
                    <a:pt x="137" y="22"/>
                  </a:lnTo>
                  <a:lnTo>
                    <a:pt x="163" y="25"/>
                  </a:lnTo>
                  <a:lnTo>
                    <a:pt x="188" y="26"/>
                  </a:lnTo>
                  <a:lnTo>
                    <a:pt x="212" y="27"/>
                  </a:lnTo>
                  <a:lnTo>
                    <a:pt x="236" y="26"/>
                  </a:lnTo>
                  <a:lnTo>
                    <a:pt x="263" y="25"/>
                  </a:lnTo>
                  <a:lnTo>
                    <a:pt x="293" y="24"/>
                  </a:lnTo>
                  <a:lnTo>
                    <a:pt x="326" y="22"/>
                  </a:lnTo>
                  <a:lnTo>
                    <a:pt x="361" y="20"/>
                  </a:lnTo>
                  <a:lnTo>
                    <a:pt x="396" y="17"/>
                  </a:lnTo>
                  <a:lnTo>
                    <a:pt x="429" y="15"/>
                  </a:lnTo>
                  <a:lnTo>
                    <a:pt x="459" y="13"/>
                  </a:lnTo>
                  <a:lnTo>
                    <a:pt x="486" y="11"/>
                  </a:lnTo>
                  <a:lnTo>
                    <a:pt x="510" y="10"/>
                  </a:lnTo>
                  <a:lnTo>
                    <a:pt x="535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00" name="Freeform 444"/>
            <p:cNvSpPr>
              <a:spLocks noChangeAspect="1"/>
            </p:cNvSpPr>
            <p:nvPr/>
          </p:nvSpPr>
          <p:spPr bwMode="auto">
            <a:xfrm>
              <a:off x="214" y="1151"/>
              <a:ext cx="3200" cy="150"/>
            </a:xfrm>
            <a:custGeom>
              <a:avLst/>
              <a:gdLst>
                <a:gd name="T0" fmla="*/ 0 w 534"/>
                <a:gd name="T1" fmla="*/ 0 h 25"/>
                <a:gd name="T2" fmla="*/ 27 w 534"/>
                <a:gd name="T3" fmla="*/ 5 h 25"/>
                <a:gd name="T4" fmla="*/ 55 w 534"/>
                <a:gd name="T5" fmla="*/ 10 h 25"/>
                <a:gd name="T6" fmla="*/ 82 w 534"/>
                <a:gd name="T7" fmla="*/ 14 h 25"/>
                <a:gd name="T8" fmla="*/ 110 w 534"/>
                <a:gd name="T9" fmla="*/ 18 h 25"/>
                <a:gd name="T10" fmla="*/ 138 w 534"/>
                <a:gd name="T11" fmla="*/ 21 h 25"/>
                <a:gd name="T12" fmla="*/ 164 w 534"/>
                <a:gd name="T13" fmla="*/ 23 h 25"/>
                <a:gd name="T14" fmla="*/ 188 w 534"/>
                <a:gd name="T15" fmla="*/ 25 h 25"/>
                <a:gd name="T16" fmla="*/ 212 w 534"/>
                <a:gd name="T17" fmla="*/ 25 h 25"/>
                <a:gd name="T18" fmla="*/ 236 w 534"/>
                <a:gd name="T19" fmla="*/ 25 h 25"/>
                <a:gd name="T20" fmla="*/ 262 w 534"/>
                <a:gd name="T21" fmla="*/ 24 h 25"/>
                <a:gd name="T22" fmla="*/ 292 w 534"/>
                <a:gd name="T23" fmla="*/ 22 h 25"/>
                <a:gd name="T24" fmla="*/ 326 w 534"/>
                <a:gd name="T25" fmla="*/ 21 h 25"/>
                <a:gd name="T26" fmla="*/ 360 w 534"/>
                <a:gd name="T27" fmla="*/ 19 h 25"/>
                <a:gd name="T28" fmla="*/ 395 w 534"/>
                <a:gd name="T29" fmla="*/ 17 h 25"/>
                <a:gd name="T30" fmla="*/ 428 w 534"/>
                <a:gd name="T31" fmla="*/ 15 h 25"/>
                <a:gd name="T32" fmla="*/ 458 w 534"/>
                <a:gd name="T33" fmla="*/ 13 h 25"/>
                <a:gd name="T34" fmla="*/ 485 w 534"/>
                <a:gd name="T35" fmla="*/ 11 h 25"/>
                <a:gd name="T36" fmla="*/ 509 w 534"/>
                <a:gd name="T37" fmla="*/ 10 h 25"/>
                <a:gd name="T38" fmla="*/ 534 w 534"/>
                <a:gd name="T3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4" h="25">
                  <a:moveTo>
                    <a:pt x="0" y="0"/>
                  </a:moveTo>
                  <a:lnTo>
                    <a:pt x="27" y="5"/>
                  </a:lnTo>
                  <a:lnTo>
                    <a:pt x="55" y="10"/>
                  </a:lnTo>
                  <a:lnTo>
                    <a:pt x="82" y="14"/>
                  </a:lnTo>
                  <a:lnTo>
                    <a:pt x="110" y="18"/>
                  </a:lnTo>
                  <a:lnTo>
                    <a:pt x="138" y="21"/>
                  </a:lnTo>
                  <a:lnTo>
                    <a:pt x="164" y="23"/>
                  </a:lnTo>
                  <a:lnTo>
                    <a:pt x="188" y="25"/>
                  </a:lnTo>
                  <a:lnTo>
                    <a:pt x="212" y="25"/>
                  </a:lnTo>
                  <a:lnTo>
                    <a:pt x="236" y="25"/>
                  </a:lnTo>
                  <a:lnTo>
                    <a:pt x="262" y="24"/>
                  </a:lnTo>
                  <a:lnTo>
                    <a:pt x="292" y="22"/>
                  </a:lnTo>
                  <a:lnTo>
                    <a:pt x="326" y="21"/>
                  </a:lnTo>
                  <a:lnTo>
                    <a:pt x="360" y="19"/>
                  </a:lnTo>
                  <a:lnTo>
                    <a:pt x="395" y="17"/>
                  </a:lnTo>
                  <a:lnTo>
                    <a:pt x="428" y="15"/>
                  </a:lnTo>
                  <a:lnTo>
                    <a:pt x="458" y="13"/>
                  </a:lnTo>
                  <a:lnTo>
                    <a:pt x="485" y="11"/>
                  </a:lnTo>
                  <a:lnTo>
                    <a:pt x="509" y="10"/>
                  </a:lnTo>
                  <a:lnTo>
                    <a:pt x="534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01" name="Freeform 445"/>
            <p:cNvSpPr>
              <a:spLocks noChangeAspect="1"/>
            </p:cNvSpPr>
            <p:nvPr/>
          </p:nvSpPr>
          <p:spPr bwMode="auto">
            <a:xfrm>
              <a:off x="220" y="1073"/>
              <a:ext cx="3188" cy="144"/>
            </a:xfrm>
            <a:custGeom>
              <a:avLst/>
              <a:gdLst>
                <a:gd name="T0" fmla="*/ 0 w 532"/>
                <a:gd name="T1" fmla="*/ 0 h 24"/>
                <a:gd name="T2" fmla="*/ 27 w 532"/>
                <a:gd name="T3" fmla="*/ 4 h 24"/>
                <a:gd name="T4" fmla="*/ 54 w 532"/>
                <a:gd name="T5" fmla="*/ 9 h 24"/>
                <a:gd name="T6" fmla="*/ 82 w 532"/>
                <a:gd name="T7" fmla="*/ 13 h 24"/>
                <a:gd name="T8" fmla="*/ 110 w 532"/>
                <a:gd name="T9" fmla="*/ 16 h 24"/>
                <a:gd name="T10" fmla="*/ 137 w 532"/>
                <a:gd name="T11" fmla="*/ 19 h 24"/>
                <a:gd name="T12" fmla="*/ 163 w 532"/>
                <a:gd name="T13" fmla="*/ 22 h 24"/>
                <a:gd name="T14" fmla="*/ 188 w 532"/>
                <a:gd name="T15" fmla="*/ 23 h 24"/>
                <a:gd name="T16" fmla="*/ 211 w 532"/>
                <a:gd name="T17" fmla="*/ 24 h 24"/>
                <a:gd name="T18" fmla="*/ 234 w 532"/>
                <a:gd name="T19" fmla="*/ 23 h 24"/>
                <a:gd name="T20" fmla="*/ 260 w 532"/>
                <a:gd name="T21" fmla="*/ 22 h 24"/>
                <a:gd name="T22" fmla="*/ 291 w 532"/>
                <a:gd name="T23" fmla="*/ 21 h 24"/>
                <a:gd name="T24" fmla="*/ 324 w 532"/>
                <a:gd name="T25" fmla="*/ 20 h 24"/>
                <a:gd name="T26" fmla="*/ 358 w 532"/>
                <a:gd name="T27" fmla="*/ 18 h 24"/>
                <a:gd name="T28" fmla="*/ 393 w 532"/>
                <a:gd name="T29" fmla="*/ 16 h 24"/>
                <a:gd name="T30" fmla="*/ 426 w 532"/>
                <a:gd name="T31" fmla="*/ 14 h 24"/>
                <a:gd name="T32" fmla="*/ 456 w 532"/>
                <a:gd name="T33" fmla="*/ 12 h 24"/>
                <a:gd name="T34" fmla="*/ 483 w 532"/>
                <a:gd name="T35" fmla="*/ 11 h 24"/>
                <a:gd name="T36" fmla="*/ 508 w 532"/>
                <a:gd name="T37" fmla="*/ 9 h 24"/>
                <a:gd name="T38" fmla="*/ 532 w 532"/>
                <a:gd name="T3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2" h="24">
                  <a:moveTo>
                    <a:pt x="0" y="0"/>
                  </a:moveTo>
                  <a:lnTo>
                    <a:pt x="27" y="4"/>
                  </a:lnTo>
                  <a:lnTo>
                    <a:pt x="54" y="9"/>
                  </a:lnTo>
                  <a:lnTo>
                    <a:pt x="82" y="13"/>
                  </a:lnTo>
                  <a:lnTo>
                    <a:pt x="110" y="16"/>
                  </a:lnTo>
                  <a:lnTo>
                    <a:pt x="137" y="19"/>
                  </a:lnTo>
                  <a:lnTo>
                    <a:pt x="163" y="22"/>
                  </a:lnTo>
                  <a:lnTo>
                    <a:pt x="188" y="23"/>
                  </a:lnTo>
                  <a:lnTo>
                    <a:pt x="211" y="24"/>
                  </a:lnTo>
                  <a:lnTo>
                    <a:pt x="234" y="23"/>
                  </a:lnTo>
                  <a:lnTo>
                    <a:pt x="260" y="22"/>
                  </a:lnTo>
                  <a:lnTo>
                    <a:pt x="291" y="21"/>
                  </a:lnTo>
                  <a:lnTo>
                    <a:pt x="324" y="20"/>
                  </a:lnTo>
                  <a:lnTo>
                    <a:pt x="358" y="18"/>
                  </a:lnTo>
                  <a:lnTo>
                    <a:pt x="393" y="16"/>
                  </a:lnTo>
                  <a:lnTo>
                    <a:pt x="426" y="14"/>
                  </a:lnTo>
                  <a:lnTo>
                    <a:pt x="456" y="12"/>
                  </a:lnTo>
                  <a:lnTo>
                    <a:pt x="483" y="11"/>
                  </a:lnTo>
                  <a:lnTo>
                    <a:pt x="508" y="9"/>
                  </a:lnTo>
                  <a:lnTo>
                    <a:pt x="532" y="8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02" name="Freeform 446"/>
            <p:cNvSpPr>
              <a:spLocks noChangeAspect="1"/>
            </p:cNvSpPr>
            <p:nvPr/>
          </p:nvSpPr>
          <p:spPr bwMode="auto">
            <a:xfrm>
              <a:off x="220" y="990"/>
              <a:ext cx="3188" cy="137"/>
            </a:xfrm>
            <a:custGeom>
              <a:avLst/>
              <a:gdLst>
                <a:gd name="T0" fmla="*/ 0 w 532"/>
                <a:gd name="T1" fmla="*/ 0 h 23"/>
                <a:gd name="T2" fmla="*/ 28 w 532"/>
                <a:gd name="T3" fmla="*/ 5 h 23"/>
                <a:gd name="T4" fmla="*/ 55 w 532"/>
                <a:gd name="T5" fmla="*/ 9 h 23"/>
                <a:gd name="T6" fmla="*/ 82 w 532"/>
                <a:gd name="T7" fmla="*/ 13 h 23"/>
                <a:gd name="T8" fmla="*/ 110 w 532"/>
                <a:gd name="T9" fmla="*/ 16 h 23"/>
                <a:gd name="T10" fmla="*/ 137 w 532"/>
                <a:gd name="T11" fmla="*/ 19 h 23"/>
                <a:gd name="T12" fmla="*/ 164 w 532"/>
                <a:gd name="T13" fmla="*/ 21 h 23"/>
                <a:gd name="T14" fmla="*/ 188 w 532"/>
                <a:gd name="T15" fmla="*/ 22 h 23"/>
                <a:gd name="T16" fmla="*/ 211 w 532"/>
                <a:gd name="T17" fmla="*/ 23 h 23"/>
                <a:gd name="T18" fmla="*/ 234 w 532"/>
                <a:gd name="T19" fmla="*/ 23 h 23"/>
                <a:gd name="T20" fmla="*/ 259 w 532"/>
                <a:gd name="T21" fmla="*/ 22 h 23"/>
                <a:gd name="T22" fmla="*/ 290 w 532"/>
                <a:gd name="T23" fmla="*/ 21 h 23"/>
                <a:gd name="T24" fmla="*/ 323 w 532"/>
                <a:gd name="T25" fmla="*/ 20 h 23"/>
                <a:gd name="T26" fmla="*/ 357 w 532"/>
                <a:gd name="T27" fmla="*/ 18 h 23"/>
                <a:gd name="T28" fmla="*/ 392 w 532"/>
                <a:gd name="T29" fmla="*/ 16 h 23"/>
                <a:gd name="T30" fmla="*/ 424 w 532"/>
                <a:gd name="T31" fmla="*/ 15 h 23"/>
                <a:gd name="T32" fmla="*/ 454 w 532"/>
                <a:gd name="T33" fmla="*/ 13 h 23"/>
                <a:gd name="T34" fmla="*/ 481 w 532"/>
                <a:gd name="T35" fmla="*/ 11 h 23"/>
                <a:gd name="T36" fmla="*/ 507 w 532"/>
                <a:gd name="T37" fmla="*/ 10 h 23"/>
                <a:gd name="T38" fmla="*/ 532 w 532"/>
                <a:gd name="T3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2" h="23">
                  <a:moveTo>
                    <a:pt x="0" y="0"/>
                  </a:moveTo>
                  <a:lnTo>
                    <a:pt x="28" y="5"/>
                  </a:lnTo>
                  <a:lnTo>
                    <a:pt x="55" y="9"/>
                  </a:lnTo>
                  <a:lnTo>
                    <a:pt x="82" y="13"/>
                  </a:lnTo>
                  <a:lnTo>
                    <a:pt x="110" y="16"/>
                  </a:lnTo>
                  <a:lnTo>
                    <a:pt x="137" y="19"/>
                  </a:lnTo>
                  <a:lnTo>
                    <a:pt x="164" y="21"/>
                  </a:lnTo>
                  <a:lnTo>
                    <a:pt x="188" y="22"/>
                  </a:lnTo>
                  <a:lnTo>
                    <a:pt x="211" y="23"/>
                  </a:lnTo>
                  <a:lnTo>
                    <a:pt x="234" y="23"/>
                  </a:lnTo>
                  <a:lnTo>
                    <a:pt x="259" y="22"/>
                  </a:lnTo>
                  <a:lnTo>
                    <a:pt x="290" y="21"/>
                  </a:lnTo>
                  <a:lnTo>
                    <a:pt x="323" y="20"/>
                  </a:lnTo>
                  <a:lnTo>
                    <a:pt x="357" y="18"/>
                  </a:lnTo>
                  <a:lnTo>
                    <a:pt x="392" y="16"/>
                  </a:lnTo>
                  <a:lnTo>
                    <a:pt x="424" y="15"/>
                  </a:lnTo>
                  <a:lnTo>
                    <a:pt x="454" y="13"/>
                  </a:lnTo>
                  <a:lnTo>
                    <a:pt x="481" y="11"/>
                  </a:lnTo>
                  <a:lnTo>
                    <a:pt x="507" y="10"/>
                  </a:lnTo>
                  <a:lnTo>
                    <a:pt x="532" y="9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03" name="Freeform 447"/>
            <p:cNvSpPr>
              <a:spLocks noChangeAspect="1"/>
            </p:cNvSpPr>
            <p:nvPr/>
          </p:nvSpPr>
          <p:spPr bwMode="auto">
            <a:xfrm>
              <a:off x="226" y="912"/>
              <a:ext cx="3182" cy="126"/>
            </a:xfrm>
            <a:custGeom>
              <a:avLst/>
              <a:gdLst>
                <a:gd name="T0" fmla="*/ 0 w 531"/>
                <a:gd name="T1" fmla="*/ 0 h 21"/>
                <a:gd name="T2" fmla="*/ 27 w 531"/>
                <a:gd name="T3" fmla="*/ 4 h 21"/>
                <a:gd name="T4" fmla="*/ 54 w 531"/>
                <a:gd name="T5" fmla="*/ 8 h 21"/>
                <a:gd name="T6" fmla="*/ 82 w 531"/>
                <a:gd name="T7" fmla="*/ 12 h 21"/>
                <a:gd name="T8" fmla="*/ 109 w 531"/>
                <a:gd name="T9" fmla="*/ 15 h 21"/>
                <a:gd name="T10" fmla="*/ 136 w 531"/>
                <a:gd name="T11" fmla="*/ 18 h 21"/>
                <a:gd name="T12" fmla="*/ 163 w 531"/>
                <a:gd name="T13" fmla="*/ 20 h 21"/>
                <a:gd name="T14" fmla="*/ 187 w 531"/>
                <a:gd name="T15" fmla="*/ 21 h 21"/>
                <a:gd name="T16" fmla="*/ 210 w 531"/>
                <a:gd name="T17" fmla="*/ 21 h 21"/>
                <a:gd name="T18" fmla="*/ 232 w 531"/>
                <a:gd name="T19" fmla="*/ 21 h 21"/>
                <a:gd name="T20" fmla="*/ 258 w 531"/>
                <a:gd name="T21" fmla="*/ 21 h 21"/>
                <a:gd name="T22" fmla="*/ 288 w 531"/>
                <a:gd name="T23" fmla="*/ 20 h 21"/>
                <a:gd name="T24" fmla="*/ 321 w 531"/>
                <a:gd name="T25" fmla="*/ 19 h 21"/>
                <a:gd name="T26" fmla="*/ 355 w 531"/>
                <a:gd name="T27" fmla="*/ 17 h 21"/>
                <a:gd name="T28" fmla="*/ 389 w 531"/>
                <a:gd name="T29" fmla="*/ 16 h 21"/>
                <a:gd name="T30" fmla="*/ 422 w 531"/>
                <a:gd name="T31" fmla="*/ 14 h 21"/>
                <a:gd name="T32" fmla="*/ 452 w 531"/>
                <a:gd name="T33" fmla="*/ 13 h 21"/>
                <a:gd name="T34" fmla="*/ 479 w 531"/>
                <a:gd name="T35" fmla="*/ 11 h 21"/>
                <a:gd name="T36" fmla="*/ 505 w 531"/>
                <a:gd name="T37" fmla="*/ 10 h 21"/>
                <a:gd name="T38" fmla="*/ 531 w 531"/>
                <a:gd name="T3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1" h="21">
                  <a:moveTo>
                    <a:pt x="0" y="0"/>
                  </a:moveTo>
                  <a:lnTo>
                    <a:pt x="27" y="4"/>
                  </a:lnTo>
                  <a:lnTo>
                    <a:pt x="54" y="8"/>
                  </a:lnTo>
                  <a:lnTo>
                    <a:pt x="82" y="12"/>
                  </a:lnTo>
                  <a:lnTo>
                    <a:pt x="109" y="15"/>
                  </a:lnTo>
                  <a:lnTo>
                    <a:pt x="136" y="18"/>
                  </a:lnTo>
                  <a:lnTo>
                    <a:pt x="163" y="20"/>
                  </a:lnTo>
                  <a:lnTo>
                    <a:pt x="187" y="21"/>
                  </a:lnTo>
                  <a:lnTo>
                    <a:pt x="210" y="21"/>
                  </a:lnTo>
                  <a:lnTo>
                    <a:pt x="232" y="21"/>
                  </a:lnTo>
                  <a:lnTo>
                    <a:pt x="258" y="21"/>
                  </a:lnTo>
                  <a:lnTo>
                    <a:pt x="288" y="20"/>
                  </a:lnTo>
                  <a:lnTo>
                    <a:pt x="321" y="19"/>
                  </a:lnTo>
                  <a:lnTo>
                    <a:pt x="355" y="17"/>
                  </a:lnTo>
                  <a:lnTo>
                    <a:pt x="389" y="16"/>
                  </a:lnTo>
                  <a:lnTo>
                    <a:pt x="422" y="14"/>
                  </a:lnTo>
                  <a:lnTo>
                    <a:pt x="452" y="13"/>
                  </a:lnTo>
                  <a:lnTo>
                    <a:pt x="479" y="11"/>
                  </a:lnTo>
                  <a:lnTo>
                    <a:pt x="505" y="10"/>
                  </a:lnTo>
                  <a:lnTo>
                    <a:pt x="531" y="9"/>
                  </a:lnTo>
                </a:path>
              </a:pathLst>
            </a:cu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04" name="Oval 448"/>
            <p:cNvSpPr>
              <a:spLocks noChangeAspect="1" noChangeArrowheads="1"/>
            </p:cNvSpPr>
            <p:nvPr/>
          </p:nvSpPr>
          <p:spPr bwMode="auto">
            <a:xfrm>
              <a:off x="166" y="1456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05" name="Oval 449"/>
            <p:cNvSpPr>
              <a:spLocks noChangeAspect="1" noChangeArrowheads="1"/>
            </p:cNvSpPr>
            <p:nvPr/>
          </p:nvSpPr>
          <p:spPr bwMode="auto">
            <a:xfrm>
              <a:off x="765" y="1187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06" name="Oval 450"/>
            <p:cNvSpPr>
              <a:spLocks noChangeAspect="1" noChangeArrowheads="1"/>
            </p:cNvSpPr>
            <p:nvPr/>
          </p:nvSpPr>
          <p:spPr bwMode="auto">
            <a:xfrm>
              <a:off x="1269" y="1026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07" name="Oval 451"/>
            <p:cNvSpPr>
              <a:spLocks noChangeAspect="1" noChangeArrowheads="1"/>
            </p:cNvSpPr>
            <p:nvPr/>
          </p:nvSpPr>
          <p:spPr bwMode="auto">
            <a:xfrm>
              <a:off x="1718" y="1002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08" name="Oval 452"/>
            <p:cNvSpPr>
              <a:spLocks noChangeAspect="1" noChangeArrowheads="1"/>
            </p:cNvSpPr>
            <p:nvPr/>
          </p:nvSpPr>
          <p:spPr bwMode="auto">
            <a:xfrm>
              <a:off x="2845" y="1187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09" name="Oval 453"/>
            <p:cNvSpPr>
              <a:spLocks noChangeAspect="1" noChangeArrowheads="1"/>
            </p:cNvSpPr>
            <p:nvPr/>
          </p:nvSpPr>
          <p:spPr bwMode="auto">
            <a:xfrm>
              <a:off x="3373" y="1199"/>
              <a:ext cx="71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0" name="Oval 454"/>
            <p:cNvSpPr>
              <a:spLocks noChangeAspect="1" noChangeArrowheads="1"/>
            </p:cNvSpPr>
            <p:nvPr/>
          </p:nvSpPr>
          <p:spPr bwMode="auto">
            <a:xfrm>
              <a:off x="3408" y="1773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1" name="Oval 455"/>
            <p:cNvSpPr>
              <a:spLocks noChangeAspect="1" noChangeArrowheads="1"/>
            </p:cNvSpPr>
            <p:nvPr/>
          </p:nvSpPr>
          <p:spPr bwMode="auto">
            <a:xfrm>
              <a:off x="2707" y="1893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2" name="Oval 456"/>
            <p:cNvSpPr>
              <a:spLocks noChangeAspect="1" noChangeArrowheads="1"/>
            </p:cNvSpPr>
            <p:nvPr/>
          </p:nvSpPr>
          <p:spPr bwMode="auto">
            <a:xfrm>
              <a:off x="2216" y="2126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3" name="Oval 457"/>
            <p:cNvSpPr>
              <a:spLocks noChangeAspect="1" noChangeArrowheads="1"/>
            </p:cNvSpPr>
            <p:nvPr/>
          </p:nvSpPr>
          <p:spPr bwMode="auto">
            <a:xfrm>
              <a:off x="693" y="2061"/>
              <a:ext cx="72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4" name="Oval 458"/>
            <p:cNvSpPr>
              <a:spLocks noChangeAspect="1" noChangeArrowheads="1"/>
            </p:cNvSpPr>
            <p:nvPr/>
          </p:nvSpPr>
          <p:spPr bwMode="auto">
            <a:xfrm>
              <a:off x="1065" y="2144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5" name="Oval 459"/>
            <p:cNvSpPr>
              <a:spLocks noChangeAspect="1" noChangeArrowheads="1"/>
            </p:cNvSpPr>
            <p:nvPr/>
          </p:nvSpPr>
          <p:spPr bwMode="auto">
            <a:xfrm>
              <a:off x="1101" y="1917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6" name="Oval 460"/>
            <p:cNvSpPr>
              <a:spLocks noChangeAspect="1" noChangeArrowheads="1"/>
            </p:cNvSpPr>
            <p:nvPr/>
          </p:nvSpPr>
          <p:spPr bwMode="auto">
            <a:xfrm>
              <a:off x="442" y="1498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117" name="Freeform 461"/>
            <p:cNvSpPr>
              <a:spLocks noChangeAspect="1"/>
            </p:cNvSpPr>
            <p:nvPr/>
          </p:nvSpPr>
          <p:spPr bwMode="auto">
            <a:xfrm>
              <a:off x="202" y="1038"/>
              <a:ext cx="3242" cy="1124"/>
            </a:xfrm>
            <a:custGeom>
              <a:avLst/>
              <a:gdLst>
                <a:gd name="T0" fmla="*/ 0 w 541"/>
                <a:gd name="T1" fmla="*/ 76 h 188"/>
                <a:gd name="T2" fmla="*/ 100 w 541"/>
                <a:gd name="T3" fmla="*/ 31 h 188"/>
                <a:gd name="T4" fmla="*/ 184 w 541"/>
                <a:gd name="T5" fmla="*/ 4 h 188"/>
                <a:gd name="T6" fmla="*/ 259 w 541"/>
                <a:gd name="T7" fmla="*/ 0 h 188"/>
                <a:gd name="T8" fmla="*/ 447 w 541"/>
                <a:gd name="T9" fmla="*/ 31 h 188"/>
                <a:gd name="T10" fmla="*/ 535 w 541"/>
                <a:gd name="T11" fmla="*/ 33 h 188"/>
                <a:gd name="T12" fmla="*/ 541 w 541"/>
                <a:gd name="T13" fmla="*/ 129 h 188"/>
                <a:gd name="T14" fmla="*/ 424 w 541"/>
                <a:gd name="T15" fmla="*/ 149 h 188"/>
                <a:gd name="T16" fmla="*/ 342 w 541"/>
                <a:gd name="T17" fmla="*/ 188 h 188"/>
                <a:gd name="T18" fmla="*/ 88 w 541"/>
                <a:gd name="T19" fmla="*/ 17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1" h="188">
                  <a:moveTo>
                    <a:pt x="0" y="76"/>
                  </a:moveTo>
                  <a:lnTo>
                    <a:pt x="100" y="31"/>
                  </a:lnTo>
                  <a:lnTo>
                    <a:pt x="184" y="4"/>
                  </a:lnTo>
                  <a:lnTo>
                    <a:pt x="259" y="0"/>
                  </a:lnTo>
                  <a:lnTo>
                    <a:pt x="447" y="31"/>
                  </a:lnTo>
                  <a:lnTo>
                    <a:pt x="535" y="33"/>
                  </a:lnTo>
                  <a:lnTo>
                    <a:pt x="541" y="129"/>
                  </a:lnTo>
                  <a:lnTo>
                    <a:pt x="424" y="149"/>
                  </a:lnTo>
                  <a:lnTo>
                    <a:pt x="342" y="188"/>
                  </a:lnTo>
                  <a:lnTo>
                    <a:pt x="88" y="17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18" name="Line 462"/>
            <p:cNvSpPr>
              <a:spLocks noChangeAspect="1" noChangeShapeType="1"/>
            </p:cNvSpPr>
            <p:nvPr/>
          </p:nvSpPr>
          <p:spPr bwMode="auto">
            <a:xfrm>
              <a:off x="202" y="1492"/>
              <a:ext cx="527" cy="6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19" name="Line 463"/>
            <p:cNvSpPr>
              <a:spLocks noChangeAspect="1" noChangeShapeType="1"/>
            </p:cNvSpPr>
            <p:nvPr/>
          </p:nvSpPr>
          <p:spPr bwMode="auto">
            <a:xfrm flipV="1">
              <a:off x="1101" y="1953"/>
              <a:ext cx="36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20" name="Line 464"/>
            <p:cNvSpPr>
              <a:spLocks noChangeAspect="1" noChangeShapeType="1"/>
            </p:cNvSpPr>
            <p:nvPr/>
          </p:nvSpPr>
          <p:spPr bwMode="auto">
            <a:xfrm flipH="1">
              <a:off x="729" y="1223"/>
              <a:ext cx="72" cy="8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121" name="Line 465"/>
            <p:cNvSpPr>
              <a:spLocks noChangeAspect="1" noChangeShapeType="1"/>
            </p:cNvSpPr>
            <p:nvPr/>
          </p:nvSpPr>
          <p:spPr bwMode="auto">
            <a:xfrm flipH="1">
              <a:off x="2743" y="1223"/>
              <a:ext cx="138" cy="7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122" name="Freeform 466"/>
          <p:cNvSpPr>
            <a:spLocks noChangeAspect="1"/>
          </p:cNvSpPr>
          <p:nvPr/>
        </p:nvSpPr>
        <p:spPr bwMode="auto">
          <a:xfrm>
            <a:off x="1347788" y="2528888"/>
            <a:ext cx="928687" cy="823912"/>
          </a:xfrm>
          <a:custGeom>
            <a:avLst/>
            <a:gdLst>
              <a:gd name="T0" fmla="*/ 0 w 441"/>
              <a:gd name="T1" fmla="*/ 0 h 391"/>
              <a:gd name="T2" fmla="*/ 441 w 441"/>
              <a:gd name="T3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1" h="391">
                <a:moveTo>
                  <a:pt x="0" y="0"/>
                </a:moveTo>
                <a:lnTo>
                  <a:pt x="441" y="39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123" name="Freeform 467"/>
          <p:cNvSpPr>
            <a:spLocks noChangeAspect="1"/>
          </p:cNvSpPr>
          <p:nvPr/>
        </p:nvSpPr>
        <p:spPr bwMode="auto">
          <a:xfrm rot="16200000">
            <a:off x="2609057" y="4042569"/>
            <a:ext cx="776287" cy="688975"/>
          </a:xfrm>
          <a:custGeom>
            <a:avLst/>
            <a:gdLst>
              <a:gd name="T0" fmla="*/ 0 w 441"/>
              <a:gd name="T1" fmla="*/ 0 h 391"/>
              <a:gd name="T2" fmla="*/ 441 w 441"/>
              <a:gd name="T3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1" h="391">
                <a:moveTo>
                  <a:pt x="0" y="0"/>
                </a:moveTo>
                <a:lnTo>
                  <a:pt x="441" y="39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124" name="Freeform 468"/>
          <p:cNvSpPr>
            <a:spLocks noChangeAspect="1"/>
          </p:cNvSpPr>
          <p:nvPr/>
        </p:nvSpPr>
        <p:spPr bwMode="auto">
          <a:xfrm rot="10800000">
            <a:off x="4140200" y="3875088"/>
            <a:ext cx="928688" cy="823912"/>
          </a:xfrm>
          <a:custGeom>
            <a:avLst/>
            <a:gdLst>
              <a:gd name="T0" fmla="*/ 0 w 441"/>
              <a:gd name="T1" fmla="*/ 0 h 391"/>
              <a:gd name="T2" fmla="*/ 441 w 441"/>
              <a:gd name="T3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1" h="391">
                <a:moveTo>
                  <a:pt x="0" y="0"/>
                </a:moveTo>
                <a:lnTo>
                  <a:pt x="441" y="39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125" name="Freeform 469"/>
          <p:cNvSpPr>
            <a:spLocks noChangeAspect="1"/>
          </p:cNvSpPr>
          <p:nvPr/>
        </p:nvSpPr>
        <p:spPr bwMode="auto">
          <a:xfrm>
            <a:off x="3527425" y="2943225"/>
            <a:ext cx="1584325" cy="160338"/>
          </a:xfrm>
          <a:custGeom>
            <a:avLst/>
            <a:gdLst>
              <a:gd name="T0" fmla="*/ 998 w 998"/>
              <a:gd name="T1" fmla="*/ 0 h 101"/>
              <a:gd name="T2" fmla="*/ 0 w 998"/>
              <a:gd name="T3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98" h="101">
                <a:moveTo>
                  <a:pt x="998" y="0"/>
                </a:moveTo>
                <a:lnTo>
                  <a:pt x="0" y="1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126" name="Rectangle 470"/>
          <p:cNvSpPr>
            <a:spLocks noChangeAspect="1" noChangeArrowheads="1"/>
          </p:cNvSpPr>
          <p:nvPr/>
        </p:nvSpPr>
        <p:spPr bwMode="auto">
          <a:xfrm>
            <a:off x="5270500" y="3641725"/>
            <a:ext cx="100013" cy="1000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127" name="Oval 471"/>
          <p:cNvSpPr>
            <a:spLocks noChangeAspect="1" noChangeArrowheads="1"/>
          </p:cNvSpPr>
          <p:nvPr/>
        </p:nvSpPr>
        <p:spPr bwMode="auto">
          <a:xfrm>
            <a:off x="5270500" y="3800475"/>
            <a:ext cx="100013" cy="1000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128" name="Text Box 472"/>
          <p:cNvSpPr txBox="1">
            <a:spLocks noChangeArrowheads="1"/>
          </p:cNvSpPr>
          <p:nvPr/>
        </p:nvSpPr>
        <p:spPr bwMode="auto">
          <a:xfrm>
            <a:off x="5422900" y="3581400"/>
            <a:ext cx="15367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 b="0">
                <a:latin typeface="Arial" charset="0"/>
              </a:rPr>
              <a:t>Male </a:t>
            </a:r>
            <a:r>
              <a:rPr lang="en-US" sz="900" b="0" i="1">
                <a:latin typeface="Arial" charset="0"/>
              </a:rPr>
              <a:t>Salt Creek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 b="0">
                <a:latin typeface="Arial" charset="0"/>
              </a:rPr>
              <a:t>Female. </a:t>
            </a:r>
            <a:r>
              <a:rPr lang="en-US" sz="900" b="0" i="1">
                <a:latin typeface="Arial" charset="0"/>
              </a:rPr>
              <a:t>Salt Creek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 b="0">
                <a:latin typeface="Arial" charset="0"/>
              </a:rPr>
              <a:t>Male. </a:t>
            </a:r>
            <a:r>
              <a:rPr lang="en-US" sz="900" b="0" i="1">
                <a:latin typeface="Arial" charset="0"/>
              </a:rPr>
              <a:t>Mound Spring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900" b="0">
                <a:latin typeface="Arial" charset="0"/>
              </a:rPr>
              <a:t>Female. </a:t>
            </a:r>
            <a:r>
              <a:rPr lang="en-US" sz="900" b="0" i="1">
                <a:latin typeface="Arial" charset="0"/>
              </a:rPr>
              <a:t>Mound Spring</a:t>
            </a:r>
          </a:p>
        </p:txBody>
      </p:sp>
      <p:sp>
        <p:nvSpPr>
          <p:cNvPr id="583129" name="Rectangle 473"/>
          <p:cNvSpPr>
            <a:spLocks noChangeAspect="1" noChangeArrowheads="1"/>
          </p:cNvSpPr>
          <p:nvPr/>
        </p:nvSpPr>
        <p:spPr bwMode="auto">
          <a:xfrm>
            <a:off x="5270500" y="3967163"/>
            <a:ext cx="100013" cy="100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130" name="Oval 474"/>
          <p:cNvSpPr>
            <a:spLocks noChangeAspect="1" noChangeArrowheads="1"/>
          </p:cNvSpPr>
          <p:nvPr/>
        </p:nvSpPr>
        <p:spPr bwMode="auto">
          <a:xfrm>
            <a:off x="5270500" y="4132263"/>
            <a:ext cx="100013" cy="100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131" name="Text Box 475"/>
          <p:cNvSpPr txBox="1">
            <a:spLocks noChangeArrowheads="1"/>
          </p:cNvSpPr>
          <p:nvPr/>
        </p:nvSpPr>
        <p:spPr bwMode="auto">
          <a:xfrm>
            <a:off x="1828800" y="40862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b="0" i="1"/>
              <a:t>Variance explained</a:t>
            </a:r>
            <a:r>
              <a:rPr lang="en-US" sz="1000" b="0"/>
              <a:t> = 59.1%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67995" y="6403975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7" name="Text Box 5"/>
          <p:cNvSpPr txBox="1">
            <a:spLocks noChangeArrowheads="1"/>
          </p:cNvSpPr>
          <p:nvPr/>
        </p:nvSpPr>
        <p:spPr bwMode="auto">
          <a:xfrm>
            <a:off x="-25399" y="6537325"/>
            <a:ext cx="3106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/>
      <p:bldP spid="5826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10287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800" b="1">
                <a:solidFill>
                  <a:srgbClr val="0000FF"/>
                </a:solidFill>
              </a:rPr>
              <a:t>Patterns of Change with Covariates</a:t>
            </a:r>
          </a:p>
        </p:txBody>
      </p:sp>
      <p:sp>
        <p:nvSpPr>
          <p:cNvPr id="611331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357188" y="1141413"/>
            <a:ext cx="964406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600" b="0" dirty="0"/>
              <a:t>For many hypotheses, we must account for covariate terms while assessing patterns of change</a:t>
            </a:r>
          </a:p>
          <a:p>
            <a:pPr lvl="1" algn="l">
              <a:buFontTx/>
              <a:buChar char="•"/>
            </a:pPr>
            <a:r>
              <a:rPr lang="en-US" sz="2600" b="0" dirty="0"/>
              <a:t>Example: Character </a:t>
            </a:r>
            <a:r>
              <a:rPr lang="en-US" b="0" dirty="0"/>
              <a:t>displacement tests: </a:t>
            </a:r>
            <a:r>
              <a:rPr lang="en-US" b="0" i="1" dirty="0" err="1"/>
              <a:t>Dsymp</a:t>
            </a:r>
            <a:r>
              <a:rPr lang="en-US" b="0" i="1" dirty="0"/>
              <a:t> &gt; </a:t>
            </a:r>
            <a:r>
              <a:rPr lang="en-US" b="0" i="1" dirty="0" err="1"/>
              <a:t>Dallo</a:t>
            </a:r>
            <a:endParaRPr lang="en-US" b="0" i="1" dirty="0"/>
          </a:p>
          <a:p>
            <a:pPr lvl="1" algn="l">
              <a:buFontTx/>
              <a:buChar char="•"/>
            </a:pPr>
            <a:endParaRPr lang="en-US" b="0" i="1" dirty="0"/>
          </a:p>
          <a:p>
            <a:pPr lvl="1" algn="l">
              <a:buFontTx/>
              <a:buChar char="•"/>
            </a:pPr>
            <a:endParaRPr lang="en-US" b="0" i="1" dirty="0"/>
          </a:p>
          <a:p>
            <a:pPr lvl="1" algn="l">
              <a:buFontTx/>
              <a:buChar char="•"/>
            </a:pPr>
            <a:endParaRPr lang="en-US" b="0" i="1" dirty="0"/>
          </a:p>
          <a:p>
            <a:pPr lvl="1" algn="l">
              <a:buFontTx/>
              <a:buChar char="•"/>
            </a:pPr>
            <a:endParaRPr lang="en-US" b="0" i="1" dirty="0"/>
          </a:p>
          <a:p>
            <a:pPr lvl="1" algn="l">
              <a:buFontTx/>
              <a:buChar char="•"/>
            </a:pPr>
            <a:r>
              <a:rPr lang="en-US" b="0" dirty="0"/>
              <a:t>If phenotype varies along environmental gradient, must account for it</a:t>
            </a:r>
          </a:p>
          <a:p>
            <a:pPr algn="l">
              <a:buFontTx/>
              <a:buChar char="•"/>
            </a:pPr>
            <a:endParaRPr lang="en-US" sz="2600" b="0" dirty="0"/>
          </a:p>
          <a:p>
            <a:pPr algn="l">
              <a:buFontTx/>
              <a:buChar char="•"/>
            </a:pPr>
            <a:endParaRPr lang="en-US" sz="2600" b="0" dirty="0"/>
          </a:p>
          <a:p>
            <a:pPr algn="l">
              <a:buFontTx/>
              <a:buChar char="•"/>
            </a:pPr>
            <a:endParaRPr lang="en-US" sz="2600" b="0" dirty="0"/>
          </a:p>
          <a:p>
            <a:pPr algn="l">
              <a:buFontTx/>
              <a:buChar char="•"/>
            </a:pPr>
            <a:endParaRPr lang="en-US" sz="2600" b="0" dirty="0"/>
          </a:p>
          <a:p>
            <a:pPr algn="l">
              <a:buFontTx/>
              <a:buChar char="•"/>
            </a:pPr>
            <a:r>
              <a:rPr lang="en-US" sz="2600" b="0" dirty="0" smtClean="0"/>
              <a:t>Incorporate covariate in X;  rest of protocol remains unchanged</a:t>
            </a:r>
            <a:endParaRPr lang="en-US" sz="2600" b="0" dirty="0"/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0" y="6540500"/>
            <a:ext cx="432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Adams </a:t>
            </a:r>
            <a:r>
              <a:rPr lang="en-US" sz="1400" b="0" dirty="0">
                <a:solidFill>
                  <a:srgbClr val="000000"/>
                </a:solidFill>
              </a:rPr>
              <a:t>and Collyer. (2007). </a:t>
            </a:r>
            <a:r>
              <a:rPr lang="en-US" sz="1400" b="0" i="1" dirty="0">
                <a:solidFill>
                  <a:srgbClr val="000000"/>
                </a:solidFill>
              </a:rPr>
              <a:t>Evolution.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pic>
        <p:nvPicPr>
          <p:cNvPr id="6113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9152" r="54936" b="7419"/>
          <a:stretch>
            <a:fillRect/>
          </a:stretch>
        </p:blipFill>
        <p:spPr bwMode="auto">
          <a:xfrm>
            <a:off x="4189413" y="2320925"/>
            <a:ext cx="2487612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13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7" t="9056" r="1666" b="8286"/>
          <a:stretch>
            <a:fillRect/>
          </a:stretch>
        </p:blipFill>
        <p:spPr bwMode="auto">
          <a:xfrm>
            <a:off x="4243388" y="4348163"/>
            <a:ext cx="226695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357188" y="969963"/>
            <a:ext cx="964406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600" b="0" dirty="0"/>
              <a:t>Character change along a gradient, 3 scenarios:</a:t>
            </a:r>
          </a:p>
          <a:p>
            <a:pPr lvl="1">
              <a:buFontTx/>
              <a:buAutoNum type="arabicPeriod"/>
            </a:pPr>
            <a:r>
              <a:rPr lang="en-US" sz="2000" b="0" dirty="0"/>
              <a:t>No character displacement (CD)</a:t>
            </a:r>
          </a:p>
          <a:p>
            <a:pPr lvl="1">
              <a:buFontTx/>
              <a:buAutoNum type="arabicPeriod"/>
            </a:pPr>
            <a:r>
              <a:rPr lang="en-US" sz="2000" b="0" dirty="0"/>
              <a:t>Asymmetric character displacement</a:t>
            </a:r>
          </a:p>
          <a:p>
            <a:pPr lvl="1">
              <a:buFontTx/>
              <a:buAutoNum type="arabicPeriod"/>
            </a:pPr>
            <a:r>
              <a:rPr lang="en-US" sz="2000" b="0" dirty="0"/>
              <a:t>Symmetric character displacement</a:t>
            </a:r>
          </a:p>
          <a:p>
            <a:pPr>
              <a:buFontTx/>
              <a:buChar char="•"/>
            </a:pPr>
            <a:endParaRPr lang="en-US" sz="20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600" b="0" dirty="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b="0" dirty="0" smtClean="0">
                <a:cs typeface="Times New Roman" pitchFamily="18" charset="0"/>
              </a:rPr>
              <a:t>This </a:t>
            </a:r>
            <a:r>
              <a:rPr lang="en-US" sz="2600" b="0" dirty="0">
                <a:cs typeface="Times New Roman" pitchFamily="18" charset="0"/>
              </a:rPr>
              <a:t>approach correctly identifies CD when it is present, and does not identify it when it is not present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96838"/>
            <a:ext cx="9253538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>
                <a:solidFill>
                  <a:srgbClr val="0000FF"/>
                </a:solidFill>
              </a:rPr>
              <a:t>Simulated Examples</a:t>
            </a:r>
          </a:p>
        </p:txBody>
      </p:sp>
      <p:sp>
        <p:nvSpPr>
          <p:cNvPr id="62771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7772" name="Picture 60" descr="Fig2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1563688"/>
            <a:ext cx="5275262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8702" name="Group 990"/>
          <p:cNvGrpSpPr>
            <a:grpSpLocks/>
          </p:cNvGrpSpPr>
          <p:nvPr/>
        </p:nvGrpSpPr>
        <p:grpSpPr bwMode="auto">
          <a:xfrm>
            <a:off x="254000" y="2692400"/>
            <a:ext cx="4810125" cy="1906588"/>
            <a:chOff x="160" y="1696"/>
            <a:chExt cx="3030" cy="1201"/>
          </a:xfrm>
        </p:grpSpPr>
        <p:pic>
          <p:nvPicPr>
            <p:cNvPr id="628698" name="Picture 9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696"/>
              <a:ext cx="3025" cy="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28699" name="Line 987"/>
            <p:cNvSpPr>
              <a:spLocks noChangeShapeType="1"/>
            </p:cNvSpPr>
            <p:nvPr/>
          </p:nvSpPr>
          <p:spPr bwMode="auto">
            <a:xfrm>
              <a:off x="168" y="2204"/>
              <a:ext cx="2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00" name="Line 988"/>
            <p:cNvSpPr>
              <a:spLocks noChangeShapeType="1"/>
            </p:cNvSpPr>
            <p:nvPr/>
          </p:nvSpPr>
          <p:spPr bwMode="auto">
            <a:xfrm>
              <a:off x="160" y="2312"/>
              <a:ext cx="2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701" name="Line 989"/>
            <p:cNvSpPr>
              <a:spLocks noChangeShapeType="1"/>
            </p:cNvSpPr>
            <p:nvPr/>
          </p:nvSpPr>
          <p:spPr bwMode="auto">
            <a:xfrm>
              <a:off x="160" y="2672"/>
              <a:ext cx="2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8705" name="Oval 993"/>
          <p:cNvSpPr>
            <a:spLocks noChangeArrowheads="1"/>
          </p:cNvSpPr>
          <p:nvPr/>
        </p:nvSpPr>
        <p:spPr bwMode="auto">
          <a:xfrm>
            <a:off x="2305050" y="3265488"/>
            <a:ext cx="381000" cy="1651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06" name="Oval 994"/>
          <p:cNvSpPr>
            <a:spLocks noChangeArrowheads="1"/>
          </p:cNvSpPr>
          <p:nvPr/>
        </p:nvSpPr>
        <p:spPr bwMode="auto">
          <a:xfrm>
            <a:off x="2305050" y="3475038"/>
            <a:ext cx="381000" cy="1651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07" name="Oval 995"/>
          <p:cNvSpPr>
            <a:spLocks noChangeArrowheads="1"/>
          </p:cNvSpPr>
          <p:nvPr/>
        </p:nvSpPr>
        <p:spPr bwMode="auto">
          <a:xfrm>
            <a:off x="2273300" y="4008438"/>
            <a:ext cx="381000" cy="1651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08" name="Oval 996"/>
          <p:cNvSpPr>
            <a:spLocks noChangeArrowheads="1"/>
          </p:cNvSpPr>
          <p:nvPr/>
        </p:nvSpPr>
        <p:spPr bwMode="auto">
          <a:xfrm>
            <a:off x="2273300" y="4217988"/>
            <a:ext cx="381000" cy="1651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91275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0" y="6540500"/>
            <a:ext cx="432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Adams </a:t>
            </a:r>
            <a:r>
              <a:rPr lang="en-US" sz="1400" b="0" dirty="0">
                <a:solidFill>
                  <a:srgbClr val="000000"/>
                </a:solidFill>
              </a:rPr>
              <a:t>and Collyer. (2007). </a:t>
            </a:r>
            <a:r>
              <a:rPr lang="en-US" sz="1400" b="0" i="1" dirty="0">
                <a:solidFill>
                  <a:srgbClr val="000000"/>
                </a:solidFill>
              </a:rPr>
              <a:t>Evolution.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05" grpId="0" animBg="1"/>
      <p:bldP spid="628706" grpId="0" animBg="1"/>
      <p:bldP spid="628707" grpId="0" animBg="1"/>
      <p:bldP spid="6287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10287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800" b="1" dirty="0" smtClean="0">
                <a:solidFill>
                  <a:srgbClr val="0000FF"/>
                </a:solidFill>
              </a:rPr>
              <a:t>Generalizations</a:t>
            </a:r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65126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357188" y="1141413"/>
            <a:ext cx="9644062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600" b="0"/>
              <a:t>Method easily generalized for more than 2 groups</a:t>
            </a:r>
          </a:p>
          <a:p>
            <a:pPr algn="l">
              <a:buFontTx/>
              <a:buChar char="•"/>
            </a:pPr>
            <a:r>
              <a:rPr lang="en-US" sz="2600" b="0"/>
              <a:t>Must do in pairwise fashion (1 vs. 2, 1 vs. 3, etc.)</a:t>
            </a:r>
          </a:p>
          <a:p>
            <a:pPr lvl="2" algn="l"/>
            <a:r>
              <a:rPr lang="en-US" sz="1800" b="0"/>
              <a:t>(e.g,. Hollander, Collyer, Adams, and Johannesson. 2006. </a:t>
            </a:r>
            <a:r>
              <a:rPr lang="en-US" sz="1800" b="0" i="1"/>
              <a:t>J. Evol. Biol. </a:t>
            </a:r>
            <a:r>
              <a:rPr lang="en-US" sz="1800" b="0"/>
              <a:t>19:1861-1872.)</a:t>
            </a:r>
          </a:p>
          <a:p>
            <a:pPr algn="l">
              <a:buFontTx/>
              <a:buChar char="•"/>
            </a:pPr>
            <a:endParaRPr lang="en-US" sz="2600" b="0"/>
          </a:p>
          <a:p>
            <a:pPr algn="l">
              <a:buFontTx/>
              <a:buChar char="•"/>
            </a:pPr>
            <a:r>
              <a:rPr lang="en-US" sz="2600" b="0"/>
              <a:t>For &gt; 2 states (e.g., environments) phenotypic change vector is now a TRAJECTORY (later)</a:t>
            </a:r>
          </a:p>
          <a:p>
            <a:pPr algn="l">
              <a:buFontTx/>
              <a:buChar char="•"/>
            </a:pPr>
            <a:endParaRPr lang="en-US" sz="2600" b="0"/>
          </a:p>
        </p:txBody>
      </p:sp>
      <p:pic>
        <p:nvPicPr>
          <p:cNvPr id="65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" r="41470"/>
          <a:stretch>
            <a:fillRect/>
          </a:stretch>
        </p:blipFill>
        <p:spPr bwMode="auto">
          <a:xfrm>
            <a:off x="1892300" y="3424238"/>
            <a:ext cx="3709988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58956" y="6391275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878"/>
          <p:cNvSpPr>
            <a:spLocks noChangeArrowheads="1"/>
          </p:cNvSpPr>
          <p:nvPr/>
        </p:nvSpPr>
        <p:spPr bwMode="auto">
          <a:xfrm>
            <a:off x="-25554" y="6550223"/>
            <a:ext cx="35021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228599" y="1040944"/>
            <a:ext cx="7047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latin typeface="Calibri"/>
                <a:cs typeface="Calibri"/>
              </a:rPr>
              <a:t>Values represent sequential states </a:t>
            </a:r>
            <a:r>
              <a:rPr lang="en-US" sz="2400" b="0" dirty="0" smtClean="0">
                <a:latin typeface="Calibri"/>
                <a:cs typeface="Calibri"/>
              </a:rPr>
              <a:t>(</a:t>
            </a:r>
            <a:r>
              <a:rPr lang="en-US" sz="2400" b="0" dirty="0">
                <a:latin typeface="Calibri"/>
                <a:cs typeface="Calibri"/>
              </a:rPr>
              <a:t>e.g., developmental </a:t>
            </a:r>
            <a:r>
              <a:rPr lang="en-US" sz="2400" b="0" dirty="0" smtClean="0">
                <a:latin typeface="Calibri"/>
                <a:cs typeface="Calibri"/>
              </a:rPr>
              <a:t>stages, temporal points)</a:t>
            </a:r>
            <a:endParaRPr lang="en-US" sz="2400" b="0" dirty="0">
              <a:latin typeface="Calibri"/>
              <a:cs typeface="Calibri"/>
            </a:endParaRPr>
          </a:p>
        </p:txBody>
      </p:sp>
      <p:sp>
        <p:nvSpPr>
          <p:cNvPr id="586819" name="Rectangle 67"/>
          <p:cNvSpPr>
            <a:spLocks noChangeArrowheads="1"/>
          </p:cNvSpPr>
          <p:nvPr/>
        </p:nvSpPr>
        <p:spPr bwMode="auto">
          <a:xfrm>
            <a:off x="476250" y="96838"/>
            <a:ext cx="9253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 anchor="ctr"/>
          <a:lstStyle/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rgbClr val="0000FF"/>
                </a:solidFill>
              </a:rPr>
              <a:t>Trajectories: Concept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58675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9413" y="1141413"/>
            <a:ext cx="96440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endParaRPr lang="en-US" sz="2800" b="0"/>
          </a:p>
          <a:p>
            <a:pPr algn="l">
              <a:buFontTx/>
              <a:buChar char="•"/>
            </a:pPr>
            <a:endParaRPr lang="en-US" sz="2800" b="0"/>
          </a:p>
          <a:p>
            <a:pPr algn="l">
              <a:buFontTx/>
              <a:buChar char="•"/>
            </a:pPr>
            <a:endParaRPr lang="en-US" sz="2800" b="0"/>
          </a:p>
          <a:p>
            <a:pPr algn="l">
              <a:buFontTx/>
              <a:buChar char="•"/>
            </a:pPr>
            <a:endParaRPr lang="en-US" sz="2800" b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6267450" y="4288968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i="1">
                <a:latin typeface="Times New Roman" charset="0"/>
              </a:rPr>
              <a:t>y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400050" y="6041568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i="1">
                <a:latin typeface="Times New Roman" charset="0"/>
              </a:rPr>
              <a:t>y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578100" y="1688585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i="1" dirty="0">
                <a:latin typeface="Times New Roman" charset="0"/>
              </a:rPr>
              <a:t>y</a:t>
            </a:r>
            <a:r>
              <a:rPr lang="en-US" b="0" baseline="-25000" dirty="0">
                <a:latin typeface="Times New Roman" charset="0"/>
              </a:rPr>
              <a:t>3</a:t>
            </a:r>
          </a:p>
        </p:txBody>
      </p: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914400" y="1945818"/>
            <a:ext cx="5970588" cy="3492500"/>
            <a:chOff x="948" y="1008"/>
            <a:chExt cx="3761" cy="2308"/>
          </a:xfrm>
        </p:grpSpPr>
        <p:sp>
          <p:nvSpPr>
            <p:cNvPr id="55" name="Line 6" descr="Pink tissue paper"/>
            <p:cNvSpPr>
              <a:spLocks noChangeAspect="1" noChangeShapeType="1"/>
            </p:cNvSpPr>
            <p:nvPr/>
          </p:nvSpPr>
          <p:spPr bwMode="auto">
            <a:xfrm flipV="1">
              <a:off x="2304" y="1008"/>
              <a:ext cx="0" cy="1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7" descr="Pink tissue paper"/>
            <p:cNvSpPr>
              <a:spLocks noChangeAspect="1" noChangeShapeType="1"/>
            </p:cNvSpPr>
            <p:nvPr/>
          </p:nvSpPr>
          <p:spPr bwMode="auto">
            <a:xfrm rot="5400000" flipV="1">
              <a:off x="3508" y="1534"/>
              <a:ext cx="0" cy="24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8" descr="Pink tissue paper"/>
            <p:cNvSpPr>
              <a:spLocks noChangeAspect="1" noChangeShapeType="1"/>
            </p:cNvSpPr>
            <p:nvPr/>
          </p:nvSpPr>
          <p:spPr bwMode="auto">
            <a:xfrm rot="3024743">
              <a:off x="1684" y="2486"/>
              <a:ext cx="94" cy="1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6310930" y="2039805"/>
            <a:ext cx="3524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A </a:t>
            </a:r>
            <a:r>
              <a:rPr lang="en-US" sz="2000" b="0" dirty="0" smtClean="0">
                <a:latin typeface="Calibri"/>
                <a:cs typeface="Calibri"/>
              </a:rPr>
              <a:t>data </a:t>
            </a:r>
            <a:r>
              <a:rPr lang="en-US" sz="2000" b="0" dirty="0">
                <a:latin typeface="Calibri"/>
                <a:cs typeface="Calibri"/>
              </a:rPr>
              <a:t>space for three variables</a:t>
            </a:r>
          </a:p>
        </p:txBody>
      </p:sp>
      <p:grpSp>
        <p:nvGrpSpPr>
          <p:cNvPr id="59" name="Group 10"/>
          <p:cNvGrpSpPr>
            <a:grpSpLocks/>
          </p:cNvGrpSpPr>
          <p:nvPr/>
        </p:nvGrpSpPr>
        <p:grpSpPr bwMode="auto">
          <a:xfrm>
            <a:off x="3236913" y="4404856"/>
            <a:ext cx="192087" cy="493712"/>
            <a:chOff x="2039" y="2544"/>
            <a:chExt cx="121" cy="311"/>
          </a:xfrm>
        </p:grpSpPr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2101" y="2665"/>
              <a:ext cx="3" cy="190"/>
            </a:xfrm>
            <a:custGeom>
              <a:avLst/>
              <a:gdLst>
                <a:gd name="T0" fmla="*/ 3 w 3"/>
                <a:gd name="T1" fmla="*/ 190 h 190"/>
                <a:gd name="T2" fmla="*/ 0 w 3"/>
                <a:gd name="T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90">
                  <a:moveTo>
                    <a:pt x="3" y="190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12"/>
            <p:cNvSpPr>
              <a:spLocks noChangeAspect="1" noChangeArrowheads="1"/>
            </p:cNvSpPr>
            <p:nvPr/>
          </p:nvSpPr>
          <p:spPr bwMode="auto">
            <a:xfrm>
              <a:off x="2039" y="2544"/>
              <a:ext cx="121" cy="12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13"/>
          <p:cNvGrpSpPr>
            <a:grpSpLocks/>
          </p:cNvGrpSpPr>
          <p:nvPr/>
        </p:nvGrpSpPr>
        <p:grpSpPr bwMode="auto">
          <a:xfrm>
            <a:off x="2895600" y="4487406"/>
            <a:ext cx="423863" cy="825500"/>
            <a:chOff x="1824" y="2717"/>
            <a:chExt cx="267" cy="520"/>
          </a:xfrm>
        </p:grpSpPr>
        <p:grpSp>
          <p:nvGrpSpPr>
            <p:cNvPr id="63" name="Group 14"/>
            <p:cNvGrpSpPr>
              <a:grpSpLocks/>
            </p:cNvGrpSpPr>
            <p:nvPr/>
          </p:nvGrpSpPr>
          <p:grpSpPr bwMode="auto">
            <a:xfrm>
              <a:off x="1824" y="2784"/>
              <a:ext cx="121" cy="453"/>
              <a:chOff x="1776" y="2784"/>
              <a:chExt cx="121" cy="453"/>
            </a:xfrm>
          </p:grpSpPr>
          <p:sp>
            <p:nvSpPr>
              <p:cNvPr id="65" name="Freeform 15"/>
              <p:cNvSpPr>
                <a:spLocks/>
              </p:cNvSpPr>
              <p:nvPr/>
            </p:nvSpPr>
            <p:spPr bwMode="auto">
              <a:xfrm>
                <a:off x="1838" y="2905"/>
                <a:ext cx="3" cy="332"/>
              </a:xfrm>
              <a:custGeom>
                <a:avLst/>
                <a:gdLst>
                  <a:gd name="T0" fmla="*/ 3 w 3"/>
                  <a:gd name="T1" fmla="*/ 332 h 332"/>
                  <a:gd name="T2" fmla="*/ 0 w 3"/>
                  <a:gd name="T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332">
                    <a:moveTo>
                      <a:pt x="3" y="33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16"/>
              <p:cNvSpPr>
                <a:spLocks noChangeAspect="1" noChangeArrowheads="1"/>
              </p:cNvSpPr>
              <p:nvPr/>
            </p:nvSpPr>
            <p:spPr bwMode="auto">
              <a:xfrm>
                <a:off x="1776" y="2784"/>
                <a:ext cx="121" cy="12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1939" y="2717"/>
              <a:ext cx="152" cy="100"/>
            </a:xfrm>
            <a:custGeom>
              <a:avLst/>
              <a:gdLst>
                <a:gd name="T0" fmla="*/ 152 w 152"/>
                <a:gd name="T1" fmla="*/ 0 h 100"/>
                <a:gd name="T2" fmla="*/ 0 w 152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2" h="100">
                  <a:moveTo>
                    <a:pt x="152" y="0"/>
                  </a:moveTo>
                  <a:lnTo>
                    <a:pt x="0" y="10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8"/>
          <p:cNvGrpSpPr>
            <a:grpSpLocks/>
          </p:cNvGrpSpPr>
          <p:nvPr/>
        </p:nvGrpSpPr>
        <p:grpSpPr bwMode="auto">
          <a:xfrm>
            <a:off x="3011488" y="4716006"/>
            <a:ext cx="284162" cy="1096962"/>
            <a:chOff x="1897" y="2861"/>
            <a:chExt cx="179" cy="691"/>
          </a:xfrm>
        </p:grpSpPr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1955" y="2951"/>
              <a:ext cx="121" cy="601"/>
              <a:chOff x="2099" y="2855"/>
              <a:chExt cx="121" cy="601"/>
            </a:xfrm>
          </p:grpSpPr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 flipV="1">
                <a:off x="2160" y="297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21"/>
              <p:cNvSpPr>
                <a:spLocks noChangeAspect="1" noChangeArrowheads="1"/>
              </p:cNvSpPr>
              <p:nvPr/>
            </p:nvSpPr>
            <p:spPr bwMode="auto">
              <a:xfrm>
                <a:off x="2099" y="2855"/>
                <a:ext cx="121" cy="12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1897" y="2861"/>
              <a:ext cx="69" cy="100"/>
            </a:xfrm>
            <a:custGeom>
              <a:avLst/>
              <a:gdLst>
                <a:gd name="T0" fmla="*/ 0 w 69"/>
                <a:gd name="T1" fmla="*/ 0 h 100"/>
                <a:gd name="T2" fmla="*/ 69 w 69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" h="100">
                  <a:moveTo>
                    <a:pt x="0" y="0"/>
                  </a:moveTo>
                  <a:lnTo>
                    <a:pt x="69" y="10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3"/>
          <p:cNvGrpSpPr>
            <a:grpSpLocks/>
          </p:cNvGrpSpPr>
          <p:nvPr/>
        </p:nvGrpSpPr>
        <p:grpSpPr bwMode="auto">
          <a:xfrm>
            <a:off x="3249613" y="4746168"/>
            <a:ext cx="712787" cy="1219200"/>
            <a:chOff x="2047" y="2880"/>
            <a:chExt cx="449" cy="768"/>
          </a:xfrm>
        </p:grpSpPr>
        <p:grpSp>
          <p:nvGrpSpPr>
            <p:cNvPr id="73" name="Group 24"/>
            <p:cNvGrpSpPr>
              <a:grpSpLocks/>
            </p:cNvGrpSpPr>
            <p:nvPr/>
          </p:nvGrpSpPr>
          <p:grpSpPr bwMode="auto">
            <a:xfrm>
              <a:off x="2375" y="2880"/>
              <a:ext cx="121" cy="768"/>
              <a:chOff x="2375" y="2880"/>
              <a:chExt cx="121" cy="768"/>
            </a:xfrm>
          </p:grpSpPr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2435" y="3005"/>
                <a:ext cx="1" cy="643"/>
              </a:xfrm>
              <a:custGeom>
                <a:avLst/>
                <a:gdLst>
                  <a:gd name="T0" fmla="*/ 1 w 1"/>
                  <a:gd name="T1" fmla="*/ 643 h 643"/>
                  <a:gd name="T2" fmla="*/ 0 w 1"/>
                  <a:gd name="T3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643">
                    <a:moveTo>
                      <a:pt x="1" y="64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Oval 26"/>
              <p:cNvSpPr>
                <a:spLocks noChangeAspect="1" noChangeArrowheads="1"/>
              </p:cNvSpPr>
              <p:nvPr/>
            </p:nvSpPr>
            <p:spPr bwMode="auto">
              <a:xfrm>
                <a:off x="2375" y="2880"/>
                <a:ext cx="121" cy="12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047" y="2949"/>
              <a:ext cx="320" cy="56"/>
            </a:xfrm>
            <a:custGeom>
              <a:avLst/>
              <a:gdLst>
                <a:gd name="T0" fmla="*/ 0 w 320"/>
                <a:gd name="T1" fmla="*/ 56 h 56"/>
                <a:gd name="T2" fmla="*/ 320 w 320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56">
                  <a:moveTo>
                    <a:pt x="0" y="56"/>
                  </a:moveTo>
                  <a:lnTo>
                    <a:pt x="320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8"/>
          <p:cNvGrpSpPr>
            <a:grpSpLocks/>
          </p:cNvGrpSpPr>
          <p:nvPr/>
        </p:nvGrpSpPr>
        <p:grpSpPr bwMode="auto">
          <a:xfrm>
            <a:off x="3935413" y="4212768"/>
            <a:ext cx="865187" cy="1752600"/>
            <a:chOff x="2479" y="2544"/>
            <a:chExt cx="545" cy="1104"/>
          </a:xfrm>
        </p:grpSpPr>
        <p:grpSp>
          <p:nvGrpSpPr>
            <p:cNvPr id="78" name="Group 29"/>
            <p:cNvGrpSpPr>
              <a:grpSpLocks/>
            </p:cNvGrpSpPr>
            <p:nvPr/>
          </p:nvGrpSpPr>
          <p:grpSpPr bwMode="auto">
            <a:xfrm>
              <a:off x="2903" y="2544"/>
              <a:ext cx="121" cy="1104"/>
              <a:chOff x="2855" y="2496"/>
              <a:chExt cx="121" cy="1104"/>
            </a:xfrm>
          </p:grpSpPr>
          <p:sp>
            <p:nvSpPr>
              <p:cNvPr id="80" name="Freeform 30"/>
              <p:cNvSpPr>
                <a:spLocks/>
              </p:cNvSpPr>
              <p:nvPr/>
            </p:nvSpPr>
            <p:spPr bwMode="auto">
              <a:xfrm>
                <a:off x="2916" y="2623"/>
                <a:ext cx="2" cy="977"/>
              </a:xfrm>
              <a:custGeom>
                <a:avLst/>
                <a:gdLst>
                  <a:gd name="T0" fmla="*/ 0 w 2"/>
                  <a:gd name="T1" fmla="*/ 977 h 977"/>
                  <a:gd name="T2" fmla="*/ 2 w 2"/>
                  <a:gd name="T3" fmla="*/ 0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977">
                    <a:moveTo>
                      <a:pt x="0" y="977"/>
                    </a:moveTo>
                    <a:lnTo>
                      <a:pt x="2" y="0"/>
                    </a:lnTo>
                  </a:path>
                </a:pathLst>
              </a:custGeom>
              <a:solidFill>
                <a:srgbClr val="FF0000"/>
              </a:solidFill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31"/>
              <p:cNvSpPr>
                <a:spLocks noChangeAspect="1" noChangeArrowheads="1"/>
              </p:cNvSpPr>
              <p:nvPr/>
            </p:nvSpPr>
            <p:spPr bwMode="auto">
              <a:xfrm>
                <a:off x="2855" y="2496"/>
                <a:ext cx="121" cy="12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2479" y="2636"/>
              <a:ext cx="451" cy="275"/>
            </a:xfrm>
            <a:custGeom>
              <a:avLst/>
              <a:gdLst>
                <a:gd name="T0" fmla="*/ 0 w 451"/>
                <a:gd name="T1" fmla="*/ 275 h 275"/>
                <a:gd name="T2" fmla="*/ 451 w 451"/>
                <a:gd name="T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1" h="275">
                  <a:moveTo>
                    <a:pt x="0" y="275"/>
                  </a:moveTo>
                  <a:lnTo>
                    <a:pt x="451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33"/>
          <p:cNvGrpSpPr>
            <a:grpSpLocks/>
          </p:cNvGrpSpPr>
          <p:nvPr/>
        </p:nvGrpSpPr>
        <p:grpSpPr bwMode="auto">
          <a:xfrm>
            <a:off x="4770438" y="3222168"/>
            <a:ext cx="1096962" cy="2438400"/>
            <a:chOff x="3005" y="1920"/>
            <a:chExt cx="691" cy="1536"/>
          </a:xfrm>
        </p:grpSpPr>
        <p:grpSp>
          <p:nvGrpSpPr>
            <p:cNvPr id="83" name="Group 34"/>
            <p:cNvGrpSpPr>
              <a:grpSpLocks/>
            </p:cNvGrpSpPr>
            <p:nvPr/>
          </p:nvGrpSpPr>
          <p:grpSpPr bwMode="auto">
            <a:xfrm>
              <a:off x="3575" y="1920"/>
              <a:ext cx="121" cy="1536"/>
              <a:chOff x="3575" y="1920"/>
              <a:chExt cx="121" cy="1536"/>
            </a:xfrm>
          </p:grpSpPr>
          <p:sp>
            <p:nvSpPr>
              <p:cNvPr id="85" name="Freeform 35"/>
              <p:cNvSpPr>
                <a:spLocks/>
              </p:cNvSpPr>
              <p:nvPr/>
            </p:nvSpPr>
            <p:spPr bwMode="auto">
              <a:xfrm>
                <a:off x="3631" y="2029"/>
                <a:ext cx="5" cy="1427"/>
              </a:xfrm>
              <a:custGeom>
                <a:avLst/>
                <a:gdLst>
                  <a:gd name="T0" fmla="*/ 5 w 5"/>
                  <a:gd name="T1" fmla="*/ 1427 h 1427"/>
                  <a:gd name="T2" fmla="*/ 0 w 5"/>
                  <a:gd name="T3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1427">
                    <a:moveTo>
                      <a:pt x="5" y="142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Oval 36"/>
              <p:cNvSpPr>
                <a:spLocks noChangeAspect="1" noChangeArrowheads="1"/>
              </p:cNvSpPr>
              <p:nvPr/>
            </p:nvSpPr>
            <p:spPr bwMode="auto">
              <a:xfrm>
                <a:off x="3575" y="1920"/>
                <a:ext cx="121" cy="121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3005" y="1985"/>
              <a:ext cx="620" cy="569"/>
            </a:xfrm>
            <a:custGeom>
              <a:avLst/>
              <a:gdLst>
                <a:gd name="T0" fmla="*/ 0 w 620"/>
                <a:gd name="T1" fmla="*/ 569 h 569"/>
                <a:gd name="T2" fmla="*/ 620 w 620"/>
                <a:gd name="T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69">
                  <a:moveTo>
                    <a:pt x="0" y="569"/>
                  </a:moveTo>
                  <a:lnTo>
                    <a:pt x="620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39"/>
          <p:cNvGrpSpPr>
            <a:grpSpLocks/>
          </p:cNvGrpSpPr>
          <p:nvPr/>
        </p:nvGrpSpPr>
        <p:grpSpPr bwMode="auto">
          <a:xfrm>
            <a:off x="4952999" y="3450768"/>
            <a:ext cx="4079724" cy="708025"/>
            <a:chOff x="3120" y="2064"/>
            <a:chExt cx="2064" cy="446"/>
          </a:xfrm>
        </p:grpSpPr>
        <p:sp>
          <p:nvSpPr>
            <p:cNvPr id="89" name="Text Box 40"/>
            <p:cNvSpPr txBox="1">
              <a:spLocks noChangeArrowheads="1"/>
            </p:cNvSpPr>
            <p:nvPr/>
          </p:nvSpPr>
          <p:spPr bwMode="auto">
            <a:xfrm>
              <a:off x="3807" y="2064"/>
              <a:ext cx="137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 smtClean="0">
                  <a:latin typeface="Calibri"/>
                  <a:cs typeface="Calibri"/>
                </a:rPr>
                <a:t>Trajectory of multivariate change</a:t>
              </a:r>
              <a:endParaRPr lang="en-US" sz="2000" b="0" dirty="0">
                <a:latin typeface="Calibri"/>
                <a:cs typeface="Calibri"/>
              </a:endParaRP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 flipH="1">
              <a:off x="3120" y="2256"/>
              <a:ext cx="63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91" name="Group 42"/>
          <p:cNvGrpSpPr>
            <a:grpSpLocks/>
          </p:cNvGrpSpPr>
          <p:nvPr/>
        </p:nvGrpSpPr>
        <p:grpSpPr bwMode="auto">
          <a:xfrm>
            <a:off x="152400" y="1926768"/>
            <a:ext cx="2286000" cy="1289050"/>
            <a:chOff x="96" y="1104"/>
            <a:chExt cx="1440" cy="812"/>
          </a:xfrm>
        </p:grpSpPr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152" y="1116"/>
              <a:ext cx="336" cy="768"/>
            </a:xfrm>
            <a:prstGeom prst="downArrow">
              <a:avLst>
                <a:gd name="adj1" fmla="val 50000"/>
                <a:gd name="adj2" fmla="val 57143"/>
              </a:avLst>
            </a:prstGeom>
            <a:solidFill>
              <a:srgbClr val="FF0000">
                <a:alpha val="5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93" name="Group 44"/>
            <p:cNvGrpSpPr>
              <a:grpSpLocks/>
            </p:cNvGrpSpPr>
            <p:nvPr/>
          </p:nvGrpSpPr>
          <p:grpSpPr bwMode="auto">
            <a:xfrm>
              <a:off x="96" y="1104"/>
              <a:ext cx="1440" cy="812"/>
              <a:chOff x="192" y="1104"/>
              <a:chExt cx="1440" cy="812"/>
            </a:xfrm>
          </p:grpSpPr>
          <p:sp>
            <p:nvSpPr>
              <p:cNvPr id="94" name="Rectangle 45"/>
              <p:cNvSpPr>
                <a:spLocks noChangeArrowheads="1"/>
              </p:cNvSpPr>
              <p:nvPr/>
            </p:nvSpPr>
            <p:spPr bwMode="auto">
              <a:xfrm>
                <a:off x="462" y="1122"/>
                <a:ext cx="624" cy="768"/>
              </a:xfrm>
              <a:prstGeom prst="rect">
                <a:avLst/>
              </a:prstGeom>
              <a:solidFill>
                <a:srgbClr val="FF0000">
                  <a:alpha val="58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95" name="Object 46"/>
              <p:cNvGraphicFramePr>
                <a:graphicFrameLocks noChangeAspect="1"/>
              </p:cNvGraphicFramePr>
              <p:nvPr/>
            </p:nvGraphicFramePr>
            <p:xfrm>
              <a:off x="192" y="1104"/>
              <a:ext cx="1440" cy="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70" name="Equation" r:id="rId4" imgW="2006280" imgH="1168200" progId="Equation.3">
                      <p:embed/>
                    </p:oleObj>
                  </mc:Choice>
                  <mc:Fallback>
                    <p:oleObj name="Equation" r:id="rId4" imgW="2006280" imgH="1168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104"/>
                            <a:ext cx="1440" cy="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6" name="Group 47"/>
          <p:cNvGrpSpPr>
            <a:grpSpLocks/>
          </p:cNvGrpSpPr>
          <p:nvPr/>
        </p:nvGrpSpPr>
        <p:grpSpPr bwMode="auto">
          <a:xfrm>
            <a:off x="2286000" y="2688768"/>
            <a:ext cx="6461125" cy="3952875"/>
            <a:chOff x="1440" y="1584"/>
            <a:chExt cx="4070" cy="2490"/>
          </a:xfrm>
        </p:grpSpPr>
        <p:grpSp>
          <p:nvGrpSpPr>
            <p:cNvPr id="97" name="Group 48"/>
            <p:cNvGrpSpPr>
              <a:grpSpLocks/>
            </p:cNvGrpSpPr>
            <p:nvPr/>
          </p:nvGrpSpPr>
          <p:grpSpPr bwMode="auto">
            <a:xfrm>
              <a:off x="3916" y="3033"/>
              <a:ext cx="1594" cy="891"/>
              <a:chOff x="3571" y="1065"/>
              <a:chExt cx="1594" cy="891"/>
            </a:xfrm>
          </p:grpSpPr>
          <p:sp>
            <p:nvSpPr>
              <p:cNvPr id="127" name="AutoShape 49"/>
              <p:cNvSpPr>
                <a:spLocks noChangeArrowheads="1"/>
              </p:cNvSpPr>
              <p:nvPr/>
            </p:nvSpPr>
            <p:spPr bwMode="auto">
              <a:xfrm>
                <a:off x="4704" y="1116"/>
                <a:ext cx="336" cy="768"/>
              </a:xfrm>
              <a:prstGeom prst="downArrow">
                <a:avLst>
                  <a:gd name="adj1" fmla="val 50000"/>
                  <a:gd name="adj2" fmla="val 57143"/>
                </a:avLst>
              </a:prstGeom>
              <a:solidFill>
                <a:srgbClr val="4F81BD">
                  <a:alpha val="59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128" name="Group 50"/>
              <p:cNvGrpSpPr>
                <a:grpSpLocks/>
              </p:cNvGrpSpPr>
              <p:nvPr/>
            </p:nvGrpSpPr>
            <p:grpSpPr bwMode="auto">
              <a:xfrm>
                <a:off x="3571" y="1065"/>
                <a:ext cx="1594" cy="891"/>
                <a:chOff x="3571" y="1065"/>
                <a:chExt cx="1594" cy="891"/>
              </a:xfrm>
            </p:grpSpPr>
            <p:sp>
              <p:nvSpPr>
                <p:cNvPr id="129" name="Rectangle 51"/>
                <p:cNvSpPr>
                  <a:spLocks noChangeArrowheads="1"/>
                </p:cNvSpPr>
                <p:nvPr/>
              </p:nvSpPr>
              <p:spPr bwMode="auto">
                <a:xfrm>
                  <a:off x="3918" y="1122"/>
                  <a:ext cx="624" cy="768"/>
                </a:xfrm>
                <a:prstGeom prst="rect">
                  <a:avLst/>
                </a:prstGeom>
                <a:solidFill>
                  <a:srgbClr val="4F81BD">
                    <a:alpha val="58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130" name="Object 5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3984542"/>
                    </p:ext>
                  </p:extLst>
                </p:nvPr>
              </p:nvGraphicFramePr>
              <p:xfrm>
                <a:off x="3571" y="1065"/>
                <a:ext cx="1594" cy="8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66671" name="Equation" r:id="rId6" imgW="2222500" imgH="1282700" progId="Equation.3">
                        <p:embed/>
                      </p:oleObj>
                    </mc:Choice>
                    <mc:Fallback>
                      <p:oleObj name="Equation" r:id="rId6" imgW="2222500" imgH="12827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71" y="1065"/>
                              <a:ext cx="1594" cy="8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8" name="Group 53"/>
            <p:cNvGrpSpPr>
              <a:grpSpLocks/>
            </p:cNvGrpSpPr>
            <p:nvPr/>
          </p:nvGrpSpPr>
          <p:grpSpPr bwMode="auto">
            <a:xfrm>
              <a:off x="1440" y="1584"/>
              <a:ext cx="1795" cy="2490"/>
              <a:chOff x="1440" y="1584"/>
              <a:chExt cx="1795" cy="2490"/>
            </a:xfrm>
          </p:grpSpPr>
          <p:grpSp>
            <p:nvGrpSpPr>
              <p:cNvPr id="99" name="Group 54"/>
              <p:cNvGrpSpPr>
                <a:grpSpLocks/>
              </p:cNvGrpSpPr>
              <p:nvPr/>
            </p:nvGrpSpPr>
            <p:grpSpPr bwMode="auto">
              <a:xfrm>
                <a:off x="1440" y="3600"/>
                <a:ext cx="121" cy="311"/>
                <a:chOff x="2039" y="2544"/>
                <a:chExt cx="121" cy="311"/>
              </a:xfrm>
            </p:grpSpPr>
            <p:sp>
              <p:nvSpPr>
                <p:cNvPr id="125" name="Freeform 55"/>
                <p:cNvSpPr>
                  <a:spLocks/>
                </p:cNvSpPr>
                <p:nvPr/>
              </p:nvSpPr>
              <p:spPr bwMode="auto">
                <a:xfrm>
                  <a:off x="2101" y="2665"/>
                  <a:ext cx="3" cy="190"/>
                </a:xfrm>
                <a:custGeom>
                  <a:avLst/>
                  <a:gdLst>
                    <a:gd name="T0" fmla="*/ 3 w 3"/>
                    <a:gd name="T1" fmla="*/ 190 h 190"/>
                    <a:gd name="T2" fmla="*/ 0 w 3"/>
                    <a:gd name="T3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190">
                      <a:moveTo>
                        <a:pt x="3" y="19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2039" y="2544"/>
                  <a:ext cx="121" cy="121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57"/>
              <p:cNvGrpSpPr>
                <a:grpSpLocks/>
              </p:cNvGrpSpPr>
              <p:nvPr/>
            </p:nvGrpSpPr>
            <p:grpSpPr bwMode="auto">
              <a:xfrm>
                <a:off x="1503" y="3621"/>
                <a:ext cx="315" cy="453"/>
                <a:chOff x="1503" y="3621"/>
                <a:chExt cx="315" cy="453"/>
              </a:xfrm>
            </p:grpSpPr>
            <p:grpSp>
              <p:nvGrpSpPr>
                <p:cNvPr id="121" name="Group 58"/>
                <p:cNvGrpSpPr>
                  <a:grpSpLocks/>
                </p:cNvGrpSpPr>
                <p:nvPr/>
              </p:nvGrpSpPr>
              <p:grpSpPr bwMode="auto">
                <a:xfrm>
                  <a:off x="1697" y="3621"/>
                  <a:ext cx="121" cy="453"/>
                  <a:chOff x="1776" y="2784"/>
                  <a:chExt cx="121" cy="453"/>
                </a:xfrm>
              </p:grpSpPr>
              <p:sp>
                <p:nvSpPr>
                  <p:cNvPr id="123" name="Freeform 59"/>
                  <p:cNvSpPr>
                    <a:spLocks/>
                  </p:cNvSpPr>
                  <p:nvPr/>
                </p:nvSpPr>
                <p:spPr bwMode="auto">
                  <a:xfrm>
                    <a:off x="1838" y="2905"/>
                    <a:ext cx="3" cy="332"/>
                  </a:xfrm>
                  <a:custGeom>
                    <a:avLst/>
                    <a:gdLst>
                      <a:gd name="T0" fmla="*/ 3 w 3"/>
                      <a:gd name="T1" fmla="*/ 332 h 332"/>
                      <a:gd name="T2" fmla="*/ 0 w 3"/>
                      <a:gd name="T3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" h="332">
                        <a:moveTo>
                          <a:pt x="3" y="33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2"/>
                  </a:solidFill>
                  <a:ln w="19050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6" y="2784"/>
                    <a:ext cx="121" cy="1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2" name="Freeform 61"/>
                <p:cNvSpPr>
                  <a:spLocks/>
                </p:cNvSpPr>
                <p:nvPr/>
              </p:nvSpPr>
              <p:spPr bwMode="auto">
                <a:xfrm>
                  <a:off x="1503" y="3663"/>
                  <a:ext cx="181" cy="18"/>
                </a:xfrm>
                <a:custGeom>
                  <a:avLst/>
                  <a:gdLst>
                    <a:gd name="T0" fmla="*/ 0 w 181"/>
                    <a:gd name="T1" fmla="*/ 0 h 18"/>
                    <a:gd name="T2" fmla="*/ 181 w 181"/>
                    <a:gd name="T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1" h="18">
                      <a:moveTo>
                        <a:pt x="0" y="0"/>
                      </a:moveTo>
                      <a:lnTo>
                        <a:pt x="181" y="18"/>
                      </a:lnTo>
                    </a:path>
                  </a:pathLst>
                </a:custGeom>
                <a:solidFill>
                  <a:schemeClr val="accent2"/>
                </a:solidFill>
                <a:ln w="1905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62"/>
              <p:cNvGrpSpPr>
                <a:grpSpLocks/>
              </p:cNvGrpSpPr>
              <p:nvPr/>
            </p:nvGrpSpPr>
            <p:grpSpPr bwMode="auto">
              <a:xfrm>
                <a:off x="1784" y="3456"/>
                <a:ext cx="507" cy="601"/>
                <a:chOff x="1784" y="3456"/>
                <a:chExt cx="507" cy="601"/>
              </a:xfrm>
            </p:grpSpPr>
            <p:grpSp>
              <p:nvGrpSpPr>
                <p:cNvPr id="117" name="Group 63"/>
                <p:cNvGrpSpPr>
                  <a:grpSpLocks/>
                </p:cNvGrpSpPr>
                <p:nvPr/>
              </p:nvGrpSpPr>
              <p:grpSpPr bwMode="auto">
                <a:xfrm>
                  <a:off x="2170" y="3456"/>
                  <a:ext cx="121" cy="601"/>
                  <a:chOff x="2099" y="2855"/>
                  <a:chExt cx="121" cy="601"/>
                </a:xfrm>
              </p:grpSpPr>
              <p:sp>
                <p:nvSpPr>
                  <p:cNvPr id="119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2976"/>
                    <a:ext cx="0" cy="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99" y="2855"/>
                    <a:ext cx="121" cy="1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" name="Freeform 66"/>
                <p:cNvSpPr>
                  <a:spLocks/>
                </p:cNvSpPr>
                <p:nvPr/>
              </p:nvSpPr>
              <p:spPr bwMode="auto">
                <a:xfrm>
                  <a:off x="1784" y="3537"/>
                  <a:ext cx="426" cy="144"/>
                </a:xfrm>
                <a:custGeom>
                  <a:avLst/>
                  <a:gdLst>
                    <a:gd name="T0" fmla="*/ 0 w 426"/>
                    <a:gd name="T1" fmla="*/ 144 h 144"/>
                    <a:gd name="T2" fmla="*/ 426 w 426"/>
                    <a:gd name="T3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6" h="144">
                      <a:moveTo>
                        <a:pt x="0" y="144"/>
                      </a:moveTo>
                      <a:lnTo>
                        <a:pt x="426" y="0"/>
                      </a:lnTo>
                    </a:path>
                  </a:pathLst>
                </a:custGeom>
                <a:solidFill>
                  <a:schemeClr val="accent2"/>
                </a:solidFill>
                <a:ln w="1905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67"/>
              <p:cNvGrpSpPr>
                <a:grpSpLocks/>
              </p:cNvGrpSpPr>
              <p:nvPr/>
            </p:nvGrpSpPr>
            <p:grpSpPr bwMode="auto">
              <a:xfrm>
                <a:off x="2304" y="3162"/>
                <a:ext cx="457" cy="768"/>
                <a:chOff x="2304" y="3162"/>
                <a:chExt cx="457" cy="768"/>
              </a:xfrm>
            </p:grpSpPr>
            <p:grpSp>
              <p:nvGrpSpPr>
                <p:cNvPr id="113" name="Group 68"/>
                <p:cNvGrpSpPr>
                  <a:grpSpLocks/>
                </p:cNvGrpSpPr>
                <p:nvPr/>
              </p:nvGrpSpPr>
              <p:grpSpPr bwMode="auto">
                <a:xfrm>
                  <a:off x="2640" y="3162"/>
                  <a:ext cx="121" cy="768"/>
                  <a:chOff x="2375" y="2880"/>
                  <a:chExt cx="121" cy="768"/>
                </a:xfrm>
              </p:grpSpPr>
              <p:sp>
                <p:nvSpPr>
                  <p:cNvPr id="115" name="Freeform 69"/>
                  <p:cNvSpPr>
                    <a:spLocks/>
                  </p:cNvSpPr>
                  <p:nvPr/>
                </p:nvSpPr>
                <p:spPr bwMode="auto">
                  <a:xfrm>
                    <a:off x="2435" y="3005"/>
                    <a:ext cx="1" cy="643"/>
                  </a:xfrm>
                  <a:custGeom>
                    <a:avLst/>
                    <a:gdLst>
                      <a:gd name="T0" fmla="*/ 1 w 1"/>
                      <a:gd name="T1" fmla="*/ 643 h 643"/>
                      <a:gd name="T2" fmla="*/ 0 w 1"/>
                      <a:gd name="T3" fmla="*/ 0 h 6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643">
                        <a:moveTo>
                          <a:pt x="1" y="643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2"/>
                  </a:solidFill>
                  <a:ln w="19050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75" y="2880"/>
                    <a:ext cx="121" cy="1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4" name="Freeform 71"/>
                <p:cNvSpPr>
                  <a:spLocks/>
                </p:cNvSpPr>
                <p:nvPr/>
              </p:nvSpPr>
              <p:spPr bwMode="auto">
                <a:xfrm>
                  <a:off x="2304" y="3243"/>
                  <a:ext cx="382" cy="251"/>
                </a:xfrm>
                <a:custGeom>
                  <a:avLst/>
                  <a:gdLst>
                    <a:gd name="T0" fmla="*/ 0 w 382"/>
                    <a:gd name="T1" fmla="*/ 251 h 251"/>
                    <a:gd name="T2" fmla="*/ 382 w 382"/>
                    <a:gd name="T3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2" h="251">
                      <a:moveTo>
                        <a:pt x="0" y="251"/>
                      </a:moveTo>
                      <a:lnTo>
                        <a:pt x="382" y="0"/>
                      </a:lnTo>
                    </a:path>
                  </a:pathLst>
                </a:custGeom>
                <a:solidFill>
                  <a:schemeClr val="accent2"/>
                </a:solidFill>
                <a:ln w="1905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72"/>
              <p:cNvGrpSpPr>
                <a:grpSpLocks/>
              </p:cNvGrpSpPr>
              <p:nvPr/>
            </p:nvGrpSpPr>
            <p:grpSpPr bwMode="auto">
              <a:xfrm>
                <a:off x="2736" y="2496"/>
                <a:ext cx="401" cy="1104"/>
                <a:chOff x="2736" y="2496"/>
                <a:chExt cx="401" cy="1104"/>
              </a:xfrm>
            </p:grpSpPr>
            <p:grpSp>
              <p:nvGrpSpPr>
                <p:cNvPr id="109" name="Group 73"/>
                <p:cNvGrpSpPr>
                  <a:grpSpLocks/>
                </p:cNvGrpSpPr>
                <p:nvPr/>
              </p:nvGrpSpPr>
              <p:grpSpPr bwMode="auto">
                <a:xfrm>
                  <a:off x="3016" y="2496"/>
                  <a:ext cx="121" cy="1104"/>
                  <a:chOff x="2855" y="2496"/>
                  <a:chExt cx="121" cy="1104"/>
                </a:xfrm>
              </p:grpSpPr>
              <p:sp>
                <p:nvSpPr>
                  <p:cNvPr id="111" name="Freeform 74"/>
                  <p:cNvSpPr>
                    <a:spLocks/>
                  </p:cNvSpPr>
                  <p:nvPr/>
                </p:nvSpPr>
                <p:spPr bwMode="auto">
                  <a:xfrm>
                    <a:off x="2916" y="2623"/>
                    <a:ext cx="2" cy="977"/>
                  </a:xfrm>
                  <a:custGeom>
                    <a:avLst/>
                    <a:gdLst>
                      <a:gd name="T0" fmla="*/ 0 w 2"/>
                      <a:gd name="T1" fmla="*/ 977 h 977"/>
                      <a:gd name="T2" fmla="*/ 2 w 2"/>
                      <a:gd name="T3" fmla="*/ 0 h 9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" h="977">
                        <a:moveTo>
                          <a:pt x="0" y="977"/>
                        </a:moveTo>
                        <a:lnTo>
                          <a:pt x="2" y="0"/>
                        </a:lnTo>
                      </a:path>
                    </a:pathLst>
                  </a:custGeom>
                  <a:solidFill>
                    <a:schemeClr val="accent2"/>
                  </a:solidFill>
                  <a:ln w="19050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55" y="2496"/>
                    <a:ext cx="121" cy="1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b="0"/>
                  </a:p>
                </p:txBody>
              </p:sp>
            </p:grpSp>
            <p:sp>
              <p:nvSpPr>
                <p:cNvPr id="110" name="Freeform 76"/>
                <p:cNvSpPr>
                  <a:spLocks/>
                </p:cNvSpPr>
                <p:nvPr/>
              </p:nvSpPr>
              <p:spPr bwMode="auto">
                <a:xfrm>
                  <a:off x="2736" y="2567"/>
                  <a:ext cx="338" cy="601"/>
                </a:xfrm>
                <a:custGeom>
                  <a:avLst/>
                  <a:gdLst>
                    <a:gd name="T0" fmla="*/ 0 w 338"/>
                    <a:gd name="T1" fmla="*/ 601 h 601"/>
                    <a:gd name="T2" fmla="*/ 338 w 338"/>
                    <a:gd name="T3" fmla="*/ 0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8" h="601">
                      <a:moveTo>
                        <a:pt x="0" y="601"/>
                      </a:moveTo>
                      <a:lnTo>
                        <a:pt x="338" y="0"/>
                      </a:lnTo>
                    </a:path>
                  </a:pathLst>
                </a:custGeom>
                <a:solidFill>
                  <a:schemeClr val="accent2"/>
                </a:solidFill>
                <a:ln w="1905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77"/>
              <p:cNvGrpSpPr>
                <a:grpSpLocks/>
              </p:cNvGrpSpPr>
              <p:nvPr/>
            </p:nvGrpSpPr>
            <p:grpSpPr bwMode="auto">
              <a:xfrm>
                <a:off x="3099" y="1584"/>
                <a:ext cx="136" cy="1536"/>
                <a:chOff x="3099" y="1584"/>
                <a:chExt cx="136" cy="1536"/>
              </a:xfrm>
            </p:grpSpPr>
            <p:grpSp>
              <p:nvGrpSpPr>
                <p:cNvPr id="105" name="Group 78"/>
                <p:cNvGrpSpPr>
                  <a:grpSpLocks/>
                </p:cNvGrpSpPr>
                <p:nvPr/>
              </p:nvGrpSpPr>
              <p:grpSpPr bwMode="auto">
                <a:xfrm>
                  <a:off x="3114" y="1584"/>
                  <a:ext cx="121" cy="1536"/>
                  <a:chOff x="3575" y="1920"/>
                  <a:chExt cx="121" cy="1536"/>
                </a:xfrm>
              </p:grpSpPr>
              <p:sp>
                <p:nvSpPr>
                  <p:cNvPr id="107" name="Freeform 79"/>
                  <p:cNvSpPr>
                    <a:spLocks/>
                  </p:cNvSpPr>
                  <p:nvPr/>
                </p:nvSpPr>
                <p:spPr bwMode="auto">
                  <a:xfrm>
                    <a:off x="3631" y="2029"/>
                    <a:ext cx="5" cy="1427"/>
                  </a:xfrm>
                  <a:custGeom>
                    <a:avLst/>
                    <a:gdLst>
                      <a:gd name="T0" fmla="*/ 5 w 5"/>
                      <a:gd name="T1" fmla="*/ 1427 h 1427"/>
                      <a:gd name="T2" fmla="*/ 0 w 5"/>
                      <a:gd name="T3" fmla="*/ 0 h 1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" h="1427">
                        <a:moveTo>
                          <a:pt x="5" y="1427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2"/>
                  </a:solidFill>
                  <a:ln w="19050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75" y="1920"/>
                    <a:ext cx="121" cy="12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b="0"/>
                  </a:p>
                </p:txBody>
              </p:sp>
            </p:grpSp>
            <p:sp>
              <p:nvSpPr>
                <p:cNvPr id="106" name="Freeform 81"/>
                <p:cNvSpPr>
                  <a:spLocks/>
                </p:cNvSpPr>
                <p:nvPr/>
              </p:nvSpPr>
              <p:spPr bwMode="auto">
                <a:xfrm>
                  <a:off x="3099" y="1649"/>
                  <a:ext cx="65" cy="847"/>
                </a:xfrm>
                <a:custGeom>
                  <a:avLst/>
                  <a:gdLst>
                    <a:gd name="T0" fmla="*/ 0 w 620"/>
                    <a:gd name="T1" fmla="*/ 569 h 569"/>
                    <a:gd name="T2" fmla="*/ 620 w 620"/>
                    <a:gd name="T3" fmla="*/ 0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0" h="569">
                      <a:moveTo>
                        <a:pt x="0" y="569"/>
                      </a:moveTo>
                      <a:lnTo>
                        <a:pt x="620" y="0"/>
                      </a:lnTo>
                    </a:path>
                  </a:pathLst>
                </a:custGeom>
                <a:solidFill>
                  <a:schemeClr val="accent2"/>
                </a:solidFill>
                <a:ln w="1905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13044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1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FF"/>
                </a:solidFill>
              </a:rPr>
              <a:t>Attributes of Change Trajectories</a:t>
            </a: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6921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2" y="1004888"/>
            <a:ext cx="7653661" cy="248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9989"/>
              </p:ext>
            </p:extLst>
          </p:nvPr>
        </p:nvGraphicFramePr>
        <p:xfrm>
          <a:off x="2209800" y="5225822"/>
          <a:ext cx="12192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48" name="Equation" r:id="rId5" imgW="812520" imgH="253800" progId="Equation.3">
                  <p:embed/>
                </p:oleObj>
              </mc:Choice>
              <mc:Fallback>
                <p:oleObj name="Equation" r:id="rId5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25822"/>
                        <a:ext cx="12192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8699" y="3592284"/>
            <a:ext cx="1553288" cy="4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 eaLnBrk="0" hangingPunct="0"/>
            <a:r>
              <a:rPr lang="en-US" b="0" dirty="0">
                <a:solidFill>
                  <a:srgbClr val="FF0000"/>
                </a:solidFill>
                <a:latin typeface="Calibri"/>
                <a:cs typeface="Calibri"/>
              </a:rPr>
              <a:t>Magnitude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1023" y="4786084"/>
            <a:ext cx="2994837" cy="4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 eaLnBrk="0" hangingPunct="0"/>
            <a:r>
              <a:rPr lang="en-US" b="0">
                <a:solidFill>
                  <a:srgbClr val="FF0000"/>
                </a:solidFill>
                <a:latin typeface="Calibri"/>
                <a:cs typeface="Calibri"/>
              </a:rPr>
              <a:t>Difference in Direction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91054"/>
              </p:ext>
            </p:extLst>
          </p:nvPr>
        </p:nvGraphicFramePr>
        <p:xfrm>
          <a:off x="2036763" y="3600222"/>
          <a:ext cx="12588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49" name="Equation" r:id="rId7" imgW="850900" imgH="279400" progId="Equation.3">
                  <p:embed/>
                </p:oleObj>
              </mc:Choice>
              <mc:Fallback>
                <p:oleObj name="Equation" r:id="rId7" imgW="850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600222"/>
                        <a:ext cx="12588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89230"/>
              </p:ext>
            </p:extLst>
          </p:nvPr>
        </p:nvGraphicFramePr>
        <p:xfrm>
          <a:off x="890588" y="5175022"/>
          <a:ext cx="1111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50" name="Equation" r:id="rId9" imgW="800100" imgH="444500" progId="Equation.3">
                  <p:embed/>
                </p:oleObj>
              </mc:Choice>
              <mc:Fallback>
                <p:oleObj name="Equation" r:id="rId9" imgW="800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175022"/>
                        <a:ext cx="1111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32209" y="4100284"/>
            <a:ext cx="3218488" cy="4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 eaLnBrk="0" hangingPunct="0"/>
            <a:r>
              <a:rPr lang="en-US" b="0">
                <a:solidFill>
                  <a:srgbClr val="FF0000"/>
                </a:solidFill>
                <a:latin typeface="Calibri"/>
                <a:cs typeface="Calibri"/>
              </a:rPr>
              <a:t>Difference in Magnitude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51326"/>
              </p:ext>
            </p:extLst>
          </p:nvPr>
        </p:nvGraphicFramePr>
        <p:xfrm>
          <a:off x="1676400" y="4405084"/>
          <a:ext cx="485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51" name="Equation" r:id="rId11" imgW="279360" imgH="241200" progId="Equation.3">
                  <p:embed/>
                </p:oleObj>
              </mc:Choice>
              <mc:Fallback>
                <p:oleObj name="Equation" r:id="rId11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05084"/>
                        <a:ext cx="4857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4498975" y="3592284"/>
            <a:ext cx="4429125" cy="3098800"/>
            <a:chOff x="2834" y="2208"/>
            <a:chExt cx="2790" cy="1952"/>
          </a:xfrm>
        </p:grpSpPr>
        <p:graphicFrame>
          <p:nvGraphicFramePr>
            <p:cNvPr id="26" name="Object 13"/>
            <p:cNvGraphicFramePr>
              <a:graphicFrameLocks noChangeAspect="1"/>
            </p:cNvGraphicFramePr>
            <p:nvPr/>
          </p:nvGraphicFramePr>
          <p:xfrm>
            <a:off x="4080" y="3268"/>
            <a:ext cx="76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852" name="Equation" r:id="rId13" imgW="812520" imgH="253800" progId="Equation.3">
                    <p:embed/>
                  </p:oleObj>
                </mc:Choice>
                <mc:Fallback>
                  <p:oleObj name="Equation" r:id="rId13" imgW="8125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268"/>
                          <a:ext cx="76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2964" y="2209"/>
              <a:ext cx="9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Magnitude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852" y="3056"/>
              <a:ext cx="18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Difference in Direction</a:t>
              </a:r>
            </a:p>
          </p:txBody>
        </p:sp>
        <p:graphicFrame>
          <p:nvGraphicFramePr>
            <p:cNvPr id="29" name="Object 16"/>
            <p:cNvGraphicFramePr>
              <a:graphicFrameLocks noChangeAspect="1"/>
            </p:cNvGraphicFramePr>
            <p:nvPr/>
          </p:nvGraphicFramePr>
          <p:xfrm>
            <a:off x="3925" y="2208"/>
            <a:ext cx="3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853" name="Equation" r:id="rId14" imgW="355320" imgH="253800" progId="Equation.3">
                    <p:embed/>
                  </p:oleObj>
                </mc:Choice>
                <mc:Fallback>
                  <p:oleObj name="Equation" r:id="rId14" imgW="355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2208"/>
                          <a:ext cx="3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957737"/>
                </p:ext>
              </p:extLst>
            </p:nvPr>
          </p:nvGraphicFramePr>
          <p:xfrm>
            <a:off x="3338" y="3264"/>
            <a:ext cx="52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854" name="Equation" r:id="rId16" imgW="596900" imgH="228600" progId="Equation.3">
                    <p:embed/>
                  </p:oleObj>
                </mc:Choice>
                <mc:Fallback>
                  <p:oleObj name="Equation" r:id="rId16" imgW="596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3264"/>
                          <a:ext cx="52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2834" y="2529"/>
              <a:ext cx="20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Difference in Magnitude</a:t>
              </a:r>
            </a:p>
          </p:txBody>
        </p:sp>
        <p:graphicFrame>
          <p:nvGraphicFramePr>
            <p:cNvPr id="32" name="Object 19"/>
            <p:cNvGraphicFramePr>
              <a:graphicFrameLocks noChangeAspect="1"/>
            </p:cNvGraphicFramePr>
            <p:nvPr/>
          </p:nvGraphicFramePr>
          <p:xfrm>
            <a:off x="3591" y="2809"/>
            <a:ext cx="6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855" name="Equation" r:id="rId18" imgW="558720" imgH="253800" progId="Equation.3">
                    <p:embed/>
                  </p:oleObj>
                </mc:Choice>
                <mc:Fallback>
                  <p:oleObj name="Equation" r:id="rId18" imgW="558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2809"/>
                          <a:ext cx="6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213" y="2208"/>
              <a:ext cx="1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0">
                  <a:latin typeface="Calibri"/>
                  <a:cs typeface="Calibri"/>
                </a:rPr>
                <a:t>(Path distance)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128" y="3492"/>
              <a:ext cx="2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0" dirty="0" smtClean="0">
                  <a:latin typeface="Calibri"/>
                  <a:cs typeface="Calibri"/>
                </a:rPr>
                <a:t>*p </a:t>
              </a:r>
              <a:r>
                <a:rPr lang="en-US" sz="1400" b="0" dirty="0">
                  <a:latin typeface="Calibri"/>
                  <a:cs typeface="Calibri"/>
                </a:rPr>
                <a:t>= principal eigenvector scaled to unit size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891" y="3648"/>
              <a:ext cx="16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Difference in Shape</a:t>
              </a:r>
            </a:p>
          </p:txBody>
        </p:sp>
        <p:graphicFrame>
          <p:nvGraphicFramePr>
            <p:cNvPr id="3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397015"/>
                </p:ext>
              </p:extLst>
            </p:nvPr>
          </p:nvGraphicFramePr>
          <p:xfrm>
            <a:off x="3516" y="3888"/>
            <a:ext cx="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856" name="Equation" r:id="rId20" imgW="952500" imgH="292100" progId="Equation.3">
                    <p:embed/>
                  </p:oleObj>
                </mc:Choice>
                <mc:Fallback>
                  <p:oleObj name="Equation" r:id="rId20" imgW="9525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888"/>
                          <a:ext cx="8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39" name="TextBox 38"/>
          <p:cNvSpPr txBox="1"/>
          <p:nvPr/>
        </p:nvSpPr>
        <p:spPr>
          <a:xfrm>
            <a:off x="381000" y="5935434"/>
            <a:ext cx="3610429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Z</a:t>
            </a:r>
            <a:r>
              <a:rPr lang="en-US" sz="1600" b="0" i="1" baseline="-25000" dirty="0" smtClean="0"/>
              <a:t> </a:t>
            </a:r>
            <a:r>
              <a:rPr lang="en-US" sz="1600" b="0" i="1" baseline="-25000" dirty="0" err="1" smtClean="0"/>
              <a:t>i</a:t>
            </a:r>
            <a:r>
              <a:rPr lang="en-US" sz="1600" b="0" dirty="0" smtClean="0"/>
              <a:t>= matrices that have been scaled to unit size, centered, and rotated to minimize variation among them</a:t>
            </a:r>
            <a:endParaRPr lang="en-US" sz="1600" b="0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3991429" y="6350933"/>
            <a:ext cx="1433285" cy="122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Patterns of Variation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6932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GLM models assess patterns of variation and </a:t>
            </a:r>
            <a:r>
              <a:rPr lang="en-US" sz="2800" b="0" dirty="0" err="1"/>
              <a:t>covariation</a:t>
            </a:r>
            <a:endParaRPr lang="en-US" sz="2800" b="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Are groups different from one another?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Does Y </a:t>
            </a:r>
            <a:r>
              <a:rPr lang="en-US" sz="2800" b="0" dirty="0" err="1"/>
              <a:t>covary</a:t>
            </a:r>
            <a:r>
              <a:rPr lang="en-US" sz="2800" b="0" dirty="0"/>
              <a:t> with X?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Methods assess clouds of points (‘dots in space’) to look for patterns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dirty="0"/>
              <a:t>Group differences: Are clouds separated?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dirty="0"/>
              <a:t>Regression: Is cloud elliptical (i.e. </a:t>
            </a:r>
            <a:r>
              <a:rPr lang="en-US" sz="2000" b="0" dirty="0" err="1"/>
              <a:t>covariation</a:t>
            </a:r>
            <a:r>
              <a:rPr lang="en-US" sz="2000" b="0" dirty="0"/>
              <a:t>)?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/>
              <a:t>Often, what we </a:t>
            </a:r>
            <a:r>
              <a:rPr lang="en-US" sz="2800" b="0" i="1" dirty="0"/>
              <a:t>really </a:t>
            </a:r>
            <a:r>
              <a:rPr lang="en-US" sz="2800" b="0" dirty="0"/>
              <a:t>want to know is about patterns of change, not static patterns of variation</a:t>
            </a:r>
          </a:p>
        </p:txBody>
      </p:sp>
      <p:sp>
        <p:nvSpPr>
          <p:cNvPr id="60723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7238" name="Group 6"/>
          <p:cNvGrpSpPr>
            <a:grpSpLocks/>
          </p:cNvGrpSpPr>
          <p:nvPr/>
        </p:nvGrpSpPr>
        <p:grpSpPr bwMode="auto">
          <a:xfrm>
            <a:off x="1379538" y="4122738"/>
            <a:ext cx="2389187" cy="1758950"/>
            <a:chOff x="2058" y="2062"/>
            <a:chExt cx="2868" cy="2111"/>
          </a:xfrm>
        </p:grpSpPr>
        <p:pic>
          <p:nvPicPr>
            <p:cNvPr id="60723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39" t="37556" r="14958" b="8536"/>
            <a:stretch>
              <a:fillRect/>
            </a:stretch>
          </p:blipFill>
          <p:spPr bwMode="auto">
            <a:xfrm>
              <a:off x="2058" y="2062"/>
              <a:ext cx="2868" cy="2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07240" name="Oval 8"/>
            <p:cNvSpPr>
              <a:spLocks noChangeArrowheads="1"/>
            </p:cNvSpPr>
            <p:nvPr/>
          </p:nvSpPr>
          <p:spPr bwMode="auto">
            <a:xfrm>
              <a:off x="3149" y="2453"/>
              <a:ext cx="102" cy="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7241" name="Group 9"/>
            <p:cNvGrpSpPr>
              <a:grpSpLocks/>
            </p:cNvGrpSpPr>
            <p:nvPr/>
          </p:nvGrpSpPr>
          <p:grpSpPr bwMode="auto">
            <a:xfrm>
              <a:off x="3068" y="2524"/>
              <a:ext cx="481" cy="339"/>
              <a:chOff x="4837" y="3078"/>
              <a:chExt cx="332" cy="234"/>
            </a:xfrm>
          </p:grpSpPr>
          <p:sp>
            <p:nvSpPr>
              <p:cNvPr id="607242" name="Oval 10"/>
              <p:cNvSpPr>
                <a:spLocks noChangeArrowheads="1"/>
              </p:cNvSpPr>
              <p:nvPr/>
            </p:nvSpPr>
            <p:spPr bwMode="auto">
              <a:xfrm>
                <a:off x="4837" y="3078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3" name="Oval 11"/>
              <p:cNvSpPr>
                <a:spLocks noChangeArrowheads="1"/>
              </p:cNvSpPr>
              <p:nvPr/>
            </p:nvSpPr>
            <p:spPr bwMode="auto">
              <a:xfrm>
                <a:off x="4933" y="3174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4" name="Oval 12"/>
              <p:cNvSpPr>
                <a:spLocks noChangeArrowheads="1"/>
              </p:cNvSpPr>
              <p:nvPr/>
            </p:nvSpPr>
            <p:spPr bwMode="auto">
              <a:xfrm>
                <a:off x="4945" y="3080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5" name="Oval 13"/>
              <p:cNvSpPr>
                <a:spLocks noChangeArrowheads="1"/>
              </p:cNvSpPr>
              <p:nvPr/>
            </p:nvSpPr>
            <p:spPr bwMode="auto">
              <a:xfrm>
                <a:off x="5042" y="3123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6" name="Oval 14"/>
              <p:cNvSpPr>
                <a:spLocks noChangeArrowheads="1"/>
              </p:cNvSpPr>
              <p:nvPr/>
            </p:nvSpPr>
            <p:spPr bwMode="auto">
              <a:xfrm>
                <a:off x="4849" y="3182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7" name="Oval 15"/>
              <p:cNvSpPr>
                <a:spLocks noChangeArrowheads="1"/>
              </p:cNvSpPr>
              <p:nvPr/>
            </p:nvSpPr>
            <p:spPr bwMode="auto">
              <a:xfrm>
                <a:off x="5022" y="3233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8" name="Oval 16"/>
              <p:cNvSpPr>
                <a:spLocks noChangeArrowheads="1"/>
              </p:cNvSpPr>
              <p:nvPr/>
            </p:nvSpPr>
            <p:spPr bwMode="auto">
              <a:xfrm>
                <a:off x="4890" y="3252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49" name="Oval 17"/>
              <p:cNvSpPr>
                <a:spLocks noChangeArrowheads="1"/>
              </p:cNvSpPr>
              <p:nvPr/>
            </p:nvSpPr>
            <p:spPr bwMode="auto">
              <a:xfrm>
                <a:off x="5099" y="3182"/>
                <a:ext cx="70" cy="6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7250" name="Group 18"/>
            <p:cNvGrpSpPr>
              <a:grpSpLocks/>
            </p:cNvGrpSpPr>
            <p:nvPr/>
          </p:nvGrpSpPr>
          <p:grpSpPr bwMode="auto">
            <a:xfrm>
              <a:off x="3639" y="2401"/>
              <a:ext cx="481" cy="339"/>
              <a:chOff x="2598" y="2923"/>
              <a:chExt cx="332" cy="234"/>
            </a:xfrm>
          </p:grpSpPr>
          <p:sp>
            <p:nvSpPr>
              <p:cNvPr id="607251" name="Oval 19"/>
              <p:cNvSpPr>
                <a:spLocks noChangeArrowheads="1"/>
              </p:cNvSpPr>
              <p:nvPr/>
            </p:nvSpPr>
            <p:spPr bwMode="auto">
              <a:xfrm>
                <a:off x="2598" y="2923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52" name="Oval 20"/>
              <p:cNvSpPr>
                <a:spLocks noChangeArrowheads="1"/>
              </p:cNvSpPr>
              <p:nvPr/>
            </p:nvSpPr>
            <p:spPr bwMode="auto">
              <a:xfrm>
                <a:off x="2694" y="3019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53" name="Oval 21"/>
              <p:cNvSpPr>
                <a:spLocks noChangeArrowheads="1"/>
              </p:cNvSpPr>
              <p:nvPr/>
            </p:nvSpPr>
            <p:spPr bwMode="auto">
              <a:xfrm>
                <a:off x="2706" y="2925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54" name="Oval 22"/>
              <p:cNvSpPr>
                <a:spLocks noChangeArrowheads="1"/>
              </p:cNvSpPr>
              <p:nvPr/>
            </p:nvSpPr>
            <p:spPr bwMode="auto">
              <a:xfrm>
                <a:off x="2803" y="2968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55" name="Oval 23"/>
              <p:cNvSpPr>
                <a:spLocks noChangeArrowheads="1"/>
              </p:cNvSpPr>
              <p:nvPr/>
            </p:nvSpPr>
            <p:spPr bwMode="auto">
              <a:xfrm>
                <a:off x="2610" y="3027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56" name="Oval 24"/>
              <p:cNvSpPr>
                <a:spLocks noChangeArrowheads="1"/>
              </p:cNvSpPr>
              <p:nvPr/>
            </p:nvSpPr>
            <p:spPr bwMode="auto">
              <a:xfrm>
                <a:off x="2783" y="3078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57" name="Oval 25"/>
              <p:cNvSpPr>
                <a:spLocks noChangeArrowheads="1"/>
              </p:cNvSpPr>
              <p:nvPr/>
            </p:nvSpPr>
            <p:spPr bwMode="auto">
              <a:xfrm>
                <a:off x="2651" y="3097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258" name="Oval 26"/>
              <p:cNvSpPr>
                <a:spLocks noChangeArrowheads="1"/>
              </p:cNvSpPr>
              <p:nvPr/>
            </p:nvSpPr>
            <p:spPr bwMode="auto">
              <a:xfrm>
                <a:off x="2860" y="3027"/>
                <a:ext cx="70" cy="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07259" name="Group 27"/>
          <p:cNvGrpSpPr>
            <a:grpSpLocks/>
          </p:cNvGrpSpPr>
          <p:nvPr/>
        </p:nvGrpSpPr>
        <p:grpSpPr bwMode="auto">
          <a:xfrm>
            <a:off x="4862513" y="4114800"/>
            <a:ext cx="3090862" cy="1887538"/>
            <a:chOff x="3385" y="1738"/>
            <a:chExt cx="2702" cy="1650"/>
          </a:xfrm>
        </p:grpSpPr>
        <p:sp>
          <p:nvSpPr>
            <p:cNvPr id="607260" name="Rectangle 28"/>
            <p:cNvSpPr>
              <a:spLocks noChangeArrowheads="1"/>
            </p:cNvSpPr>
            <p:nvPr/>
          </p:nvSpPr>
          <p:spPr bwMode="auto">
            <a:xfrm>
              <a:off x="3769" y="1776"/>
              <a:ext cx="2215" cy="1419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4855" y="3308"/>
              <a:ext cx="126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SVL</a:t>
              </a:r>
              <a:endParaRPr lang="en-US"/>
            </a:p>
          </p:txBody>
        </p:sp>
        <p:sp>
          <p:nvSpPr>
            <p:cNvPr id="607262" name="Line 30"/>
            <p:cNvSpPr>
              <a:spLocks noChangeShapeType="1"/>
            </p:cNvSpPr>
            <p:nvPr/>
          </p:nvSpPr>
          <p:spPr bwMode="auto">
            <a:xfrm>
              <a:off x="3769" y="3195"/>
              <a:ext cx="2215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63" name="Line 31"/>
            <p:cNvSpPr>
              <a:spLocks noChangeShapeType="1"/>
            </p:cNvSpPr>
            <p:nvPr/>
          </p:nvSpPr>
          <p:spPr bwMode="auto">
            <a:xfrm>
              <a:off x="3769" y="3195"/>
              <a:ext cx="1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746" y="3238"/>
              <a:ext cx="12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19.58</a:t>
              </a:r>
              <a:endParaRPr lang="en-US"/>
            </a:p>
          </p:txBody>
        </p:sp>
        <p:sp>
          <p:nvSpPr>
            <p:cNvPr id="607265" name="Line 33"/>
            <p:cNvSpPr>
              <a:spLocks noChangeShapeType="1"/>
            </p:cNvSpPr>
            <p:nvPr/>
          </p:nvSpPr>
          <p:spPr bwMode="auto">
            <a:xfrm>
              <a:off x="4322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66" name="Rectangle 34"/>
            <p:cNvSpPr>
              <a:spLocks noChangeArrowheads="1"/>
            </p:cNvSpPr>
            <p:nvPr/>
          </p:nvSpPr>
          <p:spPr bwMode="auto">
            <a:xfrm>
              <a:off x="4300" y="3238"/>
              <a:ext cx="12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27.65</a:t>
              </a:r>
              <a:endParaRPr lang="en-US"/>
            </a:p>
          </p:txBody>
        </p:sp>
        <p:sp>
          <p:nvSpPr>
            <p:cNvPr id="607267" name="Line 35"/>
            <p:cNvSpPr>
              <a:spLocks noChangeShapeType="1"/>
            </p:cNvSpPr>
            <p:nvPr/>
          </p:nvSpPr>
          <p:spPr bwMode="auto">
            <a:xfrm>
              <a:off x="4214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68" name="Line 36"/>
            <p:cNvSpPr>
              <a:spLocks noChangeShapeType="1"/>
            </p:cNvSpPr>
            <p:nvPr/>
          </p:nvSpPr>
          <p:spPr bwMode="auto">
            <a:xfrm>
              <a:off x="4100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69" name="Line 37"/>
            <p:cNvSpPr>
              <a:spLocks noChangeShapeType="1"/>
            </p:cNvSpPr>
            <p:nvPr/>
          </p:nvSpPr>
          <p:spPr bwMode="auto">
            <a:xfrm>
              <a:off x="3991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0" name="Line 38"/>
            <p:cNvSpPr>
              <a:spLocks noChangeShapeType="1"/>
            </p:cNvSpPr>
            <p:nvPr/>
          </p:nvSpPr>
          <p:spPr bwMode="auto">
            <a:xfrm>
              <a:off x="3877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1" name="Line 39"/>
            <p:cNvSpPr>
              <a:spLocks noChangeShapeType="1"/>
            </p:cNvSpPr>
            <p:nvPr/>
          </p:nvSpPr>
          <p:spPr bwMode="auto">
            <a:xfrm>
              <a:off x="4880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2" name="Rectangle 40"/>
            <p:cNvSpPr>
              <a:spLocks noChangeArrowheads="1"/>
            </p:cNvSpPr>
            <p:nvPr/>
          </p:nvSpPr>
          <p:spPr bwMode="auto">
            <a:xfrm>
              <a:off x="4859" y="3238"/>
              <a:ext cx="12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35.73</a:t>
              </a:r>
              <a:endParaRPr lang="en-US"/>
            </a:p>
          </p:txBody>
        </p:sp>
        <p:sp>
          <p:nvSpPr>
            <p:cNvPr id="607273" name="Line 41"/>
            <p:cNvSpPr>
              <a:spLocks noChangeShapeType="1"/>
            </p:cNvSpPr>
            <p:nvPr/>
          </p:nvSpPr>
          <p:spPr bwMode="auto">
            <a:xfrm>
              <a:off x="4765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4" name="Line 42"/>
            <p:cNvSpPr>
              <a:spLocks noChangeShapeType="1"/>
            </p:cNvSpPr>
            <p:nvPr/>
          </p:nvSpPr>
          <p:spPr bwMode="auto">
            <a:xfrm>
              <a:off x="4658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5" name="Line 43"/>
            <p:cNvSpPr>
              <a:spLocks noChangeShapeType="1"/>
            </p:cNvSpPr>
            <p:nvPr/>
          </p:nvSpPr>
          <p:spPr bwMode="auto">
            <a:xfrm>
              <a:off x="4545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6" name="Line 44"/>
            <p:cNvSpPr>
              <a:spLocks noChangeShapeType="1"/>
            </p:cNvSpPr>
            <p:nvPr/>
          </p:nvSpPr>
          <p:spPr bwMode="auto">
            <a:xfrm>
              <a:off x="4435" y="3195"/>
              <a:ext cx="3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7" name="Line 45"/>
            <p:cNvSpPr>
              <a:spLocks noChangeShapeType="1"/>
            </p:cNvSpPr>
            <p:nvPr/>
          </p:nvSpPr>
          <p:spPr bwMode="auto">
            <a:xfrm>
              <a:off x="5432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78" name="Rectangle 46"/>
            <p:cNvSpPr>
              <a:spLocks noChangeArrowheads="1"/>
            </p:cNvSpPr>
            <p:nvPr/>
          </p:nvSpPr>
          <p:spPr bwMode="auto">
            <a:xfrm>
              <a:off x="5410" y="3238"/>
              <a:ext cx="12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43.80</a:t>
              </a:r>
              <a:endParaRPr lang="en-US"/>
            </a:p>
          </p:txBody>
        </p:sp>
        <p:sp>
          <p:nvSpPr>
            <p:cNvPr id="607279" name="Line 47"/>
            <p:cNvSpPr>
              <a:spLocks noChangeShapeType="1"/>
            </p:cNvSpPr>
            <p:nvPr/>
          </p:nvSpPr>
          <p:spPr bwMode="auto">
            <a:xfrm>
              <a:off x="5318" y="3195"/>
              <a:ext cx="3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0" name="Line 48"/>
            <p:cNvSpPr>
              <a:spLocks noChangeShapeType="1"/>
            </p:cNvSpPr>
            <p:nvPr/>
          </p:nvSpPr>
          <p:spPr bwMode="auto">
            <a:xfrm>
              <a:off x="5210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1" name="Line 49"/>
            <p:cNvSpPr>
              <a:spLocks noChangeShapeType="1"/>
            </p:cNvSpPr>
            <p:nvPr/>
          </p:nvSpPr>
          <p:spPr bwMode="auto">
            <a:xfrm>
              <a:off x="5097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2" name="Line 50"/>
            <p:cNvSpPr>
              <a:spLocks noChangeShapeType="1"/>
            </p:cNvSpPr>
            <p:nvPr/>
          </p:nvSpPr>
          <p:spPr bwMode="auto">
            <a:xfrm>
              <a:off x="4987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3" name="Line 51"/>
            <p:cNvSpPr>
              <a:spLocks noChangeShapeType="1"/>
            </p:cNvSpPr>
            <p:nvPr/>
          </p:nvSpPr>
          <p:spPr bwMode="auto">
            <a:xfrm>
              <a:off x="5984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4" name="Rectangle 52"/>
            <p:cNvSpPr>
              <a:spLocks noChangeArrowheads="1"/>
            </p:cNvSpPr>
            <p:nvPr/>
          </p:nvSpPr>
          <p:spPr bwMode="auto">
            <a:xfrm>
              <a:off x="5962" y="3238"/>
              <a:ext cx="12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51.88</a:t>
              </a:r>
              <a:endParaRPr lang="en-US"/>
            </a:p>
          </p:txBody>
        </p:sp>
        <p:sp>
          <p:nvSpPr>
            <p:cNvPr id="607285" name="Line 53"/>
            <p:cNvSpPr>
              <a:spLocks noChangeShapeType="1"/>
            </p:cNvSpPr>
            <p:nvPr/>
          </p:nvSpPr>
          <p:spPr bwMode="auto">
            <a:xfrm>
              <a:off x="5877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6" name="Line 54"/>
            <p:cNvSpPr>
              <a:spLocks noChangeShapeType="1"/>
            </p:cNvSpPr>
            <p:nvPr/>
          </p:nvSpPr>
          <p:spPr bwMode="auto">
            <a:xfrm>
              <a:off x="5763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5655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5541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385" y="2447"/>
              <a:ext cx="25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headwdth</a:t>
              </a:r>
              <a:endParaRPr lang="en-US"/>
            </a:p>
          </p:txBody>
        </p:sp>
        <p:sp>
          <p:nvSpPr>
            <p:cNvPr id="607290" name="Line 58"/>
            <p:cNvSpPr>
              <a:spLocks noChangeShapeType="1"/>
            </p:cNvSpPr>
            <p:nvPr/>
          </p:nvSpPr>
          <p:spPr bwMode="auto">
            <a:xfrm flipV="1">
              <a:off x="3769" y="1776"/>
              <a:ext cx="1" cy="14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91" name="Line 59"/>
            <p:cNvSpPr>
              <a:spLocks noChangeShapeType="1"/>
            </p:cNvSpPr>
            <p:nvPr/>
          </p:nvSpPr>
          <p:spPr bwMode="auto">
            <a:xfrm flipH="1">
              <a:off x="3726" y="3195"/>
              <a:ext cx="4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92" name="Rectangle 60"/>
            <p:cNvSpPr>
              <a:spLocks noChangeArrowheads="1"/>
            </p:cNvSpPr>
            <p:nvPr/>
          </p:nvSpPr>
          <p:spPr bwMode="auto">
            <a:xfrm>
              <a:off x="3664" y="3156"/>
              <a:ext cx="9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3.03</a:t>
              </a:r>
              <a:endParaRPr lang="en-US"/>
            </a:p>
          </p:txBody>
        </p:sp>
        <p:sp>
          <p:nvSpPr>
            <p:cNvPr id="607293" name="Line 61"/>
            <p:cNvSpPr>
              <a:spLocks noChangeShapeType="1"/>
            </p:cNvSpPr>
            <p:nvPr/>
          </p:nvSpPr>
          <p:spPr bwMode="auto">
            <a:xfrm flipH="1">
              <a:off x="3726" y="2844"/>
              <a:ext cx="4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94" name="Rectangle 62"/>
            <p:cNvSpPr>
              <a:spLocks noChangeArrowheads="1"/>
            </p:cNvSpPr>
            <p:nvPr/>
          </p:nvSpPr>
          <p:spPr bwMode="auto">
            <a:xfrm>
              <a:off x="3664" y="2807"/>
              <a:ext cx="9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3.73</a:t>
              </a:r>
              <a:endParaRPr lang="en-US"/>
            </a:p>
          </p:txBody>
        </p:sp>
        <p:sp>
          <p:nvSpPr>
            <p:cNvPr id="607295" name="Line 63"/>
            <p:cNvSpPr>
              <a:spLocks noChangeShapeType="1"/>
            </p:cNvSpPr>
            <p:nvPr/>
          </p:nvSpPr>
          <p:spPr bwMode="auto">
            <a:xfrm flipH="1">
              <a:off x="3747" y="2914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96" name="Line 64"/>
            <p:cNvSpPr>
              <a:spLocks noChangeShapeType="1"/>
            </p:cNvSpPr>
            <p:nvPr/>
          </p:nvSpPr>
          <p:spPr bwMode="auto">
            <a:xfrm flipH="1">
              <a:off x="3747" y="2983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97" name="Line 65"/>
            <p:cNvSpPr>
              <a:spLocks noChangeShapeType="1"/>
            </p:cNvSpPr>
            <p:nvPr/>
          </p:nvSpPr>
          <p:spPr bwMode="auto">
            <a:xfrm flipH="1">
              <a:off x="3747" y="3055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98" name="Line 66"/>
            <p:cNvSpPr>
              <a:spLocks noChangeShapeType="1"/>
            </p:cNvSpPr>
            <p:nvPr/>
          </p:nvSpPr>
          <p:spPr bwMode="auto">
            <a:xfrm flipH="1">
              <a:off x="3747" y="3125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99" name="Line 67"/>
            <p:cNvSpPr>
              <a:spLocks noChangeShapeType="1"/>
            </p:cNvSpPr>
            <p:nvPr/>
          </p:nvSpPr>
          <p:spPr bwMode="auto">
            <a:xfrm flipH="1">
              <a:off x="3726" y="2485"/>
              <a:ext cx="4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0" name="Rectangle 68"/>
            <p:cNvSpPr>
              <a:spLocks noChangeArrowheads="1"/>
            </p:cNvSpPr>
            <p:nvPr/>
          </p:nvSpPr>
          <p:spPr bwMode="auto">
            <a:xfrm>
              <a:off x="3664" y="2447"/>
              <a:ext cx="9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4.44</a:t>
              </a:r>
              <a:endParaRPr lang="en-US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 flipH="1">
              <a:off x="3747" y="2557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 flipH="1">
              <a:off x="3747" y="2627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3" name="Line 71"/>
            <p:cNvSpPr>
              <a:spLocks noChangeShapeType="1"/>
            </p:cNvSpPr>
            <p:nvPr/>
          </p:nvSpPr>
          <p:spPr bwMode="auto">
            <a:xfrm flipH="1">
              <a:off x="3747" y="2703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4" name="Line 72"/>
            <p:cNvSpPr>
              <a:spLocks noChangeShapeType="1"/>
            </p:cNvSpPr>
            <p:nvPr/>
          </p:nvSpPr>
          <p:spPr bwMode="auto">
            <a:xfrm flipH="1">
              <a:off x="3747" y="2772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5" name="Line 73"/>
            <p:cNvSpPr>
              <a:spLocks noChangeShapeType="1"/>
            </p:cNvSpPr>
            <p:nvPr/>
          </p:nvSpPr>
          <p:spPr bwMode="auto">
            <a:xfrm flipH="1">
              <a:off x="3726" y="2134"/>
              <a:ext cx="4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6" name="Rectangle 74"/>
            <p:cNvSpPr>
              <a:spLocks noChangeArrowheads="1"/>
            </p:cNvSpPr>
            <p:nvPr/>
          </p:nvSpPr>
          <p:spPr bwMode="auto">
            <a:xfrm>
              <a:off x="3664" y="2096"/>
              <a:ext cx="9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5.14</a:t>
              </a:r>
              <a:endParaRPr lang="en-US"/>
            </a:p>
          </p:txBody>
        </p:sp>
        <p:sp>
          <p:nvSpPr>
            <p:cNvPr id="607307" name="Line 75"/>
            <p:cNvSpPr>
              <a:spLocks noChangeShapeType="1"/>
            </p:cNvSpPr>
            <p:nvPr/>
          </p:nvSpPr>
          <p:spPr bwMode="auto">
            <a:xfrm flipH="1">
              <a:off x="3747" y="2205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8" name="Line 76"/>
            <p:cNvSpPr>
              <a:spLocks noChangeShapeType="1"/>
            </p:cNvSpPr>
            <p:nvPr/>
          </p:nvSpPr>
          <p:spPr bwMode="auto">
            <a:xfrm flipH="1">
              <a:off x="3747" y="2274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09" name="Line 77"/>
            <p:cNvSpPr>
              <a:spLocks noChangeShapeType="1"/>
            </p:cNvSpPr>
            <p:nvPr/>
          </p:nvSpPr>
          <p:spPr bwMode="auto">
            <a:xfrm flipH="1">
              <a:off x="3747" y="2345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10" name="Line 78"/>
            <p:cNvSpPr>
              <a:spLocks noChangeShapeType="1"/>
            </p:cNvSpPr>
            <p:nvPr/>
          </p:nvSpPr>
          <p:spPr bwMode="auto">
            <a:xfrm flipH="1">
              <a:off x="3747" y="2416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11" name="Line 79"/>
            <p:cNvSpPr>
              <a:spLocks noChangeShapeType="1"/>
            </p:cNvSpPr>
            <p:nvPr/>
          </p:nvSpPr>
          <p:spPr bwMode="auto">
            <a:xfrm flipH="1">
              <a:off x="3726" y="1776"/>
              <a:ext cx="4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12" name="Rectangle 80"/>
            <p:cNvSpPr>
              <a:spLocks noChangeArrowheads="1"/>
            </p:cNvSpPr>
            <p:nvPr/>
          </p:nvSpPr>
          <p:spPr bwMode="auto">
            <a:xfrm>
              <a:off x="3664" y="1738"/>
              <a:ext cx="9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5.85</a:t>
              </a:r>
              <a:endParaRPr lang="en-US"/>
            </a:p>
          </p:txBody>
        </p:sp>
        <p:sp>
          <p:nvSpPr>
            <p:cNvPr id="607313" name="Line 81"/>
            <p:cNvSpPr>
              <a:spLocks noChangeShapeType="1"/>
            </p:cNvSpPr>
            <p:nvPr/>
          </p:nvSpPr>
          <p:spPr bwMode="auto">
            <a:xfrm flipH="1">
              <a:off x="3747" y="1847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14" name="Line 82"/>
            <p:cNvSpPr>
              <a:spLocks noChangeShapeType="1"/>
            </p:cNvSpPr>
            <p:nvPr/>
          </p:nvSpPr>
          <p:spPr bwMode="auto">
            <a:xfrm flipH="1">
              <a:off x="3747" y="1918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 flipH="1">
              <a:off x="3747" y="1987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 flipH="1">
              <a:off x="3747" y="2059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317" name="Oval 85"/>
            <p:cNvSpPr>
              <a:spLocks noChangeArrowheads="1"/>
            </p:cNvSpPr>
            <p:nvPr/>
          </p:nvSpPr>
          <p:spPr bwMode="auto">
            <a:xfrm>
              <a:off x="5069" y="2292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5107" y="2270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19" name="Oval 87"/>
            <p:cNvSpPr>
              <a:spLocks noChangeArrowheads="1"/>
            </p:cNvSpPr>
            <p:nvPr/>
          </p:nvSpPr>
          <p:spPr bwMode="auto">
            <a:xfrm>
              <a:off x="5312" y="2286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0" name="Oval 88"/>
            <p:cNvSpPr>
              <a:spLocks noChangeArrowheads="1"/>
            </p:cNvSpPr>
            <p:nvPr/>
          </p:nvSpPr>
          <p:spPr bwMode="auto">
            <a:xfrm>
              <a:off x="5341" y="2226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1" name="Oval 89"/>
            <p:cNvSpPr>
              <a:spLocks noChangeArrowheads="1"/>
            </p:cNvSpPr>
            <p:nvPr/>
          </p:nvSpPr>
          <p:spPr bwMode="auto">
            <a:xfrm>
              <a:off x="5081" y="237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2" name="Oval 90"/>
            <p:cNvSpPr>
              <a:spLocks noChangeArrowheads="1"/>
            </p:cNvSpPr>
            <p:nvPr/>
          </p:nvSpPr>
          <p:spPr bwMode="auto">
            <a:xfrm>
              <a:off x="5226" y="2595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3" name="Oval 91"/>
            <p:cNvSpPr>
              <a:spLocks noChangeArrowheads="1"/>
            </p:cNvSpPr>
            <p:nvPr/>
          </p:nvSpPr>
          <p:spPr bwMode="auto">
            <a:xfrm>
              <a:off x="4918" y="2383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4" name="Oval 92"/>
            <p:cNvSpPr>
              <a:spLocks noChangeArrowheads="1"/>
            </p:cNvSpPr>
            <p:nvPr/>
          </p:nvSpPr>
          <p:spPr bwMode="auto">
            <a:xfrm>
              <a:off x="5119" y="2264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5" name="Oval 93"/>
            <p:cNvSpPr>
              <a:spLocks noChangeArrowheads="1"/>
            </p:cNvSpPr>
            <p:nvPr/>
          </p:nvSpPr>
          <p:spPr bwMode="auto">
            <a:xfrm>
              <a:off x="4907" y="2361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6" name="Oval 94"/>
            <p:cNvSpPr>
              <a:spLocks noChangeArrowheads="1"/>
            </p:cNvSpPr>
            <p:nvPr/>
          </p:nvSpPr>
          <p:spPr bwMode="auto">
            <a:xfrm>
              <a:off x="4728" y="230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7" name="Oval 95"/>
            <p:cNvSpPr>
              <a:spLocks noChangeArrowheads="1"/>
            </p:cNvSpPr>
            <p:nvPr/>
          </p:nvSpPr>
          <p:spPr bwMode="auto">
            <a:xfrm>
              <a:off x="4403" y="257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8" name="Oval 96"/>
            <p:cNvSpPr>
              <a:spLocks noChangeArrowheads="1"/>
            </p:cNvSpPr>
            <p:nvPr/>
          </p:nvSpPr>
          <p:spPr bwMode="auto">
            <a:xfrm>
              <a:off x="4473" y="2610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29" name="Oval 97"/>
            <p:cNvSpPr>
              <a:spLocks noChangeArrowheads="1"/>
            </p:cNvSpPr>
            <p:nvPr/>
          </p:nvSpPr>
          <p:spPr bwMode="auto">
            <a:xfrm>
              <a:off x="4863" y="242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0" name="Oval 98"/>
            <p:cNvSpPr>
              <a:spLocks noChangeArrowheads="1"/>
            </p:cNvSpPr>
            <p:nvPr/>
          </p:nvSpPr>
          <p:spPr bwMode="auto">
            <a:xfrm>
              <a:off x="5123" y="2216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1" name="Oval 99"/>
            <p:cNvSpPr>
              <a:spLocks noChangeArrowheads="1"/>
            </p:cNvSpPr>
            <p:nvPr/>
          </p:nvSpPr>
          <p:spPr bwMode="auto">
            <a:xfrm>
              <a:off x="5356" y="2232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2" name="Oval 100"/>
            <p:cNvSpPr>
              <a:spLocks noChangeArrowheads="1"/>
            </p:cNvSpPr>
            <p:nvPr/>
          </p:nvSpPr>
          <p:spPr bwMode="auto">
            <a:xfrm>
              <a:off x="4918" y="2507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3" name="Oval 101"/>
            <p:cNvSpPr>
              <a:spLocks noChangeArrowheads="1"/>
            </p:cNvSpPr>
            <p:nvPr/>
          </p:nvSpPr>
          <p:spPr bwMode="auto">
            <a:xfrm>
              <a:off x="4391" y="2670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4" name="Oval 102"/>
            <p:cNvSpPr>
              <a:spLocks noChangeArrowheads="1"/>
            </p:cNvSpPr>
            <p:nvPr/>
          </p:nvSpPr>
          <p:spPr bwMode="auto">
            <a:xfrm>
              <a:off x="4858" y="243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5" name="Oval 103"/>
            <p:cNvSpPr>
              <a:spLocks noChangeArrowheads="1"/>
            </p:cNvSpPr>
            <p:nvPr/>
          </p:nvSpPr>
          <p:spPr bwMode="auto">
            <a:xfrm>
              <a:off x="4678" y="2432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6" name="Oval 104"/>
            <p:cNvSpPr>
              <a:spLocks noChangeArrowheads="1"/>
            </p:cNvSpPr>
            <p:nvPr/>
          </p:nvSpPr>
          <p:spPr bwMode="auto">
            <a:xfrm>
              <a:off x="5075" y="231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7" name="Oval 105"/>
            <p:cNvSpPr>
              <a:spLocks noChangeArrowheads="1"/>
            </p:cNvSpPr>
            <p:nvPr/>
          </p:nvSpPr>
          <p:spPr bwMode="auto">
            <a:xfrm>
              <a:off x="5025" y="2345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8" name="Oval 106"/>
            <p:cNvSpPr>
              <a:spLocks noChangeArrowheads="1"/>
            </p:cNvSpPr>
            <p:nvPr/>
          </p:nvSpPr>
          <p:spPr bwMode="auto">
            <a:xfrm>
              <a:off x="4640" y="2485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39" name="Oval 107"/>
            <p:cNvSpPr>
              <a:spLocks noChangeArrowheads="1"/>
            </p:cNvSpPr>
            <p:nvPr/>
          </p:nvSpPr>
          <p:spPr bwMode="auto">
            <a:xfrm>
              <a:off x="5368" y="2176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0" name="Oval 108"/>
            <p:cNvSpPr>
              <a:spLocks noChangeArrowheads="1"/>
            </p:cNvSpPr>
            <p:nvPr/>
          </p:nvSpPr>
          <p:spPr bwMode="auto">
            <a:xfrm>
              <a:off x="4794" y="243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1" name="Oval 109"/>
            <p:cNvSpPr>
              <a:spLocks noChangeArrowheads="1"/>
            </p:cNvSpPr>
            <p:nvPr/>
          </p:nvSpPr>
          <p:spPr bwMode="auto">
            <a:xfrm>
              <a:off x="5216" y="237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2" name="Oval 110"/>
            <p:cNvSpPr>
              <a:spLocks noChangeArrowheads="1"/>
            </p:cNvSpPr>
            <p:nvPr/>
          </p:nvSpPr>
          <p:spPr bwMode="auto">
            <a:xfrm>
              <a:off x="4625" y="2469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3" name="Oval 111"/>
            <p:cNvSpPr>
              <a:spLocks noChangeArrowheads="1"/>
            </p:cNvSpPr>
            <p:nvPr/>
          </p:nvSpPr>
          <p:spPr bwMode="auto">
            <a:xfrm>
              <a:off x="4896" y="2437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4" name="Oval 112"/>
            <p:cNvSpPr>
              <a:spLocks noChangeArrowheads="1"/>
            </p:cNvSpPr>
            <p:nvPr/>
          </p:nvSpPr>
          <p:spPr bwMode="auto">
            <a:xfrm>
              <a:off x="4700" y="2492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5" name="Oval 113"/>
            <p:cNvSpPr>
              <a:spLocks noChangeArrowheads="1"/>
            </p:cNvSpPr>
            <p:nvPr/>
          </p:nvSpPr>
          <p:spPr bwMode="auto">
            <a:xfrm>
              <a:off x="4738" y="2447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6" name="Oval 114"/>
            <p:cNvSpPr>
              <a:spLocks noChangeArrowheads="1"/>
            </p:cNvSpPr>
            <p:nvPr/>
          </p:nvSpPr>
          <p:spPr bwMode="auto">
            <a:xfrm>
              <a:off x="4994" y="2416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7" name="Oval 115"/>
            <p:cNvSpPr>
              <a:spLocks noChangeArrowheads="1"/>
            </p:cNvSpPr>
            <p:nvPr/>
          </p:nvSpPr>
          <p:spPr bwMode="auto">
            <a:xfrm>
              <a:off x="5157" y="2210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8" name="Oval 116"/>
            <p:cNvSpPr>
              <a:spLocks noChangeArrowheads="1"/>
            </p:cNvSpPr>
            <p:nvPr/>
          </p:nvSpPr>
          <p:spPr bwMode="auto">
            <a:xfrm>
              <a:off x="4847" y="2541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49" name="Oval 117"/>
            <p:cNvSpPr>
              <a:spLocks noChangeArrowheads="1"/>
            </p:cNvSpPr>
            <p:nvPr/>
          </p:nvSpPr>
          <p:spPr bwMode="auto">
            <a:xfrm>
              <a:off x="5091" y="2292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0" name="Oval 118"/>
            <p:cNvSpPr>
              <a:spLocks noChangeArrowheads="1"/>
            </p:cNvSpPr>
            <p:nvPr/>
          </p:nvSpPr>
          <p:spPr bwMode="auto">
            <a:xfrm>
              <a:off x="4870" y="2469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1" name="Oval 119"/>
            <p:cNvSpPr>
              <a:spLocks noChangeArrowheads="1"/>
            </p:cNvSpPr>
            <p:nvPr/>
          </p:nvSpPr>
          <p:spPr bwMode="auto">
            <a:xfrm>
              <a:off x="4756" y="2405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2" name="Oval 120"/>
            <p:cNvSpPr>
              <a:spLocks noChangeArrowheads="1"/>
            </p:cNvSpPr>
            <p:nvPr/>
          </p:nvSpPr>
          <p:spPr bwMode="auto">
            <a:xfrm>
              <a:off x="4603" y="2617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3" name="Oval 121"/>
            <p:cNvSpPr>
              <a:spLocks noChangeArrowheads="1"/>
            </p:cNvSpPr>
            <p:nvPr/>
          </p:nvSpPr>
          <p:spPr bwMode="auto">
            <a:xfrm>
              <a:off x="4772" y="2545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4" name="Oval 122"/>
            <p:cNvSpPr>
              <a:spLocks noChangeArrowheads="1"/>
            </p:cNvSpPr>
            <p:nvPr/>
          </p:nvSpPr>
          <p:spPr bwMode="auto">
            <a:xfrm>
              <a:off x="5254" y="231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5" name="Oval 123"/>
            <p:cNvSpPr>
              <a:spLocks noChangeArrowheads="1"/>
            </p:cNvSpPr>
            <p:nvPr/>
          </p:nvSpPr>
          <p:spPr bwMode="auto">
            <a:xfrm>
              <a:off x="4918" y="2368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6" name="Oval 124"/>
            <p:cNvSpPr>
              <a:spLocks noChangeArrowheads="1"/>
            </p:cNvSpPr>
            <p:nvPr/>
          </p:nvSpPr>
          <p:spPr bwMode="auto">
            <a:xfrm>
              <a:off x="5719" y="1945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7" name="Oval 125"/>
            <p:cNvSpPr>
              <a:spLocks noChangeArrowheads="1"/>
            </p:cNvSpPr>
            <p:nvPr/>
          </p:nvSpPr>
          <p:spPr bwMode="auto">
            <a:xfrm>
              <a:off x="5410" y="2009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8" name="Oval 126"/>
            <p:cNvSpPr>
              <a:spLocks noChangeArrowheads="1"/>
            </p:cNvSpPr>
            <p:nvPr/>
          </p:nvSpPr>
          <p:spPr bwMode="auto">
            <a:xfrm>
              <a:off x="5254" y="211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59" name="Oval 127"/>
            <p:cNvSpPr>
              <a:spLocks noChangeArrowheads="1"/>
            </p:cNvSpPr>
            <p:nvPr/>
          </p:nvSpPr>
          <p:spPr bwMode="auto">
            <a:xfrm>
              <a:off x="5601" y="2069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0" name="Oval 128"/>
            <p:cNvSpPr>
              <a:spLocks noChangeArrowheads="1"/>
            </p:cNvSpPr>
            <p:nvPr/>
          </p:nvSpPr>
          <p:spPr bwMode="auto">
            <a:xfrm>
              <a:off x="5557" y="2005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1" name="Oval 129"/>
            <p:cNvSpPr>
              <a:spLocks noChangeArrowheads="1"/>
            </p:cNvSpPr>
            <p:nvPr/>
          </p:nvSpPr>
          <p:spPr bwMode="auto">
            <a:xfrm>
              <a:off x="5378" y="2014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2" name="Oval 130"/>
            <p:cNvSpPr>
              <a:spLocks noChangeArrowheads="1"/>
            </p:cNvSpPr>
            <p:nvPr/>
          </p:nvSpPr>
          <p:spPr bwMode="auto">
            <a:xfrm>
              <a:off x="5621" y="2043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3" name="Oval 131"/>
            <p:cNvSpPr>
              <a:spLocks noChangeArrowheads="1"/>
            </p:cNvSpPr>
            <p:nvPr/>
          </p:nvSpPr>
          <p:spPr bwMode="auto">
            <a:xfrm>
              <a:off x="5444" y="2205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4" name="Oval 132"/>
            <p:cNvSpPr>
              <a:spLocks noChangeArrowheads="1"/>
            </p:cNvSpPr>
            <p:nvPr/>
          </p:nvSpPr>
          <p:spPr bwMode="auto">
            <a:xfrm>
              <a:off x="5561" y="2145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5" name="Oval 133"/>
            <p:cNvSpPr>
              <a:spLocks noChangeArrowheads="1"/>
            </p:cNvSpPr>
            <p:nvPr/>
          </p:nvSpPr>
          <p:spPr bwMode="auto">
            <a:xfrm>
              <a:off x="4810" y="243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6" name="Oval 134"/>
            <p:cNvSpPr>
              <a:spLocks noChangeArrowheads="1"/>
            </p:cNvSpPr>
            <p:nvPr/>
          </p:nvSpPr>
          <p:spPr bwMode="auto">
            <a:xfrm>
              <a:off x="5839" y="2069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7" name="Oval 135"/>
            <p:cNvSpPr>
              <a:spLocks noChangeArrowheads="1"/>
            </p:cNvSpPr>
            <p:nvPr/>
          </p:nvSpPr>
          <p:spPr bwMode="auto">
            <a:xfrm>
              <a:off x="5416" y="2091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8" name="Oval 136"/>
            <p:cNvSpPr>
              <a:spLocks noChangeArrowheads="1"/>
            </p:cNvSpPr>
            <p:nvPr/>
          </p:nvSpPr>
          <p:spPr bwMode="auto">
            <a:xfrm>
              <a:off x="5968" y="1880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69" name="Oval 137"/>
            <p:cNvSpPr>
              <a:spLocks noChangeArrowheads="1"/>
            </p:cNvSpPr>
            <p:nvPr/>
          </p:nvSpPr>
          <p:spPr bwMode="auto">
            <a:xfrm>
              <a:off x="4565" y="2643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0" name="Oval 138"/>
            <p:cNvSpPr>
              <a:spLocks noChangeArrowheads="1"/>
            </p:cNvSpPr>
            <p:nvPr/>
          </p:nvSpPr>
          <p:spPr bwMode="auto">
            <a:xfrm>
              <a:off x="5621" y="2308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1" name="Oval 139"/>
            <p:cNvSpPr>
              <a:spLocks noChangeArrowheads="1"/>
            </p:cNvSpPr>
            <p:nvPr/>
          </p:nvSpPr>
          <p:spPr bwMode="auto">
            <a:xfrm>
              <a:off x="5059" y="243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2" name="Oval 140"/>
            <p:cNvSpPr>
              <a:spLocks noChangeArrowheads="1"/>
            </p:cNvSpPr>
            <p:nvPr/>
          </p:nvSpPr>
          <p:spPr bwMode="auto">
            <a:xfrm>
              <a:off x="4999" y="2345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3" name="Oval 141"/>
            <p:cNvSpPr>
              <a:spLocks noChangeArrowheads="1"/>
            </p:cNvSpPr>
            <p:nvPr/>
          </p:nvSpPr>
          <p:spPr bwMode="auto">
            <a:xfrm>
              <a:off x="5406" y="2096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4" name="Oval 142"/>
            <p:cNvSpPr>
              <a:spLocks noChangeArrowheads="1"/>
            </p:cNvSpPr>
            <p:nvPr/>
          </p:nvSpPr>
          <p:spPr bwMode="auto">
            <a:xfrm>
              <a:off x="5432" y="2096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5" name="Oval 143"/>
            <p:cNvSpPr>
              <a:spLocks noChangeArrowheads="1"/>
            </p:cNvSpPr>
            <p:nvPr/>
          </p:nvSpPr>
          <p:spPr bwMode="auto">
            <a:xfrm>
              <a:off x="5523" y="2308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6" name="Oval 144"/>
            <p:cNvSpPr>
              <a:spLocks noChangeArrowheads="1"/>
            </p:cNvSpPr>
            <p:nvPr/>
          </p:nvSpPr>
          <p:spPr bwMode="auto">
            <a:xfrm>
              <a:off x="4956" y="2101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7" name="Oval 145"/>
            <p:cNvSpPr>
              <a:spLocks noChangeArrowheads="1"/>
            </p:cNvSpPr>
            <p:nvPr/>
          </p:nvSpPr>
          <p:spPr bwMode="auto">
            <a:xfrm>
              <a:off x="4782" y="2421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8" name="Oval 146"/>
            <p:cNvSpPr>
              <a:spLocks noChangeArrowheads="1"/>
            </p:cNvSpPr>
            <p:nvPr/>
          </p:nvSpPr>
          <p:spPr bwMode="auto">
            <a:xfrm>
              <a:off x="4669" y="2621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79" name="Oval 147"/>
            <p:cNvSpPr>
              <a:spLocks noChangeArrowheads="1"/>
            </p:cNvSpPr>
            <p:nvPr/>
          </p:nvSpPr>
          <p:spPr bwMode="auto">
            <a:xfrm>
              <a:off x="4999" y="2485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0" name="Oval 148"/>
            <p:cNvSpPr>
              <a:spLocks noChangeArrowheads="1"/>
            </p:cNvSpPr>
            <p:nvPr/>
          </p:nvSpPr>
          <p:spPr bwMode="auto">
            <a:xfrm>
              <a:off x="5432" y="2047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1" name="Oval 149"/>
            <p:cNvSpPr>
              <a:spLocks noChangeArrowheads="1"/>
            </p:cNvSpPr>
            <p:nvPr/>
          </p:nvSpPr>
          <p:spPr bwMode="auto">
            <a:xfrm>
              <a:off x="5773" y="2009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2" name="Oval 150"/>
            <p:cNvSpPr>
              <a:spLocks noChangeArrowheads="1"/>
            </p:cNvSpPr>
            <p:nvPr/>
          </p:nvSpPr>
          <p:spPr bwMode="auto">
            <a:xfrm>
              <a:off x="5281" y="2107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3" name="Oval 151"/>
            <p:cNvSpPr>
              <a:spLocks noChangeArrowheads="1"/>
            </p:cNvSpPr>
            <p:nvPr/>
          </p:nvSpPr>
          <p:spPr bwMode="auto">
            <a:xfrm>
              <a:off x="5898" y="1760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4" name="Oval 152"/>
            <p:cNvSpPr>
              <a:spLocks noChangeArrowheads="1"/>
            </p:cNvSpPr>
            <p:nvPr/>
          </p:nvSpPr>
          <p:spPr bwMode="auto">
            <a:xfrm>
              <a:off x="5216" y="2388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5" name="Oval 153"/>
            <p:cNvSpPr>
              <a:spLocks noChangeArrowheads="1"/>
            </p:cNvSpPr>
            <p:nvPr/>
          </p:nvSpPr>
          <p:spPr bwMode="auto">
            <a:xfrm>
              <a:off x="5655" y="2220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6" name="Oval 154"/>
            <p:cNvSpPr>
              <a:spLocks noChangeArrowheads="1"/>
            </p:cNvSpPr>
            <p:nvPr/>
          </p:nvSpPr>
          <p:spPr bwMode="auto">
            <a:xfrm>
              <a:off x="5784" y="2156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7" name="Oval 155"/>
            <p:cNvSpPr>
              <a:spLocks noChangeArrowheads="1"/>
            </p:cNvSpPr>
            <p:nvPr/>
          </p:nvSpPr>
          <p:spPr bwMode="auto">
            <a:xfrm>
              <a:off x="4901" y="230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8" name="Oval 156"/>
            <p:cNvSpPr>
              <a:spLocks noChangeArrowheads="1"/>
            </p:cNvSpPr>
            <p:nvPr/>
          </p:nvSpPr>
          <p:spPr bwMode="auto">
            <a:xfrm>
              <a:off x="5205" y="217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89" name="Oval 157"/>
            <p:cNvSpPr>
              <a:spLocks noChangeArrowheads="1"/>
            </p:cNvSpPr>
            <p:nvPr/>
          </p:nvSpPr>
          <p:spPr bwMode="auto">
            <a:xfrm>
              <a:off x="5194" y="2323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0" name="Oval 158"/>
            <p:cNvSpPr>
              <a:spLocks noChangeArrowheads="1"/>
            </p:cNvSpPr>
            <p:nvPr/>
          </p:nvSpPr>
          <p:spPr bwMode="auto">
            <a:xfrm>
              <a:off x="5579" y="2074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1" name="Oval 159"/>
            <p:cNvSpPr>
              <a:spLocks noChangeArrowheads="1"/>
            </p:cNvSpPr>
            <p:nvPr/>
          </p:nvSpPr>
          <p:spPr bwMode="auto">
            <a:xfrm>
              <a:off x="5330" y="2176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2" name="Oval 160"/>
            <p:cNvSpPr>
              <a:spLocks noChangeArrowheads="1"/>
            </p:cNvSpPr>
            <p:nvPr/>
          </p:nvSpPr>
          <p:spPr bwMode="auto">
            <a:xfrm>
              <a:off x="4429" y="2665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3" name="Oval 161"/>
            <p:cNvSpPr>
              <a:spLocks noChangeArrowheads="1"/>
            </p:cNvSpPr>
            <p:nvPr/>
          </p:nvSpPr>
          <p:spPr bwMode="auto">
            <a:xfrm>
              <a:off x="3958" y="2983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4" name="Oval 162"/>
            <p:cNvSpPr>
              <a:spLocks noChangeArrowheads="1"/>
            </p:cNvSpPr>
            <p:nvPr/>
          </p:nvSpPr>
          <p:spPr bwMode="auto">
            <a:xfrm>
              <a:off x="4294" y="2686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5" name="Oval 163"/>
            <p:cNvSpPr>
              <a:spLocks noChangeArrowheads="1"/>
            </p:cNvSpPr>
            <p:nvPr/>
          </p:nvSpPr>
          <p:spPr bwMode="auto">
            <a:xfrm>
              <a:off x="4685" y="2437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6" name="Oval 164"/>
            <p:cNvSpPr>
              <a:spLocks noChangeArrowheads="1"/>
            </p:cNvSpPr>
            <p:nvPr/>
          </p:nvSpPr>
          <p:spPr bwMode="auto">
            <a:xfrm>
              <a:off x="4923" y="2432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7" name="Oval 165"/>
            <p:cNvSpPr>
              <a:spLocks noChangeArrowheads="1"/>
            </p:cNvSpPr>
            <p:nvPr/>
          </p:nvSpPr>
          <p:spPr bwMode="auto">
            <a:xfrm>
              <a:off x="4890" y="242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8" name="Oval 166"/>
            <p:cNvSpPr>
              <a:spLocks noChangeArrowheads="1"/>
            </p:cNvSpPr>
            <p:nvPr/>
          </p:nvSpPr>
          <p:spPr bwMode="auto">
            <a:xfrm>
              <a:off x="4983" y="2334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399" name="Oval 167"/>
            <p:cNvSpPr>
              <a:spLocks noChangeArrowheads="1"/>
            </p:cNvSpPr>
            <p:nvPr/>
          </p:nvSpPr>
          <p:spPr bwMode="auto">
            <a:xfrm>
              <a:off x="4451" y="2485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0" name="Oval 168"/>
            <p:cNvSpPr>
              <a:spLocks noChangeArrowheads="1"/>
            </p:cNvSpPr>
            <p:nvPr/>
          </p:nvSpPr>
          <p:spPr bwMode="auto">
            <a:xfrm>
              <a:off x="4712" y="257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1" name="Oval 169"/>
            <p:cNvSpPr>
              <a:spLocks noChangeArrowheads="1"/>
            </p:cNvSpPr>
            <p:nvPr/>
          </p:nvSpPr>
          <p:spPr bwMode="auto">
            <a:xfrm>
              <a:off x="4343" y="2741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2" name="Oval 170"/>
            <p:cNvSpPr>
              <a:spLocks noChangeArrowheads="1"/>
            </p:cNvSpPr>
            <p:nvPr/>
          </p:nvSpPr>
          <p:spPr bwMode="auto">
            <a:xfrm>
              <a:off x="4122" y="2719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3" name="Oval 171"/>
            <p:cNvSpPr>
              <a:spLocks noChangeArrowheads="1"/>
            </p:cNvSpPr>
            <p:nvPr/>
          </p:nvSpPr>
          <p:spPr bwMode="auto">
            <a:xfrm>
              <a:off x="4489" y="2637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4" name="Oval 172"/>
            <p:cNvSpPr>
              <a:spLocks noChangeArrowheads="1"/>
            </p:cNvSpPr>
            <p:nvPr/>
          </p:nvSpPr>
          <p:spPr bwMode="auto">
            <a:xfrm>
              <a:off x="4051" y="2946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5" name="Oval 173"/>
            <p:cNvSpPr>
              <a:spLocks noChangeArrowheads="1"/>
            </p:cNvSpPr>
            <p:nvPr/>
          </p:nvSpPr>
          <p:spPr bwMode="auto">
            <a:xfrm>
              <a:off x="4662" y="2637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6" name="Oval 174"/>
            <p:cNvSpPr>
              <a:spLocks noChangeArrowheads="1"/>
            </p:cNvSpPr>
            <p:nvPr/>
          </p:nvSpPr>
          <p:spPr bwMode="auto">
            <a:xfrm>
              <a:off x="4051" y="2957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7" name="Oval 175"/>
            <p:cNvSpPr>
              <a:spLocks noChangeArrowheads="1"/>
            </p:cNvSpPr>
            <p:nvPr/>
          </p:nvSpPr>
          <p:spPr bwMode="auto">
            <a:xfrm>
              <a:off x="5005" y="2258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8" name="Oval 176"/>
            <p:cNvSpPr>
              <a:spLocks noChangeArrowheads="1"/>
            </p:cNvSpPr>
            <p:nvPr/>
          </p:nvSpPr>
          <p:spPr bwMode="auto">
            <a:xfrm>
              <a:off x="5179" y="2345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09" name="Oval 177"/>
            <p:cNvSpPr>
              <a:spLocks noChangeArrowheads="1"/>
            </p:cNvSpPr>
            <p:nvPr/>
          </p:nvSpPr>
          <p:spPr bwMode="auto">
            <a:xfrm>
              <a:off x="4549" y="2557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0" name="Oval 178"/>
            <p:cNvSpPr>
              <a:spLocks noChangeArrowheads="1"/>
            </p:cNvSpPr>
            <p:nvPr/>
          </p:nvSpPr>
          <p:spPr bwMode="auto">
            <a:xfrm>
              <a:off x="4583" y="2756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1" name="Oval 179"/>
            <p:cNvSpPr>
              <a:spLocks noChangeArrowheads="1"/>
            </p:cNvSpPr>
            <p:nvPr/>
          </p:nvSpPr>
          <p:spPr bwMode="auto">
            <a:xfrm>
              <a:off x="5119" y="2447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2" name="Oval 180"/>
            <p:cNvSpPr>
              <a:spLocks noChangeArrowheads="1"/>
            </p:cNvSpPr>
            <p:nvPr/>
          </p:nvSpPr>
          <p:spPr bwMode="auto">
            <a:xfrm>
              <a:off x="4810" y="2617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3" name="Oval 181"/>
            <p:cNvSpPr>
              <a:spLocks noChangeArrowheads="1"/>
            </p:cNvSpPr>
            <p:nvPr/>
          </p:nvSpPr>
          <p:spPr bwMode="auto">
            <a:xfrm>
              <a:off x="4154" y="2935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4" name="Oval 182"/>
            <p:cNvSpPr>
              <a:spLocks noChangeArrowheads="1"/>
            </p:cNvSpPr>
            <p:nvPr/>
          </p:nvSpPr>
          <p:spPr bwMode="auto">
            <a:xfrm>
              <a:off x="4696" y="2497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5" name="Oval 183"/>
            <p:cNvSpPr>
              <a:spLocks noChangeArrowheads="1"/>
            </p:cNvSpPr>
            <p:nvPr/>
          </p:nvSpPr>
          <p:spPr bwMode="auto">
            <a:xfrm>
              <a:off x="5063" y="2242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6" name="Oval 184"/>
            <p:cNvSpPr>
              <a:spLocks noChangeArrowheads="1"/>
            </p:cNvSpPr>
            <p:nvPr/>
          </p:nvSpPr>
          <p:spPr bwMode="auto">
            <a:xfrm>
              <a:off x="4538" y="2800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7" name="Oval 185"/>
            <p:cNvSpPr>
              <a:spLocks noChangeArrowheads="1"/>
            </p:cNvSpPr>
            <p:nvPr/>
          </p:nvSpPr>
          <p:spPr bwMode="auto">
            <a:xfrm>
              <a:off x="5167" y="2519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8" name="Oval 186"/>
            <p:cNvSpPr>
              <a:spLocks noChangeArrowheads="1"/>
            </p:cNvSpPr>
            <p:nvPr/>
          </p:nvSpPr>
          <p:spPr bwMode="auto">
            <a:xfrm>
              <a:off x="4647" y="2617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19" name="Oval 187"/>
            <p:cNvSpPr>
              <a:spLocks noChangeArrowheads="1"/>
            </p:cNvSpPr>
            <p:nvPr/>
          </p:nvSpPr>
          <p:spPr bwMode="auto">
            <a:xfrm>
              <a:off x="4901" y="2481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0" name="Oval 188"/>
            <p:cNvSpPr>
              <a:spLocks noChangeArrowheads="1"/>
            </p:cNvSpPr>
            <p:nvPr/>
          </p:nvSpPr>
          <p:spPr bwMode="auto">
            <a:xfrm>
              <a:off x="4614" y="2665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1" name="Oval 189"/>
            <p:cNvSpPr>
              <a:spLocks noChangeArrowheads="1"/>
            </p:cNvSpPr>
            <p:nvPr/>
          </p:nvSpPr>
          <p:spPr bwMode="auto">
            <a:xfrm>
              <a:off x="4631" y="2654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2" name="Oval 190"/>
            <p:cNvSpPr>
              <a:spLocks noChangeArrowheads="1"/>
            </p:cNvSpPr>
            <p:nvPr/>
          </p:nvSpPr>
          <p:spPr bwMode="auto">
            <a:xfrm>
              <a:off x="5059" y="218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3" name="Oval 191"/>
            <p:cNvSpPr>
              <a:spLocks noChangeArrowheads="1"/>
            </p:cNvSpPr>
            <p:nvPr/>
          </p:nvSpPr>
          <p:spPr bwMode="auto">
            <a:xfrm>
              <a:off x="4716" y="2648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4" name="Oval 192"/>
            <p:cNvSpPr>
              <a:spLocks noChangeArrowheads="1"/>
            </p:cNvSpPr>
            <p:nvPr/>
          </p:nvSpPr>
          <p:spPr bwMode="auto">
            <a:xfrm>
              <a:off x="4847" y="2550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5" name="Oval 193"/>
            <p:cNvSpPr>
              <a:spLocks noChangeArrowheads="1"/>
            </p:cNvSpPr>
            <p:nvPr/>
          </p:nvSpPr>
          <p:spPr bwMode="auto">
            <a:xfrm>
              <a:off x="5009" y="2425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6" name="Oval 194"/>
            <p:cNvSpPr>
              <a:spLocks noChangeArrowheads="1"/>
            </p:cNvSpPr>
            <p:nvPr/>
          </p:nvSpPr>
          <p:spPr bwMode="auto">
            <a:xfrm>
              <a:off x="4652" y="2659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7" name="Oval 195"/>
            <p:cNvSpPr>
              <a:spLocks noChangeArrowheads="1"/>
            </p:cNvSpPr>
            <p:nvPr/>
          </p:nvSpPr>
          <p:spPr bwMode="auto">
            <a:xfrm>
              <a:off x="4457" y="2844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8" name="Oval 196"/>
            <p:cNvSpPr>
              <a:spLocks noChangeArrowheads="1"/>
            </p:cNvSpPr>
            <p:nvPr/>
          </p:nvSpPr>
          <p:spPr bwMode="auto">
            <a:xfrm>
              <a:off x="4956" y="2550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29" name="Oval 197"/>
            <p:cNvSpPr>
              <a:spLocks noChangeArrowheads="1"/>
            </p:cNvSpPr>
            <p:nvPr/>
          </p:nvSpPr>
          <p:spPr bwMode="auto">
            <a:xfrm>
              <a:off x="4505" y="2632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0" name="Oval 198"/>
            <p:cNvSpPr>
              <a:spLocks noChangeArrowheads="1"/>
            </p:cNvSpPr>
            <p:nvPr/>
          </p:nvSpPr>
          <p:spPr bwMode="auto">
            <a:xfrm>
              <a:off x="4956" y="2513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1" name="Oval 199"/>
            <p:cNvSpPr>
              <a:spLocks noChangeArrowheads="1"/>
            </p:cNvSpPr>
            <p:nvPr/>
          </p:nvSpPr>
          <p:spPr bwMode="auto">
            <a:xfrm>
              <a:off x="5167" y="2232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2" name="Oval 200"/>
            <p:cNvSpPr>
              <a:spLocks noChangeArrowheads="1"/>
            </p:cNvSpPr>
            <p:nvPr/>
          </p:nvSpPr>
          <p:spPr bwMode="auto">
            <a:xfrm>
              <a:off x="4501" y="2519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3" name="Oval 201"/>
            <p:cNvSpPr>
              <a:spLocks noChangeArrowheads="1"/>
            </p:cNvSpPr>
            <p:nvPr/>
          </p:nvSpPr>
          <p:spPr bwMode="auto">
            <a:xfrm>
              <a:off x="4625" y="2697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4" name="Oval 202"/>
            <p:cNvSpPr>
              <a:spLocks noChangeArrowheads="1"/>
            </p:cNvSpPr>
            <p:nvPr/>
          </p:nvSpPr>
          <p:spPr bwMode="auto">
            <a:xfrm>
              <a:off x="4923" y="2507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5" name="Oval 203"/>
            <p:cNvSpPr>
              <a:spLocks noChangeArrowheads="1"/>
            </p:cNvSpPr>
            <p:nvPr/>
          </p:nvSpPr>
          <p:spPr bwMode="auto">
            <a:xfrm>
              <a:off x="4707" y="2465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6" name="Oval 204"/>
            <p:cNvSpPr>
              <a:spLocks noChangeArrowheads="1"/>
            </p:cNvSpPr>
            <p:nvPr/>
          </p:nvSpPr>
          <p:spPr bwMode="auto">
            <a:xfrm>
              <a:off x="4896" y="2648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7" name="Oval 205"/>
            <p:cNvSpPr>
              <a:spLocks noChangeArrowheads="1"/>
            </p:cNvSpPr>
            <p:nvPr/>
          </p:nvSpPr>
          <p:spPr bwMode="auto">
            <a:xfrm>
              <a:off x="4756" y="2605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8" name="Oval 206"/>
            <p:cNvSpPr>
              <a:spLocks noChangeArrowheads="1"/>
            </p:cNvSpPr>
            <p:nvPr/>
          </p:nvSpPr>
          <p:spPr bwMode="auto">
            <a:xfrm>
              <a:off x="5508" y="2107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39" name="Oval 207"/>
            <p:cNvSpPr>
              <a:spLocks noChangeArrowheads="1"/>
            </p:cNvSpPr>
            <p:nvPr/>
          </p:nvSpPr>
          <p:spPr bwMode="auto">
            <a:xfrm>
              <a:off x="5270" y="2399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0" name="Oval 208"/>
            <p:cNvSpPr>
              <a:spLocks noChangeArrowheads="1"/>
            </p:cNvSpPr>
            <p:nvPr/>
          </p:nvSpPr>
          <p:spPr bwMode="auto">
            <a:xfrm>
              <a:off x="4890" y="2465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1" name="Oval 209"/>
            <p:cNvSpPr>
              <a:spLocks noChangeArrowheads="1"/>
            </p:cNvSpPr>
            <p:nvPr/>
          </p:nvSpPr>
          <p:spPr bwMode="auto">
            <a:xfrm>
              <a:off x="5085" y="2432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2" name="Oval 210"/>
            <p:cNvSpPr>
              <a:spLocks noChangeArrowheads="1"/>
            </p:cNvSpPr>
            <p:nvPr/>
          </p:nvSpPr>
          <p:spPr bwMode="auto">
            <a:xfrm>
              <a:off x="5514" y="1945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3" name="Oval 211"/>
            <p:cNvSpPr>
              <a:spLocks noChangeArrowheads="1"/>
            </p:cNvSpPr>
            <p:nvPr/>
          </p:nvSpPr>
          <p:spPr bwMode="auto">
            <a:xfrm>
              <a:off x="4609" y="2388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4" name="Oval 212"/>
            <p:cNvSpPr>
              <a:spLocks noChangeArrowheads="1"/>
            </p:cNvSpPr>
            <p:nvPr/>
          </p:nvSpPr>
          <p:spPr bwMode="auto">
            <a:xfrm>
              <a:off x="4561" y="2914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5" name="Oval 213"/>
            <p:cNvSpPr>
              <a:spLocks noChangeArrowheads="1"/>
            </p:cNvSpPr>
            <p:nvPr/>
          </p:nvSpPr>
          <p:spPr bwMode="auto">
            <a:xfrm>
              <a:off x="5254" y="2394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6" name="Oval 214"/>
            <p:cNvSpPr>
              <a:spLocks noChangeArrowheads="1"/>
            </p:cNvSpPr>
            <p:nvPr/>
          </p:nvSpPr>
          <p:spPr bwMode="auto">
            <a:xfrm>
              <a:off x="4685" y="2665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7" name="Oval 215"/>
            <p:cNvSpPr>
              <a:spLocks noChangeArrowheads="1"/>
            </p:cNvSpPr>
            <p:nvPr/>
          </p:nvSpPr>
          <p:spPr bwMode="auto">
            <a:xfrm>
              <a:off x="4852" y="2432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8" name="Oval 216"/>
            <p:cNvSpPr>
              <a:spLocks noChangeArrowheads="1"/>
            </p:cNvSpPr>
            <p:nvPr/>
          </p:nvSpPr>
          <p:spPr bwMode="auto">
            <a:xfrm>
              <a:off x="5161" y="2280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49" name="Oval 217"/>
            <p:cNvSpPr>
              <a:spLocks noChangeArrowheads="1"/>
            </p:cNvSpPr>
            <p:nvPr/>
          </p:nvSpPr>
          <p:spPr bwMode="auto">
            <a:xfrm>
              <a:off x="5236" y="2399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0" name="Oval 218"/>
            <p:cNvSpPr>
              <a:spLocks noChangeArrowheads="1"/>
            </p:cNvSpPr>
            <p:nvPr/>
          </p:nvSpPr>
          <p:spPr bwMode="auto">
            <a:xfrm>
              <a:off x="5101" y="2194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1" name="Oval 219"/>
            <p:cNvSpPr>
              <a:spLocks noChangeArrowheads="1"/>
            </p:cNvSpPr>
            <p:nvPr/>
          </p:nvSpPr>
          <p:spPr bwMode="auto">
            <a:xfrm>
              <a:off x="3851" y="3168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2" name="Oval 220"/>
            <p:cNvSpPr>
              <a:spLocks noChangeArrowheads="1"/>
            </p:cNvSpPr>
            <p:nvPr/>
          </p:nvSpPr>
          <p:spPr bwMode="auto">
            <a:xfrm>
              <a:off x="5254" y="2610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3" name="Oval 221"/>
            <p:cNvSpPr>
              <a:spLocks noChangeArrowheads="1"/>
            </p:cNvSpPr>
            <p:nvPr/>
          </p:nvSpPr>
          <p:spPr bwMode="auto">
            <a:xfrm>
              <a:off x="5226" y="2529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4" name="Oval 222"/>
            <p:cNvSpPr>
              <a:spLocks noChangeArrowheads="1"/>
            </p:cNvSpPr>
            <p:nvPr/>
          </p:nvSpPr>
          <p:spPr bwMode="auto">
            <a:xfrm>
              <a:off x="5503" y="2198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5" name="Oval 223"/>
            <p:cNvSpPr>
              <a:spLocks noChangeArrowheads="1"/>
            </p:cNvSpPr>
            <p:nvPr/>
          </p:nvSpPr>
          <p:spPr bwMode="auto">
            <a:xfrm>
              <a:off x="5134" y="2378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6" name="Oval 224"/>
            <p:cNvSpPr>
              <a:spLocks noChangeArrowheads="1"/>
            </p:cNvSpPr>
            <p:nvPr/>
          </p:nvSpPr>
          <p:spPr bwMode="auto">
            <a:xfrm>
              <a:off x="5205" y="2443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7" name="Oval 225"/>
            <p:cNvSpPr>
              <a:spLocks noChangeArrowheads="1"/>
            </p:cNvSpPr>
            <p:nvPr/>
          </p:nvSpPr>
          <p:spPr bwMode="auto">
            <a:xfrm>
              <a:off x="5075" y="2610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8" name="Oval 226"/>
            <p:cNvSpPr>
              <a:spLocks noChangeArrowheads="1"/>
            </p:cNvSpPr>
            <p:nvPr/>
          </p:nvSpPr>
          <p:spPr bwMode="auto">
            <a:xfrm>
              <a:off x="5063" y="2447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59" name="Oval 227"/>
            <p:cNvSpPr>
              <a:spLocks noChangeArrowheads="1"/>
            </p:cNvSpPr>
            <p:nvPr/>
          </p:nvSpPr>
          <p:spPr bwMode="auto">
            <a:xfrm>
              <a:off x="5134" y="2340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0" name="Oval 228"/>
            <p:cNvSpPr>
              <a:spLocks noChangeArrowheads="1"/>
            </p:cNvSpPr>
            <p:nvPr/>
          </p:nvSpPr>
          <p:spPr bwMode="auto">
            <a:xfrm>
              <a:off x="4885" y="2334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1" name="Oval 229"/>
            <p:cNvSpPr>
              <a:spLocks noChangeArrowheads="1"/>
            </p:cNvSpPr>
            <p:nvPr/>
          </p:nvSpPr>
          <p:spPr bwMode="auto">
            <a:xfrm>
              <a:off x="3882" y="3179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2" name="Oval 230"/>
            <p:cNvSpPr>
              <a:spLocks noChangeArrowheads="1"/>
            </p:cNvSpPr>
            <p:nvPr/>
          </p:nvSpPr>
          <p:spPr bwMode="auto">
            <a:xfrm>
              <a:off x="3753" y="3049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3" name="Oval 231"/>
            <p:cNvSpPr>
              <a:spLocks noChangeArrowheads="1"/>
            </p:cNvSpPr>
            <p:nvPr/>
          </p:nvSpPr>
          <p:spPr bwMode="auto">
            <a:xfrm>
              <a:off x="5172" y="236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4" name="Oval 232"/>
            <p:cNvSpPr>
              <a:spLocks noChangeArrowheads="1"/>
            </p:cNvSpPr>
            <p:nvPr/>
          </p:nvSpPr>
          <p:spPr bwMode="auto">
            <a:xfrm>
              <a:off x="5368" y="211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5" name="Oval 233"/>
            <p:cNvSpPr>
              <a:spLocks noChangeArrowheads="1"/>
            </p:cNvSpPr>
            <p:nvPr/>
          </p:nvSpPr>
          <p:spPr bwMode="auto">
            <a:xfrm>
              <a:off x="5005" y="230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6" name="Oval 234"/>
            <p:cNvSpPr>
              <a:spLocks noChangeArrowheads="1"/>
            </p:cNvSpPr>
            <p:nvPr/>
          </p:nvSpPr>
          <p:spPr bwMode="auto">
            <a:xfrm>
              <a:off x="5384" y="2145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7" name="Oval 235"/>
            <p:cNvSpPr>
              <a:spLocks noChangeArrowheads="1"/>
            </p:cNvSpPr>
            <p:nvPr/>
          </p:nvSpPr>
          <p:spPr bwMode="auto">
            <a:xfrm>
              <a:off x="5139" y="2183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8" name="Oval 236"/>
            <p:cNvSpPr>
              <a:spLocks noChangeArrowheads="1"/>
            </p:cNvSpPr>
            <p:nvPr/>
          </p:nvSpPr>
          <p:spPr bwMode="auto">
            <a:xfrm>
              <a:off x="4485" y="2703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69" name="Oval 237"/>
            <p:cNvSpPr>
              <a:spLocks noChangeArrowheads="1"/>
            </p:cNvSpPr>
            <p:nvPr/>
          </p:nvSpPr>
          <p:spPr bwMode="auto">
            <a:xfrm>
              <a:off x="4939" y="2242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70" name="Oval 238"/>
            <p:cNvSpPr>
              <a:spLocks noChangeArrowheads="1"/>
            </p:cNvSpPr>
            <p:nvPr/>
          </p:nvSpPr>
          <p:spPr bwMode="auto">
            <a:xfrm>
              <a:off x="4403" y="2692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71" name="Oval 239"/>
            <p:cNvSpPr>
              <a:spLocks noChangeArrowheads="1"/>
            </p:cNvSpPr>
            <p:nvPr/>
          </p:nvSpPr>
          <p:spPr bwMode="auto">
            <a:xfrm>
              <a:off x="4890" y="2437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72" name="Oval 240"/>
            <p:cNvSpPr>
              <a:spLocks noChangeArrowheads="1"/>
            </p:cNvSpPr>
            <p:nvPr/>
          </p:nvSpPr>
          <p:spPr bwMode="auto">
            <a:xfrm>
              <a:off x="4089" y="3028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473" name="Line 241"/>
            <p:cNvSpPr>
              <a:spLocks noChangeShapeType="1"/>
            </p:cNvSpPr>
            <p:nvPr/>
          </p:nvSpPr>
          <p:spPr bwMode="auto">
            <a:xfrm flipV="1">
              <a:off x="3769" y="1896"/>
              <a:ext cx="2215" cy="1181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74" name="Line 242"/>
            <p:cNvSpPr>
              <a:spLocks noChangeShapeType="1"/>
            </p:cNvSpPr>
            <p:nvPr/>
          </p:nvSpPr>
          <p:spPr bwMode="auto">
            <a:xfrm flipH="1" flipV="1">
              <a:off x="5974" y="1814"/>
              <a:ext cx="10" cy="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75" name="Line 243"/>
            <p:cNvSpPr>
              <a:spLocks noChangeShapeType="1"/>
            </p:cNvSpPr>
            <p:nvPr/>
          </p:nvSpPr>
          <p:spPr bwMode="auto">
            <a:xfrm flipH="1" flipV="1">
              <a:off x="5952" y="1809"/>
              <a:ext cx="22" cy="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76" name="Line 244"/>
            <p:cNvSpPr>
              <a:spLocks noChangeShapeType="1"/>
            </p:cNvSpPr>
            <p:nvPr/>
          </p:nvSpPr>
          <p:spPr bwMode="auto">
            <a:xfrm flipH="1">
              <a:off x="5926" y="1809"/>
              <a:ext cx="26" cy="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77" name="Line 245"/>
            <p:cNvSpPr>
              <a:spLocks noChangeShapeType="1"/>
            </p:cNvSpPr>
            <p:nvPr/>
          </p:nvSpPr>
          <p:spPr bwMode="auto">
            <a:xfrm>
              <a:off x="5892" y="1809"/>
              <a:ext cx="34" cy="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78" name="Line 246"/>
            <p:cNvSpPr>
              <a:spLocks noChangeShapeType="1"/>
            </p:cNvSpPr>
            <p:nvPr/>
          </p:nvSpPr>
          <p:spPr bwMode="auto">
            <a:xfrm>
              <a:off x="5860" y="1809"/>
              <a:ext cx="32" cy="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79" name="Line 247"/>
            <p:cNvSpPr>
              <a:spLocks noChangeShapeType="1"/>
            </p:cNvSpPr>
            <p:nvPr/>
          </p:nvSpPr>
          <p:spPr bwMode="auto">
            <a:xfrm flipV="1">
              <a:off x="5822" y="1809"/>
              <a:ext cx="38" cy="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0" name="Line 248"/>
            <p:cNvSpPr>
              <a:spLocks noChangeShapeType="1"/>
            </p:cNvSpPr>
            <p:nvPr/>
          </p:nvSpPr>
          <p:spPr bwMode="auto">
            <a:xfrm flipV="1">
              <a:off x="5779" y="1814"/>
              <a:ext cx="43" cy="11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1" name="Line 249"/>
            <p:cNvSpPr>
              <a:spLocks noChangeShapeType="1"/>
            </p:cNvSpPr>
            <p:nvPr/>
          </p:nvSpPr>
          <p:spPr bwMode="auto">
            <a:xfrm flipV="1">
              <a:off x="5735" y="1825"/>
              <a:ext cx="44" cy="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2" name="Line 250"/>
            <p:cNvSpPr>
              <a:spLocks noChangeShapeType="1"/>
            </p:cNvSpPr>
            <p:nvPr/>
          </p:nvSpPr>
          <p:spPr bwMode="auto">
            <a:xfrm flipV="1">
              <a:off x="5686" y="1832"/>
              <a:ext cx="49" cy="1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3" name="Line 251"/>
            <p:cNvSpPr>
              <a:spLocks noChangeShapeType="1"/>
            </p:cNvSpPr>
            <p:nvPr/>
          </p:nvSpPr>
          <p:spPr bwMode="auto">
            <a:xfrm flipV="1">
              <a:off x="5639" y="1847"/>
              <a:ext cx="47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4" name="Line 252"/>
            <p:cNvSpPr>
              <a:spLocks noChangeShapeType="1"/>
            </p:cNvSpPr>
            <p:nvPr/>
          </p:nvSpPr>
          <p:spPr bwMode="auto">
            <a:xfrm flipV="1">
              <a:off x="5583" y="1863"/>
              <a:ext cx="56" cy="1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5" name="Line 253"/>
            <p:cNvSpPr>
              <a:spLocks noChangeShapeType="1"/>
            </p:cNvSpPr>
            <p:nvPr/>
          </p:nvSpPr>
          <p:spPr bwMode="auto">
            <a:xfrm flipV="1">
              <a:off x="5523" y="1880"/>
              <a:ext cx="60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6" name="Line 254"/>
            <p:cNvSpPr>
              <a:spLocks noChangeShapeType="1"/>
            </p:cNvSpPr>
            <p:nvPr/>
          </p:nvSpPr>
          <p:spPr bwMode="auto">
            <a:xfrm flipV="1">
              <a:off x="5470" y="1896"/>
              <a:ext cx="53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7" name="Line 255"/>
            <p:cNvSpPr>
              <a:spLocks noChangeShapeType="1"/>
            </p:cNvSpPr>
            <p:nvPr/>
          </p:nvSpPr>
          <p:spPr bwMode="auto">
            <a:xfrm flipV="1">
              <a:off x="5410" y="1918"/>
              <a:ext cx="60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8" name="Line 256"/>
            <p:cNvSpPr>
              <a:spLocks noChangeShapeType="1"/>
            </p:cNvSpPr>
            <p:nvPr/>
          </p:nvSpPr>
          <p:spPr bwMode="auto">
            <a:xfrm flipV="1">
              <a:off x="5346" y="1945"/>
              <a:ext cx="64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89" name="Line 257"/>
            <p:cNvSpPr>
              <a:spLocks noChangeShapeType="1"/>
            </p:cNvSpPr>
            <p:nvPr/>
          </p:nvSpPr>
          <p:spPr bwMode="auto">
            <a:xfrm flipV="1">
              <a:off x="5281" y="1971"/>
              <a:ext cx="65" cy="2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0" name="Line 258"/>
            <p:cNvSpPr>
              <a:spLocks noChangeShapeType="1"/>
            </p:cNvSpPr>
            <p:nvPr/>
          </p:nvSpPr>
          <p:spPr bwMode="auto">
            <a:xfrm flipV="1">
              <a:off x="5216" y="1999"/>
              <a:ext cx="65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1" name="Line 259"/>
            <p:cNvSpPr>
              <a:spLocks noChangeShapeType="1"/>
            </p:cNvSpPr>
            <p:nvPr/>
          </p:nvSpPr>
          <p:spPr bwMode="auto">
            <a:xfrm flipV="1">
              <a:off x="5150" y="2025"/>
              <a:ext cx="66" cy="3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2" name="Line 260"/>
            <p:cNvSpPr>
              <a:spLocks noChangeShapeType="1"/>
            </p:cNvSpPr>
            <p:nvPr/>
          </p:nvSpPr>
          <p:spPr bwMode="auto">
            <a:xfrm flipV="1">
              <a:off x="5085" y="2059"/>
              <a:ext cx="65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3" name="Line 261"/>
            <p:cNvSpPr>
              <a:spLocks noChangeShapeType="1"/>
            </p:cNvSpPr>
            <p:nvPr/>
          </p:nvSpPr>
          <p:spPr bwMode="auto">
            <a:xfrm flipV="1">
              <a:off x="5021" y="2091"/>
              <a:ext cx="64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4" name="Line 262"/>
            <p:cNvSpPr>
              <a:spLocks noChangeShapeType="1"/>
            </p:cNvSpPr>
            <p:nvPr/>
          </p:nvSpPr>
          <p:spPr bwMode="auto">
            <a:xfrm flipV="1">
              <a:off x="4949" y="2123"/>
              <a:ext cx="72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5" name="Line 263"/>
            <p:cNvSpPr>
              <a:spLocks noChangeShapeType="1"/>
            </p:cNvSpPr>
            <p:nvPr/>
          </p:nvSpPr>
          <p:spPr bwMode="auto">
            <a:xfrm flipV="1">
              <a:off x="4885" y="2161"/>
              <a:ext cx="64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6" name="Line 264"/>
            <p:cNvSpPr>
              <a:spLocks noChangeShapeType="1"/>
            </p:cNvSpPr>
            <p:nvPr/>
          </p:nvSpPr>
          <p:spPr bwMode="auto">
            <a:xfrm flipV="1">
              <a:off x="4820" y="2194"/>
              <a:ext cx="65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7" name="Line 265"/>
            <p:cNvSpPr>
              <a:spLocks noChangeShapeType="1"/>
            </p:cNvSpPr>
            <p:nvPr/>
          </p:nvSpPr>
          <p:spPr bwMode="auto">
            <a:xfrm flipV="1">
              <a:off x="4756" y="2232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8" name="Line 266"/>
            <p:cNvSpPr>
              <a:spLocks noChangeShapeType="1"/>
            </p:cNvSpPr>
            <p:nvPr/>
          </p:nvSpPr>
          <p:spPr bwMode="auto">
            <a:xfrm flipV="1">
              <a:off x="4685" y="2270"/>
              <a:ext cx="71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499" name="Line 267"/>
            <p:cNvSpPr>
              <a:spLocks noChangeShapeType="1"/>
            </p:cNvSpPr>
            <p:nvPr/>
          </p:nvSpPr>
          <p:spPr bwMode="auto">
            <a:xfrm flipV="1">
              <a:off x="4625" y="2308"/>
              <a:ext cx="60" cy="4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0" name="Line 268"/>
            <p:cNvSpPr>
              <a:spLocks noChangeShapeType="1"/>
            </p:cNvSpPr>
            <p:nvPr/>
          </p:nvSpPr>
          <p:spPr bwMode="auto">
            <a:xfrm flipV="1">
              <a:off x="4561" y="2350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1" name="Line 269"/>
            <p:cNvSpPr>
              <a:spLocks noChangeShapeType="1"/>
            </p:cNvSpPr>
            <p:nvPr/>
          </p:nvSpPr>
          <p:spPr bwMode="auto">
            <a:xfrm flipV="1">
              <a:off x="4501" y="2388"/>
              <a:ext cx="60" cy="3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2" name="Line 270"/>
            <p:cNvSpPr>
              <a:spLocks noChangeShapeType="1"/>
            </p:cNvSpPr>
            <p:nvPr/>
          </p:nvSpPr>
          <p:spPr bwMode="auto">
            <a:xfrm flipV="1">
              <a:off x="4441" y="2425"/>
              <a:ext cx="60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3" name="Line 271"/>
            <p:cNvSpPr>
              <a:spLocks noChangeShapeType="1"/>
            </p:cNvSpPr>
            <p:nvPr/>
          </p:nvSpPr>
          <p:spPr bwMode="auto">
            <a:xfrm flipV="1">
              <a:off x="4381" y="2469"/>
              <a:ext cx="60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4" name="Line 272"/>
            <p:cNvSpPr>
              <a:spLocks noChangeShapeType="1"/>
            </p:cNvSpPr>
            <p:nvPr/>
          </p:nvSpPr>
          <p:spPr bwMode="auto">
            <a:xfrm flipV="1">
              <a:off x="4327" y="2507"/>
              <a:ext cx="5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5" name="Line 273"/>
            <p:cNvSpPr>
              <a:spLocks noChangeShapeType="1"/>
            </p:cNvSpPr>
            <p:nvPr/>
          </p:nvSpPr>
          <p:spPr bwMode="auto">
            <a:xfrm flipV="1">
              <a:off x="4278" y="2545"/>
              <a:ext cx="49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6" name="Line 274"/>
            <p:cNvSpPr>
              <a:spLocks noChangeShapeType="1"/>
            </p:cNvSpPr>
            <p:nvPr/>
          </p:nvSpPr>
          <p:spPr bwMode="auto">
            <a:xfrm flipV="1">
              <a:off x="4229" y="2589"/>
              <a:ext cx="49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7" name="Line 275"/>
            <p:cNvSpPr>
              <a:spLocks noChangeShapeType="1"/>
            </p:cNvSpPr>
            <p:nvPr/>
          </p:nvSpPr>
          <p:spPr bwMode="auto">
            <a:xfrm flipV="1">
              <a:off x="4180" y="2627"/>
              <a:ext cx="49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8" name="Line 276"/>
            <p:cNvSpPr>
              <a:spLocks noChangeShapeType="1"/>
            </p:cNvSpPr>
            <p:nvPr/>
          </p:nvSpPr>
          <p:spPr bwMode="auto">
            <a:xfrm flipV="1">
              <a:off x="4138" y="2665"/>
              <a:ext cx="42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09" name="Line 277"/>
            <p:cNvSpPr>
              <a:spLocks noChangeShapeType="1"/>
            </p:cNvSpPr>
            <p:nvPr/>
          </p:nvSpPr>
          <p:spPr bwMode="auto">
            <a:xfrm flipV="1">
              <a:off x="4100" y="2697"/>
              <a:ext cx="38" cy="3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0" name="Line 278"/>
            <p:cNvSpPr>
              <a:spLocks noChangeShapeType="1"/>
            </p:cNvSpPr>
            <p:nvPr/>
          </p:nvSpPr>
          <p:spPr bwMode="auto">
            <a:xfrm flipV="1">
              <a:off x="4062" y="2734"/>
              <a:ext cx="38" cy="3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1" name="Line 279"/>
            <p:cNvSpPr>
              <a:spLocks noChangeShapeType="1"/>
            </p:cNvSpPr>
            <p:nvPr/>
          </p:nvSpPr>
          <p:spPr bwMode="auto">
            <a:xfrm flipV="1">
              <a:off x="4029" y="2768"/>
              <a:ext cx="33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2" name="Line 280"/>
            <p:cNvSpPr>
              <a:spLocks noChangeShapeType="1"/>
            </p:cNvSpPr>
            <p:nvPr/>
          </p:nvSpPr>
          <p:spPr bwMode="auto">
            <a:xfrm flipV="1">
              <a:off x="4002" y="2806"/>
              <a:ext cx="27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3" name="Line 281"/>
            <p:cNvSpPr>
              <a:spLocks noChangeShapeType="1"/>
            </p:cNvSpPr>
            <p:nvPr/>
          </p:nvSpPr>
          <p:spPr bwMode="auto">
            <a:xfrm flipV="1">
              <a:off x="3980" y="2832"/>
              <a:ext cx="22" cy="3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4" name="Line 282"/>
            <p:cNvSpPr>
              <a:spLocks noChangeShapeType="1"/>
            </p:cNvSpPr>
            <p:nvPr/>
          </p:nvSpPr>
          <p:spPr bwMode="auto">
            <a:xfrm flipV="1">
              <a:off x="3958" y="2866"/>
              <a:ext cx="22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5" name="Line 283"/>
            <p:cNvSpPr>
              <a:spLocks noChangeShapeType="1"/>
            </p:cNvSpPr>
            <p:nvPr/>
          </p:nvSpPr>
          <p:spPr bwMode="auto">
            <a:xfrm flipV="1">
              <a:off x="3942" y="2892"/>
              <a:ext cx="16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6" name="Line 284"/>
            <p:cNvSpPr>
              <a:spLocks noChangeShapeType="1"/>
            </p:cNvSpPr>
            <p:nvPr/>
          </p:nvSpPr>
          <p:spPr bwMode="auto">
            <a:xfrm flipV="1">
              <a:off x="3927" y="2919"/>
              <a:ext cx="15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7" name="Line 285"/>
            <p:cNvSpPr>
              <a:spLocks noChangeShapeType="1"/>
            </p:cNvSpPr>
            <p:nvPr/>
          </p:nvSpPr>
          <p:spPr bwMode="auto">
            <a:xfrm flipV="1">
              <a:off x="3920" y="2946"/>
              <a:ext cx="7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8" name="Line 286"/>
            <p:cNvSpPr>
              <a:spLocks noChangeShapeType="1"/>
            </p:cNvSpPr>
            <p:nvPr/>
          </p:nvSpPr>
          <p:spPr bwMode="auto">
            <a:xfrm flipV="1">
              <a:off x="3915" y="2968"/>
              <a:ext cx="5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19" name="Line 287"/>
            <p:cNvSpPr>
              <a:spLocks noChangeShapeType="1"/>
            </p:cNvSpPr>
            <p:nvPr/>
          </p:nvSpPr>
          <p:spPr bwMode="auto">
            <a:xfrm flipV="1">
              <a:off x="3915" y="2990"/>
              <a:ext cx="2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0" name="Line 288"/>
            <p:cNvSpPr>
              <a:spLocks noChangeShapeType="1"/>
            </p:cNvSpPr>
            <p:nvPr/>
          </p:nvSpPr>
          <p:spPr bwMode="auto">
            <a:xfrm flipH="1" flipV="1">
              <a:off x="3915" y="3006"/>
              <a:ext cx="5" cy="1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1" name="Line 289"/>
            <p:cNvSpPr>
              <a:spLocks noChangeShapeType="1"/>
            </p:cNvSpPr>
            <p:nvPr/>
          </p:nvSpPr>
          <p:spPr bwMode="auto">
            <a:xfrm flipH="1" flipV="1">
              <a:off x="3920" y="3021"/>
              <a:ext cx="7" cy="1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2" name="Line 290"/>
            <p:cNvSpPr>
              <a:spLocks noChangeShapeType="1"/>
            </p:cNvSpPr>
            <p:nvPr/>
          </p:nvSpPr>
          <p:spPr bwMode="auto">
            <a:xfrm flipH="1" flipV="1">
              <a:off x="3927" y="3033"/>
              <a:ext cx="15" cy="10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3" name="Line 291"/>
            <p:cNvSpPr>
              <a:spLocks noChangeShapeType="1"/>
            </p:cNvSpPr>
            <p:nvPr/>
          </p:nvSpPr>
          <p:spPr bwMode="auto">
            <a:xfrm flipH="1" flipV="1">
              <a:off x="3942" y="3043"/>
              <a:ext cx="16" cy="1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4" name="Line 292"/>
            <p:cNvSpPr>
              <a:spLocks noChangeShapeType="1"/>
            </p:cNvSpPr>
            <p:nvPr/>
          </p:nvSpPr>
          <p:spPr bwMode="auto">
            <a:xfrm flipH="1" flipV="1">
              <a:off x="3958" y="3055"/>
              <a:ext cx="22" cy="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5" name="Line 293"/>
            <p:cNvSpPr>
              <a:spLocks noChangeShapeType="1"/>
            </p:cNvSpPr>
            <p:nvPr/>
          </p:nvSpPr>
          <p:spPr bwMode="auto">
            <a:xfrm flipH="1" flipV="1">
              <a:off x="3980" y="3059"/>
              <a:ext cx="22" cy="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6" name="Line 294"/>
            <p:cNvSpPr>
              <a:spLocks noChangeShapeType="1"/>
            </p:cNvSpPr>
            <p:nvPr/>
          </p:nvSpPr>
          <p:spPr bwMode="auto">
            <a:xfrm flipH="1">
              <a:off x="4002" y="3065"/>
              <a:ext cx="33" cy="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7" name="Line 295"/>
            <p:cNvSpPr>
              <a:spLocks noChangeShapeType="1"/>
            </p:cNvSpPr>
            <p:nvPr/>
          </p:nvSpPr>
          <p:spPr bwMode="auto">
            <a:xfrm>
              <a:off x="4035" y="3065"/>
              <a:ext cx="31" cy="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8" name="Line 296"/>
            <p:cNvSpPr>
              <a:spLocks noChangeShapeType="1"/>
            </p:cNvSpPr>
            <p:nvPr/>
          </p:nvSpPr>
          <p:spPr bwMode="auto">
            <a:xfrm flipV="1">
              <a:off x="4066" y="3059"/>
              <a:ext cx="38" cy="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29" name="Line 297"/>
            <p:cNvSpPr>
              <a:spLocks noChangeShapeType="1"/>
            </p:cNvSpPr>
            <p:nvPr/>
          </p:nvSpPr>
          <p:spPr bwMode="auto">
            <a:xfrm flipV="1">
              <a:off x="4104" y="3055"/>
              <a:ext cx="38" cy="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0" name="Line 298"/>
            <p:cNvSpPr>
              <a:spLocks noChangeShapeType="1"/>
            </p:cNvSpPr>
            <p:nvPr/>
          </p:nvSpPr>
          <p:spPr bwMode="auto">
            <a:xfrm flipV="1">
              <a:off x="4142" y="3043"/>
              <a:ext cx="44" cy="1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1" name="Line 299"/>
            <p:cNvSpPr>
              <a:spLocks noChangeShapeType="1"/>
            </p:cNvSpPr>
            <p:nvPr/>
          </p:nvSpPr>
          <p:spPr bwMode="auto">
            <a:xfrm flipV="1">
              <a:off x="4186" y="3033"/>
              <a:ext cx="50" cy="10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2" name="Line 300"/>
            <p:cNvSpPr>
              <a:spLocks noChangeShapeType="1"/>
            </p:cNvSpPr>
            <p:nvPr/>
          </p:nvSpPr>
          <p:spPr bwMode="auto">
            <a:xfrm flipV="1">
              <a:off x="4236" y="3017"/>
              <a:ext cx="48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3" name="Line 301"/>
            <p:cNvSpPr>
              <a:spLocks noChangeShapeType="1"/>
            </p:cNvSpPr>
            <p:nvPr/>
          </p:nvSpPr>
          <p:spPr bwMode="auto">
            <a:xfrm flipV="1">
              <a:off x="4284" y="3001"/>
              <a:ext cx="49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4" name="Line 302"/>
            <p:cNvSpPr>
              <a:spLocks noChangeShapeType="1"/>
            </p:cNvSpPr>
            <p:nvPr/>
          </p:nvSpPr>
          <p:spPr bwMode="auto">
            <a:xfrm flipV="1">
              <a:off x="4333" y="2983"/>
              <a:ext cx="54" cy="1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5" name="Line 303"/>
            <p:cNvSpPr>
              <a:spLocks noChangeShapeType="1"/>
            </p:cNvSpPr>
            <p:nvPr/>
          </p:nvSpPr>
          <p:spPr bwMode="auto">
            <a:xfrm flipV="1">
              <a:off x="4387" y="2961"/>
              <a:ext cx="60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6" name="Line 304"/>
            <p:cNvSpPr>
              <a:spLocks noChangeShapeType="1"/>
            </p:cNvSpPr>
            <p:nvPr/>
          </p:nvSpPr>
          <p:spPr bwMode="auto">
            <a:xfrm flipV="1">
              <a:off x="4447" y="2941"/>
              <a:ext cx="58" cy="20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7" name="Line 305"/>
            <p:cNvSpPr>
              <a:spLocks noChangeShapeType="1"/>
            </p:cNvSpPr>
            <p:nvPr/>
          </p:nvSpPr>
          <p:spPr bwMode="auto">
            <a:xfrm flipV="1">
              <a:off x="4505" y="2914"/>
              <a:ext cx="60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8" name="Line 306"/>
            <p:cNvSpPr>
              <a:spLocks noChangeShapeType="1"/>
            </p:cNvSpPr>
            <p:nvPr/>
          </p:nvSpPr>
          <p:spPr bwMode="auto">
            <a:xfrm flipV="1">
              <a:off x="4565" y="2892"/>
              <a:ext cx="66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39" name="Line 307"/>
            <p:cNvSpPr>
              <a:spLocks noChangeShapeType="1"/>
            </p:cNvSpPr>
            <p:nvPr/>
          </p:nvSpPr>
          <p:spPr bwMode="auto">
            <a:xfrm flipV="1">
              <a:off x="4631" y="2859"/>
              <a:ext cx="59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0" name="Line 308"/>
            <p:cNvSpPr>
              <a:spLocks noChangeShapeType="1"/>
            </p:cNvSpPr>
            <p:nvPr/>
          </p:nvSpPr>
          <p:spPr bwMode="auto">
            <a:xfrm flipV="1">
              <a:off x="4690" y="2832"/>
              <a:ext cx="70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1" name="Line 309"/>
            <p:cNvSpPr>
              <a:spLocks noChangeShapeType="1"/>
            </p:cNvSpPr>
            <p:nvPr/>
          </p:nvSpPr>
          <p:spPr bwMode="auto">
            <a:xfrm flipV="1">
              <a:off x="4760" y="2800"/>
              <a:ext cx="65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2" name="Line 310"/>
            <p:cNvSpPr>
              <a:spLocks noChangeShapeType="1"/>
            </p:cNvSpPr>
            <p:nvPr/>
          </p:nvSpPr>
          <p:spPr bwMode="auto">
            <a:xfrm flipV="1">
              <a:off x="4825" y="2768"/>
              <a:ext cx="65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3" name="Line 311"/>
            <p:cNvSpPr>
              <a:spLocks noChangeShapeType="1"/>
            </p:cNvSpPr>
            <p:nvPr/>
          </p:nvSpPr>
          <p:spPr bwMode="auto">
            <a:xfrm flipV="1">
              <a:off x="4890" y="2730"/>
              <a:ext cx="66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4" name="Line 312"/>
            <p:cNvSpPr>
              <a:spLocks noChangeShapeType="1"/>
            </p:cNvSpPr>
            <p:nvPr/>
          </p:nvSpPr>
          <p:spPr bwMode="auto">
            <a:xfrm flipV="1">
              <a:off x="4956" y="2697"/>
              <a:ext cx="69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5" name="Line 313"/>
            <p:cNvSpPr>
              <a:spLocks noChangeShapeType="1"/>
            </p:cNvSpPr>
            <p:nvPr/>
          </p:nvSpPr>
          <p:spPr bwMode="auto">
            <a:xfrm flipV="1">
              <a:off x="5025" y="2659"/>
              <a:ext cx="66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6" name="Line 314"/>
            <p:cNvSpPr>
              <a:spLocks noChangeShapeType="1"/>
            </p:cNvSpPr>
            <p:nvPr/>
          </p:nvSpPr>
          <p:spPr bwMode="auto">
            <a:xfrm flipV="1">
              <a:off x="5091" y="2621"/>
              <a:ext cx="66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7" name="Line 315"/>
            <p:cNvSpPr>
              <a:spLocks noChangeShapeType="1"/>
            </p:cNvSpPr>
            <p:nvPr/>
          </p:nvSpPr>
          <p:spPr bwMode="auto">
            <a:xfrm flipV="1">
              <a:off x="5157" y="2583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8" name="Line 316"/>
            <p:cNvSpPr>
              <a:spLocks noChangeShapeType="1"/>
            </p:cNvSpPr>
            <p:nvPr/>
          </p:nvSpPr>
          <p:spPr bwMode="auto">
            <a:xfrm flipV="1">
              <a:off x="5221" y="2541"/>
              <a:ext cx="65" cy="4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49" name="Line 317"/>
            <p:cNvSpPr>
              <a:spLocks noChangeShapeType="1"/>
            </p:cNvSpPr>
            <p:nvPr/>
          </p:nvSpPr>
          <p:spPr bwMode="auto">
            <a:xfrm flipV="1">
              <a:off x="5286" y="2503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0" name="Line 318"/>
            <p:cNvSpPr>
              <a:spLocks noChangeShapeType="1"/>
            </p:cNvSpPr>
            <p:nvPr/>
          </p:nvSpPr>
          <p:spPr bwMode="auto">
            <a:xfrm flipV="1">
              <a:off x="5350" y="2465"/>
              <a:ext cx="60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1" name="Line 319"/>
            <p:cNvSpPr>
              <a:spLocks noChangeShapeType="1"/>
            </p:cNvSpPr>
            <p:nvPr/>
          </p:nvSpPr>
          <p:spPr bwMode="auto">
            <a:xfrm flipV="1">
              <a:off x="5410" y="2421"/>
              <a:ext cx="65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2" name="Line 320"/>
            <p:cNvSpPr>
              <a:spLocks noChangeShapeType="1"/>
            </p:cNvSpPr>
            <p:nvPr/>
          </p:nvSpPr>
          <p:spPr bwMode="auto">
            <a:xfrm flipV="1">
              <a:off x="5475" y="2383"/>
              <a:ext cx="55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3" name="Line 321"/>
            <p:cNvSpPr>
              <a:spLocks noChangeShapeType="1"/>
            </p:cNvSpPr>
            <p:nvPr/>
          </p:nvSpPr>
          <p:spPr bwMode="auto">
            <a:xfrm flipV="1">
              <a:off x="5530" y="2345"/>
              <a:ext cx="60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4" name="Line 322"/>
            <p:cNvSpPr>
              <a:spLocks noChangeShapeType="1"/>
            </p:cNvSpPr>
            <p:nvPr/>
          </p:nvSpPr>
          <p:spPr bwMode="auto">
            <a:xfrm flipV="1">
              <a:off x="5590" y="2301"/>
              <a:ext cx="49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5" name="Line 323"/>
            <p:cNvSpPr>
              <a:spLocks noChangeShapeType="1"/>
            </p:cNvSpPr>
            <p:nvPr/>
          </p:nvSpPr>
          <p:spPr bwMode="auto">
            <a:xfrm flipV="1">
              <a:off x="5639" y="2264"/>
              <a:ext cx="54" cy="3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6" name="Line 324"/>
            <p:cNvSpPr>
              <a:spLocks noChangeShapeType="1"/>
            </p:cNvSpPr>
            <p:nvPr/>
          </p:nvSpPr>
          <p:spPr bwMode="auto">
            <a:xfrm flipV="1">
              <a:off x="5693" y="2226"/>
              <a:ext cx="42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7" name="Line 325"/>
            <p:cNvSpPr>
              <a:spLocks noChangeShapeType="1"/>
            </p:cNvSpPr>
            <p:nvPr/>
          </p:nvSpPr>
          <p:spPr bwMode="auto">
            <a:xfrm flipV="1">
              <a:off x="5735" y="2188"/>
              <a:ext cx="49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8" name="Line 326"/>
            <p:cNvSpPr>
              <a:spLocks noChangeShapeType="1"/>
            </p:cNvSpPr>
            <p:nvPr/>
          </p:nvSpPr>
          <p:spPr bwMode="auto">
            <a:xfrm flipV="1">
              <a:off x="5784" y="2156"/>
              <a:ext cx="38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59" name="Line 327"/>
            <p:cNvSpPr>
              <a:spLocks noChangeShapeType="1"/>
            </p:cNvSpPr>
            <p:nvPr/>
          </p:nvSpPr>
          <p:spPr bwMode="auto">
            <a:xfrm flipV="1">
              <a:off x="5822" y="2118"/>
              <a:ext cx="38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60" name="Line 328"/>
            <p:cNvSpPr>
              <a:spLocks noChangeShapeType="1"/>
            </p:cNvSpPr>
            <p:nvPr/>
          </p:nvSpPr>
          <p:spPr bwMode="auto">
            <a:xfrm flipV="1">
              <a:off x="5860" y="2085"/>
              <a:ext cx="38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61" name="Line 329"/>
            <p:cNvSpPr>
              <a:spLocks noChangeShapeType="1"/>
            </p:cNvSpPr>
            <p:nvPr/>
          </p:nvSpPr>
          <p:spPr bwMode="auto">
            <a:xfrm flipV="1">
              <a:off x="5898" y="2052"/>
              <a:ext cx="28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62" name="Line 330"/>
            <p:cNvSpPr>
              <a:spLocks noChangeShapeType="1"/>
            </p:cNvSpPr>
            <p:nvPr/>
          </p:nvSpPr>
          <p:spPr bwMode="auto">
            <a:xfrm flipV="1">
              <a:off x="5926" y="2021"/>
              <a:ext cx="26" cy="31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563" name="Line 331"/>
            <p:cNvSpPr>
              <a:spLocks noChangeShapeType="1"/>
            </p:cNvSpPr>
            <p:nvPr/>
          </p:nvSpPr>
          <p:spPr bwMode="auto">
            <a:xfrm flipV="1">
              <a:off x="5952" y="1993"/>
              <a:ext cx="22" cy="2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reeform 2"/>
          <p:cNvSpPr>
            <a:spLocks/>
          </p:cNvSpPr>
          <p:nvPr/>
        </p:nvSpPr>
        <p:spPr bwMode="auto">
          <a:xfrm rot="-2458462">
            <a:off x="2228850" y="1397008"/>
            <a:ext cx="2228850" cy="1371600"/>
          </a:xfrm>
          <a:custGeom>
            <a:avLst/>
            <a:gdLst>
              <a:gd name="T0" fmla="*/ 0 w 1248"/>
              <a:gd name="T1" fmla="*/ 336 h 864"/>
              <a:gd name="T2" fmla="*/ 624 w 1248"/>
              <a:gd name="T3" fmla="*/ 0 h 864"/>
              <a:gd name="T4" fmla="*/ 1200 w 1248"/>
              <a:gd name="T5" fmla="*/ 240 h 864"/>
              <a:gd name="T6" fmla="*/ 1248 w 124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864">
                <a:moveTo>
                  <a:pt x="0" y="336"/>
                </a:moveTo>
                <a:lnTo>
                  <a:pt x="624" y="0"/>
                </a:lnTo>
                <a:lnTo>
                  <a:pt x="1200" y="240"/>
                </a:lnTo>
                <a:lnTo>
                  <a:pt x="1248" y="86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1" name="Freeform 3"/>
          <p:cNvSpPr>
            <a:spLocks/>
          </p:cNvSpPr>
          <p:nvPr/>
        </p:nvSpPr>
        <p:spPr bwMode="auto">
          <a:xfrm>
            <a:off x="5229225" y="1244609"/>
            <a:ext cx="3600450" cy="2049463"/>
          </a:xfrm>
          <a:custGeom>
            <a:avLst/>
            <a:gdLst>
              <a:gd name="T0" fmla="*/ 0 w 2016"/>
              <a:gd name="T1" fmla="*/ 587 h 1291"/>
              <a:gd name="T2" fmla="*/ 1082 w 2016"/>
              <a:gd name="T3" fmla="*/ 747 h 1291"/>
              <a:gd name="T4" fmla="*/ 1860 w 2016"/>
              <a:gd name="T5" fmla="*/ 0 h 1291"/>
              <a:gd name="T6" fmla="*/ 2016 w 2016"/>
              <a:gd name="T7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1291">
                <a:moveTo>
                  <a:pt x="0" y="587"/>
                </a:moveTo>
                <a:lnTo>
                  <a:pt x="1082" y="747"/>
                </a:lnTo>
                <a:lnTo>
                  <a:pt x="1860" y="0"/>
                </a:lnTo>
                <a:lnTo>
                  <a:pt x="2016" y="1291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2" name="Freeform 4"/>
          <p:cNvSpPr>
            <a:spLocks/>
          </p:cNvSpPr>
          <p:nvPr/>
        </p:nvSpPr>
        <p:spPr bwMode="auto">
          <a:xfrm rot="-2352571">
            <a:off x="1800225" y="3378208"/>
            <a:ext cx="2486025" cy="1600200"/>
          </a:xfrm>
          <a:custGeom>
            <a:avLst/>
            <a:gdLst>
              <a:gd name="T0" fmla="*/ 0 w 1248"/>
              <a:gd name="T1" fmla="*/ 336 h 864"/>
              <a:gd name="T2" fmla="*/ 624 w 1248"/>
              <a:gd name="T3" fmla="*/ 0 h 864"/>
              <a:gd name="T4" fmla="*/ 1200 w 1248"/>
              <a:gd name="T5" fmla="*/ 240 h 864"/>
              <a:gd name="T6" fmla="*/ 1248 w 124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864">
                <a:moveTo>
                  <a:pt x="0" y="336"/>
                </a:moveTo>
                <a:lnTo>
                  <a:pt x="624" y="0"/>
                </a:lnTo>
                <a:lnTo>
                  <a:pt x="1200" y="240"/>
                </a:lnTo>
                <a:lnTo>
                  <a:pt x="1248" y="86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Freeform 5"/>
          <p:cNvSpPr>
            <a:spLocks/>
          </p:cNvSpPr>
          <p:nvPr/>
        </p:nvSpPr>
        <p:spPr bwMode="auto">
          <a:xfrm>
            <a:off x="5872163" y="3530609"/>
            <a:ext cx="2828925" cy="1516063"/>
          </a:xfrm>
          <a:custGeom>
            <a:avLst/>
            <a:gdLst>
              <a:gd name="T0" fmla="*/ 0 w 2016"/>
              <a:gd name="T1" fmla="*/ 587 h 1291"/>
              <a:gd name="T2" fmla="*/ 1082 w 2016"/>
              <a:gd name="T3" fmla="*/ 747 h 1291"/>
              <a:gd name="T4" fmla="*/ 1860 w 2016"/>
              <a:gd name="T5" fmla="*/ 0 h 1291"/>
              <a:gd name="T6" fmla="*/ 2016 w 2016"/>
              <a:gd name="T7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1291">
                <a:moveTo>
                  <a:pt x="0" y="587"/>
                </a:moveTo>
                <a:lnTo>
                  <a:pt x="1082" y="747"/>
                </a:lnTo>
                <a:lnTo>
                  <a:pt x="1860" y="0"/>
                </a:lnTo>
                <a:lnTo>
                  <a:pt x="2016" y="1291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28625" y="5046672"/>
            <a:ext cx="3086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alibri"/>
                <a:cs typeface="Calibri"/>
              </a:rPr>
              <a:t>Scaled and Centered</a:t>
            </a:r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476250" y="96838"/>
            <a:ext cx="9253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 anchor="ctr"/>
          <a:lstStyle/>
          <a:p>
            <a:pPr>
              <a:lnSpc>
                <a:spcPct val="70000"/>
              </a:lnSpc>
            </a:pPr>
            <a:r>
              <a:rPr lang="en-US" sz="4000" dirty="0" err="1" smtClean="0">
                <a:solidFill>
                  <a:srgbClr val="0000FF"/>
                </a:solidFill>
              </a:rPr>
              <a:t>Procrustes</a:t>
            </a:r>
            <a:r>
              <a:rPr lang="en-US" sz="4000" dirty="0" smtClean="0">
                <a:solidFill>
                  <a:srgbClr val="0000FF"/>
                </a:solidFill>
              </a:rPr>
              <a:t> Trajectory Analysis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B59D523-C080-4F6B-BE8A-A6D26F35F4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94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7917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2375 -0.0215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2" grpId="1" animBg="1"/>
      <p:bldP spid="83973" grpId="0" animBg="1"/>
      <p:bldP spid="83973" grpId="1" animBg="1"/>
      <p:bldP spid="839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 err="1" smtClean="0">
                <a:solidFill>
                  <a:srgbClr val="0000FF"/>
                </a:solidFill>
              </a:rPr>
              <a:t>Procrustes</a:t>
            </a:r>
            <a:r>
              <a:rPr lang="en-US" sz="4000" b="1" dirty="0" smtClean="0">
                <a:solidFill>
                  <a:srgbClr val="0000FF"/>
                </a:solidFill>
              </a:rPr>
              <a:t> Trajectory Analysis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6921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57200" y="54864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alibri"/>
                <a:cs typeface="Calibri"/>
              </a:rPr>
              <a:t>Rotated</a:t>
            </a:r>
          </a:p>
        </p:txBody>
      </p:sp>
      <p:sp>
        <p:nvSpPr>
          <p:cNvPr id="41" name="Freeform 7"/>
          <p:cNvSpPr>
            <a:spLocks/>
          </p:cNvSpPr>
          <p:nvPr/>
        </p:nvSpPr>
        <p:spPr bwMode="auto">
          <a:xfrm rot="-643360">
            <a:off x="3048000" y="5078190"/>
            <a:ext cx="2514600" cy="1516063"/>
          </a:xfrm>
          <a:custGeom>
            <a:avLst/>
            <a:gdLst>
              <a:gd name="T0" fmla="*/ 0 w 2016"/>
              <a:gd name="T1" fmla="*/ 587 h 1291"/>
              <a:gd name="T2" fmla="*/ 1082 w 2016"/>
              <a:gd name="T3" fmla="*/ 747 h 1291"/>
              <a:gd name="T4" fmla="*/ 1860 w 2016"/>
              <a:gd name="T5" fmla="*/ 0 h 1291"/>
              <a:gd name="T6" fmla="*/ 2016 w 2016"/>
              <a:gd name="T7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1291">
                <a:moveTo>
                  <a:pt x="0" y="587"/>
                </a:moveTo>
                <a:lnTo>
                  <a:pt x="1082" y="747"/>
                </a:lnTo>
                <a:lnTo>
                  <a:pt x="1860" y="0"/>
                </a:lnTo>
                <a:lnTo>
                  <a:pt x="2016" y="1291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 rot="-755620">
            <a:off x="3238500" y="5040090"/>
            <a:ext cx="2209800" cy="1600200"/>
          </a:xfrm>
          <a:custGeom>
            <a:avLst/>
            <a:gdLst>
              <a:gd name="T0" fmla="*/ 0 w 1248"/>
              <a:gd name="T1" fmla="*/ 336 h 864"/>
              <a:gd name="T2" fmla="*/ 624 w 1248"/>
              <a:gd name="T3" fmla="*/ 0 h 864"/>
              <a:gd name="T4" fmla="*/ 1200 w 1248"/>
              <a:gd name="T5" fmla="*/ 240 h 864"/>
              <a:gd name="T6" fmla="*/ 1248 w 124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864">
                <a:moveTo>
                  <a:pt x="0" y="336"/>
                </a:moveTo>
                <a:lnTo>
                  <a:pt x="624" y="0"/>
                </a:lnTo>
                <a:lnTo>
                  <a:pt x="1200" y="240"/>
                </a:lnTo>
                <a:lnTo>
                  <a:pt x="1248" y="86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248400" y="4198265"/>
            <a:ext cx="2743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latin typeface="Calibri"/>
                <a:cs typeface="Calibri"/>
              </a:rPr>
              <a:t>Shape difference = square root of summed squared differences between corresponding </a:t>
            </a:r>
            <a:r>
              <a:rPr lang="ja-JP" altLang="en-US" b="0">
                <a:latin typeface="Calibri"/>
                <a:cs typeface="Calibri"/>
              </a:rPr>
              <a:t>“</a:t>
            </a:r>
            <a:r>
              <a:rPr lang="en-US" b="0">
                <a:latin typeface="Calibri"/>
                <a:cs typeface="Calibri"/>
              </a:rPr>
              <a:t>landmarks</a:t>
            </a:r>
            <a:r>
              <a:rPr lang="ja-JP" altLang="en-US" b="0">
                <a:latin typeface="Calibri"/>
                <a:cs typeface="Calibri"/>
              </a:rPr>
              <a:t>”</a:t>
            </a:r>
            <a:endParaRPr lang="en-US" b="0">
              <a:latin typeface="Calibri"/>
              <a:cs typeface="Calibri"/>
            </a:endParaRP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 flipH="1">
            <a:off x="5562600" y="5417465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2"/>
          <p:cNvSpPr>
            <a:spLocks/>
          </p:cNvSpPr>
          <p:nvPr/>
        </p:nvSpPr>
        <p:spPr bwMode="auto">
          <a:xfrm>
            <a:off x="4648200" y="1244608"/>
            <a:ext cx="3200400" cy="2049463"/>
          </a:xfrm>
          <a:custGeom>
            <a:avLst/>
            <a:gdLst>
              <a:gd name="T0" fmla="*/ 0 w 2016"/>
              <a:gd name="T1" fmla="*/ 587 h 1291"/>
              <a:gd name="T2" fmla="*/ 1082 w 2016"/>
              <a:gd name="T3" fmla="*/ 747 h 1291"/>
              <a:gd name="T4" fmla="*/ 1860 w 2016"/>
              <a:gd name="T5" fmla="*/ 0 h 1291"/>
              <a:gd name="T6" fmla="*/ 2016 w 2016"/>
              <a:gd name="T7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1291">
                <a:moveTo>
                  <a:pt x="0" y="587"/>
                </a:moveTo>
                <a:lnTo>
                  <a:pt x="1082" y="747"/>
                </a:lnTo>
                <a:lnTo>
                  <a:pt x="1860" y="0"/>
                </a:lnTo>
                <a:lnTo>
                  <a:pt x="2016" y="1291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3"/>
          <p:cNvSpPr>
            <a:spLocks/>
          </p:cNvSpPr>
          <p:nvPr/>
        </p:nvSpPr>
        <p:spPr bwMode="auto">
          <a:xfrm>
            <a:off x="3048000" y="3378208"/>
            <a:ext cx="2514600" cy="1516063"/>
          </a:xfrm>
          <a:custGeom>
            <a:avLst/>
            <a:gdLst>
              <a:gd name="T0" fmla="*/ 0 w 2016"/>
              <a:gd name="T1" fmla="*/ 587 h 1291"/>
              <a:gd name="T2" fmla="*/ 1082 w 2016"/>
              <a:gd name="T3" fmla="*/ 747 h 1291"/>
              <a:gd name="T4" fmla="*/ 1860 w 2016"/>
              <a:gd name="T5" fmla="*/ 0 h 1291"/>
              <a:gd name="T6" fmla="*/ 2016 w 2016"/>
              <a:gd name="T7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1291">
                <a:moveTo>
                  <a:pt x="0" y="587"/>
                </a:moveTo>
                <a:lnTo>
                  <a:pt x="1082" y="747"/>
                </a:lnTo>
                <a:lnTo>
                  <a:pt x="1860" y="0"/>
                </a:lnTo>
                <a:lnTo>
                  <a:pt x="2016" y="1291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 rot="19141538">
            <a:off x="1981200" y="1397008"/>
            <a:ext cx="1981200" cy="1371600"/>
          </a:xfrm>
          <a:custGeom>
            <a:avLst/>
            <a:gdLst>
              <a:gd name="T0" fmla="*/ 0 w 1248"/>
              <a:gd name="T1" fmla="*/ 336 h 864"/>
              <a:gd name="T2" fmla="*/ 624 w 1248"/>
              <a:gd name="T3" fmla="*/ 0 h 864"/>
              <a:gd name="T4" fmla="*/ 1200 w 1248"/>
              <a:gd name="T5" fmla="*/ 240 h 864"/>
              <a:gd name="T6" fmla="*/ 1248 w 124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864">
                <a:moveTo>
                  <a:pt x="0" y="336"/>
                </a:moveTo>
                <a:lnTo>
                  <a:pt x="624" y="0"/>
                </a:lnTo>
                <a:lnTo>
                  <a:pt x="1200" y="240"/>
                </a:lnTo>
                <a:lnTo>
                  <a:pt x="1248" y="86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6"/>
          <p:cNvSpPr>
            <a:spLocks/>
          </p:cNvSpPr>
          <p:nvPr/>
        </p:nvSpPr>
        <p:spPr bwMode="auto">
          <a:xfrm rot="19247429">
            <a:off x="3238500" y="3340108"/>
            <a:ext cx="2209800" cy="1600200"/>
          </a:xfrm>
          <a:custGeom>
            <a:avLst/>
            <a:gdLst>
              <a:gd name="T0" fmla="*/ 0 w 1248"/>
              <a:gd name="T1" fmla="*/ 336 h 864"/>
              <a:gd name="T2" fmla="*/ 624 w 1248"/>
              <a:gd name="T3" fmla="*/ 0 h 864"/>
              <a:gd name="T4" fmla="*/ 1200 w 1248"/>
              <a:gd name="T5" fmla="*/ 240 h 864"/>
              <a:gd name="T6" fmla="*/ 1248 w 1248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864">
                <a:moveTo>
                  <a:pt x="0" y="336"/>
                </a:moveTo>
                <a:lnTo>
                  <a:pt x="624" y="0"/>
                </a:lnTo>
                <a:lnTo>
                  <a:pt x="1200" y="240"/>
                </a:lnTo>
                <a:lnTo>
                  <a:pt x="1248" y="86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381000" y="504667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Calibri"/>
                <a:cs typeface="Calibri"/>
              </a:rPr>
              <a:t>Scaled and Centered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7923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8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FF"/>
                </a:solidFill>
              </a:rPr>
              <a:t>Attributes of Change Trajectories</a:t>
            </a: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6921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2" y="1004888"/>
            <a:ext cx="7653661" cy="248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95636"/>
              </p:ext>
            </p:extLst>
          </p:nvPr>
        </p:nvGraphicFramePr>
        <p:xfrm>
          <a:off x="2209800" y="5225822"/>
          <a:ext cx="12192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4" name="Equation" r:id="rId5" imgW="812520" imgH="253800" progId="Equation.3">
                  <p:embed/>
                </p:oleObj>
              </mc:Choice>
              <mc:Fallback>
                <p:oleObj name="Equation" r:id="rId5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25822"/>
                        <a:ext cx="12192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8699" y="3592284"/>
            <a:ext cx="1553288" cy="4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 eaLnBrk="0" hangingPunct="0"/>
            <a:r>
              <a:rPr lang="en-US" b="0" dirty="0">
                <a:solidFill>
                  <a:srgbClr val="FF0000"/>
                </a:solidFill>
                <a:latin typeface="Calibri"/>
                <a:cs typeface="Calibri"/>
              </a:rPr>
              <a:t>Magnitude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1023" y="4786084"/>
            <a:ext cx="2994837" cy="4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 eaLnBrk="0" hangingPunct="0"/>
            <a:r>
              <a:rPr lang="en-US" b="0">
                <a:solidFill>
                  <a:srgbClr val="FF0000"/>
                </a:solidFill>
                <a:latin typeface="Calibri"/>
                <a:cs typeface="Calibri"/>
              </a:rPr>
              <a:t>Difference in Direction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16827"/>
              </p:ext>
            </p:extLst>
          </p:nvPr>
        </p:nvGraphicFramePr>
        <p:xfrm>
          <a:off x="2036763" y="3600222"/>
          <a:ext cx="12588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5" name="Equation" r:id="rId7" imgW="850900" imgH="279400" progId="Equation.3">
                  <p:embed/>
                </p:oleObj>
              </mc:Choice>
              <mc:Fallback>
                <p:oleObj name="Equation" r:id="rId7" imgW="850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600222"/>
                        <a:ext cx="12588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11918"/>
              </p:ext>
            </p:extLst>
          </p:nvPr>
        </p:nvGraphicFramePr>
        <p:xfrm>
          <a:off x="890588" y="5175022"/>
          <a:ext cx="1111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6" name="Equation" r:id="rId9" imgW="800100" imgH="444500" progId="Equation.3">
                  <p:embed/>
                </p:oleObj>
              </mc:Choice>
              <mc:Fallback>
                <p:oleObj name="Equation" r:id="rId9" imgW="800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175022"/>
                        <a:ext cx="1111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32209" y="4100284"/>
            <a:ext cx="3218488" cy="4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 eaLnBrk="0" hangingPunct="0"/>
            <a:r>
              <a:rPr lang="en-US" b="0">
                <a:solidFill>
                  <a:srgbClr val="FF0000"/>
                </a:solidFill>
                <a:latin typeface="Calibri"/>
                <a:cs typeface="Calibri"/>
              </a:rPr>
              <a:t>Difference in Magnitude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48529"/>
              </p:ext>
            </p:extLst>
          </p:nvPr>
        </p:nvGraphicFramePr>
        <p:xfrm>
          <a:off x="1676400" y="4405084"/>
          <a:ext cx="485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7" name="Equation" r:id="rId11" imgW="279360" imgH="241200" progId="Equation.3">
                  <p:embed/>
                </p:oleObj>
              </mc:Choice>
              <mc:Fallback>
                <p:oleObj name="Equation" r:id="rId11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05084"/>
                        <a:ext cx="4857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4498975" y="3592284"/>
            <a:ext cx="4429125" cy="3098800"/>
            <a:chOff x="2834" y="2208"/>
            <a:chExt cx="2790" cy="1952"/>
          </a:xfrm>
        </p:grpSpPr>
        <p:graphicFrame>
          <p:nvGraphicFramePr>
            <p:cNvPr id="26" name="Object 13"/>
            <p:cNvGraphicFramePr>
              <a:graphicFrameLocks noChangeAspect="1"/>
            </p:cNvGraphicFramePr>
            <p:nvPr/>
          </p:nvGraphicFramePr>
          <p:xfrm>
            <a:off x="4080" y="3268"/>
            <a:ext cx="76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858" name="Equation" r:id="rId13" imgW="812520" imgH="253800" progId="Equation.3">
                    <p:embed/>
                  </p:oleObj>
                </mc:Choice>
                <mc:Fallback>
                  <p:oleObj name="Equation" r:id="rId13" imgW="8125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268"/>
                          <a:ext cx="76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2964" y="2209"/>
              <a:ext cx="9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Magnitude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852" y="3056"/>
              <a:ext cx="18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Difference in Direction</a:t>
              </a:r>
            </a:p>
          </p:txBody>
        </p:sp>
        <p:graphicFrame>
          <p:nvGraphicFramePr>
            <p:cNvPr id="29" name="Object 16"/>
            <p:cNvGraphicFramePr>
              <a:graphicFrameLocks noChangeAspect="1"/>
            </p:cNvGraphicFramePr>
            <p:nvPr/>
          </p:nvGraphicFramePr>
          <p:xfrm>
            <a:off x="3925" y="2208"/>
            <a:ext cx="3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859" name="Equation" r:id="rId14" imgW="355320" imgH="253800" progId="Equation.3">
                    <p:embed/>
                  </p:oleObj>
                </mc:Choice>
                <mc:Fallback>
                  <p:oleObj name="Equation" r:id="rId14" imgW="355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2208"/>
                          <a:ext cx="3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020290"/>
                </p:ext>
              </p:extLst>
            </p:nvPr>
          </p:nvGraphicFramePr>
          <p:xfrm>
            <a:off x="3338" y="3264"/>
            <a:ext cx="52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860" name="Equation" r:id="rId16" imgW="596900" imgH="228600" progId="Equation.3">
                    <p:embed/>
                  </p:oleObj>
                </mc:Choice>
                <mc:Fallback>
                  <p:oleObj name="Equation" r:id="rId16" imgW="596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3264"/>
                          <a:ext cx="52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2834" y="2529"/>
              <a:ext cx="20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Difference in Magnitude</a:t>
              </a:r>
            </a:p>
          </p:txBody>
        </p:sp>
        <p:graphicFrame>
          <p:nvGraphicFramePr>
            <p:cNvPr id="32" name="Object 19"/>
            <p:cNvGraphicFramePr>
              <a:graphicFrameLocks noChangeAspect="1"/>
            </p:cNvGraphicFramePr>
            <p:nvPr/>
          </p:nvGraphicFramePr>
          <p:xfrm>
            <a:off x="3591" y="2809"/>
            <a:ext cx="6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861" name="Equation" r:id="rId18" imgW="558720" imgH="253800" progId="Equation.3">
                    <p:embed/>
                  </p:oleObj>
                </mc:Choice>
                <mc:Fallback>
                  <p:oleObj name="Equation" r:id="rId18" imgW="558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2809"/>
                          <a:ext cx="6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213" y="2208"/>
              <a:ext cx="1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0">
                  <a:latin typeface="Calibri"/>
                  <a:cs typeface="Calibri"/>
                </a:rPr>
                <a:t>(Path distance)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128" y="3492"/>
              <a:ext cx="2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0" dirty="0" smtClean="0">
                  <a:latin typeface="Calibri"/>
                  <a:cs typeface="Calibri"/>
                </a:rPr>
                <a:t>*p </a:t>
              </a:r>
              <a:r>
                <a:rPr lang="en-US" sz="1400" b="0" dirty="0">
                  <a:latin typeface="Calibri"/>
                  <a:cs typeface="Calibri"/>
                </a:rPr>
                <a:t>= principal eigenvector scaled to unit size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891" y="3648"/>
              <a:ext cx="16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pPr algn="l" eaLnBrk="0" hangingPunct="0"/>
              <a:r>
                <a:rPr lang="en-US" b="0">
                  <a:solidFill>
                    <a:srgbClr val="0000FF"/>
                  </a:solidFill>
                  <a:latin typeface="Calibri"/>
                  <a:cs typeface="Calibri"/>
                </a:rPr>
                <a:t>Difference in Shape</a:t>
              </a:r>
            </a:p>
          </p:txBody>
        </p:sp>
        <p:graphicFrame>
          <p:nvGraphicFramePr>
            <p:cNvPr id="3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210870"/>
                </p:ext>
              </p:extLst>
            </p:nvPr>
          </p:nvGraphicFramePr>
          <p:xfrm>
            <a:off x="3516" y="3888"/>
            <a:ext cx="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862" name="Equation" r:id="rId20" imgW="952500" imgH="292100" progId="Equation.3">
                    <p:embed/>
                  </p:oleObj>
                </mc:Choice>
                <mc:Fallback>
                  <p:oleObj name="Equation" r:id="rId20" imgW="9525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888"/>
                          <a:ext cx="8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sp>
        <p:nvSpPr>
          <p:cNvPr id="39" name="TextBox 38"/>
          <p:cNvSpPr txBox="1"/>
          <p:nvPr/>
        </p:nvSpPr>
        <p:spPr>
          <a:xfrm>
            <a:off x="381000" y="5935434"/>
            <a:ext cx="3610429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Can Residual Randomization be used</a:t>
            </a:r>
          </a:p>
          <a:p>
            <a:pPr algn="l"/>
            <a:r>
              <a:rPr lang="en-US" sz="1600" b="0" dirty="0" smtClean="0"/>
              <a:t>to test null hypotheses for these statistics? </a:t>
            </a:r>
            <a:endParaRPr lang="en-US" sz="16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0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5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Simulated Example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6921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629159" y="1112253"/>
            <a:ext cx="6140450" cy="5476875"/>
            <a:chOff x="75" y="144"/>
            <a:chExt cx="4437" cy="3981"/>
          </a:xfrm>
        </p:grpSpPr>
        <p:sp>
          <p:nvSpPr>
            <p:cNvPr id="40" name="Freeform 3"/>
            <p:cNvSpPr>
              <a:spLocks noChangeAspect="1"/>
            </p:cNvSpPr>
            <p:nvPr/>
          </p:nvSpPr>
          <p:spPr bwMode="auto">
            <a:xfrm>
              <a:off x="1128" y="2452"/>
              <a:ext cx="1391" cy="633"/>
            </a:xfrm>
            <a:custGeom>
              <a:avLst/>
              <a:gdLst>
                <a:gd name="T0" fmla="*/ 0 w 964"/>
                <a:gd name="T1" fmla="*/ 241 h 439"/>
                <a:gd name="T2" fmla="*/ 191 w 964"/>
                <a:gd name="T3" fmla="*/ 113 h 439"/>
                <a:gd name="T4" fmla="*/ 585 w 964"/>
                <a:gd name="T5" fmla="*/ 0 h 439"/>
                <a:gd name="T6" fmla="*/ 941 w 964"/>
                <a:gd name="T7" fmla="*/ 212 h 439"/>
                <a:gd name="T8" fmla="*/ 964 w 96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439">
                  <a:moveTo>
                    <a:pt x="0" y="241"/>
                  </a:moveTo>
                  <a:lnTo>
                    <a:pt x="191" y="113"/>
                  </a:lnTo>
                  <a:lnTo>
                    <a:pt x="585" y="0"/>
                  </a:lnTo>
                  <a:lnTo>
                    <a:pt x="941" y="212"/>
                  </a:lnTo>
                  <a:lnTo>
                    <a:pt x="964" y="4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"/>
            <p:cNvSpPr>
              <a:spLocks noChangeAspect="1"/>
            </p:cNvSpPr>
            <p:nvPr/>
          </p:nvSpPr>
          <p:spPr bwMode="auto">
            <a:xfrm>
              <a:off x="2912" y="1260"/>
              <a:ext cx="1170" cy="939"/>
            </a:xfrm>
            <a:custGeom>
              <a:avLst/>
              <a:gdLst>
                <a:gd name="T0" fmla="*/ 0 w 811"/>
                <a:gd name="T1" fmla="*/ 651 h 651"/>
                <a:gd name="T2" fmla="*/ 175 w 811"/>
                <a:gd name="T3" fmla="*/ 591 h 651"/>
                <a:gd name="T4" fmla="*/ 372 w 811"/>
                <a:gd name="T5" fmla="*/ 326 h 651"/>
                <a:gd name="T6" fmla="*/ 531 w 811"/>
                <a:gd name="T7" fmla="*/ 15 h 651"/>
                <a:gd name="T8" fmla="*/ 811 w 81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651">
                  <a:moveTo>
                    <a:pt x="0" y="651"/>
                  </a:moveTo>
                  <a:lnTo>
                    <a:pt x="175" y="591"/>
                  </a:lnTo>
                  <a:lnTo>
                    <a:pt x="372" y="326"/>
                  </a:lnTo>
                  <a:lnTo>
                    <a:pt x="531" y="15"/>
                  </a:lnTo>
                  <a:lnTo>
                    <a:pt x="81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ChangeAspect="1"/>
            </p:cNvSpPr>
            <p:nvPr/>
          </p:nvSpPr>
          <p:spPr bwMode="auto">
            <a:xfrm>
              <a:off x="1873" y="1260"/>
              <a:ext cx="623" cy="602"/>
            </a:xfrm>
            <a:custGeom>
              <a:avLst/>
              <a:gdLst>
                <a:gd name="T0" fmla="*/ 0 w 432"/>
                <a:gd name="T1" fmla="*/ 417 h 417"/>
                <a:gd name="T2" fmla="*/ 0 w 432"/>
                <a:gd name="T3" fmla="*/ 295 h 417"/>
                <a:gd name="T4" fmla="*/ 76 w 432"/>
                <a:gd name="T5" fmla="*/ 83 h 417"/>
                <a:gd name="T6" fmla="*/ 304 w 432"/>
                <a:gd name="T7" fmla="*/ 0 h 417"/>
                <a:gd name="T8" fmla="*/ 432 w 432"/>
                <a:gd name="T9" fmla="*/ 8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17">
                  <a:moveTo>
                    <a:pt x="0" y="417"/>
                  </a:moveTo>
                  <a:lnTo>
                    <a:pt x="0" y="295"/>
                  </a:lnTo>
                  <a:lnTo>
                    <a:pt x="76" y="83"/>
                  </a:lnTo>
                  <a:lnTo>
                    <a:pt x="304" y="0"/>
                  </a:lnTo>
                  <a:lnTo>
                    <a:pt x="432" y="8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/>
            <p:cNvSpPr>
              <a:spLocks noChangeAspect="1"/>
            </p:cNvSpPr>
            <p:nvPr/>
          </p:nvSpPr>
          <p:spPr bwMode="auto">
            <a:xfrm>
              <a:off x="1141" y="582"/>
              <a:ext cx="1116" cy="973"/>
            </a:xfrm>
            <a:custGeom>
              <a:avLst/>
              <a:gdLst>
                <a:gd name="T0" fmla="*/ 7 w 773"/>
                <a:gd name="T1" fmla="*/ 674 h 674"/>
                <a:gd name="T2" fmla="*/ 0 w 773"/>
                <a:gd name="T3" fmla="*/ 409 h 674"/>
                <a:gd name="T4" fmla="*/ 98 w 773"/>
                <a:gd name="T5" fmla="*/ 106 h 674"/>
                <a:gd name="T6" fmla="*/ 485 w 773"/>
                <a:gd name="T7" fmla="*/ 0 h 674"/>
                <a:gd name="T8" fmla="*/ 773 w 773"/>
                <a:gd name="T9" fmla="*/ 121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674">
                  <a:moveTo>
                    <a:pt x="7" y="674"/>
                  </a:moveTo>
                  <a:lnTo>
                    <a:pt x="0" y="409"/>
                  </a:lnTo>
                  <a:lnTo>
                    <a:pt x="98" y="106"/>
                  </a:lnTo>
                  <a:lnTo>
                    <a:pt x="485" y="0"/>
                  </a:lnTo>
                  <a:lnTo>
                    <a:pt x="773" y="12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75" y="144"/>
              <a:ext cx="4437" cy="3981"/>
              <a:chOff x="75" y="144"/>
              <a:chExt cx="4437" cy="3981"/>
            </a:xfrm>
          </p:grpSpPr>
          <p:sp>
            <p:nvSpPr>
              <p:cNvPr id="45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501" y="265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A</a:t>
                </a:r>
              </a:p>
            </p:txBody>
          </p:sp>
          <p:sp>
            <p:nvSpPr>
              <p:cNvPr id="4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2639" y="901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B</a:t>
                </a:r>
              </a:p>
            </p:txBody>
          </p:sp>
          <p:sp>
            <p:nvSpPr>
              <p:cNvPr id="47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778" y="2758"/>
                <a:ext cx="3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C</a:t>
                </a:r>
              </a:p>
            </p:txBody>
          </p:sp>
          <p:sp>
            <p:nvSpPr>
              <p:cNvPr id="48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747" y="1719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D</a:t>
                </a:r>
              </a:p>
            </p:txBody>
          </p:sp>
          <p:grpSp>
            <p:nvGrpSpPr>
              <p:cNvPr id="49" name="Group 12"/>
              <p:cNvGrpSpPr>
                <a:grpSpLocks/>
              </p:cNvGrpSpPr>
              <p:nvPr/>
            </p:nvGrpSpPr>
            <p:grpSpPr bwMode="auto">
              <a:xfrm>
                <a:off x="75" y="144"/>
                <a:ext cx="4437" cy="3981"/>
                <a:chOff x="75" y="144"/>
                <a:chExt cx="4437" cy="3981"/>
              </a:xfrm>
            </p:grpSpPr>
            <p:sp>
              <p:nvSpPr>
                <p:cNvPr id="50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91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682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574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3473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365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721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56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3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57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9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58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59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4259" y="3725"/>
                  <a:ext cx="9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60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343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645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85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06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7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Rectangle 28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3421"/>
                  <a:ext cx="49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66" name="Rectangle 29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2634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67" name="Rectangle 3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854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68" name="Rectangle 31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060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69" name="Rectangle 32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273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70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4020"/>
                  <a:ext cx="107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</a:t>
                  </a:r>
                  <a:endParaRPr lang="en-US" b="0"/>
                </a:p>
              </p:txBody>
            </p:sp>
            <p:sp>
              <p:nvSpPr>
                <p:cNvPr id="71" name="Rectangle 34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62" y="1872"/>
                  <a:ext cx="131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II</a:t>
                  </a:r>
                  <a:endParaRPr lang="en-US" b="0"/>
                </a:p>
              </p:txBody>
            </p:sp>
            <p:sp>
              <p:nvSpPr>
                <p:cNvPr id="7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1459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5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4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11" y="152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45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6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7" y="139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3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2" y="15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1020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3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1150" y="129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978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96" y="10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11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9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1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11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045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987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09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119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9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0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8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79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63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355" y="6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2" y="6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404" y="5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88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46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8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4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4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1812" y="53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601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796" y="5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48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5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4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4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Oval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57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Oval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5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Oval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Oval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1739" y="6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Oval 146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Oval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8" y="65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Oval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4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Oval 14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Oval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Oval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520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Oval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Oval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001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Oval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5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Oval 155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8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Oval 156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Oval 157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Oval 158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Oval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Oval 160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Oval 161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Oval 162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Oval 165"/>
                <p:cNvSpPr>
                  <a:spLocks noChangeAspect="1" noChangeArrowheads="1"/>
                </p:cNvSpPr>
                <p:nvPr/>
              </p:nvSpPr>
              <p:spPr bwMode="auto">
                <a:xfrm>
                  <a:off x="2140" y="7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2296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Oval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2091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Oval 1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89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Oval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8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Oval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Oval 174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Oval 175"/>
                <p:cNvSpPr>
                  <a:spLocks noChangeAspect="1" noChangeArrowheads="1"/>
                </p:cNvSpPr>
                <p:nvPr/>
              </p:nvSpPr>
              <p:spPr bwMode="auto">
                <a:xfrm>
                  <a:off x="231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Oval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Oval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Oval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Oval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Oval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Oval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2198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Oval 182"/>
                <p:cNvSpPr>
                  <a:spLocks noChangeAspect="1" noChangeArrowheads="1"/>
                </p:cNvSpPr>
                <p:nvPr/>
              </p:nvSpPr>
              <p:spPr bwMode="auto">
                <a:xfrm>
                  <a:off x="2133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Oval 183"/>
                <p:cNvSpPr>
                  <a:spLocks noChangeAspect="1" noChangeArrowheads="1"/>
                </p:cNvSpPr>
                <p:nvPr/>
              </p:nvSpPr>
              <p:spPr bwMode="auto">
                <a:xfrm>
                  <a:off x="222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Oval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224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Oval 185"/>
                <p:cNvSpPr>
                  <a:spLocks noChangeAspect="1" noChangeArrowheads="1"/>
                </p:cNvSpPr>
                <p:nvPr/>
              </p:nvSpPr>
              <p:spPr bwMode="auto">
                <a:xfrm>
                  <a:off x="1723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Oval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186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Oval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18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Oval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Oval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8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Oval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Oval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Oval 192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Oval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19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Oval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Oval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Oval 196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7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Oval 19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18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Oval 198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Oval 199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90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Oval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1747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Oval 201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Oval 202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Oval 203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6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Oval 204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18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Oval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1714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Oval 2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28" y="16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Oval 207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Oval 208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Oval 20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7" name="Group 210"/>
                <p:cNvGrpSpPr>
                  <a:grpSpLocks noChangeAspect="1"/>
                </p:cNvGrpSpPr>
                <p:nvPr/>
              </p:nvGrpSpPr>
              <p:grpSpPr bwMode="auto">
                <a:xfrm>
                  <a:off x="922" y="986"/>
                  <a:ext cx="1782" cy="2002"/>
                  <a:chOff x="1834" y="1508"/>
                  <a:chExt cx="1235" cy="1388"/>
                </a:xfrm>
              </p:grpSpPr>
              <p:sp>
                <p:nvSpPr>
                  <p:cNvPr id="715" name="Oval 2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1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6" name="Oval 2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" name="Oval 2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04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" name="Oval 2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3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9" name="Oval 2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" name="Oval 2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" name="Oval 2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" name="Oval 2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8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" name="Oval 2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4" name="Oval 2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5" name="Oval 2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6" name="Oval 2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" name="Oval 2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" name="Oval 2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9" name="Oval 2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67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" name="Oval 2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20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" name="Oval 2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2" name="Oval 2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3" name="Oval 2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4" name="Oval 2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6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5" name="Oval 2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4" y="19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6" name="Oval 2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84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" name="Oval 2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1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" name="Oval 2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44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9" name="Oval 2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55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0" name="Oval 2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1" name="Oval 2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2" name="Oval 2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3" name="Oval 2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03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4" name="Oval 2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92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" name="Oval 2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3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6" name="Oval 2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8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" name="Oval 2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8" name="Oval 2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21" y="200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" name="Oval 2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0" name="Oval 2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1" name="Oval 2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81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2" name="Oval 2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3" name="Oval 2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84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4" name="Oval 2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" name="Oval 2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6" name="Oval 2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" name="Oval 2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2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" name="Oval 2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9" name="Oval 2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0" name="Oval 2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1" name="Oval 2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2" name="Oval 2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3" name="Oval 2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4" name="Oval 2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5" name="Oval 2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6" name="Oval 2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7" name="Oval 2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" name="Oval 2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7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9" name="Oval 2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Oval 2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1" name="Oval 2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8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Oval 2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3" name="Oval 2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6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Oval 2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5" name="Oval 2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Oval 2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7" name="Oval 2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2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8" name="Oval 2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9" name="Oval 2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0" name="Oval 2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2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1" name="Oval 2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4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2" name="Oval 2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3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3" name="Oval 2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4" name="Oval 2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5" name="Oval 2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6" name="Oval 2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9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7" name="Oval 2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46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8" name="Oval 2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9" name="Oval 2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0" name="Oval 2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1" name="Oval 2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2" name="Oval 2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5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3" name="Oval 2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6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4" name="Oval 2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5" name="Oval 2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5" y="169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6" name="Oval 2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7" name="Oval 2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" name="Oval 2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74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" name="Oval 2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59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0" name="Oval 2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1" name="Oval 2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2" name="Oval 2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3" name="Oval 2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4" name="Oval 3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5" name="Oval 3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6" name="Oval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55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7" name="Oval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8" name="Oval 3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9" name="Oval 3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1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0" name="Oval 3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2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1" name="Oval 3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2" name="Oval 3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3" name="Oval 3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13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4" name="Oval 3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5" name="Oval 3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6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6" name="Oval 3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0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7" name="Oval 3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35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8" name="Oval 3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" name="Oval 3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3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0" name="Oval 3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1" name="Oval 3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2" name="Oval 3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" name="Oval 3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54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" name="Oval 3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" name="Oval 3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8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6" name="Oval 3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" name="Oval 3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8" name="Oval 3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9" name="Oval 3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9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0" name="Oval 3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1" name="Oval 3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2" name="Oval 3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3" name="Oval 3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4" name="Oval 3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5" name="Oval 3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" name="Oval 3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6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7" name="Oval 3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6" y="183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8" name="Oval 3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7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9" name="Oval 3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" name="Oval 3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6" y="270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1" name="Oval 3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55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2" name="Oval 3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3" name="Oval 3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4" name="Oval 3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5" name="Oval 3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6" name="Oval 3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9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7" name="Oval 3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1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8" name="Oval 3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9" name="Oval 3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2" y="27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0" name="Oval 3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4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1" name="Oval 3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8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2" name="Oval 3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98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3" name="Oval 3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5" y="27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4" name="Oval 3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7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5" name="Oval 3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2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6" name="Oval 3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85" y="27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7" name="Oval 3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7" y="28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8" name="Oval 3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7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9" name="Oval 3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8" y="27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" name="Oval 3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" name="Oval 3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9" y="28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2" name="Oval 3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3" name="Oval 3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4" name="Oval 3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8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5" name="Oval 3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70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6" name="Oval 3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4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7" name="Oval 3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8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8" name="Oval 3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9" name="Oval 3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9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0" name="Oval 3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3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1" name="Oval 3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2" name="Oval 3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5" y="262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3" name="Oval 3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4" name="Oval 3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5" name="Oval 3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6" name="Oval 3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7" name="Oval 3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8" name="Oval 3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9" y="264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9" name="Oval 3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0" name="Oval 3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1" y="255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1" name="Oval 3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9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2" name="Oval 3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3" name="Oval 3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4" name="Oval 3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5" name="Oval 3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6" name="Oval 3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8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7" name="Oval 3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8" name="Oval 3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1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9" name="Oval 3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9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0" name="Oval 3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1" name="Oval 3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9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2" name="Oval 3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3" name="Oval 3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4" name="Oval 3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49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5" name="Oval 3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6" name="Oval 3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7" name="Oval 3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8" name="Oval 3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0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9" name="Oval 3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5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0" name="Oval 3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" name="Oval 3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6" y="24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" name="Oval 3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1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" name="Oval 3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" name="Oval 4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" name="Oval 4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6" name="Oval 4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7" name="Oval 4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5" y="25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8" name="Oval 4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9" name="Oval 4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50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0" name="Oval 4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25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" name="Oval 4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" name="Oval 4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4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3" name="Oval 4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4" name="Oval 4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25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8" name="Oval 41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Oval 412"/>
                <p:cNvSpPr>
                  <a:spLocks noChangeAspect="1" noChangeArrowheads="1"/>
                </p:cNvSpPr>
                <p:nvPr/>
              </p:nvSpPr>
              <p:spPr bwMode="auto">
                <a:xfrm>
                  <a:off x="2034" y="2458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Oval 41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8" y="234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Oval 414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3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Oval 415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Oval 4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3" y="24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Oval 4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4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Oval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Oval 419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Oval 420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23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Oval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231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Oval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4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Oval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3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Oval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Oval 425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Oval 42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7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Oval 427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26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Oval 4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Oval 429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2639" y="27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Oval 431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5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Oval 432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2590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Oval 434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249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Oval 435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277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Oval 4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Oval 437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7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Oval 43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Oval 43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54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Oval 4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85" y="26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Oval 441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26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Oval 44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Oval 443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Oval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Oval 445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273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Oval 446"/>
                <p:cNvSpPr>
                  <a:spLocks noChangeAspect="1" noChangeArrowheads="1"/>
                </p:cNvSpPr>
                <p:nvPr/>
              </p:nvSpPr>
              <p:spPr bwMode="auto">
                <a:xfrm>
                  <a:off x="2581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Oval 447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Oval 448"/>
                <p:cNvSpPr>
                  <a:spLocks noChangeAspect="1" noChangeArrowheads="1"/>
                </p:cNvSpPr>
                <p:nvPr/>
              </p:nvSpPr>
              <p:spPr bwMode="auto">
                <a:xfrm>
                  <a:off x="2271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Oval 44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Oval 45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5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Oval 4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Oval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8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Oval 45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Oval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Oval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6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Oval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30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Oval 457"/>
                <p:cNvSpPr>
                  <a:spLocks noChangeAspect="1" noChangeArrowheads="1"/>
                </p:cNvSpPr>
                <p:nvPr/>
              </p:nvSpPr>
              <p:spPr bwMode="auto">
                <a:xfrm>
                  <a:off x="2345" y="31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Oval 458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Oval 45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Oval 460"/>
                <p:cNvSpPr>
                  <a:spLocks noChangeAspect="1" noChangeArrowheads="1"/>
                </p:cNvSpPr>
                <p:nvPr/>
              </p:nvSpPr>
              <p:spPr bwMode="auto">
                <a:xfrm>
                  <a:off x="2606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Oval 461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Oval 462"/>
                <p:cNvSpPr>
                  <a:spLocks noChangeAspect="1" noChangeArrowheads="1"/>
                </p:cNvSpPr>
                <p:nvPr/>
              </p:nvSpPr>
              <p:spPr bwMode="auto">
                <a:xfrm>
                  <a:off x="2418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Oval 463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Oval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8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Oval 465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Oval 466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3086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Oval 467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Oval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Oval 469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312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Oval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29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Oval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2599" y="31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Oval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Oval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Oval 474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Oval 475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Oval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Oval 477"/>
                <p:cNvSpPr>
                  <a:spLocks noChangeAspect="1" noChangeArrowheads="1"/>
                </p:cNvSpPr>
                <p:nvPr/>
              </p:nvSpPr>
              <p:spPr bwMode="auto">
                <a:xfrm>
                  <a:off x="2550" y="30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Oval 478"/>
                <p:cNvSpPr>
                  <a:spLocks noChangeAspect="1" noChangeArrowheads="1"/>
                </p:cNvSpPr>
                <p:nvPr/>
              </p:nvSpPr>
              <p:spPr bwMode="auto">
                <a:xfrm>
                  <a:off x="2664" y="321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Oval 479"/>
                <p:cNvSpPr>
                  <a:spLocks noChangeAspect="1" noChangeArrowheads="1"/>
                </p:cNvSpPr>
                <p:nvPr/>
              </p:nvSpPr>
              <p:spPr bwMode="auto">
                <a:xfrm>
                  <a:off x="2532" y="29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480"/>
                <p:cNvSpPr>
                  <a:spLocks noChangeAspect="1" noChangeArrowheads="1"/>
                </p:cNvSpPr>
                <p:nvPr/>
              </p:nvSpPr>
              <p:spPr bwMode="auto">
                <a:xfrm>
                  <a:off x="2525" y="31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Oval 481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30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Oval 4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79" y="320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Oval 48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30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Oval 484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30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Oval 485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29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Oval 486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39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Oval 487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Oval 488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Oval 489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Oval 490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Oval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Oval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Oval 493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Oval 49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0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Oval 495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Oval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2762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Oval 49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Oval 498"/>
                <p:cNvSpPr>
                  <a:spLocks noChangeAspect="1" noChangeArrowheads="1"/>
                </p:cNvSpPr>
                <p:nvPr/>
              </p:nvSpPr>
              <p:spPr bwMode="auto">
                <a:xfrm>
                  <a:off x="2851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Oval 499"/>
                <p:cNvSpPr>
                  <a:spLocks noChangeAspect="1" noChangeArrowheads="1"/>
                </p:cNvSpPr>
                <p:nvPr/>
              </p:nvSpPr>
              <p:spPr bwMode="auto">
                <a:xfrm>
                  <a:off x="2835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Oval 500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Oval 501"/>
                <p:cNvSpPr>
                  <a:spLocks noChangeAspect="1" noChangeArrowheads="1"/>
                </p:cNvSpPr>
                <p:nvPr/>
              </p:nvSpPr>
              <p:spPr bwMode="auto">
                <a:xfrm>
                  <a:off x="3065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Oval 502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Oval 503"/>
                <p:cNvSpPr>
                  <a:spLocks noChangeAspect="1" noChangeArrowheads="1"/>
                </p:cNvSpPr>
                <p:nvPr/>
              </p:nvSpPr>
              <p:spPr bwMode="auto">
                <a:xfrm>
                  <a:off x="3073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Oval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Oval 50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Oval 506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Oval 507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Oval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Oval 509"/>
                <p:cNvSpPr>
                  <a:spLocks noChangeAspect="1" noChangeArrowheads="1"/>
                </p:cNvSpPr>
                <p:nvPr/>
              </p:nvSpPr>
              <p:spPr bwMode="auto">
                <a:xfrm>
                  <a:off x="2811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" name="Oval 510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Oval 511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Oval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Oval 513"/>
                <p:cNvSpPr>
                  <a:spLocks noChangeAspect="1" noChangeArrowheads="1"/>
                </p:cNvSpPr>
                <p:nvPr/>
              </p:nvSpPr>
              <p:spPr bwMode="auto">
                <a:xfrm>
                  <a:off x="2655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Oval 5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Oval 5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33" y="233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Oval 516"/>
                <p:cNvSpPr>
                  <a:spLocks noChangeAspect="1" noChangeArrowheads="1"/>
                </p:cNvSpPr>
                <p:nvPr/>
              </p:nvSpPr>
              <p:spPr bwMode="auto">
                <a:xfrm>
                  <a:off x="3221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Oval 517"/>
                <p:cNvSpPr>
                  <a:spLocks noChangeAspect="1" noChangeArrowheads="1"/>
                </p:cNvSpPr>
                <p:nvPr/>
              </p:nvSpPr>
              <p:spPr bwMode="auto">
                <a:xfrm>
                  <a:off x="3023" y="2074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Oval 518"/>
                <p:cNvSpPr>
                  <a:spLocks noChangeAspect="1" noChangeArrowheads="1"/>
                </p:cNvSpPr>
                <p:nvPr/>
              </p:nvSpPr>
              <p:spPr bwMode="auto">
                <a:xfrm>
                  <a:off x="3187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Oval 519"/>
                <p:cNvSpPr>
                  <a:spLocks noChangeAspect="1" noChangeArrowheads="1"/>
                </p:cNvSpPr>
                <p:nvPr/>
              </p:nvSpPr>
              <p:spPr bwMode="auto">
                <a:xfrm>
                  <a:off x="3172" y="20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Oval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2967" y="21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Oval 521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2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Oval 522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Oval 523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Oval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3007" y="20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Oval 525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Oval 526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2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Oval 527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1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Oval 528"/>
                <p:cNvSpPr>
                  <a:spLocks noChangeAspect="1" noChangeArrowheads="1"/>
                </p:cNvSpPr>
                <p:nvPr/>
              </p:nvSpPr>
              <p:spPr bwMode="auto">
                <a:xfrm>
                  <a:off x="3098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Oval 529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0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Oval 5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94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531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Oval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196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Oval 5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Oval 5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14" y="20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Oval 535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19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Oval 5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05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Oval 537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Oval 538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Oval 539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Oval 540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Oval 541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Oval 542"/>
                <p:cNvSpPr>
                  <a:spLocks noChangeAspect="1" noChangeArrowheads="1"/>
                </p:cNvSpPr>
                <p:nvPr/>
              </p:nvSpPr>
              <p:spPr bwMode="auto">
                <a:xfrm>
                  <a:off x="3089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Oval 543"/>
                <p:cNvSpPr>
                  <a:spLocks noChangeAspect="1" noChangeArrowheads="1"/>
                </p:cNvSpPr>
                <p:nvPr/>
              </p:nvSpPr>
              <p:spPr bwMode="auto">
                <a:xfrm>
                  <a:off x="3252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Oval 544"/>
                <p:cNvSpPr>
                  <a:spLocks noChangeAspect="1" noChangeArrowheads="1"/>
                </p:cNvSpPr>
                <p:nvPr/>
              </p:nvSpPr>
              <p:spPr bwMode="auto">
                <a:xfrm>
                  <a:off x="3032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Oval 545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147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Oval 546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Oval 547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Oval 548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Oval 5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Oval 55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Oval 5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Oval 552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Oval 553"/>
                <p:cNvSpPr>
                  <a:spLocks noChangeAspect="1" noChangeArrowheads="1"/>
                </p:cNvSpPr>
                <p:nvPr/>
              </p:nvSpPr>
              <p:spPr bwMode="auto">
                <a:xfrm>
                  <a:off x="3498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Oval 554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Oval 555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5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Oval 5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Oval 557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Oval 558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2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Oval 55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Oval 56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Oval 561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Oval 562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Oval 563"/>
                <p:cNvSpPr>
                  <a:spLocks noChangeAspect="1" noChangeArrowheads="1"/>
                </p:cNvSpPr>
                <p:nvPr/>
              </p:nvSpPr>
              <p:spPr bwMode="auto">
                <a:xfrm>
                  <a:off x="3359" y="15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Oval 564"/>
                <p:cNvSpPr>
                  <a:spLocks noChangeAspect="1" noChangeArrowheads="1"/>
                </p:cNvSpPr>
                <p:nvPr/>
              </p:nvSpPr>
              <p:spPr bwMode="auto">
                <a:xfrm>
                  <a:off x="3196" y="16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Oval 565"/>
                <p:cNvSpPr>
                  <a:spLocks noChangeAspect="1" noChangeArrowheads="1"/>
                </p:cNvSpPr>
                <p:nvPr/>
              </p:nvSpPr>
              <p:spPr bwMode="auto">
                <a:xfrm>
                  <a:off x="3335" y="17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Oval 566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Oval 567"/>
                <p:cNvSpPr>
                  <a:spLocks noChangeAspect="1" noChangeArrowheads="1"/>
                </p:cNvSpPr>
                <p:nvPr/>
              </p:nvSpPr>
              <p:spPr bwMode="auto">
                <a:xfrm>
                  <a:off x="3466" y="164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Oval 568"/>
                <p:cNvSpPr>
                  <a:spLocks noChangeAspect="1" noChangeArrowheads="1"/>
                </p:cNvSpPr>
                <p:nvPr/>
              </p:nvSpPr>
              <p:spPr bwMode="auto">
                <a:xfrm>
                  <a:off x="327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Oval 56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Oval 57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Oval 571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Oval 5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43" y="17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Oval 573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Oval 574"/>
                <p:cNvSpPr>
                  <a:spLocks noChangeAspect="1" noChangeArrowheads="1"/>
                </p:cNvSpPr>
                <p:nvPr/>
              </p:nvSpPr>
              <p:spPr bwMode="auto">
                <a:xfrm>
                  <a:off x="3350" y="168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Oval 57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Oval 57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0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Oval 577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Oval 578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Oval 57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Oval 58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3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Oval 58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Oval 582"/>
                <p:cNvSpPr>
                  <a:spLocks noChangeAspect="1" noChangeArrowheads="1"/>
                </p:cNvSpPr>
                <p:nvPr/>
              </p:nvSpPr>
              <p:spPr bwMode="auto">
                <a:xfrm>
                  <a:off x="3736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Oval 583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Oval 584"/>
                <p:cNvSpPr>
                  <a:spLocks noChangeAspect="1" noChangeArrowheads="1"/>
                </p:cNvSpPr>
                <p:nvPr/>
              </p:nvSpPr>
              <p:spPr bwMode="auto">
                <a:xfrm>
                  <a:off x="3531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Oval 585"/>
                <p:cNvSpPr>
                  <a:spLocks noChangeAspect="1" noChangeArrowheads="1"/>
                </p:cNvSpPr>
                <p:nvPr/>
              </p:nvSpPr>
              <p:spPr bwMode="auto">
                <a:xfrm>
                  <a:off x="349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Oval 586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Oval 587"/>
                <p:cNvSpPr>
                  <a:spLocks noChangeAspect="1" noChangeArrowheads="1"/>
                </p:cNvSpPr>
                <p:nvPr/>
              </p:nvSpPr>
              <p:spPr bwMode="auto">
                <a:xfrm>
                  <a:off x="356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Oval 588"/>
                <p:cNvSpPr>
                  <a:spLocks noChangeAspect="1" noChangeArrowheads="1"/>
                </p:cNvSpPr>
                <p:nvPr/>
              </p:nvSpPr>
              <p:spPr bwMode="auto">
                <a:xfrm>
                  <a:off x="3678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Oval 58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Oval 590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Oval 591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Oval 592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Oval 593"/>
                <p:cNvSpPr>
                  <a:spLocks noChangeAspect="1" noChangeArrowheads="1"/>
                </p:cNvSpPr>
                <p:nvPr/>
              </p:nvSpPr>
              <p:spPr bwMode="auto">
                <a:xfrm>
                  <a:off x="3669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Oval 594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165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Oval 595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Oval 596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Oval 597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Oval 598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Oval 599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Oval 60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Oval 60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Oval 602"/>
                <p:cNvSpPr>
                  <a:spLocks noChangeAspect="1" noChangeArrowheads="1"/>
                </p:cNvSpPr>
                <p:nvPr/>
              </p:nvSpPr>
              <p:spPr bwMode="auto">
                <a:xfrm>
                  <a:off x="352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Oval 603"/>
                <p:cNvSpPr>
                  <a:spLocks noChangeAspect="1" noChangeArrowheads="1"/>
                </p:cNvSpPr>
                <p:nvPr/>
              </p:nvSpPr>
              <p:spPr bwMode="auto">
                <a:xfrm>
                  <a:off x="3809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Oval 604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Oval 605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Oval 606"/>
                <p:cNvSpPr>
                  <a:spLocks noChangeAspect="1" noChangeArrowheads="1"/>
                </p:cNvSpPr>
                <p:nvPr/>
              </p:nvSpPr>
              <p:spPr bwMode="auto">
                <a:xfrm>
                  <a:off x="4006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Oval 607"/>
                <p:cNvSpPr>
                  <a:spLocks noChangeAspect="1" noChangeArrowheads="1"/>
                </p:cNvSpPr>
                <p:nvPr/>
              </p:nvSpPr>
              <p:spPr bwMode="auto">
                <a:xfrm>
                  <a:off x="3890" y="137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Oval 6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Oval 609"/>
                <p:cNvSpPr>
                  <a:spLocks noChangeAspect="1" noChangeArrowheads="1"/>
                </p:cNvSpPr>
                <p:nvPr/>
              </p:nvSpPr>
              <p:spPr bwMode="auto">
                <a:xfrm>
                  <a:off x="4095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Oval 610"/>
                <p:cNvSpPr>
                  <a:spLocks noChangeAspect="1" noChangeArrowheads="1"/>
                </p:cNvSpPr>
                <p:nvPr/>
              </p:nvSpPr>
              <p:spPr bwMode="auto">
                <a:xfrm>
                  <a:off x="3988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Rectangle 611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79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Rectangle 612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Rectangle 613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Rectangle 614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86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Rectangle 6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9" y="2155"/>
                  <a:ext cx="16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Rectangle 616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155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Rectangle 61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28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Rectangle 618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163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Rectangle 619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221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620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172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62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12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622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79"/>
                  <a:ext cx="82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623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624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62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88"/>
                  <a:ext cx="8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626"/>
                <p:cNvSpPr>
                  <a:spLocks noChangeAspect="1" noChangeArrowheads="1"/>
                </p:cNvSpPr>
                <p:nvPr/>
              </p:nvSpPr>
              <p:spPr bwMode="auto">
                <a:xfrm>
                  <a:off x="3154" y="2074"/>
                  <a:ext cx="18" cy="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627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74"/>
                  <a:ext cx="3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628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47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629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081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630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39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631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90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632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130"/>
                  <a:ext cx="66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6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98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6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635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6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06"/>
                  <a:ext cx="81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Oval 637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74"/>
                  <a:ext cx="81" cy="8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638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17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6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689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640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762"/>
                  <a:ext cx="3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64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697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6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754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6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05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6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46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645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13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646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647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648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2"/>
                  <a:ext cx="8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Oval 6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689"/>
                  <a:ext cx="81" cy="8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Rectangle 650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47"/>
                  <a:ext cx="16" cy="8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Rectangle 6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247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Rectangle 652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321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Rectangle 65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56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Rectangle 654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312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Rectangle 655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263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Rectangle 656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305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Rectangle 65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72"/>
                  <a:ext cx="82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Rectangle 65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Rectangle 65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66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1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Oval 66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47"/>
                  <a:ext cx="82" cy="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Rectangle 662"/>
                <p:cNvSpPr>
                  <a:spLocks noChangeAspect="1" noChangeArrowheads="1"/>
                </p:cNvSpPr>
                <p:nvPr/>
              </p:nvSpPr>
              <p:spPr bwMode="auto">
                <a:xfrm>
                  <a:off x="4055" y="1239"/>
                  <a:ext cx="15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Rectangle 663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239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Rectangle 664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312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Rectangle 66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247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Rectangle 66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305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66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56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Rectangle 66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96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Rectangle 669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63"/>
                  <a:ext cx="83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670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Rectangle 671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Rectangle 672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72"/>
                  <a:ext cx="8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Rectangle 673"/>
                <p:cNvSpPr>
                  <a:spLocks noChangeAspect="1" noChangeArrowheads="1"/>
                </p:cNvSpPr>
                <p:nvPr/>
              </p:nvSpPr>
              <p:spPr bwMode="auto">
                <a:xfrm>
                  <a:off x="644" y="144"/>
                  <a:ext cx="3868" cy="341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1" name="Group 674"/>
                <p:cNvGrpSpPr>
                  <a:grpSpLocks/>
                </p:cNvGrpSpPr>
                <p:nvPr/>
              </p:nvGrpSpPr>
              <p:grpSpPr bwMode="auto">
                <a:xfrm>
                  <a:off x="1085" y="545"/>
                  <a:ext cx="3150" cy="2591"/>
                  <a:chOff x="1085" y="545"/>
                  <a:chExt cx="3150" cy="2591"/>
                </a:xfrm>
              </p:grpSpPr>
              <p:sp>
                <p:nvSpPr>
                  <p:cNvPr id="515" name="Oval 6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" name="Oval 6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305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" name="Oval 6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" name="Oval 6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9" name="Oval 6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0" name="Oval 6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1" name="Oval 6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04" y="134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" name="Oval 6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130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" name="Oval 6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1370"/>
                    <a:ext cx="51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4" name="Oval 6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1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5" name="Oval 6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6" name="Oval 6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7" name="Oval 6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17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" name="Oval 6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3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" name="Oval 6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6" y="108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" name="Oval 6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" name="Oval 6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" name="Oval 6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23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" name="Oval 6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8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" name="Oval 6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9" y="132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5" name="Oval 6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190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6" name="Oval 6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5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7" name="Oval 6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39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" name="Oval 6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07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9" name="Oval 6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1" y="113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0" name="Rectangle 7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9" y="1509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1" name="Rectangle 7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09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" name="Rectangle 7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82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" name="Rectangle 7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17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4" name="Rectangle 7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75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5" name="Rectangle 7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26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6" name="Rectangle 7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6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7" name="Rectangle 7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3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8" name="Rectangle 7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9" name="Rectangle 7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0" name="Rectangle 7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4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1" name="Rectangle 7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158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2" name="Rectangle 7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158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" name="Rectangle 7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232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" name="Rectangle 7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16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" name="Rectangle 7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22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" name="Rectangle 7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17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" name="Rectangle 7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21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" name="Rectangle 7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83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" name="Rectangle 7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" name="Rectangle 7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" name="Rectangle 7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0"/>
                    <a:ext cx="8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" name="Oval 7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58"/>
                    <a:ext cx="81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" name="Rectangle 7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0" y="699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4" name="Rectangle 7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69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5" name="Rectangle 7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77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6" name="Rectangle 7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7" name="Rectangle 7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8" name="Rectangle 7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17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9" name="Rectangle 7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57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0" name="Rectangle 7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24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1" name="Rectangle 7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2" name="Rectangle 7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" name="Rectangle 7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33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" name="Oval 7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699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5" name="Rectangle 7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545"/>
                    <a:ext cx="16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6" name="Rectangle 7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545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7" name="Rectangle 7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619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8" name="Rectangle 7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55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9" name="Rectangle 7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61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0" name="Rectangle 7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56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1" name="Rectangle 7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60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2" name="Rectangle 7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0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" name="Rectangle 7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" name="Rectangle 7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5" name="Rectangle 7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7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6" name="Oval 7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45"/>
                    <a:ext cx="82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7" name="Rectangle 7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8" y="699"/>
                    <a:ext cx="17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7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699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9" name="Rectangle 7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773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0" name="Rectangle 7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1" name="Rectangle 7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2" name="Rectangle 7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17"/>
                    <a:ext cx="67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3" name="Rectangle 7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57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" name="Rectangle 7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24"/>
                    <a:ext cx="81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" name="Rectangle 7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6" name="Rectangle 7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7" name="Rectangle 7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33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8" name="Oval 7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699"/>
                    <a:ext cx="81" cy="8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9" name="Rectangle 7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812"/>
                    <a:ext cx="18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0" name="Rectangle 7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12"/>
                    <a:ext cx="3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Rectangle 7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85"/>
                    <a:ext cx="3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2" name="Rectangle 7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20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Rectangle 7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" name="Rectangle 7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28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Rectangle 7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69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6" name="Rectangle 7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36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Rectangle 7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8" name="Rectangle 7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" name="Rectangle 7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45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0" name="Rectangle 7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3" y="1631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1" name="Rectangle 7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631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2" name="Rectangle 7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705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3" name="Rectangle 7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40"/>
                    <a:ext cx="50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4" name="Rectangle 7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98"/>
                    <a:ext cx="50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" name="Rectangle 7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49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" name="Rectangle 7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8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" name="Rectangle 7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56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" name="Rectangle 7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" name="Rectangle 7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" name="Rectangle 7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64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1" name="Oval 7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31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" name="Rectangle 7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" name="Rectangle 7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" name="Rectangle 7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" name="Rectangle 7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6" name="Rectangle 7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7" name="Rectangle 7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8" name="Rectangle 7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9" name="Rectangle 7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0" name="Rectangle 7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1" name="Rectangle 7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2" name="Rectangle 7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" name="Oval 7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37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4" name="Rectangle 7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6" y="1223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Rectangle 7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2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" name="Rectangle 7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97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Rectangle 7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32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8" name="Rectangle 7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8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Rectangle 7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3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0" name="Rectangle 8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81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Rectangle 8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48"/>
                    <a:ext cx="83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2" name="Rectangle 8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3" name="Rectangle 8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4" name="Rectangle 8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56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" name="Oval 8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23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6" name="Rectangle 8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7" name="Rectangle 8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8" name="Rectangle 8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" name="Rectangle 8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0" name="Rectangle 8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1" name="Rectangle 8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2" name="Rectangle 8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3" name="Rectangle 8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4" name="Rectangle 8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" name="Rectangle 8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" name="Rectangle 8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7" name="Oval 8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37"/>
                    <a:ext cx="82" cy="8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8" name="Rectangle 8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2768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9" name="Rectangle 8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76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0" name="Rectangle 8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842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1" name="Rectangle 8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7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2" name="Rectangle 8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834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3" name="Rectangle 8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78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4" name="Rectangle 8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82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" name="Rectangle 8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93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6" name="Rectangle 8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7" name="Rectangle 8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8" name="Rectangle 8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01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Rectangle 8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13" y="2581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0" name="Rectangle 8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58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Rectangle 8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654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2" name="Rectangle 8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589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Rectangle 8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64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4" name="Rectangle 8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59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Rectangle 8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638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" name="Rectangle 8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05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7" name="Rectangle 8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8" name="Rectangle 8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9" name="Rectangle 8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14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0" name="Oval 8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581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1" name="Rectangle 8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7" y="2425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2" name="Rectangle 8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25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3" name="Rectangle 8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9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4" name="Rectangle 8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3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5" name="Rectangle 8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91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" name="Rectangle 8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42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7" name="Rectangle 8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82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8" name="Rectangle 8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49"/>
                    <a:ext cx="82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9" name="Rectangle 8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0" name="Rectangle 8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1" name="Rectangle 8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58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2" name="Oval 8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25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3" name="Rectangle 8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719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4" name="Rectangle 8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1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5" name="Rectangle 8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93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" name="Rectangle 8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28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" name="Rectangle 8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85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8" name="Rectangle 8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3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9" name="Rectangle 8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77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0" name="Rectangle 8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44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1" name="Rectangle 8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2" name="Rectangle 8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3" name="Rectangle 8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4" name="Oval 8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19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5" name="Rectangle 8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3055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6" name="Rectangle 8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055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7" name="Rectangle 8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129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8" name="Rectangle 8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06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9" name="Rectangle 8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12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0" name="Rectangle 8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07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1" name="Rectangle 8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11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2" name="Oval 8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09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3" name="Oval 8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12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4" name="Oval 8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68"/>
                    <a:ext cx="82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" name="Oval 87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55"/>
                  <a:ext cx="82" cy="82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Oval 876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39"/>
                  <a:ext cx="83" cy="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Oval 877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81" cy="8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0472" y="640397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16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Simulated Example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6921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629159" y="1112253"/>
            <a:ext cx="6140450" cy="5476875"/>
            <a:chOff x="75" y="144"/>
            <a:chExt cx="4437" cy="3981"/>
          </a:xfrm>
        </p:grpSpPr>
        <p:sp>
          <p:nvSpPr>
            <p:cNvPr id="40" name="Freeform 3"/>
            <p:cNvSpPr>
              <a:spLocks noChangeAspect="1"/>
            </p:cNvSpPr>
            <p:nvPr/>
          </p:nvSpPr>
          <p:spPr bwMode="auto">
            <a:xfrm>
              <a:off x="1128" y="2452"/>
              <a:ext cx="1391" cy="633"/>
            </a:xfrm>
            <a:custGeom>
              <a:avLst/>
              <a:gdLst>
                <a:gd name="T0" fmla="*/ 0 w 964"/>
                <a:gd name="T1" fmla="*/ 241 h 439"/>
                <a:gd name="T2" fmla="*/ 191 w 964"/>
                <a:gd name="T3" fmla="*/ 113 h 439"/>
                <a:gd name="T4" fmla="*/ 585 w 964"/>
                <a:gd name="T5" fmla="*/ 0 h 439"/>
                <a:gd name="T6" fmla="*/ 941 w 964"/>
                <a:gd name="T7" fmla="*/ 212 h 439"/>
                <a:gd name="T8" fmla="*/ 964 w 96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439">
                  <a:moveTo>
                    <a:pt x="0" y="241"/>
                  </a:moveTo>
                  <a:lnTo>
                    <a:pt x="191" y="113"/>
                  </a:lnTo>
                  <a:lnTo>
                    <a:pt x="585" y="0"/>
                  </a:lnTo>
                  <a:lnTo>
                    <a:pt x="941" y="212"/>
                  </a:lnTo>
                  <a:lnTo>
                    <a:pt x="964" y="4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"/>
            <p:cNvSpPr>
              <a:spLocks noChangeAspect="1"/>
            </p:cNvSpPr>
            <p:nvPr/>
          </p:nvSpPr>
          <p:spPr bwMode="auto">
            <a:xfrm>
              <a:off x="2912" y="1260"/>
              <a:ext cx="1170" cy="939"/>
            </a:xfrm>
            <a:custGeom>
              <a:avLst/>
              <a:gdLst>
                <a:gd name="T0" fmla="*/ 0 w 811"/>
                <a:gd name="T1" fmla="*/ 651 h 651"/>
                <a:gd name="T2" fmla="*/ 175 w 811"/>
                <a:gd name="T3" fmla="*/ 591 h 651"/>
                <a:gd name="T4" fmla="*/ 372 w 811"/>
                <a:gd name="T5" fmla="*/ 326 h 651"/>
                <a:gd name="T6" fmla="*/ 531 w 811"/>
                <a:gd name="T7" fmla="*/ 15 h 651"/>
                <a:gd name="T8" fmla="*/ 811 w 81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651">
                  <a:moveTo>
                    <a:pt x="0" y="651"/>
                  </a:moveTo>
                  <a:lnTo>
                    <a:pt x="175" y="591"/>
                  </a:lnTo>
                  <a:lnTo>
                    <a:pt x="372" y="326"/>
                  </a:lnTo>
                  <a:lnTo>
                    <a:pt x="531" y="15"/>
                  </a:lnTo>
                  <a:lnTo>
                    <a:pt x="81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ChangeAspect="1"/>
            </p:cNvSpPr>
            <p:nvPr/>
          </p:nvSpPr>
          <p:spPr bwMode="auto">
            <a:xfrm>
              <a:off x="1873" y="1260"/>
              <a:ext cx="623" cy="602"/>
            </a:xfrm>
            <a:custGeom>
              <a:avLst/>
              <a:gdLst>
                <a:gd name="T0" fmla="*/ 0 w 432"/>
                <a:gd name="T1" fmla="*/ 417 h 417"/>
                <a:gd name="T2" fmla="*/ 0 w 432"/>
                <a:gd name="T3" fmla="*/ 295 h 417"/>
                <a:gd name="T4" fmla="*/ 76 w 432"/>
                <a:gd name="T5" fmla="*/ 83 h 417"/>
                <a:gd name="T6" fmla="*/ 304 w 432"/>
                <a:gd name="T7" fmla="*/ 0 h 417"/>
                <a:gd name="T8" fmla="*/ 432 w 432"/>
                <a:gd name="T9" fmla="*/ 8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17">
                  <a:moveTo>
                    <a:pt x="0" y="417"/>
                  </a:moveTo>
                  <a:lnTo>
                    <a:pt x="0" y="295"/>
                  </a:lnTo>
                  <a:lnTo>
                    <a:pt x="76" y="83"/>
                  </a:lnTo>
                  <a:lnTo>
                    <a:pt x="304" y="0"/>
                  </a:lnTo>
                  <a:lnTo>
                    <a:pt x="432" y="8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/>
            <p:cNvSpPr>
              <a:spLocks noChangeAspect="1"/>
            </p:cNvSpPr>
            <p:nvPr/>
          </p:nvSpPr>
          <p:spPr bwMode="auto">
            <a:xfrm>
              <a:off x="1141" y="582"/>
              <a:ext cx="1116" cy="973"/>
            </a:xfrm>
            <a:custGeom>
              <a:avLst/>
              <a:gdLst>
                <a:gd name="T0" fmla="*/ 7 w 773"/>
                <a:gd name="T1" fmla="*/ 674 h 674"/>
                <a:gd name="T2" fmla="*/ 0 w 773"/>
                <a:gd name="T3" fmla="*/ 409 h 674"/>
                <a:gd name="T4" fmla="*/ 98 w 773"/>
                <a:gd name="T5" fmla="*/ 106 h 674"/>
                <a:gd name="T6" fmla="*/ 485 w 773"/>
                <a:gd name="T7" fmla="*/ 0 h 674"/>
                <a:gd name="T8" fmla="*/ 773 w 773"/>
                <a:gd name="T9" fmla="*/ 121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674">
                  <a:moveTo>
                    <a:pt x="7" y="674"/>
                  </a:moveTo>
                  <a:lnTo>
                    <a:pt x="0" y="409"/>
                  </a:lnTo>
                  <a:lnTo>
                    <a:pt x="98" y="106"/>
                  </a:lnTo>
                  <a:lnTo>
                    <a:pt x="485" y="0"/>
                  </a:lnTo>
                  <a:lnTo>
                    <a:pt x="773" y="12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75" y="144"/>
              <a:ext cx="4437" cy="3981"/>
              <a:chOff x="75" y="144"/>
              <a:chExt cx="4437" cy="3981"/>
            </a:xfrm>
          </p:grpSpPr>
          <p:sp>
            <p:nvSpPr>
              <p:cNvPr id="45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501" y="265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A</a:t>
                </a:r>
              </a:p>
            </p:txBody>
          </p:sp>
          <p:sp>
            <p:nvSpPr>
              <p:cNvPr id="4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2639" y="901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B</a:t>
                </a:r>
              </a:p>
            </p:txBody>
          </p:sp>
          <p:sp>
            <p:nvSpPr>
              <p:cNvPr id="47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778" y="2758"/>
                <a:ext cx="3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C</a:t>
                </a:r>
              </a:p>
            </p:txBody>
          </p:sp>
          <p:sp>
            <p:nvSpPr>
              <p:cNvPr id="48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747" y="1719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D</a:t>
                </a:r>
              </a:p>
            </p:txBody>
          </p:sp>
          <p:grpSp>
            <p:nvGrpSpPr>
              <p:cNvPr id="49" name="Group 12"/>
              <p:cNvGrpSpPr>
                <a:grpSpLocks/>
              </p:cNvGrpSpPr>
              <p:nvPr/>
            </p:nvGrpSpPr>
            <p:grpSpPr bwMode="auto">
              <a:xfrm>
                <a:off x="75" y="144"/>
                <a:ext cx="4437" cy="3981"/>
                <a:chOff x="75" y="144"/>
                <a:chExt cx="4437" cy="3981"/>
              </a:xfrm>
            </p:grpSpPr>
            <p:sp>
              <p:nvSpPr>
                <p:cNvPr id="50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91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682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574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3473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365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721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56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3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57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9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58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59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4259" y="3725"/>
                  <a:ext cx="9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60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343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645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85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06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7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Rectangle 28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3421"/>
                  <a:ext cx="49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66" name="Rectangle 29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2634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67" name="Rectangle 3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854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68" name="Rectangle 31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060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69" name="Rectangle 32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273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70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4020"/>
                  <a:ext cx="107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</a:t>
                  </a:r>
                  <a:endParaRPr lang="en-US" b="0"/>
                </a:p>
              </p:txBody>
            </p:sp>
            <p:sp>
              <p:nvSpPr>
                <p:cNvPr id="71" name="Rectangle 34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62" y="1872"/>
                  <a:ext cx="131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II</a:t>
                  </a:r>
                  <a:endParaRPr lang="en-US" b="0"/>
                </a:p>
              </p:txBody>
            </p:sp>
            <p:sp>
              <p:nvSpPr>
                <p:cNvPr id="7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1459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5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4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11" y="152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45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6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7" y="139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3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2" y="15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1020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3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1150" y="129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978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96" y="10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11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9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1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11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045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987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09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119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9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0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8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79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63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355" y="6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2" y="6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404" y="5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88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46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8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4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4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1812" y="53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601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796" y="5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48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5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4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4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Oval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57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Oval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5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Oval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Oval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1739" y="6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Oval 146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Oval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8" y="65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Oval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4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Oval 14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Oval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Oval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520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Oval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Oval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001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Oval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5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Oval 155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8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Oval 156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Oval 157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Oval 158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Oval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Oval 160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Oval 161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Oval 162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Oval 165"/>
                <p:cNvSpPr>
                  <a:spLocks noChangeAspect="1" noChangeArrowheads="1"/>
                </p:cNvSpPr>
                <p:nvPr/>
              </p:nvSpPr>
              <p:spPr bwMode="auto">
                <a:xfrm>
                  <a:off x="2140" y="7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2296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Oval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2091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Oval 1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89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Oval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8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Oval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Oval 174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Oval 175"/>
                <p:cNvSpPr>
                  <a:spLocks noChangeAspect="1" noChangeArrowheads="1"/>
                </p:cNvSpPr>
                <p:nvPr/>
              </p:nvSpPr>
              <p:spPr bwMode="auto">
                <a:xfrm>
                  <a:off x="231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Oval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Oval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Oval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Oval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Oval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Oval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2198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Oval 182"/>
                <p:cNvSpPr>
                  <a:spLocks noChangeAspect="1" noChangeArrowheads="1"/>
                </p:cNvSpPr>
                <p:nvPr/>
              </p:nvSpPr>
              <p:spPr bwMode="auto">
                <a:xfrm>
                  <a:off x="2133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Oval 183"/>
                <p:cNvSpPr>
                  <a:spLocks noChangeAspect="1" noChangeArrowheads="1"/>
                </p:cNvSpPr>
                <p:nvPr/>
              </p:nvSpPr>
              <p:spPr bwMode="auto">
                <a:xfrm>
                  <a:off x="222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Oval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224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Oval 185"/>
                <p:cNvSpPr>
                  <a:spLocks noChangeAspect="1" noChangeArrowheads="1"/>
                </p:cNvSpPr>
                <p:nvPr/>
              </p:nvSpPr>
              <p:spPr bwMode="auto">
                <a:xfrm>
                  <a:off x="1723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Oval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186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Oval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18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Oval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Oval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8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Oval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Oval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Oval 192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Oval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19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Oval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Oval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Oval 196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7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Oval 19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18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Oval 198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Oval 199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90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Oval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1747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Oval 201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Oval 202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Oval 203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6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Oval 204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18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Oval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1714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Oval 2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28" y="16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Oval 207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Oval 208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Oval 20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7" name="Group 210"/>
                <p:cNvGrpSpPr>
                  <a:grpSpLocks noChangeAspect="1"/>
                </p:cNvGrpSpPr>
                <p:nvPr/>
              </p:nvGrpSpPr>
              <p:grpSpPr bwMode="auto">
                <a:xfrm>
                  <a:off x="922" y="986"/>
                  <a:ext cx="1782" cy="2002"/>
                  <a:chOff x="1834" y="1508"/>
                  <a:chExt cx="1235" cy="1388"/>
                </a:xfrm>
              </p:grpSpPr>
              <p:sp>
                <p:nvSpPr>
                  <p:cNvPr id="715" name="Oval 2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1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6" name="Oval 2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" name="Oval 2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04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" name="Oval 2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3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9" name="Oval 2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" name="Oval 2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" name="Oval 2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" name="Oval 2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8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" name="Oval 2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4" name="Oval 2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5" name="Oval 2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6" name="Oval 2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" name="Oval 2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" name="Oval 2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9" name="Oval 2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67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" name="Oval 2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20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" name="Oval 2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2" name="Oval 2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3" name="Oval 2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4" name="Oval 2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6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5" name="Oval 2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4" y="19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6" name="Oval 2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84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" name="Oval 2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1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" name="Oval 2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44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9" name="Oval 2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55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0" name="Oval 2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1" name="Oval 2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2" name="Oval 2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3" name="Oval 2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03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4" name="Oval 2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92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" name="Oval 2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3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6" name="Oval 2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8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" name="Oval 2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8" name="Oval 2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21" y="200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" name="Oval 2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0" name="Oval 2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1" name="Oval 2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81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2" name="Oval 2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3" name="Oval 2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84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4" name="Oval 2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" name="Oval 2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6" name="Oval 2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" name="Oval 2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2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" name="Oval 2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9" name="Oval 2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0" name="Oval 2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1" name="Oval 2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2" name="Oval 2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3" name="Oval 2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4" name="Oval 2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5" name="Oval 2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6" name="Oval 2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7" name="Oval 2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" name="Oval 2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7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9" name="Oval 2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Oval 2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1" name="Oval 2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8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Oval 2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3" name="Oval 2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6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Oval 2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5" name="Oval 2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Oval 2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7" name="Oval 2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2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8" name="Oval 2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9" name="Oval 2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0" name="Oval 2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2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1" name="Oval 2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4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2" name="Oval 2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3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3" name="Oval 2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4" name="Oval 2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5" name="Oval 2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6" name="Oval 2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9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7" name="Oval 2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46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8" name="Oval 2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9" name="Oval 2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0" name="Oval 2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1" name="Oval 2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2" name="Oval 2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5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3" name="Oval 2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6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4" name="Oval 2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5" name="Oval 2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5" y="169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6" name="Oval 2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7" name="Oval 2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" name="Oval 2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74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" name="Oval 2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59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0" name="Oval 2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1" name="Oval 2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2" name="Oval 2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3" name="Oval 2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4" name="Oval 3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5" name="Oval 3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6" name="Oval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55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7" name="Oval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8" name="Oval 3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9" name="Oval 3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1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0" name="Oval 3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2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1" name="Oval 3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2" name="Oval 3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3" name="Oval 3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13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4" name="Oval 3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5" name="Oval 3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6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6" name="Oval 3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0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7" name="Oval 3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35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8" name="Oval 3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" name="Oval 3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3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0" name="Oval 3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1" name="Oval 3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2" name="Oval 3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" name="Oval 3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54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" name="Oval 3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" name="Oval 3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8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6" name="Oval 3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" name="Oval 3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8" name="Oval 3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9" name="Oval 3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9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0" name="Oval 3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1" name="Oval 3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2" name="Oval 3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3" name="Oval 3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4" name="Oval 3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5" name="Oval 3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" name="Oval 3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6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7" name="Oval 3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6" y="183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8" name="Oval 3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7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9" name="Oval 3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" name="Oval 3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6" y="270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1" name="Oval 3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55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2" name="Oval 3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3" name="Oval 3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4" name="Oval 3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5" name="Oval 3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6" name="Oval 3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9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7" name="Oval 3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1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8" name="Oval 3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9" name="Oval 3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2" y="27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0" name="Oval 3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4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1" name="Oval 3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8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2" name="Oval 3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98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3" name="Oval 3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5" y="27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4" name="Oval 3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7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5" name="Oval 3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2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6" name="Oval 3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85" y="27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7" name="Oval 3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7" y="28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8" name="Oval 3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7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9" name="Oval 3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8" y="27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" name="Oval 3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" name="Oval 3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9" y="28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2" name="Oval 3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3" name="Oval 3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4" name="Oval 3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8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5" name="Oval 3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70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6" name="Oval 3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4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7" name="Oval 3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8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8" name="Oval 3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9" name="Oval 3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9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0" name="Oval 3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3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1" name="Oval 3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2" name="Oval 3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5" y="262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3" name="Oval 3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4" name="Oval 3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5" name="Oval 3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6" name="Oval 3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7" name="Oval 3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8" name="Oval 3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9" y="264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9" name="Oval 3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0" name="Oval 3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1" y="255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1" name="Oval 3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9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2" name="Oval 3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3" name="Oval 3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4" name="Oval 3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5" name="Oval 3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6" name="Oval 3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8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7" name="Oval 3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8" name="Oval 3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1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9" name="Oval 3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9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0" name="Oval 3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1" name="Oval 3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9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2" name="Oval 3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3" name="Oval 3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4" name="Oval 3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49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5" name="Oval 3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6" name="Oval 3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7" name="Oval 3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8" name="Oval 3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0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9" name="Oval 3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5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0" name="Oval 3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" name="Oval 3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6" y="24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" name="Oval 3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1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" name="Oval 3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" name="Oval 4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" name="Oval 4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6" name="Oval 4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7" name="Oval 4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5" y="25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8" name="Oval 4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9" name="Oval 4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50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0" name="Oval 4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25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" name="Oval 4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" name="Oval 4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4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3" name="Oval 4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4" name="Oval 4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25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8" name="Oval 41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Oval 412"/>
                <p:cNvSpPr>
                  <a:spLocks noChangeAspect="1" noChangeArrowheads="1"/>
                </p:cNvSpPr>
                <p:nvPr/>
              </p:nvSpPr>
              <p:spPr bwMode="auto">
                <a:xfrm>
                  <a:off x="2034" y="2458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Oval 41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8" y="234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Oval 414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3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Oval 415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Oval 4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3" y="24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Oval 4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4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Oval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Oval 419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Oval 420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23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Oval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231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Oval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4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Oval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3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Oval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Oval 425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Oval 42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7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Oval 427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26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Oval 4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Oval 429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2639" y="27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Oval 431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5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Oval 432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2590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Oval 434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249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Oval 435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277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Oval 4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Oval 437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7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Oval 43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Oval 43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54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Oval 4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85" y="26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Oval 441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26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Oval 44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Oval 443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Oval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Oval 445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273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Oval 446"/>
                <p:cNvSpPr>
                  <a:spLocks noChangeAspect="1" noChangeArrowheads="1"/>
                </p:cNvSpPr>
                <p:nvPr/>
              </p:nvSpPr>
              <p:spPr bwMode="auto">
                <a:xfrm>
                  <a:off x="2581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Oval 447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Oval 448"/>
                <p:cNvSpPr>
                  <a:spLocks noChangeAspect="1" noChangeArrowheads="1"/>
                </p:cNvSpPr>
                <p:nvPr/>
              </p:nvSpPr>
              <p:spPr bwMode="auto">
                <a:xfrm>
                  <a:off x="2271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Oval 44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Oval 45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5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Oval 4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Oval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8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Oval 45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Oval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Oval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6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Oval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30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Oval 457"/>
                <p:cNvSpPr>
                  <a:spLocks noChangeAspect="1" noChangeArrowheads="1"/>
                </p:cNvSpPr>
                <p:nvPr/>
              </p:nvSpPr>
              <p:spPr bwMode="auto">
                <a:xfrm>
                  <a:off x="2345" y="31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Oval 458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Oval 45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Oval 460"/>
                <p:cNvSpPr>
                  <a:spLocks noChangeAspect="1" noChangeArrowheads="1"/>
                </p:cNvSpPr>
                <p:nvPr/>
              </p:nvSpPr>
              <p:spPr bwMode="auto">
                <a:xfrm>
                  <a:off x="2606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Oval 461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Oval 462"/>
                <p:cNvSpPr>
                  <a:spLocks noChangeAspect="1" noChangeArrowheads="1"/>
                </p:cNvSpPr>
                <p:nvPr/>
              </p:nvSpPr>
              <p:spPr bwMode="auto">
                <a:xfrm>
                  <a:off x="2418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Oval 463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Oval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8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Oval 465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Oval 466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3086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Oval 467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Oval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Oval 469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312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Oval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29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Oval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2599" y="31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Oval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Oval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Oval 474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Oval 475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Oval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Oval 477"/>
                <p:cNvSpPr>
                  <a:spLocks noChangeAspect="1" noChangeArrowheads="1"/>
                </p:cNvSpPr>
                <p:nvPr/>
              </p:nvSpPr>
              <p:spPr bwMode="auto">
                <a:xfrm>
                  <a:off x="2550" y="30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Oval 478"/>
                <p:cNvSpPr>
                  <a:spLocks noChangeAspect="1" noChangeArrowheads="1"/>
                </p:cNvSpPr>
                <p:nvPr/>
              </p:nvSpPr>
              <p:spPr bwMode="auto">
                <a:xfrm>
                  <a:off x="2664" y="321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Oval 479"/>
                <p:cNvSpPr>
                  <a:spLocks noChangeAspect="1" noChangeArrowheads="1"/>
                </p:cNvSpPr>
                <p:nvPr/>
              </p:nvSpPr>
              <p:spPr bwMode="auto">
                <a:xfrm>
                  <a:off x="2532" y="29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480"/>
                <p:cNvSpPr>
                  <a:spLocks noChangeAspect="1" noChangeArrowheads="1"/>
                </p:cNvSpPr>
                <p:nvPr/>
              </p:nvSpPr>
              <p:spPr bwMode="auto">
                <a:xfrm>
                  <a:off x="2525" y="31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Oval 481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30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Oval 4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79" y="320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Oval 48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30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Oval 484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30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Oval 485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29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Oval 486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39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Oval 487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Oval 488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Oval 489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Oval 490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Oval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Oval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Oval 493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Oval 49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0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Oval 495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Oval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2762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Oval 49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Oval 498"/>
                <p:cNvSpPr>
                  <a:spLocks noChangeAspect="1" noChangeArrowheads="1"/>
                </p:cNvSpPr>
                <p:nvPr/>
              </p:nvSpPr>
              <p:spPr bwMode="auto">
                <a:xfrm>
                  <a:off x="2851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Oval 499"/>
                <p:cNvSpPr>
                  <a:spLocks noChangeAspect="1" noChangeArrowheads="1"/>
                </p:cNvSpPr>
                <p:nvPr/>
              </p:nvSpPr>
              <p:spPr bwMode="auto">
                <a:xfrm>
                  <a:off x="2835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Oval 500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Oval 501"/>
                <p:cNvSpPr>
                  <a:spLocks noChangeAspect="1" noChangeArrowheads="1"/>
                </p:cNvSpPr>
                <p:nvPr/>
              </p:nvSpPr>
              <p:spPr bwMode="auto">
                <a:xfrm>
                  <a:off x="3065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Oval 502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Oval 503"/>
                <p:cNvSpPr>
                  <a:spLocks noChangeAspect="1" noChangeArrowheads="1"/>
                </p:cNvSpPr>
                <p:nvPr/>
              </p:nvSpPr>
              <p:spPr bwMode="auto">
                <a:xfrm>
                  <a:off x="3073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Oval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Oval 50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Oval 506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Oval 507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Oval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Oval 509"/>
                <p:cNvSpPr>
                  <a:spLocks noChangeAspect="1" noChangeArrowheads="1"/>
                </p:cNvSpPr>
                <p:nvPr/>
              </p:nvSpPr>
              <p:spPr bwMode="auto">
                <a:xfrm>
                  <a:off x="2811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" name="Oval 510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Oval 511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Oval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Oval 513"/>
                <p:cNvSpPr>
                  <a:spLocks noChangeAspect="1" noChangeArrowheads="1"/>
                </p:cNvSpPr>
                <p:nvPr/>
              </p:nvSpPr>
              <p:spPr bwMode="auto">
                <a:xfrm>
                  <a:off x="2655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Oval 5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Oval 5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33" y="233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Oval 516"/>
                <p:cNvSpPr>
                  <a:spLocks noChangeAspect="1" noChangeArrowheads="1"/>
                </p:cNvSpPr>
                <p:nvPr/>
              </p:nvSpPr>
              <p:spPr bwMode="auto">
                <a:xfrm>
                  <a:off x="3221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Oval 517"/>
                <p:cNvSpPr>
                  <a:spLocks noChangeAspect="1" noChangeArrowheads="1"/>
                </p:cNvSpPr>
                <p:nvPr/>
              </p:nvSpPr>
              <p:spPr bwMode="auto">
                <a:xfrm>
                  <a:off x="3023" y="2074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Oval 518"/>
                <p:cNvSpPr>
                  <a:spLocks noChangeAspect="1" noChangeArrowheads="1"/>
                </p:cNvSpPr>
                <p:nvPr/>
              </p:nvSpPr>
              <p:spPr bwMode="auto">
                <a:xfrm>
                  <a:off x="3187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Oval 519"/>
                <p:cNvSpPr>
                  <a:spLocks noChangeAspect="1" noChangeArrowheads="1"/>
                </p:cNvSpPr>
                <p:nvPr/>
              </p:nvSpPr>
              <p:spPr bwMode="auto">
                <a:xfrm>
                  <a:off x="3172" y="20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Oval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2967" y="21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Oval 521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2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Oval 522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Oval 523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Oval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3007" y="20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Oval 525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Oval 526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2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Oval 527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1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Oval 528"/>
                <p:cNvSpPr>
                  <a:spLocks noChangeAspect="1" noChangeArrowheads="1"/>
                </p:cNvSpPr>
                <p:nvPr/>
              </p:nvSpPr>
              <p:spPr bwMode="auto">
                <a:xfrm>
                  <a:off x="3098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Oval 529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0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Oval 5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94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531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Oval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196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Oval 5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Oval 5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14" y="20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Oval 535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19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Oval 5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05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Oval 537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Oval 538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Oval 539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Oval 540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Oval 541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Oval 542"/>
                <p:cNvSpPr>
                  <a:spLocks noChangeAspect="1" noChangeArrowheads="1"/>
                </p:cNvSpPr>
                <p:nvPr/>
              </p:nvSpPr>
              <p:spPr bwMode="auto">
                <a:xfrm>
                  <a:off x="3089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Oval 543"/>
                <p:cNvSpPr>
                  <a:spLocks noChangeAspect="1" noChangeArrowheads="1"/>
                </p:cNvSpPr>
                <p:nvPr/>
              </p:nvSpPr>
              <p:spPr bwMode="auto">
                <a:xfrm>
                  <a:off x="3252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Oval 544"/>
                <p:cNvSpPr>
                  <a:spLocks noChangeAspect="1" noChangeArrowheads="1"/>
                </p:cNvSpPr>
                <p:nvPr/>
              </p:nvSpPr>
              <p:spPr bwMode="auto">
                <a:xfrm>
                  <a:off x="3032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Oval 545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147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Oval 546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Oval 547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Oval 548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Oval 5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Oval 55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Oval 5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Oval 552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Oval 553"/>
                <p:cNvSpPr>
                  <a:spLocks noChangeAspect="1" noChangeArrowheads="1"/>
                </p:cNvSpPr>
                <p:nvPr/>
              </p:nvSpPr>
              <p:spPr bwMode="auto">
                <a:xfrm>
                  <a:off x="3498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Oval 554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Oval 555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5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Oval 5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Oval 557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Oval 558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2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Oval 55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Oval 56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Oval 561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Oval 562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Oval 563"/>
                <p:cNvSpPr>
                  <a:spLocks noChangeAspect="1" noChangeArrowheads="1"/>
                </p:cNvSpPr>
                <p:nvPr/>
              </p:nvSpPr>
              <p:spPr bwMode="auto">
                <a:xfrm>
                  <a:off x="3359" y="15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Oval 564"/>
                <p:cNvSpPr>
                  <a:spLocks noChangeAspect="1" noChangeArrowheads="1"/>
                </p:cNvSpPr>
                <p:nvPr/>
              </p:nvSpPr>
              <p:spPr bwMode="auto">
                <a:xfrm>
                  <a:off x="3196" y="16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Oval 565"/>
                <p:cNvSpPr>
                  <a:spLocks noChangeAspect="1" noChangeArrowheads="1"/>
                </p:cNvSpPr>
                <p:nvPr/>
              </p:nvSpPr>
              <p:spPr bwMode="auto">
                <a:xfrm>
                  <a:off x="3335" y="17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Oval 566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Oval 567"/>
                <p:cNvSpPr>
                  <a:spLocks noChangeAspect="1" noChangeArrowheads="1"/>
                </p:cNvSpPr>
                <p:nvPr/>
              </p:nvSpPr>
              <p:spPr bwMode="auto">
                <a:xfrm>
                  <a:off x="3466" y="164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Oval 568"/>
                <p:cNvSpPr>
                  <a:spLocks noChangeAspect="1" noChangeArrowheads="1"/>
                </p:cNvSpPr>
                <p:nvPr/>
              </p:nvSpPr>
              <p:spPr bwMode="auto">
                <a:xfrm>
                  <a:off x="327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Oval 56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Oval 57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Oval 571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Oval 5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43" y="17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Oval 573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Oval 574"/>
                <p:cNvSpPr>
                  <a:spLocks noChangeAspect="1" noChangeArrowheads="1"/>
                </p:cNvSpPr>
                <p:nvPr/>
              </p:nvSpPr>
              <p:spPr bwMode="auto">
                <a:xfrm>
                  <a:off x="3350" y="168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Oval 57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Oval 57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0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Oval 577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Oval 578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Oval 57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Oval 58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3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Oval 58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Oval 582"/>
                <p:cNvSpPr>
                  <a:spLocks noChangeAspect="1" noChangeArrowheads="1"/>
                </p:cNvSpPr>
                <p:nvPr/>
              </p:nvSpPr>
              <p:spPr bwMode="auto">
                <a:xfrm>
                  <a:off x="3736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Oval 583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Oval 584"/>
                <p:cNvSpPr>
                  <a:spLocks noChangeAspect="1" noChangeArrowheads="1"/>
                </p:cNvSpPr>
                <p:nvPr/>
              </p:nvSpPr>
              <p:spPr bwMode="auto">
                <a:xfrm>
                  <a:off x="3531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Oval 585"/>
                <p:cNvSpPr>
                  <a:spLocks noChangeAspect="1" noChangeArrowheads="1"/>
                </p:cNvSpPr>
                <p:nvPr/>
              </p:nvSpPr>
              <p:spPr bwMode="auto">
                <a:xfrm>
                  <a:off x="349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Oval 586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Oval 587"/>
                <p:cNvSpPr>
                  <a:spLocks noChangeAspect="1" noChangeArrowheads="1"/>
                </p:cNvSpPr>
                <p:nvPr/>
              </p:nvSpPr>
              <p:spPr bwMode="auto">
                <a:xfrm>
                  <a:off x="356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Oval 588"/>
                <p:cNvSpPr>
                  <a:spLocks noChangeAspect="1" noChangeArrowheads="1"/>
                </p:cNvSpPr>
                <p:nvPr/>
              </p:nvSpPr>
              <p:spPr bwMode="auto">
                <a:xfrm>
                  <a:off x="3678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Oval 58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Oval 590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Oval 591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Oval 592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Oval 593"/>
                <p:cNvSpPr>
                  <a:spLocks noChangeAspect="1" noChangeArrowheads="1"/>
                </p:cNvSpPr>
                <p:nvPr/>
              </p:nvSpPr>
              <p:spPr bwMode="auto">
                <a:xfrm>
                  <a:off x="3669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Oval 594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165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Oval 595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Oval 596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Oval 597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Oval 598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Oval 599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Oval 60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Oval 60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Oval 602"/>
                <p:cNvSpPr>
                  <a:spLocks noChangeAspect="1" noChangeArrowheads="1"/>
                </p:cNvSpPr>
                <p:nvPr/>
              </p:nvSpPr>
              <p:spPr bwMode="auto">
                <a:xfrm>
                  <a:off x="352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Oval 603"/>
                <p:cNvSpPr>
                  <a:spLocks noChangeAspect="1" noChangeArrowheads="1"/>
                </p:cNvSpPr>
                <p:nvPr/>
              </p:nvSpPr>
              <p:spPr bwMode="auto">
                <a:xfrm>
                  <a:off x="3809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Oval 604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Oval 605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Oval 606"/>
                <p:cNvSpPr>
                  <a:spLocks noChangeAspect="1" noChangeArrowheads="1"/>
                </p:cNvSpPr>
                <p:nvPr/>
              </p:nvSpPr>
              <p:spPr bwMode="auto">
                <a:xfrm>
                  <a:off x="4006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Oval 607"/>
                <p:cNvSpPr>
                  <a:spLocks noChangeAspect="1" noChangeArrowheads="1"/>
                </p:cNvSpPr>
                <p:nvPr/>
              </p:nvSpPr>
              <p:spPr bwMode="auto">
                <a:xfrm>
                  <a:off x="3890" y="137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Oval 6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Oval 609"/>
                <p:cNvSpPr>
                  <a:spLocks noChangeAspect="1" noChangeArrowheads="1"/>
                </p:cNvSpPr>
                <p:nvPr/>
              </p:nvSpPr>
              <p:spPr bwMode="auto">
                <a:xfrm>
                  <a:off x="4095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Oval 610"/>
                <p:cNvSpPr>
                  <a:spLocks noChangeAspect="1" noChangeArrowheads="1"/>
                </p:cNvSpPr>
                <p:nvPr/>
              </p:nvSpPr>
              <p:spPr bwMode="auto">
                <a:xfrm>
                  <a:off x="3988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Rectangle 611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79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Rectangle 612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Rectangle 613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Rectangle 614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86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Rectangle 6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9" y="2155"/>
                  <a:ext cx="16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Rectangle 616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155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Rectangle 61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28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Rectangle 618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163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Rectangle 619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221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620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172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62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12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622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79"/>
                  <a:ext cx="82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623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624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62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88"/>
                  <a:ext cx="8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626"/>
                <p:cNvSpPr>
                  <a:spLocks noChangeAspect="1" noChangeArrowheads="1"/>
                </p:cNvSpPr>
                <p:nvPr/>
              </p:nvSpPr>
              <p:spPr bwMode="auto">
                <a:xfrm>
                  <a:off x="3154" y="2074"/>
                  <a:ext cx="18" cy="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627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74"/>
                  <a:ext cx="3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628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47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629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081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630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39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631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90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632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130"/>
                  <a:ext cx="66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6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98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6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635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6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06"/>
                  <a:ext cx="81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Oval 637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74"/>
                  <a:ext cx="81" cy="8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638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17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6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689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640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762"/>
                  <a:ext cx="3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64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697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6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754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6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05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6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46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645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13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646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647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648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2"/>
                  <a:ext cx="8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Oval 6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689"/>
                  <a:ext cx="81" cy="8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Rectangle 650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47"/>
                  <a:ext cx="16" cy="8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Rectangle 6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247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Rectangle 652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321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Rectangle 65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56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Rectangle 654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312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Rectangle 655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263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Rectangle 656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305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Rectangle 65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72"/>
                  <a:ext cx="82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Rectangle 65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Rectangle 65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66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1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Oval 66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47"/>
                  <a:ext cx="82" cy="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Rectangle 662"/>
                <p:cNvSpPr>
                  <a:spLocks noChangeAspect="1" noChangeArrowheads="1"/>
                </p:cNvSpPr>
                <p:nvPr/>
              </p:nvSpPr>
              <p:spPr bwMode="auto">
                <a:xfrm>
                  <a:off x="4055" y="1239"/>
                  <a:ext cx="15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Rectangle 663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239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Rectangle 664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312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Rectangle 66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247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Rectangle 66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305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66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56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Rectangle 66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96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Rectangle 669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63"/>
                  <a:ext cx="83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670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Rectangle 671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Rectangle 672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72"/>
                  <a:ext cx="8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Rectangle 673"/>
                <p:cNvSpPr>
                  <a:spLocks noChangeAspect="1" noChangeArrowheads="1"/>
                </p:cNvSpPr>
                <p:nvPr/>
              </p:nvSpPr>
              <p:spPr bwMode="auto">
                <a:xfrm>
                  <a:off x="644" y="144"/>
                  <a:ext cx="3868" cy="341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1" name="Group 674"/>
                <p:cNvGrpSpPr>
                  <a:grpSpLocks/>
                </p:cNvGrpSpPr>
                <p:nvPr/>
              </p:nvGrpSpPr>
              <p:grpSpPr bwMode="auto">
                <a:xfrm>
                  <a:off x="1085" y="545"/>
                  <a:ext cx="3150" cy="2591"/>
                  <a:chOff x="1085" y="545"/>
                  <a:chExt cx="3150" cy="2591"/>
                </a:xfrm>
              </p:grpSpPr>
              <p:sp>
                <p:nvSpPr>
                  <p:cNvPr id="515" name="Oval 6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" name="Oval 6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305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" name="Oval 6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" name="Oval 6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9" name="Oval 6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0" name="Oval 6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1" name="Oval 6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04" y="134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" name="Oval 6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130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" name="Oval 6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1370"/>
                    <a:ext cx="51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4" name="Oval 6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1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5" name="Oval 6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6" name="Oval 6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7" name="Oval 6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17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" name="Oval 6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3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" name="Oval 6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6" y="108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" name="Oval 6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" name="Oval 6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" name="Oval 6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23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" name="Oval 6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8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" name="Oval 6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9" y="132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5" name="Oval 6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190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6" name="Oval 6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5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7" name="Oval 6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39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" name="Oval 6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07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9" name="Oval 6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1" y="113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0" name="Rectangle 7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9" y="1509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1" name="Rectangle 7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09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" name="Rectangle 7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82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" name="Rectangle 7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17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4" name="Rectangle 7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75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5" name="Rectangle 7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26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6" name="Rectangle 7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6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7" name="Rectangle 7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3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8" name="Rectangle 7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9" name="Rectangle 7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0" name="Rectangle 7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4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1" name="Rectangle 7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158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2" name="Rectangle 7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158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" name="Rectangle 7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232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" name="Rectangle 7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16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" name="Rectangle 7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22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" name="Rectangle 7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17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" name="Rectangle 7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21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" name="Rectangle 7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83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" name="Rectangle 7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" name="Rectangle 7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" name="Rectangle 7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0"/>
                    <a:ext cx="8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" name="Oval 7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58"/>
                    <a:ext cx="81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" name="Rectangle 7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0" y="699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4" name="Rectangle 7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69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5" name="Rectangle 7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77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6" name="Rectangle 7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7" name="Rectangle 7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8" name="Rectangle 7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17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9" name="Rectangle 7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57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0" name="Rectangle 7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24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1" name="Rectangle 7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2" name="Rectangle 7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" name="Rectangle 7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33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" name="Oval 7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699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5" name="Rectangle 7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545"/>
                    <a:ext cx="16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6" name="Rectangle 7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545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7" name="Rectangle 7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619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8" name="Rectangle 7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55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9" name="Rectangle 7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61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0" name="Rectangle 7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56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1" name="Rectangle 7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60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2" name="Rectangle 7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0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" name="Rectangle 7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" name="Rectangle 7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5" name="Rectangle 7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7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6" name="Oval 7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45"/>
                    <a:ext cx="82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7" name="Rectangle 7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8" y="699"/>
                    <a:ext cx="17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7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699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9" name="Rectangle 7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773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0" name="Rectangle 7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1" name="Rectangle 7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2" name="Rectangle 7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17"/>
                    <a:ext cx="67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3" name="Rectangle 7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57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" name="Rectangle 7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24"/>
                    <a:ext cx="81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" name="Rectangle 7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6" name="Rectangle 7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7" name="Rectangle 7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33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8" name="Oval 7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699"/>
                    <a:ext cx="81" cy="8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9" name="Rectangle 7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812"/>
                    <a:ext cx="18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0" name="Rectangle 7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12"/>
                    <a:ext cx="3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Rectangle 7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85"/>
                    <a:ext cx="3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2" name="Rectangle 7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20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Rectangle 7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" name="Rectangle 7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28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Rectangle 7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69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6" name="Rectangle 7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36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Rectangle 7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8" name="Rectangle 7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" name="Rectangle 7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45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0" name="Rectangle 7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3" y="1631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1" name="Rectangle 7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631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2" name="Rectangle 7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705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3" name="Rectangle 7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40"/>
                    <a:ext cx="50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4" name="Rectangle 7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98"/>
                    <a:ext cx="50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" name="Rectangle 7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49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" name="Rectangle 7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8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" name="Rectangle 7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56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" name="Rectangle 7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" name="Rectangle 7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" name="Rectangle 7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64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1" name="Oval 7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31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" name="Rectangle 7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" name="Rectangle 7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" name="Rectangle 7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" name="Rectangle 7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6" name="Rectangle 7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7" name="Rectangle 7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8" name="Rectangle 7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9" name="Rectangle 7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0" name="Rectangle 7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1" name="Rectangle 7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2" name="Rectangle 7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" name="Oval 7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37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4" name="Rectangle 7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6" y="1223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Rectangle 7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2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" name="Rectangle 7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97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Rectangle 7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32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8" name="Rectangle 7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8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Rectangle 7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3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0" name="Rectangle 8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81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Rectangle 8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48"/>
                    <a:ext cx="83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2" name="Rectangle 8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3" name="Rectangle 8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4" name="Rectangle 8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56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" name="Oval 8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23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6" name="Rectangle 8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7" name="Rectangle 8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8" name="Rectangle 8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" name="Rectangle 8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0" name="Rectangle 8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1" name="Rectangle 8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2" name="Rectangle 8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3" name="Rectangle 8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4" name="Rectangle 8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" name="Rectangle 8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" name="Rectangle 8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7" name="Oval 8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37"/>
                    <a:ext cx="82" cy="8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8" name="Rectangle 8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2768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9" name="Rectangle 8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76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0" name="Rectangle 8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842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1" name="Rectangle 8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7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2" name="Rectangle 8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834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3" name="Rectangle 8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78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4" name="Rectangle 8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82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" name="Rectangle 8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93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6" name="Rectangle 8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7" name="Rectangle 8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8" name="Rectangle 8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01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Rectangle 8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13" y="2581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0" name="Rectangle 8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58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Rectangle 8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654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2" name="Rectangle 8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589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Rectangle 8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64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4" name="Rectangle 8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59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Rectangle 8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638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" name="Rectangle 8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05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7" name="Rectangle 8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8" name="Rectangle 8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9" name="Rectangle 8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14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0" name="Oval 8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581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1" name="Rectangle 8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7" y="2425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2" name="Rectangle 8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25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3" name="Rectangle 8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9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4" name="Rectangle 8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3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5" name="Rectangle 8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91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" name="Rectangle 8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42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7" name="Rectangle 8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82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8" name="Rectangle 8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49"/>
                    <a:ext cx="82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9" name="Rectangle 8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0" name="Rectangle 8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1" name="Rectangle 8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58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2" name="Oval 8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25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3" name="Rectangle 8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719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4" name="Rectangle 8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1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5" name="Rectangle 8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93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" name="Rectangle 8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28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" name="Rectangle 8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85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8" name="Rectangle 8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3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9" name="Rectangle 8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77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0" name="Rectangle 8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44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1" name="Rectangle 8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2" name="Rectangle 8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3" name="Rectangle 8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4" name="Oval 8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19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5" name="Rectangle 8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3055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6" name="Rectangle 8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055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7" name="Rectangle 8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129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8" name="Rectangle 8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06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9" name="Rectangle 8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12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0" name="Rectangle 8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07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1" name="Rectangle 8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11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2" name="Oval 8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09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3" name="Oval 8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12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4" name="Oval 8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68"/>
                    <a:ext cx="82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" name="Oval 87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55"/>
                  <a:ext cx="82" cy="82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Oval 876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39"/>
                  <a:ext cx="83" cy="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Oval 877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81" cy="8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6" name="Freeform 884"/>
          <p:cNvSpPr>
            <a:spLocks/>
          </p:cNvSpPr>
          <p:nvPr/>
        </p:nvSpPr>
        <p:spPr bwMode="auto">
          <a:xfrm>
            <a:off x="5199019" y="2378621"/>
            <a:ext cx="2322997" cy="1757944"/>
          </a:xfrm>
          <a:custGeom>
            <a:avLst/>
            <a:gdLst>
              <a:gd name="T0" fmla="*/ 0 w 1776"/>
              <a:gd name="T1" fmla="*/ 1008 h 1344"/>
              <a:gd name="T2" fmla="*/ 432 w 1776"/>
              <a:gd name="T3" fmla="*/ 912 h 1344"/>
              <a:gd name="T4" fmla="*/ 816 w 1776"/>
              <a:gd name="T5" fmla="*/ 384 h 1344"/>
              <a:gd name="T6" fmla="*/ 1008 w 1776"/>
              <a:gd name="T7" fmla="*/ 48 h 1344"/>
              <a:gd name="T8" fmla="*/ 1344 w 1776"/>
              <a:gd name="T9" fmla="*/ 0 h 1344"/>
              <a:gd name="T10" fmla="*/ 1776 w 1776"/>
              <a:gd name="T11" fmla="*/ 288 h 1344"/>
              <a:gd name="T12" fmla="*/ 1728 w 1776"/>
              <a:gd name="T13" fmla="*/ 432 h 1344"/>
              <a:gd name="T14" fmla="*/ 1488 w 1776"/>
              <a:gd name="T15" fmla="*/ 384 h 1344"/>
              <a:gd name="T16" fmla="*/ 1296 w 1776"/>
              <a:gd name="T17" fmla="*/ 432 h 1344"/>
              <a:gd name="T18" fmla="*/ 1104 w 1776"/>
              <a:gd name="T19" fmla="*/ 624 h 1344"/>
              <a:gd name="T20" fmla="*/ 768 w 1776"/>
              <a:gd name="T21" fmla="*/ 1200 h 1344"/>
              <a:gd name="T22" fmla="*/ 432 w 1776"/>
              <a:gd name="T23" fmla="*/ 1344 h 1344"/>
              <a:gd name="T24" fmla="*/ 192 w 1776"/>
              <a:gd name="T25" fmla="*/ 1344 h 1344"/>
              <a:gd name="T26" fmla="*/ 48 w 1776"/>
              <a:gd name="T27" fmla="*/ 1152 h 1344"/>
              <a:gd name="T28" fmla="*/ 0 w 1776"/>
              <a:gd name="T29" fmla="*/ 1008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6" h="1344">
                <a:moveTo>
                  <a:pt x="0" y="1008"/>
                </a:moveTo>
                <a:lnTo>
                  <a:pt x="432" y="912"/>
                </a:lnTo>
                <a:lnTo>
                  <a:pt x="816" y="384"/>
                </a:lnTo>
                <a:lnTo>
                  <a:pt x="1008" y="48"/>
                </a:lnTo>
                <a:lnTo>
                  <a:pt x="1344" y="0"/>
                </a:lnTo>
                <a:lnTo>
                  <a:pt x="1776" y="288"/>
                </a:lnTo>
                <a:lnTo>
                  <a:pt x="1728" y="432"/>
                </a:lnTo>
                <a:lnTo>
                  <a:pt x="1488" y="384"/>
                </a:lnTo>
                <a:lnTo>
                  <a:pt x="1296" y="432"/>
                </a:lnTo>
                <a:lnTo>
                  <a:pt x="1104" y="624"/>
                </a:lnTo>
                <a:lnTo>
                  <a:pt x="768" y="1200"/>
                </a:lnTo>
                <a:lnTo>
                  <a:pt x="432" y="1344"/>
                </a:lnTo>
                <a:lnTo>
                  <a:pt x="192" y="1344"/>
                </a:lnTo>
                <a:lnTo>
                  <a:pt x="48" y="1152"/>
                </a:lnTo>
                <a:lnTo>
                  <a:pt x="0" y="1008"/>
                </a:lnTo>
                <a:close/>
              </a:path>
            </a:pathLst>
          </a:custGeom>
          <a:solidFill>
            <a:srgbClr val="558ED5">
              <a:alpha val="50999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17" name="Freeform 886"/>
          <p:cNvSpPr>
            <a:spLocks/>
          </p:cNvSpPr>
          <p:nvPr/>
        </p:nvSpPr>
        <p:spPr bwMode="auto">
          <a:xfrm>
            <a:off x="2872677" y="1438818"/>
            <a:ext cx="1958067" cy="1870431"/>
          </a:xfrm>
          <a:custGeom>
            <a:avLst/>
            <a:gdLst>
              <a:gd name="T0" fmla="*/ 28 w 1497"/>
              <a:gd name="T1" fmla="*/ 979 h 1430"/>
              <a:gd name="T2" fmla="*/ 0 w 1497"/>
              <a:gd name="T3" fmla="*/ 825 h 1430"/>
              <a:gd name="T4" fmla="*/ 57 w 1497"/>
              <a:gd name="T5" fmla="*/ 278 h 1430"/>
              <a:gd name="T6" fmla="*/ 144 w 1497"/>
              <a:gd name="T7" fmla="*/ 172 h 1430"/>
              <a:gd name="T8" fmla="*/ 892 w 1497"/>
              <a:gd name="T9" fmla="*/ 0 h 1430"/>
              <a:gd name="T10" fmla="*/ 1497 w 1497"/>
              <a:gd name="T11" fmla="*/ 240 h 1430"/>
              <a:gd name="T12" fmla="*/ 1449 w 1497"/>
              <a:gd name="T13" fmla="*/ 518 h 1430"/>
              <a:gd name="T14" fmla="*/ 1238 w 1497"/>
              <a:gd name="T15" fmla="*/ 470 h 1430"/>
              <a:gd name="T16" fmla="*/ 892 w 1497"/>
              <a:gd name="T17" fmla="*/ 393 h 1430"/>
              <a:gd name="T18" fmla="*/ 489 w 1497"/>
              <a:gd name="T19" fmla="*/ 451 h 1430"/>
              <a:gd name="T20" fmla="*/ 441 w 1497"/>
              <a:gd name="T21" fmla="*/ 873 h 1430"/>
              <a:gd name="T22" fmla="*/ 345 w 1497"/>
              <a:gd name="T23" fmla="*/ 1209 h 1430"/>
              <a:gd name="T24" fmla="*/ 288 w 1497"/>
              <a:gd name="T25" fmla="*/ 1372 h 1430"/>
              <a:gd name="T26" fmla="*/ 182 w 1497"/>
              <a:gd name="T27" fmla="*/ 1430 h 1430"/>
              <a:gd name="T28" fmla="*/ 76 w 1497"/>
              <a:gd name="T29" fmla="*/ 1276 h 1430"/>
              <a:gd name="T30" fmla="*/ 19 w 1497"/>
              <a:gd name="T31" fmla="*/ 1132 h 1430"/>
              <a:gd name="T32" fmla="*/ 28 w 1497"/>
              <a:gd name="T33" fmla="*/ 97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7" h="1430">
                <a:moveTo>
                  <a:pt x="28" y="979"/>
                </a:moveTo>
                <a:lnTo>
                  <a:pt x="0" y="825"/>
                </a:lnTo>
                <a:lnTo>
                  <a:pt x="57" y="278"/>
                </a:lnTo>
                <a:lnTo>
                  <a:pt x="144" y="172"/>
                </a:lnTo>
                <a:lnTo>
                  <a:pt x="892" y="0"/>
                </a:lnTo>
                <a:lnTo>
                  <a:pt x="1497" y="240"/>
                </a:lnTo>
                <a:lnTo>
                  <a:pt x="1449" y="518"/>
                </a:lnTo>
                <a:lnTo>
                  <a:pt x="1238" y="470"/>
                </a:lnTo>
                <a:lnTo>
                  <a:pt x="892" y="393"/>
                </a:lnTo>
                <a:lnTo>
                  <a:pt x="489" y="451"/>
                </a:lnTo>
                <a:lnTo>
                  <a:pt x="441" y="873"/>
                </a:lnTo>
                <a:lnTo>
                  <a:pt x="345" y="1209"/>
                </a:lnTo>
                <a:lnTo>
                  <a:pt x="288" y="1372"/>
                </a:lnTo>
                <a:lnTo>
                  <a:pt x="182" y="1430"/>
                </a:lnTo>
                <a:lnTo>
                  <a:pt x="76" y="1276"/>
                </a:lnTo>
                <a:lnTo>
                  <a:pt x="19" y="1132"/>
                </a:lnTo>
                <a:lnTo>
                  <a:pt x="28" y="979"/>
                </a:lnTo>
                <a:close/>
              </a:path>
            </a:pathLst>
          </a:custGeom>
          <a:solidFill>
            <a:srgbClr val="558ED5">
              <a:alpha val="50999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18" name="Freeform 887"/>
          <p:cNvSpPr>
            <a:spLocks/>
          </p:cNvSpPr>
          <p:nvPr/>
        </p:nvSpPr>
        <p:spPr bwMode="auto">
          <a:xfrm>
            <a:off x="2795245" y="4124660"/>
            <a:ext cx="2568900" cy="1268754"/>
          </a:xfrm>
          <a:custGeom>
            <a:avLst/>
            <a:gdLst>
              <a:gd name="T0" fmla="*/ 486 w 1964"/>
              <a:gd name="T1" fmla="*/ 163 h 970"/>
              <a:gd name="T2" fmla="*/ 1052 w 1964"/>
              <a:gd name="T3" fmla="*/ 0 h 970"/>
              <a:gd name="T4" fmla="*/ 1215 w 1964"/>
              <a:gd name="T5" fmla="*/ 0 h 970"/>
              <a:gd name="T6" fmla="*/ 1676 w 1964"/>
              <a:gd name="T7" fmla="*/ 221 h 970"/>
              <a:gd name="T8" fmla="*/ 1964 w 1964"/>
              <a:gd name="T9" fmla="*/ 422 h 970"/>
              <a:gd name="T10" fmla="*/ 1907 w 1964"/>
              <a:gd name="T11" fmla="*/ 970 h 970"/>
              <a:gd name="T12" fmla="*/ 1523 w 1964"/>
              <a:gd name="T13" fmla="*/ 950 h 970"/>
              <a:gd name="T14" fmla="*/ 1465 w 1964"/>
              <a:gd name="T15" fmla="*/ 874 h 970"/>
              <a:gd name="T16" fmla="*/ 1475 w 1964"/>
              <a:gd name="T17" fmla="*/ 614 h 970"/>
              <a:gd name="T18" fmla="*/ 1052 w 1964"/>
              <a:gd name="T19" fmla="*/ 346 h 970"/>
              <a:gd name="T20" fmla="*/ 614 w 1964"/>
              <a:gd name="T21" fmla="*/ 579 h 970"/>
              <a:gd name="T22" fmla="*/ 265 w 1964"/>
              <a:gd name="T23" fmla="*/ 710 h 970"/>
              <a:gd name="T24" fmla="*/ 96 w 1964"/>
              <a:gd name="T25" fmla="*/ 642 h 970"/>
              <a:gd name="T26" fmla="*/ 0 w 1964"/>
              <a:gd name="T27" fmla="*/ 569 h 970"/>
              <a:gd name="T28" fmla="*/ 98 w 1964"/>
              <a:gd name="T29" fmla="*/ 409 h 970"/>
              <a:gd name="T30" fmla="*/ 206 w 1964"/>
              <a:gd name="T31" fmla="*/ 299 h 970"/>
              <a:gd name="T32" fmla="*/ 486 w 1964"/>
              <a:gd name="T33" fmla="*/ 163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4" h="970">
                <a:moveTo>
                  <a:pt x="486" y="163"/>
                </a:moveTo>
                <a:lnTo>
                  <a:pt x="1052" y="0"/>
                </a:lnTo>
                <a:lnTo>
                  <a:pt x="1215" y="0"/>
                </a:lnTo>
                <a:lnTo>
                  <a:pt x="1676" y="221"/>
                </a:lnTo>
                <a:lnTo>
                  <a:pt x="1964" y="422"/>
                </a:lnTo>
                <a:lnTo>
                  <a:pt x="1907" y="970"/>
                </a:lnTo>
                <a:lnTo>
                  <a:pt x="1523" y="950"/>
                </a:lnTo>
                <a:lnTo>
                  <a:pt x="1465" y="874"/>
                </a:lnTo>
                <a:lnTo>
                  <a:pt x="1475" y="614"/>
                </a:lnTo>
                <a:lnTo>
                  <a:pt x="1052" y="346"/>
                </a:lnTo>
                <a:lnTo>
                  <a:pt x="614" y="579"/>
                </a:lnTo>
                <a:lnTo>
                  <a:pt x="265" y="710"/>
                </a:lnTo>
                <a:lnTo>
                  <a:pt x="96" y="642"/>
                </a:lnTo>
                <a:lnTo>
                  <a:pt x="0" y="569"/>
                </a:lnTo>
                <a:lnTo>
                  <a:pt x="98" y="409"/>
                </a:lnTo>
                <a:lnTo>
                  <a:pt x="206" y="299"/>
                </a:lnTo>
                <a:lnTo>
                  <a:pt x="486" y="163"/>
                </a:lnTo>
                <a:close/>
              </a:path>
            </a:pathLst>
          </a:custGeom>
          <a:solidFill>
            <a:srgbClr val="558ED5">
              <a:alpha val="50999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29" name="Text Box 907"/>
          <p:cNvSpPr txBox="1">
            <a:spLocks noChangeArrowheads="1"/>
          </p:cNvSpPr>
          <p:nvPr/>
        </p:nvSpPr>
        <p:spPr bwMode="auto">
          <a:xfrm>
            <a:off x="4964181" y="1121429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~ Same Length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66640" y="2957117"/>
            <a:ext cx="1687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Expect 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PD</a:t>
            </a:r>
            <a:r>
              <a:rPr lang="en-US" sz="1600" b="0" baseline="-25000" dirty="0" smtClean="0"/>
              <a:t>A</a:t>
            </a:r>
            <a:r>
              <a:rPr lang="en-US" sz="1600" b="0" dirty="0" smtClean="0"/>
              <a:t> = PD</a:t>
            </a:r>
            <a:r>
              <a:rPr lang="en-US" sz="1600" b="0" baseline="-25000" dirty="0" smtClean="0"/>
              <a:t>C</a:t>
            </a:r>
            <a:r>
              <a:rPr lang="en-US" sz="1600" b="0" dirty="0" smtClean="0"/>
              <a:t> = PD</a:t>
            </a:r>
            <a:r>
              <a:rPr lang="en-US" sz="1600" b="0" baseline="-25000" dirty="0"/>
              <a:t>D</a:t>
            </a:r>
            <a:endParaRPr lang="en-US" sz="16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5776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19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Simulated Example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6921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629159" y="1112253"/>
            <a:ext cx="6140450" cy="5476875"/>
            <a:chOff x="75" y="144"/>
            <a:chExt cx="4437" cy="3981"/>
          </a:xfrm>
        </p:grpSpPr>
        <p:sp>
          <p:nvSpPr>
            <p:cNvPr id="40" name="Freeform 3"/>
            <p:cNvSpPr>
              <a:spLocks noChangeAspect="1"/>
            </p:cNvSpPr>
            <p:nvPr/>
          </p:nvSpPr>
          <p:spPr bwMode="auto">
            <a:xfrm>
              <a:off x="1128" y="2452"/>
              <a:ext cx="1391" cy="633"/>
            </a:xfrm>
            <a:custGeom>
              <a:avLst/>
              <a:gdLst>
                <a:gd name="T0" fmla="*/ 0 w 964"/>
                <a:gd name="T1" fmla="*/ 241 h 439"/>
                <a:gd name="T2" fmla="*/ 191 w 964"/>
                <a:gd name="T3" fmla="*/ 113 h 439"/>
                <a:gd name="T4" fmla="*/ 585 w 964"/>
                <a:gd name="T5" fmla="*/ 0 h 439"/>
                <a:gd name="T6" fmla="*/ 941 w 964"/>
                <a:gd name="T7" fmla="*/ 212 h 439"/>
                <a:gd name="T8" fmla="*/ 964 w 96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439">
                  <a:moveTo>
                    <a:pt x="0" y="241"/>
                  </a:moveTo>
                  <a:lnTo>
                    <a:pt x="191" y="113"/>
                  </a:lnTo>
                  <a:lnTo>
                    <a:pt x="585" y="0"/>
                  </a:lnTo>
                  <a:lnTo>
                    <a:pt x="941" y="212"/>
                  </a:lnTo>
                  <a:lnTo>
                    <a:pt x="964" y="4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"/>
            <p:cNvSpPr>
              <a:spLocks noChangeAspect="1"/>
            </p:cNvSpPr>
            <p:nvPr/>
          </p:nvSpPr>
          <p:spPr bwMode="auto">
            <a:xfrm>
              <a:off x="2912" y="1260"/>
              <a:ext cx="1170" cy="939"/>
            </a:xfrm>
            <a:custGeom>
              <a:avLst/>
              <a:gdLst>
                <a:gd name="T0" fmla="*/ 0 w 811"/>
                <a:gd name="T1" fmla="*/ 651 h 651"/>
                <a:gd name="T2" fmla="*/ 175 w 811"/>
                <a:gd name="T3" fmla="*/ 591 h 651"/>
                <a:gd name="T4" fmla="*/ 372 w 811"/>
                <a:gd name="T5" fmla="*/ 326 h 651"/>
                <a:gd name="T6" fmla="*/ 531 w 811"/>
                <a:gd name="T7" fmla="*/ 15 h 651"/>
                <a:gd name="T8" fmla="*/ 811 w 81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651">
                  <a:moveTo>
                    <a:pt x="0" y="651"/>
                  </a:moveTo>
                  <a:lnTo>
                    <a:pt x="175" y="591"/>
                  </a:lnTo>
                  <a:lnTo>
                    <a:pt x="372" y="326"/>
                  </a:lnTo>
                  <a:lnTo>
                    <a:pt x="531" y="15"/>
                  </a:lnTo>
                  <a:lnTo>
                    <a:pt x="81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ChangeAspect="1"/>
            </p:cNvSpPr>
            <p:nvPr/>
          </p:nvSpPr>
          <p:spPr bwMode="auto">
            <a:xfrm>
              <a:off x="1873" y="1260"/>
              <a:ext cx="623" cy="602"/>
            </a:xfrm>
            <a:custGeom>
              <a:avLst/>
              <a:gdLst>
                <a:gd name="T0" fmla="*/ 0 w 432"/>
                <a:gd name="T1" fmla="*/ 417 h 417"/>
                <a:gd name="T2" fmla="*/ 0 w 432"/>
                <a:gd name="T3" fmla="*/ 295 h 417"/>
                <a:gd name="T4" fmla="*/ 76 w 432"/>
                <a:gd name="T5" fmla="*/ 83 h 417"/>
                <a:gd name="T6" fmla="*/ 304 w 432"/>
                <a:gd name="T7" fmla="*/ 0 h 417"/>
                <a:gd name="T8" fmla="*/ 432 w 432"/>
                <a:gd name="T9" fmla="*/ 8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17">
                  <a:moveTo>
                    <a:pt x="0" y="417"/>
                  </a:moveTo>
                  <a:lnTo>
                    <a:pt x="0" y="295"/>
                  </a:lnTo>
                  <a:lnTo>
                    <a:pt x="76" y="83"/>
                  </a:lnTo>
                  <a:lnTo>
                    <a:pt x="304" y="0"/>
                  </a:lnTo>
                  <a:lnTo>
                    <a:pt x="432" y="8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/>
            <p:cNvSpPr>
              <a:spLocks noChangeAspect="1"/>
            </p:cNvSpPr>
            <p:nvPr/>
          </p:nvSpPr>
          <p:spPr bwMode="auto">
            <a:xfrm>
              <a:off x="1141" y="582"/>
              <a:ext cx="1116" cy="973"/>
            </a:xfrm>
            <a:custGeom>
              <a:avLst/>
              <a:gdLst>
                <a:gd name="T0" fmla="*/ 7 w 773"/>
                <a:gd name="T1" fmla="*/ 674 h 674"/>
                <a:gd name="T2" fmla="*/ 0 w 773"/>
                <a:gd name="T3" fmla="*/ 409 h 674"/>
                <a:gd name="T4" fmla="*/ 98 w 773"/>
                <a:gd name="T5" fmla="*/ 106 h 674"/>
                <a:gd name="T6" fmla="*/ 485 w 773"/>
                <a:gd name="T7" fmla="*/ 0 h 674"/>
                <a:gd name="T8" fmla="*/ 773 w 773"/>
                <a:gd name="T9" fmla="*/ 121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674">
                  <a:moveTo>
                    <a:pt x="7" y="674"/>
                  </a:moveTo>
                  <a:lnTo>
                    <a:pt x="0" y="409"/>
                  </a:lnTo>
                  <a:lnTo>
                    <a:pt x="98" y="106"/>
                  </a:lnTo>
                  <a:lnTo>
                    <a:pt x="485" y="0"/>
                  </a:lnTo>
                  <a:lnTo>
                    <a:pt x="773" y="12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75" y="144"/>
              <a:ext cx="4437" cy="3981"/>
              <a:chOff x="75" y="144"/>
              <a:chExt cx="4437" cy="3981"/>
            </a:xfrm>
          </p:grpSpPr>
          <p:sp>
            <p:nvSpPr>
              <p:cNvPr id="45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501" y="265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A</a:t>
                </a:r>
              </a:p>
            </p:txBody>
          </p:sp>
          <p:sp>
            <p:nvSpPr>
              <p:cNvPr id="4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2639" y="901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B</a:t>
                </a:r>
              </a:p>
            </p:txBody>
          </p:sp>
          <p:sp>
            <p:nvSpPr>
              <p:cNvPr id="47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778" y="2758"/>
                <a:ext cx="3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C</a:t>
                </a:r>
              </a:p>
            </p:txBody>
          </p:sp>
          <p:sp>
            <p:nvSpPr>
              <p:cNvPr id="48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747" y="1719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D</a:t>
                </a:r>
              </a:p>
            </p:txBody>
          </p:sp>
          <p:grpSp>
            <p:nvGrpSpPr>
              <p:cNvPr id="49" name="Group 12"/>
              <p:cNvGrpSpPr>
                <a:grpSpLocks/>
              </p:cNvGrpSpPr>
              <p:nvPr/>
            </p:nvGrpSpPr>
            <p:grpSpPr bwMode="auto">
              <a:xfrm>
                <a:off x="75" y="144"/>
                <a:ext cx="4437" cy="3981"/>
                <a:chOff x="75" y="144"/>
                <a:chExt cx="4437" cy="3981"/>
              </a:xfrm>
            </p:grpSpPr>
            <p:sp>
              <p:nvSpPr>
                <p:cNvPr id="50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91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682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574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3473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365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721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56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3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57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9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58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59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4259" y="3725"/>
                  <a:ext cx="9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60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343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645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85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06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7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Rectangle 28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3421"/>
                  <a:ext cx="49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66" name="Rectangle 29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2634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67" name="Rectangle 3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854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68" name="Rectangle 31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060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69" name="Rectangle 32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273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70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4020"/>
                  <a:ext cx="107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</a:t>
                  </a:r>
                  <a:endParaRPr lang="en-US" b="0"/>
                </a:p>
              </p:txBody>
            </p:sp>
            <p:sp>
              <p:nvSpPr>
                <p:cNvPr id="71" name="Rectangle 34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62" y="1872"/>
                  <a:ext cx="131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II</a:t>
                  </a:r>
                  <a:endParaRPr lang="en-US" b="0"/>
                </a:p>
              </p:txBody>
            </p:sp>
            <p:sp>
              <p:nvSpPr>
                <p:cNvPr id="7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1459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5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4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11" y="152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45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6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7" y="139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3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2" y="15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1020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3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1150" y="129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978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96" y="10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11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9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1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11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045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987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09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119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9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0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8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79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63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355" y="6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2" y="6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404" y="5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88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46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8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4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4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1812" y="53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601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796" y="5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48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5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4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4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Oval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57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Oval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5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Oval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Oval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1739" y="6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Oval 146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Oval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8" y="65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Oval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4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Oval 14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Oval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Oval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520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Oval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Oval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001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Oval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5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Oval 155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8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Oval 156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Oval 157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Oval 158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Oval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Oval 160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Oval 161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Oval 162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Oval 165"/>
                <p:cNvSpPr>
                  <a:spLocks noChangeAspect="1" noChangeArrowheads="1"/>
                </p:cNvSpPr>
                <p:nvPr/>
              </p:nvSpPr>
              <p:spPr bwMode="auto">
                <a:xfrm>
                  <a:off x="2140" y="7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2296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Oval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2091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Oval 1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89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Oval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8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Oval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Oval 174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Oval 175"/>
                <p:cNvSpPr>
                  <a:spLocks noChangeAspect="1" noChangeArrowheads="1"/>
                </p:cNvSpPr>
                <p:nvPr/>
              </p:nvSpPr>
              <p:spPr bwMode="auto">
                <a:xfrm>
                  <a:off x="231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Oval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Oval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Oval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Oval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Oval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Oval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2198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Oval 182"/>
                <p:cNvSpPr>
                  <a:spLocks noChangeAspect="1" noChangeArrowheads="1"/>
                </p:cNvSpPr>
                <p:nvPr/>
              </p:nvSpPr>
              <p:spPr bwMode="auto">
                <a:xfrm>
                  <a:off x="2133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Oval 183"/>
                <p:cNvSpPr>
                  <a:spLocks noChangeAspect="1" noChangeArrowheads="1"/>
                </p:cNvSpPr>
                <p:nvPr/>
              </p:nvSpPr>
              <p:spPr bwMode="auto">
                <a:xfrm>
                  <a:off x="222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Oval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224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Oval 185"/>
                <p:cNvSpPr>
                  <a:spLocks noChangeAspect="1" noChangeArrowheads="1"/>
                </p:cNvSpPr>
                <p:nvPr/>
              </p:nvSpPr>
              <p:spPr bwMode="auto">
                <a:xfrm>
                  <a:off x="1723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Oval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186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Oval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18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Oval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Oval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8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Oval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Oval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Oval 192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Oval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19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Oval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Oval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Oval 196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7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Oval 19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18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Oval 198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Oval 199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90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Oval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1747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Oval 201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Oval 202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Oval 203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6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Oval 204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18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Oval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1714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Oval 2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28" y="16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Oval 207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Oval 208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Oval 20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7" name="Group 210"/>
                <p:cNvGrpSpPr>
                  <a:grpSpLocks noChangeAspect="1"/>
                </p:cNvGrpSpPr>
                <p:nvPr/>
              </p:nvGrpSpPr>
              <p:grpSpPr bwMode="auto">
                <a:xfrm>
                  <a:off x="922" y="986"/>
                  <a:ext cx="1782" cy="2002"/>
                  <a:chOff x="1834" y="1508"/>
                  <a:chExt cx="1235" cy="1388"/>
                </a:xfrm>
              </p:grpSpPr>
              <p:sp>
                <p:nvSpPr>
                  <p:cNvPr id="715" name="Oval 2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1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6" name="Oval 2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" name="Oval 2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04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" name="Oval 2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3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9" name="Oval 2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" name="Oval 2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" name="Oval 2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" name="Oval 2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8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" name="Oval 2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4" name="Oval 2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5" name="Oval 2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6" name="Oval 2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" name="Oval 2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" name="Oval 2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9" name="Oval 2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67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" name="Oval 2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20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" name="Oval 2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2" name="Oval 2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3" name="Oval 2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4" name="Oval 2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6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5" name="Oval 2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4" y="19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6" name="Oval 2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84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" name="Oval 2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1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" name="Oval 2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44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9" name="Oval 2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55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0" name="Oval 2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1" name="Oval 2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2" name="Oval 2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3" name="Oval 2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03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4" name="Oval 2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92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" name="Oval 2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3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6" name="Oval 2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8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" name="Oval 2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8" name="Oval 2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21" y="200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" name="Oval 2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0" name="Oval 2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1" name="Oval 2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81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2" name="Oval 2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3" name="Oval 2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84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4" name="Oval 2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" name="Oval 2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6" name="Oval 2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" name="Oval 2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2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" name="Oval 2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9" name="Oval 2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0" name="Oval 2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1" name="Oval 2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2" name="Oval 2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3" name="Oval 2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4" name="Oval 2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5" name="Oval 2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6" name="Oval 2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7" name="Oval 2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" name="Oval 2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7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9" name="Oval 2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Oval 2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1" name="Oval 2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8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Oval 2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3" name="Oval 2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6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Oval 2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5" name="Oval 2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Oval 2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7" name="Oval 2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2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8" name="Oval 2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9" name="Oval 2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0" name="Oval 2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2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1" name="Oval 2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4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2" name="Oval 2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3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3" name="Oval 2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4" name="Oval 2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5" name="Oval 2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6" name="Oval 2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9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7" name="Oval 2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46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8" name="Oval 2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9" name="Oval 2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0" name="Oval 2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1" name="Oval 2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2" name="Oval 2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5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3" name="Oval 2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6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4" name="Oval 2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5" name="Oval 2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5" y="169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6" name="Oval 2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7" name="Oval 2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" name="Oval 2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74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" name="Oval 2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59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0" name="Oval 2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1" name="Oval 2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2" name="Oval 2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3" name="Oval 2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4" name="Oval 3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5" name="Oval 3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6" name="Oval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55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7" name="Oval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8" name="Oval 3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9" name="Oval 3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1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0" name="Oval 3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2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1" name="Oval 3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2" name="Oval 3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3" name="Oval 3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13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4" name="Oval 3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5" name="Oval 3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6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6" name="Oval 3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0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7" name="Oval 3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35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8" name="Oval 3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" name="Oval 3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3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0" name="Oval 3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1" name="Oval 3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2" name="Oval 3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" name="Oval 3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54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" name="Oval 3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" name="Oval 3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8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6" name="Oval 3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" name="Oval 3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8" name="Oval 3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9" name="Oval 3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9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0" name="Oval 3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1" name="Oval 3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2" name="Oval 3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3" name="Oval 3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4" name="Oval 3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5" name="Oval 3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" name="Oval 3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6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7" name="Oval 3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6" y="183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8" name="Oval 3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7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9" name="Oval 3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" name="Oval 3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6" y="270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1" name="Oval 3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55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2" name="Oval 3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3" name="Oval 3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4" name="Oval 3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5" name="Oval 3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6" name="Oval 3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9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7" name="Oval 3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1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8" name="Oval 3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9" name="Oval 3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2" y="27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0" name="Oval 3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4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1" name="Oval 3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8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2" name="Oval 3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98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3" name="Oval 3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5" y="27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4" name="Oval 3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7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5" name="Oval 3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2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6" name="Oval 3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85" y="27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7" name="Oval 3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7" y="28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8" name="Oval 3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7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9" name="Oval 3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8" y="27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" name="Oval 3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" name="Oval 3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9" y="28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2" name="Oval 3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3" name="Oval 3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4" name="Oval 3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8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5" name="Oval 3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70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6" name="Oval 3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4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7" name="Oval 3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8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8" name="Oval 3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9" name="Oval 3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9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0" name="Oval 3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3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1" name="Oval 3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2" name="Oval 3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5" y="262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3" name="Oval 3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4" name="Oval 3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5" name="Oval 3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6" name="Oval 3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7" name="Oval 3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8" name="Oval 3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9" y="264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9" name="Oval 3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0" name="Oval 3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1" y="255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1" name="Oval 3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9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2" name="Oval 3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3" name="Oval 3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4" name="Oval 3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5" name="Oval 3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6" name="Oval 3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8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7" name="Oval 3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8" name="Oval 3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1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9" name="Oval 3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9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0" name="Oval 3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1" name="Oval 3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9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2" name="Oval 3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3" name="Oval 3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4" name="Oval 3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49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5" name="Oval 3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6" name="Oval 3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7" name="Oval 3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8" name="Oval 3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0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9" name="Oval 3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5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0" name="Oval 3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" name="Oval 3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6" y="24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" name="Oval 3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1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" name="Oval 3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" name="Oval 4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" name="Oval 4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6" name="Oval 4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7" name="Oval 4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5" y="25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8" name="Oval 4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9" name="Oval 4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50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0" name="Oval 4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25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" name="Oval 4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" name="Oval 4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4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3" name="Oval 4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4" name="Oval 4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25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8" name="Oval 41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Oval 412"/>
                <p:cNvSpPr>
                  <a:spLocks noChangeAspect="1" noChangeArrowheads="1"/>
                </p:cNvSpPr>
                <p:nvPr/>
              </p:nvSpPr>
              <p:spPr bwMode="auto">
                <a:xfrm>
                  <a:off x="2034" y="2458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Oval 41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8" y="234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Oval 414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3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Oval 415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Oval 4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3" y="24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Oval 4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4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Oval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Oval 419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Oval 420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23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Oval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231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Oval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4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Oval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3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Oval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Oval 425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Oval 42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7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Oval 427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26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Oval 4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Oval 429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2639" y="27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Oval 431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5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Oval 432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2590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Oval 434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249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Oval 435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277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Oval 4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Oval 437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7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Oval 43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Oval 43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54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Oval 4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85" y="26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Oval 441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26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Oval 44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Oval 443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Oval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Oval 445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273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Oval 446"/>
                <p:cNvSpPr>
                  <a:spLocks noChangeAspect="1" noChangeArrowheads="1"/>
                </p:cNvSpPr>
                <p:nvPr/>
              </p:nvSpPr>
              <p:spPr bwMode="auto">
                <a:xfrm>
                  <a:off x="2581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Oval 447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Oval 448"/>
                <p:cNvSpPr>
                  <a:spLocks noChangeAspect="1" noChangeArrowheads="1"/>
                </p:cNvSpPr>
                <p:nvPr/>
              </p:nvSpPr>
              <p:spPr bwMode="auto">
                <a:xfrm>
                  <a:off x="2271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Oval 44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Oval 45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5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Oval 4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Oval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8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Oval 45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Oval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Oval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6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Oval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30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Oval 457"/>
                <p:cNvSpPr>
                  <a:spLocks noChangeAspect="1" noChangeArrowheads="1"/>
                </p:cNvSpPr>
                <p:nvPr/>
              </p:nvSpPr>
              <p:spPr bwMode="auto">
                <a:xfrm>
                  <a:off x="2345" y="31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Oval 458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Oval 45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Oval 460"/>
                <p:cNvSpPr>
                  <a:spLocks noChangeAspect="1" noChangeArrowheads="1"/>
                </p:cNvSpPr>
                <p:nvPr/>
              </p:nvSpPr>
              <p:spPr bwMode="auto">
                <a:xfrm>
                  <a:off x="2606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Oval 461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Oval 462"/>
                <p:cNvSpPr>
                  <a:spLocks noChangeAspect="1" noChangeArrowheads="1"/>
                </p:cNvSpPr>
                <p:nvPr/>
              </p:nvSpPr>
              <p:spPr bwMode="auto">
                <a:xfrm>
                  <a:off x="2418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Oval 463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Oval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8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Oval 465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Oval 466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3086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Oval 467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Oval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Oval 469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312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Oval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29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Oval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2599" y="31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Oval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Oval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Oval 474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Oval 475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Oval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Oval 477"/>
                <p:cNvSpPr>
                  <a:spLocks noChangeAspect="1" noChangeArrowheads="1"/>
                </p:cNvSpPr>
                <p:nvPr/>
              </p:nvSpPr>
              <p:spPr bwMode="auto">
                <a:xfrm>
                  <a:off x="2550" y="30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Oval 478"/>
                <p:cNvSpPr>
                  <a:spLocks noChangeAspect="1" noChangeArrowheads="1"/>
                </p:cNvSpPr>
                <p:nvPr/>
              </p:nvSpPr>
              <p:spPr bwMode="auto">
                <a:xfrm>
                  <a:off x="2664" y="321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Oval 479"/>
                <p:cNvSpPr>
                  <a:spLocks noChangeAspect="1" noChangeArrowheads="1"/>
                </p:cNvSpPr>
                <p:nvPr/>
              </p:nvSpPr>
              <p:spPr bwMode="auto">
                <a:xfrm>
                  <a:off x="2532" y="29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480"/>
                <p:cNvSpPr>
                  <a:spLocks noChangeAspect="1" noChangeArrowheads="1"/>
                </p:cNvSpPr>
                <p:nvPr/>
              </p:nvSpPr>
              <p:spPr bwMode="auto">
                <a:xfrm>
                  <a:off x="2525" y="31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Oval 481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30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Oval 4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79" y="320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Oval 48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30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Oval 484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30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Oval 485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29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Oval 486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39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Oval 487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Oval 488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Oval 489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Oval 490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Oval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Oval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Oval 493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Oval 49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0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Oval 495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Oval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2762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Oval 49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Oval 498"/>
                <p:cNvSpPr>
                  <a:spLocks noChangeAspect="1" noChangeArrowheads="1"/>
                </p:cNvSpPr>
                <p:nvPr/>
              </p:nvSpPr>
              <p:spPr bwMode="auto">
                <a:xfrm>
                  <a:off x="2851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Oval 499"/>
                <p:cNvSpPr>
                  <a:spLocks noChangeAspect="1" noChangeArrowheads="1"/>
                </p:cNvSpPr>
                <p:nvPr/>
              </p:nvSpPr>
              <p:spPr bwMode="auto">
                <a:xfrm>
                  <a:off x="2835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Oval 500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Oval 501"/>
                <p:cNvSpPr>
                  <a:spLocks noChangeAspect="1" noChangeArrowheads="1"/>
                </p:cNvSpPr>
                <p:nvPr/>
              </p:nvSpPr>
              <p:spPr bwMode="auto">
                <a:xfrm>
                  <a:off x="3065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Oval 502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Oval 503"/>
                <p:cNvSpPr>
                  <a:spLocks noChangeAspect="1" noChangeArrowheads="1"/>
                </p:cNvSpPr>
                <p:nvPr/>
              </p:nvSpPr>
              <p:spPr bwMode="auto">
                <a:xfrm>
                  <a:off x="3073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Oval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Oval 50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Oval 506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Oval 507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Oval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Oval 509"/>
                <p:cNvSpPr>
                  <a:spLocks noChangeAspect="1" noChangeArrowheads="1"/>
                </p:cNvSpPr>
                <p:nvPr/>
              </p:nvSpPr>
              <p:spPr bwMode="auto">
                <a:xfrm>
                  <a:off x="2811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" name="Oval 510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Oval 511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Oval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Oval 513"/>
                <p:cNvSpPr>
                  <a:spLocks noChangeAspect="1" noChangeArrowheads="1"/>
                </p:cNvSpPr>
                <p:nvPr/>
              </p:nvSpPr>
              <p:spPr bwMode="auto">
                <a:xfrm>
                  <a:off x="2655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Oval 5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Oval 5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33" y="233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Oval 516"/>
                <p:cNvSpPr>
                  <a:spLocks noChangeAspect="1" noChangeArrowheads="1"/>
                </p:cNvSpPr>
                <p:nvPr/>
              </p:nvSpPr>
              <p:spPr bwMode="auto">
                <a:xfrm>
                  <a:off x="3221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Oval 517"/>
                <p:cNvSpPr>
                  <a:spLocks noChangeAspect="1" noChangeArrowheads="1"/>
                </p:cNvSpPr>
                <p:nvPr/>
              </p:nvSpPr>
              <p:spPr bwMode="auto">
                <a:xfrm>
                  <a:off x="3023" y="2074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Oval 518"/>
                <p:cNvSpPr>
                  <a:spLocks noChangeAspect="1" noChangeArrowheads="1"/>
                </p:cNvSpPr>
                <p:nvPr/>
              </p:nvSpPr>
              <p:spPr bwMode="auto">
                <a:xfrm>
                  <a:off x="3187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Oval 519"/>
                <p:cNvSpPr>
                  <a:spLocks noChangeAspect="1" noChangeArrowheads="1"/>
                </p:cNvSpPr>
                <p:nvPr/>
              </p:nvSpPr>
              <p:spPr bwMode="auto">
                <a:xfrm>
                  <a:off x="3172" y="20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Oval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2967" y="21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Oval 521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2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Oval 522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Oval 523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Oval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3007" y="20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Oval 525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Oval 526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2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Oval 527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1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Oval 528"/>
                <p:cNvSpPr>
                  <a:spLocks noChangeAspect="1" noChangeArrowheads="1"/>
                </p:cNvSpPr>
                <p:nvPr/>
              </p:nvSpPr>
              <p:spPr bwMode="auto">
                <a:xfrm>
                  <a:off x="3098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Oval 529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0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Oval 5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94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531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Oval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196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Oval 5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Oval 5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14" y="20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Oval 535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19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Oval 5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05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Oval 537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Oval 538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Oval 539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Oval 540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Oval 541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Oval 542"/>
                <p:cNvSpPr>
                  <a:spLocks noChangeAspect="1" noChangeArrowheads="1"/>
                </p:cNvSpPr>
                <p:nvPr/>
              </p:nvSpPr>
              <p:spPr bwMode="auto">
                <a:xfrm>
                  <a:off x="3089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Oval 543"/>
                <p:cNvSpPr>
                  <a:spLocks noChangeAspect="1" noChangeArrowheads="1"/>
                </p:cNvSpPr>
                <p:nvPr/>
              </p:nvSpPr>
              <p:spPr bwMode="auto">
                <a:xfrm>
                  <a:off x="3252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Oval 544"/>
                <p:cNvSpPr>
                  <a:spLocks noChangeAspect="1" noChangeArrowheads="1"/>
                </p:cNvSpPr>
                <p:nvPr/>
              </p:nvSpPr>
              <p:spPr bwMode="auto">
                <a:xfrm>
                  <a:off x="3032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Oval 545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147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Oval 546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Oval 547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Oval 548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Oval 5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Oval 55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Oval 5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Oval 552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Oval 553"/>
                <p:cNvSpPr>
                  <a:spLocks noChangeAspect="1" noChangeArrowheads="1"/>
                </p:cNvSpPr>
                <p:nvPr/>
              </p:nvSpPr>
              <p:spPr bwMode="auto">
                <a:xfrm>
                  <a:off x="3498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Oval 554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Oval 555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5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Oval 5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Oval 557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Oval 558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2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Oval 55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Oval 56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Oval 561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Oval 562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Oval 563"/>
                <p:cNvSpPr>
                  <a:spLocks noChangeAspect="1" noChangeArrowheads="1"/>
                </p:cNvSpPr>
                <p:nvPr/>
              </p:nvSpPr>
              <p:spPr bwMode="auto">
                <a:xfrm>
                  <a:off x="3359" y="15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Oval 564"/>
                <p:cNvSpPr>
                  <a:spLocks noChangeAspect="1" noChangeArrowheads="1"/>
                </p:cNvSpPr>
                <p:nvPr/>
              </p:nvSpPr>
              <p:spPr bwMode="auto">
                <a:xfrm>
                  <a:off x="3196" y="16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Oval 565"/>
                <p:cNvSpPr>
                  <a:spLocks noChangeAspect="1" noChangeArrowheads="1"/>
                </p:cNvSpPr>
                <p:nvPr/>
              </p:nvSpPr>
              <p:spPr bwMode="auto">
                <a:xfrm>
                  <a:off x="3335" y="17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Oval 566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Oval 567"/>
                <p:cNvSpPr>
                  <a:spLocks noChangeAspect="1" noChangeArrowheads="1"/>
                </p:cNvSpPr>
                <p:nvPr/>
              </p:nvSpPr>
              <p:spPr bwMode="auto">
                <a:xfrm>
                  <a:off x="3466" y="164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Oval 568"/>
                <p:cNvSpPr>
                  <a:spLocks noChangeAspect="1" noChangeArrowheads="1"/>
                </p:cNvSpPr>
                <p:nvPr/>
              </p:nvSpPr>
              <p:spPr bwMode="auto">
                <a:xfrm>
                  <a:off x="327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Oval 56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Oval 57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Oval 571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Oval 5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43" y="17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Oval 573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Oval 574"/>
                <p:cNvSpPr>
                  <a:spLocks noChangeAspect="1" noChangeArrowheads="1"/>
                </p:cNvSpPr>
                <p:nvPr/>
              </p:nvSpPr>
              <p:spPr bwMode="auto">
                <a:xfrm>
                  <a:off x="3350" y="168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Oval 57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Oval 57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0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Oval 577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Oval 578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Oval 57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Oval 58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3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Oval 58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Oval 582"/>
                <p:cNvSpPr>
                  <a:spLocks noChangeAspect="1" noChangeArrowheads="1"/>
                </p:cNvSpPr>
                <p:nvPr/>
              </p:nvSpPr>
              <p:spPr bwMode="auto">
                <a:xfrm>
                  <a:off x="3736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Oval 583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Oval 584"/>
                <p:cNvSpPr>
                  <a:spLocks noChangeAspect="1" noChangeArrowheads="1"/>
                </p:cNvSpPr>
                <p:nvPr/>
              </p:nvSpPr>
              <p:spPr bwMode="auto">
                <a:xfrm>
                  <a:off x="3531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Oval 585"/>
                <p:cNvSpPr>
                  <a:spLocks noChangeAspect="1" noChangeArrowheads="1"/>
                </p:cNvSpPr>
                <p:nvPr/>
              </p:nvSpPr>
              <p:spPr bwMode="auto">
                <a:xfrm>
                  <a:off x="349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Oval 586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Oval 587"/>
                <p:cNvSpPr>
                  <a:spLocks noChangeAspect="1" noChangeArrowheads="1"/>
                </p:cNvSpPr>
                <p:nvPr/>
              </p:nvSpPr>
              <p:spPr bwMode="auto">
                <a:xfrm>
                  <a:off x="356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Oval 588"/>
                <p:cNvSpPr>
                  <a:spLocks noChangeAspect="1" noChangeArrowheads="1"/>
                </p:cNvSpPr>
                <p:nvPr/>
              </p:nvSpPr>
              <p:spPr bwMode="auto">
                <a:xfrm>
                  <a:off x="3678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Oval 58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Oval 590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Oval 591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Oval 592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Oval 593"/>
                <p:cNvSpPr>
                  <a:spLocks noChangeAspect="1" noChangeArrowheads="1"/>
                </p:cNvSpPr>
                <p:nvPr/>
              </p:nvSpPr>
              <p:spPr bwMode="auto">
                <a:xfrm>
                  <a:off x="3669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Oval 594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165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Oval 595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Oval 596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Oval 597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Oval 598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Oval 599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Oval 60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Oval 60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Oval 602"/>
                <p:cNvSpPr>
                  <a:spLocks noChangeAspect="1" noChangeArrowheads="1"/>
                </p:cNvSpPr>
                <p:nvPr/>
              </p:nvSpPr>
              <p:spPr bwMode="auto">
                <a:xfrm>
                  <a:off x="352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Oval 603"/>
                <p:cNvSpPr>
                  <a:spLocks noChangeAspect="1" noChangeArrowheads="1"/>
                </p:cNvSpPr>
                <p:nvPr/>
              </p:nvSpPr>
              <p:spPr bwMode="auto">
                <a:xfrm>
                  <a:off x="3809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Oval 604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Oval 605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Oval 606"/>
                <p:cNvSpPr>
                  <a:spLocks noChangeAspect="1" noChangeArrowheads="1"/>
                </p:cNvSpPr>
                <p:nvPr/>
              </p:nvSpPr>
              <p:spPr bwMode="auto">
                <a:xfrm>
                  <a:off x="4006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Oval 607"/>
                <p:cNvSpPr>
                  <a:spLocks noChangeAspect="1" noChangeArrowheads="1"/>
                </p:cNvSpPr>
                <p:nvPr/>
              </p:nvSpPr>
              <p:spPr bwMode="auto">
                <a:xfrm>
                  <a:off x="3890" y="137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Oval 6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Oval 609"/>
                <p:cNvSpPr>
                  <a:spLocks noChangeAspect="1" noChangeArrowheads="1"/>
                </p:cNvSpPr>
                <p:nvPr/>
              </p:nvSpPr>
              <p:spPr bwMode="auto">
                <a:xfrm>
                  <a:off x="4095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Oval 610"/>
                <p:cNvSpPr>
                  <a:spLocks noChangeAspect="1" noChangeArrowheads="1"/>
                </p:cNvSpPr>
                <p:nvPr/>
              </p:nvSpPr>
              <p:spPr bwMode="auto">
                <a:xfrm>
                  <a:off x="3988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Rectangle 611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79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Rectangle 612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Rectangle 613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Rectangle 614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86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Rectangle 6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9" y="2155"/>
                  <a:ext cx="16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Rectangle 616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155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Rectangle 61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28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Rectangle 618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163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Rectangle 619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221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620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172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62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12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622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79"/>
                  <a:ext cx="82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623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624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62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88"/>
                  <a:ext cx="8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626"/>
                <p:cNvSpPr>
                  <a:spLocks noChangeAspect="1" noChangeArrowheads="1"/>
                </p:cNvSpPr>
                <p:nvPr/>
              </p:nvSpPr>
              <p:spPr bwMode="auto">
                <a:xfrm>
                  <a:off x="3154" y="2074"/>
                  <a:ext cx="18" cy="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627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74"/>
                  <a:ext cx="3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628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47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629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081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630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39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631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90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632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130"/>
                  <a:ext cx="66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6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98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6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635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6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06"/>
                  <a:ext cx="81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Oval 637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74"/>
                  <a:ext cx="81" cy="8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638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17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6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689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640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762"/>
                  <a:ext cx="3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64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697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6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754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6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05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6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46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645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13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646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647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648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2"/>
                  <a:ext cx="8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Oval 6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689"/>
                  <a:ext cx="81" cy="8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Rectangle 650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47"/>
                  <a:ext cx="16" cy="8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Rectangle 6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247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Rectangle 652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321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Rectangle 65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56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Rectangle 654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312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Rectangle 655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263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Rectangle 656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305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Rectangle 65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72"/>
                  <a:ext cx="82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Rectangle 65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Rectangle 65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66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1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Oval 66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47"/>
                  <a:ext cx="82" cy="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Rectangle 662"/>
                <p:cNvSpPr>
                  <a:spLocks noChangeAspect="1" noChangeArrowheads="1"/>
                </p:cNvSpPr>
                <p:nvPr/>
              </p:nvSpPr>
              <p:spPr bwMode="auto">
                <a:xfrm>
                  <a:off x="4055" y="1239"/>
                  <a:ext cx="15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Rectangle 663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239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Rectangle 664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312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Rectangle 66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247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Rectangle 66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305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66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56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Rectangle 66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96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Rectangle 669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63"/>
                  <a:ext cx="83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670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Rectangle 671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Rectangle 672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72"/>
                  <a:ext cx="8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Rectangle 673"/>
                <p:cNvSpPr>
                  <a:spLocks noChangeAspect="1" noChangeArrowheads="1"/>
                </p:cNvSpPr>
                <p:nvPr/>
              </p:nvSpPr>
              <p:spPr bwMode="auto">
                <a:xfrm>
                  <a:off x="644" y="144"/>
                  <a:ext cx="3868" cy="341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1" name="Group 674"/>
                <p:cNvGrpSpPr>
                  <a:grpSpLocks/>
                </p:cNvGrpSpPr>
                <p:nvPr/>
              </p:nvGrpSpPr>
              <p:grpSpPr bwMode="auto">
                <a:xfrm>
                  <a:off x="1085" y="545"/>
                  <a:ext cx="3150" cy="2591"/>
                  <a:chOff x="1085" y="545"/>
                  <a:chExt cx="3150" cy="2591"/>
                </a:xfrm>
              </p:grpSpPr>
              <p:sp>
                <p:nvSpPr>
                  <p:cNvPr id="515" name="Oval 6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" name="Oval 6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305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" name="Oval 6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" name="Oval 6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9" name="Oval 6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0" name="Oval 6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1" name="Oval 6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04" y="134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" name="Oval 6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130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" name="Oval 6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1370"/>
                    <a:ext cx="51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4" name="Oval 6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1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5" name="Oval 6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6" name="Oval 6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7" name="Oval 6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17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" name="Oval 6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3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" name="Oval 6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6" y="108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" name="Oval 6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" name="Oval 6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" name="Oval 6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23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" name="Oval 6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8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" name="Oval 6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9" y="132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5" name="Oval 6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190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6" name="Oval 6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5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7" name="Oval 6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39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" name="Oval 6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07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9" name="Oval 6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1" y="113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0" name="Rectangle 7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9" y="1509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1" name="Rectangle 7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09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" name="Rectangle 7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82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" name="Rectangle 7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17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4" name="Rectangle 7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75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5" name="Rectangle 7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26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6" name="Rectangle 7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6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7" name="Rectangle 7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3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8" name="Rectangle 7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9" name="Rectangle 7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0" name="Rectangle 7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4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1" name="Rectangle 7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158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2" name="Rectangle 7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158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" name="Rectangle 7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232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" name="Rectangle 7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16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" name="Rectangle 7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22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" name="Rectangle 7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17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" name="Rectangle 7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21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" name="Rectangle 7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83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" name="Rectangle 7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" name="Rectangle 7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" name="Rectangle 7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0"/>
                    <a:ext cx="8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" name="Oval 7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58"/>
                    <a:ext cx="81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" name="Rectangle 7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0" y="699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4" name="Rectangle 7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69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5" name="Rectangle 7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77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6" name="Rectangle 7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7" name="Rectangle 7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8" name="Rectangle 7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17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9" name="Rectangle 7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57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0" name="Rectangle 7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24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1" name="Rectangle 7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2" name="Rectangle 7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" name="Rectangle 7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33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" name="Oval 7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699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5" name="Rectangle 7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545"/>
                    <a:ext cx="16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6" name="Rectangle 7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545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7" name="Rectangle 7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619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8" name="Rectangle 7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55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9" name="Rectangle 7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61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0" name="Rectangle 7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56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1" name="Rectangle 7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60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2" name="Rectangle 7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0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" name="Rectangle 7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" name="Rectangle 7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5" name="Rectangle 7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7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6" name="Oval 7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45"/>
                    <a:ext cx="82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7" name="Rectangle 7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8" y="699"/>
                    <a:ext cx="17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7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699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9" name="Rectangle 7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773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0" name="Rectangle 7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1" name="Rectangle 7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2" name="Rectangle 7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17"/>
                    <a:ext cx="67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3" name="Rectangle 7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57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" name="Rectangle 7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24"/>
                    <a:ext cx="81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" name="Rectangle 7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6" name="Rectangle 7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7" name="Rectangle 7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33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8" name="Oval 7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699"/>
                    <a:ext cx="81" cy="8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9" name="Rectangle 7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812"/>
                    <a:ext cx="18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0" name="Rectangle 7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12"/>
                    <a:ext cx="3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Rectangle 7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85"/>
                    <a:ext cx="3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2" name="Rectangle 7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20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Rectangle 7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" name="Rectangle 7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28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Rectangle 7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69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6" name="Rectangle 7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36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Rectangle 7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8" name="Rectangle 7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" name="Rectangle 7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45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0" name="Rectangle 7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3" y="1631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1" name="Rectangle 7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631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2" name="Rectangle 7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705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3" name="Rectangle 7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40"/>
                    <a:ext cx="50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4" name="Rectangle 7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98"/>
                    <a:ext cx="50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" name="Rectangle 7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49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" name="Rectangle 7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8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" name="Rectangle 7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56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" name="Rectangle 7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" name="Rectangle 7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" name="Rectangle 7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64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1" name="Oval 7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31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" name="Rectangle 7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" name="Rectangle 7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" name="Rectangle 7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" name="Rectangle 7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6" name="Rectangle 7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7" name="Rectangle 7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8" name="Rectangle 7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9" name="Rectangle 7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0" name="Rectangle 7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1" name="Rectangle 7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2" name="Rectangle 7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" name="Oval 7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37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4" name="Rectangle 7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6" y="1223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Rectangle 7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2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" name="Rectangle 7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97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Rectangle 7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32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8" name="Rectangle 7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8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Rectangle 7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3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0" name="Rectangle 8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81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Rectangle 8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48"/>
                    <a:ext cx="83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2" name="Rectangle 8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3" name="Rectangle 8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4" name="Rectangle 8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56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" name="Oval 8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23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6" name="Rectangle 8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7" name="Rectangle 8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8" name="Rectangle 8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" name="Rectangle 8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0" name="Rectangle 8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1" name="Rectangle 8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2" name="Rectangle 8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3" name="Rectangle 8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4" name="Rectangle 8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" name="Rectangle 8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" name="Rectangle 8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7" name="Oval 8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37"/>
                    <a:ext cx="82" cy="8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8" name="Rectangle 8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2768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9" name="Rectangle 8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76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0" name="Rectangle 8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842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1" name="Rectangle 8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7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2" name="Rectangle 8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834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3" name="Rectangle 8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78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4" name="Rectangle 8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82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" name="Rectangle 8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93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6" name="Rectangle 8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7" name="Rectangle 8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8" name="Rectangle 8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01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Rectangle 8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13" y="2581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0" name="Rectangle 8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58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Rectangle 8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654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2" name="Rectangle 8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589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Rectangle 8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64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4" name="Rectangle 8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59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Rectangle 8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638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" name="Rectangle 8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05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7" name="Rectangle 8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8" name="Rectangle 8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9" name="Rectangle 8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14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0" name="Oval 8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581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1" name="Rectangle 8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7" y="2425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2" name="Rectangle 8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25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3" name="Rectangle 8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9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4" name="Rectangle 8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3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5" name="Rectangle 8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91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" name="Rectangle 8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42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7" name="Rectangle 8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82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8" name="Rectangle 8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49"/>
                    <a:ext cx="82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9" name="Rectangle 8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0" name="Rectangle 8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1" name="Rectangle 8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58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2" name="Oval 8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25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3" name="Rectangle 8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719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4" name="Rectangle 8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1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5" name="Rectangle 8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93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" name="Rectangle 8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28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" name="Rectangle 8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85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8" name="Rectangle 8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3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9" name="Rectangle 8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77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0" name="Rectangle 8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44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1" name="Rectangle 8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2" name="Rectangle 8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3" name="Rectangle 8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4" name="Oval 8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19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5" name="Rectangle 8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3055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6" name="Rectangle 8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055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7" name="Rectangle 8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129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8" name="Rectangle 8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06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9" name="Rectangle 8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12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0" name="Rectangle 8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07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1" name="Rectangle 8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11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2" name="Oval 8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09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3" name="Oval 8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12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4" name="Oval 8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68"/>
                    <a:ext cx="82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" name="Oval 87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55"/>
                  <a:ext cx="82" cy="82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Oval 876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39"/>
                  <a:ext cx="83" cy="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Oval 877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81" cy="8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6" name="Freeform 884"/>
          <p:cNvSpPr>
            <a:spLocks/>
          </p:cNvSpPr>
          <p:nvPr/>
        </p:nvSpPr>
        <p:spPr bwMode="auto">
          <a:xfrm>
            <a:off x="5199019" y="2378621"/>
            <a:ext cx="2322997" cy="1757944"/>
          </a:xfrm>
          <a:custGeom>
            <a:avLst/>
            <a:gdLst>
              <a:gd name="T0" fmla="*/ 0 w 1776"/>
              <a:gd name="T1" fmla="*/ 1008 h 1344"/>
              <a:gd name="T2" fmla="*/ 432 w 1776"/>
              <a:gd name="T3" fmla="*/ 912 h 1344"/>
              <a:gd name="T4" fmla="*/ 816 w 1776"/>
              <a:gd name="T5" fmla="*/ 384 h 1344"/>
              <a:gd name="T6" fmla="*/ 1008 w 1776"/>
              <a:gd name="T7" fmla="*/ 48 h 1344"/>
              <a:gd name="T8" fmla="*/ 1344 w 1776"/>
              <a:gd name="T9" fmla="*/ 0 h 1344"/>
              <a:gd name="T10" fmla="*/ 1776 w 1776"/>
              <a:gd name="T11" fmla="*/ 288 h 1344"/>
              <a:gd name="T12" fmla="*/ 1728 w 1776"/>
              <a:gd name="T13" fmla="*/ 432 h 1344"/>
              <a:gd name="T14" fmla="*/ 1488 w 1776"/>
              <a:gd name="T15" fmla="*/ 384 h 1344"/>
              <a:gd name="T16" fmla="*/ 1296 w 1776"/>
              <a:gd name="T17" fmla="*/ 432 h 1344"/>
              <a:gd name="T18" fmla="*/ 1104 w 1776"/>
              <a:gd name="T19" fmla="*/ 624 h 1344"/>
              <a:gd name="T20" fmla="*/ 768 w 1776"/>
              <a:gd name="T21" fmla="*/ 1200 h 1344"/>
              <a:gd name="T22" fmla="*/ 432 w 1776"/>
              <a:gd name="T23" fmla="*/ 1344 h 1344"/>
              <a:gd name="T24" fmla="*/ 192 w 1776"/>
              <a:gd name="T25" fmla="*/ 1344 h 1344"/>
              <a:gd name="T26" fmla="*/ 48 w 1776"/>
              <a:gd name="T27" fmla="*/ 1152 h 1344"/>
              <a:gd name="T28" fmla="*/ 0 w 1776"/>
              <a:gd name="T29" fmla="*/ 1008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6" h="1344">
                <a:moveTo>
                  <a:pt x="0" y="1008"/>
                </a:moveTo>
                <a:lnTo>
                  <a:pt x="432" y="912"/>
                </a:lnTo>
                <a:lnTo>
                  <a:pt x="816" y="384"/>
                </a:lnTo>
                <a:lnTo>
                  <a:pt x="1008" y="48"/>
                </a:lnTo>
                <a:lnTo>
                  <a:pt x="1344" y="0"/>
                </a:lnTo>
                <a:lnTo>
                  <a:pt x="1776" y="288"/>
                </a:lnTo>
                <a:lnTo>
                  <a:pt x="1728" y="432"/>
                </a:lnTo>
                <a:lnTo>
                  <a:pt x="1488" y="384"/>
                </a:lnTo>
                <a:lnTo>
                  <a:pt x="1296" y="432"/>
                </a:lnTo>
                <a:lnTo>
                  <a:pt x="1104" y="624"/>
                </a:lnTo>
                <a:lnTo>
                  <a:pt x="768" y="1200"/>
                </a:lnTo>
                <a:lnTo>
                  <a:pt x="432" y="1344"/>
                </a:lnTo>
                <a:lnTo>
                  <a:pt x="192" y="1344"/>
                </a:lnTo>
                <a:lnTo>
                  <a:pt x="48" y="1152"/>
                </a:lnTo>
                <a:lnTo>
                  <a:pt x="0" y="1008"/>
                </a:lnTo>
                <a:close/>
              </a:path>
            </a:pathLst>
          </a:custGeom>
          <a:solidFill>
            <a:srgbClr val="FFFF00">
              <a:alpha val="50999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17" name="Freeform 886"/>
          <p:cNvSpPr>
            <a:spLocks/>
          </p:cNvSpPr>
          <p:nvPr/>
        </p:nvSpPr>
        <p:spPr bwMode="auto">
          <a:xfrm>
            <a:off x="2872677" y="1438818"/>
            <a:ext cx="1958067" cy="1870431"/>
          </a:xfrm>
          <a:custGeom>
            <a:avLst/>
            <a:gdLst>
              <a:gd name="T0" fmla="*/ 28 w 1497"/>
              <a:gd name="T1" fmla="*/ 979 h 1430"/>
              <a:gd name="T2" fmla="*/ 0 w 1497"/>
              <a:gd name="T3" fmla="*/ 825 h 1430"/>
              <a:gd name="T4" fmla="*/ 57 w 1497"/>
              <a:gd name="T5" fmla="*/ 278 h 1430"/>
              <a:gd name="T6" fmla="*/ 144 w 1497"/>
              <a:gd name="T7" fmla="*/ 172 h 1430"/>
              <a:gd name="T8" fmla="*/ 892 w 1497"/>
              <a:gd name="T9" fmla="*/ 0 h 1430"/>
              <a:gd name="T10" fmla="*/ 1497 w 1497"/>
              <a:gd name="T11" fmla="*/ 240 h 1430"/>
              <a:gd name="T12" fmla="*/ 1449 w 1497"/>
              <a:gd name="T13" fmla="*/ 518 h 1430"/>
              <a:gd name="T14" fmla="*/ 1238 w 1497"/>
              <a:gd name="T15" fmla="*/ 470 h 1430"/>
              <a:gd name="T16" fmla="*/ 892 w 1497"/>
              <a:gd name="T17" fmla="*/ 393 h 1430"/>
              <a:gd name="T18" fmla="*/ 489 w 1497"/>
              <a:gd name="T19" fmla="*/ 451 h 1430"/>
              <a:gd name="T20" fmla="*/ 441 w 1497"/>
              <a:gd name="T21" fmla="*/ 873 h 1430"/>
              <a:gd name="T22" fmla="*/ 345 w 1497"/>
              <a:gd name="T23" fmla="*/ 1209 h 1430"/>
              <a:gd name="T24" fmla="*/ 288 w 1497"/>
              <a:gd name="T25" fmla="*/ 1372 h 1430"/>
              <a:gd name="T26" fmla="*/ 182 w 1497"/>
              <a:gd name="T27" fmla="*/ 1430 h 1430"/>
              <a:gd name="T28" fmla="*/ 76 w 1497"/>
              <a:gd name="T29" fmla="*/ 1276 h 1430"/>
              <a:gd name="T30" fmla="*/ 19 w 1497"/>
              <a:gd name="T31" fmla="*/ 1132 h 1430"/>
              <a:gd name="T32" fmla="*/ 28 w 1497"/>
              <a:gd name="T33" fmla="*/ 97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7" h="1430">
                <a:moveTo>
                  <a:pt x="28" y="979"/>
                </a:moveTo>
                <a:lnTo>
                  <a:pt x="0" y="825"/>
                </a:lnTo>
                <a:lnTo>
                  <a:pt x="57" y="278"/>
                </a:lnTo>
                <a:lnTo>
                  <a:pt x="144" y="172"/>
                </a:lnTo>
                <a:lnTo>
                  <a:pt x="892" y="0"/>
                </a:lnTo>
                <a:lnTo>
                  <a:pt x="1497" y="240"/>
                </a:lnTo>
                <a:lnTo>
                  <a:pt x="1449" y="518"/>
                </a:lnTo>
                <a:lnTo>
                  <a:pt x="1238" y="470"/>
                </a:lnTo>
                <a:lnTo>
                  <a:pt x="892" y="393"/>
                </a:lnTo>
                <a:lnTo>
                  <a:pt x="489" y="451"/>
                </a:lnTo>
                <a:lnTo>
                  <a:pt x="441" y="873"/>
                </a:lnTo>
                <a:lnTo>
                  <a:pt x="345" y="1209"/>
                </a:lnTo>
                <a:lnTo>
                  <a:pt x="288" y="1372"/>
                </a:lnTo>
                <a:lnTo>
                  <a:pt x="182" y="1430"/>
                </a:lnTo>
                <a:lnTo>
                  <a:pt x="76" y="1276"/>
                </a:lnTo>
                <a:lnTo>
                  <a:pt x="19" y="1132"/>
                </a:lnTo>
                <a:lnTo>
                  <a:pt x="28" y="979"/>
                </a:lnTo>
                <a:close/>
              </a:path>
            </a:pathLst>
          </a:custGeom>
          <a:solidFill>
            <a:srgbClr val="FFFF00">
              <a:alpha val="50999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29" name="Text Box 907"/>
          <p:cNvSpPr txBox="1">
            <a:spLocks noChangeArrowheads="1"/>
          </p:cNvSpPr>
          <p:nvPr/>
        </p:nvSpPr>
        <p:spPr bwMode="auto">
          <a:xfrm>
            <a:off x="4833555" y="1099658"/>
            <a:ext cx="3200400" cy="5191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  <a:latin typeface="Calibri"/>
                <a:cs typeface="Calibri"/>
              </a:rPr>
              <a:t>~ Same </a:t>
            </a:r>
            <a:r>
              <a:rPr lang="en-US" sz="2800" dirty="0" smtClean="0">
                <a:solidFill>
                  <a:srgbClr val="FFFF00"/>
                </a:solidFill>
                <a:latin typeface="Calibri"/>
                <a:cs typeface="Calibri"/>
              </a:rPr>
              <a:t>Direction</a:t>
            </a:r>
            <a:endParaRPr lang="en-US" sz="2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6640" y="2957117"/>
            <a:ext cx="19784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Expect 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>
                <a:latin typeface="Symbol" pitchFamily="18" charset="2"/>
              </a:rPr>
              <a:t>Q</a:t>
            </a:r>
            <a:r>
              <a:rPr lang="en-US" sz="1600" b="0" baseline="-25000" dirty="0" smtClean="0"/>
              <a:t>AB</a:t>
            </a:r>
            <a:r>
              <a:rPr lang="en-US" sz="1600" b="0" dirty="0" smtClean="0"/>
              <a:t> = </a:t>
            </a:r>
            <a:r>
              <a:rPr lang="en-US" sz="1600" b="0" dirty="0" smtClean="0">
                <a:latin typeface="Symbol" pitchFamily="18" charset="2"/>
              </a:rPr>
              <a:t>Q</a:t>
            </a:r>
            <a:r>
              <a:rPr lang="en-US" sz="1600" b="0" baseline="-25000" dirty="0" smtClean="0"/>
              <a:t>AD</a:t>
            </a:r>
            <a:r>
              <a:rPr lang="en-US" sz="1600" b="0" dirty="0" smtClean="0"/>
              <a:t> = </a:t>
            </a:r>
            <a:r>
              <a:rPr lang="en-US" sz="1600" b="0" dirty="0" smtClean="0">
                <a:latin typeface="Symbol" pitchFamily="18" charset="2"/>
              </a:rPr>
              <a:t>Q</a:t>
            </a:r>
            <a:r>
              <a:rPr lang="en-US" sz="1600" b="0" baseline="-25000" dirty="0" smtClean="0"/>
              <a:t>BD</a:t>
            </a:r>
            <a:r>
              <a:rPr lang="en-US" sz="1600" b="0" dirty="0" smtClean="0"/>
              <a:t> = 0</a:t>
            </a:r>
            <a:endParaRPr lang="en-US" sz="1600" b="0" dirty="0"/>
          </a:p>
        </p:txBody>
      </p:sp>
      <p:sp>
        <p:nvSpPr>
          <p:cNvPr id="919" name="Freeform 880"/>
          <p:cNvSpPr>
            <a:spLocks/>
          </p:cNvSpPr>
          <p:nvPr/>
        </p:nvSpPr>
        <p:spPr bwMode="auto">
          <a:xfrm>
            <a:off x="3697537" y="2277564"/>
            <a:ext cx="1645257" cy="1432112"/>
          </a:xfrm>
          <a:custGeom>
            <a:avLst/>
            <a:gdLst>
              <a:gd name="T0" fmla="*/ 0 w 1181"/>
              <a:gd name="T1" fmla="*/ 615 h 1028"/>
              <a:gd name="T2" fmla="*/ 182 w 1181"/>
              <a:gd name="T3" fmla="*/ 413 h 1028"/>
              <a:gd name="T4" fmla="*/ 240 w 1181"/>
              <a:gd name="T5" fmla="*/ 240 h 1028"/>
              <a:gd name="T6" fmla="*/ 643 w 1181"/>
              <a:gd name="T7" fmla="*/ 0 h 1028"/>
              <a:gd name="T8" fmla="*/ 989 w 1181"/>
              <a:gd name="T9" fmla="*/ 39 h 1028"/>
              <a:gd name="T10" fmla="*/ 1133 w 1181"/>
              <a:gd name="T11" fmla="*/ 260 h 1028"/>
              <a:gd name="T12" fmla="*/ 1181 w 1181"/>
              <a:gd name="T13" fmla="*/ 394 h 1028"/>
              <a:gd name="T14" fmla="*/ 1094 w 1181"/>
              <a:gd name="T15" fmla="*/ 500 h 1028"/>
              <a:gd name="T16" fmla="*/ 921 w 1181"/>
              <a:gd name="T17" fmla="*/ 624 h 1028"/>
              <a:gd name="T18" fmla="*/ 691 w 1181"/>
              <a:gd name="T19" fmla="*/ 442 h 1028"/>
              <a:gd name="T20" fmla="*/ 557 w 1181"/>
              <a:gd name="T21" fmla="*/ 471 h 1028"/>
              <a:gd name="T22" fmla="*/ 585 w 1181"/>
              <a:gd name="T23" fmla="*/ 759 h 1028"/>
              <a:gd name="T24" fmla="*/ 489 w 1181"/>
              <a:gd name="T25" fmla="*/ 1028 h 1028"/>
              <a:gd name="T26" fmla="*/ 240 w 1181"/>
              <a:gd name="T27" fmla="*/ 970 h 1028"/>
              <a:gd name="T28" fmla="*/ 115 w 1181"/>
              <a:gd name="T29" fmla="*/ 922 h 1028"/>
              <a:gd name="T30" fmla="*/ 0 w 1181"/>
              <a:gd name="T31" fmla="*/ 615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" h="1028">
                <a:moveTo>
                  <a:pt x="0" y="615"/>
                </a:moveTo>
                <a:lnTo>
                  <a:pt x="182" y="413"/>
                </a:lnTo>
                <a:lnTo>
                  <a:pt x="240" y="240"/>
                </a:lnTo>
                <a:lnTo>
                  <a:pt x="643" y="0"/>
                </a:lnTo>
                <a:lnTo>
                  <a:pt x="989" y="39"/>
                </a:lnTo>
                <a:lnTo>
                  <a:pt x="1133" y="260"/>
                </a:lnTo>
                <a:lnTo>
                  <a:pt x="1181" y="394"/>
                </a:lnTo>
                <a:lnTo>
                  <a:pt x="1094" y="500"/>
                </a:lnTo>
                <a:lnTo>
                  <a:pt x="921" y="624"/>
                </a:lnTo>
                <a:lnTo>
                  <a:pt x="691" y="442"/>
                </a:lnTo>
                <a:lnTo>
                  <a:pt x="557" y="471"/>
                </a:lnTo>
                <a:lnTo>
                  <a:pt x="585" y="759"/>
                </a:lnTo>
                <a:lnTo>
                  <a:pt x="489" y="1028"/>
                </a:lnTo>
                <a:lnTo>
                  <a:pt x="240" y="970"/>
                </a:lnTo>
                <a:lnTo>
                  <a:pt x="115" y="922"/>
                </a:lnTo>
                <a:lnTo>
                  <a:pt x="0" y="615"/>
                </a:lnTo>
                <a:close/>
              </a:path>
            </a:pathLst>
          </a:custGeom>
          <a:solidFill>
            <a:srgbClr val="FFFF0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0472" y="6435309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15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Simulated Example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0" y="6921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629159" y="1112253"/>
            <a:ext cx="6140450" cy="5476875"/>
            <a:chOff x="75" y="144"/>
            <a:chExt cx="4437" cy="3981"/>
          </a:xfrm>
        </p:grpSpPr>
        <p:sp>
          <p:nvSpPr>
            <p:cNvPr id="40" name="Freeform 3"/>
            <p:cNvSpPr>
              <a:spLocks noChangeAspect="1"/>
            </p:cNvSpPr>
            <p:nvPr/>
          </p:nvSpPr>
          <p:spPr bwMode="auto">
            <a:xfrm>
              <a:off x="1128" y="2452"/>
              <a:ext cx="1391" cy="633"/>
            </a:xfrm>
            <a:custGeom>
              <a:avLst/>
              <a:gdLst>
                <a:gd name="T0" fmla="*/ 0 w 964"/>
                <a:gd name="T1" fmla="*/ 241 h 439"/>
                <a:gd name="T2" fmla="*/ 191 w 964"/>
                <a:gd name="T3" fmla="*/ 113 h 439"/>
                <a:gd name="T4" fmla="*/ 585 w 964"/>
                <a:gd name="T5" fmla="*/ 0 h 439"/>
                <a:gd name="T6" fmla="*/ 941 w 964"/>
                <a:gd name="T7" fmla="*/ 212 h 439"/>
                <a:gd name="T8" fmla="*/ 964 w 96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439">
                  <a:moveTo>
                    <a:pt x="0" y="241"/>
                  </a:moveTo>
                  <a:lnTo>
                    <a:pt x="191" y="113"/>
                  </a:lnTo>
                  <a:lnTo>
                    <a:pt x="585" y="0"/>
                  </a:lnTo>
                  <a:lnTo>
                    <a:pt x="941" y="212"/>
                  </a:lnTo>
                  <a:lnTo>
                    <a:pt x="964" y="4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"/>
            <p:cNvSpPr>
              <a:spLocks noChangeAspect="1"/>
            </p:cNvSpPr>
            <p:nvPr/>
          </p:nvSpPr>
          <p:spPr bwMode="auto">
            <a:xfrm>
              <a:off x="2912" y="1260"/>
              <a:ext cx="1170" cy="939"/>
            </a:xfrm>
            <a:custGeom>
              <a:avLst/>
              <a:gdLst>
                <a:gd name="T0" fmla="*/ 0 w 811"/>
                <a:gd name="T1" fmla="*/ 651 h 651"/>
                <a:gd name="T2" fmla="*/ 175 w 811"/>
                <a:gd name="T3" fmla="*/ 591 h 651"/>
                <a:gd name="T4" fmla="*/ 372 w 811"/>
                <a:gd name="T5" fmla="*/ 326 h 651"/>
                <a:gd name="T6" fmla="*/ 531 w 811"/>
                <a:gd name="T7" fmla="*/ 15 h 651"/>
                <a:gd name="T8" fmla="*/ 811 w 81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651">
                  <a:moveTo>
                    <a:pt x="0" y="651"/>
                  </a:moveTo>
                  <a:lnTo>
                    <a:pt x="175" y="591"/>
                  </a:lnTo>
                  <a:lnTo>
                    <a:pt x="372" y="326"/>
                  </a:lnTo>
                  <a:lnTo>
                    <a:pt x="531" y="15"/>
                  </a:lnTo>
                  <a:lnTo>
                    <a:pt x="81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ChangeAspect="1"/>
            </p:cNvSpPr>
            <p:nvPr/>
          </p:nvSpPr>
          <p:spPr bwMode="auto">
            <a:xfrm>
              <a:off x="1873" y="1260"/>
              <a:ext cx="623" cy="602"/>
            </a:xfrm>
            <a:custGeom>
              <a:avLst/>
              <a:gdLst>
                <a:gd name="T0" fmla="*/ 0 w 432"/>
                <a:gd name="T1" fmla="*/ 417 h 417"/>
                <a:gd name="T2" fmla="*/ 0 w 432"/>
                <a:gd name="T3" fmla="*/ 295 h 417"/>
                <a:gd name="T4" fmla="*/ 76 w 432"/>
                <a:gd name="T5" fmla="*/ 83 h 417"/>
                <a:gd name="T6" fmla="*/ 304 w 432"/>
                <a:gd name="T7" fmla="*/ 0 h 417"/>
                <a:gd name="T8" fmla="*/ 432 w 432"/>
                <a:gd name="T9" fmla="*/ 8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17">
                  <a:moveTo>
                    <a:pt x="0" y="417"/>
                  </a:moveTo>
                  <a:lnTo>
                    <a:pt x="0" y="295"/>
                  </a:lnTo>
                  <a:lnTo>
                    <a:pt x="76" y="83"/>
                  </a:lnTo>
                  <a:lnTo>
                    <a:pt x="304" y="0"/>
                  </a:lnTo>
                  <a:lnTo>
                    <a:pt x="432" y="8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/>
            <p:cNvSpPr>
              <a:spLocks noChangeAspect="1"/>
            </p:cNvSpPr>
            <p:nvPr/>
          </p:nvSpPr>
          <p:spPr bwMode="auto">
            <a:xfrm>
              <a:off x="1141" y="582"/>
              <a:ext cx="1116" cy="973"/>
            </a:xfrm>
            <a:custGeom>
              <a:avLst/>
              <a:gdLst>
                <a:gd name="T0" fmla="*/ 7 w 773"/>
                <a:gd name="T1" fmla="*/ 674 h 674"/>
                <a:gd name="T2" fmla="*/ 0 w 773"/>
                <a:gd name="T3" fmla="*/ 409 h 674"/>
                <a:gd name="T4" fmla="*/ 98 w 773"/>
                <a:gd name="T5" fmla="*/ 106 h 674"/>
                <a:gd name="T6" fmla="*/ 485 w 773"/>
                <a:gd name="T7" fmla="*/ 0 h 674"/>
                <a:gd name="T8" fmla="*/ 773 w 773"/>
                <a:gd name="T9" fmla="*/ 121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674">
                  <a:moveTo>
                    <a:pt x="7" y="674"/>
                  </a:moveTo>
                  <a:lnTo>
                    <a:pt x="0" y="409"/>
                  </a:lnTo>
                  <a:lnTo>
                    <a:pt x="98" y="106"/>
                  </a:lnTo>
                  <a:lnTo>
                    <a:pt x="485" y="0"/>
                  </a:lnTo>
                  <a:lnTo>
                    <a:pt x="773" y="12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75" y="144"/>
              <a:ext cx="4437" cy="3981"/>
              <a:chOff x="75" y="144"/>
              <a:chExt cx="4437" cy="3981"/>
            </a:xfrm>
          </p:grpSpPr>
          <p:sp>
            <p:nvSpPr>
              <p:cNvPr id="45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501" y="265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A</a:t>
                </a:r>
              </a:p>
            </p:txBody>
          </p:sp>
          <p:sp>
            <p:nvSpPr>
              <p:cNvPr id="4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2639" y="901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B</a:t>
                </a:r>
              </a:p>
            </p:txBody>
          </p:sp>
          <p:sp>
            <p:nvSpPr>
              <p:cNvPr id="47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778" y="2758"/>
                <a:ext cx="3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C</a:t>
                </a:r>
              </a:p>
            </p:txBody>
          </p:sp>
          <p:sp>
            <p:nvSpPr>
              <p:cNvPr id="48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747" y="1719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D</a:t>
                </a:r>
              </a:p>
            </p:txBody>
          </p:sp>
          <p:grpSp>
            <p:nvGrpSpPr>
              <p:cNvPr id="49" name="Group 12"/>
              <p:cNvGrpSpPr>
                <a:grpSpLocks/>
              </p:cNvGrpSpPr>
              <p:nvPr/>
            </p:nvGrpSpPr>
            <p:grpSpPr bwMode="auto">
              <a:xfrm>
                <a:off x="75" y="144"/>
                <a:ext cx="4437" cy="3981"/>
                <a:chOff x="75" y="144"/>
                <a:chExt cx="4437" cy="3981"/>
              </a:xfrm>
            </p:grpSpPr>
            <p:sp>
              <p:nvSpPr>
                <p:cNvPr id="50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91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682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574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3473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365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721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56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3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57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9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58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59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4259" y="3725"/>
                  <a:ext cx="9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60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343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645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85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06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7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Rectangle 28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3421"/>
                  <a:ext cx="49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66" name="Rectangle 29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2634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67" name="Rectangle 3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854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68" name="Rectangle 31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060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69" name="Rectangle 32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273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70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4020"/>
                  <a:ext cx="107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</a:t>
                  </a:r>
                  <a:endParaRPr lang="en-US" b="0"/>
                </a:p>
              </p:txBody>
            </p:sp>
            <p:sp>
              <p:nvSpPr>
                <p:cNvPr id="71" name="Rectangle 34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62" y="1872"/>
                  <a:ext cx="131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II</a:t>
                  </a:r>
                  <a:endParaRPr lang="en-US" b="0"/>
                </a:p>
              </p:txBody>
            </p:sp>
            <p:sp>
              <p:nvSpPr>
                <p:cNvPr id="7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1459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5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4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11" y="152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45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6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7" y="139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3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2" y="15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1020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3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1150" y="129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978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96" y="10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11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9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1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11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045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987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09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119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9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0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8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79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63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355" y="6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2" y="6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404" y="5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88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46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8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4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4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1812" y="53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601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796" y="5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48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5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4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4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Oval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57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Oval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5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Oval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Oval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1739" y="6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Oval 146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Oval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8" y="65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Oval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4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Oval 14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Oval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Oval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520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Oval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Oval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001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Oval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5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Oval 155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8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Oval 156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Oval 157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Oval 158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Oval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Oval 160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Oval 161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Oval 162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Oval 165"/>
                <p:cNvSpPr>
                  <a:spLocks noChangeAspect="1" noChangeArrowheads="1"/>
                </p:cNvSpPr>
                <p:nvPr/>
              </p:nvSpPr>
              <p:spPr bwMode="auto">
                <a:xfrm>
                  <a:off x="2140" y="7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2296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Oval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2091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Oval 1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89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Oval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8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Oval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Oval 174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Oval 175"/>
                <p:cNvSpPr>
                  <a:spLocks noChangeAspect="1" noChangeArrowheads="1"/>
                </p:cNvSpPr>
                <p:nvPr/>
              </p:nvSpPr>
              <p:spPr bwMode="auto">
                <a:xfrm>
                  <a:off x="231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Oval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Oval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Oval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Oval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Oval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Oval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2198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Oval 182"/>
                <p:cNvSpPr>
                  <a:spLocks noChangeAspect="1" noChangeArrowheads="1"/>
                </p:cNvSpPr>
                <p:nvPr/>
              </p:nvSpPr>
              <p:spPr bwMode="auto">
                <a:xfrm>
                  <a:off x="2133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Oval 183"/>
                <p:cNvSpPr>
                  <a:spLocks noChangeAspect="1" noChangeArrowheads="1"/>
                </p:cNvSpPr>
                <p:nvPr/>
              </p:nvSpPr>
              <p:spPr bwMode="auto">
                <a:xfrm>
                  <a:off x="222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Oval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224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Oval 185"/>
                <p:cNvSpPr>
                  <a:spLocks noChangeAspect="1" noChangeArrowheads="1"/>
                </p:cNvSpPr>
                <p:nvPr/>
              </p:nvSpPr>
              <p:spPr bwMode="auto">
                <a:xfrm>
                  <a:off x="1723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Oval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186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Oval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18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Oval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Oval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8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Oval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Oval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Oval 192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Oval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19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Oval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Oval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Oval 196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7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Oval 19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18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Oval 198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Oval 199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90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Oval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1747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Oval 201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Oval 202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Oval 203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6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Oval 204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18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Oval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1714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Oval 2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28" y="16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Oval 207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Oval 208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Oval 20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7" name="Group 210"/>
                <p:cNvGrpSpPr>
                  <a:grpSpLocks noChangeAspect="1"/>
                </p:cNvGrpSpPr>
                <p:nvPr/>
              </p:nvGrpSpPr>
              <p:grpSpPr bwMode="auto">
                <a:xfrm>
                  <a:off x="922" y="986"/>
                  <a:ext cx="1782" cy="2002"/>
                  <a:chOff x="1834" y="1508"/>
                  <a:chExt cx="1235" cy="1388"/>
                </a:xfrm>
              </p:grpSpPr>
              <p:sp>
                <p:nvSpPr>
                  <p:cNvPr id="715" name="Oval 2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1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6" name="Oval 2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" name="Oval 2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04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" name="Oval 2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3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9" name="Oval 2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" name="Oval 2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" name="Oval 2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" name="Oval 2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8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" name="Oval 2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4" name="Oval 2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5" name="Oval 2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6" name="Oval 2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" name="Oval 2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" name="Oval 2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9" name="Oval 2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67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" name="Oval 2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20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" name="Oval 2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2" name="Oval 2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3" name="Oval 2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4" name="Oval 2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6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5" name="Oval 2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4" y="19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6" name="Oval 2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84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" name="Oval 2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1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" name="Oval 2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44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9" name="Oval 2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55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0" name="Oval 2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1" name="Oval 2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2" name="Oval 2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3" name="Oval 2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03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4" name="Oval 2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92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" name="Oval 2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3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6" name="Oval 2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8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" name="Oval 2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8" name="Oval 2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21" y="200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" name="Oval 2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0" name="Oval 2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1" name="Oval 2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81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2" name="Oval 2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3" name="Oval 2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84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4" name="Oval 2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" name="Oval 2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6" name="Oval 2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" name="Oval 2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2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" name="Oval 2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9" name="Oval 2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0" name="Oval 2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1" name="Oval 2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2" name="Oval 2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3" name="Oval 2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4" name="Oval 2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5" name="Oval 2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6" name="Oval 2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7" name="Oval 2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" name="Oval 2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7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9" name="Oval 2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Oval 2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1" name="Oval 2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8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Oval 2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3" name="Oval 2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6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Oval 2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5" name="Oval 2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Oval 2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7" name="Oval 2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2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8" name="Oval 2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9" name="Oval 2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0" name="Oval 2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2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1" name="Oval 2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4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2" name="Oval 2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3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3" name="Oval 2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4" name="Oval 2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5" name="Oval 2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6" name="Oval 2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9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7" name="Oval 2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46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8" name="Oval 2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9" name="Oval 2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0" name="Oval 2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1" name="Oval 2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2" name="Oval 2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5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3" name="Oval 2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6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4" name="Oval 2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5" name="Oval 2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5" y="169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6" name="Oval 2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7" name="Oval 2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" name="Oval 2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74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" name="Oval 2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59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0" name="Oval 2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1" name="Oval 2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2" name="Oval 2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3" name="Oval 2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4" name="Oval 3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5" name="Oval 3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6" name="Oval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55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7" name="Oval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8" name="Oval 3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9" name="Oval 3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1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0" name="Oval 3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2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1" name="Oval 3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2" name="Oval 3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3" name="Oval 3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13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4" name="Oval 3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5" name="Oval 3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6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6" name="Oval 3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0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7" name="Oval 3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35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8" name="Oval 3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" name="Oval 3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3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0" name="Oval 3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1" name="Oval 3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2" name="Oval 3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" name="Oval 3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54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" name="Oval 3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" name="Oval 3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8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6" name="Oval 3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" name="Oval 3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8" name="Oval 3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9" name="Oval 3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9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0" name="Oval 3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1" name="Oval 3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2" name="Oval 3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3" name="Oval 3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4" name="Oval 3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5" name="Oval 3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" name="Oval 3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6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7" name="Oval 3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6" y="183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8" name="Oval 3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7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9" name="Oval 3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" name="Oval 3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6" y="270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1" name="Oval 3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55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2" name="Oval 3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3" name="Oval 3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4" name="Oval 3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5" name="Oval 3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6" name="Oval 3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9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7" name="Oval 3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1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8" name="Oval 3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9" name="Oval 3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2" y="27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0" name="Oval 3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4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1" name="Oval 3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8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2" name="Oval 3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98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3" name="Oval 3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5" y="27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4" name="Oval 3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7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5" name="Oval 3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2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6" name="Oval 3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85" y="27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7" name="Oval 3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7" y="28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8" name="Oval 3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7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9" name="Oval 3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8" y="27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" name="Oval 3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" name="Oval 3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9" y="28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2" name="Oval 3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3" name="Oval 3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4" name="Oval 3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8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5" name="Oval 3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70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6" name="Oval 3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4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7" name="Oval 3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8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8" name="Oval 3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9" name="Oval 3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9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0" name="Oval 3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3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1" name="Oval 3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2" name="Oval 3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5" y="262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3" name="Oval 3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4" name="Oval 3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5" name="Oval 3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6" name="Oval 3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7" name="Oval 3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8" name="Oval 3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9" y="264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9" name="Oval 3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0" name="Oval 3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1" y="255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1" name="Oval 3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9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2" name="Oval 3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3" name="Oval 3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4" name="Oval 3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5" name="Oval 3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6" name="Oval 3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8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7" name="Oval 3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8" name="Oval 3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1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9" name="Oval 3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9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0" name="Oval 3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1" name="Oval 3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9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2" name="Oval 3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3" name="Oval 3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4" name="Oval 3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49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5" name="Oval 3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6" name="Oval 3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7" name="Oval 3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8" name="Oval 3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0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9" name="Oval 3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5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0" name="Oval 3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" name="Oval 3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6" y="24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" name="Oval 3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1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" name="Oval 3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" name="Oval 4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" name="Oval 4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6" name="Oval 4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7" name="Oval 4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5" y="25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8" name="Oval 4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9" name="Oval 4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50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0" name="Oval 4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25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" name="Oval 4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" name="Oval 4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4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3" name="Oval 4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4" name="Oval 4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25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8" name="Oval 41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Oval 412"/>
                <p:cNvSpPr>
                  <a:spLocks noChangeAspect="1" noChangeArrowheads="1"/>
                </p:cNvSpPr>
                <p:nvPr/>
              </p:nvSpPr>
              <p:spPr bwMode="auto">
                <a:xfrm>
                  <a:off x="2034" y="2458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Oval 41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8" y="234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Oval 414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3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Oval 415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Oval 4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3" y="24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Oval 4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4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Oval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Oval 419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Oval 420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23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Oval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231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Oval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4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Oval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3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Oval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Oval 425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Oval 42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7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Oval 427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26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Oval 4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Oval 429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2639" y="27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Oval 431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5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Oval 432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2590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Oval 434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249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Oval 435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277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Oval 4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Oval 437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7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Oval 43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Oval 43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54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Oval 4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85" y="26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Oval 441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26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Oval 44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Oval 443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Oval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Oval 445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273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Oval 446"/>
                <p:cNvSpPr>
                  <a:spLocks noChangeAspect="1" noChangeArrowheads="1"/>
                </p:cNvSpPr>
                <p:nvPr/>
              </p:nvSpPr>
              <p:spPr bwMode="auto">
                <a:xfrm>
                  <a:off x="2581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Oval 447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Oval 448"/>
                <p:cNvSpPr>
                  <a:spLocks noChangeAspect="1" noChangeArrowheads="1"/>
                </p:cNvSpPr>
                <p:nvPr/>
              </p:nvSpPr>
              <p:spPr bwMode="auto">
                <a:xfrm>
                  <a:off x="2271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Oval 44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Oval 45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5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Oval 4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Oval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8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Oval 45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Oval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Oval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6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Oval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30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Oval 457"/>
                <p:cNvSpPr>
                  <a:spLocks noChangeAspect="1" noChangeArrowheads="1"/>
                </p:cNvSpPr>
                <p:nvPr/>
              </p:nvSpPr>
              <p:spPr bwMode="auto">
                <a:xfrm>
                  <a:off x="2345" y="31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Oval 458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Oval 45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Oval 460"/>
                <p:cNvSpPr>
                  <a:spLocks noChangeAspect="1" noChangeArrowheads="1"/>
                </p:cNvSpPr>
                <p:nvPr/>
              </p:nvSpPr>
              <p:spPr bwMode="auto">
                <a:xfrm>
                  <a:off x="2606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Oval 461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Oval 462"/>
                <p:cNvSpPr>
                  <a:spLocks noChangeAspect="1" noChangeArrowheads="1"/>
                </p:cNvSpPr>
                <p:nvPr/>
              </p:nvSpPr>
              <p:spPr bwMode="auto">
                <a:xfrm>
                  <a:off x="2418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Oval 463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Oval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8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Oval 465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Oval 466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3086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Oval 467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Oval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Oval 469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312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Oval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29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Oval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2599" y="31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Oval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Oval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Oval 474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Oval 475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Oval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Oval 477"/>
                <p:cNvSpPr>
                  <a:spLocks noChangeAspect="1" noChangeArrowheads="1"/>
                </p:cNvSpPr>
                <p:nvPr/>
              </p:nvSpPr>
              <p:spPr bwMode="auto">
                <a:xfrm>
                  <a:off x="2550" y="30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Oval 478"/>
                <p:cNvSpPr>
                  <a:spLocks noChangeAspect="1" noChangeArrowheads="1"/>
                </p:cNvSpPr>
                <p:nvPr/>
              </p:nvSpPr>
              <p:spPr bwMode="auto">
                <a:xfrm>
                  <a:off x="2664" y="321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Oval 479"/>
                <p:cNvSpPr>
                  <a:spLocks noChangeAspect="1" noChangeArrowheads="1"/>
                </p:cNvSpPr>
                <p:nvPr/>
              </p:nvSpPr>
              <p:spPr bwMode="auto">
                <a:xfrm>
                  <a:off x="2532" y="29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480"/>
                <p:cNvSpPr>
                  <a:spLocks noChangeAspect="1" noChangeArrowheads="1"/>
                </p:cNvSpPr>
                <p:nvPr/>
              </p:nvSpPr>
              <p:spPr bwMode="auto">
                <a:xfrm>
                  <a:off x="2525" y="31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Oval 481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30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Oval 4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79" y="320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Oval 48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30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Oval 484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30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Oval 485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29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Oval 486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39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Oval 487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Oval 488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Oval 489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Oval 490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Oval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Oval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Oval 493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Oval 49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0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Oval 495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Oval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2762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Oval 49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Oval 498"/>
                <p:cNvSpPr>
                  <a:spLocks noChangeAspect="1" noChangeArrowheads="1"/>
                </p:cNvSpPr>
                <p:nvPr/>
              </p:nvSpPr>
              <p:spPr bwMode="auto">
                <a:xfrm>
                  <a:off x="2851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Oval 499"/>
                <p:cNvSpPr>
                  <a:spLocks noChangeAspect="1" noChangeArrowheads="1"/>
                </p:cNvSpPr>
                <p:nvPr/>
              </p:nvSpPr>
              <p:spPr bwMode="auto">
                <a:xfrm>
                  <a:off x="2835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Oval 500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Oval 501"/>
                <p:cNvSpPr>
                  <a:spLocks noChangeAspect="1" noChangeArrowheads="1"/>
                </p:cNvSpPr>
                <p:nvPr/>
              </p:nvSpPr>
              <p:spPr bwMode="auto">
                <a:xfrm>
                  <a:off x="3065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Oval 502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Oval 503"/>
                <p:cNvSpPr>
                  <a:spLocks noChangeAspect="1" noChangeArrowheads="1"/>
                </p:cNvSpPr>
                <p:nvPr/>
              </p:nvSpPr>
              <p:spPr bwMode="auto">
                <a:xfrm>
                  <a:off x="3073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Oval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Oval 50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Oval 506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Oval 507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Oval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Oval 509"/>
                <p:cNvSpPr>
                  <a:spLocks noChangeAspect="1" noChangeArrowheads="1"/>
                </p:cNvSpPr>
                <p:nvPr/>
              </p:nvSpPr>
              <p:spPr bwMode="auto">
                <a:xfrm>
                  <a:off x="2811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" name="Oval 510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Oval 511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Oval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Oval 513"/>
                <p:cNvSpPr>
                  <a:spLocks noChangeAspect="1" noChangeArrowheads="1"/>
                </p:cNvSpPr>
                <p:nvPr/>
              </p:nvSpPr>
              <p:spPr bwMode="auto">
                <a:xfrm>
                  <a:off x="2655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Oval 5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Oval 5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33" y="233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Oval 516"/>
                <p:cNvSpPr>
                  <a:spLocks noChangeAspect="1" noChangeArrowheads="1"/>
                </p:cNvSpPr>
                <p:nvPr/>
              </p:nvSpPr>
              <p:spPr bwMode="auto">
                <a:xfrm>
                  <a:off x="3221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Oval 517"/>
                <p:cNvSpPr>
                  <a:spLocks noChangeAspect="1" noChangeArrowheads="1"/>
                </p:cNvSpPr>
                <p:nvPr/>
              </p:nvSpPr>
              <p:spPr bwMode="auto">
                <a:xfrm>
                  <a:off x="3023" y="2074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Oval 518"/>
                <p:cNvSpPr>
                  <a:spLocks noChangeAspect="1" noChangeArrowheads="1"/>
                </p:cNvSpPr>
                <p:nvPr/>
              </p:nvSpPr>
              <p:spPr bwMode="auto">
                <a:xfrm>
                  <a:off x="3187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Oval 519"/>
                <p:cNvSpPr>
                  <a:spLocks noChangeAspect="1" noChangeArrowheads="1"/>
                </p:cNvSpPr>
                <p:nvPr/>
              </p:nvSpPr>
              <p:spPr bwMode="auto">
                <a:xfrm>
                  <a:off x="3172" y="20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Oval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2967" y="21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Oval 521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2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Oval 522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Oval 523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Oval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3007" y="20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Oval 525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Oval 526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2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Oval 527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1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Oval 528"/>
                <p:cNvSpPr>
                  <a:spLocks noChangeAspect="1" noChangeArrowheads="1"/>
                </p:cNvSpPr>
                <p:nvPr/>
              </p:nvSpPr>
              <p:spPr bwMode="auto">
                <a:xfrm>
                  <a:off x="3098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Oval 529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0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Oval 5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94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531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Oval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196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Oval 5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Oval 5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14" y="20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Oval 535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19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Oval 5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05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Oval 537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Oval 538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Oval 539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Oval 540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Oval 541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Oval 542"/>
                <p:cNvSpPr>
                  <a:spLocks noChangeAspect="1" noChangeArrowheads="1"/>
                </p:cNvSpPr>
                <p:nvPr/>
              </p:nvSpPr>
              <p:spPr bwMode="auto">
                <a:xfrm>
                  <a:off x="3089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Oval 543"/>
                <p:cNvSpPr>
                  <a:spLocks noChangeAspect="1" noChangeArrowheads="1"/>
                </p:cNvSpPr>
                <p:nvPr/>
              </p:nvSpPr>
              <p:spPr bwMode="auto">
                <a:xfrm>
                  <a:off x="3252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Oval 544"/>
                <p:cNvSpPr>
                  <a:spLocks noChangeAspect="1" noChangeArrowheads="1"/>
                </p:cNvSpPr>
                <p:nvPr/>
              </p:nvSpPr>
              <p:spPr bwMode="auto">
                <a:xfrm>
                  <a:off x="3032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Oval 545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147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Oval 546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Oval 547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Oval 548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Oval 5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Oval 55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Oval 5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Oval 552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Oval 553"/>
                <p:cNvSpPr>
                  <a:spLocks noChangeAspect="1" noChangeArrowheads="1"/>
                </p:cNvSpPr>
                <p:nvPr/>
              </p:nvSpPr>
              <p:spPr bwMode="auto">
                <a:xfrm>
                  <a:off x="3498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Oval 554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Oval 555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5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Oval 5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Oval 557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Oval 558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2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Oval 55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Oval 56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Oval 561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Oval 562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Oval 563"/>
                <p:cNvSpPr>
                  <a:spLocks noChangeAspect="1" noChangeArrowheads="1"/>
                </p:cNvSpPr>
                <p:nvPr/>
              </p:nvSpPr>
              <p:spPr bwMode="auto">
                <a:xfrm>
                  <a:off x="3359" y="15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Oval 564"/>
                <p:cNvSpPr>
                  <a:spLocks noChangeAspect="1" noChangeArrowheads="1"/>
                </p:cNvSpPr>
                <p:nvPr/>
              </p:nvSpPr>
              <p:spPr bwMode="auto">
                <a:xfrm>
                  <a:off x="3196" y="16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Oval 565"/>
                <p:cNvSpPr>
                  <a:spLocks noChangeAspect="1" noChangeArrowheads="1"/>
                </p:cNvSpPr>
                <p:nvPr/>
              </p:nvSpPr>
              <p:spPr bwMode="auto">
                <a:xfrm>
                  <a:off x="3335" y="17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Oval 566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Oval 567"/>
                <p:cNvSpPr>
                  <a:spLocks noChangeAspect="1" noChangeArrowheads="1"/>
                </p:cNvSpPr>
                <p:nvPr/>
              </p:nvSpPr>
              <p:spPr bwMode="auto">
                <a:xfrm>
                  <a:off x="3466" y="164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Oval 568"/>
                <p:cNvSpPr>
                  <a:spLocks noChangeAspect="1" noChangeArrowheads="1"/>
                </p:cNvSpPr>
                <p:nvPr/>
              </p:nvSpPr>
              <p:spPr bwMode="auto">
                <a:xfrm>
                  <a:off x="327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Oval 56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Oval 57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Oval 571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Oval 5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43" y="17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Oval 573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Oval 574"/>
                <p:cNvSpPr>
                  <a:spLocks noChangeAspect="1" noChangeArrowheads="1"/>
                </p:cNvSpPr>
                <p:nvPr/>
              </p:nvSpPr>
              <p:spPr bwMode="auto">
                <a:xfrm>
                  <a:off x="3350" y="168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Oval 57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Oval 57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0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Oval 577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Oval 578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Oval 57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Oval 58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3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Oval 58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Oval 582"/>
                <p:cNvSpPr>
                  <a:spLocks noChangeAspect="1" noChangeArrowheads="1"/>
                </p:cNvSpPr>
                <p:nvPr/>
              </p:nvSpPr>
              <p:spPr bwMode="auto">
                <a:xfrm>
                  <a:off x="3736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Oval 583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Oval 584"/>
                <p:cNvSpPr>
                  <a:spLocks noChangeAspect="1" noChangeArrowheads="1"/>
                </p:cNvSpPr>
                <p:nvPr/>
              </p:nvSpPr>
              <p:spPr bwMode="auto">
                <a:xfrm>
                  <a:off x="3531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Oval 585"/>
                <p:cNvSpPr>
                  <a:spLocks noChangeAspect="1" noChangeArrowheads="1"/>
                </p:cNvSpPr>
                <p:nvPr/>
              </p:nvSpPr>
              <p:spPr bwMode="auto">
                <a:xfrm>
                  <a:off x="349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Oval 586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Oval 587"/>
                <p:cNvSpPr>
                  <a:spLocks noChangeAspect="1" noChangeArrowheads="1"/>
                </p:cNvSpPr>
                <p:nvPr/>
              </p:nvSpPr>
              <p:spPr bwMode="auto">
                <a:xfrm>
                  <a:off x="356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Oval 588"/>
                <p:cNvSpPr>
                  <a:spLocks noChangeAspect="1" noChangeArrowheads="1"/>
                </p:cNvSpPr>
                <p:nvPr/>
              </p:nvSpPr>
              <p:spPr bwMode="auto">
                <a:xfrm>
                  <a:off x="3678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Oval 58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Oval 590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Oval 591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Oval 592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Oval 593"/>
                <p:cNvSpPr>
                  <a:spLocks noChangeAspect="1" noChangeArrowheads="1"/>
                </p:cNvSpPr>
                <p:nvPr/>
              </p:nvSpPr>
              <p:spPr bwMode="auto">
                <a:xfrm>
                  <a:off x="3669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Oval 594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165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Oval 595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Oval 596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Oval 597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Oval 598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Oval 599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Oval 60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Oval 60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Oval 602"/>
                <p:cNvSpPr>
                  <a:spLocks noChangeAspect="1" noChangeArrowheads="1"/>
                </p:cNvSpPr>
                <p:nvPr/>
              </p:nvSpPr>
              <p:spPr bwMode="auto">
                <a:xfrm>
                  <a:off x="352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Oval 603"/>
                <p:cNvSpPr>
                  <a:spLocks noChangeAspect="1" noChangeArrowheads="1"/>
                </p:cNvSpPr>
                <p:nvPr/>
              </p:nvSpPr>
              <p:spPr bwMode="auto">
                <a:xfrm>
                  <a:off x="3809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Oval 604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Oval 605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Oval 606"/>
                <p:cNvSpPr>
                  <a:spLocks noChangeAspect="1" noChangeArrowheads="1"/>
                </p:cNvSpPr>
                <p:nvPr/>
              </p:nvSpPr>
              <p:spPr bwMode="auto">
                <a:xfrm>
                  <a:off x="4006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Oval 607"/>
                <p:cNvSpPr>
                  <a:spLocks noChangeAspect="1" noChangeArrowheads="1"/>
                </p:cNvSpPr>
                <p:nvPr/>
              </p:nvSpPr>
              <p:spPr bwMode="auto">
                <a:xfrm>
                  <a:off x="3890" y="137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Oval 6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Oval 609"/>
                <p:cNvSpPr>
                  <a:spLocks noChangeAspect="1" noChangeArrowheads="1"/>
                </p:cNvSpPr>
                <p:nvPr/>
              </p:nvSpPr>
              <p:spPr bwMode="auto">
                <a:xfrm>
                  <a:off x="4095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Oval 610"/>
                <p:cNvSpPr>
                  <a:spLocks noChangeAspect="1" noChangeArrowheads="1"/>
                </p:cNvSpPr>
                <p:nvPr/>
              </p:nvSpPr>
              <p:spPr bwMode="auto">
                <a:xfrm>
                  <a:off x="3988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Rectangle 611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79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Rectangle 612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Rectangle 613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Rectangle 614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86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Rectangle 6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9" y="2155"/>
                  <a:ext cx="16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Rectangle 616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155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Rectangle 61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28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Rectangle 618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163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Rectangle 619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221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620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172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62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12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622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79"/>
                  <a:ext cx="82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623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624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62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88"/>
                  <a:ext cx="8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626"/>
                <p:cNvSpPr>
                  <a:spLocks noChangeAspect="1" noChangeArrowheads="1"/>
                </p:cNvSpPr>
                <p:nvPr/>
              </p:nvSpPr>
              <p:spPr bwMode="auto">
                <a:xfrm>
                  <a:off x="3154" y="2074"/>
                  <a:ext cx="18" cy="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627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74"/>
                  <a:ext cx="3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628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47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629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081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630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39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631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90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632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130"/>
                  <a:ext cx="66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6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98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6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635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6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06"/>
                  <a:ext cx="81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Oval 637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74"/>
                  <a:ext cx="81" cy="8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638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17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6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689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640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762"/>
                  <a:ext cx="3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64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697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6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754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6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05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6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46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645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13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646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647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648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2"/>
                  <a:ext cx="8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Oval 6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689"/>
                  <a:ext cx="81" cy="8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Rectangle 650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47"/>
                  <a:ext cx="16" cy="8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Rectangle 6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247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Rectangle 652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321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Rectangle 65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56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Rectangle 654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312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Rectangle 655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263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Rectangle 656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305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Rectangle 65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72"/>
                  <a:ext cx="82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Rectangle 65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Rectangle 65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66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1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Oval 66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47"/>
                  <a:ext cx="82" cy="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Rectangle 662"/>
                <p:cNvSpPr>
                  <a:spLocks noChangeAspect="1" noChangeArrowheads="1"/>
                </p:cNvSpPr>
                <p:nvPr/>
              </p:nvSpPr>
              <p:spPr bwMode="auto">
                <a:xfrm>
                  <a:off x="4055" y="1239"/>
                  <a:ext cx="15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Rectangle 663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239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Rectangle 664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312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Rectangle 66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247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Rectangle 66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305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66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56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Rectangle 66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96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Rectangle 669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63"/>
                  <a:ext cx="83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670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Rectangle 671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Rectangle 672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72"/>
                  <a:ext cx="8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Rectangle 673"/>
                <p:cNvSpPr>
                  <a:spLocks noChangeAspect="1" noChangeArrowheads="1"/>
                </p:cNvSpPr>
                <p:nvPr/>
              </p:nvSpPr>
              <p:spPr bwMode="auto">
                <a:xfrm>
                  <a:off x="644" y="144"/>
                  <a:ext cx="3868" cy="341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1" name="Group 674"/>
                <p:cNvGrpSpPr>
                  <a:grpSpLocks/>
                </p:cNvGrpSpPr>
                <p:nvPr/>
              </p:nvGrpSpPr>
              <p:grpSpPr bwMode="auto">
                <a:xfrm>
                  <a:off x="1085" y="545"/>
                  <a:ext cx="3150" cy="2591"/>
                  <a:chOff x="1085" y="545"/>
                  <a:chExt cx="3150" cy="2591"/>
                </a:xfrm>
              </p:grpSpPr>
              <p:sp>
                <p:nvSpPr>
                  <p:cNvPr id="515" name="Oval 6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" name="Oval 6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305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" name="Oval 6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" name="Oval 6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9" name="Oval 6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0" name="Oval 6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1" name="Oval 6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04" y="134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" name="Oval 6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130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" name="Oval 6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1370"/>
                    <a:ext cx="51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4" name="Oval 6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1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5" name="Oval 6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6" name="Oval 6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7" name="Oval 6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17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" name="Oval 6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3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" name="Oval 6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6" y="108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" name="Oval 6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" name="Oval 6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" name="Oval 6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23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" name="Oval 6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8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" name="Oval 6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9" y="132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5" name="Oval 6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190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6" name="Oval 6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5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7" name="Oval 6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39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" name="Oval 6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07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9" name="Oval 6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1" y="113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0" name="Rectangle 7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9" y="1509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1" name="Rectangle 7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09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" name="Rectangle 7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82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" name="Rectangle 7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17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4" name="Rectangle 7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75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5" name="Rectangle 7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26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6" name="Rectangle 7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6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7" name="Rectangle 7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3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8" name="Rectangle 7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9" name="Rectangle 7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0" name="Rectangle 7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4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1" name="Rectangle 7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158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2" name="Rectangle 7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158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" name="Rectangle 7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232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" name="Rectangle 7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16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" name="Rectangle 7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22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" name="Rectangle 7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17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" name="Rectangle 7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21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" name="Rectangle 7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83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" name="Rectangle 7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" name="Rectangle 7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" name="Rectangle 7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0"/>
                    <a:ext cx="8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" name="Oval 7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58"/>
                    <a:ext cx="81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" name="Rectangle 7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0" y="699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4" name="Rectangle 7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69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5" name="Rectangle 7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77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6" name="Rectangle 7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7" name="Rectangle 7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8" name="Rectangle 7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17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9" name="Rectangle 7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57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0" name="Rectangle 7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24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1" name="Rectangle 7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2" name="Rectangle 7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" name="Rectangle 7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33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" name="Oval 7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699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5" name="Rectangle 7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545"/>
                    <a:ext cx="16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6" name="Rectangle 7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545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7" name="Rectangle 7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619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8" name="Rectangle 7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55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9" name="Rectangle 7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61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0" name="Rectangle 7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56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1" name="Rectangle 7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60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2" name="Rectangle 7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0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" name="Rectangle 7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" name="Rectangle 7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5" name="Rectangle 7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7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6" name="Oval 7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45"/>
                    <a:ext cx="82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7" name="Rectangle 7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8" y="699"/>
                    <a:ext cx="17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7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699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9" name="Rectangle 7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773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0" name="Rectangle 7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1" name="Rectangle 7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2" name="Rectangle 7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17"/>
                    <a:ext cx="67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3" name="Rectangle 7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57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" name="Rectangle 7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24"/>
                    <a:ext cx="81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" name="Rectangle 7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6" name="Rectangle 7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7" name="Rectangle 7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33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8" name="Oval 7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699"/>
                    <a:ext cx="81" cy="8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9" name="Rectangle 7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812"/>
                    <a:ext cx="18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0" name="Rectangle 7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12"/>
                    <a:ext cx="3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Rectangle 7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85"/>
                    <a:ext cx="3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2" name="Rectangle 7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20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Rectangle 7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" name="Rectangle 7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28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Rectangle 7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69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6" name="Rectangle 7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36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Rectangle 7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8" name="Rectangle 7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" name="Rectangle 7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45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0" name="Rectangle 7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3" y="1631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1" name="Rectangle 7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631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2" name="Rectangle 7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705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3" name="Rectangle 7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40"/>
                    <a:ext cx="50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4" name="Rectangle 7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98"/>
                    <a:ext cx="50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" name="Rectangle 7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49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" name="Rectangle 7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8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" name="Rectangle 7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56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" name="Rectangle 7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" name="Rectangle 7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" name="Rectangle 7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64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1" name="Oval 7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31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" name="Rectangle 7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" name="Rectangle 7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" name="Rectangle 7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" name="Rectangle 7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6" name="Rectangle 7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7" name="Rectangle 7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8" name="Rectangle 7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9" name="Rectangle 7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0" name="Rectangle 7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1" name="Rectangle 7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2" name="Rectangle 7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" name="Oval 7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37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4" name="Rectangle 7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6" y="1223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Rectangle 7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2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" name="Rectangle 7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97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Rectangle 7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32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8" name="Rectangle 7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8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Rectangle 7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3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0" name="Rectangle 8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81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Rectangle 8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48"/>
                    <a:ext cx="83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2" name="Rectangle 8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3" name="Rectangle 8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4" name="Rectangle 8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56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" name="Oval 8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23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6" name="Rectangle 8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7" name="Rectangle 8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8" name="Rectangle 8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" name="Rectangle 8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0" name="Rectangle 8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1" name="Rectangle 8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2" name="Rectangle 8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3" name="Rectangle 8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4" name="Rectangle 8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" name="Rectangle 8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" name="Rectangle 8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7" name="Oval 8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37"/>
                    <a:ext cx="82" cy="8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8" name="Rectangle 8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2768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9" name="Rectangle 8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76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0" name="Rectangle 8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842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1" name="Rectangle 8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7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2" name="Rectangle 8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834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3" name="Rectangle 8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78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4" name="Rectangle 8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82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" name="Rectangle 8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93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6" name="Rectangle 8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7" name="Rectangle 8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8" name="Rectangle 8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01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Rectangle 8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13" y="2581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0" name="Rectangle 8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58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Rectangle 8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654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2" name="Rectangle 8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589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Rectangle 8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64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4" name="Rectangle 8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59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Rectangle 8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638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" name="Rectangle 8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05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7" name="Rectangle 8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8" name="Rectangle 8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9" name="Rectangle 8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14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0" name="Oval 8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581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1" name="Rectangle 8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7" y="2425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2" name="Rectangle 8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25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3" name="Rectangle 8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9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4" name="Rectangle 8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3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5" name="Rectangle 8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91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" name="Rectangle 8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42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7" name="Rectangle 8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82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8" name="Rectangle 8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49"/>
                    <a:ext cx="82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9" name="Rectangle 8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0" name="Rectangle 8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1" name="Rectangle 8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58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2" name="Oval 8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25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3" name="Rectangle 8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719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4" name="Rectangle 8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1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5" name="Rectangle 8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93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" name="Rectangle 8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28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" name="Rectangle 8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85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8" name="Rectangle 8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3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9" name="Rectangle 8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77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0" name="Rectangle 8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44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1" name="Rectangle 8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2" name="Rectangle 8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3" name="Rectangle 8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4" name="Oval 8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19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5" name="Rectangle 8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3055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6" name="Rectangle 8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055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7" name="Rectangle 8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129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8" name="Rectangle 8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06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9" name="Rectangle 8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12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0" name="Rectangle 8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07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1" name="Rectangle 8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11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2" name="Oval 8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09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3" name="Oval 8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12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4" name="Oval 8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68"/>
                    <a:ext cx="82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" name="Oval 87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55"/>
                  <a:ext cx="82" cy="82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Oval 876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39"/>
                  <a:ext cx="83" cy="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Oval 877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81" cy="8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7" name="Freeform 886"/>
          <p:cNvSpPr>
            <a:spLocks/>
          </p:cNvSpPr>
          <p:nvPr/>
        </p:nvSpPr>
        <p:spPr bwMode="auto">
          <a:xfrm>
            <a:off x="2872677" y="1438818"/>
            <a:ext cx="1958067" cy="1870431"/>
          </a:xfrm>
          <a:custGeom>
            <a:avLst/>
            <a:gdLst>
              <a:gd name="T0" fmla="*/ 28 w 1497"/>
              <a:gd name="T1" fmla="*/ 979 h 1430"/>
              <a:gd name="T2" fmla="*/ 0 w 1497"/>
              <a:gd name="T3" fmla="*/ 825 h 1430"/>
              <a:gd name="T4" fmla="*/ 57 w 1497"/>
              <a:gd name="T5" fmla="*/ 278 h 1430"/>
              <a:gd name="T6" fmla="*/ 144 w 1497"/>
              <a:gd name="T7" fmla="*/ 172 h 1430"/>
              <a:gd name="T8" fmla="*/ 892 w 1497"/>
              <a:gd name="T9" fmla="*/ 0 h 1430"/>
              <a:gd name="T10" fmla="*/ 1497 w 1497"/>
              <a:gd name="T11" fmla="*/ 240 h 1430"/>
              <a:gd name="T12" fmla="*/ 1449 w 1497"/>
              <a:gd name="T13" fmla="*/ 518 h 1430"/>
              <a:gd name="T14" fmla="*/ 1238 w 1497"/>
              <a:gd name="T15" fmla="*/ 470 h 1430"/>
              <a:gd name="T16" fmla="*/ 892 w 1497"/>
              <a:gd name="T17" fmla="*/ 393 h 1430"/>
              <a:gd name="T18" fmla="*/ 489 w 1497"/>
              <a:gd name="T19" fmla="*/ 451 h 1430"/>
              <a:gd name="T20" fmla="*/ 441 w 1497"/>
              <a:gd name="T21" fmla="*/ 873 h 1430"/>
              <a:gd name="T22" fmla="*/ 345 w 1497"/>
              <a:gd name="T23" fmla="*/ 1209 h 1430"/>
              <a:gd name="T24" fmla="*/ 288 w 1497"/>
              <a:gd name="T25" fmla="*/ 1372 h 1430"/>
              <a:gd name="T26" fmla="*/ 182 w 1497"/>
              <a:gd name="T27" fmla="*/ 1430 h 1430"/>
              <a:gd name="T28" fmla="*/ 76 w 1497"/>
              <a:gd name="T29" fmla="*/ 1276 h 1430"/>
              <a:gd name="T30" fmla="*/ 19 w 1497"/>
              <a:gd name="T31" fmla="*/ 1132 h 1430"/>
              <a:gd name="T32" fmla="*/ 28 w 1497"/>
              <a:gd name="T33" fmla="*/ 97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7" h="1430">
                <a:moveTo>
                  <a:pt x="28" y="979"/>
                </a:moveTo>
                <a:lnTo>
                  <a:pt x="0" y="825"/>
                </a:lnTo>
                <a:lnTo>
                  <a:pt x="57" y="278"/>
                </a:lnTo>
                <a:lnTo>
                  <a:pt x="144" y="172"/>
                </a:lnTo>
                <a:lnTo>
                  <a:pt x="892" y="0"/>
                </a:lnTo>
                <a:lnTo>
                  <a:pt x="1497" y="240"/>
                </a:lnTo>
                <a:lnTo>
                  <a:pt x="1449" y="518"/>
                </a:lnTo>
                <a:lnTo>
                  <a:pt x="1238" y="470"/>
                </a:lnTo>
                <a:lnTo>
                  <a:pt x="892" y="393"/>
                </a:lnTo>
                <a:lnTo>
                  <a:pt x="489" y="451"/>
                </a:lnTo>
                <a:lnTo>
                  <a:pt x="441" y="873"/>
                </a:lnTo>
                <a:lnTo>
                  <a:pt x="345" y="1209"/>
                </a:lnTo>
                <a:lnTo>
                  <a:pt x="288" y="1372"/>
                </a:lnTo>
                <a:lnTo>
                  <a:pt x="182" y="1430"/>
                </a:lnTo>
                <a:lnTo>
                  <a:pt x="76" y="1276"/>
                </a:lnTo>
                <a:lnTo>
                  <a:pt x="19" y="1132"/>
                </a:lnTo>
                <a:lnTo>
                  <a:pt x="28" y="979"/>
                </a:lnTo>
                <a:close/>
              </a:path>
            </a:pathLst>
          </a:custGeom>
          <a:solidFill>
            <a:srgbClr val="FF5050">
              <a:alpha val="38000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18" name="Freeform 887"/>
          <p:cNvSpPr>
            <a:spLocks/>
          </p:cNvSpPr>
          <p:nvPr/>
        </p:nvSpPr>
        <p:spPr bwMode="auto">
          <a:xfrm>
            <a:off x="2795245" y="4124660"/>
            <a:ext cx="2568900" cy="1268754"/>
          </a:xfrm>
          <a:custGeom>
            <a:avLst/>
            <a:gdLst>
              <a:gd name="T0" fmla="*/ 486 w 1964"/>
              <a:gd name="T1" fmla="*/ 163 h 970"/>
              <a:gd name="T2" fmla="*/ 1052 w 1964"/>
              <a:gd name="T3" fmla="*/ 0 h 970"/>
              <a:gd name="T4" fmla="*/ 1215 w 1964"/>
              <a:gd name="T5" fmla="*/ 0 h 970"/>
              <a:gd name="T6" fmla="*/ 1676 w 1964"/>
              <a:gd name="T7" fmla="*/ 221 h 970"/>
              <a:gd name="T8" fmla="*/ 1964 w 1964"/>
              <a:gd name="T9" fmla="*/ 422 h 970"/>
              <a:gd name="T10" fmla="*/ 1907 w 1964"/>
              <a:gd name="T11" fmla="*/ 970 h 970"/>
              <a:gd name="T12" fmla="*/ 1523 w 1964"/>
              <a:gd name="T13" fmla="*/ 950 h 970"/>
              <a:gd name="T14" fmla="*/ 1465 w 1964"/>
              <a:gd name="T15" fmla="*/ 874 h 970"/>
              <a:gd name="T16" fmla="*/ 1475 w 1964"/>
              <a:gd name="T17" fmla="*/ 614 h 970"/>
              <a:gd name="T18" fmla="*/ 1052 w 1964"/>
              <a:gd name="T19" fmla="*/ 346 h 970"/>
              <a:gd name="T20" fmla="*/ 614 w 1964"/>
              <a:gd name="T21" fmla="*/ 579 h 970"/>
              <a:gd name="T22" fmla="*/ 265 w 1964"/>
              <a:gd name="T23" fmla="*/ 710 h 970"/>
              <a:gd name="T24" fmla="*/ 96 w 1964"/>
              <a:gd name="T25" fmla="*/ 642 h 970"/>
              <a:gd name="T26" fmla="*/ 0 w 1964"/>
              <a:gd name="T27" fmla="*/ 569 h 970"/>
              <a:gd name="T28" fmla="*/ 98 w 1964"/>
              <a:gd name="T29" fmla="*/ 409 h 970"/>
              <a:gd name="T30" fmla="*/ 206 w 1964"/>
              <a:gd name="T31" fmla="*/ 299 h 970"/>
              <a:gd name="T32" fmla="*/ 486 w 1964"/>
              <a:gd name="T33" fmla="*/ 163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4" h="970">
                <a:moveTo>
                  <a:pt x="486" y="163"/>
                </a:moveTo>
                <a:lnTo>
                  <a:pt x="1052" y="0"/>
                </a:lnTo>
                <a:lnTo>
                  <a:pt x="1215" y="0"/>
                </a:lnTo>
                <a:lnTo>
                  <a:pt x="1676" y="221"/>
                </a:lnTo>
                <a:lnTo>
                  <a:pt x="1964" y="422"/>
                </a:lnTo>
                <a:lnTo>
                  <a:pt x="1907" y="970"/>
                </a:lnTo>
                <a:lnTo>
                  <a:pt x="1523" y="950"/>
                </a:lnTo>
                <a:lnTo>
                  <a:pt x="1465" y="874"/>
                </a:lnTo>
                <a:lnTo>
                  <a:pt x="1475" y="614"/>
                </a:lnTo>
                <a:lnTo>
                  <a:pt x="1052" y="346"/>
                </a:lnTo>
                <a:lnTo>
                  <a:pt x="614" y="579"/>
                </a:lnTo>
                <a:lnTo>
                  <a:pt x="265" y="710"/>
                </a:lnTo>
                <a:lnTo>
                  <a:pt x="96" y="642"/>
                </a:lnTo>
                <a:lnTo>
                  <a:pt x="0" y="569"/>
                </a:lnTo>
                <a:lnTo>
                  <a:pt x="98" y="409"/>
                </a:lnTo>
                <a:lnTo>
                  <a:pt x="206" y="299"/>
                </a:lnTo>
                <a:lnTo>
                  <a:pt x="486" y="163"/>
                </a:lnTo>
                <a:close/>
              </a:path>
            </a:pathLst>
          </a:custGeom>
          <a:solidFill>
            <a:srgbClr val="FF5050">
              <a:alpha val="38000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29" name="Text Box 907"/>
          <p:cNvSpPr txBox="1">
            <a:spLocks noChangeArrowheads="1"/>
          </p:cNvSpPr>
          <p:nvPr/>
        </p:nvSpPr>
        <p:spPr bwMode="auto">
          <a:xfrm>
            <a:off x="4964181" y="1121429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FF0066"/>
                </a:solidFill>
                <a:latin typeface="Calibri"/>
                <a:cs typeface="Calibri"/>
              </a:rPr>
              <a:t>~ Same </a:t>
            </a:r>
            <a:r>
              <a:rPr lang="en-US" sz="2800" dirty="0" smtClean="0">
                <a:solidFill>
                  <a:srgbClr val="FF0066"/>
                </a:solidFill>
                <a:latin typeface="Calibri"/>
                <a:cs typeface="Calibri"/>
              </a:rPr>
              <a:t>Shape</a:t>
            </a:r>
            <a:endParaRPr lang="en-US" sz="2800" dirty="0">
              <a:solidFill>
                <a:srgbClr val="FF0066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6640" y="2957117"/>
            <a:ext cx="162736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Expect 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D</a:t>
            </a:r>
            <a:r>
              <a:rPr lang="en-US" sz="1600" b="0" baseline="-25000" dirty="0" smtClean="0"/>
              <a:t>AB</a:t>
            </a:r>
            <a:r>
              <a:rPr lang="en-US" sz="1600" b="0" dirty="0" smtClean="0"/>
              <a:t> = D</a:t>
            </a:r>
            <a:r>
              <a:rPr lang="en-US" sz="1600" b="0" baseline="-25000" dirty="0" smtClean="0"/>
              <a:t>AC</a:t>
            </a:r>
            <a:r>
              <a:rPr lang="en-US" sz="1600" b="0" dirty="0" smtClean="0"/>
              <a:t> = D</a:t>
            </a:r>
            <a:r>
              <a:rPr lang="en-US" sz="1600" b="0" baseline="-25000" dirty="0" smtClean="0"/>
              <a:t>BC</a:t>
            </a:r>
            <a:endParaRPr lang="en-US" sz="1600" b="0" baseline="-25000" dirty="0"/>
          </a:p>
        </p:txBody>
      </p:sp>
      <p:sp>
        <p:nvSpPr>
          <p:cNvPr id="919" name="Freeform 880"/>
          <p:cNvSpPr>
            <a:spLocks/>
          </p:cNvSpPr>
          <p:nvPr/>
        </p:nvSpPr>
        <p:spPr bwMode="auto">
          <a:xfrm>
            <a:off x="3697537" y="2277564"/>
            <a:ext cx="1645257" cy="1432112"/>
          </a:xfrm>
          <a:custGeom>
            <a:avLst/>
            <a:gdLst>
              <a:gd name="T0" fmla="*/ 0 w 1181"/>
              <a:gd name="T1" fmla="*/ 615 h 1028"/>
              <a:gd name="T2" fmla="*/ 182 w 1181"/>
              <a:gd name="T3" fmla="*/ 413 h 1028"/>
              <a:gd name="T4" fmla="*/ 240 w 1181"/>
              <a:gd name="T5" fmla="*/ 240 h 1028"/>
              <a:gd name="T6" fmla="*/ 643 w 1181"/>
              <a:gd name="T7" fmla="*/ 0 h 1028"/>
              <a:gd name="T8" fmla="*/ 989 w 1181"/>
              <a:gd name="T9" fmla="*/ 39 h 1028"/>
              <a:gd name="T10" fmla="*/ 1133 w 1181"/>
              <a:gd name="T11" fmla="*/ 260 h 1028"/>
              <a:gd name="T12" fmla="*/ 1181 w 1181"/>
              <a:gd name="T13" fmla="*/ 394 h 1028"/>
              <a:gd name="T14" fmla="*/ 1094 w 1181"/>
              <a:gd name="T15" fmla="*/ 500 h 1028"/>
              <a:gd name="T16" fmla="*/ 921 w 1181"/>
              <a:gd name="T17" fmla="*/ 624 h 1028"/>
              <a:gd name="T18" fmla="*/ 691 w 1181"/>
              <a:gd name="T19" fmla="*/ 442 h 1028"/>
              <a:gd name="T20" fmla="*/ 557 w 1181"/>
              <a:gd name="T21" fmla="*/ 471 h 1028"/>
              <a:gd name="T22" fmla="*/ 585 w 1181"/>
              <a:gd name="T23" fmla="*/ 759 h 1028"/>
              <a:gd name="T24" fmla="*/ 489 w 1181"/>
              <a:gd name="T25" fmla="*/ 1028 h 1028"/>
              <a:gd name="T26" fmla="*/ 240 w 1181"/>
              <a:gd name="T27" fmla="*/ 970 h 1028"/>
              <a:gd name="T28" fmla="*/ 115 w 1181"/>
              <a:gd name="T29" fmla="*/ 922 h 1028"/>
              <a:gd name="T30" fmla="*/ 0 w 1181"/>
              <a:gd name="T31" fmla="*/ 615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" h="1028">
                <a:moveTo>
                  <a:pt x="0" y="615"/>
                </a:moveTo>
                <a:lnTo>
                  <a:pt x="182" y="413"/>
                </a:lnTo>
                <a:lnTo>
                  <a:pt x="240" y="240"/>
                </a:lnTo>
                <a:lnTo>
                  <a:pt x="643" y="0"/>
                </a:lnTo>
                <a:lnTo>
                  <a:pt x="989" y="39"/>
                </a:lnTo>
                <a:lnTo>
                  <a:pt x="1133" y="260"/>
                </a:lnTo>
                <a:lnTo>
                  <a:pt x="1181" y="394"/>
                </a:lnTo>
                <a:lnTo>
                  <a:pt x="1094" y="500"/>
                </a:lnTo>
                <a:lnTo>
                  <a:pt x="921" y="624"/>
                </a:lnTo>
                <a:lnTo>
                  <a:pt x="691" y="442"/>
                </a:lnTo>
                <a:lnTo>
                  <a:pt x="557" y="471"/>
                </a:lnTo>
                <a:lnTo>
                  <a:pt x="585" y="759"/>
                </a:lnTo>
                <a:lnTo>
                  <a:pt x="489" y="1028"/>
                </a:lnTo>
                <a:lnTo>
                  <a:pt x="240" y="970"/>
                </a:lnTo>
                <a:lnTo>
                  <a:pt x="115" y="922"/>
                </a:lnTo>
                <a:lnTo>
                  <a:pt x="0" y="615"/>
                </a:lnTo>
                <a:close/>
              </a:path>
            </a:pathLst>
          </a:custGeom>
          <a:solidFill>
            <a:srgbClr val="FF5050">
              <a:alpha val="38000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15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6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7163" y="96838"/>
            <a:ext cx="9888537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Simulated Example: Results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209800" y="145868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b="0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-98995" y="1091580"/>
            <a:ext cx="4500837" cy="4014449"/>
            <a:chOff x="75" y="144"/>
            <a:chExt cx="4437" cy="3981"/>
          </a:xfrm>
        </p:grpSpPr>
        <p:sp>
          <p:nvSpPr>
            <p:cNvPr id="40" name="Freeform 3"/>
            <p:cNvSpPr>
              <a:spLocks noChangeAspect="1"/>
            </p:cNvSpPr>
            <p:nvPr/>
          </p:nvSpPr>
          <p:spPr bwMode="auto">
            <a:xfrm>
              <a:off x="1128" y="2452"/>
              <a:ext cx="1391" cy="633"/>
            </a:xfrm>
            <a:custGeom>
              <a:avLst/>
              <a:gdLst>
                <a:gd name="T0" fmla="*/ 0 w 964"/>
                <a:gd name="T1" fmla="*/ 241 h 439"/>
                <a:gd name="T2" fmla="*/ 191 w 964"/>
                <a:gd name="T3" fmla="*/ 113 h 439"/>
                <a:gd name="T4" fmla="*/ 585 w 964"/>
                <a:gd name="T5" fmla="*/ 0 h 439"/>
                <a:gd name="T6" fmla="*/ 941 w 964"/>
                <a:gd name="T7" fmla="*/ 212 h 439"/>
                <a:gd name="T8" fmla="*/ 964 w 964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439">
                  <a:moveTo>
                    <a:pt x="0" y="241"/>
                  </a:moveTo>
                  <a:lnTo>
                    <a:pt x="191" y="113"/>
                  </a:lnTo>
                  <a:lnTo>
                    <a:pt x="585" y="0"/>
                  </a:lnTo>
                  <a:lnTo>
                    <a:pt x="941" y="212"/>
                  </a:lnTo>
                  <a:lnTo>
                    <a:pt x="964" y="4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"/>
            <p:cNvSpPr>
              <a:spLocks noChangeAspect="1"/>
            </p:cNvSpPr>
            <p:nvPr/>
          </p:nvSpPr>
          <p:spPr bwMode="auto">
            <a:xfrm>
              <a:off x="2912" y="1260"/>
              <a:ext cx="1170" cy="939"/>
            </a:xfrm>
            <a:custGeom>
              <a:avLst/>
              <a:gdLst>
                <a:gd name="T0" fmla="*/ 0 w 811"/>
                <a:gd name="T1" fmla="*/ 651 h 651"/>
                <a:gd name="T2" fmla="*/ 175 w 811"/>
                <a:gd name="T3" fmla="*/ 591 h 651"/>
                <a:gd name="T4" fmla="*/ 372 w 811"/>
                <a:gd name="T5" fmla="*/ 326 h 651"/>
                <a:gd name="T6" fmla="*/ 531 w 811"/>
                <a:gd name="T7" fmla="*/ 15 h 651"/>
                <a:gd name="T8" fmla="*/ 811 w 81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651">
                  <a:moveTo>
                    <a:pt x="0" y="651"/>
                  </a:moveTo>
                  <a:lnTo>
                    <a:pt x="175" y="591"/>
                  </a:lnTo>
                  <a:lnTo>
                    <a:pt x="372" y="326"/>
                  </a:lnTo>
                  <a:lnTo>
                    <a:pt x="531" y="15"/>
                  </a:lnTo>
                  <a:lnTo>
                    <a:pt x="81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ChangeAspect="1"/>
            </p:cNvSpPr>
            <p:nvPr/>
          </p:nvSpPr>
          <p:spPr bwMode="auto">
            <a:xfrm>
              <a:off x="1873" y="1260"/>
              <a:ext cx="623" cy="602"/>
            </a:xfrm>
            <a:custGeom>
              <a:avLst/>
              <a:gdLst>
                <a:gd name="T0" fmla="*/ 0 w 432"/>
                <a:gd name="T1" fmla="*/ 417 h 417"/>
                <a:gd name="T2" fmla="*/ 0 w 432"/>
                <a:gd name="T3" fmla="*/ 295 h 417"/>
                <a:gd name="T4" fmla="*/ 76 w 432"/>
                <a:gd name="T5" fmla="*/ 83 h 417"/>
                <a:gd name="T6" fmla="*/ 304 w 432"/>
                <a:gd name="T7" fmla="*/ 0 h 417"/>
                <a:gd name="T8" fmla="*/ 432 w 432"/>
                <a:gd name="T9" fmla="*/ 8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17">
                  <a:moveTo>
                    <a:pt x="0" y="417"/>
                  </a:moveTo>
                  <a:lnTo>
                    <a:pt x="0" y="295"/>
                  </a:lnTo>
                  <a:lnTo>
                    <a:pt x="76" y="83"/>
                  </a:lnTo>
                  <a:lnTo>
                    <a:pt x="304" y="0"/>
                  </a:lnTo>
                  <a:lnTo>
                    <a:pt x="432" y="8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/>
            <p:cNvSpPr>
              <a:spLocks noChangeAspect="1"/>
            </p:cNvSpPr>
            <p:nvPr/>
          </p:nvSpPr>
          <p:spPr bwMode="auto">
            <a:xfrm>
              <a:off x="1141" y="582"/>
              <a:ext cx="1116" cy="973"/>
            </a:xfrm>
            <a:custGeom>
              <a:avLst/>
              <a:gdLst>
                <a:gd name="T0" fmla="*/ 7 w 773"/>
                <a:gd name="T1" fmla="*/ 674 h 674"/>
                <a:gd name="T2" fmla="*/ 0 w 773"/>
                <a:gd name="T3" fmla="*/ 409 h 674"/>
                <a:gd name="T4" fmla="*/ 98 w 773"/>
                <a:gd name="T5" fmla="*/ 106 h 674"/>
                <a:gd name="T6" fmla="*/ 485 w 773"/>
                <a:gd name="T7" fmla="*/ 0 h 674"/>
                <a:gd name="T8" fmla="*/ 773 w 773"/>
                <a:gd name="T9" fmla="*/ 121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674">
                  <a:moveTo>
                    <a:pt x="7" y="674"/>
                  </a:moveTo>
                  <a:lnTo>
                    <a:pt x="0" y="409"/>
                  </a:lnTo>
                  <a:lnTo>
                    <a:pt x="98" y="106"/>
                  </a:lnTo>
                  <a:lnTo>
                    <a:pt x="485" y="0"/>
                  </a:lnTo>
                  <a:lnTo>
                    <a:pt x="773" y="12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75" y="144"/>
              <a:ext cx="4437" cy="3981"/>
              <a:chOff x="75" y="144"/>
              <a:chExt cx="4437" cy="3981"/>
            </a:xfrm>
          </p:grpSpPr>
          <p:sp>
            <p:nvSpPr>
              <p:cNvPr id="45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501" y="265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A</a:t>
                </a:r>
              </a:p>
            </p:txBody>
          </p:sp>
          <p:sp>
            <p:nvSpPr>
              <p:cNvPr id="4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2639" y="901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B</a:t>
                </a:r>
              </a:p>
            </p:txBody>
          </p:sp>
          <p:sp>
            <p:nvSpPr>
              <p:cNvPr id="47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778" y="2758"/>
                <a:ext cx="3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C</a:t>
                </a:r>
              </a:p>
            </p:txBody>
          </p:sp>
          <p:sp>
            <p:nvSpPr>
              <p:cNvPr id="48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747" y="1719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D</a:t>
                </a:r>
              </a:p>
            </p:txBody>
          </p:sp>
          <p:grpSp>
            <p:nvGrpSpPr>
              <p:cNvPr id="49" name="Group 12"/>
              <p:cNvGrpSpPr>
                <a:grpSpLocks/>
              </p:cNvGrpSpPr>
              <p:nvPr/>
            </p:nvGrpSpPr>
            <p:grpSpPr bwMode="auto">
              <a:xfrm>
                <a:off x="75" y="144"/>
                <a:ext cx="4437" cy="3981"/>
                <a:chOff x="75" y="144"/>
                <a:chExt cx="4437" cy="3981"/>
              </a:xfrm>
            </p:grpSpPr>
            <p:sp>
              <p:nvSpPr>
                <p:cNvPr id="50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91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682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574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3473" y="3561"/>
                  <a:ext cx="2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4365" y="3561"/>
                  <a:ext cx="1" cy="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721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56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613" y="3725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57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9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58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3725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59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4259" y="3725"/>
                  <a:ext cx="9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60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343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645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85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106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70" y="27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Rectangle 28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3421"/>
                  <a:ext cx="49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0</a:t>
                  </a:r>
                  <a:endParaRPr lang="en-US" b="0"/>
                </a:p>
              </p:txBody>
            </p:sp>
            <p:sp>
              <p:nvSpPr>
                <p:cNvPr id="66" name="Rectangle 29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94" y="2634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5</a:t>
                  </a:r>
                  <a:endParaRPr lang="en-US" b="0"/>
                </a:p>
              </p:txBody>
            </p:sp>
            <p:sp>
              <p:nvSpPr>
                <p:cNvPr id="67" name="Rectangle 3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854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10</a:t>
                  </a:r>
                  <a:endParaRPr lang="en-US" b="0"/>
                </a:p>
              </p:txBody>
            </p:sp>
            <p:sp>
              <p:nvSpPr>
                <p:cNvPr id="68" name="Rectangle 31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1060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15</a:t>
                  </a:r>
                  <a:endParaRPr lang="en-US" b="0"/>
                </a:p>
              </p:txBody>
            </p:sp>
            <p:sp>
              <p:nvSpPr>
                <p:cNvPr id="69" name="Rectangle 32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70" y="273"/>
                  <a:ext cx="98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20</a:t>
                  </a:r>
                  <a:endParaRPr lang="en-US" b="0"/>
                </a:p>
              </p:txBody>
            </p:sp>
            <p:sp>
              <p:nvSpPr>
                <p:cNvPr id="70" name="Rectangl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4020"/>
                  <a:ext cx="107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</a:t>
                  </a:r>
                  <a:endParaRPr lang="en-US" b="0"/>
                </a:p>
              </p:txBody>
            </p:sp>
            <p:sp>
              <p:nvSpPr>
                <p:cNvPr id="71" name="Rectangle 34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62" y="1872"/>
                  <a:ext cx="131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</a:rPr>
                    <a:t>V II</a:t>
                  </a:r>
                  <a:endParaRPr lang="en-US" b="0"/>
                </a:p>
              </p:txBody>
            </p:sp>
            <p:sp>
              <p:nvSpPr>
                <p:cNvPr id="7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1459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5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4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5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11" y="152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45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6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7" y="139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036" y="14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216" y="13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2" y="15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5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07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148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1020" y="14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3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1150" y="129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978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96" y="10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11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9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9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11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8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052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085" y="111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045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11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1110" y="11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987" y="110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1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09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119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9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1175" y="10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8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27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79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248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061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63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355" y="6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8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2" y="6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404" y="5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88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3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339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3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265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281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46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13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43" y="8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224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32" y="8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1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6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4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4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1812" y="53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601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796" y="5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48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5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4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2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870" y="4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Oval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577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Oval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1821" y="5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Oval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Oval 145"/>
                <p:cNvSpPr>
                  <a:spLocks noChangeAspect="1" noChangeArrowheads="1"/>
                </p:cNvSpPr>
                <p:nvPr/>
              </p:nvSpPr>
              <p:spPr bwMode="auto">
                <a:xfrm>
                  <a:off x="1739" y="6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Oval 146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5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Oval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8" y="65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Oval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1977" y="4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Oval 149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Oval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5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Oval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520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Oval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Oval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2001" y="60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Oval 154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5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Oval 155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8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Oval 156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Oval 157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Oval 158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Oval 1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Oval 160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Oval 161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Oval 162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201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Oval 165"/>
                <p:cNvSpPr>
                  <a:spLocks noChangeAspect="1" noChangeArrowheads="1"/>
                </p:cNvSpPr>
                <p:nvPr/>
              </p:nvSpPr>
              <p:spPr bwMode="auto">
                <a:xfrm>
                  <a:off x="2140" y="7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Oval 166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2296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Oval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2091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Oval 169"/>
                <p:cNvSpPr>
                  <a:spLocks noChangeAspect="1" noChangeArrowheads="1"/>
                </p:cNvSpPr>
                <p:nvPr/>
              </p:nvSpPr>
              <p:spPr bwMode="auto">
                <a:xfrm>
                  <a:off x="2157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Oval 170"/>
                <p:cNvSpPr>
                  <a:spLocks noChangeAspect="1" noChangeArrowheads="1"/>
                </p:cNvSpPr>
                <p:nvPr/>
              </p:nvSpPr>
              <p:spPr bwMode="auto">
                <a:xfrm>
                  <a:off x="2189" y="7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Oval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8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Oval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7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Oval 174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7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Oval 175"/>
                <p:cNvSpPr>
                  <a:spLocks noChangeAspect="1" noChangeArrowheads="1"/>
                </p:cNvSpPr>
                <p:nvPr/>
              </p:nvSpPr>
              <p:spPr bwMode="auto">
                <a:xfrm>
                  <a:off x="231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Oval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69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Oval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6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Oval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6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Oval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2206" y="6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Oval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2238" y="62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Oval 181"/>
                <p:cNvSpPr>
                  <a:spLocks noChangeAspect="1" noChangeArrowheads="1"/>
                </p:cNvSpPr>
                <p:nvPr/>
              </p:nvSpPr>
              <p:spPr bwMode="auto">
                <a:xfrm>
                  <a:off x="2198" y="7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Oval 182"/>
                <p:cNvSpPr>
                  <a:spLocks noChangeAspect="1" noChangeArrowheads="1"/>
                </p:cNvSpPr>
                <p:nvPr/>
              </p:nvSpPr>
              <p:spPr bwMode="auto">
                <a:xfrm>
                  <a:off x="2133" y="7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Oval 183"/>
                <p:cNvSpPr>
                  <a:spLocks noChangeAspect="1" noChangeArrowheads="1"/>
                </p:cNvSpPr>
                <p:nvPr/>
              </p:nvSpPr>
              <p:spPr bwMode="auto">
                <a:xfrm>
                  <a:off x="2222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Oval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2247" y="7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Oval 185"/>
                <p:cNvSpPr>
                  <a:spLocks noChangeAspect="1" noChangeArrowheads="1"/>
                </p:cNvSpPr>
                <p:nvPr/>
              </p:nvSpPr>
              <p:spPr bwMode="auto">
                <a:xfrm>
                  <a:off x="1723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Oval 186"/>
                <p:cNvSpPr>
                  <a:spLocks noChangeAspect="1" noChangeArrowheads="1"/>
                </p:cNvSpPr>
                <p:nvPr/>
              </p:nvSpPr>
              <p:spPr bwMode="auto">
                <a:xfrm>
                  <a:off x="1731" y="186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Oval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1756" y="18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Oval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Oval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8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Oval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Oval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3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Oval 192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Oval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1936" y="195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Oval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Oval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901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Oval 196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7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Oval 197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" y="18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Oval 198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Oval 199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909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Oval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1747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Oval 201"/>
                <p:cNvSpPr>
                  <a:spLocks noChangeAspect="1" noChangeArrowheads="1"/>
                </p:cNvSpPr>
                <p:nvPr/>
              </p:nvSpPr>
              <p:spPr bwMode="auto">
                <a:xfrm>
                  <a:off x="1863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Oval 202"/>
                <p:cNvSpPr>
                  <a:spLocks noChangeAspect="1" noChangeArrowheads="1"/>
                </p:cNvSpPr>
                <p:nvPr/>
              </p:nvSpPr>
              <p:spPr bwMode="auto">
                <a:xfrm>
                  <a:off x="1879" y="18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Oval 203"/>
                <p:cNvSpPr>
                  <a:spLocks noChangeAspect="1" noChangeArrowheads="1"/>
                </p:cNvSpPr>
                <p:nvPr/>
              </p:nvSpPr>
              <p:spPr bwMode="auto">
                <a:xfrm>
                  <a:off x="1805" y="186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Oval 204"/>
                <p:cNvSpPr>
                  <a:spLocks noChangeAspect="1" noChangeArrowheads="1"/>
                </p:cNvSpPr>
                <p:nvPr/>
              </p:nvSpPr>
              <p:spPr bwMode="auto">
                <a:xfrm>
                  <a:off x="1763" y="18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Oval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1714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Oval 2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28" y="167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Oval 207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189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Oval 208"/>
                <p:cNvSpPr>
                  <a:spLocks noChangeAspect="1" noChangeArrowheads="1"/>
                </p:cNvSpPr>
                <p:nvPr/>
              </p:nvSpPr>
              <p:spPr bwMode="auto">
                <a:xfrm>
                  <a:off x="1854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Oval 209"/>
                <p:cNvSpPr>
                  <a:spLocks noChangeAspect="1" noChangeArrowheads="1"/>
                </p:cNvSpPr>
                <p:nvPr/>
              </p:nvSpPr>
              <p:spPr bwMode="auto">
                <a:xfrm>
                  <a:off x="1830" y="18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7" name="Group 210"/>
                <p:cNvGrpSpPr>
                  <a:grpSpLocks noChangeAspect="1"/>
                </p:cNvGrpSpPr>
                <p:nvPr/>
              </p:nvGrpSpPr>
              <p:grpSpPr bwMode="auto">
                <a:xfrm>
                  <a:off x="922" y="986"/>
                  <a:ext cx="1782" cy="2002"/>
                  <a:chOff x="1834" y="1508"/>
                  <a:chExt cx="1235" cy="1388"/>
                </a:xfrm>
              </p:grpSpPr>
              <p:sp>
                <p:nvSpPr>
                  <p:cNvPr id="715" name="Oval 2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1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6" name="Oval 2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" name="Oval 2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04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" name="Oval 2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3" y="210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9" name="Oval 2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" name="Oval 2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" name="Oval 2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" name="Oval 2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8" y="19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" name="Oval 2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4" name="Oval 2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5" name="Oval 2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6" name="Oval 2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7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" name="Oval 2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" name="Oval 2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9" name="Oval 2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67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" name="Oval 2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20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" name="Oval 2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20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2" name="Oval 2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3" name="Oval 2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19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4" name="Oval 2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6" y="193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5" name="Oval 2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4" y="19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6" name="Oval 2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84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" name="Oval 2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1910"/>
                    <a:ext cx="35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" name="Oval 2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44" y="20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9" name="Oval 2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55" y="194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0" name="Oval 2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1" name="Oval 2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91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2" name="Oval 2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3" name="Oval 2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03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4" name="Oval 2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92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5" name="Oval 2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3" y="20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6" name="Oval 2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9" y="188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" name="Oval 2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3" y="19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8" name="Oval 2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21" y="200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9" name="Oval 2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19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0" name="Oval 2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1" name="Oval 2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81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2" name="Oval 2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3" name="Oval 2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84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4" name="Oval 2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" name="Oval 2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6" name="Oval 2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" name="Oval 2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2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" name="Oval 2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9" name="Oval 2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0" name="Oval 2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1" name="Oval 2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2" name="Oval 2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80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3" name="Oval 2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14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4" name="Oval 2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5" name="Oval 2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4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6" name="Oval 2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7" name="Oval 2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" name="Oval 2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17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9" name="Oval 2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Oval 2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1" name="Oval 2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8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Oval 2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3" name="Oval 2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71" y="186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Oval 2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42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5" name="Oval 2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7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Oval 2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7" name="Oval 2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2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8" name="Oval 2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0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9" name="Oval 2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0" name="Oval 2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2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1" name="Oval 2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4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2" name="Oval 2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3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3" name="Oval 2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4" name="Oval 2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4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5" name="Oval 2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6" name="Oval 2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69" y="179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7" name="Oval 2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46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8" name="Oval 2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9" name="Oval 2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0" name="Oval 2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6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1" name="Oval 2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2" name="Oval 2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50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3" name="Oval 2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6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4" name="Oval 2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5" name="Oval 2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5" y="169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6" name="Oval 2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6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7" name="Oval 2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" name="Oval 2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7" y="174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" name="Oval 2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59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0" name="Oval 2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3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1" name="Oval 2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7" y="172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2" name="Oval 2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3" name="Oval 2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12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4" name="Oval 3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01" y="17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5" name="Oval 3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6" y="167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6" name="Oval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0" y="155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7" name="Oval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1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8" name="Oval 3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29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9" name="Oval 3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1" y="167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0" name="Oval 3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2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1" name="Oval 3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2" name="Oval 3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3" name="Oval 3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13" y="171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4" name="Oval 3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91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5" name="Oval 3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6" y="18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6" name="Oval 3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0" y="176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7" name="Oval 3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35" y="17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8" name="Oval 3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82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9" name="Oval 3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3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0" name="Oval 3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1" name="Oval 3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2" name="Oval 3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" name="Oval 3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54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" name="Oval 3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" name="Oval 3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8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6" name="Oval 3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78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" name="Oval 3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7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8" name="Oval 3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9" name="Oval 3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39" y="17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0" name="Oval 3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88" y="179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1" name="Oval 3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50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2" name="Oval 3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99" y="16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3" name="Oval 3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4" name="Oval 3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6" y="17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5" name="Oval 3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28" y="172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6" name="Oval 3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60" y="16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7" name="Oval 3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16" y="183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8" name="Oval 3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7" y="17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9" name="Oval 3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1" y="178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0" name="Oval 3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6" y="270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1" name="Oval 3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55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2" name="Oval 3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3" name="Oval 3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4" name="Oval 3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5" name="Oval 3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6" name="Oval 3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79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7" name="Oval 3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21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8" name="Oval 3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0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9" name="Oval 3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2" y="27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0" name="Oval 3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4" y="278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1" name="Oval 3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80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2" name="Oval 3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98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3" name="Oval 3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15" y="275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4" name="Oval 3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7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5" name="Oval 3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2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6" name="Oval 3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85" y="27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7" name="Oval 3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07" y="285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8" name="Oval 3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7" y="27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9" name="Oval 3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8" y="276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" name="Oval 3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3" y="284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" name="Oval 3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9" y="28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2" name="Oval 3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68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3" name="Oval 3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73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4" name="Oval 3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81" y="281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5" name="Oval 3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90" y="270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6" name="Oval 3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4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7" name="Oval 3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38" y="269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8" name="Oval 3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0" y="276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9" name="Oval 3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19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0" name="Oval 3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3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1" name="Oval 3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2" name="Oval 3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5" y="262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3" name="Oval 3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74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4" name="Oval 3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5" name="Oval 3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67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6" name="Oval 3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7" name="Oval 3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8" name="Oval 3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9" y="264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9" name="Oval 3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2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0" name="Oval 3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1" y="255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1" name="Oval 3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9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2" name="Oval 3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266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3" name="Oval 3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4" name="Oval 3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8" y="265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5" name="Oval 3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3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6" name="Oval 3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28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7" name="Oval 3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2" y="255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8" name="Oval 3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1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9" name="Oval 3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1" y="269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0" name="Oval 3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8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1" name="Oval 3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9" y="271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2" name="Oval 3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06" y="257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3" name="Oval 3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85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4" name="Oval 3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49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5" name="Oval 3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3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6" name="Oval 3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74" y="265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7" name="Oval 3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8" name="Oval 3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40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9" name="Oval 3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5" y="273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0" name="Oval 3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1" name="Oval 3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16" y="2426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" name="Oval 3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1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" name="Oval 3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5" y="254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" name="Oval 4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20" y="2579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" name="Oval 4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3" y="2562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6" name="Oval 4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1" y="2568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7" name="Oval 4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5" y="253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8" name="Oval 4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3" y="259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9" name="Oval 4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505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0" name="Oval 4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59" y="2500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" name="Oval 4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99" y="2494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" name="Oval 4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7" y="2483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3" name="Oval 4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9" y="2607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4" name="Oval 4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88" y="2511"/>
                    <a:ext cx="34" cy="3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8" name="Oval 41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5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Oval 412"/>
                <p:cNvSpPr>
                  <a:spLocks noChangeAspect="1" noChangeArrowheads="1"/>
                </p:cNvSpPr>
                <p:nvPr/>
              </p:nvSpPr>
              <p:spPr bwMode="auto">
                <a:xfrm>
                  <a:off x="2034" y="2458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Oval 41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8" y="234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Oval 414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3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Oval 415"/>
                <p:cNvSpPr>
                  <a:spLocks noChangeAspect="1" noChangeArrowheads="1"/>
                </p:cNvSpPr>
                <p:nvPr/>
              </p:nvSpPr>
              <p:spPr bwMode="auto">
                <a:xfrm>
                  <a:off x="2108" y="24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Oval 4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3" y="24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Oval 4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40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Oval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Oval 419"/>
                <p:cNvSpPr>
                  <a:spLocks noChangeAspect="1" noChangeArrowheads="1"/>
                </p:cNvSpPr>
                <p:nvPr/>
              </p:nvSpPr>
              <p:spPr bwMode="auto">
                <a:xfrm>
                  <a:off x="2059" y="25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Oval 420"/>
                <p:cNvSpPr>
                  <a:spLocks noChangeAspect="1" noChangeArrowheads="1"/>
                </p:cNvSpPr>
                <p:nvPr/>
              </p:nvSpPr>
              <p:spPr bwMode="auto">
                <a:xfrm>
                  <a:off x="2099" y="237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Oval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1903" y="2310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Oval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1" y="24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Oval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3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Oval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4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Oval 425"/>
                <p:cNvSpPr>
                  <a:spLocks noChangeAspect="1" noChangeArrowheads="1"/>
                </p:cNvSpPr>
                <p:nvPr/>
              </p:nvSpPr>
              <p:spPr bwMode="auto">
                <a:xfrm>
                  <a:off x="1912" y="24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Oval 42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7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Oval 427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26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Oval 4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Oval 429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2639" y="27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Oval 431"/>
                <p:cNvSpPr>
                  <a:spLocks noChangeAspect="1" noChangeArrowheads="1"/>
                </p:cNvSpPr>
                <p:nvPr/>
              </p:nvSpPr>
              <p:spPr bwMode="auto">
                <a:xfrm>
                  <a:off x="2459" y="25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Oval 432"/>
                <p:cNvSpPr>
                  <a:spLocks noChangeAspect="1" noChangeArrowheads="1"/>
                </p:cNvSpPr>
                <p:nvPr/>
              </p:nvSpPr>
              <p:spPr bwMode="auto">
                <a:xfrm>
                  <a:off x="2336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Oval 433"/>
                <p:cNvSpPr>
                  <a:spLocks noChangeAspect="1" noChangeArrowheads="1"/>
                </p:cNvSpPr>
                <p:nvPr/>
              </p:nvSpPr>
              <p:spPr bwMode="auto">
                <a:xfrm>
                  <a:off x="2590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Oval 434"/>
                <p:cNvSpPr>
                  <a:spLocks noChangeAspect="1" noChangeArrowheads="1"/>
                </p:cNvSpPr>
                <p:nvPr/>
              </p:nvSpPr>
              <p:spPr bwMode="auto">
                <a:xfrm>
                  <a:off x="2231" y="249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Oval 435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277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Oval 4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4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Oval 437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78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Oval 43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75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Oval 43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54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Oval 440"/>
                <p:cNvSpPr>
                  <a:spLocks noChangeAspect="1" noChangeArrowheads="1"/>
                </p:cNvSpPr>
                <p:nvPr/>
              </p:nvSpPr>
              <p:spPr bwMode="auto">
                <a:xfrm>
                  <a:off x="2385" y="264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Oval 441"/>
                <p:cNvSpPr>
                  <a:spLocks noChangeAspect="1" noChangeArrowheads="1"/>
                </p:cNvSpPr>
                <p:nvPr/>
              </p:nvSpPr>
              <p:spPr bwMode="auto">
                <a:xfrm>
                  <a:off x="2287" y="26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Oval 44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Oval 443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Oval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1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Oval 445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2736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Oval 446"/>
                <p:cNvSpPr>
                  <a:spLocks noChangeAspect="1" noChangeArrowheads="1"/>
                </p:cNvSpPr>
                <p:nvPr/>
              </p:nvSpPr>
              <p:spPr bwMode="auto">
                <a:xfrm>
                  <a:off x="2581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Oval 447"/>
                <p:cNvSpPr>
                  <a:spLocks noChangeAspect="1" noChangeArrowheads="1"/>
                </p:cNvSpPr>
                <p:nvPr/>
              </p:nvSpPr>
              <p:spPr bwMode="auto">
                <a:xfrm>
                  <a:off x="2361" y="286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Oval 448"/>
                <p:cNvSpPr>
                  <a:spLocks noChangeAspect="1" noChangeArrowheads="1"/>
                </p:cNvSpPr>
                <p:nvPr/>
              </p:nvSpPr>
              <p:spPr bwMode="auto">
                <a:xfrm>
                  <a:off x="2271" y="271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Oval 449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Oval 45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2" y="25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Oval 451"/>
                <p:cNvSpPr>
                  <a:spLocks noChangeAspect="1" noChangeArrowheads="1"/>
                </p:cNvSpPr>
                <p:nvPr/>
              </p:nvSpPr>
              <p:spPr bwMode="auto">
                <a:xfrm>
                  <a:off x="2378" y="281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Oval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2394" y="285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Oval 45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77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Oval 454"/>
                <p:cNvSpPr>
                  <a:spLocks noChangeAspect="1" noChangeArrowheads="1"/>
                </p:cNvSpPr>
                <p:nvPr/>
              </p:nvSpPr>
              <p:spPr bwMode="auto">
                <a:xfrm>
                  <a:off x="2427" y="28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Oval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26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Oval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2353" y="306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Oval 457"/>
                <p:cNvSpPr>
                  <a:spLocks noChangeAspect="1" noChangeArrowheads="1"/>
                </p:cNvSpPr>
                <p:nvPr/>
              </p:nvSpPr>
              <p:spPr bwMode="auto">
                <a:xfrm>
                  <a:off x="2345" y="316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Oval 458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Oval 459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291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Oval 460"/>
                <p:cNvSpPr>
                  <a:spLocks noChangeAspect="1" noChangeArrowheads="1"/>
                </p:cNvSpPr>
                <p:nvPr/>
              </p:nvSpPr>
              <p:spPr bwMode="auto">
                <a:xfrm>
                  <a:off x="2606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Oval 461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Oval 462"/>
                <p:cNvSpPr>
                  <a:spLocks noChangeAspect="1" noChangeArrowheads="1"/>
                </p:cNvSpPr>
                <p:nvPr/>
              </p:nvSpPr>
              <p:spPr bwMode="auto">
                <a:xfrm>
                  <a:off x="2418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Oval 463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9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Oval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28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Oval 465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Oval 466"/>
                <p:cNvSpPr>
                  <a:spLocks noChangeAspect="1" noChangeArrowheads="1"/>
                </p:cNvSpPr>
                <p:nvPr/>
              </p:nvSpPr>
              <p:spPr bwMode="auto">
                <a:xfrm>
                  <a:off x="2565" y="3086"/>
                  <a:ext cx="50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Oval 467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312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Oval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2508" y="307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Oval 469"/>
                <p:cNvSpPr>
                  <a:spLocks noChangeAspect="1" noChangeArrowheads="1"/>
                </p:cNvSpPr>
                <p:nvPr/>
              </p:nvSpPr>
              <p:spPr bwMode="auto">
                <a:xfrm>
                  <a:off x="2402" y="3120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Oval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2434" y="29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Oval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2599" y="31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Oval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2574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Oval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Oval 474"/>
                <p:cNvSpPr>
                  <a:spLocks noChangeAspect="1" noChangeArrowheads="1"/>
                </p:cNvSpPr>
                <p:nvPr/>
              </p:nvSpPr>
              <p:spPr bwMode="auto">
                <a:xfrm>
                  <a:off x="2541" y="31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Oval 475"/>
                <p:cNvSpPr>
                  <a:spLocks noChangeAspect="1" noChangeArrowheads="1"/>
                </p:cNvSpPr>
                <p:nvPr/>
              </p:nvSpPr>
              <p:spPr bwMode="auto">
                <a:xfrm>
                  <a:off x="2410" y="30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Oval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308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Oval 477"/>
                <p:cNvSpPr>
                  <a:spLocks noChangeAspect="1" noChangeArrowheads="1"/>
                </p:cNvSpPr>
                <p:nvPr/>
              </p:nvSpPr>
              <p:spPr bwMode="auto">
                <a:xfrm>
                  <a:off x="2550" y="30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Oval 478"/>
                <p:cNvSpPr>
                  <a:spLocks noChangeAspect="1" noChangeArrowheads="1"/>
                </p:cNvSpPr>
                <p:nvPr/>
              </p:nvSpPr>
              <p:spPr bwMode="auto">
                <a:xfrm>
                  <a:off x="2664" y="321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Oval 479"/>
                <p:cNvSpPr>
                  <a:spLocks noChangeAspect="1" noChangeArrowheads="1"/>
                </p:cNvSpPr>
                <p:nvPr/>
              </p:nvSpPr>
              <p:spPr bwMode="auto">
                <a:xfrm>
                  <a:off x="2532" y="290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480"/>
                <p:cNvSpPr>
                  <a:spLocks noChangeAspect="1" noChangeArrowheads="1"/>
                </p:cNvSpPr>
                <p:nvPr/>
              </p:nvSpPr>
              <p:spPr bwMode="auto">
                <a:xfrm>
                  <a:off x="2525" y="311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Oval 481"/>
                <p:cNvSpPr>
                  <a:spLocks noChangeAspect="1" noChangeArrowheads="1"/>
                </p:cNvSpPr>
                <p:nvPr/>
              </p:nvSpPr>
              <p:spPr bwMode="auto">
                <a:xfrm>
                  <a:off x="2467" y="30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Oval 4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79" y="320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Oval 48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2" y="307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Oval 484"/>
                <p:cNvSpPr>
                  <a:spLocks noChangeAspect="1" noChangeArrowheads="1"/>
                </p:cNvSpPr>
                <p:nvPr/>
              </p:nvSpPr>
              <p:spPr bwMode="auto">
                <a:xfrm>
                  <a:off x="2501" y="30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Oval 485"/>
                <p:cNvSpPr>
                  <a:spLocks noChangeAspect="1" noChangeArrowheads="1"/>
                </p:cNvSpPr>
                <p:nvPr/>
              </p:nvSpPr>
              <p:spPr bwMode="auto">
                <a:xfrm>
                  <a:off x="2483" y="29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Oval 486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39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Oval 487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Oval 488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Oval 489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Oval 490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Oval 49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6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Oval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Oval 493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Oval 49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0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Oval 495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Oval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2762" y="220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Oval 49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Oval 498"/>
                <p:cNvSpPr>
                  <a:spLocks noChangeAspect="1" noChangeArrowheads="1"/>
                </p:cNvSpPr>
                <p:nvPr/>
              </p:nvSpPr>
              <p:spPr bwMode="auto">
                <a:xfrm>
                  <a:off x="2851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Oval 499"/>
                <p:cNvSpPr>
                  <a:spLocks noChangeAspect="1" noChangeArrowheads="1"/>
                </p:cNvSpPr>
                <p:nvPr/>
              </p:nvSpPr>
              <p:spPr bwMode="auto">
                <a:xfrm>
                  <a:off x="2835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Oval 500"/>
                <p:cNvSpPr>
                  <a:spLocks noChangeAspect="1" noChangeArrowheads="1"/>
                </p:cNvSpPr>
                <p:nvPr/>
              </p:nvSpPr>
              <p:spPr bwMode="auto">
                <a:xfrm>
                  <a:off x="3049" y="213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Oval 501"/>
                <p:cNvSpPr>
                  <a:spLocks noChangeAspect="1" noChangeArrowheads="1"/>
                </p:cNvSpPr>
                <p:nvPr/>
              </p:nvSpPr>
              <p:spPr bwMode="auto">
                <a:xfrm>
                  <a:off x="3065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Oval 502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Oval 503"/>
                <p:cNvSpPr>
                  <a:spLocks noChangeAspect="1" noChangeArrowheads="1"/>
                </p:cNvSpPr>
                <p:nvPr/>
              </p:nvSpPr>
              <p:spPr bwMode="auto">
                <a:xfrm>
                  <a:off x="3073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Oval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Oval 50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Oval 506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Oval 507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Oval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24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Oval 509"/>
                <p:cNvSpPr>
                  <a:spLocks noChangeAspect="1" noChangeArrowheads="1"/>
                </p:cNvSpPr>
                <p:nvPr/>
              </p:nvSpPr>
              <p:spPr bwMode="auto">
                <a:xfrm>
                  <a:off x="2811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7" name="Oval 510"/>
                <p:cNvSpPr>
                  <a:spLocks noChangeAspect="1" noChangeArrowheads="1"/>
                </p:cNvSpPr>
                <p:nvPr/>
              </p:nvSpPr>
              <p:spPr bwMode="auto">
                <a:xfrm>
                  <a:off x="2770" y="227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Oval 511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Oval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272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Oval 513"/>
                <p:cNvSpPr>
                  <a:spLocks noChangeAspect="1" noChangeArrowheads="1"/>
                </p:cNvSpPr>
                <p:nvPr/>
              </p:nvSpPr>
              <p:spPr bwMode="auto">
                <a:xfrm>
                  <a:off x="2655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Oval 514"/>
                <p:cNvSpPr>
                  <a:spLocks noChangeAspect="1" noChangeArrowheads="1"/>
                </p:cNvSpPr>
                <p:nvPr/>
              </p:nvSpPr>
              <p:spPr bwMode="auto">
                <a:xfrm>
                  <a:off x="2869" y="22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Oval 5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33" y="233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Oval 516"/>
                <p:cNvSpPr>
                  <a:spLocks noChangeAspect="1" noChangeArrowheads="1"/>
                </p:cNvSpPr>
                <p:nvPr/>
              </p:nvSpPr>
              <p:spPr bwMode="auto">
                <a:xfrm>
                  <a:off x="3221" y="20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Oval 517"/>
                <p:cNvSpPr>
                  <a:spLocks noChangeAspect="1" noChangeArrowheads="1"/>
                </p:cNvSpPr>
                <p:nvPr/>
              </p:nvSpPr>
              <p:spPr bwMode="auto">
                <a:xfrm>
                  <a:off x="3023" y="2074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Oval 518"/>
                <p:cNvSpPr>
                  <a:spLocks noChangeAspect="1" noChangeArrowheads="1"/>
                </p:cNvSpPr>
                <p:nvPr/>
              </p:nvSpPr>
              <p:spPr bwMode="auto">
                <a:xfrm>
                  <a:off x="3187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Oval 519"/>
                <p:cNvSpPr>
                  <a:spLocks noChangeAspect="1" noChangeArrowheads="1"/>
                </p:cNvSpPr>
                <p:nvPr/>
              </p:nvSpPr>
              <p:spPr bwMode="auto">
                <a:xfrm>
                  <a:off x="3172" y="204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Oval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2967" y="21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Oval 521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24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Oval 522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21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Oval 523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5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Oval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3007" y="202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Oval 525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Oval 526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22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Oval 527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1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Oval 528"/>
                <p:cNvSpPr>
                  <a:spLocks noChangeAspect="1" noChangeArrowheads="1"/>
                </p:cNvSpPr>
                <p:nvPr/>
              </p:nvSpPr>
              <p:spPr bwMode="auto">
                <a:xfrm>
                  <a:off x="3098" y="21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Oval 529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2106"/>
                  <a:ext cx="51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Oval 530"/>
                <p:cNvSpPr>
                  <a:spLocks noChangeAspect="1" noChangeArrowheads="1"/>
                </p:cNvSpPr>
                <p:nvPr/>
              </p:nvSpPr>
              <p:spPr bwMode="auto">
                <a:xfrm>
                  <a:off x="3294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Oval 531"/>
                <p:cNvSpPr>
                  <a:spLocks noChangeAspect="1" noChangeArrowheads="1"/>
                </p:cNvSpPr>
                <p:nvPr/>
              </p:nvSpPr>
              <p:spPr bwMode="auto">
                <a:xfrm>
                  <a:off x="3040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Oval 532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196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Oval 5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79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Oval 5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14" y="20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Oval 535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195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Oval 5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05" y="210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Oval 537"/>
                <p:cNvSpPr>
                  <a:spLocks noChangeAspect="1" noChangeArrowheads="1"/>
                </p:cNvSpPr>
                <p:nvPr/>
              </p:nvSpPr>
              <p:spPr bwMode="auto">
                <a:xfrm>
                  <a:off x="3203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Oval 538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0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Oval 539"/>
                <p:cNvSpPr>
                  <a:spLocks noChangeAspect="1" noChangeArrowheads="1"/>
                </p:cNvSpPr>
                <p:nvPr/>
              </p:nvSpPr>
              <p:spPr bwMode="auto">
                <a:xfrm>
                  <a:off x="3245" y="207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Oval 540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9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Oval 541"/>
                <p:cNvSpPr>
                  <a:spLocks noChangeAspect="1" noChangeArrowheads="1"/>
                </p:cNvSpPr>
                <p:nvPr/>
              </p:nvSpPr>
              <p:spPr bwMode="auto">
                <a:xfrm>
                  <a:off x="3212" y="20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Oval 542"/>
                <p:cNvSpPr>
                  <a:spLocks noChangeAspect="1" noChangeArrowheads="1"/>
                </p:cNvSpPr>
                <p:nvPr/>
              </p:nvSpPr>
              <p:spPr bwMode="auto">
                <a:xfrm>
                  <a:off x="3089" y="21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Oval 543"/>
                <p:cNvSpPr>
                  <a:spLocks noChangeAspect="1" noChangeArrowheads="1"/>
                </p:cNvSpPr>
                <p:nvPr/>
              </p:nvSpPr>
              <p:spPr bwMode="auto">
                <a:xfrm>
                  <a:off x="3252" y="20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Oval 544"/>
                <p:cNvSpPr>
                  <a:spLocks noChangeAspect="1" noChangeArrowheads="1"/>
                </p:cNvSpPr>
                <p:nvPr/>
              </p:nvSpPr>
              <p:spPr bwMode="auto">
                <a:xfrm>
                  <a:off x="3032" y="205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Oval 545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2147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Oval 546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Oval 547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Oval 548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Oval 5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Oval 55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Oval 5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66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Oval 552"/>
                <p:cNvSpPr>
                  <a:spLocks noChangeAspect="1" noChangeArrowheads="1"/>
                </p:cNvSpPr>
                <p:nvPr/>
              </p:nvSpPr>
              <p:spPr bwMode="auto">
                <a:xfrm>
                  <a:off x="3326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Oval 553"/>
                <p:cNvSpPr>
                  <a:spLocks noChangeAspect="1" noChangeArrowheads="1"/>
                </p:cNvSpPr>
                <p:nvPr/>
              </p:nvSpPr>
              <p:spPr bwMode="auto">
                <a:xfrm>
                  <a:off x="3498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Oval 554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Oval 555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59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Oval 5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Oval 557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746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Oval 558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2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Oval 55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Oval 56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80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Oval 561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55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Oval 562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Oval 563"/>
                <p:cNvSpPr>
                  <a:spLocks noChangeAspect="1" noChangeArrowheads="1"/>
                </p:cNvSpPr>
                <p:nvPr/>
              </p:nvSpPr>
              <p:spPr bwMode="auto">
                <a:xfrm>
                  <a:off x="3359" y="154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Oval 564"/>
                <p:cNvSpPr>
                  <a:spLocks noChangeAspect="1" noChangeArrowheads="1"/>
                </p:cNvSpPr>
                <p:nvPr/>
              </p:nvSpPr>
              <p:spPr bwMode="auto">
                <a:xfrm>
                  <a:off x="3196" y="169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Oval 565"/>
                <p:cNvSpPr>
                  <a:spLocks noChangeAspect="1" noChangeArrowheads="1"/>
                </p:cNvSpPr>
                <p:nvPr/>
              </p:nvSpPr>
              <p:spPr bwMode="auto">
                <a:xfrm>
                  <a:off x="3335" y="172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Oval 566"/>
                <p:cNvSpPr>
                  <a:spLocks noChangeAspect="1" noChangeArrowheads="1"/>
                </p:cNvSpPr>
                <p:nvPr/>
              </p:nvSpPr>
              <p:spPr bwMode="auto">
                <a:xfrm>
                  <a:off x="3506" y="164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Oval 567"/>
                <p:cNvSpPr>
                  <a:spLocks noChangeAspect="1" noChangeArrowheads="1"/>
                </p:cNvSpPr>
                <p:nvPr/>
              </p:nvSpPr>
              <p:spPr bwMode="auto">
                <a:xfrm>
                  <a:off x="3466" y="164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Oval 568"/>
                <p:cNvSpPr>
                  <a:spLocks noChangeAspect="1" noChangeArrowheads="1"/>
                </p:cNvSpPr>
                <p:nvPr/>
              </p:nvSpPr>
              <p:spPr bwMode="auto">
                <a:xfrm>
                  <a:off x="3270" y="168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Oval 569"/>
                <p:cNvSpPr>
                  <a:spLocks noChangeAspect="1" noChangeArrowheads="1"/>
                </p:cNvSpPr>
                <p:nvPr/>
              </p:nvSpPr>
              <p:spPr bwMode="auto">
                <a:xfrm>
                  <a:off x="3449" y="162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Oval 570"/>
                <p:cNvSpPr>
                  <a:spLocks noChangeAspect="1" noChangeArrowheads="1"/>
                </p:cNvSpPr>
                <p:nvPr/>
              </p:nvSpPr>
              <p:spPr bwMode="auto">
                <a:xfrm>
                  <a:off x="3441" y="171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Oval 571"/>
                <p:cNvSpPr>
                  <a:spLocks noChangeAspect="1" noChangeArrowheads="1"/>
                </p:cNvSpPr>
                <p:nvPr/>
              </p:nvSpPr>
              <p:spPr bwMode="auto">
                <a:xfrm>
                  <a:off x="3081" y="179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Oval 5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43" y="173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Oval 573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8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Oval 574"/>
                <p:cNvSpPr>
                  <a:spLocks noChangeAspect="1" noChangeArrowheads="1"/>
                </p:cNvSpPr>
                <p:nvPr/>
              </p:nvSpPr>
              <p:spPr bwMode="auto">
                <a:xfrm>
                  <a:off x="3350" y="1689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Oval 57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8" y="177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Oval 57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0" y="120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Oval 577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Oval 578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Oval 57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Oval 58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337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Oval 58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8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Oval 582"/>
                <p:cNvSpPr>
                  <a:spLocks noChangeAspect="1" noChangeArrowheads="1"/>
                </p:cNvSpPr>
                <p:nvPr/>
              </p:nvSpPr>
              <p:spPr bwMode="auto">
                <a:xfrm>
                  <a:off x="3736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Oval 583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Oval 584"/>
                <p:cNvSpPr>
                  <a:spLocks noChangeAspect="1" noChangeArrowheads="1"/>
                </p:cNvSpPr>
                <p:nvPr/>
              </p:nvSpPr>
              <p:spPr bwMode="auto">
                <a:xfrm>
                  <a:off x="3531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Oval 585"/>
                <p:cNvSpPr>
                  <a:spLocks noChangeAspect="1" noChangeArrowheads="1"/>
                </p:cNvSpPr>
                <p:nvPr/>
              </p:nvSpPr>
              <p:spPr bwMode="auto">
                <a:xfrm>
                  <a:off x="3490" y="125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Oval 586"/>
                <p:cNvSpPr>
                  <a:spLocks noChangeAspect="1" noChangeArrowheads="1"/>
                </p:cNvSpPr>
                <p:nvPr/>
              </p:nvSpPr>
              <p:spPr bwMode="auto">
                <a:xfrm>
                  <a:off x="3760" y="135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Oval 587"/>
                <p:cNvSpPr>
                  <a:spLocks noChangeAspect="1" noChangeArrowheads="1"/>
                </p:cNvSpPr>
                <p:nvPr/>
              </p:nvSpPr>
              <p:spPr bwMode="auto">
                <a:xfrm>
                  <a:off x="3564" y="1133"/>
                  <a:ext cx="49" cy="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Oval 588"/>
                <p:cNvSpPr>
                  <a:spLocks noChangeAspect="1" noChangeArrowheads="1"/>
                </p:cNvSpPr>
                <p:nvPr/>
              </p:nvSpPr>
              <p:spPr bwMode="auto">
                <a:xfrm>
                  <a:off x="3678" y="1239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Oval 589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Oval 590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Oval 591"/>
                <p:cNvSpPr>
                  <a:spLocks noChangeAspect="1" noChangeArrowheads="1"/>
                </p:cNvSpPr>
                <p:nvPr/>
              </p:nvSpPr>
              <p:spPr bwMode="auto">
                <a:xfrm>
                  <a:off x="3515" y="127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Oval 592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Oval 593"/>
                <p:cNvSpPr>
                  <a:spLocks noChangeAspect="1" noChangeArrowheads="1"/>
                </p:cNvSpPr>
                <p:nvPr/>
              </p:nvSpPr>
              <p:spPr bwMode="auto">
                <a:xfrm>
                  <a:off x="3669" y="130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Oval 594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165"/>
                  <a:ext cx="50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Oval 595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Oval 596"/>
                <p:cNvSpPr>
                  <a:spLocks noChangeAspect="1" noChangeArrowheads="1"/>
                </p:cNvSpPr>
                <p:nvPr/>
              </p:nvSpPr>
              <p:spPr bwMode="auto">
                <a:xfrm>
                  <a:off x="3703" y="126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Oval 597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23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Oval 598"/>
                <p:cNvSpPr>
                  <a:spLocks noChangeAspect="1" noChangeArrowheads="1"/>
                </p:cNvSpPr>
                <p:nvPr/>
              </p:nvSpPr>
              <p:spPr bwMode="auto">
                <a:xfrm>
                  <a:off x="3711" y="1214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Oval 599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Oval 600"/>
                <p:cNvSpPr>
                  <a:spLocks noChangeAspect="1" noChangeArrowheads="1"/>
                </p:cNvSpPr>
                <p:nvPr/>
              </p:nvSpPr>
              <p:spPr bwMode="auto">
                <a:xfrm>
                  <a:off x="3589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Oval 601"/>
                <p:cNvSpPr>
                  <a:spLocks noChangeAspect="1" noChangeArrowheads="1"/>
                </p:cNvSpPr>
                <p:nvPr/>
              </p:nvSpPr>
              <p:spPr bwMode="auto">
                <a:xfrm>
                  <a:off x="3613" y="1165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Oval 602"/>
                <p:cNvSpPr>
                  <a:spLocks noChangeAspect="1" noChangeArrowheads="1"/>
                </p:cNvSpPr>
                <p:nvPr/>
              </p:nvSpPr>
              <p:spPr bwMode="auto">
                <a:xfrm>
                  <a:off x="3522" y="119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Oval 603"/>
                <p:cNvSpPr>
                  <a:spLocks noChangeAspect="1" noChangeArrowheads="1"/>
                </p:cNvSpPr>
                <p:nvPr/>
              </p:nvSpPr>
              <p:spPr bwMode="auto">
                <a:xfrm>
                  <a:off x="3809" y="142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Oval 604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46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Oval 605"/>
                <p:cNvSpPr>
                  <a:spLocks noChangeAspect="1" noChangeArrowheads="1"/>
                </p:cNvSpPr>
                <p:nvPr/>
              </p:nvSpPr>
              <p:spPr bwMode="auto">
                <a:xfrm>
                  <a:off x="3694" y="1386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Oval 606"/>
                <p:cNvSpPr>
                  <a:spLocks noChangeAspect="1" noChangeArrowheads="1"/>
                </p:cNvSpPr>
                <p:nvPr/>
              </p:nvSpPr>
              <p:spPr bwMode="auto">
                <a:xfrm>
                  <a:off x="4006" y="114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Oval 607"/>
                <p:cNvSpPr>
                  <a:spLocks noChangeAspect="1" noChangeArrowheads="1"/>
                </p:cNvSpPr>
                <p:nvPr/>
              </p:nvSpPr>
              <p:spPr bwMode="auto">
                <a:xfrm>
                  <a:off x="3890" y="1370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Oval 6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1288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Oval 609"/>
                <p:cNvSpPr>
                  <a:spLocks noChangeAspect="1" noChangeArrowheads="1"/>
                </p:cNvSpPr>
                <p:nvPr/>
              </p:nvSpPr>
              <p:spPr bwMode="auto">
                <a:xfrm>
                  <a:off x="4095" y="1281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Oval 610"/>
                <p:cNvSpPr>
                  <a:spLocks noChangeAspect="1" noChangeArrowheads="1"/>
                </p:cNvSpPr>
                <p:nvPr/>
              </p:nvSpPr>
              <p:spPr bwMode="auto">
                <a:xfrm>
                  <a:off x="3988" y="1232"/>
                  <a:ext cx="49" cy="4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Rectangle 611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79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Rectangle 612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Rectangle 613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95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Rectangle 614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86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Rectangle 615"/>
                <p:cNvSpPr>
                  <a:spLocks noChangeAspect="1" noChangeArrowheads="1"/>
                </p:cNvSpPr>
                <p:nvPr/>
              </p:nvSpPr>
              <p:spPr bwMode="auto">
                <a:xfrm>
                  <a:off x="2909" y="2155"/>
                  <a:ext cx="16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Rectangle 616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155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Rectangle 617"/>
                <p:cNvSpPr>
                  <a:spLocks noChangeAspect="1" noChangeArrowheads="1"/>
                </p:cNvSpPr>
                <p:nvPr/>
              </p:nvSpPr>
              <p:spPr bwMode="auto">
                <a:xfrm>
                  <a:off x="2900" y="2228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Rectangle 618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163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Rectangle 619"/>
                <p:cNvSpPr>
                  <a:spLocks noChangeAspect="1" noChangeArrowheads="1"/>
                </p:cNvSpPr>
                <p:nvPr/>
              </p:nvSpPr>
              <p:spPr bwMode="auto">
                <a:xfrm>
                  <a:off x="2893" y="2221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620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172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621"/>
                <p:cNvSpPr>
                  <a:spLocks noChangeAspect="1" noChangeArrowheads="1"/>
                </p:cNvSpPr>
                <p:nvPr/>
              </p:nvSpPr>
              <p:spPr bwMode="auto">
                <a:xfrm>
                  <a:off x="2884" y="2212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622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79"/>
                  <a:ext cx="82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623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624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97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62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88"/>
                  <a:ext cx="8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626"/>
                <p:cNvSpPr>
                  <a:spLocks noChangeAspect="1" noChangeArrowheads="1"/>
                </p:cNvSpPr>
                <p:nvPr/>
              </p:nvSpPr>
              <p:spPr bwMode="auto">
                <a:xfrm>
                  <a:off x="3154" y="2074"/>
                  <a:ext cx="18" cy="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627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074"/>
                  <a:ext cx="3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628"/>
                <p:cNvSpPr>
                  <a:spLocks noChangeAspect="1" noChangeArrowheads="1"/>
                </p:cNvSpPr>
                <p:nvPr/>
              </p:nvSpPr>
              <p:spPr bwMode="auto">
                <a:xfrm>
                  <a:off x="3147" y="2147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629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081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630"/>
                <p:cNvSpPr>
                  <a:spLocks noChangeAspect="1" noChangeArrowheads="1"/>
                </p:cNvSpPr>
                <p:nvPr/>
              </p:nvSpPr>
              <p:spPr bwMode="auto">
                <a:xfrm>
                  <a:off x="3138" y="2139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631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090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632"/>
                <p:cNvSpPr>
                  <a:spLocks noChangeAspect="1" noChangeArrowheads="1"/>
                </p:cNvSpPr>
                <p:nvPr/>
              </p:nvSpPr>
              <p:spPr bwMode="auto">
                <a:xfrm>
                  <a:off x="3130" y="2130"/>
                  <a:ext cx="66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633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98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634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635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14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636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106"/>
                  <a:ext cx="81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Oval 637"/>
                <p:cNvSpPr>
                  <a:spLocks noChangeAspect="1" noChangeArrowheads="1"/>
                </p:cNvSpPr>
                <p:nvPr/>
              </p:nvSpPr>
              <p:spPr bwMode="auto">
                <a:xfrm>
                  <a:off x="3122" y="2074"/>
                  <a:ext cx="81" cy="8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638"/>
                <p:cNvSpPr>
                  <a:spLocks noChangeAspect="1" noChangeArrowheads="1"/>
                </p:cNvSpPr>
                <p:nvPr/>
              </p:nvSpPr>
              <p:spPr bwMode="auto">
                <a:xfrm>
                  <a:off x="3424" y="1689"/>
                  <a:ext cx="17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639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689"/>
                  <a:ext cx="3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640"/>
                <p:cNvSpPr>
                  <a:spLocks noChangeAspect="1" noChangeArrowheads="1"/>
                </p:cNvSpPr>
                <p:nvPr/>
              </p:nvSpPr>
              <p:spPr bwMode="auto">
                <a:xfrm>
                  <a:off x="3417" y="1762"/>
                  <a:ext cx="3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64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697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642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754"/>
                  <a:ext cx="49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643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05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644"/>
                <p:cNvSpPr>
                  <a:spLocks noChangeAspect="1" noChangeArrowheads="1"/>
                </p:cNvSpPr>
                <p:nvPr/>
              </p:nvSpPr>
              <p:spPr bwMode="auto">
                <a:xfrm>
                  <a:off x="3400" y="1746"/>
                  <a:ext cx="66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645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13"/>
                  <a:ext cx="81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646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647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9"/>
                  <a:ext cx="8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648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722"/>
                  <a:ext cx="8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Oval 649"/>
                <p:cNvSpPr>
                  <a:spLocks noChangeAspect="1" noChangeArrowheads="1"/>
                </p:cNvSpPr>
                <p:nvPr/>
              </p:nvSpPr>
              <p:spPr bwMode="auto">
                <a:xfrm>
                  <a:off x="3392" y="1689"/>
                  <a:ext cx="81" cy="8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Rectangle 650"/>
                <p:cNvSpPr>
                  <a:spLocks noChangeAspect="1" noChangeArrowheads="1"/>
                </p:cNvSpPr>
                <p:nvPr/>
              </p:nvSpPr>
              <p:spPr bwMode="auto">
                <a:xfrm>
                  <a:off x="3662" y="1247"/>
                  <a:ext cx="16" cy="8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Rectangle 651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247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Rectangle 652"/>
                <p:cNvSpPr>
                  <a:spLocks noChangeAspect="1" noChangeArrowheads="1"/>
                </p:cNvSpPr>
                <p:nvPr/>
              </p:nvSpPr>
              <p:spPr bwMode="auto">
                <a:xfrm>
                  <a:off x="3653" y="1321"/>
                  <a:ext cx="34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Rectangle 653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256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Rectangle 654"/>
                <p:cNvSpPr>
                  <a:spLocks noChangeAspect="1" noChangeArrowheads="1"/>
                </p:cNvSpPr>
                <p:nvPr/>
              </p:nvSpPr>
              <p:spPr bwMode="auto">
                <a:xfrm>
                  <a:off x="3645" y="1312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Rectangle 655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263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Rectangle 656"/>
                <p:cNvSpPr>
                  <a:spLocks noChangeAspect="1" noChangeArrowheads="1"/>
                </p:cNvSpPr>
                <p:nvPr/>
              </p:nvSpPr>
              <p:spPr bwMode="auto">
                <a:xfrm>
                  <a:off x="3638" y="1305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Rectangle 65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72"/>
                  <a:ext cx="82" cy="1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Rectangle 65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1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Rectangle 65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8"/>
                  <a:ext cx="8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66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81"/>
                  <a:ext cx="8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Oval 66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9" y="1247"/>
                  <a:ext cx="82" cy="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Rectangle 662"/>
                <p:cNvSpPr>
                  <a:spLocks noChangeAspect="1" noChangeArrowheads="1"/>
                </p:cNvSpPr>
                <p:nvPr/>
              </p:nvSpPr>
              <p:spPr bwMode="auto">
                <a:xfrm>
                  <a:off x="4055" y="1239"/>
                  <a:ext cx="15" cy="8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Rectangle 663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239"/>
                  <a:ext cx="33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Rectangle 664"/>
                <p:cNvSpPr>
                  <a:spLocks noChangeAspect="1" noChangeArrowheads="1"/>
                </p:cNvSpPr>
                <p:nvPr/>
              </p:nvSpPr>
              <p:spPr bwMode="auto">
                <a:xfrm>
                  <a:off x="4046" y="1312"/>
                  <a:ext cx="3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Rectangle 66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247"/>
                  <a:ext cx="49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Rectangle 66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7" y="1305"/>
                  <a:ext cx="49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66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56"/>
                  <a:ext cx="6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Rectangle 66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0" y="1296"/>
                  <a:ext cx="6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Rectangle 669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63"/>
                  <a:ext cx="83" cy="1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670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Rectangle 671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81"/>
                  <a:ext cx="8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Rectangle 672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72"/>
                  <a:ext cx="8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Rectangle 673"/>
                <p:cNvSpPr>
                  <a:spLocks noChangeAspect="1" noChangeArrowheads="1"/>
                </p:cNvSpPr>
                <p:nvPr/>
              </p:nvSpPr>
              <p:spPr bwMode="auto">
                <a:xfrm>
                  <a:off x="644" y="144"/>
                  <a:ext cx="3868" cy="341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1" name="Group 674"/>
                <p:cNvGrpSpPr>
                  <a:grpSpLocks/>
                </p:cNvGrpSpPr>
                <p:nvPr/>
              </p:nvGrpSpPr>
              <p:grpSpPr bwMode="auto">
                <a:xfrm>
                  <a:off x="1085" y="545"/>
                  <a:ext cx="3150" cy="2591"/>
                  <a:chOff x="1085" y="545"/>
                  <a:chExt cx="3150" cy="2591"/>
                </a:xfrm>
              </p:grpSpPr>
              <p:sp>
                <p:nvSpPr>
                  <p:cNvPr id="515" name="Oval 6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62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" name="Oval 6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305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" name="Oval 6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23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" name="Oval 6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9" name="Oval 6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0" name="Oval 6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1" name="Oval 6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04" y="134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" name="Oval 6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130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" name="Oval 6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84" y="1370"/>
                    <a:ext cx="51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4" name="Oval 6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1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5" name="Oval 6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6" name="Oval 6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8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7" name="Oval 6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17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" name="Oval 6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3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" name="Oval 6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66" y="1085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" name="Oval 6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86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" name="Oval 6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3" y="1288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" name="Oval 6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23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" name="Oval 6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8" y="1272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" name="Oval 6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9" y="1321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5" name="Oval 6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21" y="1190"/>
                    <a:ext cx="50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6" name="Oval 6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46" y="1256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7" name="Oval 6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95" y="1239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" name="Oval 6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37" y="1207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9" name="Oval 6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81" y="1134"/>
                    <a:ext cx="49" cy="4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0" name="Rectangle 7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9" y="1509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1" name="Rectangle 7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09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" name="Rectangle 7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582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" name="Rectangle 7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17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4" name="Rectangle 7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575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5" name="Rectangle 7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26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6" name="Rectangle 7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56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7" name="Rectangle 7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3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8" name="Rectangle 7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9" name="Rectangle 7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5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0" name="Rectangle 7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4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1" name="Rectangle 7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50" y="1158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2" name="Rectangle 7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158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3" name="Rectangle 7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43" y="1232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" name="Rectangle 7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16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5" name="Rectangle 7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34" y="122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" name="Rectangle 7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17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" name="Rectangle 7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214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" name="Rectangle 7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83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" name="Rectangle 7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" name="Rectangle 7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9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" name="Rectangle 7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90"/>
                    <a:ext cx="8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" name="Oval 7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1158"/>
                    <a:ext cx="81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" name="Rectangle 7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90" y="699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4" name="Rectangle 7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69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5" name="Rectangle 7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81" y="77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6" name="Rectangle 7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7" name="Rectangle 7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73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8" name="Rectangle 7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17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9" name="Rectangle 7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65" y="757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0" name="Rectangle 7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24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1" name="Rectangle 7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2" name="Rectangle 7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41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3" name="Rectangle 7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733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4" name="Oval 7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257" y="699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5" name="Rectangle 7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545"/>
                    <a:ext cx="16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6" name="Rectangle 7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545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7" name="Rectangle 7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619"/>
                    <a:ext cx="34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8" name="Rectangle 7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55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9" name="Rectangle 7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61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0" name="Rectangle 7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56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1" name="Rectangle 7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601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2" name="Rectangle 7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0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" name="Rectangle 7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" name="Rectangle 7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85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5" name="Rectangle 7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77"/>
                    <a:ext cx="8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6" name="Oval 7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545"/>
                    <a:ext cx="82" cy="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7" name="Rectangle 7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8" y="699"/>
                    <a:ext cx="17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7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699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9" name="Rectangle 7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31" y="773"/>
                    <a:ext cx="31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0" name="Rectangle 7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0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1" name="Rectangle 7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22" y="766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2" name="Rectangle 7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17"/>
                    <a:ext cx="67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3" name="Rectangle 7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13" y="757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" name="Rectangle 7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24"/>
                    <a:ext cx="81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5" name="Rectangle 7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6" name="Rectangle 7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41"/>
                    <a:ext cx="8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7" name="Rectangle 7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733"/>
                    <a:ext cx="81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8" name="Oval 7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06" y="699"/>
                    <a:ext cx="81" cy="8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9" name="Rectangle 7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812"/>
                    <a:ext cx="18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0" name="Rectangle 7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12"/>
                    <a:ext cx="32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Rectangle 7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885"/>
                    <a:ext cx="3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2" name="Rectangle 7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20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Rectangle 7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8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" name="Rectangle 7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28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Rectangle 7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21" y="1869"/>
                    <a:ext cx="66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6" name="Rectangle 7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36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Rectangle 7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8" name="Rectangle 7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" name="Rectangle 7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45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0" name="Rectangle 7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63" y="1631"/>
                    <a:ext cx="16" cy="8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1" name="Rectangle 7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631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2" name="Rectangle 7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4" y="1705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3" name="Rectangle 7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40"/>
                    <a:ext cx="50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4" name="Rectangle 7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5" y="1698"/>
                    <a:ext cx="50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" name="Rectangle 7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49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" name="Rectangle 7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8" y="168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" name="Rectangle 7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56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" name="Rectangle 7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" name="Rectangle 7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73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" name="Rectangle 7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64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1" name="Oval 7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30" y="1631"/>
                    <a:ext cx="82" cy="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" name="Rectangle 7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" name="Rectangle 7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" name="Rectangle 7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" name="Rectangle 7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6" name="Rectangle 7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7" name="Rectangle 7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8" name="Rectangle 7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6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9" name="Rectangle 7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0" name="Rectangle 7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1" name="Rectangle 7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2" name="Rectangle 7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3" name="Oval 7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8" y="1337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4" name="Rectangle 7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6" y="1223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Rectangle 7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23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" name="Rectangle 7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7" y="1297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Rectangle 7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32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8" name="Rectangle 7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88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Rectangle 7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39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0" name="Rectangle 8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1" y="1281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Rectangle 8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48"/>
                    <a:ext cx="83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2" name="Rectangle 8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3" name="Rectangle 8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63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4" name="Rectangle 8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56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" name="Oval 8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62" y="1223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6" name="Rectangle 8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1337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7" name="Rectangle 8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337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8" name="Rectangle 8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141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" name="Rectangle 8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346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0" name="Rectangle 8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76" y="1403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1" name="Rectangle 8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54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2" name="Rectangle 8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7" y="139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3" name="Rectangle 8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62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4" name="Rectangle 8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" name="Rectangle 8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9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" name="Rectangle 8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70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7" name="Oval 8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9" y="1337"/>
                    <a:ext cx="82" cy="8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8" name="Rectangle 8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8" y="2768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9" name="Rectangle 8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76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0" name="Rectangle 8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10" y="2842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1" name="Rectangle 8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777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2" name="Rectangle 8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01" y="2834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3" name="Rectangle 8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785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4" name="Rectangle 8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94" y="282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" name="Rectangle 8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93"/>
                    <a:ext cx="82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6" name="Rectangle 8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7" name="Rectangle 8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10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8" name="Rectangle 8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801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Rectangle 8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13" y="2581"/>
                    <a:ext cx="15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0" name="Rectangle 8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581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Rectangle 8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404" y="2654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2" name="Rectangle 8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589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Rectangle 8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5" y="2645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4" name="Rectangle 8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596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Rectangle 8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88" y="2638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" name="Rectangle 8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05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7" name="Rectangle 8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8" name="Rectangle 8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21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9" name="Rectangle 8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614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0" name="Oval 8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79" y="2581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1" name="Rectangle 8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77" y="2425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2" name="Rectangle 8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25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3" name="Rectangle 8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8" y="2498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4" name="Rectangle 8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33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5" name="Rectangle 8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61" y="2491"/>
                    <a:ext cx="49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6" name="Rectangle 8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42"/>
                    <a:ext cx="65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7" name="Rectangle 8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52" y="2482"/>
                    <a:ext cx="65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8" name="Rectangle 8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49"/>
                    <a:ext cx="82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9" name="Rectangle 8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0" name="Rectangle 8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67"/>
                    <a:ext cx="82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1" name="Rectangle 8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58"/>
                    <a:ext cx="82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2" name="Oval 8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44" y="2425"/>
                    <a:ext cx="82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3" name="Rectangle 8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1" y="2719"/>
                    <a:ext cx="16" cy="82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4" name="Rectangle 8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19"/>
                    <a:ext cx="3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5" name="Rectangle 8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3" y="2793"/>
                    <a:ext cx="33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6" name="Rectangle 8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28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7" name="Rectangle 8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34" y="2785"/>
                    <a:ext cx="49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8" name="Rectangle 8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36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9" name="Rectangle 8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27" y="2777"/>
                    <a:ext cx="65" cy="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0" name="Rectangle 8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44"/>
                    <a:ext cx="83" cy="1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1" name="Rectangle 8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1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2" name="Rectangle 8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61"/>
                    <a:ext cx="83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3" name="Rectangle 8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52"/>
                    <a:ext cx="83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4" name="Oval 8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8" y="2719"/>
                    <a:ext cx="83" cy="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5" name="Rectangle 8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8" y="3055"/>
                    <a:ext cx="17" cy="8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6" name="Rectangle 8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055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7" name="Rectangle 8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01" y="3129"/>
                    <a:ext cx="31" cy="7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8" name="Rectangle 8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062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9" name="Rectangle 8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2" y="3120"/>
                    <a:ext cx="49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0" name="Rectangle 8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07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1" name="Rectangle 8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83" y="3111"/>
                    <a:ext cx="67" cy="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2" name="Oval 8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5" y="1509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3" name="Oval 8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12" y="1812"/>
                    <a:ext cx="83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4" name="Oval 8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085" y="2768"/>
                    <a:ext cx="82" cy="82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2" name="Oval 875"/>
                <p:cNvSpPr>
                  <a:spLocks noChangeAspect="1" noChangeArrowheads="1"/>
                </p:cNvSpPr>
                <p:nvPr/>
              </p:nvSpPr>
              <p:spPr bwMode="auto">
                <a:xfrm>
                  <a:off x="2876" y="2155"/>
                  <a:ext cx="82" cy="82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Oval 876"/>
                <p:cNvSpPr>
                  <a:spLocks noChangeAspect="1" noChangeArrowheads="1"/>
                </p:cNvSpPr>
                <p:nvPr/>
              </p:nvSpPr>
              <p:spPr bwMode="auto">
                <a:xfrm>
                  <a:off x="4021" y="1239"/>
                  <a:ext cx="83" cy="8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Oval 877"/>
                <p:cNvSpPr>
                  <a:spLocks noChangeAspect="1" noChangeArrowheads="1"/>
                </p:cNvSpPr>
                <p:nvPr/>
              </p:nvSpPr>
              <p:spPr bwMode="auto">
                <a:xfrm>
                  <a:off x="2476" y="3055"/>
                  <a:ext cx="81" cy="8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8" name="Freeform 887"/>
          <p:cNvSpPr>
            <a:spLocks/>
          </p:cNvSpPr>
          <p:nvPr/>
        </p:nvSpPr>
        <p:spPr bwMode="auto">
          <a:xfrm>
            <a:off x="739269" y="3280178"/>
            <a:ext cx="1882956" cy="929973"/>
          </a:xfrm>
          <a:custGeom>
            <a:avLst/>
            <a:gdLst>
              <a:gd name="T0" fmla="*/ 486 w 1964"/>
              <a:gd name="T1" fmla="*/ 163 h 970"/>
              <a:gd name="T2" fmla="*/ 1052 w 1964"/>
              <a:gd name="T3" fmla="*/ 0 h 970"/>
              <a:gd name="T4" fmla="*/ 1215 w 1964"/>
              <a:gd name="T5" fmla="*/ 0 h 970"/>
              <a:gd name="T6" fmla="*/ 1676 w 1964"/>
              <a:gd name="T7" fmla="*/ 221 h 970"/>
              <a:gd name="T8" fmla="*/ 1964 w 1964"/>
              <a:gd name="T9" fmla="*/ 422 h 970"/>
              <a:gd name="T10" fmla="*/ 1907 w 1964"/>
              <a:gd name="T11" fmla="*/ 970 h 970"/>
              <a:gd name="T12" fmla="*/ 1523 w 1964"/>
              <a:gd name="T13" fmla="*/ 950 h 970"/>
              <a:gd name="T14" fmla="*/ 1465 w 1964"/>
              <a:gd name="T15" fmla="*/ 874 h 970"/>
              <a:gd name="T16" fmla="*/ 1475 w 1964"/>
              <a:gd name="T17" fmla="*/ 614 h 970"/>
              <a:gd name="T18" fmla="*/ 1052 w 1964"/>
              <a:gd name="T19" fmla="*/ 346 h 970"/>
              <a:gd name="T20" fmla="*/ 614 w 1964"/>
              <a:gd name="T21" fmla="*/ 579 h 970"/>
              <a:gd name="T22" fmla="*/ 265 w 1964"/>
              <a:gd name="T23" fmla="*/ 710 h 970"/>
              <a:gd name="T24" fmla="*/ 96 w 1964"/>
              <a:gd name="T25" fmla="*/ 642 h 970"/>
              <a:gd name="T26" fmla="*/ 0 w 1964"/>
              <a:gd name="T27" fmla="*/ 569 h 970"/>
              <a:gd name="T28" fmla="*/ 98 w 1964"/>
              <a:gd name="T29" fmla="*/ 409 h 970"/>
              <a:gd name="T30" fmla="*/ 206 w 1964"/>
              <a:gd name="T31" fmla="*/ 299 h 970"/>
              <a:gd name="T32" fmla="*/ 486 w 1964"/>
              <a:gd name="T33" fmla="*/ 163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4" h="970">
                <a:moveTo>
                  <a:pt x="486" y="163"/>
                </a:moveTo>
                <a:lnTo>
                  <a:pt x="1052" y="0"/>
                </a:lnTo>
                <a:lnTo>
                  <a:pt x="1215" y="0"/>
                </a:lnTo>
                <a:lnTo>
                  <a:pt x="1676" y="221"/>
                </a:lnTo>
                <a:lnTo>
                  <a:pt x="1964" y="422"/>
                </a:lnTo>
                <a:lnTo>
                  <a:pt x="1907" y="970"/>
                </a:lnTo>
                <a:lnTo>
                  <a:pt x="1523" y="950"/>
                </a:lnTo>
                <a:lnTo>
                  <a:pt x="1465" y="874"/>
                </a:lnTo>
                <a:lnTo>
                  <a:pt x="1475" y="614"/>
                </a:lnTo>
                <a:lnTo>
                  <a:pt x="1052" y="346"/>
                </a:lnTo>
                <a:lnTo>
                  <a:pt x="614" y="579"/>
                </a:lnTo>
                <a:lnTo>
                  <a:pt x="265" y="710"/>
                </a:lnTo>
                <a:lnTo>
                  <a:pt x="96" y="642"/>
                </a:lnTo>
                <a:lnTo>
                  <a:pt x="0" y="569"/>
                </a:lnTo>
                <a:lnTo>
                  <a:pt x="98" y="409"/>
                </a:lnTo>
                <a:lnTo>
                  <a:pt x="206" y="299"/>
                </a:lnTo>
                <a:lnTo>
                  <a:pt x="486" y="163"/>
                </a:lnTo>
                <a:close/>
              </a:path>
            </a:pathLst>
          </a:custGeom>
          <a:solidFill>
            <a:srgbClr val="FFFF00">
              <a:alpha val="38000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sp>
        <p:nvSpPr>
          <p:cNvPr id="919" name="Freeform 880"/>
          <p:cNvSpPr>
            <a:spLocks/>
          </p:cNvSpPr>
          <p:nvPr/>
        </p:nvSpPr>
        <p:spPr bwMode="auto">
          <a:xfrm>
            <a:off x="1416282" y="2033856"/>
            <a:ext cx="1205943" cy="1049712"/>
          </a:xfrm>
          <a:custGeom>
            <a:avLst/>
            <a:gdLst>
              <a:gd name="T0" fmla="*/ 0 w 1181"/>
              <a:gd name="T1" fmla="*/ 615 h 1028"/>
              <a:gd name="T2" fmla="*/ 182 w 1181"/>
              <a:gd name="T3" fmla="*/ 413 h 1028"/>
              <a:gd name="T4" fmla="*/ 240 w 1181"/>
              <a:gd name="T5" fmla="*/ 240 h 1028"/>
              <a:gd name="T6" fmla="*/ 643 w 1181"/>
              <a:gd name="T7" fmla="*/ 0 h 1028"/>
              <a:gd name="T8" fmla="*/ 989 w 1181"/>
              <a:gd name="T9" fmla="*/ 39 h 1028"/>
              <a:gd name="T10" fmla="*/ 1133 w 1181"/>
              <a:gd name="T11" fmla="*/ 260 h 1028"/>
              <a:gd name="T12" fmla="*/ 1181 w 1181"/>
              <a:gd name="T13" fmla="*/ 394 h 1028"/>
              <a:gd name="T14" fmla="*/ 1094 w 1181"/>
              <a:gd name="T15" fmla="*/ 500 h 1028"/>
              <a:gd name="T16" fmla="*/ 921 w 1181"/>
              <a:gd name="T17" fmla="*/ 624 h 1028"/>
              <a:gd name="T18" fmla="*/ 691 w 1181"/>
              <a:gd name="T19" fmla="*/ 442 h 1028"/>
              <a:gd name="T20" fmla="*/ 557 w 1181"/>
              <a:gd name="T21" fmla="*/ 471 h 1028"/>
              <a:gd name="T22" fmla="*/ 585 w 1181"/>
              <a:gd name="T23" fmla="*/ 759 h 1028"/>
              <a:gd name="T24" fmla="*/ 489 w 1181"/>
              <a:gd name="T25" fmla="*/ 1028 h 1028"/>
              <a:gd name="T26" fmla="*/ 240 w 1181"/>
              <a:gd name="T27" fmla="*/ 970 h 1028"/>
              <a:gd name="T28" fmla="*/ 115 w 1181"/>
              <a:gd name="T29" fmla="*/ 922 h 1028"/>
              <a:gd name="T30" fmla="*/ 0 w 1181"/>
              <a:gd name="T31" fmla="*/ 615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" h="1028">
                <a:moveTo>
                  <a:pt x="0" y="615"/>
                </a:moveTo>
                <a:lnTo>
                  <a:pt x="182" y="413"/>
                </a:lnTo>
                <a:lnTo>
                  <a:pt x="240" y="240"/>
                </a:lnTo>
                <a:lnTo>
                  <a:pt x="643" y="0"/>
                </a:lnTo>
                <a:lnTo>
                  <a:pt x="989" y="39"/>
                </a:lnTo>
                <a:lnTo>
                  <a:pt x="1133" y="260"/>
                </a:lnTo>
                <a:lnTo>
                  <a:pt x="1181" y="394"/>
                </a:lnTo>
                <a:lnTo>
                  <a:pt x="1094" y="500"/>
                </a:lnTo>
                <a:lnTo>
                  <a:pt x="921" y="624"/>
                </a:lnTo>
                <a:lnTo>
                  <a:pt x="691" y="442"/>
                </a:lnTo>
                <a:lnTo>
                  <a:pt x="557" y="471"/>
                </a:lnTo>
                <a:lnTo>
                  <a:pt x="585" y="759"/>
                </a:lnTo>
                <a:lnTo>
                  <a:pt x="489" y="1028"/>
                </a:lnTo>
                <a:lnTo>
                  <a:pt x="240" y="970"/>
                </a:lnTo>
                <a:lnTo>
                  <a:pt x="115" y="922"/>
                </a:lnTo>
                <a:lnTo>
                  <a:pt x="0" y="615"/>
                </a:lnTo>
                <a:close/>
              </a:path>
            </a:pathLst>
          </a:custGeom>
          <a:solidFill>
            <a:srgbClr val="FF5050">
              <a:alpha val="38000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916" name="Freeform 884"/>
          <p:cNvSpPr>
            <a:spLocks/>
          </p:cNvSpPr>
          <p:nvPr/>
        </p:nvSpPr>
        <p:spPr bwMode="auto">
          <a:xfrm>
            <a:off x="2496139" y="2068022"/>
            <a:ext cx="1702715" cy="1288541"/>
          </a:xfrm>
          <a:custGeom>
            <a:avLst/>
            <a:gdLst>
              <a:gd name="T0" fmla="*/ 0 w 1776"/>
              <a:gd name="T1" fmla="*/ 1008 h 1344"/>
              <a:gd name="T2" fmla="*/ 432 w 1776"/>
              <a:gd name="T3" fmla="*/ 912 h 1344"/>
              <a:gd name="T4" fmla="*/ 816 w 1776"/>
              <a:gd name="T5" fmla="*/ 384 h 1344"/>
              <a:gd name="T6" fmla="*/ 1008 w 1776"/>
              <a:gd name="T7" fmla="*/ 48 h 1344"/>
              <a:gd name="T8" fmla="*/ 1344 w 1776"/>
              <a:gd name="T9" fmla="*/ 0 h 1344"/>
              <a:gd name="T10" fmla="*/ 1776 w 1776"/>
              <a:gd name="T11" fmla="*/ 288 h 1344"/>
              <a:gd name="T12" fmla="*/ 1728 w 1776"/>
              <a:gd name="T13" fmla="*/ 432 h 1344"/>
              <a:gd name="T14" fmla="*/ 1488 w 1776"/>
              <a:gd name="T15" fmla="*/ 384 h 1344"/>
              <a:gd name="T16" fmla="*/ 1296 w 1776"/>
              <a:gd name="T17" fmla="*/ 432 h 1344"/>
              <a:gd name="T18" fmla="*/ 1104 w 1776"/>
              <a:gd name="T19" fmla="*/ 624 h 1344"/>
              <a:gd name="T20" fmla="*/ 768 w 1776"/>
              <a:gd name="T21" fmla="*/ 1200 h 1344"/>
              <a:gd name="T22" fmla="*/ 432 w 1776"/>
              <a:gd name="T23" fmla="*/ 1344 h 1344"/>
              <a:gd name="T24" fmla="*/ 192 w 1776"/>
              <a:gd name="T25" fmla="*/ 1344 h 1344"/>
              <a:gd name="T26" fmla="*/ 48 w 1776"/>
              <a:gd name="T27" fmla="*/ 1152 h 1344"/>
              <a:gd name="T28" fmla="*/ 0 w 1776"/>
              <a:gd name="T29" fmla="*/ 1008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6" h="1344">
                <a:moveTo>
                  <a:pt x="0" y="1008"/>
                </a:moveTo>
                <a:lnTo>
                  <a:pt x="432" y="912"/>
                </a:lnTo>
                <a:lnTo>
                  <a:pt x="816" y="384"/>
                </a:lnTo>
                <a:lnTo>
                  <a:pt x="1008" y="48"/>
                </a:lnTo>
                <a:lnTo>
                  <a:pt x="1344" y="0"/>
                </a:lnTo>
                <a:lnTo>
                  <a:pt x="1776" y="288"/>
                </a:lnTo>
                <a:lnTo>
                  <a:pt x="1728" y="432"/>
                </a:lnTo>
                <a:lnTo>
                  <a:pt x="1488" y="384"/>
                </a:lnTo>
                <a:lnTo>
                  <a:pt x="1296" y="432"/>
                </a:lnTo>
                <a:lnTo>
                  <a:pt x="1104" y="624"/>
                </a:lnTo>
                <a:lnTo>
                  <a:pt x="768" y="1200"/>
                </a:lnTo>
                <a:lnTo>
                  <a:pt x="432" y="1344"/>
                </a:lnTo>
                <a:lnTo>
                  <a:pt x="192" y="1344"/>
                </a:lnTo>
                <a:lnTo>
                  <a:pt x="48" y="1152"/>
                </a:lnTo>
                <a:lnTo>
                  <a:pt x="0" y="1008"/>
                </a:lnTo>
                <a:close/>
              </a:path>
            </a:pathLst>
          </a:custGeom>
          <a:solidFill>
            <a:srgbClr val="00B0F0">
              <a:alpha val="50999"/>
            </a:srgbClr>
          </a:solidFill>
          <a:ln>
            <a:noFill/>
          </a:ln>
          <a:effectLst/>
          <a:extLst/>
        </p:spPr>
        <p:txBody>
          <a:bodyPr/>
          <a:lstStyle/>
          <a:p>
            <a:endParaRPr lang="en-US" b="0">
              <a:solidFill>
                <a:srgbClr val="0000FF"/>
              </a:solidFill>
            </a:endParaRPr>
          </a:p>
        </p:txBody>
      </p:sp>
      <p:pic>
        <p:nvPicPr>
          <p:cNvPr id="920" name="Picture 88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5"/>
          <a:stretch/>
        </p:blipFill>
        <p:spPr bwMode="auto">
          <a:xfrm>
            <a:off x="464857" y="4869877"/>
            <a:ext cx="8435301" cy="169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" name="Rectangle 886"/>
          <p:cNvSpPr>
            <a:spLocks noChangeArrowheads="1"/>
          </p:cNvSpPr>
          <p:nvPr/>
        </p:nvSpPr>
        <p:spPr bwMode="auto">
          <a:xfrm>
            <a:off x="2049588" y="4895945"/>
            <a:ext cx="1760411" cy="1613710"/>
          </a:xfrm>
          <a:prstGeom prst="rect">
            <a:avLst/>
          </a:prstGeom>
          <a:solidFill>
            <a:srgbClr val="FF5050">
              <a:alpha val="46001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" name="Rectangle 887"/>
          <p:cNvSpPr>
            <a:spLocks noChangeArrowheads="1"/>
          </p:cNvSpPr>
          <p:nvPr/>
        </p:nvSpPr>
        <p:spPr bwMode="auto">
          <a:xfrm>
            <a:off x="4493688" y="4895945"/>
            <a:ext cx="1907112" cy="1613710"/>
          </a:xfrm>
          <a:prstGeom prst="rect">
            <a:avLst/>
          </a:prstGeom>
          <a:solidFill>
            <a:srgbClr val="FFFF00">
              <a:alpha val="3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" name="Rectangle 888"/>
          <p:cNvSpPr>
            <a:spLocks noChangeArrowheads="1"/>
          </p:cNvSpPr>
          <p:nvPr/>
        </p:nvSpPr>
        <p:spPr bwMode="auto">
          <a:xfrm>
            <a:off x="7008288" y="4895945"/>
            <a:ext cx="1907112" cy="1613710"/>
          </a:xfrm>
          <a:prstGeom prst="rect">
            <a:avLst/>
          </a:prstGeom>
          <a:solidFill>
            <a:srgbClr val="00B0F0">
              <a:alpha val="27000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" name="TextBox 923"/>
          <p:cNvSpPr txBox="1"/>
          <p:nvPr/>
        </p:nvSpPr>
        <p:spPr>
          <a:xfrm>
            <a:off x="5013439" y="1368142"/>
            <a:ext cx="42176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PTA identifies differences when present,  and does not when they are not present.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15" name="Rectangle 878"/>
          <p:cNvSpPr>
            <a:spLocks noChangeArrowheads="1"/>
          </p:cNvSpPr>
          <p:nvPr/>
        </p:nvSpPr>
        <p:spPr bwMode="auto">
          <a:xfrm>
            <a:off x="-25554" y="6550223"/>
            <a:ext cx="4633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n-lt"/>
                <a:cs typeface="Calibri"/>
              </a:rPr>
              <a:t>Adams and Collyer (2009) </a:t>
            </a:r>
            <a:r>
              <a:rPr lang="en-US" sz="1400" b="0" i="1" dirty="0" smtClean="0">
                <a:latin typeface="+mn-lt"/>
                <a:cs typeface="Calibri"/>
              </a:rPr>
              <a:t>Evolution.</a:t>
            </a:r>
            <a:endParaRPr lang="en-US" sz="1400" b="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4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10287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Example I: Parallel Evolution in </a:t>
            </a:r>
            <a:r>
              <a:rPr lang="en-US" sz="4000" b="1" i="1" dirty="0" smtClean="0">
                <a:solidFill>
                  <a:srgbClr val="0000FF"/>
                </a:solidFill>
              </a:rPr>
              <a:t>Plethodon</a:t>
            </a:r>
            <a:endParaRPr lang="en-US" sz="4000" b="1" i="1" dirty="0">
              <a:solidFill>
                <a:srgbClr val="0000FF"/>
              </a:solidFill>
            </a:endParaRPr>
          </a:p>
        </p:txBody>
      </p:sp>
      <p:sp>
        <p:nvSpPr>
          <p:cNvPr id="1587203" name="Line 3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05" name="Text Box 5"/>
          <p:cNvSpPr txBox="1">
            <a:spLocks noChangeArrowheads="1"/>
          </p:cNvSpPr>
          <p:nvPr/>
        </p:nvSpPr>
        <p:spPr bwMode="auto">
          <a:xfrm>
            <a:off x="-9842" y="6562811"/>
            <a:ext cx="28700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/>
              <a:t>Adams 2010. </a:t>
            </a:r>
            <a:r>
              <a:rPr lang="en-US" sz="1400" b="0" i="1" dirty="0"/>
              <a:t> BMC </a:t>
            </a:r>
            <a:r>
              <a:rPr lang="en-US" sz="1400" b="0" i="1" dirty="0" err="1"/>
              <a:t>Evol</a:t>
            </a:r>
            <a:r>
              <a:rPr lang="en-US" sz="1400" b="0" i="1" dirty="0"/>
              <a:t>. Biol.</a:t>
            </a:r>
          </a:p>
        </p:txBody>
      </p:sp>
      <p:pic>
        <p:nvPicPr>
          <p:cNvPr id="1587220" name="Picture 20" descr="Plethodonjordani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0"/>
          <a:stretch>
            <a:fillRect/>
          </a:stretch>
        </p:blipFill>
        <p:spPr bwMode="auto">
          <a:xfrm>
            <a:off x="5733753" y="3541390"/>
            <a:ext cx="1113861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7221" name="Text Box 21"/>
          <p:cNvSpPr txBox="1">
            <a:spLocks noChangeArrowheads="1"/>
          </p:cNvSpPr>
          <p:nvPr/>
        </p:nvSpPr>
        <p:spPr bwMode="auto">
          <a:xfrm>
            <a:off x="5677825" y="4300675"/>
            <a:ext cx="11233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i="1" dirty="0">
                <a:solidFill>
                  <a:schemeClr val="tx1"/>
                </a:solidFill>
              </a:rPr>
              <a:t>Plethodon </a:t>
            </a:r>
            <a:r>
              <a:rPr lang="en-US" sz="1000" b="0" i="1" dirty="0" err="1">
                <a:solidFill>
                  <a:schemeClr val="tx1"/>
                </a:solidFill>
              </a:rPr>
              <a:t>jordani</a:t>
            </a:r>
            <a:endParaRPr lang="en-US" sz="1000" b="0" i="1" dirty="0">
              <a:solidFill>
                <a:schemeClr val="tx1"/>
              </a:solidFill>
            </a:endParaRPr>
          </a:p>
        </p:txBody>
      </p:sp>
      <p:pic>
        <p:nvPicPr>
          <p:cNvPr id="1587222" name="Picture 22" descr="Plethodonteyahel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18" y="4828495"/>
            <a:ext cx="1257806" cy="7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7223" name="Text Box 23"/>
          <p:cNvSpPr txBox="1">
            <a:spLocks noChangeArrowheads="1"/>
          </p:cNvSpPr>
          <p:nvPr/>
        </p:nvSpPr>
        <p:spPr bwMode="auto">
          <a:xfrm>
            <a:off x="5733753" y="5600869"/>
            <a:ext cx="126087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i="1" dirty="0">
                <a:solidFill>
                  <a:schemeClr val="tx1"/>
                </a:solidFill>
              </a:rPr>
              <a:t>Plethodon </a:t>
            </a:r>
            <a:r>
              <a:rPr lang="en-US" sz="1000" b="0" i="1" dirty="0" err="1">
                <a:solidFill>
                  <a:schemeClr val="tx1"/>
                </a:solidFill>
              </a:rPr>
              <a:t>teyahalee</a:t>
            </a:r>
            <a:endParaRPr lang="en-US" sz="1000" b="0" i="1" dirty="0">
              <a:solidFill>
                <a:schemeClr val="tx1"/>
              </a:solidFill>
            </a:endParaRPr>
          </a:p>
        </p:txBody>
      </p:sp>
      <p:grpSp>
        <p:nvGrpSpPr>
          <p:cNvPr id="1587266" name="Group 66"/>
          <p:cNvGrpSpPr>
            <a:grpSpLocks/>
          </p:cNvGrpSpPr>
          <p:nvPr/>
        </p:nvGrpSpPr>
        <p:grpSpPr bwMode="auto">
          <a:xfrm>
            <a:off x="798502" y="2584851"/>
            <a:ext cx="4499056" cy="3431649"/>
            <a:chOff x="0" y="0"/>
            <a:chExt cx="5664" cy="4320"/>
          </a:xfrm>
        </p:grpSpPr>
        <p:pic>
          <p:nvPicPr>
            <p:cNvPr id="1587267" name="Picture 6" descr="zoomedout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15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7268" name="Picture 7" descr="eastern_third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6" t="13333" r="32745" b="46667"/>
            <a:stretch>
              <a:fillRect/>
            </a:stretch>
          </p:blipFill>
          <p:spPr bwMode="auto">
            <a:xfrm>
              <a:off x="0" y="2592"/>
              <a:ext cx="1872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7269" name="Picture 8" descr="allo on top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9" t="25520" r="4092" b="25520"/>
            <a:stretch>
              <a:fillRect/>
            </a:stretch>
          </p:blipFill>
          <p:spPr bwMode="auto">
            <a:xfrm>
              <a:off x="2208" y="1584"/>
              <a:ext cx="345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7270" name="Line 70"/>
            <p:cNvSpPr>
              <a:spLocks noChangeShapeType="1"/>
            </p:cNvSpPr>
            <p:nvPr/>
          </p:nvSpPr>
          <p:spPr bwMode="auto">
            <a:xfrm>
              <a:off x="1544" y="1316"/>
              <a:ext cx="412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271" name="Line 71"/>
            <p:cNvSpPr>
              <a:spLocks noChangeShapeType="1"/>
            </p:cNvSpPr>
            <p:nvPr/>
          </p:nvSpPr>
          <p:spPr bwMode="auto">
            <a:xfrm>
              <a:off x="1548" y="1370"/>
              <a:ext cx="65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272" name="Line 72"/>
            <p:cNvSpPr>
              <a:spLocks noChangeShapeType="1"/>
            </p:cNvSpPr>
            <p:nvPr/>
          </p:nvSpPr>
          <p:spPr bwMode="auto">
            <a:xfrm flipV="1">
              <a:off x="1877" y="1697"/>
              <a:ext cx="2308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273" name="Line 73"/>
            <p:cNvSpPr>
              <a:spLocks noChangeShapeType="1"/>
            </p:cNvSpPr>
            <p:nvPr/>
          </p:nvSpPr>
          <p:spPr bwMode="auto">
            <a:xfrm flipV="1">
              <a:off x="1890" y="3004"/>
              <a:ext cx="2291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274" name="Oval 74"/>
            <p:cNvSpPr>
              <a:spLocks noChangeArrowheads="1"/>
            </p:cNvSpPr>
            <p:nvPr/>
          </p:nvSpPr>
          <p:spPr bwMode="auto">
            <a:xfrm>
              <a:off x="498" y="368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5" name="Oval 75"/>
            <p:cNvSpPr>
              <a:spLocks noChangeArrowheads="1"/>
            </p:cNvSpPr>
            <p:nvPr/>
          </p:nvSpPr>
          <p:spPr bwMode="auto">
            <a:xfrm>
              <a:off x="252" y="35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6" name="Oval 76"/>
            <p:cNvSpPr>
              <a:spLocks noChangeArrowheads="1"/>
            </p:cNvSpPr>
            <p:nvPr/>
          </p:nvSpPr>
          <p:spPr bwMode="auto">
            <a:xfrm>
              <a:off x="1086" y="318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7" name="Oval 77"/>
            <p:cNvSpPr>
              <a:spLocks noChangeArrowheads="1"/>
            </p:cNvSpPr>
            <p:nvPr/>
          </p:nvSpPr>
          <p:spPr bwMode="auto">
            <a:xfrm>
              <a:off x="558" y="342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8" name="Oval 78"/>
            <p:cNvSpPr>
              <a:spLocks noChangeArrowheads="1"/>
            </p:cNvSpPr>
            <p:nvPr/>
          </p:nvSpPr>
          <p:spPr bwMode="auto">
            <a:xfrm>
              <a:off x="264" y="3450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9" name="Oval 79"/>
            <p:cNvSpPr>
              <a:spLocks noChangeArrowheads="1"/>
            </p:cNvSpPr>
            <p:nvPr/>
          </p:nvSpPr>
          <p:spPr bwMode="auto">
            <a:xfrm>
              <a:off x="474" y="349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0" name="Oval 80"/>
            <p:cNvSpPr>
              <a:spLocks noChangeArrowheads="1"/>
            </p:cNvSpPr>
            <p:nvPr/>
          </p:nvSpPr>
          <p:spPr bwMode="auto">
            <a:xfrm>
              <a:off x="162" y="352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1" name="Oval 81"/>
            <p:cNvSpPr>
              <a:spLocks noChangeArrowheads="1"/>
            </p:cNvSpPr>
            <p:nvPr/>
          </p:nvSpPr>
          <p:spPr bwMode="auto">
            <a:xfrm>
              <a:off x="1152" y="341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2" name="Oval 82"/>
            <p:cNvSpPr>
              <a:spLocks noChangeArrowheads="1"/>
            </p:cNvSpPr>
            <p:nvPr/>
          </p:nvSpPr>
          <p:spPr bwMode="auto">
            <a:xfrm>
              <a:off x="1182" y="3480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3" name="Oval 83"/>
            <p:cNvSpPr>
              <a:spLocks noChangeArrowheads="1"/>
            </p:cNvSpPr>
            <p:nvPr/>
          </p:nvSpPr>
          <p:spPr bwMode="auto">
            <a:xfrm>
              <a:off x="1062" y="34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4" name="Oval 84"/>
            <p:cNvSpPr>
              <a:spLocks noChangeArrowheads="1"/>
            </p:cNvSpPr>
            <p:nvPr/>
          </p:nvSpPr>
          <p:spPr bwMode="auto">
            <a:xfrm>
              <a:off x="1032" y="3150"/>
              <a:ext cx="198" cy="45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5" name="Oval 85"/>
            <p:cNvSpPr>
              <a:spLocks noChangeArrowheads="1"/>
            </p:cNvSpPr>
            <p:nvPr/>
          </p:nvSpPr>
          <p:spPr bwMode="auto">
            <a:xfrm rot="604836">
              <a:off x="438" y="3348"/>
              <a:ext cx="198" cy="45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86" name="Oval 86"/>
            <p:cNvSpPr>
              <a:spLocks noChangeArrowheads="1"/>
            </p:cNvSpPr>
            <p:nvPr/>
          </p:nvSpPr>
          <p:spPr bwMode="auto">
            <a:xfrm rot="604836" flipH="1">
              <a:off x="143" y="3385"/>
              <a:ext cx="202" cy="321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287" name="Text Box 87"/>
          <p:cNvSpPr txBox="1">
            <a:spLocks noChangeArrowheads="1"/>
          </p:cNvSpPr>
          <p:nvPr/>
        </p:nvSpPr>
        <p:spPr bwMode="auto">
          <a:xfrm>
            <a:off x="183952" y="1045914"/>
            <a:ext cx="9972675" cy="12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buFontTx/>
              <a:buChar char="•"/>
            </a:pPr>
            <a:r>
              <a:rPr lang="en-US" sz="2400" b="0" dirty="0" smtClean="0"/>
              <a:t>Ecological </a:t>
            </a:r>
            <a:r>
              <a:rPr lang="en-US" sz="2400" b="0" dirty="0"/>
              <a:t>work demonstrates competition prevalent</a:t>
            </a:r>
          </a:p>
          <a:p>
            <a:pPr algn="l">
              <a:buFontTx/>
              <a:buChar char="•"/>
            </a:pPr>
            <a:r>
              <a:rPr lang="en-US" sz="2400" b="0" i="1" dirty="0" smtClean="0"/>
              <a:t>Plethodon </a:t>
            </a:r>
            <a:r>
              <a:rPr lang="en-US" sz="2400" b="0" dirty="0" smtClean="0"/>
              <a:t>biogeography: replicated communities across contact zones</a:t>
            </a:r>
          </a:p>
          <a:p>
            <a:pPr algn="l">
              <a:buFontTx/>
              <a:buChar char="•"/>
            </a:pPr>
            <a:r>
              <a:rPr lang="en-US" sz="2400" b="0" dirty="0" smtClean="0">
                <a:solidFill>
                  <a:srgbClr val="FF0000"/>
                </a:solidFill>
              </a:rPr>
              <a:t>Are </a:t>
            </a:r>
            <a:r>
              <a:rPr lang="en-US" sz="2400" b="0" dirty="0">
                <a:solidFill>
                  <a:srgbClr val="FF0000"/>
                </a:solidFill>
              </a:rPr>
              <a:t>microevolutionary </a:t>
            </a:r>
            <a:r>
              <a:rPr lang="en-US" sz="2400" b="0" dirty="0" smtClean="0">
                <a:solidFill>
                  <a:srgbClr val="FF0000"/>
                </a:solidFill>
              </a:rPr>
              <a:t>changes repeatable?</a:t>
            </a:r>
            <a:endParaRPr lang="en-US" sz="2400" b="0" dirty="0">
              <a:solidFill>
                <a:srgbClr val="FF0000"/>
              </a:solidFill>
            </a:endParaRPr>
          </a:p>
        </p:txBody>
      </p:sp>
      <p:grpSp>
        <p:nvGrpSpPr>
          <p:cNvPr id="61" name="Group 6"/>
          <p:cNvGrpSpPr>
            <a:grpSpLocks/>
          </p:cNvGrpSpPr>
          <p:nvPr/>
        </p:nvGrpSpPr>
        <p:grpSpPr bwMode="auto">
          <a:xfrm>
            <a:off x="7375339" y="2580276"/>
            <a:ext cx="2037774" cy="884531"/>
            <a:chOff x="4346" y="1136"/>
            <a:chExt cx="1878" cy="816"/>
          </a:xfrm>
        </p:grpSpPr>
        <p:pic>
          <p:nvPicPr>
            <p:cNvPr id="62" name="Picture 7" descr="he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" y="1136"/>
              <a:ext cx="1878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Oval 8"/>
            <p:cNvSpPr>
              <a:spLocks noChangeAspect="1" noChangeArrowheads="1"/>
            </p:cNvSpPr>
            <p:nvPr/>
          </p:nvSpPr>
          <p:spPr bwMode="auto">
            <a:xfrm>
              <a:off x="5344" y="1553"/>
              <a:ext cx="26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9"/>
            <p:cNvSpPr>
              <a:spLocks noChangeAspect="1" noChangeArrowheads="1"/>
            </p:cNvSpPr>
            <p:nvPr/>
          </p:nvSpPr>
          <p:spPr bwMode="auto">
            <a:xfrm>
              <a:off x="4483" y="1520"/>
              <a:ext cx="26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0"/>
            <p:cNvSpPr>
              <a:spLocks noChangeAspect="1" noChangeArrowheads="1"/>
            </p:cNvSpPr>
            <p:nvPr/>
          </p:nvSpPr>
          <p:spPr bwMode="auto">
            <a:xfrm>
              <a:off x="4554" y="1569"/>
              <a:ext cx="25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11"/>
            <p:cNvSpPr>
              <a:spLocks noChangeAspect="1" noChangeArrowheads="1"/>
            </p:cNvSpPr>
            <p:nvPr/>
          </p:nvSpPr>
          <p:spPr bwMode="auto">
            <a:xfrm>
              <a:off x="4962" y="1449"/>
              <a:ext cx="25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12"/>
            <p:cNvSpPr>
              <a:spLocks noChangeAspect="1" noChangeArrowheads="1"/>
            </p:cNvSpPr>
            <p:nvPr/>
          </p:nvSpPr>
          <p:spPr bwMode="auto">
            <a:xfrm>
              <a:off x="5232" y="1467"/>
              <a:ext cx="25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13"/>
            <p:cNvSpPr>
              <a:spLocks noChangeAspect="1" noChangeArrowheads="1"/>
            </p:cNvSpPr>
            <p:nvPr/>
          </p:nvSpPr>
          <p:spPr bwMode="auto">
            <a:xfrm>
              <a:off x="5891" y="1529"/>
              <a:ext cx="26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4"/>
            <p:cNvSpPr>
              <a:spLocks noChangeAspect="1" noChangeArrowheads="1"/>
            </p:cNvSpPr>
            <p:nvPr/>
          </p:nvSpPr>
          <p:spPr bwMode="auto">
            <a:xfrm>
              <a:off x="5509" y="1324"/>
              <a:ext cx="26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5"/>
            <p:cNvSpPr>
              <a:spLocks noChangeAspect="1" noChangeArrowheads="1"/>
            </p:cNvSpPr>
            <p:nvPr/>
          </p:nvSpPr>
          <p:spPr bwMode="auto">
            <a:xfrm>
              <a:off x="5241" y="1320"/>
              <a:ext cx="26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6"/>
            <p:cNvSpPr>
              <a:spLocks noChangeAspect="1" noChangeArrowheads="1"/>
            </p:cNvSpPr>
            <p:nvPr/>
          </p:nvSpPr>
          <p:spPr bwMode="auto">
            <a:xfrm>
              <a:off x="4982" y="1293"/>
              <a:ext cx="25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7"/>
            <p:cNvSpPr>
              <a:spLocks noChangeAspect="1" noChangeArrowheads="1"/>
            </p:cNvSpPr>
            <p:nvPr/>
          </p:nvSpPr>
          <p:spPr bwMode="auto">
            <a:xfrm>
              <a:off x="4701" y="1279"/>
              <a:ext cx="25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8"/>
            <p:cNvSpPr>
              <a:spLocks noChangeAspect="1" noChangeArrowheads="1"/>
            </p:cNvSpPr>
            <p:nvPr/>
          </p:nvSpPr>
          <p:spPr bwMode="auto">
            <a:xfrm>
              <a:off x="4467" y="1365"/>
              <a:ext cx="26" cy="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9"/>
            <p:cNvSpPr>
              <a:spLocks noChangeAspect="1" noChangeArrowheads="1"/>
            </p:cNvSpPr>
            <p:nvPr/>
          </p:nvSpPr>
          <p:spPr bwMode="auto">
            <a:xfrm>
              <a:off x="4444" y="1488"/>
              <a:ext cx="26" cy="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0541" y="3932885"/>
            <a:ext cx="2167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Measured head shape from 336 specimens across three mountain transects </a:t>
            </a:r>
          </a:p>
          <a:p>
            <a:pPr algn="l"/>
            <a:endParaRPr lang="en-US" sz="1600" b="0" dirty="0"/>
          </a:p>
          <a:p>
            <a:pPr algn="l"/>
            <a:r>
              <a:rPr lang="en-US" sz="1600" b="0" dirty="0" smtClean="0"/>
              <a:t>(</a:t>
            </a:r>
            <a:r>
              <a:rPr lang="en-US" sz="1600" b="0" dirty="0" err="1" smtClean="0"/>
              <a:t>allopatry</a:t>
            </a:r>
            <a:r>
              <a:rPr lang="en-US" sz="1600" b="0" dirty="0" err="1" smtClean="0">
                <a:sym typeface="Wingdings" pitchFamily="2" charset="2"/>
              </a:rPr>
              <a:t>sympatry</a:t>
            </a:r>
            <a:r>
              <a:rPr lang="en-US" sz="1600" b="0" dirty="0" smtClean="0">
                <a:sym typeface="Wingdings" pitchFamily="2" charset="2"/>
              </a:rPr>
              <a:t>)</a:t>
            </a:r>
            <a:endParaRPr lang="en-US" sz="16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1" grpId="0"/>
      <p:bldP spid="1587223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00013"/>
            <a:ext cx="8743950" cy="1143000"/>
          </a:xfrm>
        </p:spPr>
        <p:txBody>
          <a:bodyPr/>
          <a:lstStyle/>
          <a:p>
            <a:r>
              <a:rPr lang="en-US" sz="4000" b="1">
                <a:solidFill>
                  <a:srgbClr val="0000FF"/>
                </a:solidFill>
              </a:rPr>
              <a:t>Microevolution Occurs</a:t>
            </a:r>
          </a:p>
        </p:txBody>
      </p:sp>
      <p:sp>
        <p:nvSpPr>
          <p:cNvPr id="1769475" name="Line 3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9476" name="Text Box 4"/>
          <p:cNvSpPr txBox="1">
            <a:spLocks noChangeArrowheads="1"/>
          </p:cNvSpPr>
          <p:nvPr/>
        </p:nvSpPr>
        <p:spPr bwMode="auto">
          <a:xfrm>
            <a:off x="183952" y="950914"/>
            <a:ext cx="9972675" cy="304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buFontTx/>
              <a:buChar char="•"/>
            </a:pPr>
            <a:r>
              <a:rPr lang="en-US" sz="2400" b="0" dirty="0"/>
              <a:t>Phenotypic evolution is present</a:t>
            </a:r>
          </a:p>
          <a:p>
            <a:pPr algn="l">
              <a:buFontTx/>
              <a:buChar char="•"/>
            </a:pPr>
            <a:endParaRPr lang="en-US" sz="2400" b="0" dirty="0"/>
          </a:p>
          <a:p>
            <a:pPr algn="l">
              <a:buFontTx/>
              <a:buChar char="•"/>
            </a:pPr>
            <a:endParaRPr lang="en-US" sz="2400" b="0" dirty="0"/>
          </a:p>
          <a:p>
            <a:pPr algn="l">
              <a:buFontTx/>
              <a:buChar char="•"/>
            </a:pPr>
            <a:endParaRPr lang="en-US" sz="2400" b="0" dirty="0"/>
          </a:p>
          <a:p>
            <a:pPr algn="l">
              <a:buFontTx/>
              <a:buChar char="•"/>
            </a:pPr>
            <a:endParaRPr lang="en-US" sz="2400" b="0" dirty="0"/>
          </a:p>
          <a:p>
            <a:pPr algn="l">
              <a:buFontTx/>
              <a:buChar char="•"/>
            </a:pPr>
            <a:endParaRPr lang="en-US" sz="2400" b="0" dirty="0"/>
          </a:p>
          <a:p>
            <a:pPr algn="l">
              <a:buFontTx/>
              <a:buChar char="•"/>
            </a:pPr>
            <a:endParaRPr lang="en-US" sz="2400" b="0" dirty="0"/>
          </a:p>
          <a:p>
            <a:pPr algn="l">
              <a:buFontTx/>
              <a:buChar char="•"/>
            </a:pPr>
            <a:r>
              <a:rPr lang="en-US" sz="2400" b="0" dirty="0"/>
              <a:t>Patterns are REPEATABLE</a:t>
            </a:r>
          </a:p>
        </p:txBody>
      </p:sp>
      <p:graphicFrame>
        <p:nvGraphicFramePr>
          <p:cNvPr id="1769641" name="Group 169"/>
          <p:cNvGraphicFramePr>
            <a:graphicFrameLocks noGrp="1"/>
          </p:cNvGraphicFramePr>
          <p:nvPr>
            <p:ph idx="1"/>
          </p:nvPr>
        </p:nvGraphicFramePr>
        <p:xfrm>
          <a:off x="792956" y="1362076"/>
          <a:ext cx="7672388" cy="2135189"/>
        </p:xfrm>
        <a:graphic>
          <a:graphicData uri="http://schemas.openxmlformats.org/drawingml/2006/table">
            <a:tbl>
              <a:tblPr/>
              <a:tblGrid>
                <a:gridCol w="2512815"/>
                <a:gridCol w="809029"/>
                <a:gridCol w="1282303"/>
                <a:gridCol w="1044774"/>
                <a:gridCol w="978694"/>
                <a:gridCol w="1044773"/>
              </a:tblGrid>
              <a:tr h="2873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Factor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Factor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Pillai’s Trace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Approx. 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0.741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48.874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18, 307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0.0001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Locality Type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0.794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65.612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18, 307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0.0001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Geographic Transect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0.783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11.015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36, 616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0.0001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Species × Locality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0.519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18.373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18, 307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0.0001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Species × Transect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2.888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36, 616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0.0001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Locality × Transect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0.338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3.482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36, 616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0.0001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Species×Locality×Transect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0.161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36, 616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0.0327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9543" name="Group 71"/>
          <p:cNvGraphicFramePr>
            <a:graphicFrameLocks noGrp="1"/>
          </p:cNvGraphicFramePr>
          <p:nvPr/>
        </p:nvGraphicFramePr>
        <p:xfrm>
          <a:off x="1496616" y="3938588"/>
          <a:ext cx="6629400" cy="2608266"/>
        </p:xfrm>
        <a:graphic>
          <a:graphicData uri="http://schemas.openxmlformats.org/drawingml/2006/table">
            <a:tbl>
              <a:tblPr/>
              <a:tblGrid>
                <a:gridCol w="1296591"/>
                <a:gridCol w="782241"/>
                <a:gridCol w="964406"/>
                <a:gridCol w="964406"/>
                <a:gridCol w="694730"/>
                <a:gridCol w="962620"/>
                <a:gridCol w="964406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Vector Magnitude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Vector Orientation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A: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P. jordani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0.1849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0.3192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0.6074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0.3665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0.01689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0.0309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26.785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0.4071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0.00871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0.02560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31.502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41.545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B: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P. teyahalee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0.3363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0.8106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0.7965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0.5579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0.00871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0.3261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19.506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0.5069 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0.00253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0.01224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25.033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34.136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2870" marR="10287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9651" name="Oval 179"/>
          <p:cNvSpPr>
            <a:spLocks noChangeArrowheads="1"/>
          </p:cNvSpPr>
          <p:nvPr/>
        </p:nvSpPr>
        <p:spPr bwMode="auto">
          <a:xfrm>
            <a:off x="6768704" y="5675314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2" name="Oval 180"/>
          <p:cNvSpPr>
            <a:spLocks noChangeArrowheads="1"/>
          </p:cNvSpPr>
          <p:nvPr/>
        </p:nvSpPr>
        <p:spPr bwMode="auto">
          <a:xfrm>
            <a:off x="7733110" y="5662614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3" name="Oval 181"/>
          <p:cNvSpPr>
            <a:spLocks noChangeArrowheads="1"/>
          </p:cNvSpPr>
          <p:nvPr/>
        </p:nvSpPr>
        <p:spPr bwMode="auto">
          <a:xfrm>
            <a:off x="7720609" y="5964239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4" name="Oval 182"/>
          <p:cNvSpPr>
            <a:spLocks noChangeArrowheads="1"/>
          </p:cNvSpPr>
          <p:nvPr/>
        </p:nvSpPr>
        <p:spPr bwMode="auto">
          <a:xfrm>
            <a:off x="6754416" y="4387851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5" name="Oval 183"/>
          <p:cNvSpPr>
            <a:spLocks noChangeArrowheads="1"/>
          </p:cNvSpPr>
          <p:nvPr/>
        </p:nvSpPr>
        <p:spPr bwMode="auto">
          <a:xfrm>
            <a:off x="7718823" y="4375151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6" name="Oval 184"/>
          <p:cNvSpPr>
            <a:spLocks noChangeArrowheads="1"/>
          </p:cNvSpPr>
          <p:nvPr/>
        </p:nvSpPr>
        <p:spPr bwMode="auto">
          <a:xfrm>
            <a:off x="7706322" y="4676776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7" name="Oval 185"/>
          <p:cNvSpPr>
            <a:spLocks noChangeArrowheads="1"/>
          </p:cNvSpPr>
          <p:nvPr/>
        </p:nvSpPr>
        <p:spPr bwMode="auto">
          <a:xfrm>
            <a:off x="4139804" y="4359276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8" name="Oval 186"/>
          <p:cNvSpPr>
            <a:spLocks noChangeArrowheads="1"/>
          </p:cNvSpPr>
          <p:nvPr/>
        </p:nvSpPr>
        <p:spPr bwMode="auto">
          <a:xfrm>
            <a:off x="5104210" y="4346576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59" name="Oval 187"/>
          <p:cNvSpPr>
            <a:spLocks noChangeArrowheads="1"/>
          </p:cNvSpPr>
          <p:nvPr/>
        </p:nvSpPr>
        <p:spPr bwMode="auto">
          <a:xfrm>
            <a:off x="5091709" y="4648201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64" name="Oval 192"/>
          <p:cNvSpPr>
            <a:spLocks noChangeArrowheads="1"/>
          </p:cNvSpPr>
          <p:nvPr/>
        </p:nvSpPr>
        <p:spPr bwMode="auto">
          <a:xfrm>
            <a:off x="4141590" y="5651501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65" name="Oval 193"/>
          <p:cNvSpPr>
            <a:spLocks noChangeArrowheads="1"/>
          </p:cNvSpPr>
          <p:nvPr/>
        </p:nvSpPr>
        <p:spPr bwMode="auto">
          <a:xfrm>
            <a:off x="5105997" y="5638801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66" name="Oval 194"/>
          <p:cNvSpPr>
            <a:spLocks noChangeArrowheads="1"/>
          </p:cNvSpPr>
          <p:nvPr/>
        </p:nvSpPr>
        <p:spPr bwMode="auto">
          <a:xfrm>
            <a:off x="5093495" y="5940426"/>
            <a:ext cx="303609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9667" name="Oval 195"/>
          <p:cNvSpPr>
            <a:spLocks noChangeArrowheads="1"/>
          </p:cNvSpPr>
          <p:nvPr/>
        </p:nvSpPr>
        <p:spPr bwMode="auto">
          <a:xfrm>
            <a:off x="7472363" y="3213101"/>
            <a:ext cx="1019771" cy="2698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99214"/>
            <a:ext cx="2143125" cy="454025"/>
          </a:xfrm>
        </p:spPr>
        <p:txBody>
          <a:bodyPr/>
          <a:lstStyle/>
          <a:p>
            <a:fld id="{9C125806-B01E-4F36-9537-831A525578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-9842" y="6562811"/>
            <a:ext cx="28700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/>
              <a:t>Adams 2010. </a:t>
            </a:r>
            <a:r>
              <a:rPr lang="en-US" sz="1400" b="0" i="1" dirty="0"/>
              <a:t> BMC </a:t>
            </a:r>
            <a:r>
              <a:rPr lang="en-US" sz="1400" b="0" i="1" dirty="0" err="1"/>
              <a:t>Evol</a:t>
            </a:r>
            <a:r>
              <a:rPr lang="en-US" sz="1400" b="0" i="1" dirty="0"/>
              <a:t>. Biol.</a:t>
            </a:r>
          </a:p>
        </p:txBody>
      </p:sp>
    </p:spTree>
    <p:extLst>
      <p:ext uri="{BB962C8B-B14F-4D97-AF65-F5344CB8AC3E}">
        <p14:creationId xmlns:p14="http://schemas.microsoft.com/office/powerpoint/2010/main" val="8520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651" grpId="0" animBg="1"/>
      <p:bldP spid="1769652" grpId="0" animBg="1"/>
      <p:bldP spid="1769653" grpId="0" animBg="1"/>
      <p:bldP spid="1769654" grpId="0" animBg="1"/>
      <p:bldP spid="1769655" grpId="0" animBg="1"/>
      <p:bldP spid="1769656" grpId="0" animBg="1"/>
      <p:bldP spid="1769657" grpId="0" animBg="1"/>
      <p:bldP spid="1769658" grpId="0" animBg="1"/>
      <p:bldP spid="1769659" grpId="0" animBg="1"/>
      <p:bldP spid="1769664" grpId="0" animBg="1"/>
      <p:bldP spid="1769665" grpId="0" animBg="1"/>
      <p:bldP spid="1769666" grpId="0" animBg="1"/>
      <p:bldP spid="17696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Patterns of Change</a:t>
            </a: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693275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Many hypotheses in E&amp;E are really interested in patterns of change: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0"/>
              <a:t>How does the phenotype change across environments? (plasticity)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0"/>
              <a:t>How do traits change through evolutionary time? (quantitative genetics)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0"/>
              <a:t>How do traits change through development? (ontogenetics)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0"/>
              <a:t>Are patterns of variation constant across space or time? (e.g., spatial data)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b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GLM method only partially address these questions because they examine </a:t>
            </a:r>
            <a:r>
              <a:rPr lang="en-US" sz="2800" b="0" i="1"/>
              <a:t>static </a:t>
            </a:r>
            <a:r>
              <a:rPr lang="en-US" sz="2800" b="0"/>
              <a:t>patterns of variation </a:t>
            </a:r>
            <a:r>
              <a:rPr lang="en-US" sz="2000" b="0"/>
              <a:t>(though, these are the statistical tools we commonly use)</a:t>
            </a:r>
          </a:p>
        </p:txBody>
      </p:sp>
      <p:sp>
        <p:nvSpPr>
          <p:cNvPr id="6205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74613"/>
            <a:ext cx="8743950" cy="1143000"/>
          </a:xfrm>
        </p:spPr>
        <p:txBody>
          <a:bodyPr/>
          <a:lstStyle/>
          <a:p>
            <a:r>
              <a:rPr lang="en-US" sz="4000" b="1">
                <a:solidFill>
                  <a:srgbClr val="0000FF"/>
                </a:solidFill>
              </a:rPr>
              <a:t>Repeatable Evolutionary Changes </a:t>
            </a:r>
          </a:p>
        </p:txBody>
      </p:sp>
      <p:sp>
        <p:nvSpPr>
          <p:cNvPr id="690179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184150" y="950913"/>
            <a:ext cx="9972675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buFontTx/>
              <a:buChar char="•"/>
            </a:pPr>
            <a:r>
              <a:rPr lang="en-US" b="0">
                <a:solidFill>
                  <a:srgbClr val="000000"/>
                </a:solidFill>
              </a:rPr>
              <a:t>NO difference in magnitude or direction of evolutionary changes among transects within species (i.e. common patterns found)</a:t>
            </a: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endParaRPr lang="en-US" b="0">
              <a:solidFill>
                <a:srgbClr val="000000"/>
              </a:solidFill>
            </a:endParaRPr>
          </a:p>
          <a:p>
            <a:pPr algn="l"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Conclusion: </a:t>
            </a:r>
            <a:r>
              <a:rPr lang="en-US" b="0">
                <a:solidFill>
                  <a:srgbClr val="000000"/>
                </a:solidFill>
              </a:rPr>
              <a:t>Evolutionary response to competition repeatable in each species: </a:t>
            </a:r>
            <a:r>
              <a:rPr lang="en-US">
                <a:solidFill>
                  <a:srgbClr val="000000"/>
                </a:solidFill>
              </a:rPr>
              <a:t>parallel evolution of character displacement</a:t>
            </a:r>
          </a:p>
        </p:txBody>
      </p:sp>
      <p:pic>
        <p:nvPicPr>
          <p:cNvPr id="690181" name="Picture 5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3" b="48721"/>
          <a:stretch>
            <a:fillRect/>
          </a:stretch>
        </p:blipFill>
        <p:spPr bwMode="auto">
          <a:xfrm>
            <a:off x="485775" y="1662113"/>
            <a:ext cx="287655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727" name="Picture 551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t="51122" r="29756"/>
          <a:stretch>
            <a:fillRect/>
          </a:stretch>
        </p:blipFill>
        <p:spPr bwMode="auto">
          <a:xfrm>
            <a:off x="3252788" y="3740150"/>
            <a:ext cx="2789237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728" name="Picture 552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2" b="48051"/>
          <a:stretch>
            <a:fillRect/>
          </a:stretch>
        </p:blipFill>
        <p:spPr bwMode="auto">
          <a:xfrm>
            <a:off x="5908675" y="1681163"/>
            <a:ext cx="3113088" cy="2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0729" name="Text Box 553"/>
          <p:cNvSpPr txBox="1">
            <a:spLocks noChangeArrowheads="1"/>
          </p:cNvSpPr>
          <p:nvPr/>
        </p:nvSpPr>
        <p:spPr bwMode="auto">
          <a:xfrm>
            <a:off x="1531938" y="3919538"/>
            <a:ext cx="1009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i="1"/>
              <a:t>P. jordani</a:t>
            </a:r>
          </a:p>
        </p:txBody>
      </p:sp>
      <p:sp>
        <p:nvSpPr>
          <p:cNvPr id="690730" name="Text Box 554"/>
          <p:cNvSpPr txBox="1">
            <a:spLocks noChangeArrowheads="1"/>
          </p:cNvSpPr>
          <p:nvPr/>
        </p:nvSpPr>
        <p:spPr bwMode="auto">
          <a:xfrm>
            <a:off x="6864350" y="3900488"/>
            <a:ext cx="1190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i="1"/>
              <a:t>P. teyahalee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18263"/>
            <a:ext cx="2143125" cy="454025"/>
          </a:xfrm>
        </p:spPr>
        <p:txBody>
          <a:bodyPr/>
          <a:lstStyle/>
          <a:p>
            <a:fld id="{9C125806-B01E-4F36-9537-831A525578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9842" y="6562811"/>
            <a:ext cx="28700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/>
              <a:t>Adams 2010. </a:t>
            </a:r>
            <a:r>
              <a:rPr lang="en-US" sz="1400" b="0" i="1" dirty="0"/>
              <a:t> BMC </a:t>
            </a:r>
            <a:r>
              <a:rPr lang="en-US" sz="1400" b="0" i="1" dirty="0" err="1"/>
              <a:t>Evol</a:t>
            </a:r>
            <a:r>
              <a:rPr lang="en-US" sz="1400" b="0" i="1" dirty="0"/>
              <a:t>. Biol.</a:t>
            </a:r>
          </a:p>
        </p:txBody>
      </p:sp>
    </p:spTree>
    <p:extLst>
      <p:ext uri="{BB962C8B-B14F-4D97-AF65-F5344CB8AC3E}">
        <p14:creationId xmlns:p14="http://schemas.microsoft.com/office/powerpoint/2010/main" val="20470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729" grpId="0"/>
      <p:bldP spid="6907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10287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Example II: Snake Ontogeny</a:t>
            </a:r>
            <a:endParaRPr lang="en-US" sz="4000" b="1" i="1" dirty="0">
              <a:solidFill>
                <a:srgbClr val="0000FF"/>
              </a:solidFill>
            </a:endParaRPr>
          </a:p>
        </p:txBody>
      </p:sp>
      <p:sp>
        <p:nvSpPr>
          <p:cNvPr id="1587203" name="Line 3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19770" y="1276771"/>
            <a:ext cx="2167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Measured head shape from 3,107 </a:t>
            </a:r>
            <a:r>
              <a:rPr lang="en-US" sz="1600" dirty="0" smtClean="0"/>
              <a:t>LIVE </a:t>
            </a:r>
            <a:r>
              <a:rPr lang="en-US" sz="1600" b="0" dirty="0" smtClean="0"/>
              <a:t>SNAKES from 2 species (males and females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80" y="1276770"/>
            <a:ext cx="4040397" cy="53953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256694" y="6325184"/>
            <a:ext cx="521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err="1" smtClean="0"/>
              <a:t>Collyer</a:t>
            </a:r>
            <a:r>
              <a:rPr lang="en-US" sz="1400" b="0" dirty="0" smtClean="0"/>
              <a:t> and Adams. 2103. </a:t>
            </a:r>
            <a:r>
              <a:rPr lang="en-US" sz="1400" b="0" i="1" dirty="0" err="1" smtClean="0"/>
              <a:t>Hystrix</a:t>
            </a:r>
            <a:r>
              <a:rPr lang="en-US" sz="1400" b="0" dirty="0" smtClean="0"/>
              <a:t>.</a:t>
            </a:r>
          </a:p>
          <a:p>
            <a:pPr algn="r"/>
            <a:r>
              <a:rPr lang="en-US" sz="1400" b="0" dirty="0" smtClean="0"/>
              <a:t>Data from </a:t>
            </a:r>
            <a:r>
              <a:rPr lang="en-US" sz="1400" b="0" dirty="0"/>
              <a:t>Davis (2012) PhD Dissertation, University of </a:t>
            </a:r>
            <a:r>
              <a:rPr lang="en-US" sz="1400" b="0" dirty="0" smtClean="0"/>
              <a:t>Illinois</a:t>
            </a:r>
            <a:endParaRPr lang="en-US" sz="1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10287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Example II: Snake Ontogeny</a:t>
            </a:r>
            <a:endParaRPr lang="en-US" sz="4000" b="1" i="1" dirty="0">
              <a:solidFill>
                <a:srgbClr val="0000FF"/>
              </a:solidFill>
            </a:endParaRPr>
          </a:p>
        </p:txBody>
      </p:sp>
      <p:sp>
        <p:nvSpPr>
          <p:cNvPr id="1587203" name="Line 3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19770" y="1276771"/>
            <a:ext cx="2167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Measured head shape from 3,107 </a:t>
            </a:r>
            <a:r>
              <a:rPr lang="en-US" sz="1600" dirty="0" smtClean="0"/>
              <a:t>LIVE </a:t>
            </a:r>
            <a:r>
              <a:rPr lang="en-US" sz="1600" b="0" dirty="0" smtClean="0"/>
              <a:t>SNAKES from 2 species (males and females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80" y="1276770"/>
            <a:ext cx="4040397" cy="5395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6342" y="4178104"/>
            <a:ext cx="38100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0" i="1" dirty="0" smtClean="0"/>
              <a:t>Sexual dimorphism</a:t>
            </a:r>
          </a:p>
          <a:p>
            <a:endParaRPr lang="en-GB" sz="1600" b="0" i="1" dirty="0"/>
          </a:p>
          <a:p>
            <a:r>
              <a:rPr lang="en-GB" sz="1600" b="0" i="1" dirty="0" smtClean="0"/>
              <a:t>MD = </a:t>
            </a:r>
            <a:r>
              <a:rPr lang="en-GB" sz="1600" b="0" dirty="0" smtClean="0"/>
              <a:t>0.0005</a:t>
            </a:r>
            <a:r>
              <a:rPr lang="en-GB" sz="1600" b="0" i="1" dirty="0" smtClean="0"/>
              <a:t> C</a:t>
            </a:r>
            <a:r>
              <a:rPr lang="en-GB" sz="1600" b="0" i="1" dirty="0"/>
              <a:t>. </a:t>
            </a:r>
            <a:r>
              <a:rPr lang="en-GB" sz="1600" b="0" i="1" dirty="0" err="1" smtClean="0"/>
              <a:t>viridis</a:t>
            </a:r>
            <a:r>
              <a:rPr lang="en-GB" sz="1600" b="0" dirty="0" smtClean="0"/>
              <a:t> </a:t>
            </a:r>
            <a:r>
              <a:rPr lang="en-GB" sz="1600" b="0" i="1" dirty="0"/>
              <a:t>P</a:t>
            </a:r>
            <a:r>
              <a:rPr lang="en-GB" sz="1600" b="0" dirty="0"/>
              <a:t> = 0. 0005</a:t>
            </a:r>
            <a:r>
              <a:rPr lang="en-US" sz="1600" b="0" dirty="0"/>
              <a:t> </a:t>
            </a:r>
            <a:endParaRPr lang="en-US" sz="1600" b="0" dirty="0" smtClean="0"/>
          </a:p>
          <a:p>
            <a:r>
              <a:rPr lang="en-GB" sz="1600" b="0" i="1" dirty="0"/>
              <a:t>MD = </a:t>
            </a:r>
            <a:r>
              <a:rPr lang="en-GB" sz="1600" b="0" dirty="0" smtClean="0"/>
              <a:t>0.0060</a:t>
            </a:r>
            <a:r>
              <a:rPr lang="en-GB" sz="1600" b="0" i="1" dirty="0" smtClean="0"/>
              <a:t> C</a:t>
            </a:r>
            <a:r>
              <a:rPr lang="en-GB" sz="1600" b="0" i="1" dirty="0"/>
              <a:t>. </a:t>
            </a:r>
            <a:r>
              <a:rPr lang="en-GB" sz="1600" b="0" i="1" dirty="0" err="1" smtClean="0"/>
              <a:t>oregnaus</a:t>
            </a:r>
            <a:r>
              <a:rPr lang="en-GB" sz="1600" b="0" dirty="0" smtClean="0"/>
              <a:t> </a:t>
            </a:r>
            <a:r>
              <a:rPr lang="en-GB" sz="1600" b="0" i="1" dirty="0"/>
              <a:t>P</a:t>
            </a:r>
            <a:r>
              <a:rPr lang="en-GB" sz="1600" b="0" dirty="0"/>
              <a:t> = 0. </a:t>
            </a:r>
            <a:r>
              <a:rPr lang="en-GB" sz="1600" b="0" dirty="0" smtClean="0"/>
              <a:t>0001</a:t>
            </a:r>
            <a:endParaRPr lang="en-GB" sz="16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47975" y="5124450"/>
            <a:ext cx="1666875" cy="257175"/>
            <a:chOff x="2847975" y="5124450"/>
            <a:chExt cx="1666875" cy="257175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2847975" y="5124450"/>
              <a:ext cx="742950" cy="25717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590925" y="5124450"/>
              <a:ext cx="923925" cy="20478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1352550" y="4369594"/>
            <a:ext cx="2400300" cy="678656"/>
            <a:chOff x="1352550" y="4369594"/>
            <a:chExt cx="2400300" cy="678656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1352550" y="4369594"/>
              <a:ext cx="1657350" cy="67865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09900" y="4369594"/>
              <a:ext cx="742950" cy="102394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/>
          <p:cNvGrpSpPr/>
          <p:nvPr/>
        </p:nvGrpSpPr>
        <p:grpSpPr>
          <a:xfrm>
            <a:off x="2745653" y="4991100"/>
            <a:ext cx="1788247" cy="371475"/>
            <a:chOff x="2726603" y="5143500"/>
            <a:chExt cx="1788247" cy="371475"/>
          </a:xfrm>
        </p:grpSpPr>
        <p:cxnSp>
          <p:nvCxnSpPr>
            <p:cNvPr id="31" name="Straight Connector 30"/>
            <p:cNvCxnSpPr/>
            <p:nvPr/>
          </p:nvCxnSpPr>
          <p:spPr bwMode="auto">
            <a:xfrm flipV="1">
              <a:off x="2726603" y="5143500"/>
              <a:ext cx="997672" cy="3714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724275" y="5143500"/>
              <a:ext cx="790575" cy="18573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1495425" y="4178104"/>
            <a:ext cx="2276475" cy="622496"/>
            <a:chOff x="1476375" y="4330504"/>
            <a:chExt cx="2276475" cy="622496"/>
          </a:xfrm>
        </p:grpSpPr>
        <p:cxnSp>
          <p:nvCxnSpPr>
            <p:cNvPr id="34" name="Straight Connector 33"/>
            <p:cNvCxnSpPr/>
            <p:nvPr/>
          </p:nvCxnSpPr>
          <p:spPr bwMode="auto">
            <a:xfrm flipV="1">
              <a:off x="1476375" y="4330504"/>
              <a:ext cx="1657350" cy="62249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33725" y="4330504"/>
              <a:ext cx="61912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56694" y="6325184"/>
            <a:ext cx="521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err="1" smtClean="0"/>
              <a:t>Collyer</a:t>
            </a:r>
            <a:r>
              <a:rPr lang="en-US" sz="1400" b="0" dirty="0" smtClean="0"/>
              <a:t> and Adams. 2103. </a:t>
            </a:r>
            <a:r>
              <a:rPr lang="en-US" sz="1400" b="0" i="1" dirty="0" err="1" smtClean="0"/>
              <a:t>Hystrix</a:t>
            </a:r>
            <a:r>
              <a:rPr lang="en-US" sz="1400" b="0" dirty="0" smtClean="0"/>
              <a:t>.</a:t>
            </a:r>
          </a:p>
          <a:p>
            <a:pPr algn="r"/>
            <a:r>
              <a:rPr lang="en-US" sz="1400" b="0" dirty="0" smtClean="0"/>
              <a:t>Data from </a:t>
            </a:r>
            <a:r>
              <a:rPr lang="en-US" sz="1400" b="0" dirty="0"/>
              <a:t>Davis (2012) PhD Dissertation, University of </a:t>
            </a:r>
            <a:r>
              <a:rPr lang="en-US" sz="1400" b="0" dirty="0" smtClean="0"/>
              <a:t>Illinois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3907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10287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Example II: Snake Ontogeny</a:t>
            </a:r>
            <a:endParaRPr lang="en-US" sz="4000" b="1" i="1" dirty="0">
              <a:solidFill>
                <a:srgbClr val="0000FF"/>
              </a:solidFill>
            </a:endParaRPr>
          </a:p>
        </p:txBody>
      </p:sp>
      <p:sp>
        <p:nvSpPr>
          <p:cNvPr id="1587203" name="Line 3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19770" y="1276771"/>
            <a:ext cx="2167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Measured head shape from 3,107 </a:t>
            </a:r>
            <a:r>
              <a:rPr lang="en-US" sz="1600" dirty="0" smtClean="0"/>
              <a:t>LIVE </a:t>
            </a:r>
            <a:r>
              <a:rPr lang="en-US" sz="1600" b="0" dirty="0" smtClean="0"/>
              <a:t>SNAKES from 2 species (males and females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80" y="1276770"/>
            <a:ext cx="4040397" cy="5395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6342" y="4178104"/>
            <a:ext cx="38100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0" i="1" dirty="0"/>
              <a:t>Amount of ontogenetic shape change</a:t>
            </a:r>
          </a:p>
          <a:p>
            <a:endParaRPr lang="en-GB" sz="1600" b="0" i="1" dirty="0"/>
          </a:p>
          <a:p>
            <a:r>
              <a:rPr lang="en-GB" sz="1600" b="0" i="1" dirty="0"/>
              <a:t>MD =</a:t>
            </a:r>
            <a:r>
              <a:rPr lang="en-GB" sz="1600" b="0" dirty="0"/>
              <a:t> 0.0119 </a:t>
            </a:r>
            <a:r>
              <a:rPr lang="en-GB" sz="1600" b="0" i="1" dirty="0"/>
              <a:t>Females, </a:t>
            </a:r>
            <a:r>
              <a:rPr lang="en-GB" sz="1600" b="0" dirty="0"/>
              <a:t> </a:t>
            </a:r>
            <a:r>
              <a:rPr lang="en-GB" sz="1600" b="0" i="1" dirty="0"/>
              <a:t>P</a:t>
            </a:r>
            <a:r>
              <a:rPr lang="en-GB" sz="1600" b="0" dirty="0"/>
              <a:t> = 0. </a:t>
            </a:r>
            <a:r>
              <a:rPr lang="en-US" sz="1600" b="0" dirty="0"/>
              <a:t>0069</a:t>
            </a:r>
          </a:p>
          <a:p>
            <a:r>
              <a:rPr lang="en-GB" sz="1600" b="0" i="1" dirty="0"/>
              <a:t>MD = </a:t>
            </a:r>
            <a:r>
              <a:rPr lang="en-GB" sz="1600" b="0" dirty="0"/>
              <a:t>0.0184 </a:t>
            </a:r>
            <a:r>
              <a:rPr lang="en-GB" sz="1600" b="0" i="1" dirty="0"/>
              <a:t>Males</a:t>
            </a:r>
            <a:r>
              <a:rPr lang="en-GB" sz="1600" b="0" dirty="0"/>
              <a:t>, </a:t>
            </a:r>
            <a:r>
              <a:rPr lang="en-GB" sz="1600" b="0" i="1" dirty="0"/>
              <a:t>P</a:t>
            </a:r>
            <a:r>
              <a:rPr lang="en-GB" sz="1600" b="0" dirty="0"/>
              <a:t> = 0. 0005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847975" y="5124450"/>
            <a:ext cx="1666875" cy="257175"/>
            <a:chOff x="2847975" y="5124450"/>
            <a:chExt cx="1666875" cy="257175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2847975" y="5124450"/>
              <a:ext cx="742950" cy="25717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590925" y="5124450"/>
              <a:ext cx="923925" cy="20478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1352550" y="4369594"/>
            <a:ext cx="2400300" cy="678656"/>
            <a:chOff x="1352550" y="4369594"/>
            <a:chExt cx="2400300" cy="678656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1352550" y="4369594"/>
              <a:ext cx="1657350" cy="678656"/>
            </a:xfrm>
            <a:prstGeom prst="line">
              <a:avLst/>
            </a:prstGeom>
            <a:solidFill>
              <a:schemeClr val="accent1"/>
            </a:solidFill>
            <a:ln w="889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09900" y="4369594"/>
              <a:ext cx="742950" cy="102394"/>
            </a:xfrm>
            <a:prstGeom prst="line">
              <a:avLst/>
            </a:prstGeom>
            <a:solidFill>
              <a:schemeClr val="accent1"/>
            </a:solidFill>
            <a:ln w="889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/>
          <p:cNvGrpSpPr/>
          <p:nvPr/>
        </p:nvGrpSpPr>
        <p:grpSpPr>
          <a:xfrm>
            <a:off x="2745653" y="4991100"/>
            <a:ext cx="1788247" cy="371475"/>
            <a:chOff x="2726603" y="5143500"/>
            <a:chExt cx="1788247" cy="371475"/>
          </a:xfrm>
        </p:grpSpPr>
        <p:cxnSp>
          <p:nvCxnSpPr>
            <p:cNvPr id="31" name="Straight Connector 30"/>
            <p:cNvCxnSpPr/>
            <p:nvPr/>
          </p:nvCxnSpPr>
          <p:spPr bwMode="auto">
            <a:xfrm flipV="1">
              <a:off x="2726603" y="5143500"/>
              <a:ext cx="997672" cy="37147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733800" y="5162550"/>
              <a:ext cx="781050" cy="16668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1495425" y="4178104"/>
            <a:ext cx="2276475" cy="622496"/>
            <a:chOff x="1476375" y="4330504"/>
            <a:chExt cx="2276475" cy="622496"/>
          </a:xfrm>
        </p:grpSpPr>
        <p:cxnSp>
          <p:nvCxnSpPr>
            <p:cNvPr id="34" name="Straight Connector 33"/>
            <p:cNvCxnSpPr/>
            <p:nvPr/>
          </p:nvCxnSpPr>
          <p:spPr bwMode="auto">
            <a:xfrm flipV="1">
              <a:off x="1476375" y="4330504"/>
              <a:ext cx="1657350" cy="622496"/>
            </a:xfrm>
            <a:prstGeom prst="line">
              <a:avLst/>
            </a:prstGeom>
            <a:solidFill>
              <a:schemeClr val="accent1"/>
            </a:solidFill>
            <a:ln w="889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33725" y="4330504"/>
              <a:ext cx="619125" cy="0"/>
            </a:xfrm>
            <a:prstGeom prst="line">
              <a:avLst/>
            </a:prstGeom>
            <a:solidFill>
              <a:schemeClr val="accent1"/>
            </a:solidFill>
            <a:ln w="889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31822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56694" y="6325184"/>
            <a:ext cx="521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err="1" smtClean="0"/>
              <a:t>Collyer</a:t>
            </a:r>
            <a:r>
              <a:rPr lang="en-US" sz="1400" b="0" dirty="0" smtClean="0"/>
              <a:t> and Adams. 2103. </a:t>
            </a:r>
            <a:r>
              <a:rPr lang="en-US" sz="1400" b="0" i="1" dirty="0" err="1" smtClean="0"/>
              <a:t>Hystrix</a:t>
            </a:r>
            <a:r>
              <a:rPr lang="en-US" sz="1400" b="0" dirty="0" smtClean="0"/>
              <a:t>.</a:t>
            </a:r>
          </a:p>
          <a:p>
            <a:pPr algn="r"/>
            <a:r>
              <a:rPr lang="en-US" sz="1400" b="0" dirty="0" smtClean="0"/>
              <a:t>Data from </a:t>
            </a:r>
            <a:r>
              <a:rPr lang="en-US" sz="1400" b="0" dirty="0"/>
              <a:t>Davis (2012) PhD Dissertation, University of </a:t>
            </a:r>
            <a:r>
              <a:rPr lang="en-US" sz="1400" b="0" dirty="0" smtClean="0"/>
              <a:t>Illinois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214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10287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Example II: Snake Ontogeny</a:t>
            </a:r>
            <a:endParaRPr lang="en-US" sz="4000" b="1" i="1" dirty="0">
              <a:solidFill>
                <a:srgbClr val="0000FF"/>
              </a:solidFill>
            </a:endParaRPr>
          </a:p>
        </p:txBody>
      </p:sp>
      <p:sp>
        <p:nvSpPr>
          <p:cNvPr id="1587203" name="Line 3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19770" y="1276771"/>
            <a:ext cx="2167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Measured head shape from 3,107 </a:t>
            </a:r>
            <a:r>
              <a:rPr lang="en-US" sz="1600" dirty="0" smtClean="0"/>
              <a:t>LIVE </a:t>
            </a:r>
            <a:r>
              <a:rPr lang="en-US" sz="1600" b="0" dirty="0" smtClean="0"/>
              <a:t>SNAKES from 2 species (males and females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80" y="1276770"/>
            <a:ext cx="4040397" cy="5395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6342" y="4178104"/>
            <a:ext cx="3810000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0" i="1" dirty="0"/>
              <a:t>Shape of ontogenetic shape change</a:t>
            </a:r>
          </a:p>
          <a:p>
            <a:endParaRPr lang="en-GB" sz="1600" b="0" i="1" dirty="0"/>
          </a:p>
          <a:p>
            <a:r>
              <a:rPr lang="en-GB" sz="1600" b="0" i="1" dirty="0" err="1"/>
              <a:t>D</a:t>
            </a:r>
            <a:r>
              <a:rPr lang="en-GB" sz="1600" b="0" i="1" baseline="-25000" dirty="0" err="1"/>
              <a:t>p</a:t>
            </a:r>
            <a:r>
              <a:rPr lang="en-GB" sz="1600" b="0" dirty="0"/>
              <a:t> = 0.21</a:t>
            </a:r>
            <a:r>
              <a:rPr lang="en-US" sz="1600" b="0" dirty="0"/>
              <a:t> </a:t>
            </a:r>
            <a:r>
              <a:rPr lang="en-GB" sz="1600" b="0" i="1" dirty="0"/>
              <a:t>Females, </a:t>
            </a:r>
            <a:r>
              <a:rPr lang="en-GB" sz="1600" b="0" dirty="0"/>
              <a:t> </a:t>
            </a:r>
            <a:r>
              <a:rPr lang="en-GB" sz="1600" b="0" i="1" dirty="0"/>
              <a:t>P</a:t>
            </a:r>
            <a:r>
              <a:rPr lang="en-GB" sz="1600" b="0" dirty="0"/>
              <a:t> = 0. </a:t>
            </a:r>
            <a:r>
              <a:rPr lang="en-US" sz="1600" b="0" dirty="0"/>
              <a:t>0405</a:t>
            </a:r>
          </a:p>
          <a:p>
            <a:r>
              <a:rPr lang="en-GB" sz="1600" b="0" i="1" dirty="0" err="1"/>
              <a:t>D</a:t>
            </a:r>
            <a:r>
              <a:rPr lang="en-GB" sz="1600" b="0" i="1" baseline="-25000" dirty="0" err="1"/>
              <a:t>p</a:t>
            </a:r>
            <a:r>
              <a:rPr lang="en-GB" sz="1600" b="0" dirty="0"/>
              <a:t> = 0.21</a:t>
            </a:r>
            <a:r>
              <a:rPr lang="en-US" sz="1600" b="0" dirty="0"/>
              <a:t> </a:t>
            </a:r>
            <a:r>
              <a:rPr lang="en-GB" sz="1600" b="0" i="1" dirty="0"/>
              <a:t>Males</a:t>
            </a:r>
            <a:r>
              <a:rPr lang="en-GB" sz="1600" b="0" dirty="0"/>
              <a:t>, </a:t>
            </a:r>
            <a:r>
              <a:rPr lang="en-GB" sz="1600" b="0" i="1" dirty="0"/>
              <a:t>P</a:t>
            </a:r>
            <a:r>
              <a:rPr lang="en-GB" sz="1600" b="0" dirty="0"/>
              <a:t> = 0. 0048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847975" y="5124450"/>
            <a:ext cx="1666875" cy="257175"/>
            <a:chOff x="2847975" y="5124450"/>
            <a:chExt cx="1666875" cy="257175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2847975" y="5124450"/>
              <a:ext cx="742950" cy="25717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590925" y="5124450"/>
              <a:ext cx="923925" cy="204788"/>
            </a:xfrm>
            <a:prstGeom prst="line">
              <a:avLst/>
            </a:prstGeom>
            <a:solidFill>
              <a:schemeClr val="accent1"/>
            </a:solidFill>
            <a:ln w="85725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1352550" y="4369594"/>
            <a:ext cx="2400300" cy="678656"/>
            <a:chOff x="1352550" y="4369594"/>
            <a:chExt cx="2400300" cy="678656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1352550" y="4369594"/>
              <a:ext cx="1657350" cy="678656"/>
            </a:xfrm>
            <a:prstGeom prst="line">
              <a:avLst/>
            </a:prstGeom>
            <a:solidFill>
              <a:schemeClr val="accent1"/>
            </a:solidFill>
            <a:ln w="889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09900" y="4369594"/>
              <a:ext cx="742950" cy="102394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/>
          <p:cNvGrpSpPr/>
          <p:nvPr/>
        </p:nvGrpSpPr>
        <p:grpSpPr>
          <a:xfrm>
            <a:off x="2745653" y="4991100"/>
            <a:ext cx="1788247" cy="371475"/>
            <a:chOff x="2726603" y="5143500"/>
            <a:chExt cx="1788247" cy="371475"/>
          </a:xfrm>
        </p:grpSpPr>
        <p:cxnSp>
          <p:nvCxnSpPr>
            <p:cNvPr id="31" name="Straight Connector 30"/>
            <p:cNvCxnSpPr/>
            <p:nvPr/>
          </p:nvCxnSpPr>
          <p:spPr bwMode="auto">
            <a:xfrm flipV="1">
              <a:off x="2726603" y="5143500"/>
              <a:ext cx="997672" cy="37147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733800" y="5162550"/>
              <a:ext cx="781050" cy="166688"/>
            </a:xfrm>
            <a:prstGeom prst="line">
              <a:avLst/>
            </a:prstGeom>
            <a:solidFill>
              <a:schemeClr val="accent1"/>
            </a:solidFill>
            <a:ln w="857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1495425" y="4178104"/>
            <a:ext cx="2276475" cy="622496"/>
            <a:chOff x="1476375" y="4330504"/>
            <a:chExt cx="2276475" cy="622496"/>
          </a:xfrm>
        </p:grpSpPr>
        <p:cxnSp>
          <p:nvCxnSpPr>
            <p:cNvPr id="34" name="Straight Connector 33"/>
            <p:cNvCxnSpPr/>
            <p:nvPr/>
          </p:nvCxnSpPr>
          <p:spPr bwMode="auto">
            <a:xfrm flipV="1">
              <a:off x="1476375" y="4330504"/>
              <a:ext cx="1657350" cy="622496"/>
            </a:xfrm>
            <a:prstGeom prst="line">
              <a:avLst/>
            </a:prstGeom>
            <a:solidFill>
              <a:schemeClr val="accent1"/>
            </a:solidFill>
            <a:ln w="889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133725" y="4330504"/>
              <a:ext cx="619125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56694" y="6325184"/>
            <a:ext cx="521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 err="1" smtClean="0"/>
              <a:t>Collyer</a:t>
            </a:r>
            <a:r>
              <a:rPr lang="en-US" sz="1400" b="0" dirty="0" smtClean="0"/>
              <a:t> and Adams. 2103. </a:t>
            </a:r>
            <a:r>
              <a:rPr lang="en-US" sz="1400" b="0" i="1" dirty="0" err="1" smtClean="0"/>
              <a:t>Hystrix</a:t>
            </a:r>
            <a:r>
              <a:rPr lang="en-US" sz="1400" b="0" dirty="0" smtClean="0"/>
              <a:t>.</a:t>
            </a:r>
          </a:p>
          <a:p>
            <a:pPr algn="r"/>
            <a:r>
              <a:rPr lang="en-US" sz="1400" b="0" dirty="0" smtClean="0"/>
              <a:t>Data from </a:t>
            </a:r>
            <a:r>
              <a:rPr lang="en-US" sz="1400" b="0" dirty="0"/>
              <a:t>Davis (2012) PhD Dissertation, University of </a:t>
            </a:r>
            <a:r>
              <a:rPr lang="en-US" sz="1400" b="0" dirty="0" smtClean="0"/>
              <a:t>Illinois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270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Interaction Terms: Conclusions</a:t>
            </a: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Significant interactions are the most interesting result biologically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Tell us that response to factor A dependent on level of factor B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/>
              <a:t>Imply that the </a:t>
            </a:r>
            <a:r>
              <a:rPr lang="en-US" sz="2800" b="0" i="1"/>
              <a:t>change </a:t>
            </a:r>
            <a:r>
              <a:rPr lang="en-US" sz="2800" b="0"/>
              <a:t>across levels is not consistent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Many E&amp;E questions are really interested in change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600" b="0"/>
              <a:t>Phenotypic plasticity, ontogenetics, species interactions, local adaptation, adaptive diversification, etc.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Significance tests of effects are not sufficient to determine </a:t>
            </a:r>
            <a:r>
              <a:rPr lang="en-US" sz="2800" b="0" i="1"/>
              <a:t>how </a:t>
            </a:r>
            <a:r>
              <a:rPr lang="en-US" sz="2800" b="0"/>
              <a:t>change has occurred and how patterns of change differ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Must quantify attributes of change (magnitude, orientation, shape of change trajectory) and statistically assess these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/>
              <a:t>Provides more complete understanding of biological change </a:t>
            </a:r>
          </a:p>
        </p:txBody>
      </p:sp>
      <p:sp>
        <p:nvSpPr>
          <p:cNvPr id="6379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Factorial ANOVA: Interactions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323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Interactions </a:t>
            </a:r>
            <a:r>
              <a:rPr lang="en-US" sz="2800" b="0" dirty="0">
                <a:cs typeface="Times New Roman" pitchFamily="18" charset="0"/>
              </a:rPr>
              <a:t>measure the </a:t>
            </a:r>
            <a:r>
              <a:rPr lang="en-US" sz="2800" b="0" i="1" dirty="0">
                <a:cs typeface="Times New Roman" pitchFamily="18" charset="0"/>
              </a:rPr>
              <a:t>joint </a:t>
            </a:r>
            <a:r>
              <a:rPr lang="en-US" sz="2800" b="0" dirty="0">
                <a:cs typeface="Times New Roman" pitchFamily="18" charset="0"/>
              </a:rPr>
              <a:t>effect of main effects A &amp; B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Identifies whether response to A dependent on level of B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Are </a:t>
            </a:r>
            <a:r>
              <a:rPr lang="en-US" sz="2800" b="0" i="1" dirty="0">
                <a:cs typeface="Times New Roman" pitchFamily="18" charset="0"/>
              </a:rPr>
              <a:t>VERY </a:t>
            </a:r>
            <a:r>
              <a:rPr lang="en-US" sz="2800" b="0" dirty="0">
                <a:cs typeface="Times New Roman" pitchFamily="18" charset="0"/>
              </a:rPr>
              <a:t>common in biology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cs typeface="Times New Roman" pitchFamily="18" charset="0"/>
              </a:rPr>
              <a:t>Example:  2 species in 2 environments (Factors A &amp; B), species 1 has higher growth rate in moist environment, while species 2 has higher growth rate in dry environment.  This would be identified as an interaction between species &amp; environment</a:t>
            </a:r>
          </a:p>
        </p:txBody>
      </p:sp>
      <p:sp>
        <p:nvSpPr>
          <p:cNvPr id="60928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9285" name="Group 5"/>
          <p:cNvGrpSpPr>
            <a:grpSpLocks/>
          </p:cNvGrpSpPr>
          <p:nvPr/>
        </p:nvGrpSpPr>
        <p:grpSpPr bwMode="auto">
          <a:xfrm>
            <a:off x="646113" y="4856163"/>
            <a:ext cx="4783137" cy="1831975"/>
            <a:chOff x="1569" y="2980"/>
            <a:chExt cx="3013" cy="1154"/>
          </a:xfrm>
        </p:grpSpPr>
        <p:grpSp>
          <p:nvGrpSpPr>
            <p:cNvPr id="609286" name="Group 6"/>
            <p:cNvGrpSpPr>
              <a:grpSpLocks/>
            </p:cNvGrpSpPr>
            <p:nvPr/>
          </p:nvGrpSpPr>
          <p:grpSpPr bwMode="auto">
            <a:xfrm>
              <a:off x="2165" y="2980"/>
              <a:ext cx="1798" cy="923"/>
              <a:chOff x="417" y="3079"/>
              <a:chExt cx="1798" cy="923"/>
            </a:xfrm>
          </p:grpSpPr>
          <p:sp>
            <p:nvSpPr>
              <p:cNvPr id="609287" name="Line 7"/>
              <p:cNvSpPr>
                <a:spLocks noChangeShapeType="1"/>
              </p:cNvSpPr>
              <p:nvPr/>
            </p:nvSpPr>
            <p:spPr bwMode="auto">
              <a:xfrm>
                <a:off x="417" y="3079"/>
                <a:ext cx="0" cy="9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288" name="Line 8"/>
              <p:cNvSpPr>
                <a:spLocks noChangeShapeType="1"/>
              </p:cNvSpPr>
              <p:nvPr/>
            </p:nvSpPr>
            <p:spPr bwMode="auto">
              <a:xfrm rot="-5400000">
                <a:off x="1322" y="3100"/>
                <a:ext cx="0" cy="17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9289" name="Text Box 9"/>
            <p:cNvSpPr txBox="1">
              <a:spLocks noChangeArrowheads="1"/>
            </p:cNvSpPr>
            <p:nvPr/>
          </p:nvSpPr>
          <p:spPr bwMode="auto">
            <a:xfrm>
              <a:off x="1569" y="3189"/>
              <a:ext cx="6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 b="0"/>
                <a:t>Growth rate</a:t>
              </a:r>
            </a:p>
          </p:txBody>
        </p:sp>
        <p:sp>
          <p:nvSpPr>
            <p:cNvPr id="609290" name="Line 10"/>
            <p:cNvSpPr>
              <a:spLocks noChangeShapeType="1"/>
            </p:cNvSpPr>
            <p:nvPr/>
          </p:nvSpPr>
          <p:spPr bwMode="auto">
            <a:xfrm>
              <a:off x="2324" y="3108"/>
              <a:ext cx="1261" cy="55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291" name="Line 11"/>
            <p:cNvSpPr>
              <a:spLocks noChangeShapeType="1"/>
            </p:cNvSpPr>
            <p:nvPr/>
          </p:nvSpPr>
          <p:spPr bwMode="auto">
            <a:xfrm flipH="1">
              <a:off x="2350" y="3094"/>
              <a:ext cx="1261" cy="55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292" name="Text Box 12"/>
            <p:cNvSpPr txBox="1">
              <a:spLocks noChangeArrowheads="1"/>
            </p:cNvSpPr>
            <p:nvPr/>
          </p:nvSpPr>
          <p:spPr bwMode="auto">
            <a:xfrm>
              <a:off x="2206" y="3903"/>
              <a:ext cx="17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0"/>
                <a:t>Wet                           Dry</a:t>
              </a:r>
            </a:p>
          </p:txBody>
        </p:sp>
        <p:sp>
          <p:nvSpPr>
            <p:cNvPr id="609293" name="Text Box 13"/>
            <p:cNvSpPr txBox="1">
              <a:spLocks noChangeArrowheads="1"/>
            </p:cNvSpPr>
            <p:nvPr/>
          </p:nvSpPr>
          <p:spPr bwMode="auto">
            <a:xfrm>
              <a:off x="3643" y="2995"/>
              <a:ext cx="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0"/>
                <a:t>Species 1</a:t>
              </a:r>
            </a:p>
          </p:txBody>
        </p:sp>
        <p:sp>
          <p:nvSpPr>
            <p:cNvPr id="609294" name="Text Box 14"/>
            <p:cNvSpPr txBox="1">
              <a:spLocks noChangeArrowheads="1"/>
            </p:cNvSpPr>
            <p:nvPr/>
          </p:nvSpPr>
          <p:spPr bwMode="auto">
            <a:xfrm>
              <a:off x="3679" y="3548"/>
              <a:ext cx="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0"/>
                <a:t>Species 2</a:t>
              </a:r>
            </a:p>
          </p:txBody>
        </p:sp>
      </p:grpSp>
      <p:sp>
        <p:nvSpPr>
          <p:cNvPr id="609295" name="Text Box 15"/>
          <p:cNvSpPr txBox="1">
            <a:spLocks noChangeArrowheads="1"/>
          </p:cNvSpPr>
          <p:nvPr/>
        </p:nvSpPr>
        <p:spPr bwMode="auto">
          <a:xfrm>
            <a:off x="5313363" y="5630863"/>
            <a:ext cx="4737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/>
              <a:t>Note: The study of trade-offs (reaction norms) in evolutionary ecology is based on the study of interactions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39E5422-F837-4E81-84E4-504703DB8EF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357188" y="1141413"/>
            <a:ext cx="9644062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600" b="0"/>
              <a:t>Significant interactions identify a joint response of factors (response to Factor B depends on your level in Factor A)</a:t>
            </a:r>
          </a:p>
          <a:p>
            <a:pPr algn="l">
              <a:buFontTx/>
              <a:buChar char="•"/>
            </a:pPr>
            <a:endParaRPr lang="en-US" sz="2600" b="0"/>
          </a:p>
          <a:p>
            <a:pPr algn="l">
              <a:buFontTx/>
              <a:buChar char="•"/>
            </a:pPr>
            <a:endParaRPr lang="en-US" sz="2600" b="0"/>
          </a:p>
          <a:p>
            <a:pPr algn="l">
              <a:buFontTx/>
              <a:buChar char="•"/>
            </a:pPr>
            <a:endParaRPr lang="en-US" sz="2600" b="0"/>
          </a:p>
          <a:p>
            <a:pPr algn="l">
              <a:buFontTx/>
              <a:buChar char="•"/>
            </a:pPr>
            <a:r>
              <a:rPr lang="en-US" sz="2600" b="0"/>
              <a:t>Interpreting interactions for univariate data is straightforward</a:t>
            </a:r>
            <a:endParaRPr lang="en-US" sz="2600" b="0">
              <a:cs typeface="Times New Roman" pitchFamily="18" charset="0"/>
            </a:endParaRP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96838"/>
            <a:ext cx="9253538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>
                <a:solidFill>
                  <a:srgbClr val="0000FF"/>
                </a:solidFill>
              </a:rPr>
              <a:t>Understanding Interaction Terms</a:t>
            </a:r>
          </a:p>
        </p:txBody>
      </p:sp>
      <p:sp>
        <p:nvSpPr>
          <p:cNvPr id="60314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-25399" y="6537325"/>
            <a:ext cx="3106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grpSp>
        <p:nvGrpSpPr>
          <p:cNvPr id="603142" name="Group 6"/>
          <p:cNvGrpSpPr>
            <a:grpSpLocks/>
          </p:cNvGrpSpPr>
          <p:nvPr/>
        </p:nvGrpSpPr>
        <p:grpSpPr bwMode="auto">
          <a:xfrm>
            <a:off x="3279775" y="2003425"/>
            <a:ext cx="3600450" cy="1230313"/>
            <a:chOff x="2066" y="1262"/>
            <a:chExt cx="2268" cy="775"/>
          </a:xfrm>
        </p:grpSpPr>
        <p:grpSp>
          <p:nvGrpSpPr>
            <p:cNvPr id="603143" name="Group 7"/>
            <p:cNvGrpSpPr>
              <a:grpSpLocks/>
            </p:cNvGrpSpPr>
            <p:nvPr/>
          </p:nvGrpSpPr>
          <p:grpSpPr bwMode="auto">
            <a:xfrm>
              <a:off x="2590" y="1262"/>
              <a:ext cx="1297" cy="563"/>
              <a:chOff x="417" y="3079"/>
              <a:chExt cx="1798" cy="923"/>
            </a:xfrm>
          </p:grpSpPr>
          <p:sp>
            <p:nvSpPr>
              <p:cNvPr id="603144" name="Line 8"/>
              <p:cNvSpPr>
                <a:spLocks noChangeShapeType="1"/>
              </p:cNvSpPr>
              <p:nvPr/>
            </p:nvSpPr>
            <p:spPr bwMode="auto">
              <a:xfrm>
                <a:off x="417" y="3079"/>
                <a:ext cx="0" cy="9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45" name="Line 9"/>
              <p:cNvSpPr>
                <a:spLocks noChangeShapeType="1"/>
              </p:cNvSpPr>
              <p:nvPr/>
            </p:nvSpPr>
            <p:spPr bwMode="auto">
              <a:xfrm rot="-5400000">
                <a:off x="1322" y="3100"/>
                <a:ext cx="0" cy="17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3146" name="Text Box 10"/>
            <p:cNvSpPr txBox="1">
              <a:spLocks noChangeArrowheads="1"/>
            </p:cNvSpPr>
            <p:nvPr/>
          </p:nvSpPr>
          <p:spPr bwMode="auto">
            <a:xfrm>
              <a:off x="2066" y="1390"/>
              <a:ext cx="5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b="0"/>
                <a:t>Growth rate</a:t>
              </a:r>
            </a:p>
          </p:txBody>
        </p:sp>
        <p:sp>
          <p:nvSpPr>
            <p:cNvPr id="603147" name="Line 11"/>
            <p:cNvSpPr>
              <a:spLocks noChangeShapeType="1"/>
            </p:cNvSpPr>
            <p:nvPr/>
          </p:nvSpPr>
          <p:spPr bwMode="auto">
            <a:xfrm>
              <a:off x="2705" y="1340"/>
              <a:ext cx="910" cy="3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48" name="Line 12"/>
            <p:cNvSpPr>
              <a:spLocks noChangeShapeType="1"/>
            </p:cNvSpPr>
            <p:nvPr/>
          </p:nvSpPr>
          <p:spPr bwMode="auto">
            <a:xfrm flipH="1">
              <a:off x="2724" y="1332"/>
              <a:ext cx="909" cy="33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49" name="Text Box 13"/>
            <p:cNvSpPr txBox="1">
              <a:spLocks noChangeArrowheads="1"/>
            </p:cNvSpPr>
            <p:nvPr/>
          </p:nvSpPr>
          <p:spPr bwMode="auto">
            <a:xfrm>
              <a:off x="2620" y="1825"/>
              <a:ext cx="12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0"/>
                <a:t>Wet               Dry</a:t>
              </a:r>
            </a:p>
          </p:txBody>
        </p:sp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656" y="1271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0"/>
                <a:t>Species 1</a:t>
              </a:r>
            </a:p>
          </p:txBody>
        </p:sp>
        <p:sp>
          <p:nvSpPr>
            <p:cNvPr id="603151" name="Text Box 15"/>
            <p:cNvSpPr txBox="1">
              <a:spLocks noChangeArrowheads="1"/>
            </p:cNvSpPr>
            <p:nvPr/>
          </p:nvSpPr>
          <p:spPr bwMode="auto">
            <a:xfrm>
              <a:off x="3682" y="1609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0"/>
                <a:t>Species 2</a:t>
              </a:r>
            </a:p>
          </p:txBody>
        </p:sp>
      </p:grpSp>
      <p:grpSp>
        <p:nvGrpSpPr>
          <p:cNvPr id="603152" name="Group 16"/>
          <p:cNvGrpSpPr>
            <a:grpSpLocks/>
          </p:cNvGrpSpPr>
          <p:nvPr/>
        </p:nvGrpSpPr>
        <p:grpSpPr bwMode="auto">
          <a:xfrm>
            <a:off x="5111750" y="3879850"/>
            <a:ext cx="2024063" cy="1974850"/>
            <a:chOff x="1001" y="5028"/>
            <a:chExt cx="1275" cy="1244"/>
          </a:xfrm>
        </p:grpSpPr>
        <p:grpSp>
          <p:nvGrpSpPr>
            <p:cNvPr id="603153" name="Group 17"/>
            <p:cNvGrpSpPr>
              <a:grpSpLocks/>
            </p:cNvGrpSpPr>
            <p:nvPr/>
          </p:nvGrpSpPr>
          <p:grpSpPr bwMode="auto">
            <a:xfrm>
              <a:off x="1241" y="5028"/>
              <a:ext cx="1035" cy="1051"/>
              <a:chOff x="1050" y="322"/>
              <a:chExt cx="1035" cy="1593"/>
            </a:xfrm>
          </p:grpSpPr>
          <p:sp>
            <p:nvSpPr>
              <p:cNvPr id="603154" name="Line 18"/>
              <p:cNvSpPr>
                <a:spLocks noChangeShapeType="1"/>
              </p:cNvSpPr>
              <p:nvPr/>
            </p:nvSpPr>
            <p:spPr bwMode="auto">
              <a:xfrm>
                <a:off x="1453" y="1888"/>
                <a:ext cx="1" cy="2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55" name="Line 19"/>
              <p:cNvSpPr>
                <a:spLocks noChangeShapeType="1"/>
              </p:cNvSpPr>
              <p:nvPr/>
            </p:nvSpPr>
            <p:spPr bwMode="auto">
              <a:xfrm>
                <a:off x="1850" y="1888"/>
                <a:ext cx="1" cy="2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56" name="Line 20"/>
              <p:cNvSpPr>
                <a:spLocks noChangeShapeType="1"/>
              </p:cNvSpPr>
              <p:nvPr/>
            </p:nvSpPr>
            <p:spPr bwMode="auto">
              <a:xfrm flipH="1">
                <a:off x="1194" y="1828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57" name="Line 21"/>
              <p:cNvSpPr>
                <a:spLocks noChangeShapeType="1"/>
              </p:cNvSpPr>
              <p:nvPr/>
            </p:nvSpPr>
            <p:spPr bwMode="auto">
              <a:xfrm flipH="1">
                <a:off x="1194" y="1467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58" name="Line 22"/>
              <p:cNvSpPr>
                <a:spLocks noChangeShapeType="1"/>
              </p:cNvSpPr>
              <p:nvPr/>
            </p:nvSpPr>
            <p:spPr bwMode="auto">
              <a:xfrm flipH="1">
                <a:off x="1194" y="1105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59" name="Line 23"/>
              <p:cNvSpPr>
                <a:spLocks noChangeShapeType="1"/>
              </p:cNvSpPr>
              <p:nvPr/>
            </p:nvSpPr>
            <p:spPr bwMode="auto">
              <a:xfrm flipH="1">
                <a:off x="1194" y="744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60" name="Line 24"/>
              <p:cNvSpPr>
                <a:spLocks noChangeShapeType="1"/>
              </p:cNvSpPr>
              <p:nvPr/>
            </p:nvSpPr>
            <p:spPr bwMode="auto">
              <a:xfrm flipH="1">
                <a:off x="1194" y="382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61" name="Rectangle 25"/>
              <p:cNvSpPr>
                <a:spLocks noChangeArrowheads="1"/>
              </p:cNvSpPr>
              <p:nvPr/>
            </p:nvSpPr>
            <p:spPr bwMode="auto">
              <a:xfrm rot="16200000">
                <a:off x="1064" y="1769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62" name="Rectangle 26"/>
              <p:cNvSpPr>
                <a:spLocks noChangeArrowheads="1"/>
              </p:cNvSpPr>
              <p:nvPr/>
            </p:nvSpPr>
            <p:spPr bwMode="auto">
              <a:xfrm rot="16200000">
                <a:off x="1064" y="1405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63" name="Rectangle 27"/>
              <p:cNvSpPr>
                <a:spLocks noChangeArrowheads="1"/>
              </p:cNvSpPr>
              <p:nvPr/>
            </p:nvSpPr>
            <p:spPr bwMode="auto">
              <a:xfrm rot="16200000">
                <a:off x="1064" y="1046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64" name="Rectangle 28"/>
              <p:cNvSpPr>
                <a:spLocks noChangeArrowheads="1"/>
              </p:cNvSpPr>
              <p:nvPr/>
            </p:nvSpPr>
            <p:spPr bwMode="auto">
              <a:xfrm rot="16200000">
                <a:off x="1064" y="682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65" name="Rectangle 29"/>
              <p:cNvSpPr>
                <a:spLocks noChangeArrowheads="1"/>
              </p:cNvSpPr>
              <p:nvPr/>
            </p:nvSpPr>
            <p:spPr bwMode="auto">
              <a:xfrm rot="16200000">
                <a:off x="1064" y="323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66" name="Rectangle 30"/>
              <p:cNvSpPr>
                <a:spLocks noChangeArrowheads="1"/>
              </p:cNvSpPr>
              <p:nvPr/>
            </p:nvSpPr>
            <p:spPr bwMode="auto">
              <a:xfrm>
                <a:off x="1221" y="322"/>
                <a:ext cx="864" cy="1566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3167" name="Oval 31"/>
            <p:cNvSpPr>
              <a:spLocks noChangeArrowheads="1"/>
            </p:cNvSpPr>
            <p:nvPr/>
          </p:nvSpPr>
          <p:spPr bwMode="auto">
            <a:xfrm>
              <a:off x="1604" y="561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8" name="Oval 32"/>
            <p:cNvSpPr>
              <a:spLocks noChangeArrowheads="1"/>
            </p:cNvSpPr>
            <p:nvPr/>
          </p:nvSpPr>
          <p:spPr bwMode="auto">
            <a:xfrm>
              <a:off x="1604" y="52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9" name="Freeform 33"/>
            <p:cNvSpPr>
              <a:spLocks/>
            </p:cNvSpPr>
            <p:nvPr/>
          </p:nvSpPr>
          <p:spPr bwMode="auto">
            <a:xfrm>
              <a:off x="1676" y="5331"/>
              <a:ext cx="320" cy="292"/>
            </a:xfrm>
            <a:custGeom>
              <a:avLst/>
              <a:gdLst>
                <a:gd name="T0" fmla="*/ 0 w 320"/>
                <a:gd name="T1" fmla="*/ 292 h 292"/>
                <a:gd name="T2" fmla="*/ 320 w 320"/>
                <a:gd name="T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292">
                  <a:moveTo>
                    <a:pt x="0" y="292"/>
                  </a:moveTo>
                  <a:lnTo>
                    <a:pt x="32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70" name="Freeform 34"/>
            <p:cNvSpPr>
              <a:spLocks/>
            </p:cNvSpPr>
            <p:nvPr/>
          </p:nvSpPr>
          <p:spPr bwMode="auto">
            <a:xfrm>
              <a:off x="1676" y="5343"/>
              <a:ext cx="320" cy="304"/>
            </a:xfrm>
            <a:custGeom>
              <a:avLst/>
              <a:gdLst>
                <a:gd name="T0" fmla="*/ 0 w 320"/>
                <a:gd name="T1" fmla="*/ 0 h 304"/>
                <a:gd name="T2" fmla="*/ 320 w 320"/>
                <a:gd name="T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304">
                  <a:moveTo>
                    <a:pt x="0" y="0"/>
                  </a:moveTo>
                  <a:lnTo>
                    <a:pt x="320" y="30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71" name="Text Box 35"/>
            <p:cNvSpPr txBox="1">
              <a:spLocks noChangeArrowheads="1"/>
            </p:cNvSpPr>
            <p:nvPr/>
          </p:nvSpPr>
          <p:spPr bwMode="auto">
            <a:xfrm>
              <a:off x="1001" y="5454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V3</a:t>
              </a:r>
            </a:p>
          </p:txBody>
        </p:sp>
        <p:sp>
          <p:nvSpPr>
            <p:cNvPr id="603172" name="Text Box 36"/>
            <p:cNvSpPr txBox="1">
              <a:spLocks noChangeArrowheads="1"/>
            </p:cNvSpPr>
            <p:nvPr/>
          </p:nvSpPr>
          <p:spPr bwMode="auto">
            <a:xfrm>
              <a:off x="1529" y="6098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E1</a:t>
              </a:r>
            </a:p>
          </p:txBody>
        </p:sp>
        <p:sp>
          <p:nvSpPr>
            <p:cNvPr id="603173" name="Text Box 37"/>
            <p:cNvSpPr txBox="1">
              <a:spLocks noChangeArrowheads="1"/>
            </p:cNvSpPr>
            <p:nvPr/>
          </p:nvSpPr>
          <p:spPr bwMode="auto">
            <a:xfrm>
              <a:off x="1913" y="6099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E2</a:t>
              </a:r>
            </a:p>
          </p:txBody>
        </p:sp>
        <p:sp>
          <p:nvSpPr>
            <p:cNvPr id="603174" name="Oval 38"/>
            <p:cNvSpPr>
              <a:spLocks noChangeArrowheads="1"/>
            </p:cNvSpPr>
            <p:nvPr/>
          </p:nvSpPr>
          <p:spPr bwMode="auto">
            <a:xfrm>
              <a:off x="1988" y="5630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5" name="Oval 39"/>
            <p:cNvSpPr>
              <a:spLocks noChangeArrowheads="1"/>
            </p:cNvSpPr>
            <p:nvPr/>
          </p:nvSpPr>
          <p:spPr bwMode="auto">
            <a:xfrm>
              <a:off x="1988" y="5251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3176" name="Group 40"/>
          <p:cNvGrpSpPr>
            <a:grpSpLocks/>
          </p:cNvGrpSpPr>
          <p:nvPr/>
        </p:nvGrpSpPr>
        <p:grpSpPr bwMode="auto">
          <a:xfrm>
            <a:off x="176213" y="3873500"/>
            <a:ext cx="2024062" cy="1946275"/>
            <a:chOff x="1001" y="2576"/>
            <a:chExt cx="1275" cy="1226"/>
          </a:xfrm>
        </p:grpSpPr>
        <p:grpSp>
          <p:nvGrpSpPr>
            <p:cNvPr id="603177" name="Group 41"/>
            <p:cNvGrpSpPr>
              <a:grpSpLocks/>
            </p:cNvGrpSpPr>
            <p:nvPr/>
          </p:nvGrpSpPr>
          <p:grpSpPr bwMode="auto">
            <a:xfrm>
              <a:off x="1241" y="2576"/>
              <a:ext cx="1035" cy="1033"/>
              <a:chOff x="240" y="336"/>
              <a:chExt cx="1035" cy="1033"/>
            </a:xfrm>
          </p:grpSpPr>
          <p:sp>
            <p:nvSpPr>
              <p:cNvPr id="603178" name="Line 42"/>
              <p:cNvSpPr>
                <a:spLocks noChangeShapeType="1"/>
              </p:cNvSpPr>
              <p:nvPr/>
            </p:nvSpPr>
            <p:spPr bwMode="auto">
              <a:xfrm flipH="1">
                <a:off x="384" y="1330"/>
                <a:ext cx="27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79" name="Line 43"/>
              <p:cNvSpPr>
                <a:spLocks noChangeShapeType="1"/>
              </p:cNvSpPr>
              <p:nvPr/>
            </p:nvSpPr>
            <p:spPr bwMode="auto">
              <a:xfrm flipH="1">
                <a:off x="384" y="1091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80" name="Line 44"/>
              <p:cNvSpPr>
                <a:spLocks noChangeShapeType="1"/>
              </p:cNvSpPr>
              <p:nvPr/>
            </p:nvSpPr>
            <p:spPr bwMode="auto">
              <a:xfrm flipH="1">
                <a:off x="384" y="853"/>
                <a:ext cx="27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81" name="Line 45"/>
              <p:cNvSpPr>
                <a:spLocks noChangeShapeType="1"/>
              </p:cNvSpPr>
              <p:nvPr/>
            </p:nvSpPr>
            <p:spPr bwMode="auto">
              <a:xfrm flipH="1">
                <a:off x="384" y="614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82" name="Line 46"/>
              <p:cNvSpPr>
                <a:spLocks noChangeShapeType="1"/>
              </p:cNvSpPr>
              <p:nvPr/>
            </p:nvSpPr>
            <p:spPr bwMode="auto">
              <a:xfrm flipH="1">
                <a:off x="384" y="376"/>
                <a:ext cx="27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183" name="Rectangle 47"/>
              <p:cNvSpPr>
                <a:spLocks noChangeArrowheads="1"/>
              </p:cNvSpPr>
              <p:nvPr/>
            </p:nvSpPr>
            <p:spPr bwMode="auto">
              <a:xfrm rot="16200000">
                <a:off x="266" y="1274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84" name="Rectangle 48"/>
              <p:cNvSpPr>
                <a:spLocks noChangeArrowheads="1"/>
              </p:cNvSpPr>
              <p:nvPr/>
            </p:nvSpPr>
            <p:spPr bwMode="auto">
              <a:xfrm rot="16200000">
                <a:off x="266" y="1034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85" name="Rectangle 49"/>
              <p:cNvSpPr>
                <a:spLocks noChangeArrowheads="1"/>
              </p:cNvSpPr>
              <p:nvPr/>
            </p:nvSpPr>
            <p:spPr bwMode="auto">
              <a:xfrm rot="16200000">
                <a:off x="266" y="797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86" name="Rectangle 50"/>
              <p:cNvSpPr>
                <a:spLocks noChangeArrowheads="1"/>
              </p:cNvSpPr>
              <p:nvPr/>
            </p:nvSpPr>
            <p:spPr bwMode="auto">
              <a:xfrm rot="16200000">
                <a:off x="266" y="557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87" name="Rectangle 51"/>
              <p:cNvSpPr>
                <a:spLocks noChangeArrowheads="1"/>
              </p:cNvSpPr>
              <p:nvPr/>
            </p:nvSpPr>
            <p:spPr bwMode="auto">
              <a:xfrm rot="16200000">
                <a:off x="266" y="320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188" name="Rectangle 52"/>
              <p:cNvSpPr>
                <a:spLocks noChangeArrowheads="1"/>
              </p:cNvSpPr>
              <p:nvPr/>
            </p:nvSpPr>
            <p:spPr bwMode="auto">
              <a:xfrm>
                <a:off x="411" y="336"/>
                <a:ext cx="864" cy="1033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3189" name="Oval 53"/>
            <p:cNvSpPr>
              <a:spLocks noChangeArrowheads="1"/>
            </p:cNvSpPr>
            <p:nvPr/>
          </p:nvSpPr>
          <p:spPr bwMode="auto">
            <a:xfrm>
              <a:off x="1604" y="3035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90" name="Oval 54"/>
            <p:cNvSpPr>
              <a:spLocks noChangeArrowheads="1"/>
            </p:cNvSpPr>
            <p:nvPr/>
          </p:nvSpPr>
          <p:spPr bwMode="auto">
            <a:xfrm>
              <a:off x="1604" y="2933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91" name="Freeform 55"/>
            <p:cNvSpPr>
              <a:spLocks/>
            </p:cNvSpPr>
            <p:nvPr/>
          </p:nvSpPr>
          <p:spPr bwMode="auto">
            <a:xfrm>
              <a:off x="1696" y="3112"/>
              <a:ext cx="317" cy="218"/>
            </a:xfrm>
            <a:custGeom>
              <a:avLst/>
              <a:gdLst>
                <a:gd name="T0" fmla="*/ 0 w 317"/>
                <a:gd name="T1" fmla="*/ 0 h 218"/>
                <a:gd name="T2" fmla="*/ 317 w 317"/>
                <a:gd name="T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7" h="218">
                  <a:moveTo>
                    <a:pt x="0" y="0"/>
                  </a:moveTo>
                  <a:lnTo>
                    <a:pt x="317" y="21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92" name="Freeform 56"/>
            <p:cNvSpPr>
              <a:spLocks/>
            </p:cNvSpPr>
            <p:nvPr/>
          </p:nvSpPr>
          <p:spPr bwMode="auto">
            <a:xfrm>
              <a:off x="1704" y="2740"/>
              <a:ext cx="288" cy="228"/>
            </a:xfrm>
            <a:custGeom>
              <a:avLst/>
              <a:gdLst>
                <a:gd name="T0" fmla="*/ 0 w 288"/>
                <a:gd name="T1" fmla="*/ 228 h 228"/>
                <a:gd name="T2" fmla="*/ 288 w 288"/>
                <a:gd name="T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228">
                  <a:moveTo>
                    <a:pt x="0" y="228"/>
                  </a:move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93" name="Text Box 57"/>
            <p:cNvSpPr txBox="1">
              <a:spLocks noChangeArrowheads="1"/>
            </p:cNvSpPr>
            <p:nvPr/>
          </p:nvSpPr>
          <p:spPr bwMode="auto">
            <a:xfrm>
              <a:off x="1001" y="3001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V1</a:t>
              </a:r>
            </a:p>
          </p:txBody>
        </p:sp>
        <p:sp>
          <p:nvSpPr>
            <p:cNvPr id="603194" name="Oval 58"/>
            <p:cNvSpPr>
              <a:spLocks noChangeArrowheads="1"/>
            </p:cNvSpPr>
            <p:nvPr/>
          </p:nvSpPr>
          <p:spPr bwMode="auto">
            <a:xfrm>
              <a:off x="1988" y="3296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95" name="Oval 59"/>
            <p:cNvSpPr>
              <a:spLocks noChangeArrowheads="1"/>
            </p:cNvSpPr>
            <p:nvPr/>
          </p:nvSpPr>
          <p:spPr bwMode="auto">
            <a:xfrm>
              <a:off x="1988" y="2684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96" name="Text Box 60"/>
            <p:cNvSpPr txBox="1">
              <a:spLocks noChangeArrowheads="1"/>
            </p:cNvSpPr>
            <p:nvPr/>
          </p:nvSpPr>
          <p:spPr bwMode="auto">
            <a:xfrm>
              <a:off x="1383" y="257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603197" name="Text Box 61"/>
            <p:cNvSpPr txBox="1">
              <a:spLocks noChangeArrowheads="1"/>
            </p:cNvSpPr>
            <p:nvPr/>
          </p:nvSpPr>
          <p:spPr bwMode="auto">
            <a:xfrm>
              <a:off x="1523" y="3628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E1</a:t>
              </a:r>
            </a:p>
          </p:txBody>
        </p:sp>
        <p:sp>
          <p:nvSpPr>
            <p:cNvPr id="603198" name="Text Box 62"/>
            <p:cNvSpPr txBox="1">
              <a:spLocks noChangeArrowheads="1"/>
            </p:cNvSpPr>
            <p:nvPr/>
          </p:nvSpPr>
          <p:spPr bwMode="auto">
            <a:xfrm>
              <a:off x="1907" y="3629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E2</a:t>
              </a:r>
            </a:p>
          </p:txBody>
        </p:sp>
      </p:grpSp>
      <p:grpSp>
        <p:nvGrpSpPr>
          <p:cNvPr id="603199" name="Group 63"/>
          <p:cNvGrpSpPr>
            <a:grpSpLocks/>
          </p:cNvGrpSpPr>
          <p:nvPr/>
        </p:nvGrpSpPr>
        <p:grpSpPr bwMode="auto">
          <a:xfrm>
            <a:off x="2700338" y="3876675"/>
            <a:ext cx="2024062" cy="1930400"/>
            <a:chOff x="1001" y="3805"/>
            <a:chExt cx="1275" cy="1216"/>
          </a:xfrm>
        </p:grpSpPr>
        <p:grpSp>
          <p:nvGrpSpPr>
            <p:cNvPr id="603200" name="Group 64"/>
            <p:cNvGrpSpPr>
              <a:grpSpLocks/>
            </p:cNvGrpSpPr>
            <p:nvPr/>
          </p:nvGrpSpPr>
          <p:grpSpPr bwMode="auto">
            <a:xfrm>
              <a:off x="1241" y="3805"/>
              <a:ext cx="1035" cy="1033"/>
              <a:chOff x="240" y="336"/>
              <a:chExt cx="1035" cy="1033"/>
            </a:xfrm>
          </p:grpSpPr>
          <p:sp>
            <p:nvSpPr>
              <p:cNvPr id="603201" name="Line 65"/>
              <p:cNvSpPr>
                <a:spLocks noChangeShapeType="1"/>
              </p:cNvSpPr>
              <p:nvPr/>
            </p:nvSpPr>
            <p:spPr bwMode="auto">
              <a:xfrm flipH="1">
                <a:off x="384" y="1330"/>
                <a:ext cx="27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02" name="Line 66"/>
              <p:cNvSpPr>
                <a:spLocks noChangeShapeType="1"/>
              </p:cNvSpPr>
              <p:nvPr/>
            </p:nvSpPr>
            <p:spPr bwMode="auto">
              <a:xfrm flipH="1">
                <a:off x="384" y="1091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03" name="Line 67"/>
              <p:cNvSpPr>
                <a:spLocks noChangeShapeType="1"/>
              </p:cNvSpPr>
              <p:nvPr/>
            </p:nvSpPr>
            <p:spPr bwMode="auto">
              <a:xfrm flipH="1">
                <a:off x="384" y="853"/>
                <a:ext cx="27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04" name="Line 68"/>
              <p:cNvSpPr>
                <a:spLocks noChangeShapeType="1"/>
              </p:cNvSpPr>
              <p:nvPr/>
            </p:nvSpPr>
            <p:spPr bwMode="auto">
              <a:xfrm flipH="1">
                <a:off x="384" y="614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05" name="Line 69"/>
              <p:cNvSpPr>
                <a:spLocks noChangeShapeType="1"/>
              </p:cNvSpPr>
              <p:nvPr/>
            </p:nvSpPr>
            <p:spPr bwMode="auto">
              <a:xfrm flipH="1">
                <a:off x="384" y="376"/>
                <a:ext cx="27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06" name="Rectangle 70"/>
              <p:cNvSpPr>
                <a:spLocks noChangeArrowheads="1"/>
              </p:cNvSpPr>
              <p:nvPr/>
            </p:nvSpPr>
            <p:spPr bwMode="auto">
              <a:xfrm rot="16200000">
                <a:off x="266" y="1274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07" name="Rectangle 71"/>
              <p:cNvSpPr>
                <a:spLocks noChangeArrowheads="1"/>
              </p:cNvSpPr>
              <p:nvPr/>
            </p:nvSpPr>
            <p:spPr bwMode="auto">
              <a:xfrm rot="16200000">
                <a:off x="266" y="1034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08" name="Rectangle 72"/>
              <p:cNvSpPr>
                <a:spLocks noChangeArrowheads="1"/>
              </p:cNvSpPr>
              <p:nvPr/>
            </p:nvSpPr>
            <p:spPr bwMode="auto">
              <a:xfrm rot="16200000">
                <a:off x="266" y="797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09" name="Rectangle 73"/>
              <p:cNvSpPr>
                <a:spLocks noChangeArrowheads="1"/>
              </p:cNvSpPr>
              <p:nvPr/>
            </p:nvSpPr>
            <p:spPr bwMode="auto">
              <a:xfrm rot="16200000">
                <a:off x="266" y="557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10" name="Rectangle 74"/>
              <p:cNvSpPr>
                <a:spLocks noChangeArrowheads="1"/>
              </p:cNvSpPr>
              <p:nvPr/>
            </p:nvSpPr>
            <p:spPr bwMode="auto">
              <a:xfrm rot="16200000">
                <a:off x="266" y="320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11" name="Rectangle 75"/>
              <p:cNvSpPr>
                <a:spLocks noChangeArrowheads="1"/>
              </p:cNvSpPr>
              <p:nvPr/>
            </p:nvSpPr>
            <p:spPr bwMode="auto">
              <a:xfrm>
                <a:off x="411" y="336"/>
                <a:ext cx="864" cy="1033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3212" name="Oval 76"/>
            <p:cNvSpPr>
              <a:spLocks noChangeArrowheads="1"/>
            </p:cNvSpPr>
            <p:nvPr/>
          </p:nvSpPr>
          <p:spPr bwMode="auto">
            <a:xfrm>
              <a:off x="1604" y="4385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213" name="Oval 77"/>
            <p:cNvSpPr>
              <a:spLocks noChangeArrowheads="1"/>
            </p:cNvSpPr>
            <p:nvPr/>
          </p:nvSpPr>
          <p:spPr bwMode="auto">
            <a:xfrm>
              <a:off x="1604" y="4283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214" name="Freeform 78"/>
            <p:cNvSpPr>
              <a:spLocks/>
            </p:cNvSpPr>
            <p:nvPr/>
          </p:nvSpPr>
          <p:spPr bwMode="auto">
            <a:xfrm>
              <a:off x="1688" y="4107"/>
              <a:ext cx="308" cy="290"/>
            </a:xfrm>
            <a:custGeom>
              <a:avLst/>
              <a:gdLst>
                <a:gd name="T0" fmla="*/ 0 w 308"/>
                <a:gd name="T1" fmla="*/ 290 h 290"/>
                <a:gd name="T2" fmla="*/ 308 w 308"/>
                <a:gd name="T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8" h="290">
                  <a:moveTo>
                    <a:pt x="0" y="290"/>
                  </a:moveTo>
                  <a:lnTo>
                    <a:pt x="30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215" name="Freeform 79"/>
            <p:cNvSpPr>
              <a:spLocks/>
            </p:cNvSpPr>
            <p:nvPr/>
          </p:nvSpPr>
          <p:spPr bwMode="auto">
            <a:xfrm>
              <a:off x="1700" y="4203"/>
              <a:ext cx="280" cy="120"/>
            </a:xfrm>
            <a:custGeom>
              <a:avLst/>
              <a:gdLst>
                <a:gd name="T0" fmla="*/ 0 w 280"/>
                <a:gd name="T1" fmla="*/ 120 h 120"/>
                <a:gd name="T2" fmla="*/ 280 w 280"/>
                <a:gd name="T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0" h="120">
                  <a:moveTo>
                    <a:pt x="0" y="120"/>
                  </a:move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216" name="Text Box 80"/>
            <p:cNvSpPr txBox="1">
              <a:spLocks noChangeArrowheads="1"/>
            </p:cNvSpPr>
            <p:nvPr/>
          </p:nvSpPr>
          <p:spPr bwMode="auto">
            <a:xfrm>
              <a:off x="1001" y="422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V2</a:t>
              </a:r>
            </a:p>
          </p:txBody>
        </p:sp>
        <p:sp>
          <p:nvSpPr>
            <p:cNvPr id="603217" name="Oval 81"/>
            <p:cNvSpPr>
              <a:spLocks noChangeArrowheads="1"/>
            </p:cNvSpPr>
            <p:nvPr/>
          </p:nvSpPr>
          <p:spPr bwMode="auto">
            <a:xfrm>
              <a:off x="1988" y="4144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218" name="Oval 82"/>
            <p:cNvSpPr>
              <a:spLocks noChangeArrowheads="1"/>
            </p:cNvSpPr>
            <p:nvPr/>
          </p:nvSpPr>
          <p:spPr bwMode="auto">
            <a:xfrm>
              <a:off x="1988" y="4035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219" name="Text Box 83"/>
            <p:cNvSpPr txBox="1">
              <a:spLocks noChangeArrowheads="1"/>
            </p:cNvSpPr>
            <p:nvPr/>
          </p:nvSpPr>
          <p:spPr bwMode="auto">
            <a:xfrm>
              <a:off x="1507" y="4847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E1</a:t>
              </a:r>
            </a:p>
          </p:txBody>
        </p:sp>
        <p:sp>
          <p:nvSpPr>
            <p:cNvPr id="603220" name="Text Box 84"/>
            <p:cNvSpPr txBox="1">
              <a:spLocks noChangeArrowheads="1"/>
            </p:cNvSpPr>
            <p:nvPr/>
          </p:nvSpPr>
          <p:spPr bwMode="auto">
            <a:xfrm>
              <a:off x="1891" y="4848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E2</a:t>
              </a:r>
            </a:p>
          </p:txBody>
        </p:sp>
      </p:grpSp>
      <p:grpSp>
        <p:nvGrpSpPr>
          <p:cNvPr id="603221" name="Group 85"/>
          <p:cNvGrpSpPr>
            <a:grpSpLocks/>
          </p:cNvGrpSpPr>
          <p:nvPr/>
        </p:nvGrpSpPr>
        <p:grpSpPr bwMode="auto">
          <a:xfrm>
            <a:off x="7502525" y="3876675"/>
            <a:ext cx="2024063" cy="1974850"/>
            <a:chOff x="5019" y="2481"/>
            <a:chExt cx="1275" cy="1244"/>
          </a:xfrm>
        </p:grpSpPr>
        <p:grpSp>
          <p:nvGrpSpPr>
            <p:cNvPr id="603222" name="Group 86"/>
            <p:cNvGrpSpPr>
              <a:grpSpLocks/>
            </p:cNvGrpSpPr>
            <p:nvPr/>
          </p:nvGrpSpPr>
          <p:grpSpPr bwMode="auto">
            <a:xfrm>
              <a:off x="5259" y="2481"/>
              <a:ext cx="1035" cy="1051"/>
              <a:chOff x="1050" y="322"/>
              <a:chExt cx="1035" cy="1593"/>
            </a:xfrm>
          </p:grpSpPr>
          <p:sp>
            <p:nvSpPr>
              <p:cNvPr id="603223" name="Line 87"/>
              <p:cNvSpPr>
                <a:spLocks noChangeShapeType="1"/>
              </p:cNvSpPr>
              <p:nvPr/>
            </p:nvSpPr>
            <p:spPr bwMode="auto">
              <a:xfrm>
                <a:off x="1453" y="1888"/>
                <a:ext cx="1" cy="2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24" name="Line 88"/>
              <p:cNvSpPr>
                <a:spLocks noChangeShapeType="1"/>
              </p:cNvSpPr>
              <p:nvPr/>
            </p:nvSpPr>
            <p:spPr bwMode="auto">
              <a:xfrm>
                <a:off x="1850" y="1888"/>
                <a:ext cx="1" cy="2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25" name="Line 89"/>
              <p:cNvSpPr>
                <a:spLocks noChangeShapeType="1"/>
              </p:cNvSpPr>
              <p:nvPr/>
            </p:nvSpPr>
            <p:spPr bwMode="auto">
              <a:xfrm flipH="1">
                <a:off x="1194" y="1828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26" name="Line 90"/>
              <p:cNvSpPr>
                <a:spLocks noChangeShapeType="1"/>
              </p:cNvSpPr>
              <p:nvPr/>
            </p:nvSpPr>
            <p:spPr bwMode="auto">
              <a:xfrm flipH="1">
                <a:off x="1194" y="1467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27" name="Line 91"/>
              <p:cNvSpPr>
                <a:spLocks noChangeShapeType="1"/>
              </p:cNvSpPr>
              <p:nvPr/>
            </p:nvSpPr>
            <p:spPr bwMode="auto">
              <a:xfrm flipH="1">
                <a:off x="1194" y="1105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28" name="Line 92"/>
              <p:cNvSpPr>
                <a:spLocks noChangeShapeType="1"/>
              </p:cNvSpPr>
              <p:nvPr/>
            </p:nvSpPr>
            <p:spPr bwMode="auto">
              <a:xfrm flipH="1">
                <a:off x="1194" y="744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29" name="Line 93"/>
              <p:cNvSpPr>
                <a:spLocks noChangeShapeType="1"/>
              </p:cNvSpPr>
              <p:nvPr/>
            </p:nvSpPr>
            <p:spPr bwMode="auto">
              <a:xfrm flipH="1">
                <a:off x="1194" y="382"/>
                <a:ext cx="2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230" name="Rectangle 94"/>
              <p:cNvSpPr>
                <a:spLocks noChangeArrowheads="1"/>
              </p:cNvSpPr>
              <p:nvPr/>
            </p:nvSpPr>
            <p:spPr bwMode="auto">
              <a:xfrm rot="16200000">
                <a:off x="1064" y="1769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31" name="Rectangle 95"/>
              <p:cNvSpPr>
                <a:spLocks noChangeArrowheads="1"/>
              </p:cNvSpPr>
              <p:nvPr/>
            </p:nvSpPr>
            <p:spPr bwMode="auto">
              <a:xfrm rot="16200000">
                <a:off x="1064" y="1405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32" name="Rectangle 96"/>
              <p:cNvSpPr>
                <a:spLocks noChangeArrowheads="1"/>
              </p:cNvSpPr>
              <p:nvPr/>
            </p:nvSpPr>
            <p:spPr bwMode="auto">
              <a:xfrm rot="16200000">
                <a:off x="1064" y="1046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33" name="Rectangle 97"/>
              <p:cNvSpPr>
                <a:spLocks noChangeArrowheads="1"/>
              </p:cNvSpPr>
              <p:nvPr/>
            </p:nvSpPr>
            <p:spPr bwMode="auto">
              <a:xfrm rot="16200000">
                <a:off x="1064" y="682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34" name="Rectangle 98"/>
              <p:cNvSpPr>
                <a:spLocks noChangeArrowheads="1"/>
              </p:cNvSpPr>
              <p:nvPr/>
            </p:nvSpPr>
            <p:spPr bwMode="auto">
              <a:xfrm rot="16200000">
                <a:off x="1064" y="323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1" hangingPunct="1"/>
                <a:r>
                  <a:rPr lang="en-US" sz="1000" b="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1000" b="0">
                  <a:latin typeface="Arial" charset="0"/>
                </a:endParaRPr>
              </a:p>
            </p:txBody>
          </p:sp>
          <p:sp>
            <p:nvSpPr>
              <p:cNvPr id="603235" name="Rectangle 99"/>
              <p:cNvSpPr>
                <a:spLocks noChangeArrowheads="1"/>
              </p:cNvSpPr>
              <p:nvPr/>
            </p:nvSpPr>
            <p:spPr bwMode="auto">
              <a:xfrm>
                <a:off x="1221" y="322"/>
                <a:ext cx="864" cy="1566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3236" name="Oval 100"/>
            <p:cNvSpPr>
              <a:spLocks noChangeArrowheads="1"/>
            </p:cNvSpPr>
            <p:nvPr/>
          </p:nvSpPr>
          <p:spPr bwMode="auto">
            <a:xfrm>
              <a:off x="5622" y="3065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237" name="Freeform 101"/>
            <p:cNvSpPr>
              <a:spLocks/>
            </p:cNvSpPr>
            <p:nvPr/>
          </p:nvSpPr>
          <p:spPr bwMode="auto">
            <a:xfrm>
              <a:off x="5694" y="2784"/>
              <a:ext cx="320" cy="292"/>
            </a:xfrm>
            <a:custGeom>
              <a:avLst/>
              <a:gdLst>
                <a:gd name="T0" fmla="*/ 0 w 320"/>
                <a:gd name="T1" fmla="*/ 292 h 292"/>
                <a:gd name="T2" fmla="*/ 320 w 320"/>
                <a:gd name="T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292">
                  <a:moveTo>
                    <a:pt x="0" y="292"/>
                  </a:moveTo>
                  <a:lnTo>
                    <a:pt x="32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238" name="Freeform 102"/>
            <p:cNvSpPr>
              <a:spLocks/>
            </p:cNvSpPr>
            <p:nvPr/>
          </p:nvSpPr>
          <p:spPr bwMode="auto">
            <a:xfrm flipV="1">
              <a:off x="5694" y="3100"/>
              <a:ext cx="320" cy="69"/>
            </a:xfrm>
            <a:custGeom>
              <a:avLst/>
              <a:gdLst>
                <a:gd name="T0" fmla="*/ 0 w 320"/>
                <a:gd name="T1" fmla="*/ 0 h 304"/>
                <a:gd name="T2" fmla="*/ 320 w 320"/>
                <a:gd name="T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304">
                  <a:moveTo>
                    <a:pt x="0" y="0"/>
                  </a:moveTo>
                  <a:lnTo>
                    <a:pt x="320" y="30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239" name="Text Box 103"/>
            <p:cNvSpPr txBox="1">
              <a:spLocks noChangeArrowheads="1"/>
            </p:cNvSpPr>
            <p:nvPr/>
          </p:nvSpPr>
          <p:spPr bwMode="auto">
            <a:xfrm>
              <a:off x="5019" y="2907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V3</a:t>
              </a:r>
            </a:p>
          </p:txBody>
        </p:sp>
        <p:sp>
          <p:nvSpPr>
            <p:cNvPr id="603240" name="Text Box 104"/>
            <p:cNvSpPr txBox="1">
              <a:spLocks noChangeArrowheads="1"/>
            </p:cNvSpPr>
            <p:nvPr/>
          </p:nvSpPr>
          <p:spPr bwMode="auto">
            <a:xfrm>
              <a:off x="5547" y="3551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E1</a:t>
              </a:r>
            </a:p>
          </p:txBody>
        </p:sp>
        <p:sp>
          <p:nvSpPr>
            <p:cNvPr id="603241" name="Text Box 105"/>
            <p:cNvSpPr txBox="1">
              <a:spLocks noChangeArrowheads="1"/>
            </p:cNvSpPr>
            <p:nvPr/>
          </p:nvSpPr>
          <p:spPr bwMode="auto">
            <a:xfrm>
              <a:off x="5931" y="3552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E2</a:t>
              </a:r>
            </a:p>
          </p:txBody>
        </p:sp>
        <p:sp>
          <p:nvSpPr>
            <p:cNvPr id="603242" name="Oval 106"/>
            <p:cNvSpPr>
              <a:spLocks noChangeArrowheads="1"/>
            </p:cNvSpPr>
            <p:nvPr/>
          </p:nvSpPr>
          <p:spPr bwMode="auto">
            <a:xfrm>
              <a:off x="6006" y="3083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243" name="Oval 107"/>
            <p:cNvSpPr>
              <a:spLocks noChangeArrowheads="1"/>
            </p:cNvSpPr>
            <p:nvPr/>
          </p:nvSpPr>
          <p:spPr bwMode="auto">
            <a:xfrm>
              <a:off x="6006" y="2704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244" name="Oval 108"/>
            <p:cNvSpPr>
              <a:spLocks noChangeArrowheads="1"/>
            </p:cNvSpPr>
            <p:nvPr/>
          </p:nvSpPr>
          <p:spPr bwMode="auto">
            <a:xfrm>
              <a:off x="5639" y="313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245" name="Text Box 109"/>
          <p:cNvSpPr txBox="1">
            <a:spLocks noChangeArrowheads="1"/>
          </p:cNvSpPr>
          <p:nvPr/>
        </p:nvSpPr>
        <p:spPr bwMode="auto">
          <a:xfrm>
            <a:off x="996950" y="5819775"/>
            <a:ext cx="96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divergence</a:t>
            </a:r>
          </a:p>
        </p:txBody>
      </p:sp>
      <p:sp>
        <p:nvSpPr>
          <p:cNvPr id="603246" name="Text Box 110"/>
          <p:cNvSpPr txBox="1">
            <a:spLocks noChangeArrowheads="1"/>
          </p:cNvSpPr>
          <p:nvPr/>
        </p:nvSpPr>
        <p:spPr bwMode="auto">
          <a:xfrm>
            <a:off x="5838825" y="5837238"/>
            <a:ext cx="1439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major crossing,</a:t>
            </a:r>
          </a:p>
          <a:p>
            <a:pPr algn="l"/>
            <a:r>
              <a:rPr lang="en-US" sz="1400" b="0"/>
              <a:t>reversal of values</a:t>
            </a:r>
          </a:p>
        </p:txBody>
      </p:sp>
      <p:sp>
        <p:nvSpPr>
          <p:cNvPr id="603247" name="Text Box 111"/>
          <p:cNvSpPr txBox="1">
            <a:spLocks noChangeArrowheads="1"/>
          </p:cNvSpPr>
          <p:nvPr/>
        </p:nvSpPr>
        <p:spPr bwMode="auto">
          <a:xfrm>
            <a:off x="3479800" y="5818188"/>
            <a:ext cx="12906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minor crossing,</a:t>
            </a:r>
          </a:p>
          <a:p>
            <a:pPr algn="l"/>
            <a:r>
              <a:rPr lang="en-US" sz="1400" b="0"/>
              <a:t>similar values</a:t>
            </a:r>
          </a:p>
        </p:txBody>
      </p:sp>
      <p:sp>
        <p:nvSpPr>
          <p:cNvPr id="603248" name="Text Box 112"/>
          <p:cNvSpPr txBox="1">
            <a:spLocks noChangeArrowheads="1"/>
          </p:cNvSpPr>
          <p:nvPr/>
        </p:nvSpPr>
        <p:spPr bwMode="auto">
          <a:xfrm>
            <a:off x="8247063" y="5821363"/>
            <a:ext cx="1274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effect-no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54988" y="6391275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245" grpId="0"/>
      <p:bldP spid="603246" grpId="0"/>
      <p:bldP spid="603247" grpId="0"/>
      <p:bldP spid="603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357188" y="1141413"/>
            <a:ext cx="964406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600" b="0"/>
              <a:t>For two traits, more complicated variants are possible</a:t>
            </a:r>
          </a:p>
          <a:p>
            <a:pPr algn="l">
              <a:buFontTx/>
              <a:buChar char="•"/>
            </a:pPr>
            <a:r>
              <a:rPr lang="en-US" sz="2600" b="0"/>
              <a:t>Pairwise comparisons do not fully describe pattern </a:t>
            </a:r>
            <a:r>
              <a:rPr lang="en-US" sz="1800" b="0"/>
              <a:t>(they determine which groups differ, but not </a:t>
            </a:r>
            <a:r>
              <a:rPr lang="en-US" sz="1800" b="0" i="1"/>
              <a:t>how</a:t>
            </a:r>
            <a:r>
              <a:rPr lang="en-US" sz="1800" b="0"/>
              <a:t>)</a:t>
            </a:r>
            <a:endParaRPr lang="en-US" sz="1800" b="0">
              <a:cs typeface="Times New Roman" pitchFamily="18" charset="0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96838"/>
            <a:ext cx="10107612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 dirty="0" smtClean="0">
                <a:solidFill>
                  <a:srgbClr val="0000FF"/>
                </a:solidFill>
              </a:rPr>
              <a:t>Bivariate </a:t>
            </a:r>
            <a:r>
              <a:rPr lang="en-US" sz="4000" b="1" dirty="0">
                <a:solidFill>
                  <a:srgbClr val="0000FF"/>
                </a:solidFill>
              </a:rPr>
              <a:t>Interaction Terms</a:t>
            </a:r>
          </a:p>
        </p:txBody>
      </p:sp>
      <p:sp>
        <p:nvSpPr>
          <p:cNvPr id="60518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114675" y="2990850"/>
            <a:ext cx="1365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direction change</a:t>
            </a: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8118475" y="2917825"/>
            <a:ext cx="14589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direction change: </a:t>
            </a:r>
          </a:p>
          <a:p>
            <a:pPr algn="l"/>
            <a:r>
              <a:rPr lang="en-US" sz="1400" b="0"/>
              <a:t>rank-order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3070225" y="4951413"/>
            <a:ext cx="1414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direction change:</a:t>
            </a:r>
          </a:p>
          <a:p>
            <a:pPr algn="l"/>
            <a:r>
              <a:rPr lang="en-US" sz="1400" b="0"/>
              <a:t>crossing</a:t>
            </a:r>
          </a:p>
        </p:txBody>
      </p:sp>
      <p:sp>
        <p:nvSpPr>
          <p:cNvPr id="605193" name="Text Box 9"/>
          <p:cNvSpPr txBox="1">
            <a:spLocks noChangeArrowheads="1"/>
          </p:cNvSpPr>
          <p:nvPr/>
        </p:nvSpPr>
        <p:spPr bwMode="auto">
          <a:xfrm>
            <a:off x="8107363" y="4940300"/>
            <a:ext cx="1274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 b="0"/>
              <a:t>effect-no effect</a:t>
            </a:r>
          </a:p>
        </p:txBody>
      </p:sp>
      <p:grpSp>
        <p:nvGrpSpPr>
          <p:cNvPr id="605194" name="Group 10"/>
          <p:cNvGrpSpPr>
            <a:grpSpLocks/>
          </p:cNvGrpSpPr>
          <p:nvPr/>
        </p:nvGrpSpPr>
        <p:grpSpPr bwMode="auto">
          <a:xfrm>
            <a:off x="342900" y="2428875"/>
            <a:ext cx="2478088" cy="1885950"/>
            <a:chOff x="1746" y="4608"/>
            <a:chExt cx="1561" cy="1188"/>
          </a:xfrm>
        </p:grpSpPr>
        <p:sp>
          <p:nvSpPr>
            <p:cNvPr id="605195" name="Line 11"/>
            <p:cNvSpPr>
              <a:spLocks noChangeAspect="1" noChangeShapeType="1"/>
            </p:cNvSpPr>
            <p:nvPr/>
          </p:nvSpPr>
          <p:spPr bwMode="auto">
            <a:xfrm flipH="1">
              <a:off x="2131" y="5609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96" name="Line 12"/>
            <p:cNvSpPr>
              <a:spLocks noChangeAspect="1" noChangeShapeType="1"/>
            </p:cNvSpPr>
            <p:nvPr/>
          </p:nvSpPr>
          <p:spPr bwMode="auto">
            <a:xfrm flipH="1">
              <a:off x="2131" y="5369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97" name="Line 13"/>
            <p:cNvSpPr>
              <a:spLocks noChangeAspect="1" noChangeShapeType="1"/>
            </p:cNvSpPr>
            <p:nvPr/>
          </p:nvSpPr>
          <p:spPr bwMode="auto">
            <a:xfrm flipH="1">
              <a:off x="2131" y="5129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98" name="Line 14"/>
            <p:cNvSpPr>
              <a:spLocks noChangeAspect="1" noChangeShapeType="1"/>
            </p:cNvSpPr>
            <p:nvPr/>
          </p:nvSpPr>
          <p:spPr bwMode="auto">
            <a:xfrm flipH="1">
              <a:off x="2131" y="4888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99" name="Line 15"/>
            <p:cNvSpPr>
              <a:spLocks noChangeAspect="1" noChangeShapeType="1"/>
            </p:cNvSpPr>
            <p:nvPr/>
          </p:nvSpPr>
          <p:spPr bwMode="auto">
            <a:xfrm flipH="1">
              <a:off x="2131" y="4648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00" name="Rectangle 16"/>
            <p:cNvSpPr>
              <a:spLocks noChangeAspect="1" noChangeArrowheads="1"/>
            </p:cNvSpPr>
            <p:nvPr/>
          </p:nvSpPr>
          <p:spPr bwMode="auto">
            <a:xfrm rot="16200000">
              <a:off x="2014" y="555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01" name="Rectangle 17"/>
            <p:cNvSpPr>
              <a:spLocks noChangeAspect="1" noChangeArrowheads="1"/>
            </p:cNvSpPr>
            <p:nvPr/>
          </p:nvSpPr>
          <p:spPr bwMode="auto">
            <a:xfrm rot="16200000">
              <a:off x="2015" y="531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02" name="Rectangle 18"/>
            <p:cNvSpPr>
              <a:spLocks noChangeAspect="1" noChangeArrowheads="1"/>
            </p:cNvSpPr>
            <p:nvPr/>
          </p:nvSpPr>
          <p:spPr bwMode="auto">
            <a:xfrm rot="16200000">
              <a:off x="2015" y="507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03" name="Rectangle 19"/>
            <p:cNvSpPr>
              <a:spLocks noChangeAspect="1" noChangeArrowheads="1"/>
            </p:cNvSpPr>
            <p:nvPr/>
          </p:nvSpPr>
          <p:spPr bwMode="auto">
            <a:xfrm rot="16200000">
              <a:off x="2016" y="483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04" name="Rectangle 20"/>
            <p:cNvSpPr>
              <a:spLocks noChangeAspect="1" noChangeArrowheads="1"/>
            </p:cNvSpPr>
            <p:nvPr/>
          </p:nvSpPr>
          <p:spPr bwMode="auto">
            <a:xfrm rot="16200000">
              <a:off x="2016" y="459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05" name="Oval 21"/>
            <p:cNvSpPr>
              <a:spLocks noChangeAspect="1" noChangeArrowheads="1"/>
            </p:cNvSpPr>
            <p:nvPr/>
          </p:nvSpPr>
          <p:spPr bwMode="auto">
            <a:xfrm>
              <a:off x="2725" y="5244"/>
              <a:ext cx="12" cy="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06" name="Oval 22"/>
            <p:cNvSpPr>
              <a:spLocks noChangeAspect="1" noChangeArrowheads="1"/>
            </p:cNvSpPr>
            <p:nvPr/>
          </p:nvSpPr>
          <p:spPr bwMode="auto">
            <a:xfrm>
              <a:off x="2461" y="4882"/>
              <a:ext cx="12" cy="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07" name="Oval 23"/>
            <p:cNvSpPr>
              <a:spLocks noChangeAspect="1" noChangeArrowheads="1"/>
            </p:cNvSpPr>
            <p:nvPr/>
          </p:nvSpPr>
          <p:spPr bwMode="auto">
            <a:xfrm>
              <a:off x="2858" y="5123"/>
              <a:ext cx="12" cy="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08" name="Oval 24"/>
            <p:cNvSpPr>
              <a:spLocks noChangeAspect="1" noChangeArrowheads="1"/>
            </p:cNvSpPr>
            <p:nvPr/>
          </p:nvSpPr>
          <p:spPr bwMode="auto">
            <a:xfrm>
              <a:off x="3124" y="5001"/>
              <a:ext cx="12" cy="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09" name="Rectangle 25"/>
            <p:cNvSpPr>
              <a:spLocks noChangeAspect="1" noChangeArrowheads="1"/>
            </p:cNvSpPr>
            <p:nvPr/>
          </p:nvSpPr>
          <p:spPr bwMode="auto">
            <a:xfrm>
              <a:off x="2157" y="4608"/>
              <a:ext cx="1150" cy="10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10" name="Oval 26"/>
            <p:cNvSpPr>
              <a:spLocks noChangeArrowheads="1"/>
            </p:cNvSpPr>
            <p:nvPr/>
          </p:nvSpPr>
          <p:spPr bwMode="auto">
            <a:xfrm>
              <a:off x="2683" y="519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Oval 27"/>
            <p:cNvSpPr>
              <a:spLocks noChangeArrowheads="1"/>
            </p:cNvSpPr>
            <p:nvPr/>
          </p:nvSpPr>
          <p:spPr bwMode="auto">
            <a:xfrm>
              <a:off x="2814" y="5067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2" name="Freeform 28"/>
            <p:cNvSpPr>
              <a:spLocks/>
            </p:cNvSpPr>
            <p:nvPr/>
          </p:nvSpPr>
          <p:spPr bwMode="auto">
            <a:xfrm>
              <a:off x="2479" y="4890"/>
              <a:ext cx="222" cy="312"/>
            </a:xfrm>
            <a:custGeom>
              <a:avLst/>
              <a:gdLst>
                <a:gd name="T0" fmla="*/ 0 w 222"/>
                <a:gd name="T1" fmla="*/ 0 h 312"/>
                <a:gd name="T2" fmla="*/ 222 w 222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312">
                  <a:moveTo>
                    <a:pt x="0" y="0"/>
                  </a:moveTo>
                  <a:lnTo>
                    <a:pt x="222" y="31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13" name="Freeform 29"/>
            <p:cNvSpPr>
              <a:spLocks/>
            </p:cNvSpPr>
            <p:nvPr/>
          </p:nvSpPr>
          <p:spPr bwMode="auto">
            <a:xfrm>
              <a:off x="2909" y="5001"/>
              <a:ext cx="215" cy="97"/>
            </a:xfrm>
            <a:custGeom>
              <a:avLst/>
              <a:gdLst>
                <a:gd name="T0" fmla="*/ 0 w 215"/>
                <a:gd name="T1" fmla="*/ 97 h 97"/>
                <a:gd name="T2" fmla="*/ 215 w 215"/>
                <a:gd name="T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5" h="97">
                  <a:moveTo>
                    <a:pt x="0" y="97"/>
                  </a:moveTo>
                  <a:lnTo>
                    <a:pt x="215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14" name="Text Box 30"/>
            <p:cNvSpPr txBox="1">
              <a:spLocks noChangeArrowheads="1"/>
            </p:cNvSpPr>
            <p:nvPr/>
          </p:nvSpPr>
          <p:spPr bwMode="auto">
            <a:xfrm>
              <a:off x="1746" y="5033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V2</a:t>
              </a:r>
            </a:p>
          </p:txBody>
        </p:sp>
        <p:sp>
          <p:nvSpPr>
            <p:cNvPr id="605215" name="Text Box 31"/>
            <p:cNvSpPr txBox="1">
              <a:spLocks noChangeArrowheads="1"/>
            </p:cNvSpPr>
            <p:nvPr/>
          </p:nvSpPr>
          <p:spPr bwMode="auto">
            <a:xfrm>
              <a:off x="2621" y="5623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V1</a:t>
              </a:r>
            </a:p>
          </p:txBody>
        </p:sp>
        <p:sp>
          <p:nvSpPr>
            <p:cNvPr id="605216" name="Oval 32"/>
            <p:cNvSpPr>
              <a:spLocks noChangeArrowheads="1"/>
            </p:cNvSpPr>
            <p:nvPr/>
          </p:nvSpPr>
          <p:spPr bwMode="auto">
            <a:xfrm>
              <a:off x="3074" y="4951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Oval 33"/>
            <p:cNvSpPr>
              <a:spLocks noChangeArrowheads="1"/>
            </p:cNvSpPr>
            <p:nvPr/>
          </p:nvSpPr>
          <p:spPr bwMode="auto">
            <a:xfrm>
              <a:off x="2416" y="4833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18" name="Group 34"/>
          <p:cNvGrpSpPr>
            <a:grpSpLocks/>
          </p:cNvGrpSpPr>
          <p:nvPr/>
        </p:nvGrpSpPr>
        <p:grpSpPr bwMode="auto">
          <a:xfrm>
            <a:off x="5091113" y="2408238"/>
            <a:ext cx="2481262" cy="1893887"/>
            <a:chOff x="1746" y="5830"/>
            <a:chExt cx="1563" cy="1193"/>
          </a:xfrm>
        </p:grpSpPr>
        <p:sp>
          <p:nvSpPr>
            <p:cNvPr id="605219" name="Freeform 35"/>
            <p:cNvSpPr>
              <a:spLocks/>
            </p:cNvSpPr>
            <p:nvPr/>
          </p:nvSpPr>
          <p:spPr bwMode="auto">
            <a:xfrm>
              <a:off x="2874" y="6097"/>
              <a:ext cx="236" cy="382"/>
            </a:xfrm>
            <a:custGeom>
              <a:avLst/>
              <a:gdLst>
                <a:gd name="T0" fmla="*/ 236 w 236"/>
                <a:gd name="T1" fmla="*/ 382 h 382"/>
                <a:gd name="T2" fmla="*/ 0 w 236"/>
                <a:gd name="T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6" h="382">
                  <a:moveTo>
                    <a:pt x="236" y="38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20" name="Line 36"/>
            <p:cNvSpPr>
              <a:spLocks noChangeAspect="1" noChangeShapeType="1"/>
            </p:cNvSpPr>
            <p:nvPr/>
          </p:nvSpPr>
          <p:spPr bwMode="auto">
            <a:xfrm flipH="1">
              <a:off x="2133" y="6831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21" name="Line 37"/>
            <p:cNvSpPr>
              <a:spLocks noChangeAspect="1" noChangeShapeType="1"/>
            </p:cNvSpPr>
            <p:nvPr/>
          </p:nvSpPr>
          <p:spPr bwMode="auto">
            <a:xfrm flipH="1">
              <a:off x="2133" y="6591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22" name="Line 38"/>
            <p:cNvSpPr>
              <a:spLocks noChangeAspect="1" noChangeShapeType="1"/>
            </p:cNvSpPr>
            <p:nvPr/>
          </p:nvSpPr>
          <p:spPr bwMode="auto">
            <a:xfrm flipH="1">
              <a:off x="2133" y="6351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23" name="Line 39"/>
            <p:cNvSpPr>
              <a:spLocks noChangeAspect="1" noChangeShapeType="1"/>
            </p:cNvSpPr>
            <p:nvPr/>
          </p:nvSpPr>
          <p:spPr bwMode="auto">
            <a:xfrm flipH="1">
              <a:off x="2133" y="6110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24" name="Line 40"/>
            <p:cNvSpPr>
              <a:spLocks noChangeAspect="1" noChangeShapeType="1"/>
            </p:cNvSpPr>
            <p:nvPr/>
          </p:nvSpPr>
          <p:spPr bwMode="auto">
            <a:xfrm flipH="1">
              <a:off x="2133" y="5870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25" name="Rectangle 41"/>
            <p:cNvSpPr>
              <a:spLocks noChangeAspect="1" noChangeArrowheads="1"/>
            </p:cNvSpPr>
            <p:nvPr/>
          </p:nvSpPr>
          <p:spPr bwMode="auto">
            <a:xfrm rot="16200000">
              <a:off x="2016" y="677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26" name="Rectangle 42"/>
            <p:cNvSpPr>
              <a:spLocks noChangeAspect="1" noChangeArrowheads="1"/>
            </p:cNvSpPr>
            <p:nvPr/>
          </p:nvSpPr>
          <p:spPr bwMode="auto">
            <a:xfrm rot="16200000">
              <a:off x="2017" y="653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27" name="Rectangle 43"/>
            <p:cNvSpPr>
              <a:spLocks noChangeAspect="1" noChangeArrowheads="1"/>
            </p:cNvSpPr>
            <p:nvPr/>
          </p:nvSpPr>
          <p:spPr bwMode="auto">
            <a:xfrm rot="16200000">
              <a:off x="2017" y="629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28" name="Rectangle 44"/>
            <p:cNvSpPr>
              <a:spLocks noChangeAspect="1" noChangeArrowheads="1"/>
            </p:cNvSpPr>
            <p:nvPr/>
          </p:nvSpPr>
          <p:spPr bwMode="auto">
            <a:xfrm rot="16200000">
              <a:off x="2018" y="605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29" name="Rectangle 45"/>
            <p:cNvSpPr>
              <a:spLocks noChangeAspect="1" noChangeArrowheads="1"/>
            </p:cNvSpPr>
            <p:nvPr/>
          </p:nvSpPr>
          <p:spPr bwMode="auto">
            <a:xfrm rot="16200000">
              <a:off x="2018" y="581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30" name="Rectangle 46"/>
            <p:cNvSpPr>
              <a:spLocks noChangeAspect="1" noChangeArrowheads="1"/>
            </p:cNvSpPr>
            <p:nvPr/>
          </p:nvSpPr>
          <p:spPr bwMode="auto">
            <a:xfrm>
              <a:off x="2159" y="5830"/>
              <a:ext cx="1150" cy="10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31" name="Oval 47"/>
            <p:cNvSpPr>
              <a:spLocks noChangeArrowheads="1"/>
            </p:cNvSpPr>
            <p:nvPr/>
          </p:nvSpPr>
          <p:spPr bwMode="auto">
            <a:xfrm>
              <a:off x="2684" y="6419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32" name="Oval 48"/>
            <p:cNvSpPr>
              <a:spLocks noChangeArrowheads="1"/>
            </p:cNvSpPr>
            <p:nvPr/>
          </p:nvSpPr>
          <p:spPr bwMode="auto">
            <a:xfrm>
              <a:off x="2820" y="60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33" name="Freeform 49"/>
            <p:cNvSpPr>
              <a:spLocks/>
            </p:cNvSpPr>
            <p:nvPr/>
          </p:nvSpPr>
          <p:spPr bwMode="auto">
            <a:xfrm>
              <a:off x="2465" y="6104"/>
              <a:ext cx="236" cy="319"/>
            </a:xfrm>
            <a:custGeom>
              <a:avLst/>
              <a:gdLst>
                <a:gd name="T0" fmla="*/ 236 w 236"/>
                <a:gd name="T1" fmla="*/ 319 h 319"/>
                <a:gd name="T2" fmla="*/ 0 w 236"/>
                <a:gd name="T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6" h="319">
                  <a:moveTo>
                    <a:pt x="236" y="319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34" name="Text Box 50"/>
            <p:cNvSpPr txBox="1">
              <a:spLocks noChangeArrowheads="1"/>
            </p:cNvSpPr>
            <p:nvPr/>
          </p:nvSpPr>
          <p:spPr bwMode="auto">
            <a:xfrm>
              <a:off x="1746" y="6258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V3</a:t>
              </a:r>
            </a:p>
          </p:txBody>
        </p:sp>
        <p:sp>
          <p:nvSpPr>
            <p:cNvPr id="605235" name="Text Box 51"/>
            <p:cNvSpPr txBox="1">
              <a:spLocks noChangeArrowheads="1"/>
            </p:cNvSpPr>
            <p:nvPr/>
          </p:nvSpPr>
          <p:spPr bwMode="auto">
            <a:xfrm>
              <a:off x="2621" y="6850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V1</a:t>
              </a:r>
            </a:p>
          </p:txBody>
        </p:sp>
        <p:sp>
          <p:nvSpPr>
            <p:cNvPr id="605236" name="Oval 52"/>
            <p:cNvSpPr>
              <a:spLocks noChangeArrowheads="1"/>
            </p:cNvSpPr>
            <p:nvPr/>
          </p:nvSpPr>
          <p:spPr bwMode="auto">
            <a:xfrm>
              <a:off x="2416" y="6049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37" name="Oval 53"/>
            <p:cNvSpPr>
              <a:spLocks noChangeArrowheads="1"/>
            </p:cNvSpPr>
            <p:nvPr/>
          </p:nvSpPr>
          <p:spPr bwMode="auto">
            <a:xfrm>
              <a:off x="3067" y="6432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38" name="Group 54"/>
          <p:cNvGrpSpPr>
            <a:grpSpLocks/>
          </p:cNvGrpSpPr>
          <p:nvPr/>
        </p:nvGrpSpPr>
        <p:grpSpPr bwMode="auto">
          <a:xfrm>
            <a:off x="342900" y="4422775"/>
            <a:ext cx="2481263" cy="2173288"/>
            <a:chOff x="1742" y="7059"/>
            <a:chExt cx="1563" cy="1369"/>
          </a:xfrm>
        </p:grpSpPr>
        <p:sp>
          <p:nvSpPr>
            <p:cNvPr id="605239" name="Freeform 55"/>
            <p:cNvSpPr>
              <a:spLocks/>
            </p:cNvSpPr>
            <p:nvPr/>
          </p:nvSpPr>
          <p:spPr bwMode="auto">
            <a:xfrm>
              <a:off x="2727" y="7318"/>
              <a:ext cx="123" cy="390"/>
            </a:xfrm>
            <a:custGeom>
              <a:avLst/>
              <a:gdLst>
                <a:gd name="T0" fmla="*/ 123 w 123"/>
                <a:gd name="T1" fmla="*/ 390 h 390"/>
                <a:gd name="T2" fmla="*/ 0 w 123"/>
                <a:gd name="T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" h="390">
                  <a:moveTo>
                    <a:pt x="123" y="39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0" name="Freeform 56"/>
            <p:cNvSpPr>
              <a:spLocks/>
            </p:cNvSpPr>
            <p:nvPr/>
          </p:nvSpPr>
          <p:spPr bwMode="auto">
            <a:xfrm>
              <a:off x="2593" y="7319"/>
              <a:ext cx="382" cy="375"/>
            </a:xfrm>
            <a:custGeom>
              <a:avLst/>
              <a:gdLst>
                <a:gd name="T0" fmla="*/ 0 w 382"/>
                <a:gd name="T1" fmla="*/ 375 h 375"/>
                <a:gd name="T2" fmla="*/ 382 w 382"/>
                <a:gd name="T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375">
                  <a:moveTo>
                    <a:pt x="0" y="375"/>
                  </a:moveTo>
                  <a:lnTo>
                    <a:pt x="38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1" name="Line 57"/>
            <p:cNvSpPr>
              <a:spLocks noChangeAspect="1" noChangeShapeType="1"/>
            </p:cNvSpPr>
            <p:nvPr/>
          </p:nvSpPr>
          <p:spPr bwMode="auto">
            <a:xfrm>
              <a:off x="2199" y="8100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2" name="Line 58"/>
            <p:cNvSpPr>
              <a:spLocks noChangeAspect="1" noChangeShapeType="1"/>
            </p:cNvSpPr>
            <p:nvPr/>
          </p:nvSpPr>
          <p:spPr bwMode="auto">
            <a:xfrm>
              <a:off x="2465" y="8100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3" name="Line 59"/>
            <p:cNvSpPr>
              <a:spLocks noChangeAspect="1" noChangeShapeType="1"/>
            </p:cNvSpPr>
            <p:nvPr/>
          </p:nvSpPr>
          <p:spPr bwMode="auto">
            <a:xfrm>
              <a:off x="2729" y="8100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4" name="Line 60"/>
            <p:cNvSpPr>
              <a:spLocks noChangeAspect="1" noChangeShapeType="1"/>
            </p:cNvSpPr>
            <p:nvPr/>
          </p:nvSpPr>
          <p:spPr bwMode="auto">
            <a:xfrm>
              <a:off x="2995" y="8100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5" name="Line 61"/>
            <p:cNvSpPr>
              <a:spLocks noChangeAspect="1" noChangeShapeType="1"/>
            </p:cNvSpPr>
            <p:nvPr/>
          </p:nvSpPr>
          <p:spPr bwMode="auto">
            <a:xfrm>
              <a:off x="3261" y="8100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6" name="Rectangle 62"/>
            <p:cNvSpPr>
              <a:spLocks noChangeAspect="1" noChangeArrowheads="1"/>
            </p:cNvSpPr>
            <p:nvPr/>
          </p:nvSpPr>
          <p:spPr bwMode="auto">
            <a:xfrm>
              <a:off x="2183" y="814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47" name="Rectangle 63"/>
            <p:cNvSpPr>
              <a:spLocks noChangeAspect="1" noChangeArrowheads="1"/>
            </p:cNvSpPr>
            <p:nvPr/>
          </p:nvSpPr>
          <p:spPr bwMode="auto">
            <a:xfrm>
              <a:off x="2449" y="814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48" name="Rectangle 64"/>
            <p:cNvSpPr>
              <a:spLocks noChangeAspect="1" noChangeArrowheads="1"/>
            </p:cNvSpPr>
            <p:nvPr/>
          </p:nvSpPr>
          <p:spPr bwMode="auto">
            <a:xfrm>
              <a:off x="2713" y="814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49" name="Rectangle 65"/>
            <p:cNvSpPr>
              <a:spLocks noChangeAspect="1" noChangeArrowheads="1"/>
            </p:cNvSpPr>
            <p:nvPr/>
          </p:nvSpPr>
          <p:spPr bwMode="auto">
            <a:xfrm>
              <a:off x="2978" y="814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50" name="Rectangle 66"/>
            <p:cNvSpPr>
              <a:spLocks noChangeAspect="1" noChangeArrowheads="1"/>
            </p:cNvSpPr>
            <p:nvPr/>
          </p:nvSpPr>
          <p:spPr bwMode="auto">
            <a:xfrm>
              <a:off x="3245" y="8140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51" name="Line 67"/>
            <p:cNvSpPr>
              <a:spLocks noChangeAspect="1" noChangeShapeType="1"/>
            </p:cNvSpPr>
            <p:nvPr/>
          </p:nvSpPr>
          <p:spPr bwMode="auto">
            <a:xfrm flipH="1">
              <a:off x="2129" y="8060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52" name="Line 68"/>
            <p:cNvSpPr>
              <a:spLocks noChangeAspect="1" noChangeShapeType="1"/>
            </p:cNvSpPr>
            <p:nvPr/>
          </p:nvSpPr>
          <p:spPr bwMode="auto">
            <a:xfrm flipH="1">
              <a:off x="2129" y="7820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53" name="Line 69"/>
            <p:cNvSpPr>
              <a:spLocks noChangeAspect="1" noChangeShapeType="1"/>
            </p:cNvSpPr>
            <p:nvPr/>
          </p:nvSpPr>
          <p:spPr bwMode="auto">
            <a:xfrm flipH="1">
              <a:off x="2129" y="7580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54" name="Line 70"/>
            <p:cNvSpPr>
              <a:spLocks noChangeAspect="1" noChangeShapeType="1"/>
            </p:cNvSpPr>
            <p:nvPr/>
          </p:nvSpPr>
          <p:spPr bwMode="auto">
            <a:xfrm flipH="1">
              <a:off x="2129" y="7339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55" name="Line 71"/>
            <p:cNvSpPr>
              <a:spLocks noChangeAspect="1" noChangeShapeType="1"/>
            </p:cNvSpPr>
            <p:nvPr/>
          </p:nvSpPr>
          <p:spPr bwMode="auto">
            <a:xfrm flipH="1">
              <a:off x="2129" y="7099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56" name="Rectangle 72"/>
            <p:cNvSpPr>
              <a:spLocks noChangeAspect="1" noChangeArrowheads="1"/>
            </p:cNvSpPr>
            <p:nvPr/>
          </p:nvSpPr>
          <p:spPr bwMode="auto">
            <a:xfrm rot="16200000">
              <a:off x="2012" y="8004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57" name="Rectangle 73"/>
            <p:cNvSpPr>
              <a:spLocks noChangeAspect="1" noChangeArrowheads="1"/>
            </p:cNvSpPr>
            <p:nvPr/>
          </p:nvSpPr>
          <p:spPr bwMode="auto">
            <a:xfrm rot="16200000">
              <a:off x="2013" y="776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58" name="Rectangle 74"/>
            <p:cNvSpPr>
              <a:spLocks noChangeAspect="1" noChangeArrowheads="1"/>
            </p:cNvSpPr>
            <p:nvPr/>
          </p:nvSpPr>
          <p:spPr bwMode="auto">
            <a:xfrm rot="16200000">
              <a:off x="2013" y="752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59" name="Rectangle 75"/>
            <p:cNvSpPr>
              <a:spLocks noChangeAspect="1" noChangeArrowheads="1"/>
            </p:cNvSpPr>
            <p:nvPr/>
          </p:nvSpPr>
          <p:spPr bwMode="auto">
            <a:xfrm rot="16200000">
              <a:off x="2014" y="728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60" name="Rectangle 76"/>
            <p:cNvSpPr>
              <a:spLocks noChangeAspect="1" noChangeArrowheads="1"/>
            </p:cNvSpPr>
            <p:nvPr/>
          </p:nvSpPr>
          <p:spPr bwMode="auto">
            <a:xfrm rot="16200000">
              <a:off x="2014" y="704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61" name="Rectangle 77"/>
            <p:cNvSpPr>
              <a:spLocks noChangeAspect="1" noChangeArrowheads="1"/>
            </p:cNvSpPr>
            <p:nvPr/>
          </p:nvSpPr>
          <p:spPr bwMode="auto">
            <a:xfrm>
              <a:off x="2155" y="7059"/>
              <a:ext cx="1150" cy="10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62" name="Oval 78"/>
            <p:cNvSpPr>
              <a:spLocks noChangeArrowheads="1"/>
            </p:cNvSpPr>
            <p:nvPr/>
          </p:nvSpPr>
          <p:spPr bwMode="auto">
            <a:xfrm>
              <a:off x="2542" y="764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63" name="Oval 79"/>
            <p:cNvSpPr>
              <a:spLocks noChangeArrowheads="1"/>
            </p:cNvSpPr>
            <p:nvPr/>
          </p:nvSpPr>
          <p:spPr bwMode="auto">
            <a:xfrm>
              <a:off x="2679" y="727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64" name="Text Box 80"/>
            <p:cNvSpPr txBox="1">
              <a:spLocks noChangeArrowheads="1"/>
            </p:cNvSpPr>
            <p:nvPr/>
          </p:nvSpPr>
          <p:spPr bwMode="auto">
            <a:xfrm>
              <a:off x="1742" y="746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V3</a:t>
              </a:r>
            </a:p>
          </p:txBody>
        </p:sp>
        <p:sp>
          <p:nvSpPr>
            <p:cNvPr id="605265" name="Text Box 81"/>
            <p:cNvSpPr txBox="1">
              <a:spLocks noChangeArrowheads="1"/>
            </p:cNvSpPr>
            <p:nvPr/>
          </p:nvSpPr>
          <p:spPr bwMode="auto">
            <a:xfrm>
              <a:off x="2618" y="8255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V2</a:t>
              </a:r>
            </a:p>
          </p:txBody>
        </p:sp>
        <p:sp>
          <p:nvSpPr>
            <p:cNvPr id="605266" name="Oval 82"/>
            <p:cNvSpPr>
              <a:spLocks noChangeArrowheads="1"/>
            </p:cNvSpPr>
            <p:nvPr/>
          </p:nvSpPr>
          <p:spPr bwMode="auto">
            <a:xfrm>
              <a:off x="2803" y="7660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67" name="Oval 83"/>
            <p:cNvSpPr>
              <a:spLocks noChangeArrowheads="1"/>
            </p:cNvSpPr>
            <p:nvPr/>
          </p:nvSpPr>
          <p:spPr bwMode="auto">
            <a:xfrm>
              <a:off x="2926" y="7276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68" name="Text Box 84"/>
          <p:cNvSpPr txBox="1">
            <a:spLocks noChangeArrowheads="1"/>
          </p:cNvSpPr>
          <p:nvPr/>
        </p:nvSpPr>
        <p:spPr bwMode="auto">
          <a:xfrm>
            <a:off x="5111750" y="50990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>
                <a:latin typeface="Arial" charset="0"/>
              </a:rPr>
              <a:t>V3</a:t>
            </a:r>
          </a:p>
        </p:txBody>
      </p:sp>
      <p:grpSp>
        <p:nvGrpSpPr>
          <p:cNvPr id="605269" name="Group 85"/>
          <p:cNvGrpSpPr>
            <a:grpSpLocks/>
          </p:cNvGrpSpPr>
          <p:nvPr/>
        </p:nvGrpSpPr>
        <p:grpSpPr bwMode="auto">
          <a:xfrm>
            <a:off x="5487988" y="4414838"/>
            <a:ext cx="2093912" cy="2173287"/>
            <a:chOff x="4758" y="2030"/>
            <a:chExt cx="1319" cy="1369"/>
          </a:xfrm>
        </p:grpSpPr>
        <p:sp>
          <p:nvSpPr>
            <p:cNvPr id="605270" name="Freeform 86"/>
            <p:cNvSpPr>
              <a:spLocks/>
            </p:cNvSpPr>
            <p:nvPr/>
          </p:nvSpPr>
          <p:spPr bwMode="auto">
            <a:xfrm>
              <a:off x="5365" y="2290"/>
              <a:ext cx="382" cy="375"/>
            </a:xfrm>
            <a:custGeom>
              <a:avLst/>
              <a:gdLst>
                <a:gd name="T0" fmla="*/ 0 w 382"/>
                <a:gd name="T1" fmla="*/ 375 h 375"/>
                <a:gd name="T2" fmla="*/ 382 w 382"/>
                <a:gd name="T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375">
                  <a:moveTo>
                    <a:pt x="0" y="375"/>
                  </a:moveTo>
                  <a:lnTo>
                    <a:pt x="38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1" name="Line 87"/>
            <p:cNvSpPr>
              <a:spLocks noChangeAspect="1" noChangeShapeType="1"/>
            </p:cNvSpPr>
            <p:nvPr/>
          </p:nvSpPr>
          <p:spPr bwMode="auto">
            <a:xfrm>
              <a:off x="4971" y="3071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Aspect="1" noChangeShapeType="1"/>
            </p:cNvSpPr>
            <p:nvPr/>
          </p:nvSpPr>
          <p:spPr bwMode="auto">
            <a:xfrm>
              <a:off x="5237" y="3071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3" name="Line 89"/>
            <p:cNvSpPr>
              <a:spLocks noChangeAspect="1" noChangeShapeType="1"/>
            </p:cNvSpPr>
            <p:nvPr/>
          </p:nvSpPr>
          <p:spPr bwMode="auto">
            <a:xfrm>
              <a:off x="5501" y="3071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4" name="Line 90"/>
            <p:cNvSpPr>
              <a:spLocks noChangeAspect="1" noChangeShapeType="1"/>
            </p:cNvSpPr>
            <p:nvPr/>
          </p:nvSpPr>
          <p:spPr bwMode="auto">
            <a:xfrm>
              <a:off x="5767" y="3071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5" name="Line 91"/>
            <p:cNvSpPr>
              <a:spLocks noChangeAspect="1" noChangeShapeType="1"/>
            </p:cNvSpPr>
            <p:nvPr/>
          </p:nvSpPr>
          <p:spPr bwMode="auto">
            <a:xfrm>
              <a:off x="6033" y="3071"/>
              <a:ext cx="0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6" name="Rectangle 92"/>
            <p:cNvSpPr>
              <a:spLocks noChangeAspect="1" noChangeArrowheads="1"/>
            </p:cNvSpPr>
            <p:nvPr/>
          </p:nvSpPr>
          <p:spPr bwMode="auto">
            <a:xfrm>
              <a:off x="4955" y="311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77" name="Rectangle 93"/>
            <p:cNvSpPr>
              <a:spLocks noChangeAspect="1" noChangeArrowheads="1"/>
            </p:cNvSpPr>
            <p:nvPr/>
          </p:nvSpPr>
          <p:spPr bwMode="auto">
            <a:xfrm>
              <a:off x="5221" y="311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78" name="Rectangle 94"/>
            <p:cNvSpPr>
              <a:spLocks noChangeAspect="1" noChangeArrowheads="1"/>
            </p:cNvSpPr>
            <p:nvPr/>
          </p:nvSpPr>
          <p:spPr bwMode="auto">
            <a:xfrm>
              <a:off x="5485" y="311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79" name="Rectangle 95"/>
            <p:cNvSpPr>
              <a:spLocks noChangeAspect="1" noChangeArrowheads="1"/>
            </p:cNvSpPr>
            <p:nvPr/>
          </p:nvSpPr>
          <p:spPr bwMode="auto">
            <a:xfrm>
              <a:off x="5750" y="311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80" name="Rectangle 96"/>
            <p:cNvSpPr>
              <a:spLocks noChangeAspect="1" noChangeArrowheads="1"/>
            </p:cNvSpPr>
            <p:nvPr/>
          </p:nvSpPr>
          <p:spPr bwMode="auto">
            <a:xfrm>
              <a:off x="6017" y="311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81" name="Line 97"/>
            <p:cNvSpPr>
              <a:spLocks noChangeAspect="1" noChangeShapeType="1"/>
            </p:cNvSpPr>
            <p:nvPr/>
          </p:nvSpPr>
          <p:spPr bwMode="auto">
            <a:xfrm flipH="1">
              <a:off x="4901" y="3031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82" name="Line 98"/>
            <p:cNvSpPr>
              <a:spLocks noChangeAspect="1" noChangeShapeType="1"/>
            </p:cNvSpPr>
            <p:nvPr/>
          </p:nvSpPr>
          <p:spPr bwMode="auto">
            <a:xfrm flipH="1">
              <a:off x="4901" y="2791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83" name="Line 99"/>
            <p:cNvSpPr>
              <a:spLocks noChangeAspect="1" noChangeShapeType="1"/>
            </p:cNvSpPr>
            <p:nvPr/>
          </p:nvSpPr>
          <p:spPr bwMode="auto">
            <a:xfrm flipH="1">
              <a:off x="4901" y="2551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84" name="Line 100"/>
            <p:cNvSpPr>
              <a:spLocks noChangeAspect="1" noChangeShapeType="1"/>
            </p:cNvSpPr>
            <p:nvPr/>
          </p:nvSpPr>
          <p:spPr bwMode="auto">
            <a:xfrm flipH="1">
              <a:off x="4901" y="2310"/>
              <a:ext cx="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85" name="Line 101"/>
            <p:cNvSpPr>
              <a:spLocks noChangeAspect="1" noChangeShapeType="1"/>
            </p:cNvSpPr>
            <p:nvPr/>
          </p:nvSpPr>
          <p:spPr bwMode="auto">
            <a:xfrm flipH="1">
              <a:off x="4901" y="2070"/>
              <a:ext cx="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86" name="Rectangle 102"/>
            <p:cNvSpPr>
              <a:spLocks noChangeAspect="1" noChangeArrowheads="1"/>
            </p:cNvSpPr>
            <p:nvPr/>
          </p:nvSpPr>
          <p:spPr bwMode="auto">
            <a:xfrm rot="16200000">
              <a:off x="4784" y="297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87" name="Rectangle 103"/>
            <p:cNvSpPr>
              <a:spLocks noChangeAspect="1" noChangeArrowheads="1"/>
            </p:cNvSpPr>
            <p:nvPr/>
          </p:nvSpPr>
          <p:spPr bwMode="auto">
            <a:xfrm rot="16200000">
              <a:off x="4785" y="273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88" name="Rectangle 104"/>
            <p:cNvSpPr>
              <a:spLocks noChangeAspect="1" noChangeArrowheads="1"/>
            </p:cNvSpPr>
            <p:nvPr/>
          </p:nvSpPr>
          <p:spPr bwMode="auto">
            <a:xfrm rot="16200000">
              <a:off x="4785" y="249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89" name="Rectangle 105"/>
            <p:cNvSpPr>
              <a:spLocks noChangeAspect="1" noChangeArrowheads="1"/>
            </p:cNvSpPr>
            <p:nvPr/>
          </p:nvSpPr>
          <p:spPr bwMode="auto">
            <a:xfrm rot="16200000">
              <a:off x="4786" y="225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90" name="Rectangle 106"/>
            <p:cNvSpPr>
              <a:spLocks noChangeAspect="1" noChangeArrowheads="1"/>
            </p:cNvSpPr>
            <p:nvPr/>
          </p:nvSpPr>
          <p:spPr bwMode="auto">
            <a:xfrm rot="16200000">
              <a:off x="4786" y="201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0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000" b="0">
                <a:latin typeface="Arial" charset="0"/>
              </a:endParaRPr>
            </a:p>
          </p:txBody>
        </p:sp>
        <p:sp>
          <p:nvSpPr>
            <p:cNvPr id="605291" name="Rectangle 107"/>
            <p:cNvSpPr>
              <a:spLocks noChangeAspect="1" noChangeArrowheads="1"/>
            </p:cNvSpPr>
            <p:nvPr/>
          </p:nvSpPr>
          <p:spPr bwMode="auto">
            <a:xfrm>
              <a:off x="4927" y="2030"/>
              <a:ext cx="1150" cy="10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92" name="Oval 108"/>
            <p:cNvSpPr>
              <a:spLocks noChangeArrowheads="1"/>
            </p:cNvSpPr>
            <p:nvPr/>
          </p:nvSpPr>
          <p:spPr bwMode="auto">
            <a:xfrm>
              <a:off x="5314" y="2617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93" name="Oval 109"/>
            <p:cNvSpPr>
              <a:spLocks noChangeArrowheads="1"/>
            </p:cNvSpPr>
            <p:nvPr/>
          </p:nvSpPr>
          <p:spPr bwMode="auto">
            <a:xfrm>
              <a:off x="5545" y="258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94" name="Text Box 110"/>
            <p:cNvSpPr txBox="1">
              <a:spLocks noChangeArrowheads="1"/>
            </p:cNvSpPr>
            <p:nvPr/>
          </p:nvSpPr>
          <p:spPr bwMode="auto">
            <a:xfrm>
              <a:off x="5390" y="322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200" b="0">
                  <a:latin typeface="Arial" charset="0"/>
                </a:rPr>
                <a:t>V2</a:t>
              </a:r>
            </a:p>
          </p:txBody>
        </p:sp>
        <p:sp>
          <p:nvSpPr>
            <p:cNvPr id="605295" name="Oval 111"/>
            <p:cNvSpPr>
              <a:spLocks noChangeArrowheads="1"/>
            </p:cNvSpPr>
            <p:nvPr/>
          </p:nvSpPr>
          <p:spPr bwMode="auto">
            <a:xfrm>
              <a:off x="5575" y="2631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96" name="Oval 112"/>
            <p:cNvSpPr>
              <a:spLocks noChangeArrowheads="1"/>
            </p:cNvSpPr>
            <p:nvPr/>
          </p:nvSpPr>
          <p:spPr bwMode="auto">
            <a:xfrm>
              <a:off x="5698" y="2247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-25399" y="6537325"/>
            <a:ext cx="3106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0" grpId="0"/>
      <p:bldP spid="605191" grpId="0"/>
      <p:bldP spid="605192" grpId="0"/>
      <p:bldP spid="605193" grpId="0"/>
      <p:bldP spid="6052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357188" y="1141413"/>
            <a:ext cx="9644062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2600" b="0" dirty="0" smtClean="0"/>
              <a:t>Geometrically, concept extends to higher dimensions</a:t>
            </a:r>
            <a:endParaRPr lang="en-US" sz="2600" b="0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96838"/>
            <a:ext cx="10107612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>
                <a:solidFill>
                  <a:srgbClr val="0000FF"/>
                </a:solidFill>
              </a:rPr>
              <a:t>Multivariate Interaction Terms</a:t>
            </a:r>
          </a:p>
        </p:txBody>
      </p:sp>
      <p:sp>
        <p:nvSpPr>
          <p:cNvPr id="57446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470" name="Group 6"/>
          <p:cNvGrpSpPr>
            <a:grpSpLocks/>
          </p:cNvGrpSpPr>
          <p:nvPr/>
        </p:nvGrpSpPr>
        <p:grpSpPr bwMode="auto">
          <a:xfrm>
            <a:off x="2595563" y="3268663"/>
            <a:ext cx="4867275" cy="3589337"/>
            <a:chOff x="1979" y="1974"/>
            <a:chExt cx="3066" cy="2261"/>
          </a:xfrm>
        </p:grpSpPr>
        <p:sp>
          <p:nvSpPr>
            <p:cNvPr id="574471" name="Line 7"/>
            <p:cNvSpPr>
              <a:spLocks noChangeAspect="1" noChangeShapeType="1"/>
            </p:cNvSpPr>
            <p:nvPr/>
          </p:nvSpPr>
          <p:spPr bwMode="auto">
            <a:xfrm flipV="1">
              <a:off x="2301" y="3588"/>
              <a:ext cx="535" cy="341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2" name="Line 8"/>
            <p:cNvSpPr>
              <a:spLocks noChangeAspect="1" noChangeShapeType="1"/>
            </p:cNvSpPr>
            <p:nvPr/>
          </p:nvSpPr>
          <p:spPr bwMode="auto">
            <a:xfrm flipV="1">
              <a:off x="2782" y="3588"/>
              <a:ext cx="538" cy="341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3" name="Line 9"/>
            <p:cNvSpPr>
              <a:spLocks noChangeAspect="1" noChangeShapeType="1"/>
            </p:cNvSpPr>
            <p:nvPr/>
          </p:nvSpPr>
          <p:spPr bwMode="auto">
            <a:xfrm flipV="1">
              <a:off x="3267" y="3588"/>
              <a:ext cx="532" cy="341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4" name="Line 10"/>
            <p:cNvSpPr>
              <a:spLocks noChangeAspect="1" noChangeShapeType="1"/>
            </p:cNvSpPr>
            <p:nvPr/>
          </p:nvSpPr>
          <p:spPr bwMode="auto">
            <a:xfrm flipV="1">
              <a:off x="3749" y="3588"/>
              <a:ext cx="537" cy="341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5" name="Line 11"/>
            <p:cNvSpPr>
              <a:spLocks noChangeAspect="1" noChangeShapeType="1"/>
            </p:cNvSpPr>
            <p:nvPr/>
          </p:nvSpPr>
          <p:spPr bwMode="auto">
            <a:xfrm flipV="1">
              <a:off x="4229" y="3588"/>
              <a:ext cx="537" cy="341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6" name="Line 12"/>
            <p:cNvSpPr>
              <a:spLocks noChangeAspect="1" noChangeShapeType="1"/>
            </p:cNvSpPr>
            <p:nvPr/>
          </p:nvSpPr>
          <p:spPr bwMode="auto">
            <a:xfrm>
              <a:off x="2301" y="3929"/>
              <a:ext cx="1928" cy="0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7" name="Line 13"/>
            <p:cNvSpPr>
              <a:spLocks noChangeAspect="1" noChangeShapeType="1"/>
            </p:cNvSpPr>
            <p:nvPr/>
          </p:nvSpPr>
          <p:spPr bwMode="auto">
            <a:xfrm>
              <a:off x="2431" y="3845"/>
              <a:ext cx="1935" cy="2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8" name="Line 14"/>
            <p:cNvSpPr>
              <a:spLocks noChangeAspect="1" noChangeShapeType="1"/>
            </p:cNvSpPr>
            <p:nvPr/>
          </p:nvSpPr>
          <p:spPr bwMode="auto">
            <a:xfrm>
              <a:off x="2568" y="3762"/>
              <a:ext cx="1933" cy="0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9" name="Line 15"/>
            <p:cNvSpPr>
              <a:spLocks noChangeAspect="1" noChangeShapeType="1"/>
            </p:cNvSpPr>
            <p:nvPr/>
          </p:nvSpPr>
          <p:spPr bwMode="auto">
            <a:xfrm>
              <a:off x="2703" y="3673"/>
              <a:ext cx="1933" cy="0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0" name="Line 16"/>
            <p:cNvSpPr>
              <a:spLocks noChangeAspect="1" noChangeShapeType="1"/>
            </p:cNvSpPr>
            <p:nvPr/>
          </p:nvSpPr>
          <p:spPr bwMode="auto">
            <a:xfrm>
              <a:off x="2836" y="3588"/>
              <a:ext cx="1930" cy="0"/>
            </a:xfrm>
            <a:prstGeom prst="line">
              <a:avLst/>
            </a:prstGeom>
            <a:noFill/>
            <a:ln w="9525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1" name="Line 17"/>
            <p:cNvSpPr>
              <a:spLocks noChangeAspect="1" noChangeShapeType="1"/>
            </p:cNvSpPr>
            <p:nvPr/>
          </p:nvSpPr>
          <p:spPr bwMode="auto">
            <a:xfrm>
              <a:off x="4210" y="3929"/>
              <a:ext cx="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2" name="Line 18"/>
            <p:cNvSpPr>
              <a:spLocks noChangeAspect="1" noChangeShapeType="1"/>
            </p:cNvSpPr>
            <p:nvPr/>
          </p:nvSpPr>
          <p:spPr bwMode="auto">
            <a:xfrm>
              <a:off x="4347" y="3845"/>
              <a:ext cx="3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3" name="Line 19"/>
            <p:cNvSpPr>
              <a:spLocks noChangeAspect="1" noChangeShapeType="1"/>
            </p:cNvSpPr>
            <p:nvPr/>
          </p:nvSpPr>
          <p:spPr bwMode="auto">
            <a:xfrm>
              <a:off x="4482" y="3762"/>
              <a:ext cx="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4" name="Line 20"/>
            <p:cNvSpPr>
              <a:spLocks noChangeAspect="1" noChangeShapeType="1"/>
            </p:cNvSpPr>
            <p:nvPr/>
          </p:nvSpPr>
          <p:spPr bwMode="auto">
            <a:xfrm>
              <a:off x="4611" y="3673"/>
              <a:ext cx="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5" name="Line 21"/>
            <p:cNvSpPr>
              <a:spLocks noChangeAspect="1" noChangeShapeType="1"/>
            </p:cNvSpPr>
            <p:nvPr/>
          </p:nvSpPr>
          <p:spPr bwMode="auto">
            <a:xfrm>
              <a:off x="4749" y="3588"/>
              <a:ext cx="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6" name="Line 22"/>
            <p:cNvSpPr>
              <a:spLocks noChangeAspect="1" noChangeShapeType="1"/>
            </p:cNvSpPr>
            <p:nvPr/>
          </p:nvSpPr>
          <p:spPr bwMode="auto">
            <a:xfrm flipV="1">
              <a:off x="2301" y="3910"/>
              <a:ext cx="0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7" name="Line 23"/>
            <p:cNvSpPr>
              <a:spLocks noChangeAspect="1" noChangeShapeType="1"/>
            </p:cNvSpPr>
            <p:nvPr/>
          </p:nvSpPr>
          <p:spPr bwMode="auto">
            <a:xfrm flipV="1">
              <a:off x="2782" y="3910"/>
              <a:ext cx="0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8" name="Line 24"/>
            <p:cNvSpPr>
              <a:spLocks noChangeAspect="1" noChangeShapeType="1"/>
            </p:cNvSpPr>
            <p:nvPr/>
          </p:nvSpPr>
          <p:spPr bwMode="auto">
            <a:xfrm flipV="1">
              <a:off x="3267" y="3910"/>
              <a:ext cx="0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9" name="Line 25"/>
            <p:cNvSpPr>
              <a:spLocks noChangeAspect="1" noChangeShapeType="1"/>
            </p:cNvSpPr>
            <p:nvPr/>
          </p:nvSpPr>
          <p:spPr bwMode="auto">
            <a:xfrm flipV="1">
              <a:off x="3749" y="3910"/>
              <a:ext cx="0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0" name="Line 26"/>
            <p:cNvSpPr>
              <a:spLocks noChangeAspect="1" noChangeShapeType="1"/>
            </p:cNvSpPr>
            <p:nvPr/>
          </p:nvSpPr>
          <p:spPr bwMode="auto">
            <a:xfrm flipV="1">
              <a:off x="4229" y="3910"/>
              <a:ext cx="2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1" name="Line 27"/>
            <p:cNvSpPr>
              <a:spLocks noChangeAspect="1" noChangeShapeType="1"/>
            </p:cNvSpPr>
            <p:nvPr/>
          </p:nvSpPr>
          <p:spPr bwMode="auto">
            <a:xfrm>
              <a:off x="2282" y="3929"/>
              <a:ext cx="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2" name="Line 28"/>
            <p:cNvSpPr>
              <a:spLocks noChangeAspect="1" noChangeShapeType="1"/>
            </p:cNvSpPr>
            <p:nvPr/>
          </p:nvSpPr>
          <p:spPr bwMode="auto">
            <a:xfrm>
              <a:off x="2282" y="3546"/>
              <a:ext cx="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3" name="Line 29"/>
            <p:cNvSpPr>
              <a:spLocks noChangeAspect="1" noChangeShapeType="1"/>
            </p:cNvSpPr>
            <p:nvPr/>
          </p:nvSpPr>
          <p:spPr bwMode="auto">
            <a:xfrm>
              <a:off x="2282" y="3161"/>
              <a:ext cx="3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4" name="Line 30"/>
            <p:cNvSpPr>
              <a:spLocks noChangeAspect="1" noChangeShapeType="1"/>
            </p:cNvSpPr>
            <p:nvPr/>
          </p:nvSpPr>
          <p:spPr bwMode="auto">
            <a:xfrm>
              <a:off x="2282" y="2773"/>
              <a:ext cx="3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5" name="Line 31"/>
            <p:cNvSpPr>
              <a:spLocks noChangeAspect="1" noChangeShapeType="1"/>
            </p:cNvSpPr>
            <p:nvPr/>
          </p:nvSpPr>
          <p:spPr bwMode="auto">
            <a:xfrm>
              <a:off x="2282" y="2389"/>
              <a:ext cx="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6" name="Line 32"/>
            <p:cNvSpPr>
              <a:spLocks noChangeAspect="1" noChangeShapeType="1"/>
            </p:cNvSpPr>
            <p:nvPr/>
          </p:nvSpPr>
          <p:spPr bwMode="auto">
            <a:xfrm>
              <a:off x="2282" y="2004"/>
              <a:ext cx="3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7" name="Rectangle 33"/>
            <p:cNvSpPr>
              <a:spLocks noChangeAspect="1" noChangeArrowheads="1"/>
            </p:cNvSpPr>
            <p:nvPr/>
          </p:nvSpPr>
          <p:spPr bwMode="auto">
            <a:xfrm>
              <a:off x="2269" y="396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498" name="Rectangle 34"/>
            <p:cNvSpPr>
              <a:spLocks noChangeAspect="1" noChangeArrowheads="1"/>
            </p:cNvSpPr>
            <p:nvPr/>
          </p:nvSpPr>
          <p:spPr bwMode="auto">
            <a:xfrm>
              <a:off x="2752" y="396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499" name="Rectangle 35"/>
            <p:cNvSpPr>
              <a:spLocks noChangeAspect="1" noChangeArrowheads="1"/>
            </p:cNvSpPr>
            <p:nvPr/>
          </p:nvSpPr>
          <p:spPr bwMode="auto">
            <a:xfrm>
              <a:off x="3237" y="396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0" name="Rectangle 36"/>
            <p:cNvSpPr>
              <a:spLocks noChangeAspect="1" noChangeArrowheads="1"/>
            </p:cNvSpPr>
            <p:nvPr/>
          </p:nvSpPr>
          <p:spPr bwMode="auto">
            <a:xfrm>
              <a:off x="3718" y="396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1" name="Rectangle 37"/>
            <p:cNvSpPr>
              <a:spLocks noChangeAspect="1" noChangeArrowheads="1"/>
            </p:cNvSpPr>
            <p:nvPr/>
          </p:nvSpPr>
          <p:spPr bwMode="auto">
            <a:xfrm>
              <a:off x="4199" y="396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2" name="Rectangle 38"/>
            <p:cNvSpPr>
              <a:spLocks noChangeAspect="1" noChangeArrowheads="1"/>
            </p:cNvSpPr>
            <p:nvPr/>
          </p:nvSpPr>
          <p:spPr bwMode="auto">
            <a:xfrm rot="16200000">
              <a:off x="2154" y="38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3" name="Rectangle 39"/>
            <p:cNvSpPr>
              <a:spLocks noChangeAspect="1" noChangeArrowheads="1"/>
            </p:cNvSpPr>
            <p:nvPr/>
          </p:nvSpPr>
          <p:spPr bwMode="auto">
            <a:xfrm rot="16200000">
              <a:off x="2153" y="348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4" name="Rectangle 40"/>
            <p:cNvSpPr>
              <a:spLocks noChangeAspect="1" noChangeArrowheads="1"/>
            </p:cNvSpPr>
            <p:nvPr/>
          </p:nvSpPr>
          <p:spPr bwMode="auto">
            <a:xfrm rot="16200000">
              <a:off x="2154" y="310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5" name="Rectangle 41"/>
            <p:cNvSpPr>
              <a:spLocks noChangeAspect="1" noChangeArrowheads="1"/>
            </p:cNvSpPr>
            <p:nvPr/>
          </p:nvSpPr>
          <p:spPr bwMode="auto">
            <a:xfrm rot="16200000">
              <a:off x="2154" y="271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6" name="Rectangle 42"/>
            <p:cNvSpPr>
              <a:spLocks noChangeAspect="1" noChangeArrowheads="1"/>
            </p:cNvSpPr>
            <p:nvPr/>
          </p:nvSpPr>
          <p:spPr bwMode="auto">
            <a:xfrm rot="16200000">
              <a:off x="2156" y="23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7" name="Rectangle 43"/>
            <p:cNvSpPr>
              <a:spLocks noChangeAspect="1" noChangeArrowheads="1"/>
            </p:cNvSpPr>
            <p:nvPr/>
          </p:nvSpPr>
          <p:spPr bwMode="auto">
            <a:xfrm rot="16200000">
              <a:off x="2156" y="194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8" name="Rectangle 44"/>
            <p:cNvSpPr>
              <a:spLocks noChangeAspect="1" noChangeArrowheads="1"/>
            </p:cNvSpPr>
            <p:nvPr/>
          </p:nvSpPr>
          <p:spPr bwMode="auto">
            <a:xfrm>
              <a:off x="4305" y="389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09" name="Rectangle 45"/>
            <p:cNvSpPr>
              <a:spLocks noChangeAspect="1" noChangeArrowheads="1"/>
            </p:cNvSpPr>
            <p:nvPr/>
          </p:nvSpPr>
          <p:spPr bwMode="auto">
            <a:xfrm>
              <a:off x="4441" y="380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10" name="Rectangle 46"/>
            <p:cNvSpPr>
              <a:spLocks noChangeAspect="1" noChangeArrowheads="1"/>
            </p:cNvSpPr>
            <p:nvPr/>
          </p:nvSpPr>
          <p:spPr bwMode="auto">
            <a:xfrm>
              <a:off x="4576" y="372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11" name="Rectangle 47"/>
            <p:cNvSpPr>
              <a:spLocks noChangeAspect="1" noChangeArrowheads="1"/>
            </p:cNvSpPr>
            <p:nvPr/>
          </p:nvSpPr>
          <p:spPr bwMode="auto">
            <a:xfrm>
              <a:off x="4711" y="36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12" name="Rectangle 48"/>
            <p:cNvSpPr>
              <a:spLocks noChangeAspect="1" noChangeArrowheads="1"/>
            </p:cNvSpPr>
            <p:nvPr/>
          </p:nvSpPr>
          <p:spPr bwMode="auto">
            <a:xfrm>
              <a:off x="4843" y="355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200" b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 b="0">
                <a:latin typeface="Arial" charset="0"/>
              </a:endParaRPr>
            </a:p>
          </p:txBody>
        </p:sp>
        <p:sp>
          <p:nvSpPr>
            <p:cNvPr id="574513" name="Line 49"/>
            <p:cNvSpPr>
              <a:spLocks noChangeAspect="1" noChangeShapeType="1"/>
            </p:cNvSpPr>
            <p:nvPr/>
          </p:nvSpPr>
          <p:spPr bwMode="auto">
            <a:xfrm>
              <a:off x="2301" y="3929"/>
              <a:ext cx="19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4" name="Line 50"/>
            <p:cNvSpPr>
              <a:spLocks noChangeAspect="1" noChangeShapeType="1"/>
            </p:cNvSpPr>
            <p:nvPr/>
          </p:nvSpPr>
          <p:spPr bwMode="auto">
            <a:xfrm flipV="1">
              <a:off x="4229" y="3588"/>
              <a:ext cx="537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5" name="Line 51"/>
            <p:cNvSpPr>
              <a:spLocks noChangeAspect="1" noChangeShapeType="1"/>
            </p:cNvSpPr>
            <p:nvPr/>
          </p:nvSpPr>
          <p:spPr bwMode="auto">
            <a:xfrm flipV="1">
              <a:off x="2301" y="2004"/>
              <a:ext cx="0" cy="1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6" name="Line 52"/>
            <p:cNvSpPr>
              <a:spLocks noChangeAspect="1" noChangeShapeType="1"/>
            </p:cNvSpPr>
            <p:nvPr/>
          </p:nvSpPr>
          <p:spPr bwMode="auto">
            <a:xfrm>
              <a:off x="2919" y="3517"/>
              <a:ext cx="0" cy="31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7" name="Line 53"/>
            <p:cNvSpPr>
              <a:spLocks noChangeAspect="1" noChangeShapeType="1"/>
            </p:cNvSpPr>
            <p:nvPr/>
          </p:nvSpPr>
          <p:spPr bwMode="auto">
            <a:xfrm>
              <a:off x="4773" y="2428"/>
              <a:ext cx="0" cy="11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8" name="Line 54"/>
            <p:cNvSpPr>
              <a:spLocks noChangeAspect="1" noChangeShapeType="1"/>
            </p:cNvSpPr>
            <p:nvPr/>
          </p:nvSpPr>
          <p:spPr bwMode="auto">
            <a:xfrm>
              <a:off x="2847" y="2423"/>
              <a:ext cx="1" cy="11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19" name="Line 55"/>
            <p:cNvSpPr>
              <a:spLocks noChangeAspect="1" noChangeShapeType="1"/>
            </p:cNvSpPr>
            <p:nvPr/>
          </p:nvSpPr>
          <p:spPr bwMode="auto">
            <a:xfrm>
              <a:off x="4226" y="3149"/>
              <a:ext cx="2" cy="7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0" name="Oval 56"/>
            <p:cNvSpPr>
              <a:spLocks noChangeAspect="1" noChangeArrowheads="1"/>
            </p:cNvSpPr>
            <p:nvPr/>
          </p:nvSpPr>
          <p:spPr bwMode="auto">
            <a:xfrm>
              <a:off x="4713" y="2358"/>
              <a:ext cx="121" cy="12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1" name="Oval 57"/>
            <p:cNvSpPr>
              <a:spLocks noChangeAspect="1" noChangeArrowheads="1"/>
            </p:cNvSpPr>
            <p:nvPr/>
          </p:nvSpPr>
          <p:spPr bwMode="auto">
            <a:xfrm>
              <a:off x="2786" y="2358"/>
              <a:ext cx="121" cy="11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2" name="Oval 58"/>
            <p:cNvSpPr>
              <a:spLocks noChangeAspect="1" noChangeArrowheads="1"/>
            </p:cNvSpPr>
            <p:nvPr/>
          </p:nvSpPr>
          <p:spPr bwMode="auto">
            <a:xfrm>
              <a:off x="2856" y="3414"/>
              <a:ext cx="120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3" name="Oval 59"/>
            <p:cNvSpPr>
              <a:spLocks noChangeAspect="1" noChangeArrowheads="1"/>
            </p:cNvSpPr>
            <p:nvPr/>
          </p:nvSpPr>
          <p:spPr bwMode="auto">
            <a:xfrm>
              <a:off x="4164" y="3084"/>
              <a:ext cx="121" cy="11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4" name="Text Box 60"/>
            <p:cNvSpPr txBox="1">
              <a:spLocks noChangeAspect="1" noChangeArrowheads="1"/>
            </p:cNvSpPr>
            <p:nvPr/>
          </p:nvSpPr>
          <p:spPr bwMode="auto">
            <a:xfrm rot="16200000">
              <a:off x="1870" y="2824"/>
              <a:ext cx="4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V3</a:t>
              </a:r>
            </a:p>
          </p:txBody>
        </p:sp>
        <p:sp>
          <p:nvSpPr>
            <p:cNvPr id="574525" name="Text Box 61"/>
            <p:cNvSpPr txBox="1">
              <a:spLocks noChangeAspect="1" noChangeArrowheads="1"/>
            </p:cNvSpPr>
            <p:nvPr/>
          </p:nvSpPr>
          <p:spPr bwMode="auto">
            <a:xfrm>
              <a:off x="3268" y="4043"/>
              <a:ext cx="4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V1</a:t>
              </a:r>
            </a:p>
          </p:txBody>
        </p:sp>
        <p:sp>
          <p:nvSpPr>
            <p:cNvPr id="574526" name="Text Box 62"/>
            <p:cNvSpPr txBox="1">
              <a:spLocks noChangeAspect="1" noChangeArrowheads="1"/>
            </p:cNvSpPr>
            <p:nvPr/>
          </p:nvSpPr>
          <p:spPr bwMode="auto">
            <a:xfrm>
              <a:off x="4626" y="3769"/>
              <a:ext cx="4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400" b="0">
                  <a:latin typeface="Arial" charset="0"/>
                </a:rPr>
                <a:t>V2</a:t>
              </a:r>
            </a:p>
          </p:txBody>
        </p:sp>
        <p:sp>
          <p:nvSpPr>
            <p:cNvPr id="574527" name="Freeform 63"/>
            <p:cNvSpPr>
              <a:spLocks noChangeAspect="1"/>
            </p:cNvSpPr>
            <p:nvPr/>
          </p:nvSpPr>
          <p:spPr bwMode="auto">
            <a:xfrm>
              <a:off x="2959" y="2423"/>
              <a:ext cx="1814" cy="1016"/>
            </a:xfrm>
            <a:custGeom>
              <a:avLst/>
              <a:gdLst>
                <a:gd name="T0" fmla="*/ 0 w 2229"/>
                <a:gd name="T1" fmla="*/ 1248 h 1248"/>
                <a:gd name="T2" fmla="*/ 2229 w 2229"/>
                <a:gd name="T3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9" h="1248">
                  <a:moveTo>
                    <a:pt x="0" y="1248"/>
                  </a:moveTo>
                  <a:lnTo>
                    <a:pt x="2229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528" name="Freeform 64"/>
            <p:cNvSpPr>
              <a:spLocks noChangeAspect="1"/>
            </p:cNvSpPr>
            <p:nvPr/>
          </p:nvSpPr>
          <p:spPr bwMode="auto">
            <a:xfrm>
              <a:off x="2852" y="2412"/>
              <a:ext cx="1318" cy="708"/>
            </a:xfrm>
            <a:custGeom>
              <a:avLst/>
              <a:gdLst>
                <a:gd name="T0" fmla="*/ 1618 w 1618"/>
                <a:gd name="T1" fmla="*/ 871 h 871"/>
                <a:gd name="T2" fmla="*/ 0 w 1618"/>
                <a:gd name="T3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8" h="871">
                  <a:moveTo>
                    <a:pt x="1618" y="87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2388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-25399" y="6537325"/>
            <a:ext cx="3106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357188" y="1141413"/>
            <a:ext cx="9644062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2600" b="0"/>
              <a:t>Magnitude: amount of change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600" b="0"/>
              <a:t>Direction: orientation of change</a:t>
            </a:r>
            <a:endParaRPr lang="en-US" sz="1800" b="0">
              <a:cs typeface="Times New Roman" pitchFamily="18" charset="0"/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0413" y="119063"/>
            <a:ext cx="874395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>
                <a:solidFill>
                  <a:srgbClr val="0000FF"/>
                </a:solidFill>
              </a:rPr>
              <a:t>Quantifying Patterns of Change</a:t>
            </a:r>
          </a:p>
        </p:txBody>
      </p:sp>
      <p:graphicFrame>
        <p:nvGraphicFramePr>
          <p:cNvPr id="57651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730875" y="3665538"/>
          <a:ext cx="3825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1" name="Equation" r:id="rId4" imgW="266400" imgH="228600" progId="Equation.DSMT4">
                  <p:embed/>
                </p:oleObj>
              </mc:Choice>
              <mc:Fallback>
                <p:oleObj name="Equation" r:id="rId4" imgW="266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665538"/>
                        <a:ext cx="38258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7" name="Line 5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19" name="Line 7"/>
          <p:cNvSpPr>
            <a:spLocks noChangeAspect="1" noChangeShapeType="1"/>
          </p:cNvSpPr>
          <p:nvPr/>
        </p:nvSpPr>
        <p:spPr bwMode="auto">
          <a:xfrm flipV="1">
            <a:off x="3652838" y="5695950"/>
            <a:ext cx="849312" cy="541338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0" name="Line 8"/>
          <p:cNvSpPr>
            <a:spLocks noChangeAspect="1" noChangeShapeType="1"/>
          </p:cNvSpPr>
          <p:nvPr/>
        </p:nvSpPr>
        <p:spPr bwMode="auto">
          <a:xfrm flipV="1">
            <a:off x="4416425" y="5695950"/>
            <a:ext cx="854075" cy="541338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1" name="Line 9"/>
          <p:cNvSpPr>
            <a:spLocks noChangeAspect="1" noChangeShapeType="1"/>
          </p:cNvSpPr>
          <p:nvPr/>
        </p:nvSpPr>
        <p:spPr bwMode="auto">
          <a:xfrm flipV="1">
            <a:off x="5186363" y="5695950"/>
            <a:ext cx="844550" cy="541338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2" name="Line 10"/>
          <p:cNvSpPr>
            <a:spLocks noChangeAspect="1" noChangeShapeType="1"/>
          </p:cNvSpPr>
          <p:nvPr/>
        </p:nvSpPr>
        <p:spPr bwMode="auto">
          <a:xfrm flipV="1">
            <a:off x="5951538" y="5695950"/>
            <a:ext cx="852487" cy="541338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3" name="Line 11"/>
          <p:cNvSpPr>
            <a:spLocks noChangeAspect="1" noChangeShapeType="1"/>
          </p:cNvSpPr>
          <p:nvPr/>
        </p:nvSpPr>
        <p:spPr bwMode="auto">
          <a:xfrm flipV="1">
            <a:off x="6713538" y="5695950"/>
            <a:ext cx="852487" cy="541338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4" name="Line 12"/>
          <p:cNvSpPr>
            <a:spLocks noChangeAspect="1" noChangeShapeType="1"/>
          </p:cNvSpPr>
          <p:nvPr/>
        </p:nvSpPr>
        <p:spPr bwMode="auto">
          <a:xfrm>
            <a:off x="3652838" y="6237288"/>
            <a:ext cx="3060700" cy="0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5" name="Line 13"/>
          <p:cNvSpPr>
            <a:spLocks noChangeAspect="1" noChangeShapeType="1"/>
          </p:cNvSpPr>
          <p:nvPr/>
        </p:nvSpPr>
        <p:spPr bwMode="auto">
          <a:xfrm>
            <a:off x="3859213" y="6103938"/>
            <a:ext cx="3071812" cy="3175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6" name="Line 14"/>
          <p:cNvSpPr>
            <a:spLocks noChangeAspect="1" noChangeShapeType="1"/>
          </p:cNvSpPr>
          <p:nvPr/>
        </p:nvSpPr>
        <p:spPr bwMode="auto">
          <a:xfrm>
            <a:off x="4076700" y="5972175"/>
            <a:ext cx="3068638" cy="0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7" name="Line 15"/>
          <p:cNvSpPr>
            <a:spLocks noChangeAspect="1" noChangeShapeType="1"/>
          </p:cNvSpPr>
          <p:nvPr/>
        </p:nvSpPr>
        <p:spPr bwMode="auto">
          <a:xfrm>
            <a:off x="4291013" y="5830888"/>
            <a:ext cx="3068637" cy="0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8" name="Line 16"/>
          <p:cNvSpPr>
            <a:spLocks noChangeAspect="1" noChangeShapeType="1"/>
          </p:cNvSpPr>
          <p:nvPr/>
        </p:nvSpPr>
        <p:spPr bwMode="auto">
          <a:xfrm>
            <a:off x="4502150" y="5695950"/>
            <a:ext cx="3063875" cy="0"/>
          </a:xfrm>
          <a:prstGeom prst="line">
            <a:avLst/>
          </a:prstGeom>
          <a:noFill/>
          <a:ln w="9525">
            <a:solidFill>
              <a:srgbClr val="BEB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9" name="Line 17"/>
          <p:cNvSpPr>
            <a:spLocks noChangeAspect="1" noChangeShapeType="1"/>
          </p:cNvSpPr>
          <p:nvPr/>
        </p:nvSpPr>
        <p:spPr bwMode="auto">
          <a:xfrm>
            <a:off x="6683375" y="6237288"/>
            <a:ext cx="68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0" name="Line 18"/>
          <p:cNvSpPr>
            <a:spLocks noChangeAspect="1" noChangeShapeType="1"/>
          </p:cNvSpPr>
          <p:nvPr/>
        </p:nvSpPr>
        <p:spPr bwMode="auto">
          <a:xfrm>
            <a:off x="6900863" y="6103938"/>
            <a:ext cx="5715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1" name="Line 19"/>
          <p:cNvSpPr>
            <a:spLocks noChangeAspect="1" noChangeShapeType="1"/>
          </p:cNvSpPr>
          <p:nvPr/>
        </p:nvSpPr>
        <p:spPr bwMode="auto">
          <a:xfrm>
            <a:off x="7115175" y="5972175"/>
            <a:ext cx="57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2" name="Line 20"/>
          <p:cNvSpPr>
            <a:spLocks noChangeAspect="1" noChangeShapeType="1"/>
          </p:cNvSpPr>
          <p:nvPr/>
        </p:nvSpPr>
        <p:spPr bwMode="auto">
          <a:xfrm>
            <a:off x="7319963" y="5830888"/>
            <a:ext cx="68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3" name="Line 21"/>
          <p:cNvSpPr>
            <a:spLocks noChangeAspect="1" noChangeShapeType="1"/>
          </p:cNvSpPr>
          <p:nvPr/>
        </p:nvSpPr>
        <p:spPr bwMode="auto">
          <a:xfrm>
            <a:off x="7539038" y="5695950"/>
            <a:ext cx="55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4" name="Line 22"/>
          <p:cNvSpPr>
            <a:spLocks noChangeAspect="1" noChangeShapeType="1"/>
          </p:cNvSpPr>
          <p:nvPr/>
        </p:nvSpPr>
        <p:spPr bwMode="auto">
          <a:xfrm flipV="1">
            <a:off x="3652838" y="6207125"/>
            <a:ext cx="0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5" name="Line 23"/>
          <p:cNvSpPr>
            <a:spLocks noChangeAspect="1" noChangeShapeType="1"/>
          </p:cNvSpPr>
          <p:nvPr/>
        </p:nvSpPr>
        <p:spPr bwMode="auto">
          <a:xfrm flipV="1">
            <a:off x="4416425" y="6207125"/>
            <a:ext cx="0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6" name="Line 24"/>
          <p:cNvSpPr>
            <a:spLocks noChangeAspect="1" noChangeShapeType="1"/>
          </p:cNvSpPr>
          <p:nvPr/>
        </p:nvSpPr>
        <p:spPr bwMode="auto">
          <a:xfrm flipV="1">
            <a:off x="5186363" y="6207125"/>
            <a:ext cx="0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7" name="Line 25"/>
          <p:cNvSpPr>
            <a:spLocks noChangeAspect="1" noChangeShapeType="1"/>
          </p:cNvSpPr>
          <p:nvPr/>
        </p:nvSpPr>
        <p:spPr bwMode="auto">
          <a:xfrm flipV="1">
            <a:off x="5951538" y="6207125"/>
            <a:ext cx="0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8" name="Line 26"/>
          <p:cNvSpPr>
            <a:spLocks noChangeAspect="1" noChangeShapeType="1"/>
          </p:cNvSpPr>
          <p:nvPr/>
        </p:nvSpPr>
        <p:spPr bwMode="auto">
          <a:xfrm flipV="1">
            <a:off x="6713538" y="6207125"/>
            <a:ext cx="3175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9" name="Line 27"/>
          <p:cNvSpPr>
            <a:spLocks noChangeAspect="1" noChangeShapeType="1"/>
          </p:cNvSpPr>
          <p:nvPr/>
        </p:nvSpPr>
        <p:spPr bwMode="auto">
          <a:xfrm>
            <a:off x="3622675" y="6237288"/>
            <a:ext cx="58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0" name="Line 28"/>
          <p:cNvSpPr>
            <a:spLocks noChangeAspect="1" noChangeShapeType="1"/>
          </p:cNvSpPr>
          <p:nvPr/>
        </p:nvSpPr>
        <p:spPr bwMode="auto">
          <a:xfrm>
            <a:off x="3622675" y="5629275"/>
            <a:ext cx="587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1" name="Line 29"/>
          <p:cNvSpPr>
            <a:spLocks noChangeAspect="1" noChangeShapeType="1"/>
          </p:cNvSpPr>
          <p:nvPr/>
        </p:nvSpPr>
        <p:spPr bwMode="auto">
          <a:xfrm>
            <a:off x="3622675" y="5018088"/>
            <a:ext cx="587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2" name="Line 30"/>
          <p:cNvSpPr>
            <a:spLocks noChangeAspect="1" noChangeShapeType="1"/>
          </p:cNvSpPr>
          <p:nvPr/>
        </p:nvSpPr>
        <p:spPr bwMode="auto">
          <a:xfrm>
            <a:off x="3622675" y="4402138"/>
            <a:ext cx="587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3" name="Line 31"/>
          <p:cNvSpPr>
            <a:spLocks noChangeAspect="1" noChangeShapeType="1"/>
          </p:cNvSpPr>
          <p:nvPr/>
        </p:nvSpPr>
        <p:spPr bwMode="auto">
          <a:xfrm>
            <a:off x="3622675" y="3792538"/>
            <a:ext cx="58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4" name="Line 32"/>
          <p:cNvSpPr>
            <a:spLocks noChangeAspect="1" noChangeShapeType="1"/>
          </p:cNvSpPr>
          <p:nvPr/>
        </p:nvSpPr>
        <p:spPr bwMode="auto">
          <a:xfrm>
            <a:off x="3622675" y="3181350"/>
            <a:ext cx="587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5" name="Rectangle 33"/>
          <p:cNvSpPr>
            <a:spLocks noChangeAspect="1" noChangeArrowheads="1"/>
          </p:cNvSpPr>
          <p:nvPr/>
        </p:nvSpPr>
        <p:spPr bwMode="auto">
          <a:xfrm>
            <a:off x="3602038" y="62976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 b="0">
              <a:latin typeface="Arial" charset="0"/>
            </a:endParaRPr>
          </a:p>
        </p:txBody>
      </p:sp>
      <p:sp>
        <p:nvSpPr>
          <p:cNvPr id="576546" name="Rectangle 34"/>
          <p:cNvSpPr>
            <a:spLocks noChangeAspect="1" noChangeArrowheads="1"/>
          </p:cNvSpPr>
          <p:nvPr/>
        </p:nvSpPr>
        <p:spPr bwMode="auto">
          <a:xfrm>
            <a:off x="4368800" y="62976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200" b="0">
              <a:latin typeface="Arial" charset="0"/>
            </a:endParaRPr>
          </a:p>
        </p:txBody>
      </p:sp>
      <p:sp>
        <p:nvSpPr>
          <p:cNvPr id="576547" name="Rectangle 35"/>
          <p:cNvSpPr>
            <a:spLocks noChangeAspect="1" noChangeArrowheads="1"/>
          </p:cNvSpPr>
          <p:nvPr/>
        </p:nvSpPr>
        <p:spPr bwMode="auto">
          <a:xfrm>
            <a:off x="5138738" y="62976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200" b="0">
              <a:latin typeface="Arial" charset="0"/>
            </a:endParaRPr>
          </a:p>
        </p:txBody>
      </p:sp>
      <p:sp>
        <p:nvSpPr>
          <p:cNvPr id="576548" name="Rectangle 36"/>
          <p:cNvSpPr>
            <a:spLocks noChangeAspect="1" noChangeArrowheads="1"/>
          </p:cNvSpPr>
          <p:nvPr/>
        </p:nvSpPr>
        <p:spPr bwMode="auto">
          <a:xfrm>
            <a:off x="5902325" y="62976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 b="0">
              <a:latin typeface="Arial" charset="0"/>
            </a:endParaRPr>
          </a:p>
        </p:txBody>
      </p:sp>
      <p:sp>
        <p:nvSpPr>
          <p:cNvPr id="576549" name="Rectangle 37"/>
          <p:cNvSpPr>
            <a:spLocks noChangeAspect="1" noChangeArrowheads="1"/>
          </p:cNvSpPr>
          <p:nvPr/>
        </p:nvSpPr>
        <p:spPr bwMode="auto">
          <a:xfrm>
            <a:off x="6665913" y="62976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200" b="0">
              <a:latin typeface="Arial" charset="0"/>
            </a:endParaRPr>
          </a:p>
        </p:txBody>
      </p:sp>
      <p:sp>
        <p:nvSpPr>
          <p:cNvPr id="576550" name="Rectangle 38"/>
          <p:cNvSpPr>
            <a:spLocks noChangeAspect="1" noChangeArrowheads="1"/>
          </p:cNvSpPr>
          <p:nvPr/>
        </p:nvSpPr>
        <p:spPr bwMode="auto">
          <a:xfrm rot="16200000">
            <a:off x="3419475" y="61483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 b="0">
              <a:latin typeface="Arial" charset="0"/>
            </a:endParaRPr>
          </a:p>
        </p:txBody>
      </p:sp>
      <p:sp>
        <p:nvSpPr>
          <p:cNvPr id="576551" name="Rectangle 39"/>
          <p:cNvSpPr>
            <a:spLocks noChangeAspect="1" noChangeArrowheads="1"/>
          </p:cNvSpPr>
          <p:nvPr/>
        </p:nvSpPr>
        <p:spPr bwMode="auto">
          <a:xfrm rot="16200000">
            <a:off x="3417888" y="5529262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200" b="0">
              <a:latin typeface="Arial" charset="0"/>
            </a:endParaRPr>
          </a:p>
        </p:txBody>
      </p:sp>
      <p:sp>
        <p:nvSpPr>
          <p:cNvPr id="576552" name="Rectangle 40"/>
          <p:cNvSpPr>
            <a:spLocks noChangeAspect="1" noChangeArrowheads="1"/>
          </p:cNvSpPr>
          <p:nvPr/>
        </p:nvSpPr>
        <p:spPr bwMode="auto">
          <a:xfrm rot="16200000">
            <a:off x="3419475" y="4924426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200" b="0">
              <a:latin typeface="Arial" charset="0"/>
            </a:endParaRPr>
          </a:p>
        </p:txBody>
      </p:sp>
      <p:sp>
        <p:nvSpPr>
          <p:cNvPr id="576553" name="Rectangle 41"/>
          <p:cNvSpPr>
            <a:spLocks noChangeAspect="1" noChangeArrowheads="1"/>
          </p:cNvSpPr>
          <p:nvPr/>
        </p:nvSpPr>
        <p:spPr bwMode="auto">
          <a:xfrm rot="16200000">
            <a:off x="3419475" y="43068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 b="0">
              <a:latin typeface="Arial" charset="0"/>
            </a:endParaRPr>
          </a:p>
        </p:txBody>
      </p:sp>
      <p:sp>
        <p:nvSpPr>
          <p:cNvPr id="576554" name="Rectangle 42"/>
          <p:cNvSpPr>
            <a:spLocks noChangeAspect="1" noChangeArrowheads="1"/>
          </p:cNvSpPr>
          <p:nvPr/>
        </p:nvSpPr>
        <p:spPr bwMode="auto">
          <a:xfrm rot="16200000">
            <a:off x="3422650" y="3695701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200" b="0">
              <a:latin typeface="Arial" charset="0"/>
            </a:endParaRPr>
          </a:p>
        </p:txBody>
      </p:sp>
      <p:sp>
        <p:nvSpPr>
          <p:cNvPr id="576555" name="Rectangle 43"/>
          <p:cNvSpPr>
            <a:spLocks noChangeAspect="1" noChangeArrowheads="1"/>
          </p:cNvSpPr>
          <p:nvPr/>
        </p:nvSpPr>
        <p:spPr bwMode="auto">
          <a:xfrm rot="16200000">
            <a:off x="3422650" y="30845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200" b="0">
              <a:latin typeface="Arial" charset="0"/>
            </a:endParaRPr>
          </a:p>
        </p:txBody>
      </p:sp>
      <p:sp>
        <p:nvSpPr>
          <p:cNvPr id="576556" name="Rectangle 44"/>
          <p:cNvSpPr>
            <a:spLocks noChangeAspect="1" noChangeArrowheads="1"/>
          </p:cNvSpPr>
          <p:nvPr/>
        </p:nvSpPr>
        <p:spPr bwMode="auto">
          <a:xfrm>
            <a:off x="6834188" y="61849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sz="1200" b="0">
              <a:latin typeface="Arial" charset="0"/>
            </a:endParaRPr>
          </a:p>
        </p:txBody>
      </p:sp>
      <p:sp>
        <p:nvSpPr>
          <p:cNvPr id="576557" name="Rectangle 45"/>
          <p:cNvSpPr>
            <a:spLocks noChangeAspect="1" noChangeArrowheads="1"/>
          </p:cNvSpPr>
          <p:nvPr/>
        </p:nvSpPr>
        <p:spPr bwMode="auto">
          <a:xfrm>
            <a:off x="7050088" y="6045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200" b="0">
              <a:latin typeface="Arial" charset="0"/>
            </a:endParaRPr>
          </a:p>
        </p:txBody>
      </p:sp>
      <p:sp>
        <p:nvSpPr>
          <p:cNvPr id="576558" name="Rectangle 46"/>
          <p:cNvSpPr>
            <a:spLocks noChangeAspect="1" noChangeArrowheads="1"/>
          </p:cNvSpPr>
          <p:nvPr/>
        </p:nvSpPr>
        <p:spPr bwMode="auto">
          <a:xfrm>
            <a:off x="7264400" y="59102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200" b="0">
              <a:latin typeface="Arial" charset="0"/>
            </a:endParaRPr>
          </a:p>
        </p:txBody>
      </p:sp>
      <p:sp>
        <p:nvSpPr>
          <p:cNvPr id="576559" name="Rectangle 47"/>
          <p:cNvSpPr>
            <a:spLocks noChangeAspect="1" noChangeArrowheads="1"/>
          </p:cNvSpPr>
          <p:nvPr/>
        </p:nvSpPr>
        <p:spPr bwMode="auto">
          <a:xfrm>
            <a:off x="7478713" y="577532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 b="0">
              <a:latin typeface="Arial" charset="0"/>
            </a:endParaRPr>
          </a:p>
        </p:txBody>
      </p:sp>
      <p:sp>
        <p:nvSpPr>
          <p:cNvPr id="576560" name="Rectangle 48"/>
          <p:cNvSpPr>
            <a:spLocks noChangeAspect="1" noChangeArrowheads="1"/>
          </p:cNvSpPr>
          <p:nvPr/>
        </p:nvSpPr>
        <p:spPr bwMode="auto">
          <a:xfrm>
            <a:off x="7688263" y="564515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200" b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200" b="0">
              <a:latin typeface="Arial" charset="0"/>
            </a:endParaRPr>
          </a:p>
        </p:txBody>
      </p:sp>
      <p:sp>
        <p:nvSpPr>
          <p:cNvPr id="576561" name="Line 49"/>
          <p:cNvSpPr>
            <a:spLocks noChangeAspect="1" noChangeShapeType="1"/>
          </p:cNvSpPr>
          <p:nvPr/>
        </p:nvSpPr>
        <p:spPr bwMode="auto">
          <a:xfrm>
            <a:off x="3652838" y="6237288"/>
            <a:ext cx="3060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2" name="Line 50"/>
          <p:cNvSpPr>
            <a:spLocks noChangeAspect="1" noChangeShapeType="1"/>
          </p:cNvSpPr>
          <p:nvPr/>
        </p:nvSpPr>
        <p:spPr bwMode="auto">
          <a:xfrm flipV="1">
            <a:off x="6713538" y="5695950"/>
            <a:ext cx="852487" cy="541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3" name="Line 51"/>
          <p:cNvSpPr>
            <a:spLocks noChangeAspect="1" noChangeShapeType="1"/>
          </p:cNvSpPr>
          <p:nvPr/>
        </p:nvSpPr>
        <p:spPr bwMode="auto">
          <a:xfrm flipV="1">
            <a:off x="3652838" y="3181350"/>
            <a:ext cx="0" cy="3055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4" name="Line 52"/>
          <p:cNvSpPr>
            <a:spLocks noChangeAspect="1" noChangeShapeType="1"/>
          </p:cNvSpPr>
          <p:nvPr/>
        </p:nvSpPr>
        <p:spPr bwMode="auto">
          <a:xfrm>
            <a:off x="4633913" y="5583238"/>
            <a:ext cx="0" cy="506412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5" name="Line 53"/>
          <p:cNvSpPr>
            <a:spLocks noChangeAspect="1" noChangeShapeType="1"/>
          </p:cNvSpPr>
          <p:nvPr/>
        </p:nvSpPr>
        <p:spPr bwMode="auto">
          <a:xfrm>
            <a:off x="7577138" y="3854450"/>
            <a:ext cx="0" cy="18303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6" name="Line 54"/>
          <p:cNvSpPr>
            <a:spLocks noChangeAspect="1" noChangeShapeType="1"/>
          </p:cNvSpPr>
          <p:nvPr/>
        </p:nvSpPr>
        <p:spPr bwMode="auto">
          <a:xfrm>
            <a:off x="4519613" y="3846513"/>
            <a:ext cx="1587" cy="1838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7" name="Line 55"/>
          <p:cNvSpPr>
            <a:spLocks noChangeAspect="1" noChangeShapeType="1"/>
          </p:cNvSpPr>
          <p:nvPr/>
        </p:nvSpPr>
        <p:spPr bwMode="auto">
          <a:xfrm>
            <a:off x="6708775" y="4999038"/>
            <a:ext cx="3175" cy="12255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8" name="Oval 56"/>
          <p:cNvSpPr>
            <a:spLocks noChangeAspect="1" noChangeArrowheads="1"/>
          </p:cNvSpPr>
          <p:nvPr/>
        </p:nvSpPr>
        <p:spPr bwMode="auto">
          <a:xfrm>
            <a:off x="7481888" y="3743325"/>
            <a:ext cx="192087" cy="1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69" name="Oval 57"/>
          <p:cNvSpPr>
            <a:spLocks noChangeAspect="1" noChangeArrowheads="1"/>
          </p:cNvSpPr>
          <p:nvPr/>
        </p:nvSpPr>
        <p:spPr bwMode="auto">
          <a:xfrm>
            <a:off x="4422775" y="3743325"/>
            <a:ext cx="192088" cy="1889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70" name="Oval 58"/>
          <p:cNvSpPr>
            <a:spLocks noChangeAspect="1" noChangeArrowheads="1"/>
          </p:cNvSpPr>
          <p:nvPr/>
        </p:nvSpPr>
        <p:spPr bwMode="auto">
          <a:xfrm>
            <a:off x="4533900" y="5419725"/>
            <a:ext cx="190500" cy="190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71" name="Oval 59"/>
          <p:cNvSpPr>
            <a:spLocks noChangeAspect="1" noChangeArrowheads="1"/>
          </p:cNvSpPr>
          <p:nvPr/>
        </p:nvSpPr>
        <p:spPr bwMode="auto">
          <a:xfrm>
            <a:off x="6610350" y="4895850"/>
            <a:ext cx="192088" cy="1873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72" name="Text Box 60"/>
          <p:cNvSpPr txBox="1">
            <a:spLocks noChangeAspect="1" noChangeArrowheads="1"/>
          </p:cNvSpPr>
          <p:nvPr/>
        </p:nvSpPr>
        <p:spPr bwMode="auto">
          <a:xfrm rot="16200000">
            <a:off x="2968625" y="4483101"/>
            <a:ext cx="650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V3</a:t>
            </a:r>
          </a:p>
        </p:txBody>
      </p:sp>
      <p:sp>
        <p:nvSpPr>
          <p:cNvPr id="576573" name="Text Box 61"/>
          <p:cNvSpPr txBox="1">
            <a:spLocks noChangeAspect="1" noChangeArrowheads="1"/>
          </p:cNvSpPr>
          <p:nvPr/>
        </p:nvSpPr>
        <p:spPr bwMode="auto">
          <a:xfrm>
            <a:off x="5187950" y="641826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V1</a:t>
            </a:r>
          </a:p>
        </p:txBody>
      </p:sp>
      <p:sp>
        <p:nvSpPr>
          <p:cNvPr id="576574" name="Text Box 62"/>
          <p:cNvSpPr txBox="1">
            <a:spLocks noChangeAspect="1" noChangeArrowheads="1"/>
          </p:cNvSpPr>
          <p:nvPr/>
        </p:nvSpPr>
        <p:spPr bwMode="auto">
          <a:xfrm>
            <a:off x="7343775" y="5983288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V2</a:t>
            </a:r>
          </a:p>
        </p:txBody>
      </p:sp>
      <p:sp>
        <p:nvSpPr>
          <p:cNvPr id="576575" name="Freeform 63"/>
          <p:cNvSpPr>
            <a:spLocks noChangeAspect="1"/>
          </p:cNvSpPr>
          <p:nvPr/>
        </p:nvSpPr>
        <p:spPr bwMode="auto">
          <a:xfrm>
            <a:off x="4697413" y="3846513"/>
            <a:ext cx="2879725" cy="1612900"/>
          </a:xfrm>
          <a:custGeom>
            <a:avLst/>
            <a:gdLst>
              <a:gd name="T0" fmla="*/ 0 w 2229"/>
              <a:gd name="T1" fmla="*/ 1248 h 1248"/>
              <a:gd name="T2" fmla="*/ 2229 w 2229"/>
              <a:gd name="T3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9" h="1248">
                <a:moveTo>
                  <a:pt x="0" y="1248"/>
                </a:moveTo>
                <a:lnTo>
                  <a:pt x="2229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76" name="Freeform 64"/>
          <p:cNvSpPr>
            <a:spLocks noChangeAspect="1"/>
          </p:cNvSpPr>
          <p:nvPr/>
        </p:nvSpPr>
        <p:spPr bwMode="auto">
          <a:xfrm>
            <a:off x="4527550" y="3829050"/>
            <a:ext cx="2092325" cy="1123950"/>
          </a:xfrm>
          <a:custGeom>
            <a:avLst/>
            <a:gdLst>
              <a:gd name="T0" fmla="*/ 1618 w 1618"/>
              <a:gd name="T1" fmla="*/ 871 h 871"/>
              <a:gd name="T2" fmla="*/ 0 w 1618"/>
              <a:gd name="T3" fmla="*/ 0 h 8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18" h="871">
                <a:moveTo>
                  <a:pt x="1618" y="871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77" name="Freeform 65"/>
          <p:cNvSpPr>
            <a:spLocks/>
          </p:cNvSpPr>
          <p:nvPr/>
        </p:nvSpPr>
        <p:spPr bwMode="auto">
          <a:xfrm>
            <a:off x="5321300" y="4332288"/>
            <a:ext cx="782638" cy="692150"/>
          </a:xfrm>
          <a:custGeom>
            <a:avLst/>
            <a:gdLst>
              <a:gd name="T0" fmla="*/ 93 w 607"/>
              <a:gd name="T1" fmla="*/ 535 h 535"/>
              <a:gd name="T2" fmla="*/ 60 w 607"/>
              <a:gd name="T3" fmla="*/ 493 h 535"/>
              <a:gd name="T4" fmla="*/ 24 w 607"/>
              <a:gd name="T5" fmla="*/ 427 h 535"/>
              <a:gd name="T6" fmla="*/ 6 w 607"/>
              <a:gd name="T7" fmla="*/ 364 h 535"/>
              <a:gd name="T8" fmla="*/ 0 w 607"/>
              <a:gd name="T9" fmla="*/ 283 h 535"/>
              <a:gd name="T10" fmla="*/ 6 w 607"/>
              <a:gd name="T11" fmla="*/ 208 h 535"/>
              <a:gd name="T12" fmla="*/ 18 w 607"/>
              <a:gd name="T13" fmla="*/ 145 h 535"/>
              <a:gd name="T14" fmla="*/ 45 w 607"/>
              <a:gd name="T15" fmla="*/ 85 h 535"/>
              <a:gd name="T16" fmla="*/ 78 w 607"/>
              <a:gd name="T17" fmla="*/ 34 h 535"/>
              <a:gd name="T18" fmla="*/ 107 w 607"/>
              <a:gd name="T19" fmla="*/ 0 h 535"/>
              <a:gd name="T20" fmla="*/ 607 w 607"/>
              <a:gd name="T21" fmla="*/ 261 h 535"/>
              <a:gd name="T22" fmla="*/ 93 w 607"/>
              <a:gd name="T23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7" h="535">
                <a:moveTo>
                  <a:pt x="93" y="535"/>
                </a:moveTo>
                <a:lnTo>
                  <a:pt x="60" y="493"/>
                </a:lnTo>
                <a:lnTo>
                  <a:pt x="24" y="427"/>
                </a:lnTo>
                <a:lnTo>
                  <a:pt x="6" y="364"/>
                </a:lnTo>
                <a:lnTo>
                  <a:pt x="0" y="283"/>
                </a:lnTo>
                <a:lnTo>
                  <a:pt x="6" y="208"/>
                </a:lnTo>
                <a:lnTo>
                  <a:pt x="18" y="145"/>
                </a:lnTo>
                <a:lnTo>
                  <a:pt x="45" y="85"/>
                </a:lnTo>
                <a:lnTo>
                  <a:pt x="78" y="34"/>
                </a:lnTo>
                <a:lnTo>
                  <a:pt x="107" y="0"/>
                </a:lnTo>
                <a:lnTo>
                  <a:pt x="607" y="261"/>
                </a:lnTo>
                <a:lnTo>
                  <a:pt x="93" y="535"/>
                </a:lnTo>
                <a:close/>
              </a:path>
            </a:pathLst>
          </a:custGeom>
          <a:solidFill>
            <a:schemeClr val="bg2">
              <a:alpha val="4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76578" name="Object 66"/>
          <p:cNvGraphicFramePr>
            <a:graphicFrameLocks noChangeAspect="1"/>
          </p:cNvGraphicFramePr>
          <p:nvPr/>
        </p:nvGraphicFramePr>
        <p:xfrm>
          <a:off x="5492750" y="4530725"/>
          <a:ext cx="1920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2"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4530725"/>
                        <a:ext cx="19208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79" name="Object 67"/>
          <p:cNvGraphicFramePr>
            <a:graphicFrameLocks noChangeAspect="1"/>
          </p:cNvGraphicFramePr>
          <p:nvPr/>
        </p:nvGraphicFramePr>
        <p:xfrm>
          <a:off x="698500" y="2449513"/>
          <a:ext cx="21113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3" name="Equation" r:id="rId8" imgW="1828800" imgH="812520" progId="Equation.DSMT4">
                  <p:embed/>
                </p:oleObj>
              </mc:Choice>
              <mc:Fallback>
                <p:oleObj name="Equation" r:id="rId8" imgW="1828800" imgH="81252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449513"/>
                        <a:ext cx="21113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80" name="Object 68"/>
          <p:cNvGraphicFramePr>
            <a:graphicFrameLocks noChangeAspect="1"/>
          </p:cNvGraphicFramePr>
          <p:nvPr/>
        </p:nvGraphicFramePr>
        <p:xfrm>
          <a:off x="4256088" y="2401888"/>
          <a:ext cx="1752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4" name="Equation" r:id="rId10" imgW="1206360" imgH="380880" progId="Equation.DSMT4">
                  <p:embed/>
                </p:oleObj>
              </mc:Choice>
              <mc:Fallback>
                <p:oleObj name="Equation" r:id="rId10" imgW="1206360" imgH="3808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2401888"/>
                        <a:ext cx="1752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81" name="Object 69"/>
          <p:cNvGraphicFramePr>
            <a:graphicFrameLocks noChangeAspect="1"/>
          </p:cNvGraphicFramePr>
          <p:nvPr/>
        </p:nvGraphicFramePr>
        <p:xfrm>
          <a:off x="4219575" y="2935288"/>
          <a:ext cx="16621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5" name="Equation" r:id="rId12" imgW="1091880" imgH="253800" progId="Equation.DSMT4">
                  <p:embed/>
                </p:oleObj>
              </mc:Choice>
              <mc:Fallback>
                <p:oleObj name="Equation" r:id="rId12" imgW="1091880" imgH="2538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935288"/>
                        <a:ext cx="166211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82" name="Object 70"/>
          <p:cNvGraphicFramePr>
            <a:graphicFrameLocks noChangeAspect="1"/>
          </p:cNvGraphicFramePr>
          <p:nvPr/>
        </p:nvGraphicFramePr>
        <p:xfrm>
          <a:off x="7970838" y="2438400"/>
          <a:ext cx="1189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6" name="Equation" r:id="rId14" imgW="685800" imgH="203040" progId="Equation.3">
                  <p:embed/>
                </p:oleObj>
              </mc:Choice>
              <mc:Fallback>
                <p:oleObj name="Equation" r:id="rId14" imgW="685800" imgH="2030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38" y="2438400"/>
                        <a:ext cx="11890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83" name="Object 71"/>
          <p:cNvGraphicFramePr>
            <a:graphicFrameLocks noChangeAspect="1"/>
          </p:cNvGraphicFramePr>
          <p:nvPr/>
        </p:nvGraphicFramePr>
        <p:xfrm>
          <a:off x="8047038" y="2789238"/>
          <a:ext cx="9286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7" name="Equation" r:id="rId16" imgW="850680" imgH="457200" progId="Equation.DSMT4">
                  <p:embed/>
                </p:oleObj>
              </mc:Choice>
              <mc:Fallback>
                <p:oleObj name="Equation" r:id="rId16" imgW="850680" imgH="4572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7038" y="2789238"/>
                        <a:ext cx="9286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84" name="Text Box 72"/>
          <p:cNvSpPr txBox="1">
            <a:spLocks noChangeArrowheads="1"/>
          </p:cNvSpPr>
          <p:nvPr/>
        </p:nvSpPr>
        <p:spPr bwMode="auto">
          <a:xfrm>
            <a:off x="657225" y="2133600"/>
            <a:ext cx="2217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>
                <a:solidFill>
                  <a:srgbClr val="FF0000"/>
                </a:solidFill>
              </a:rPr>
              <a:t>Phenotypic Change Vector</a:t>
            </a:r>
          </a:p>
        </p:txBody>
      </p:sp>
      <p:sp>
        <p:nvSpPr>
          <p:cNvPr id="576585" name="Text Box 73"/>
          <p:cNvSpPr txBox="1">
            <a:spLocks noChangeArrowheads="1"/>
          </p:cNvSpPr>
          <p:nvPr/>
        </p:nvSpPr>
        <p:spPr bwMode="auto">
          <a:xfrm>
            <a:off x="4610100" y="2130425"/>
            <a:ext cx="101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>
                <a:solidFill>
                  <a:srgbClr val="FF0000"/>
                </a:solidFill>
              </a:rPr>
              <a:t>Magnitude</a:t>
            </a:r>
          </a:p>
        </p:txBody>
      </p:sp>
      <p:sp>
        <p:nvSpPr>
          <p:cNvPr id="576586" name="Text Box 74"/>
          <p:cNvSpPr txBox="1">
            <a:spLocks noChangeArrowheads="1"/>
          </p:cNvSpPr>
          <p:nvPr/>
        </p:nvSpPr>
        <p:spPr bwMode="auto">
          <a:xfrm>
            <a:off x="8129588" y="21383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400">
                <a:solidFill>
                  <a:srgbClr val="FF0000"/>
                </a:solidFill>
              </a:rPr>
              <a:t>Direction</a:t>
            </a:r>
          </a:p>
        </p:txBody>
      </p:sp>
      <p:graphicFrame>
        <p:nvGraphicFramePr>
          <p:cNvPr id="576587" name="Object 75"/>
          <p:cNvGraphicFramePr>
            <a:graphicFrameLocks noGrp="1" noChangeAspect="1"/>
          </p:cNvGraphicFramePr>
          <p:nvPr>
            <p:ph sz="half" idx="2"/>
          </p:nvPr>
        </p:nvGraphicFramePr>
        <p:xfrm>
          <a:off x="6127750" y="5041900"/>
          <a:ext cx="4191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48" name="Equation" r:id="rId18" imgW="291960" imgH="228600" progId="Equation.DSMT4">
                  <p:embed/>
                </p:oleObj>
              </mc:Choice>
              <mc:Fallback>
                <p:oleObj name="Equation" r:id="rId18" imgW="29196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5041900"/>
                        <a:ext cx="4191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88" name="AutoShape 76"/>
          <p:cNvSpPr>
            <a:spLocks/>
          </p:cNvSpPr>
          <p:nvPr/>
        </p:nvSpPr>
        <p:spPr bwMode="auto">
          <a:xfrm rot="-3738309">
            <a:off x="5621338" y="2909888"/>
            <a:ext cx="201612" cy="2443162"/>
          </a:xfrm>
          <a:prstGeom prst="rightBrace">
            <a:avLst>
              <a:gd name="adj1" fmla="val 1009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 anchor="ctr"/>
          <a:lstStyle/>
          <a:p>
            <a:endParaRPr lang="en-US"/>
          </a:p>
        </p:txBody>
      </p:sp>
      <p:sp>
        <p:nvSpPr>
          <p:cNvPr id="576589" name="AutoShape 77"/>
          <p:cNvSpPr>
            <a:spLocks/>
          </p:cNvSpPr>
          <p:nvPr/>
        </p:nvSpPr>
        <p:spPr bwMode="auto">
          <a:xfrm rot="3651464">
            <a:off x="6146007" y="3259931"/>
            <a:ext cx="201612" cy="3298825"/>
          </a:xfrm>
          <a:prstGeom prst="rightBrace">
            <a:avLst>
              <a:gd name="adj1" fmla="val 136352"/>
              <a:gd name="adj2" fmla="val 50000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35144" y="6392068"/>
            <a:ext cx="2143125" cy="454025"/>
          </a:xfrm>
        </p:spPr>
        <p:txBody>
          <a:bodyPr/>
          <a:lstStyle/>
          <a:p>
            <a:fld id="{E3A7C812-4EF8-40E9-B50D-B188784D30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-25400" y="6346825"/>
            <a:ext cx="33194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</a:t>
            </a:r>
            <a:r>
              <a:rPr lang="en-US" sz="1400" b="0" i="1" dirty="0" smtClean="0">
                <a:solidFill>
                  <a:srgbClr val="000000"/>
                </a:solidFill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Collyer, </a:t>
            </a:r>
            <a:r>
              <a:rPr lang="en-US" sz="1400" b="0" dirty="0" err="1" smtClean="0">
                <a:solidFill>
                  <a:srgbClr val="000000"/>
                </a:solidFill>
              </a:rPr>
              <a:t>Sekora</a:t>
            </a:r>
            <a:r>
              <a:rPr lang="en-US" sz="1400" b="0" dirty="0" smtClean="0">
                <a:solidFill>
                  <a:srgbClr val="000000"/>
                </a:solidFill>
              </a:rPr>
              <a:t>, Adams (2015).</a:t>
            </a:r>
            <a:r>
              <a:rPr lang="en-US" sz="1400" b="0" i="1" dirty="0" smtClean="0">
                <a:solidFill>
                  <a:srgbClr val="000000"/>
                </a:solidFill>
              </a:rPr>
              <a:t> Heredity.</a:t>
            </a:r>
            <a:r>
              <a:rPr lang="en-US" sz="1400" b="0" i="1" dirty="0" smtClean="0">
                <a:solidFill>
                  <a:srgbClr val="000000"/>
                </a:solidFill>
              </a:rPr>
              <a:t>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77" grpId="0" animBg="1"/>
      <p:bldP spid="576584" grpId="0"/>
      <p:bldP spid="576585" grpId="0"/>
      <p:bldP spid="576586" grpId="0"/>
      <p:bldP spid="576588" grpId="0" animBg="1"/>
      <p:bldP spid="5765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98438" y="1141413"/>
            <a:ext cx="9793287" cy="29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/>
              <a:t>Patterns of change assessed using </a:t>
            </a:r>
            <a:r>
              <a:rPr lang="en-US" sz="2800" b="0" i="1" dirty="0"/>
              <a:t>residual randomization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b="0" dirty="0"/>
              <a:t>Protocol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Define model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Estimate coefficients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Estimate LS means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endParaRPr lang="en-US" sz="2000" b="0" dirty="0"/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 smtClean="0"/>
              <a:t>Calculate vector attributes and statistics</a:t>
            </a:r>
            <a:endParaRPr lang="en-US" sz="2000" b="0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79375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Change Vectors: Hypothesis Tests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174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0" y="332898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7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95670"/>
              </p:ext>
            </p:extLst>
          </p:nvPr>
        </p:nvGraphicFramePr>
        <p:xfrm>
          <a:off x="2172494" y="4325725"/>
          <a:ext cx="16621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70"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494" y="4325725"/>
                        <a:ext cx="166211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38236"/>
              </p:ext>
            </p:extLst>
          </p:nvPr>
        </p:nvGraphicFramePr>
        <p:xfrm>
          <a:off x="5009356" y="4392400"/>
          <a:ext cx="11890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71" name="Equation" r:id="rId6" imgW="685800" imgH="203040" progId="Equation.3">
                  <p:embed/>
                </p:oleObj>
              </mc:Choice>
              <mc:Fallback>
                <p:oleObj name="Equation" r:id="rId6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356" y="4392400"/>
                        <a:ext cx="11890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83" name="Text Box 11"/>
          <p:cNvSpPr txBox="1">
            <a:spLocks noChangeArrowheads="1"/>
          </p:cNvSpPr>
          <p:nvPr/>
        </p:nvSpPr>
        <p:spPr bwMode="auto">
          <a:xfrm>
            <a:off x="2413794" y="4028862"/>
            <a:ext cx="1186200" cy="3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800" b="0" dirty="0"/>
              <a:t>Magnitude</a:t>
            </a:r>
          </a:p>
        </p:txBody>
      </p:sp>
      <p:sp>
        <p:nvSpPr>
          <p:cNvPr id="617484" name="Text Box 12"/>
          <p:cNvSpPr txBox="1">
            <a:spLocks noChangeArrowheads="1"/>
          </p:cNvSpPr>
          <p:nvPr/>
        </p:nvSpPr>
        <p:spPr bwMode="auto">
          <a:xfrm>
            <a:off x="5095081" y="4062200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>
            <a:spAutoFit/>
          </a:bodyPr>
          <a:lstStyle/>
          <a:p>
            <a:pPr algn="l"/>
            <a:r>
              <a:rPr lang="en-US" sz="1800" b="0" dirty="0"/>
              <a:t>Direction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1" name="Rectangle 19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0" y="32766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0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21812"/>
              </p:ext>
            </p:extLst>
          </p:nvPr>
        </p:nvGraphicFramePr>
        <p:xfrm>
          <a:off x="4447713" y="2106161"/>
          <a:ext cx="444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72" name="Equation" r:id="rId8" imgW="203200" imgH="203200" progId="Equation.3">
                  <p:embed/>
                </p:oleObj>
              </mc:Choice>
              <mc:Fallback>
                <p:oleObj name="Equation" r:id="rId8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7713" y="2106161"/>
                        <a:ext cx="4445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98500"/>
              </p:ext>
            </p:extLst>
          </p:nvPr>
        </p:nvGraphicFramePr>
        <p:xfrm>
          <a:off x="4563538" y="2398118"/>
          <a:ext cx="25050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73" name="Equation" r:id="rId10" imgW="1143000" imgH="317500" progId="Equation.3">
                  <p:embed/>
                </p:oleObj>
              </mc:Choice>
              <mc:Fallback>
                <p:oleObj name="Equation" r:id="rId10" imgW="1143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63538" y="2398118"/>
                        <a:ext cx="250507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34893"/>
              </p:ext>
            </p:extLst>
          </p:nvPr>
        </p:nvGraphicFramePr>
        <p:xfrm>
          <a:off x="4562719" y="2850065"/>
          <a:ext cx="32591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74" name="Equation" r:id="rId12" imgW="1485900" imgH="317500" progId="Equation.3">
                  <p:embed/>
                </p:oleObj>
              </mc:Choice>
              <mc:Fallback>
                <p:oleObj name="Equation" r:id="rId12" imgW="1485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62719" y="2850065"/>
                        <a:ext cx="32591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5476875" y="3330619"/>
            <a:ext cx="1655558" cy="50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92213" y="2143510"/>
            <a:ext cx="1581944" cy="254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2861" y="1892317"/>
            <a:ext cx="25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Design matrix with factors A, B, and A×B</a:t>
            </a:r>
            <a:endParaRPr lang="en-US" sz="1600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7131137" y="3583732"/>
            <a:ext cx="233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Design matrix coded to find means</a:t>
            </a:r>
            <a:endParaRPr lang="en-US" sz="16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91275"/>
            <a:ext cx="2143125" cy="454025"/>
          </a:xfrm>
        </p:spPr>
        <p:txBody>
          <a:bodyPr/>
          <a:lstStyle/>
          <a:p>
            <a:fld id="{35CEA9EF-0740-435E-95EB-7ABAA239E8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-25399" y="6537325"/>
            <a:ext cx="3106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0" dirty="0" smtClean="0">
                <a:solidFill>
                  <a:srgbClr val="000000"/>
                </a:solidFill>
              </a:rPr>
              <a:t>Collyer </a:t>
            </a:r>
            <a:r>
              <a:rPr lang="en-US" sz="1400" b="0" dirty="0">
                <a:solidFill>
                  <a:srgbClr val="000000"/>
                </a:solidFill>
              </a:rPr>
              <a:t>and Adams. (2007). </a:t>
            </a:r>
            <a:r>
              <a:rPr lang="en-US" sz="1400" b="0" i="1" dirty="0">
                <a:solidFill>
                  <a:srgbClr val="000000"/>
                </a:solidFill>
              </a:rPr>
              <a:t>Ecology.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3" grpId="0"/>
      <p:bldP spid="617484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9161</TotalTime>
  <Words>2336</Words>
  <Application>Microsoft Office PowerPoint</Application>
  <PresentationFormat>35mm Slides</PresentationFormat>
  <Paragraphs>749</Paragraphs>
  <Slides>35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Equation</vt:lpstr>
      <vt:lpstr>GLM Interaction Terms and Patterns of Change</vt:lpstr>
      <vt:lpstr>Patterns of Variation</vt:lpstr>
      <vt:lpstr>Patterns of Change</vt:lpstr>
      <vt:lpstr>Factorial ANOVA: Interactions</vt:lpstr>
      <vt:lpstr>Understanding Interaction Terms</vt:lpstr>
      <vt:lpstr>Bivariate Interaction Terms</vt:lpstr>
      <vt:lpstr>Multivariate Interaction Terms</vt:lpstr>
      <vt:lpstr>Quantifying Patterns of Change</vt:lpstr>
      <vt:lpstr>Change Vectors: Hypothesis Tests</vt:lpstr>
      <vt:lpstr>Change Vectors: Hypothesis Tests</vt:lpstr>
      <vt:lpstr>Change Vectors: Hypothesis Tests</vt:lpstr>
      <vt:lpstr>Change Vectors: Hypothesis Tests</vt:lpstr>
      <vt:lpstr>Example 1: Plethodon Salamanders</vt:lpstr>
      <vt:lpstr>Example 2: Desert Pupfish</vt:lpstr>
      <vt:lpstr>Patterns of Change with Covariates</vt:lpstr>
      <vt:lpstr>Simulated Examples</vt:lpstr>
      <vt:lpstr>Generalizations</vt:lpstr>
      <vt:lpstr>PowerPoint Presentation</vt:lpstr>
      <vt:lpstr>Attributes of Change Trajectories</vt:lpstr>
      <vt:lpstr>PowerPoint Presentation</vt:lpstr>
      <vt:lpstr>Procrustes Trajectory Analysis</vt:lpstr>
      <vt:lpstr>Attributes of Change Trajectories</vt:lpstr>
      <vt:lpstr>Simulated Example</vt:lpstr>
      <vt:lpstr>Simulated Example</vt:lpstr>
      <vt:lpstr>Simulated Example</vt:lpstr>
      <vt:lpstr>Simulated Example</vt:lpstr>
      <vt:lpstr>Simulated Example: Results</vt:lpstr>
      <vt:lpstr>Example I: Parallel Evolution in Plethodon</vt:lpstr>
      <vt:lpstr>Microevolution Occurs</vt:lpstr>
      <vt:lpstr>Repeatable Evolutionary Changes </vt:lpstr>
      <vt:lpstr>Example II: Snake Ontogeny</vt:lpstr>
      <vt:lpstr>Example II: Snake Ontogeny</vt:lpstr>
      <vt:lpstr>Example II: Snake Ontogeny</vt:lpstr>
      <vt:lpstr>Example II: Snake Ontogeny</vt:lpstr>
      <vt:lpstr>Interaction Terms: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744</cp:revision>
  <cp:lastPrinted>2000-02-02T20:57:17Z</cp:lastPrinted>
  <dcterms:created xsi:type="dcterms:W3CDTF">1998-06-08T20:00:14Z</dcterms:created>
  <dcterms:modified xsi:type="dcterms:W3CDTF">2014-12-02T15:58:50Z</dcterms:modified>
</cp:coreProperties>
</file>