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30" r:id="rId3"/>
    <p:sldId id="440" r:id="rId4"/>
    <p:sldId id="500" r:id="rId5"/>
    <p:sldId id="473" r:id="rId6"/>
    <p:sldId id="501" r:id="rId7"/>
    <p:sldId id="474" r:id="rId8"/>
    <p:sldId id="450" r:id="rId9"/>
    <p:sldId id="476" r:id="rId10"/>
    <p:sldId id="497" r:id="rId11"/>
    <p:sldId id="475" r:id="rId12"/>
    <p:sldId id="453" r:id="rId13"/>
    <p:sldId id="493" r:id="rId14"/>
    <p:sldId id="456" r:id="rId15"/>
    <p:sldId id="457" r:id="rId16"/>
    <p:sldId id="479" r:id="rId17"/>
    <p:sldId id="478" r:id="rId18"/>
    <p:sldId id="459" r:id="rId19"/>
    <p:sldId id="480" r:id="rId20"/>
    <p:sldId id="481" r:id="rId21"/>
    <p:sldId id="482" r:id="rId22"/>
    <p:sldId id="492" r:id="rId23"/>
    <p:sldId id="484" r:id="rId24"/>
    <p:sldId id="502" r:id="rId25"/>
    <p:sldId id="485" r:id="rId26"/>
    <p:sldId id="488" r:id="rId27"/>
    <p:sldId id="491" r:id="rId28"/>
    <p:sldId id="494" r:id="rId29"/>
    <p:sldId id="495" r:id="rId30"/>
    <p:sldId id="496" r:id="rId31"/>
  </p:sldIdLst>
  <p:sldSz cx="10287000" cy="6858000" type="35mm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7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80">
          <p15:clr>
            <a:srgbClr val="A4A3A4"/>
          </p15:clr>
        </p15:guide>
        <p15:guide id="2" pos="33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FF"/>
    <a:srgbClr val="0099FF"/>
    <a:srgbClr val="0033CC"/>
    <a:srgbClr val="FF0066"/>
    <a:srgbClr val="EDEDED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 autoAdjust="0"/>
    <p:restoredTop sz="60042" autoAdjust="0"/>
  </p:normalViewPr>
  <p:slideViewPr>
    <p:cSldViewPr snapToGrid="0">
      <p:cViewPr varScale="1">
        <p:scale>
          <a:sx n="88" d="100"/>
          <a:sy n="88" d="100"/>
        </p:scale>
        <p:origin x="330" y="90"/>
      </p:cViewPr>
      <p:guideLst>
        <p:guide orient="horz" pos="2297"/>
        <p:guide pos="34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0"/>
    </p:cViewPr>
  </p:sorterViewPr>
  <p:notesViewPr>
    <p:cSldViewPr snapToGrid="0">
      <p:cViewPr>
        <p:scale>
          <a:sx n="100" d="100"/>
          <a:sy n="100" d="100"/>
        </p:scale>
        <p:origin x="-60" y="-60"/>
      </p:cViewPr>
      <p:guideLst>
        <p:guide orient="horz" pos="2280"/>
        <p:guide pos="33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3.wmf"/><Relationship Id="rId9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033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9688"/>
            <a:ext cx="3170238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39688"/>
            <a:ext cx="3170237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263"/>
            <a:ext cx="3170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085263"/>
            <a:ext cx="3170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B20C1969-31D3-4E95-AD7A-82E5DAD26C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2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617BE-360B-466A-ADFB-6B76AC76AF55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3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D6337-F9BD-45DC-B46F-BD81DA418D4B}" type="slidenum">
              <a:rPr lang="en-US"/>
              <a:pPr/>
              <a:t>10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91EC2C-2E6E-4E28-ACFB-DD786CCF030F}" type="slidenum">
              <a:rPr lang="en-US"/>
              <a:pPr/>
              <a:t>11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7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A7716-08B1-42DB-B5E8-FF8A4DB20A98}" type="slidenum">
              <a:rPr lang="en-US"/>
              <a:pPr/>
              <a:t>12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3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D2837-D630-4FA8-A1F4-1CC7423D6358}" type="slidenum">
              <a:rPr lang="en-US"/>
              <a:pPr/>
              <a:t>13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5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72A3A-DF54-445E-A87C-CE80874104C2}" type="slidenum">
              <a:rPr lang="en-US"/>
              <a:pPr/>
              <a:t>14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3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5A260-0909-4D70-B095-1776474418F6}" type="slidenum">
              <a:rPr lang="en-US"/>
              <a:pPr/>
              <a:t>15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0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68A84-7BB2-46B4-B9AA-BBF913ED0FF8}" type="slidenum">
              <a:rPr lang="en-US"/>
              <a:pPr/>
              <a:t>16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8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63ECC-F52C-4AC4-B191-0AFEE9210031}" type="slidenum">
              <a:rPr lang="en-US"/>
              <a:pPr/>
              <a:t>17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8865D-33B2-4580-B616-29B8BD93AF38}" type="slidenum">
              <a:rPr lang="en-US"/>
              <a:pPr/>
              <a:t>18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E3DFB-D8D1-4316-8C4E-2630F8AB4404}" type="slidenum">
              <a:rPr lang="en-US"/>
              <a:pPr/>
              <a:t>19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9C0BC-A71F-4B02-87A1-1BE8B49CA15D}" type="slidenum">
              <a:rPr lang="en-US"/>
              <a:pPr/>
              <a:t>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5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7DBA4-BE3C-456F-BAF4-3E0DD9C06202}" type="slidenum">
              <a:rPr lang="en-US"/>
              <a:pPr/>
              <a:t>20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6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E05A6-27B5-41D8-A979-9CE60B565EC7}" type="slidenum">
              <a:rPr lang="en-US"/>
              <a:pPr/>
              <a:t>21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00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8DB89-1F35-466C-8418-B40408F3A144}" type="slidenum">
              <a:rPr lang="en-US"/>
              <a:pPr/>
              <a:t>22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4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CB294-B7C5-4ED2-BCED-6B1E1C0CBEA5}" type="slidenum">
              <a:rPr lang="en-US"/>
              <a:pPr/>
              <a:t>23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CB294-B7C5-4ED2-BCED-6B1E1C0CBEA5}" type="slidenum">
              <a:rPr lang="en-US"/>
              <a:pPr/>
              <a:t>24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86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6E375-13E4-49AF-AAE8-EFCEA489B7A0}" type="slidenum">
              <a:rPr lang="en-US"/>
              <a:pPr/>
              <a:t>25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9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55EB2-D79F-4987-B43B-6E548170CB4B}" type="slidenum">
              <a:rPr lang="en-US"/>
              <a:pPr/>
              <a:t>26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3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37E95-B1BC-4DA7-BD37-8C19E9383150}" type="slidenum">
              <a:rPr lang="en-US"/>
              <a:pPr/>
              <a:t>27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0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37E95-B1BC-4DA7-BD37-8C19E9383150}" type="slidenum">
              <a:rPr lang="en-US"/>
              <a:pPr/>
              <a:t>28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5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37E95-B1BC-4DA7-BD37-8C19E9383150}" type="slidenum">
              <a:rPr lang="en-US"/>
              <a:pPr/>
              <a:t>29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C3A48-AE1B-4C3F-BBBF-6C9478261AAF}" type="slidenum">
              <a:rPr lang="en-US"/>
              <a:pPr/>
              <a:t>3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6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1B0CC-63D9-43DF-8E8A-65B21956BC62}" type="slidenum">
              <a:rPr lang="en-US"/>
              <a:pPr/>
              <a:t>30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1C881-608D-4292-AB8A-339519FEC59C}" type="slidenum">
              <a:rPr lang="en-US"/>
              <a:pPr/>
              <a:t>4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5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18CF2-8549-47ED-AA52-9275610B1A99}" type="slidenum">
              <a:rPr lang="en-US"/>
              <a:pPr/>
              <a:t>5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D6337-F9BD-45DC-B46F-BD81DA418D4B}" type="slidenum">
              <a:rPr lang="en-US"/>
              <a:pPr/>
              <a:t>6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AAC6B-2D19-43D5-8D66-EB753DAB4206}" type="slidenum">
              <a:rPr lang="en-US"/>
              <a:pPr/>
              <a:t>7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9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ECDE9-4C47-4CBA-B753-F100E44483B8}" type="slidenum">
              <a:rPr lang="en-US"/>
              <a:pPr/>
              <a:t>8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C0D78-B355-4F73-A60E-12C4F8104840}" type="slidenum">
              <a:rPr lang="en-US"/>
              <a:pPr/>
              <a:t>9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5E761-BEA8-4AEC-8A66-4F3945B0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BAA95-EDD7-489D-AED6-14D1D5AB7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488" y="608013"/>
            <a:ext cx="2185987" cy="5487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608013"/>
            <a:ext cx="6405563" cy="5487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953D7-A988-4296-BB8A-1AF3C313F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3FA0F-FA65-4357-9EF7-7FB640495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59319-B319-44FE-A403-B5796C4B41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EC256-B64E-42E7-B33E-C0E714D674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DDFF6-4950-41A2-84A2-6940DFB57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F23BE-7119-4EBB-9343-2BA2F3114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3A9D7-0383-451D-B853-3D76331B95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1AFFE-004A-4D52-97E1-33893C464D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FC2EF-B16F-4576-987B-44F919882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8013"/>
            <a:ext cx="874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3138" y="6249988"/>
            <a:ext cx="3260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DB1AD46-939A-4E6F-91CC-D89DFEEC56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5pPr>
      <a:lvl6pPr marL="2516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6pPr>
      <a:lvl7pPr marL="29733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7pPr>
      <a:lvl8pPr marL="34305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8pPr>
      <a:lvl9pPr marL="38877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23.xml"/><Relationship Id="rId21" Type="http://schemas.openxmlformats.org/officeDocument/2006/relationships/oleObject" Target="../embeddings/oleObject18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wmf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9666288" cy="1905000"/>
          </a:xfrm>
          <a:noFill/>
          <a:ln/>
        </p:spPr>
        <p:txBody>
          <a:bodyPr/>
          <a:lstStyle/>
          <a:p>
            <a:r>
              <a:rPr lang="en-US" sz="4500" b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Ordination Approaches</a:t>
            </a:r>
            <a:endParaRPr lang="en-US" sz="4500" b="1">
              <a:solidFill>
                <a:srgbClr val="0000FF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76388" y="4003675"/>
            <a:ext cx="7543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2" rIns="92064" bIns="46032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 i="1"/>
              <a:t>Advanced Biostatistics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/>
              <a:t>Dean C. Adams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Lecture 8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EEOB 590C</a:t>
            </a:r>
            <a:endParaRPr lang="en-US" sz="3000" b="1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914400" y="309403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38160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PCA and the Influence of Scale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198438" y="1041400"/>
            <a:ext cx="9793287" cy="390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Y</a:t>
            </a:r>
            <a:r>
              <a:rPr lang="en-US" sz="2800" dirty="0" smtClean="0"/>
              <a:t> variables with different scale or high variation can have undue influence on PCA (akin to outliers in regression)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Scaling traits first alleviates this problem </a:t>
            </a:r>
            <a:r>
              <a:rPr lang="en-US" dirty="0" smtClean="0"/>
              <a:t>(note: this is equivalent to using the correlation matrix </a:t>
            </a:r>
            <a:r>
              <a:rPr lang="en-US" b="1" dirty="0" smtClean="0"/>
              <a:t>R</a:t>
            </a:r>
            <a:r>
              <a:rPr lang="en-US" dirty="0" smtClean="0"/>
              <a:t> in the </a:t>
            </a:r>
            <a:r>
              <a:rPr lang="en-US" dirty="0" err="1" smtClean="0"/>
              <a:t>eigen</a:t>
            </a:r>
            <a:r>
              <a:rPr lang="en-US" dirty="0" smtClean="0"/>
              <a:t>-analysis)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Obtaining </a:t>
            </a:r>
            <a:r>
              <a:rPr lang="en-US" sz="2800" b="1" dirty="0" smtClean="0"/>
              <a:t>R</a:t>
            </a:r>
            <a:endParaRPr lang="en-US" sz="2800" b="1" dirty="0"/>
          </a:p>
          <a:p>
            <a:pPr marL="0" indent="0"/>
            <a:r>
              <a:rPr lang="en-US" sz="2800" dirty="0" smtClean="0"/>
              <a:t>1: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(Y)</a:t>
            </a:r>
            <a:r>
              <a:rPr lang="en-US" sz="2800" dirty="0" smtClean="0"/>
              <a:t> </a:t>
            </a:r>
          </a:p>
          <a:p>
            <a:pPr marL="0" indent="0"/>
            <a:r>
              <a:rPr lang="en-US" sz="2800" dirty="0" smtClean="0"/>
              <a:t>2: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(scale(Y))  *</a:t>
            </a:r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519446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*Recall that correlations are standardized variances!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PCA Example: Bumpus Data</a:t>
            </a:r>
          </a:p>
        </p:txBody>
      </p:sp>
      <p:sp>
        <p:nvSpPr>
          <p:cNvPr id="54272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378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pca.bumpus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PC1    PC2    PC3   PC4    PC5    PC6     PC7    PC8</a:t>
            </a:r>
          </a:p>
          <a:p>
            <a:pPr algn="l">
              <a:spcBef>
                <a:spcPct val="100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Standard deviation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0.0699 0.0365 0.0218 0.0192 0.0162 0.0149 0.01362 0.01098</a:t>
            </a:r>
          </a:p>
          <a:p>
            <a:pPr algn="l">
              <a:spcBef>
                <a:spcPct val="100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Proportion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 Variance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0.6220 0.1694 0.0605 0.0469 0.0335 0.0284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0.02360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0.01534</a:t>
            </a:r>
          </a:p>
          <a:p>
            <a:pPr algn="l">
              <a:spcBef>
                <a:spcPct val="100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Cumulative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Proportion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0.6220 0.7915 0.8521 0.8990 0.9325 0.9610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0.98466 1.00000</a:t>
            </a:r>
          </a:p>
          <a:p>
            <a:pPr algn="l">
              <a:spcBef>
                <a:spcPct val="100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pca.bumpus$rotation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spcBef>
                <a:spcPct val="100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PC1      PC2        PC3</a:t>
            </a:r>
          </a:p>
          <a:p>
            <a:pPr algn="l">
              <a:spcBef>
                <a:spcPct val="100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TL 0.2023231 -0.09175940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0.50893954</a:t>
            </a:r>
          </a:p>
          <a:p>
            <a:pPr algn="l">
              <a:spcBef>
                <a:spcPct val="100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0.2477126 -0.04677641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0.25686306</a:t>
            </a:r>
          </a:p>
          <a:p>
            <a:pPr algn="l">
              <a:spcBef>
                <a:spcPct val="100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BHL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0.2336021 0.05718419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0.20256651</a:t>
            </a:r>
          </a:p>
          <a:p>
            <a:pPr algn="l">
              <a:spcBef>
                <a:spcPct val="100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0.4019895 0.19154460 -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0.05637123</a:t>
            </a:r>
          </a:p>
          <a:p>
            <a:pPr algn="l">
              <a:spcBef>
                <a:spcPct val="100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0.4165135 0.35321769 -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0.12498579</a:t>
            </a:r>
          </a:p>
          <a:p>
            <a:pPr algn="l">
              <a:spcBef>
                <a:spcPct val="100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TTL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0.4188801 0.45911607 -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0.33681530</a:t>
            </a:r>
          </a:p>
          <a:p>
            <a:pPr algn="l">
              <a:spcBef>
                <a:spcPct val="100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SW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0.2218929 0.07085675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0.65504837</a:t>
            </a:r>
          </a:p>
          <a:p>
            <a:pPr algn="l">
              <a:spcBef>
                <a:spcPct val="100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SKL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0.5323137 -0.78029599 -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0.26951186</a:t>
            </a:r>
          </a:p>
        </p:txBody>
      </p:sp>
      <p:sp>
        <p:nvSpPr>
          <p:cNvPr id="5427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5081" y="2836334"/>
            <a:ext cx="4341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PC1: loadings similar and positive (size)</a:t>
            </a:r>
          </a:p>
          <a:p>
            <a:pPr algn="l"/>
            <a:r>
              <a:rPr lang="en-US" sz="2000" dirty="0" smtClean="0"/>
              <a:t>PC2: relative shape: SKL vs. TTL &amp; FL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13" y="651933"/>
            <a:ext cx="4738359" cy="481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PCA Plot</a:t>
            </a:r>
          </a:p>
        </p:txBody>
      </p:sp>
      <p:sp>
        <p:nvSpPr>
          <p:cNvPr id="49766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676" name="Text Box 12"/>
          <p:cNvSpPr txBox="1">
            <a:spLocks noChangeArrowheads="1"/>
          </p:cNvSpPr>
          <p:nvPr/>
        </p:nvSpPr>
        <p:spPr bwMode="auto">
          <a:xfrm>
            <a:off x="7132638" y="5824538"/>
            <a:ext cx="2897187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Males (red) </a:t>
            </a:r>
          </a:p>
          <a:p>
            <a:pPr algn="l">
              <a:spcBef>
                <a:spcPct val="50000"/>
              </a:spcBef>
            </a:pPr>
            <a:r>
              <a:rPr lang="en-US" sz="1800"/>
              <a:t>Females (blue)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497679" name="Text Box 15"/>
          <p:cNvSpPr txBox="1">
            <a:spLocks noChangeArrowheads="1"/>
          </p:cNvSpPr>
          <p:nvPr/>
        </p:nvSpPr>
        <p:spPr bwMode="auto">
          <a:xfrm>
            <a:off x="376238" y="4881563"/>
            <a:ext cx="4370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2-D plot describes 72.5% of variation</a:t>
            </a:r>
            <a:endParaRPr lang="en-US" sz="1800">
              <a:cs typeface="Times New Roman" pitchFamily="18" charset="0"/>
            </a:endParaRPr>
          </a:p>
        </p:txBody>
      </p:sp>
      <p:pic>
        <p:nvPicPr>
          <p:cNvPr id="497683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1149" r="9714"/>
          <a:stretch>
            <a:fillRect/>
          </a:stretch>
        </p:blipFill>
        <p:spPr bwMode="auto">
          <a:xfrm>
            <a:off x="334963" y="5275263"/>
            <a:ext cx="1901825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7684" name="Text Box 20"/>
          <p:cNvSpPr txBox="1">
            <a:spLocks noChangeArrowheads="1"/>
          </p:cNvSpPr>
          <p:nvPr/>
        </p:nvSpPr>
        <p:spPr bwMode="auto">
          <a:xfrm>
            <a:off x="2325688" y="5554663"/>
            <a:ext cx="1911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Mantel correlation from Shepard plot:  0.96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33" y="2060858"/>
            <a:ext cx="4634971" cy="470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Bi-Plot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198438" y="938213"/>
            <a:ext cx="9793287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Ordination plot of objects (rows) and variables (columns)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Look for sets of vectors with small angles, and clusters of points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Can use to identify variables with high association with objects</a:t>
            </a:r>
          </a:p>
        </p:txBody>
      </p:sp>
      <p:sp>
        <p:nvSpPr>
          <p:cNvPr id="58368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28254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Principal Coordinates Analysis (PCoA)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458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Ordination from distance matrix among objects (Q-mode)</a:t>
            </a:r>
            <a:endParaRPr lang="en-US" sz="16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Preserves object distances from </a:t>
            </a:r>
            <a:r>
              <a:rPr lang="en-US" sz="2800" i="1" dirty="0" smtClean="0"/>
              <a:t>any </a:t>
            </a:r>
            <a:r>
              <a:rPr lang="en-US" sz="2800" dirty="0" smtClean="0"/>
              <a:t>distance measure </a:t>
            </a:r>
            <a:r>
              <a:rPr lang="en-US" sz="1600" dirty="0" smtClean="0"/>
              <a:t>(D</a:t>
            </a:r>
            <a:r>
              <a:rPr lang="en-US" sz="1600" baseline="-25000" dirty="0" smtClean="0"/>
              <a:t>E</a:t>
            </a:r>
            <a:r>
              <a:rPr lang="en-US" sz="1600" dirty="0" smtClean="0"/>
              <a:t>, </a:t>
            </a:r>
            <a:r>
              <a:rPr lang="en-US" sz="1600" dirty="0" err="1" smtClean="0"/>
              <a:t>Jaccard</a:t>
            </a:r>
            <a:r>
              <a:rPr lang="en-US" sz="1600" dirty="0" smtClean="0"/>
              <a:t>, etc. )</a:t>
            </a:r>
            <a:endParaRPr lang="en-US" sz="16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Useful for </a:t>
            </a:r>
            <a:r>
              <a:rPr lang="en-US" sz="2800" dirty="0" smtClean="0"/>
              <a:t>when PCA </a:t>
            </a:r>
            <a:r>
              <a:rPr lang="en-US" sz="2800" dirty="0"/>
              <a:t>not appropriate </a:t>
            </a:r>
            <a:r>
              <a:rPr lang="en-US" sz="1800" dirty="0"/>
              <a:t>(</a:t>
            </a:r>
            <a:r>
              <a:rPr lang="en-US" sz="1800" dirty="0" err="1"/>
              <a:t>e.g</a:t>
            </a:r>
            <a:r>
              <a:rPr lang="en-US" sz="1800" dirty="0"/>
              <a:t>,. binary </a:t>
            </a:r>
            <a:r>
              <a:rPr lang="en-US" sz="1800" dirty="0" smtClean="0"/>
              <a:t>data, species abundances)</a:t>
            </a:r>
            <a:endParaRPr lang="en-US" sz="1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If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Euclid</a:t>
            </a:r>
            <a:r>
              <a:rPr lang="en-US" sz="2800" dirty="0" smtClean="0"/>
              <a:t> used, </a:t>
            </a:r>
            <a:r>
              <a:rPr lang="en-US" sz="2800" dirty="0" err="1" smtClean="0"/>
              <a:t>PCoA</a:t>
            </a:r>
            <a:r>
              <a:rPr lang="en-US" sz="2800" dirty="0" smtClean="0"/>
              <a:t> = PCA (Gower 1966)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1600" dirty="0"/>
              <a:t>Sometimes called metric multidimensional scaling (MDS) because preserves relationships among objects</a:t>
            </a: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PCoA: Protocol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0586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198438" y="1141413"/>
            <a:ext cx="9793287" cy="565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Start with distance matrix among objects (zeros down diagonal) similarity converted as:</a:t>
            </a: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Transform the </a:t>
            </a:r>
            <a:r>
              <a:rPr lang="en-US" sz="2800" dirty="0" smtClean="0">
                <a:cs typeface="Times New Roman" pitchFamily="18" charset="0"/>
              </a:rPr>
              <a:t>elements </a:t>
            </a:r>
            <a:r>
              <a:rPr lang="en-US" sz="2800" i="1" dirty="0" err="1" smtClean="0">
                <a:cs typeface="Times New Roman" pitchFamily="18" charset="0"/>
              </a:rPr>
              <a:t>D</a:t>
            </a:r>
            <a:r>
              <a:rPr lang="en-US" sz="2800" i="1" baseline="-25000" dirty="0" err="1" smtClean="0">
                <a:cs typeface="Times New Roman" pitchFamily="18" charset="0"/>
              </a:rPr>
              <a:t>ij</a:t>
            </a:r>
            <a:r>
              <a:rPr lang="en-US" sz="2800" dirty="0" smtClean="0">
                <a:cs typeface="Times New Roman" pitchFamily="18" charset="0"/>
              </a:rPr>
              <a:t> to</a:t>
            </a:r>
            <a:r>
              <a:rPr lang="en-US" sz="2800" dirty="0">
                <a:cs typeface="Times New Roman" pitchFamily="18" charset="0"/>
              </a:rPr>
              <a:t>: </a:t>
            </a: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Double-center matrix </a:t>
            </a:r>
            <a:r>
              <a:rPr lang="en-US" dirty="0">
                <a:cs typeface="Times New Roman" pitchFamily="18" charset="0"/>
              </a:rPr>
              <a:t>(subtract row and column means from each element, and add grand mean. Positions origin at centroid of scatter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pPr>
              <a:spcBef>
                <a:spcPct val="10000"/>
              </a:spcBef>
              <a:buFontTx/>
              <a:buAutoNum type="arabicPeriod"/>
            </a:pPr>
            <a:endParaRPr lang="en-US" dirty="0" smtClean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AutoNum type="arabicPeriod"/>
            </a:pPr>
            <a:endParaRPr lang="en-US" dirty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Eigen-decomposition of double-centered matrix </a:t>
            </a:r>
          </a:p>
          <a:p>
            <a:pPr>
              <a:spcBef>
                <a:spcPct val="10000"/>
              </a:spcBef>
            </a:pPr>
            <a:endParaRPr lang="en-US" dirty="0" smtClean="0">
              <a:cs typeface="Times New Roman" pitchFamily="18" charset="0"/>
            </a:endParaRPr>
          </a:p>
          <a:p>
            <a:pPr>
              <a:spcBef>
                <a:spcPct val="10000"/>
              </a:spcBef>
            </a:pPr>
            <a:endParaRPr lang="en-US" dirty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Eigenvectors are the COORDINATES for the ordination plot</a:t>
            </a:r>
            <a:r>
              <a:rPr lang="en-US" sz="3200" dirty="0">
                <a:cs typeface="Times New Roman" pitchFamily="18" charset="0"/>
              </a:rPr>
              <a:t>  </a:t>
            </a:r>
            <a:r>
              <a:rPr lang="en-US" dirty="0">
                <a:cs typeface="Times New Roman" pitchFamily="18" charset="0"/>
              </a:rPr>
              <a:t>(They don’t describe aspects of the variables since there are no variables, only distances among objects)</a:t>
            </a:r>
          </a:p>
        </p:txBody>
      </p:sp>
      <p:graphicFrame>
        <p:nvGraphicFramePr>
          <p:cNvPr id="505872" name="Object 16"/>
          <p:cNvGraphicFramePr>
            <a:graphicFrameLocks noChangeAspect="1"/>
          </p:cNvGraphicFramePr>
          <p:nvPr/>
        </p:nvGraphicFramePr>
        <p:xfrm>
          <a:off x="4144963" y="1612900"/>
          <a:ext cx="14525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2" r:id="rId4" imgW="698197" imgH="253890" progId="Equation.DSMT4">
                  <p:embed/>
                </p:oleObj>
              </mc:Choice>
              <mc:Fallback>
                <p:oleObj r:id="rId4" imgW="698197" imgH="25389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1612900"/>
                        <a:ext cx="14525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828559"/>
              </p:ext>
            </p:extLst>
          </p:nvPr>
        </p:nvGraphicFramePr>
        <p:xfrm>
          <a:off x="6445250" y="1951038"/>
          <a:ext cx="129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3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1951038"/>
                        <a:ext cx="1295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022225"/>
              </p:ext>
            </p:extLst>
          </p:nvPr>
        </p:nvGraphicFramePr>
        <p:xfrm>
          <a:off x="3614400" y="3403684"/>
          <a:ext cx="26130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4" name="Equation" r:id="rId8" imgW="1618200" imgH="420480" progId="Equation.3">
                  <p:embed/>
                </p:oleObj>
              </mc:Choice>
              <mc:Fallback>
                <p:oleObj name="Equation" r:id="rId8" imgW="1618200" imgH="420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400" y="3403684"/>
                        <a:ext cx="26130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75543"/>
              </p:ext>
            </p:extLst>
          </p:nvPr>
        </p:nvGraphicFramePr>
        <p:xfrm>
          <a:off x="4564062" y="4717596"/>
          <a:ext cx="10620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5" name="Equation" r:id="rId10" imgW="649080" imgH="191880" progId="Equation.3">
                  <p:embed/>
                </p:oleObj>
              </mc:Choice>
              <mc:Fallback>
                <p:oleObj name="Equation" r:id="rId10" imgW="649080" imgH="191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2" y="4717596"/>
                        <a:ext cx="10620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PCoA: Comments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50915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0" name="Text Box 8"/>
          <p:cNvSpPr txBox="1">
            <a:spLocks noChangeArrowheads="1"/>
          </p:cNvSpPr>
          <p:nvPr/>
        </p:nvSpPr>
        <p:spPr bwMode="auto">
          <a:xfrm>
            <a:off x="198438" y="1141413"/>
            <a:ext cx="9793287" cy="400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err="1"/>
              <a:t>PCoA</a:t>
            </a:r>
            <a:r>
              <a:rPr lang="en-US" sz="2800" dirty="0"/>
              <a:t> ‘embeds’ a set of objects into a Euclidean space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PCA </a:t>
            </a:r>
            <a:r>
              <a:rPr lang="en-US" sz="2800" dirty="0"/>
              <a:t>vs</a:t>
            </a:r>
            <a:r>
              <a:rPr lang="en-US" sz="2800" dirty="0">
                <a:cs typeface="Times New Roman" pitchFamily="18" charset="0"/>
              </a:rPr>
              <a:t>. </a:t>
            </a:r>
            <a:r>
              <a:rPr lang="en-US" sz="2800" dirty="0" err="1">
                <a:cs typeface="Times New Roman" pitchFamily="18" charset="0"/>
              </a:rPr>
              <a:t>PCoA</a:t>
            </a:r>
            <a:r>
              <a:rPr lang="en-US" sz="2800" dirty="0">
                <a:cs typeface="Times New Roman" pitchFamily="18" charset="0"/>
              </a:rPr>
              <a:t>:  </a:t>
            </a:r>
            <a:r>
              <a:rPr lang="en-US" sz="2800" b="1" dirty="0" smtClean="0">
                <a:cs typeface="Times New Roman" pitchFamily="18" charset="0"/>
              </a:rPr>
              <a:t>Identical </a:t>
            </a:r>
            <a:r>
              <a:rPr lang="en-US" sz="2800" dirty="0" smtClean="0">
                <a:cs typeface="Times New Roman" pitchFamily="18" charset="0"/>
              </a:rPr>
              <a:t>for continuous multivariate data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err="1" smtClean="0"/>
              <a:t>PCoA</a:t>
            </a:r>
            <a:r>
              <a:rPr lang="en-US" sz="2800" dirty="0" smtClean="0"/>
              <a:t> Strength: Enables ordination for </a:t>
            </a:r>
            <a:r>
              <a:rPr lang="en-US" sz="2800" i="1" dirty="0" smtClean="0"/>
              <a:t>any </a:t>
            </a:r>
            <a:r>
              <a:rPr lang="en-US" sz="2800" dirty="0" smtClean="0"/>
              <a:t>data type </a:t>
            </a:r>
            <a:r>
              <a:rPr lang="en-US" sz="2800" dirty="0"/>
              <a:t>where distances are available </a:t>
            </a:r>
            <a:r>
              <a:rPr lang="en-US" sz="1600" dirty="0"/>
              <a:t>(genetic distance, Hamming distance, geographic distance, quantitative, semi-quantitative, qualitative, or mixed data)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500" dirty="0" smtClean="0">
                <a:cs typeface="Times New Roman" pitchFamily="18" charset="0"/>
              </a:rPr>
              <a:t>If </a:t>
            </a:r>
            <a:r>
              <a:rPr lang="en-US" sz="2500" dirty="0" err="1">
                <a:cs typeface="Times New Roman" pitchFamily="18" charset="0"/>
              </a:rPr>
              <a:t>PCoA</a:t>
            </a:r>
            <a:r>
              <a:rPr lang="en-US" sz="2500" dirty="0">
                <a:cs typeface="Times New Roman" pitchFamily="18" charset="0"/>
              </a:rPr>
              <a:t> yields negative eigenvalues, </a:t>
            </a:r>
            <a:r>
              <a:rPr lang="en-US" sz="2500" dirty="0" smtClean="0">
                <a:cs typeface="Times New Roman" pitchFamily="18" charset="0"/>
              </a:rPr>
              <a:t>distances are </a:t>
            </a:r>
            <a:r>
              <a:rPr lang="en-US" sz="2500" dirty="0">
                <a:cs typeface="Times New Roman" pitchFamily="18" charset="0"/>
              </a:rPr>
              <a:t>semi-metric or nonmetric</a:t>
            </a:r>
            <a:endParaRPr lang="en-US" sz="2500" dirty="0"/>
          </a:p>
        </p:txBody>
      </p:sp>
      <p:sp>
        <p:nvSpPr>
          <p:cNvPr id="550921" name="Text Box 9"/>
          <p:cNvSpPr txBox="1">
            <a:spLocks noChangeArrowheads="1"/>
          </p:cNvSpPr>
          <p:nvPr/>
        </p:nvSpPr>
        <p:spPr bwMode="auto">
          <a:xfrm>
            <a:off x="646113" y="5036307"/>
            <a:ext cx="923925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u="sng" dirty="0"/>
              <a:t>Properties of Distances</a:t>
            </a:r>
          </a:p>
          <a:p>
            <a:pPr algn="l">
              <a:spcBef>
                <a:spcPct val="50000"/>
              </a:spcBef>
            </a:pPr>
            <a:r>
              <a:rPr lang="en-US" sz="2000" dirty="0"/>
              <a:t>Metric (Euclidean): (1) </a:t>
            </a:r>
            <a:r>
              <a:rPr lang="en-US" sz="2000" i="1" dirty="0"/>
              <a:t>d</a:t>
            </a:r>
            <a:r>
              <a:rPr lang="en-US" sz="2000" i="1" baseline="-25000" dirty="0"/>
              <a:t>11</a:t>
            </a:r>
            <a:r>
              <a:rPr lang="en-US" sz="2000" dirty="0"/>
              <a:t> = 0, (2) </a:t>
            </a:r>
            <a:r>
              <a:rPr lang="en-US" sz="2000" i="1" dirty="0"/>
              <a:t>d</a:t>
            </a:r>
            <a:r>
              <a:rPr lang="en-US" sz="2000" i="1" baseline="-25000" dirty="0"/>
              <a:t>12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i="1" dirty="0"/>
              <a:t>d</a:t>
            </a:r>
            <a:r>
              <a:rPr lang="en-US" sz="2000" i="1" baseline="-25000" dirty="0"/>
              <a:t>21</a:t>
            </a:r>
            <a:r>
              <a:rPr lang="en-US" sz="2000" dirty="0"/>
              <a:t>,  (3) triangle inequality</a:t>
            </a:r>
          </a:p>
          <a:p>
            <a:pPr algn="l">
              <a:spcBef>
                <a:spcPct val="10000"/>
              </a:spcBef>
            </a:pPr>
            <a:r>
              <a:rPr lang="en-US" sz="2000" dirty="0" err="1"/>
              <a:t>Semimetric</a:t>
            </a:r>
            <a:r>
              <a:rPr lang="en-US" sz="2000" dirty="0"/>
              <a:t> (</a:t>
            </a:r>
            <a:r>
              <a:rPr lang="en-US" sz="2000" dirty="0" err="1"/>
              <a:t>pseudometrics</a:t>
            </a:r>
            <a:r>
              <a:rPr lang="en-US" sz="2000" dirty="0"/>
              <a:t>):    	</a:t>
            </a:r>
            <a:r>
              <a:rPr lang="en-US" sz="2000" dirty="0" smtClean="0"/>
              <a:t>	no </a:t>
            </a:r>
            <a:r>
              <a:rPr lang="en-US" sz="2000" dirty="0"/>
              <a:t>triangle inequality </a:t>
            </a:r>
          </a:p>
          <a:p>
            <a:pPr algn="l">
              <a:spcBef>
                <a:spcPct val="10000"/>
              </a:spcBef>
            </a:pPr>
            <a:r>
              <a:rPr lang="en-US" sz="2000" dirty="0"/>
              <a:t>Non-Metric:	 			</a:t>
            </a:r>
            <a:r>
              <a:rPr lang="en-US" sz="2000" i="1" dirty="0"/>
              <a:t>d</a:t>
            </a:r>
            <a:r>
              <a:rPr lang="en-US" sz="2000" i="1" baseline="-25000" dirty="0"/>
              <a:t>12</a:t>
            </a:r>
            <a:r>
              <a:rPr lang="en-US" sz="2000" dirty="0"/>
              <a:t> may be negative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777909"/>
            <a:ext cx="4683125" cy="47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FF"/>
                </a:solidFill>
              </a:rPr>
              <a:t>PCoA</a:t>
            </a:r>
            <a:r>
              <a:rPr lang="en-US" sz="3600" b="1" dirty="0" smtClean="0">
                <a:solidFill>
                  <a:srgbClr val="0000FF"/>
                </a:solidFill>
              </a:rPr>
              <a:t> Example: </a:t>
            </a:r>
            <a:r>
              <a:rPr lang="en-US" sz="3600" b="1" dirty="0" err="1" smtClean="0">
                <a:solidFill>
                  <a:srgbClr val="0000FF"/>
                </a:solidFill>
              </a:rPr>
              <a:t>Bumpus</a:t>
            </a:r>
            <a:r>
              <a:rPr lang="en-US" sz="3600" b="1" dirty="0" smtClean="0">
                <a:solidFill>
                  <a:srgbClr val="0000FF"/>
                </a:solidFill>
              </a:rPr>
              <a:t> Data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48867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19850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4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8" y="2915442"/>
            <a:ext cx="2369180" cy="240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Nonmetric Multi-Dimensional Scaling </a:t>
            </a:r>
            <a:r>
              <a:rPr lang="en-US" sz="3600" b="1" dirty="0" smtClean="0">
                <a:solidFill>
                  <a:srgbClr val="0000FF"/>
                </a:solidFill>
              </a:rPr>
              <a:t>(NMDS</a:t>
            </a:r>
            <a:r>
              <a:rPr lang="en-US" sz="36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147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PCA and </a:t>
            </a:r>
            <a:r>
              <a:rPr lang="en-US" sz="2800" dirty="0" err="1"/>
              <a:t>PCoA</a:t>
            </a:r>
            <a:r>
              <a:rPr lang="en-US" sz="2800" dirty="0"/>
              <a:t> attempt to preserve distances among objects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NMDS preserved relative </a:t>
            </a:r>
            <a:r>
              <a:rPr lang="en-US" sz="2800" i="1" dirty="0" smtClean="0"/>
              <a:t>order </a:t>
            </a:r>
            <a:r>
              <a:rPr lang="en-US" sz="2800" dirty="0" smtClean="0"/>
              <a:t>of </a:t>
            </a:r>
            <a:r>
              <a:rPr lang="en-US" sz="2800" dirty="0"/>
              <a:t>the objects, </a:t>
            </a:r>
            <a:r>
              <a:rPr lang="en-US" sz="2800" dirty="0" smtClean="0"/>
              <a:t>not their distances</a:t>
            </a:r>
            <a:endParaRPr lang="en-US" sz="2800" dirty="0"/>
          </a:p>
        </p:txBody>
      </p:sp>
      <p:sp>
        <p:nvSpPr>
          <p:cNvPr id="5099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NMDS</a:t>
            </a:r>
            <a:r>
              <a:rPr lang="en-US" sz="3600" b="1" dirty="0">
                <a:solidFill>
                  <a:srgbClr val="0000FF"/>
                </a:solidFill>
              </a:rPr>
              <a:t>: Protocol</a:t>
            </a:r>
          </a:p>
        </p:txBody>
      </p:sp>
      <p:sp>
        <p:nvSpPr>
          <p:cNvPr id="55296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198438" y="1141413"/>
            <a:ext cx="9793287" cy="474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Start with distance matrix </a:t>
            </a: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Specify number of </a:t>
            </a:r>
            <a:r>
              <a:rPr lang="en-US" sz="2800" dirty="0" smtClean="0">
                <a:cs typeface="Times New Roman" pitchFamily="18" charset="0"/>
              </a:rPr>
              <a:t>NMDS dimensions </a:t>
            </a:r>
            <a:r>
              <a:rPr lang="en-US" sz="2800" i="1" dirty="0" smtClean="0">
                <a:cs typeface="Times New Roman" pitchFamily="18" charset="0"/>
              </a:rPr>
              <a:t>a </a:t>
            </a:r>
            <a:r>
              <a:rPr lang="en-US" sz="2800" i="1" dirty="0">
                <a:cs typeface="Times New Roman" pitchFamily="18" charset="0"/>
              </a:rPr>
              <a:t>priori</a:t>
            </a:r>
            <a:endParaRPr lang="en-US" sz="2800" dirty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Construct initial configuration of objects (a ‘guess’).  	</a:t>
            </a: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1600" dirty="0" smtClean="0">
                <a:cs typeface="Times New Roman" pitchFamily="18" charset="0"/>
              </a:rPr>
              <a:t>(Important step: </a:t>
            </a:r>
            <a:r>
              <a:rPr lang="en-US" sz="1600" dirty="0" err="1" smtClean="0">
                <a:cs typeface="Times New Roman" pitchFamily="18" charset="0"/>
              </a:rPr>
              <a:t>PCoA</a:t>
            </a:r>
            <a:r>
              <a:rPr lang="en-US" sz="1600" dirty="0" smtClean="0">
                <a:cs typeface="Times New Roman" pitchFamily="18" charset="0"/>
              </a:rPr>
              <a:t> ordination often used)</a:t>
            </a:r>
            <a:endParaRPr lang="en-US" sz="1600" dirty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Obtain     from D</a:t>
            </a:r>
            <a:r>
              <a:rPr lang="en-US" sz="2800" baseline="-25000" dirty="0" smtClean="0">
                <a:cs typeface="Times New Roman" pitchFamily="18" charset="0"/>
              </a:rPr>
              <a:t>NMDS</a:t>
            </a:r>
            <a:r>
              <a:rPr lang="en-US" sz="2800" dirty="0" smtClean="0">
                <a:cs typeface="Times New Roman" pitchFamily="18" charset="0"/>
              </a:rPr>
              <a:t> ~ </a:t>
            </a:r>
            <a:r>
              <a:rPr lang="en-US" sz="2800" dirty="0" err="1" smtClean="0">
                <a:cs typeface="Times New Roman" pitchFamily="18" charset="0"/>
              </a:rPr>
              <a:t>D</a:t>
            </a:r>
            <a:r>
              <a:rPr lang="en-US" sz="2800" baseline="-25000" dirty="0" err="1" smtClean="0">
                <a:cs typeface="Times New Roman" pitchFamily="18" charset="0"/>
              </a:rPr>
              <a:t>actual</a:t>
            </a:r>
            <a:r>
              <a:rPr lang="en-US" sz="2800" dirty="0" smtClean="0">
                <a:cs typeface="Times New Roman" pitchFamily="18" charset="0"/>
              </a:rPr>
              <a:t> </a:t>
            </a:r>
            <a:endParaRPr lang="en-US" sz="2800" dirty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Estimate goodness </a:t>
            </a:r>
            <a:r>
              <a:rPr lang="en-US" sz="2800" dirty="0">
                <a:cs typeface="Times New Roman" pitchFamily="18" charset="0"/>
              </a:rPr>
              <a:t>of fit (stress)</a:t>
            </a:r>
          </a:p>
          <a:p>
            <a:pPr>
              <a:spcBef>
                <a:spcPct val="10000"/>
              </a:spcBef>
              <a:buFontTx/>
              <a:buAutoNum type="arabicPeriod"/>
            </a:pPr>
            <a:endParaRPr lang="en-US" sz="2800" dirty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AutoNum type="arabicPeriod"/>
            </a:pPr>
            <a:endParaRPr lang="en-US" sz="2800" dirty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Move objects in </a:t>
            </a:r>
            <a:r>
              <a:rPr lang="en-US" sz="2800" dirty="0" smtClean="0">
                <a:cs typeface="Times New Roman" pitchFamily="18" charset="0"/>
              </a:rPr>
              <a:t>NMDS </a:t>
            </a:r>
            <a:r>
              <a:rPr lang="en-US" sz="2800" dirty="0">
                <a:cs typeface="Times New Roman" pitchFamily="18" charset="0"/>
              </a:rPr>
              <a:t>plot and repeat 4 &amp; 5</a:t>
            </a: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Iterate until 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800" dirty="0">
                <a:cs typeface="Times New Roman" pitchFamily="18" charset="0"/>
              </a:rPr>
              <a:t> stress is below threshold (i.e., convergence)</a:t>
            </a:r>
            <a:endParaRPr lang="en-US" dirty="0">
              <a:cs typeface="Times New Roman" pitchFamily="18" charset="0"/>
            </a:endParaRPr>
          </a:p>
        </p:txBody>
      </p:sp>
      <p:graphicFrame>
        <p:nvGraphicFramePr>
          <p:cNvPr id="552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051342"/>
              </p:ext>
            </p:extLst>
          </p:nvPr>
        </p:nvGraphicFramePr>
        <p:xfrm>
          <a:off x="2529555" y="3987107"/>
          <a:ext cx="3834050" cy="74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1" name="Equation" r:id="rId4" imgW="2476440" imgH="482400" progId="Equation.DSMT4">
                  <p:embed/>
                </p:oleObj>
              </mc:Choice>
              <mc:Fallback>
                <p:oleObj name="Equation" r:id="rId4" imgW="247644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555" y="3987107"/>
                        <a:ext cx="3834050" cy="7470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8" name="Text Box 8"/>
          <p:cNvSpPr txBox="1">
            <a:spLocks noChangeArrowheads="1"/>
          </p:cNvSpPr>
          <p:nvPr/>
        </p:nvSpPr>
        <p:spPr bwMode="auto">
          <a:xfrm>
            <a:off x="8075612" y="6218179"/>
            <a:ext cx="16017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dirty="0"/>
              <a:t>Note: other Stress equations exist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38247"/>
              </p:ext>
            </p:extLst>
          </p:nvPr>
        </p:nvGraphicFramePr>
        <p:xfrm>
          <a:off x="1786545" y="2956845"/>
          <a:ext cx="344537" cy="45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2" name="Equation" r:id="rId6" imgW="164880" imgH="215640" progId="Equation.DSMT4">
                  <p:embed/>
                </p:oleObj>
              </mc:Choice>
              <mc:Fallback>
                <p:oleObj name="Equation" r:id="rId6" imgW="1648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545" y="2956845"/>
                        <a:ext cx="344537" cy="451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Objectives of Exploratory Data Analyses</a:t>
            </a:r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320212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Investigate data using </a:t>
            </a:r>
            <a:r>
              <a:rPr lang="en-US" sz="2800" dirty="0"/>
              <a:t>only </a:t>
            </a:r>
            <a:r>
              <a:rPr lang="en-US" sz="2800" b="1" dirty="0"/>
              <a:t>Y</a:t>
            </a:r>
            <a:r>
              <a:rPr lang="en-US" sz="2800" dirty="0"/>
              <a:t>-matrix of variables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Objects are points in high-dimensional data space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Look for patterns and distributions of points in data space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Generate summary plots of data space (ordination)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Look for relationships of points (clustering)</a:t>
            </a:r>
          </a:p>
        </p:txBody>
      </p:sp>
      <p:sp>
        <p:nvSpPr>
          <p:cNvPr id="44544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914400" y="3805477"/>
            <a:ext cx="3486150" cy="2946900"/>
            <a:chOff x="1334084" y="1125538"/>
            <a:chExt cx="5904916" cy="4991522"/>
          </a:xfrm>
        </p:grpSpPr>
        <p:sp>
          <p:nvSpPr>
            <p:cNvPr id="150" name="Rectangle 6"/>
            <p:cNvSpPr>
              <a:spLocks noChangeArrowheads="1"/>
            </p:cNvSpPr>
            <p:nvPr/>
          </p:nvSpPr>
          <p:spPr bwMode="auto">
            <a:xfrm>
              <a:off x="3762375" y="208756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7"/>
            <p:cNvSpPr>
              <a:spLocks noChangeArrowheads="1"/>
            </p:cNvSpPr>
            <p:nvPr/>
          </p:nvSpPr>
          <p:spPr bwMode="auto">
            <a:xfrm>
              <a:off x="3762375" y="218281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8"/>
            <p:cNvSpPr>
              <a:spLocks noChangeArrowheads="1"/>
            </p:cNvSpPr>
            <p:nvPr/>
          </p:nvSpPr>
          <p:spPr bwMode="auto">
            <a:xfrm>
              <a:off x="3752850" y="209708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9"/>
            <p:cNvSpPr>
              <a:spLocks noChangeArrowheads="1"/>
            </p:cNvSpPr>
            <p:nvPr/>
          </p:nvSpPr>
          <p:spPr bwMode="auto">
            <a:xfrm>
              <a:off x="3752850" y="217328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0"/>
            <p:cNvSpPr>
              <a:spLocks noChangeArrowheads="1"/>
            </p:cNvSpPr>
            <p:nvPr/>
          </p:nvSpPr>
          <p:spPr bwMode="auto">
            <a:xfrm>
              <a:off x="3743325" y="210661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1"/>
            <p:cNvSpPr>
              <a:spLocks noChangeArrowheads="1"/>
            </p:cNvSpPr>
            <p:nvPr/>
          </p:nvSpPr>
          <p:spPr bwMode="auto">
            <a:xfrm>
              <a:off x="3743325" y="216376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2"/>
            <p:cNvSpPr>
              <a:spLocks noChangeArrowheads="1"/>
            </p:cNvSpPr>
            <p:nvPr/>
          </p:nvSpPr>
          <p:spPr bwMode="auto">
            <a:xfrm>
              <a:off x="3733800" y="211613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3"/>
            <p:cNvSpPr>
              <a:spLocks noChangeArrowheads="1"/>
            </p:cNvSpPr>
            <p:nvPr/>
          </p:nvSpPr>
          <p:spPr bwMode="auto">
            <a:xfrm>
              <a:off x="3733800" y="214471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4"/>
            <p:cNvSpPr>
              <a:spLocks noChangeArrowheads="1"/>
            </p:cNvSpPr>
            <p:nvPr/>
          </p:nvSpPr>
          <p:spPr bwMode="auto">
            <a:xfrm>
              <a:off x="3733800" y="213518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5"/>
            <p:cNvSpPr>
              <a:spLocks noChangeArrowheads="1"/>
            </p:cNvSpPr>
            <p:nvPr/>
          </p:nvSpPr>
          <p:spPr bwMode="auto">
            <a:xfrm>
              <a:off x="3733800" y="213518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6"/>
            <p:cNvSpPr>
              <a:spLocks noChangeArrowheads="1"/>
            </p:cNvSpPr>
            <p:nvPr/>
          </p:nvSpPr>
          <p:spPr bwMode="auto">
            <a:xfrm>
              <a:off x="3733800" y="20875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7"/>
            <p:cNvSpPr>
              <a:spLocks noChangeArrowheads="1"/>
            </p:cNvSpPr>
            <p:nvPr/>
          </p:nvSpPr>
          <p:spPr bwMode="auto">
            <a:xfrm>
              <a:off x="5038725" y="180181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18"/>
            <p:cNvSpPr>
              <a:spLocks noChangeArrowheads="1"/>
            </p:cNvSpPr>
            <p:nvPr/>
          </p:nvSpPr>
          <p:spPr bwMode="auto">
            <a:xfrm>
              <a:off x="5038725" y="189706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9"/>
            <p:cNvSpPr>
              <a:spLocks noChangeArrowheads="1"/>
            </p:cNvSpPr>
            <p:nvPr/>
          </p:nvSpPr>
          <p:spPr bwMode="auto">
            <a:xfrm>
              <a:off x="5029200" y="181133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20"/>
            <p:cNvSpPr>
              <a:spLocks noChangeArrowheads="1"/>
            </p:cNvSpPr>
            <p:nvPr/>
          </p:nvSpPr>
          <p:spPr bwMode="auto">
            <a:xfrm>
              <a:off x="5029200" y="188753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1"/>
            <p:cNvSpPr>
              <a:spLocks noChangeArrowheads="1"/>
            </p:cNvSpPr>
            <p:nvPr/>
          </p:nvSpPr>
          <p:spPr bwMode="auto">
            <a:xfrm>
              <a:off x="5019675" y="182086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22"/>
            <p:cNvSpPr>
              <a:spLocks noChangeArrowheads="1"/>
            </p:cNvSpPr>
            <p:nvPr/>
          </p:nvSpPr>
          <p:spPr bwMode="auto">
            <a:xfrm>
              <a:off x="5019675" y="187801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23"/>
            <p:cNvSpPr>
              <a:spLocks noChangeArrowheads="1"/>
            </p:cNvSpPr>
            <p:nvPr/>
          </p:nvSpPr>
          <p:spPr bwMode="auto">
            <a:xfrm>
              <a:off x="5010150" y="183038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24"/>
            <p:cNvSpPr>
              <a:spLocks noChangeArrowheads="1"/>
            </p:cNvSpPr>
            <p:nvPr/>
          </p:nvSpPr>
          <p:spPr bwMode="auto">
            <a:xfrm>
              <a:off x="5010150" y="185896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25"/>
            <p:cNvSpPr>
              <a:spLocks noChangeArrowheads="1"/>
            </p:cNvSpPr>
            <p:nvPr/>
          </p:nvSpPr>
          <p:spPr bwMode="auto">
            <a:xfrm>
              <a:off x="5010150" y="184943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26"/>
            <p:cNvSpPr>
              <a:spLocks noChangeArrowheads="1"/>
            </p:cNvSpPr>
            <p:nvPr/>
          </p:nvSpPr>
          <p:spPr bwMode="auto">
            <a:xfrm>
              <a:off x="5010150" y="184943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27"/>
            <p:cNvSpPr>
              <a:spLocks noChangeArrowheads="1"/>
            </p:cNvSpPr>
            <p:nvPr/>
          </p:nvSpPr>
          <p:spPr bwMode="auto">
            <a:xfrm>
              <a:off x="5010150" y="18018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28"/>
            <p:cNvSpPr>
              <a:spLocks noChangeArrowheads="1"/>
            </p:cNvSpPr>
            <p:nvPr/>
          </p:nvSpPr>
          <p:spPr bwMode="auto">
            <a:xfrm>
              <a:off x="5267325" y="12779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29"/>
            <p:cNvSpPr>
              <a:spLocks noChangeArrowheads="1"/>
            </p:cNvSpPr>
            <p:nvPr/>
          </p:nvSpPr>
          <p:spPr bwMode="auto">
            <a:xfrm>
              <a:off x="5267325" y="13731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0"/>
            <p:cNvSpPr>
              <a:spLocks noChangeArrowheads="1"/>
            </p:cNvSpPr>
            <p:nvPr/>
          </p:nvSpPr>
          <p:spPr bwMode="auto">
            <a:xfrm>
              <a:off x="5257800" y="12874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1"/>
            <p:cNvSpPr>
              <a:spLocks noChangeArrowheads="1"/>
            </p:cNvSpPr>
            <p:nvPr/>
          </p:nvSpPr>
          <p:spPr bwMode="auto">
            <a:xfrm>
              <a:off x="5257800" y="13636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2"/>
            <p:cNvSpPr>
              <a:spLocks noChangeArrowheads="1"/>
            </p:cNvSpPr>
            <p:nvPr/>
          </p:nvSpPr>
          <p:spPr bwMode="auto">
            <a:xfrm>
              <a:off x="5248275" y="12969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3"/>
            <p:cNvSpPr>
              <a:spLocks noChangeArrowheads="1"/>
            </p:cNvSpPr>
            <p:nvPr/>
          </p:nvSpPr>
          <p:spPr bwMode="auto">
            <a:xfrm>
              <a:off x="5248275" y="13541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34"/>
            <p:cNvSpPr>
              <a:spLocks noChangeArrowheads="1"/>
            </p:cNvSpPr>
            <p:nvPr/>
          </p:nvSpPr>
          <p:spPr bwMode="auto">
            <a:xfrm>
              <a:off x="5238750" y="130651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35"/>
            <p:cNvSpPr>
              <a:spLocks noChangeArrowheads="1"/>
            </p:cNvSpPr>
            <p:nvPr/>
          </p:nvSpPr>
          <p:spPr bwMode="auto">
            <a:xfrm>
              <a:off x="5238750" y="133508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36"/>
            <p:cNvSpPr>
              <a:spLocks noChangeArrowheads="1"/>
            </p:cNvSpPr>
            <p:nvPr/>
          </p:nvSpPr>
          <p:spPr bwMode="auto">
            <a:xfrm>
              <a:off x="5238750" y="13255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37"/>
            <p:cNvSpPr>
              <a:spLocks noChangeArrowheads="1"/>
            </p:cNvSpPr>
            <p:nvPr/>
          </p:nvSpPr>
          <p:spPr bwMode="auto">
            <a:xfrm>
              <a:off x="5238750" y="13255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38"/>
            <p:cNvSpPr>
              <a:spLocks noChangeArrowheads="1"/>
            </p:cNvSpPr>
            <p:nvPr/>
          </p:nvSpPr>
          <p:spPr bwMode="auto">
            <a:xfrm>
              <a:off x="5238750" y="12779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39"/>
            <p:cNvSpPr>
              <a:spLocks noChangeArrowheads="1"/>
            </p:cNvSpPr>
            <p:nvPr/>
          </p:nvSpPr>
          <p:spPr bwMode="auto">
            <a:xfrm>
              <a:off x="4591050" y="161131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40"/>
            <p:cNvSpPr>
              <a:spLocks noChangeArrowheads="1"/>
            </p:cNvSpPr>
            <p:nvPr/>
          </p:nvSpPr>
          <p:spPr bwMode="auto">
            <a:xfrm>
              <a:off x="4591050" y="170656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41"/>
            <p:cNvSpPr>
              <a:spLocks noChangeArrowheads="1"/>
            </p:cNvSpPr>
            <p:nvPr/>
          </p:nvSpPr>
          <p:spPr bwMode="auto">
            <a:xfrm>
              <a:off x="4581525" y="162083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42"/>
            <p:cNvSpPr>
              <a:spLocks noChangeArrowheads="1"/>
            </p:cNvSpPr>
            <p:nvPr/>
          </p:nvSpPr>
          <p:spPr bwMode="auto">
            <a:xfrm>
              <a:off x="4581525" y="169703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43"/>
            <p:cNvSpPr>
              <a:spLocks noChangeArrowheads="1"/>
            </p:cNvSpPr>
            <p:nvPr/>
          </p:nvSpPr>
          <p:spPr bwMode="auto">
            <a:xfrm>
              <a:off x="4572000" y="163036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44"/>
            <p:cNvSpPr>
              <a:spLocks noChangeArrowheads="1"/>
            </p:cNvSpPr>
            <p:nvPr/>
          </p:nvSpPr>
          <p:spPr bwMode="auto">
            <a:xfrm>
              <a:off x="4572000" y="168751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45"/>
            <p:cNvSpPr>
              <a:spLocks noChangeArrowheads="1"/>
            </p:cNvSpPr>
            <p:nvPr/>
          </p:nvSpPr>
          <p:spPr bwMode="auto">
            <a:xfrm>
              <a:off x="4562475" y="163988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46"/>
            <p:cNvSpPr>
              <a:spLocks noChangeArrowheads="1"/>
            </p:cNvSpPr>
            <p:nvPr/>
          </p:nvSpPr>
          <p:spPr bwMode="auto">
            <a:xfrm>
              <a:off x="4562475" y="166846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47"/>
            <p:cNvSpPr>
              <a:spLocks noChangeArrowheads="1"/>
            </p:cNvSpPr>
            <p:nvPr/>
          </p:nvSpPr>
          <p:spPr bwMode="auto">
            <a:xfrm>
              <a:off x="4562475" y="165893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48"/>
            <p:cNvSpPr>
              <a:spLocks noChangeArrowheads="1"/>
            </p:cNvSpPr>
            <p:nvPr/>
          </p:nvSpPr>
          <p:spPr bwMode="auto">
            <a:xfrm>
              <a:off x="4562475" y="165893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49"/>
            <p:cNvSpPr>
              <a:spLocks noChangeArrowheads="1"/>
            </p:cNvSpPr>
            <p:nvPr/>
          </p:nvSpPr>
          <p:spPr bwMode="auto">
            <a:xfrm>
              <a:off x="4562475" y="16113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50"/>
            <p:cNvSpPr>
              <a:spLocks noChangeArrowheads="1"/>
            </p:cNvSpPr>
            <p:nvPr/>
          </p:nvSpPr>
          <p:spPr bwMode="auto">
            <a:xfrm>
              <a:off x="3886200" y="14684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1"/>
            <p:cNvSpPr>
              <a:spLocks noChangeArrowheads="1"/>
            </p:cNvSpPr>
            <p:nvPr/>
          </p:nvSpPr>
          <p:spPr bwMode="auto">
            <a:xfrm>
              <a:off x="3886200" y="15636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2"/>
            <p:cNvSpPr>
              <a:spLocks noChangeArrowheads="1"/>
            </p:cNvSpPr>
            <p:nvPr/>
          </p:nvSpPr>
          <p:spPr bwMode="auto">
            <a:xfrm>
              <a:off x="3876675" y="14779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3"/>
            <p:cNvSpPr>
              <a:spLocks noChangeArrowheads="1"/>
            </p:cNvSpPr>
            <p:nvPr/>
          </p:nvSpPr>
          <p:spPr bwMode="auto">
            <a:xfrm>
              <a:off x="3876675" y="15541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4"/>
            <p:cNvSpPr>
              <a:spLocks noChangeArrowheads="1"/>
            </p:cNvSpPr>
            <p:nvPr/>
          </p:nvSpPr>
          <p:spPr bwMode="auto">
            <a:xfrm>
              <a:off x="3867150" y="14874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55"/>
            <p:cNvSpPr>
              <a:spLocks noChangeArrowheads="1"/>
            </p:cNvSpPr>
            <p:nvPr/>
          </p:nvSpPr>
          <p:spPr bwMode="auto">
            <a:xfrm>
              <a:off x="3867150" y="15446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56"/>
            <p:cNvSpPr>
              <a:spLocks noChangeArrowheads="1"/>
            </p:cNvSpPr>
            <p:nvPr/>
          </p:nvSpPr>
          <p:spPr bwMode="auto">
            <a:xfrm>
              <a:off x="3857625" y="149701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57"/>
            <p:cNvSpPr>
              <a:spLocks noChangeArrowheads="1"/>
            </p:cNvSpPr>
            <p:nvPr/>
          </p:nvSpPr>
          <p:spPr bwMode="auto">
            <a:xfrm>
              <a:off x="3857625" y="152558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58"/>
            <p:cNvSpPr>
              <a:spLocks noChangeArrowheads="1"/>
            </p:cNvSpPr>
            <p:nvPr/>
          </p:nvSpPr>
          <p:spPr bwMode="auto">
            <a:xfrm>
              <a:off x="3857625" y="15160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59"/>
            <p:cNvSpPr>
              <a:spLocks noChangeArrowheads="1"/>
            </p:cNvSpPr>
            <p:nvPr/>
          </p:nvSpPr>
          <p:spPr bwMode="auto">
            <a:xfrm>
              <a:off x="3857625" y="15160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60"/>
            <p:cNvSpPr>
              <a:spLocks noChangeArrowheads="1"/>
            </p:cNvSpPr>
            <p:nvPr/>
          </p:nvSpPr>
          <p:spPr bwMode="auto">
            <a:xfrm>
              <a:off x="3857625" y="14684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61"/>
            <p:cNvSpPr>
              <a:spLocks noChangeArrowheads="1"/>
            </p:cNvSpPr>
            <p:nvPr/>
          </p:nvSpPr>
          <p:spPr bwMode="auto">
            <a:xfrm>
              <a:off x="4876800" y="17160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62"/>
            <p:cNvSpPr>
              <a:spLocks noChangeArrowheads="1"/>
            </p:cNvSpPr>
            <p:nvPr/>
          </p:nvSpPr>
          <p:spPr bwMode="auto">
            <a:xfrm>
              <a:off x="4876800" y="18113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63"/>
            <p:cNvSpPr>
              <a:spLocks noChangeArrowheads="1"/>
            </p:cNvSpPr>
            <p:nvPr/>
          </p:nvSpPr>
          <p:spPr bwMode="auto">
            <a:xfrm>
              <a:off x="4867275" y="17256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64"/>
            <p:cNvSpPr>
              <a:spLocks noChangeArrowheads="1"/>
            </p:cNvSpPr>
            <p:nvPr/>
          </p:nvSpPr>
          <p:spPr bwMode="auto">
            <a:xfrm>
              <a:off x="4867275" y="18018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65"/>
            <p:cNvSpPr>
              <a:spLocks noChangeArrowheads="1"/>
            </p:cNvSpPr>
            <p:nvPr/>
          </p:nvSpPr>
          <p:spPr bwMode="auto">
            <a:xfrm>
              <a:off x="4857750" y="17351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66"/>
            <p:cNvSpPr>
              <a:spLocks noChangeArrowheads="1"/>
            </p:cNvSpPr>
            <p:nvPr/>
          </p:nvSpPr>
          <p:spPr bwMode="auto">
            <a:xfrm>
              <a:off x="4857750" y="17922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67"/>
            <p:cNvSpPr>
              <a:spLocks noChangeArrowheads="1"/>
            </p:cNvSpPr>
            <p:nvPr/>
          </p:nvSpPr>
          <p:spPr bwMode="auto">
            <a:xfrm>
              <a:off x="4848225" y="174466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68"/>
            <p:cNvSpPr>
              <a:spLocks noChangeArrowheads="1"/>
            </p:cNvSpPr>
            <p:nvPr/>
          </p:nvSpPr>
          <p:spPr bwMode="auto">
            <a:xfrm>
              <a:off x="4848225" y="177323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69"/>
            <p:cNvSpPr>
              <a:spLocks noChangeArrowheads="1"/>
            </p:cNvSpPr>
            <p:nvPr/>
          </p:nvSpPr>
          <p:spPr bwMode="auto">
            <a:xfrm>
              <a:off x="4848225" y="17637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70"/>
            <p:cNvSpPr>
              <a:spLocks noChangeArrowheads="1"/>
            </p:cNvSpPr>
            <p:nvPr/>
          </p:nvSpPr>
          <p:spPr bwMode="auto">
            <a:xfrm>
              <a:off x="4848225" y="17637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71"/>
            <p:cNvSpPr>
              <a:spLocks noChangeArrowheads="1"/>
            </p:cNvSpPr>
            <p:nvPr/>
          </p:nvSpPr>
          <p:spPr bwMode="auto">
            <a:xfrm>
              <a:off x="4848225" y="17160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72"/>
            <p:cNvSpPr>
              <a:spLocks noChangeArrowheads="1"/>
            </p:cNvSpPr>
            <p:nvPr/>
          </p:nvSpPr>
          <p:spPr bwMode="auto">
            <a:xfrm>
              <a:off x="4962525" y="18303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73"/>
            <p:cNvSpPr>
              <a:spLocks noChangeArrowheads="1"/>
            </p:cNvSpPr>
            <p:nvPr/>
          </p:nvSpPr>
          <p:spPr bwMode="auto">
            <a:xfrm>
              <a:off x="4962525" y="19256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74"/>
            <p:cNvSpPr>
              <a:spLocks noChangeArrowheads="1"/>
            </p:cNvSpPr>
            <p:nvPr/>
          </p:nvSpPr>
          <p:spPr bwMode="auto">
            <a:xfrm>
              <a:off x="4953000" y="18399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75"/>
            <p:cNvSpPr>
              <a:spLocks noChangeArrowheads="1"/>
            </p:cNvSpPr>
            <p:nvPr/>
          </p:nvSpPr>
          <p:spPr bwMode="auto">
            <a:xfrm>
              <a:off x="4953000" y="19161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76"/>
            <p:cNvSpPr>
              <a:spLocks noChangeArrowheads="1"/>
            </p:cNvSpPr>
            <p:nvPr/>
          </p:nvSpPr>
          <p:spPr bwMode="auto">
            <a:xfrm>
              <a:off x="4943475" y="18494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77"/>
            <p:cNvSpPr>
              <a:spLocks noChangeArrowheads="1"/>
            </p:cNvSpPr>
            <p:nvPr/>
          </p:nvSpPr>
          <p:spPr bwMode="auto">
            <a:xfrm>
              <a:off x="4943475" y="19065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78"/>
            <p:cNvSpPr>
              <a:spLocks noChangeArrowheads="1"/>
            </p:cNvSpPr>
            <p:nvPr/>
          </p:nvSpPr>
          <p:spPr bwMode="auto">
            <a:xfrm>
              <a:off x="4933950" y="185896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79"/>
            <p:cNvSpPr>
              <a:spLocks noChangeArrowheads="1"/>
            </p:cNvSpPr>
            <p:nvPr/>
          </p:nvSpPr>
          <p:spPr bwMode="auto">
            <a:xfrm>
              <a:off x="4933950" y="188753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80"/>
            <p:cNvSpPr>
              <a:spLocks noChangeArrowheads="1"/>
            </p:cNvSpPr>
            <p:nvPr/>
          </p:nvSpPr>
          <p:spPr bwMode="auto">
            <a:xfrm>
              <a:off x="4933950" y="18780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81"/>
            <p:cNvSpPr>
              <a:spLocks noChangeArrowheads="1"/>
            </p:cNvSpPr>
            <p:nvPr/>
          </p:nvSpPr>
          <p:spPr bwMode="auto">
            <a:xfrm>
              <a:off x="4933950" y="18780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82"/>
            <p:cNvSpPr>
              <a:spLocks noChangeArrowheads="1"/>
            </p:cNvSpPr>
            <p:nvPr/>
          </p:nvSpPr>
          <p:spPr bwMode="auto">
            <a:xfrm>
              <a:off x="4933950" y="18303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83"/>
            <p:cNvSpPr>
              <a:spLocks noChangeArrowheads="1"/>
            </p:cNvSpPr>
            <p:nvPr/>
          </p:nvSpPr>
          <p:spPr bwMode="auto">
            <a:xfrm>
              <a:off x="4600575" y="20399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84"/>
            <p:cNvSpPr>
              <a:spLocks noChangeArrowheads="1"/>
            </p:cNvSpPr>
            <p:nvPr/>
          </p:nvSpPr>
          <p:spPr bwMode="auto">
            <a:xfrm>
              <a:off x="4600575" y="21351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85"/>
            <p:cNvSpPr>
              <a:spLocks noChangeArrowheads="1"/>
            </p:cNvSpPr>
            <p:nvPr/>
          </p:nvSpPr>
          <p:spPr bwMode="auto">
            <a:xfrm>
              <a:off x="4591050" y="20494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86"/>
            <p:cNvSpPr>
              <a:spLocks noChangeArrowheads="1"/>
            </p:cNvSpPr>
            <p:nvPr/>
          </p:nvSpPr>
          <p:spPr bwMode="auto">
            <a:xfrm>
              <a:off x="4591050" y="21256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87"/>
            <p:cNvSpPr>
              <a:spLocks noChangeArrowheads="1"/>
            </p:cNvSpPr>
            <p:nvPr/>
          </p:nvSpPr>
          <p:spPr bwMode="auto">
            <a:xfrm>
              <a:off x="4581525" y="20589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88"/>
            <p:cNvSpPr>
              <a:spLocks noChangeArrowheads="1"/>
            </p:cNvSpPr>
            <p:nvPr/>
          </p:nvSpPr>
          <p:spPr bwMode="auto">
            <a:xfrm>
              <a:off x="4581525" y="21161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89"/>
            <p:cNvSpPr>
              <a:spLocks noChangeArrowheads="1"/>
            </p:cNvSpPr>
            <p:nvPr/>
          </p:nvSpPr>
          <p:spPr bwMode="auto">
            <a:xfrm>
              <a:off x="4572000" y="206851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90"/>
            <p:cNvSpPr>
              <a:spLocks noChangeArrowheads="1"/>
            </p:cNvSpPr>
            <p:nvPr/>
          </p:nvSpPr>
          <p:spPr bwMode="auto">
            <a:xfrm>
              <a:off x="4572000" y="209708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91"/>
            <p:cNvSpPr>
              <a:spLocks noChangeArrowheads="1"/>
            </p:cNvSpPr>
            <p:nvPr/>
          </p:nvSpPr>
          <p:spPr bwMode="auto">
            <a:xfrm>
              <a:off x="4572000" y="20875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92"/>
            <p:cNvSpPr>
              <a:spLocks noChangeArrowheads="1"/>
            </p:cNvSpPr>
            <p:nvPr/>
          </p:nvSpPr>
          <p:spPr bwMode="auto">
            <a:xfrm>
              <a:off x="4572000" y="20875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93"/>
            <p:cNvSpPr>
              <a:spLocks noChangeArrowheads="1"/>
            </p:cNvSpPr>
            <p:nvPr/>
          </p:nvSpPr>
          <p:spPr bwMode="auto">
            <a:xfrm>
              <a:off x="4572000" y="20399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94"/>
            <p:cNvSpPr>
              <a:spLocks noChangeArrowheads="1"/>
            </p:cNvSpPr>
            <p:nvPr/>
          </p:nvSpPr>
          <p:spPr bwMode="auto">
            <a:xfrm>
              <a:off x="3971925" y="17160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95"/>
            <p:cNvSpPr>
              <a:spLocks noChangeArrowheads="1"/>
            </p:cNvSpPr>
            <p:nvPr/>
          </p:nvSpPr>
          <p:spPr bwMode="auto">
            <a:xfrm>
              <a:off x="3971925" y="18113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96"/>
            <p:cNvSpPr>
              <a:spLocks noChangeArrowheads="1"/>
            </p:cNvSpPr>
            <p:nvPr/>
          </p:nvSpPr>
          <p:spPr bwMode="auto">
            <a:xfrm>
              <a:off x="3962400" y="17256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97"/>
            <p:cNvSpPr>
              <a:spLocks noChangeArrowheads="1"/>
            </p:cNvSpPr>
            <p:nvPr/>
          </p:nvSpPr>
          <p:spPr bwMode="auto">
            <a:xfrm>
              <a:off x="3962400" y="18018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98"/>
            <p:cNvSpPr>
              <a:spLocks noChangeArrowheads="1"/>
            </p:cNvSpPr>
            <p:nvPr/>
          </p:nvSpPr>
          <p:spPr bwMode="auto">
            <a:xfrm>
              <a:off x="3952875" y="17351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99"/>
            <p:cNvSpPr>
              <a:spLocks noChangeArrowheads="1"/>
            </p:cNvSpPr>
            <p:nvPr/>
          </p:nvSpPr>
          <p:spPr bwMode="auto">
            <a:xfrm>
              <a:off x="3952875" y="17922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100"/>
            <p:cNvSpPr>
              <a:spLocks noChangeArrowheads="1"/>
            </p:cNvSpPr>
            <p:nvPr/>
          </p:nvSpPr>
          <p:spPr bwMode="auto">
            <a:xfrm>
              <a:off x="3943350" y="174466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101"/>
            <p:cNvSpPr>
              <a:spLocks noChangeArrowheads="1"/>
            </p:cNvSpPr>
            <p:nvPr/>
          </p:nvSpPr>
          <p:spPr bwMode="auto">
            <a:xfrm>
              <a:off x="3943350" y="177323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102"/>
            <p:cNvSpPr>
              <a:spLocks noChangeArrowheads="1"/>
            </p:cNvSpPr>
            <p:nvPr/>
          </p:nvSpPr>
          <p:spPr bwMode="auto">
            <a:xfrm>
              <a:off x="3943350" y="17637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103"/>
            <p:cNvSpPr>
              <a:spLocks noChangeArrowheads="1"/>
            </p:cNvSpPr>
            <p:nvPr/>
          </p:nvSpPr>
          <p:spPr bwMode="auto">
            <a:xfrm>
              <a:off x="3943350" y="17637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104"/>
            <p:cNvSpPr>
              <a:spLocks noChangeArrowheads="1"/>
            </p:cNvSpPr>
            <p:nvPr/>
          </p:nvSpPr>
          <p:spPr bwMode="auto">
            <a:xfrm>
              <a:off x="3943350" y="17160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105"/>
            <p:cNvSpPr>
              <a:spLocks noChangeArrowheads="1"/>
            </p:cNvSpPr>
            <p:nvPr/>
          </p:nvSpPr>
          <p:spPr bwMode="auto">
            <a:xfrm>
              <a:off x="4295775" y="140176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06"/>
            <p:cNvSpPr>
              <a:spLocks noChangeArrowheads="1"/>
            </p:cNvSpPr>
            <p:nvPr/>
          </p:nvSpPr>
          <p:spPr bwMode="auto">
            <a:xfrm>
              <a:off x="4295775" y="149701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07"/>
            <p:cNvSpPr>
              <a:spLocks noChangeArrowheads="1"/>
            </p:cNvSpPr>
            <p:nvPr/>
          </p:nvSpPr>
          <p:spPr bwMode="auto">
            <a:xfrm>
              <a:off x="4286250" y="141128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108"/>
            <p:cNvSpPr>
              <a:spLocks noChangeArrowheads="1"/>
            </p:cNvSpPr>
            <p:nvPr/>
          </p:nvSpPr>
          <p:spPr bwMode="auto">
            <a:xfrm>
              <a:off x="4286250" y="148748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109"/>
            <p:cNvSpPr>
              <a:spLocks noChangeArrowheads="1"/>
            </p:cNvSpPr>
            <p:nvPr/>
          </p:nvSpPr>
          <p:spPr bwMode="auto">
            <a:xfrm>
              <a:off x="4276725" y="142081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110"/>
            <p:cNvSpPr>
              <a:spLocks noChangeArrowheads="1"/>
            </p:cNvSpPr>
            <p:nvPr/>
          </p:nvSpPr>
          <p:spPr bwMode="auto">
            <a:xfrm>
              <a:off x="4276725" y="147796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111"/>
            <p:cNvSpPr>
              <a:spLocks noChangeArrowheads="1"/>
            </p:cNvSpPr>
            <p:nvPr/>
          </p:nvSpPr>
          <p:spPr bwMode="auto">
            <a:xfrm>
              <a:off x="4267200" y="143033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112"/>
            <p:cNvSpPr>
              <a:spLocks noChangeArrowheads="1"/>
            </p:cNvSpPr>
            <p:nvPr/>
          </p:nvSpPr>
          <p:spPr bwMode="auto">
            <a:xfrm>
              <a:off x="4267200" y="145891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113"/>
            <p:cNvSpPr>
              <a:spLocks noChangeArrowheads="1"/>
            </p:cNvSpPr>
            <p:nvPr/>
          </p:nvSpPr>
          <p:spPr bwMode="auto">
            <a:xfrm>
              <a:off x="4267200" y="144938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114"/>
            <p:cNvSpPr>
              <a:spLocks noChangeArrowheads="1"/>
            </p:cNvSpPr>
            <p:nvPr/>
          </p:nvSpPr>
          <p:spPr bwMode="auto">
            <a:xfrm>
              <a:off x="4267200" y="144938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115"/>
            <p:cNvSpPr>
              <a:spLocks noChangeArrowheads="1"/>
            </p:cNvSpPr>
            <p:nvPr/>
          </p:nvSpPr>
          <p:spPr bwMode="auto">
            <a:xfrm>
              <a:off x="4267200" y="14017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116"/>
            <p:cNvSpPr>
              <a:spLocks noChangeArrowheads="1"/>
            </p:cNvSpPr>
            <p:nvPr/>
          </p:nvSpPr>
          <p:spPr bwMode="auto">
            <a:xfrm>
              <a:off x="3067050" y="531653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117"/>
            <p:cNvSpPr>
              <a:spLocks noChangeArrowheads="1"/>
            </p:cNvSpPr>
            <p:nvPr/>
          </p:nvSpPr>
          <p:spPr bwMode="auto">
            <a:xfrm>
              <a:off x="3067050" y="541178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118"/>
            <p:cNvSpPr>
              <a:spLocks noChangeArrowheads="1"/>
            </p:cNvSpPr>
            <p:nvPr/>
          </p:nvSpPr>
          <p:spPr bwMode="auto">
            <a:xfrm>
              <a:off x="3057525" y="532606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119"/>
            <p:cNvSpPr>
              <a:spLocks noChangeArrowheads="1"/>
            </p:cNvSpPr>
            <p:nvPr/>
          </p:nvSpPr>
          <p:spPr bwMode="auto">
            <a:xfrm>
              <a:off x="3057525" y="540226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120"/>
            <p:cNvSpPr>
              <a:spLocks noChangeArrowheads="1"/>
            </p:cNvSpPr>
            <p:nvPr/>
          </p:nvSpPr>
          <p:spPr bwMode="auto">
            <a:xfrm>
              <a:off x="3048000" y="533558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121"/>
            <p:cNvSpPr>
              <a:spLocks noChangeArrowheads="1"/>
            </p:cNvSpPr>
            <p:nvPr/>
          </p:nvSpPr>
          <p:spPr bwMode="auto">
            <a:xfrm>
              <a:off x="3048000" y="539273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122"/>
            <p:cNvSpPr>
              <a:spLocks noChangeArrowheads="1"/>
            </p:cNvSpPr>
            <p:nvPr/>
          </p:nvSpPr>
          <p:spPr bwMode="auto">
            <a:xfrm>
              <a:off x="3038475" y="534511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123"/>
            <p:cNvSpPr>
              <a:spLocks noChangeArrowheads="1"/>
            </p:cNvSpPr>
            <p:nvPr/>
          </p:nvSpPr>
          <p:spPr bwMode="auto">
            <a:xfrm>
              <a:off x="3038475" y="537368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124"/>
            <p:cNvSpPr>
              <a:spLocks noChangeArrowheads="1"/>
            </p:cNvSpPr>
            <p:nvPr/>
          </p:nvSpPr>
          <p:spPr bwMode="auto">
            <a:xfrm>
              <a:off x="3038475" y="536416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125"/>
            <p:cNvSpPr>
              <a:spLocks noChangeArrowheads="1"/>
            </p:cNvSpPr>
            <p:nvPr/>
          </p:nvSpPr>
          <p:spPr bwMode="auto">
            <a:xfrm>
              <a:off x="3038475" y="536416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126"/>
            <p:cNvSpPr>
              <a:spLocks noChangeArrowheads="1"/>
            </p:cNvSpPr>
            <p:nvPr/>
          </p:nvSpPr>
          <p:spPr bwMode="auto">
            <a:xfrm>
              <a:off x="3038475" y="53165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127"/>
            <p:cNvSpPr>
              <a:spLocks noChangeArrowheads="1"/>
            </p:cNvSpPr>
            <p:nvPr/>
          </p:nvSpPr>
          <p:spPr bwMode="auto">
            <a:xfrm>
              <a:off x="2647950" y="50593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128"/>
            <p:cNvSpPr>
              <a:spLocks noChangeArrowheads="1"/>
            </p:cNvSpPr>
            <p:nvPr/>
          </p:nvSpPr>
          <p:spPr bwMode="auto">
            <a:xfrm>
              <a:off x="2647950" y="515461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129"/>
            <p:cNvSpPr>
              <a:spLocks noChangeArrowheads="1"/>
            </p:cNvSpPr>
            <p:nvPr/>
          </p:nvSpPr>
          <p:spPr bwMode="auto">
            <a:xfrm>
              <a:off x="2638425" y="506888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130"/>
            <p:cNvSpPr>
              <a:spLocks noChangeArrowheads="1"/>
            </p:cNvSpPr>
            <p:nvPr/>
          </p:nvSpPr>
          <p:spPr bwMode="auto">
            <a:xfrm>
              <a:off x="2638425" y="514508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131"/>
            <p:cNvSpPr>
              <a:spLocks noChangeArrowheads="1"/>
            </p:cNvSpPr>
            <p:nvPr/>
          </p:nvSpPr>
          <p:spPr bwMode="auto">
            <a:xfrm>
              <a:off x="2628900" y="507841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132"/>
            <p:cNvSpPr>
              <a:spLocks noChangeArrowheads="1"/>
            </p:cNvSpPr>
            <p:nvPr/>
          </p:nvSpPr>
          <p:spPr bwMode="auto">
            <a:xfrm>
              <a:off x="2628900" y="513556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33"/>
            <p:cNvSpPr>
              <a:spLocks noChangeArrowheads="1"/>
            </p:cNvSpPr>
            <p:nvPr/>
          </p:nvSpPr>
          <p:spPr bwMode="auto">
            <a:xfrm>
              <a:off x="2619375" y="508793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4"/>
            <p:cNvSpPr>
              <a:spLocks noChangeArrowheads="1"/>
            </p:cNvSpPr>
            <p:nvPr/>
          </p:nvSpPr>
          <p:spPr bwMode="auto">
            <a:xfrm>
              <a:off x="2619375" y="511651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35"/>
            <p:cNvSpPr>
              <a:spLocks noChangeArrowheads="1"/>
            </p:cNvSpPr>
            <p:nvPr/>
          </p:nvSpPr>
          <p:spPr bwMode="auto">
            <a:xfrm>
              <a:off x="2619375" y="510698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Rectangle 136"/>
            <p:cNvSpPr>
              <a:spLocks noChangeArrowheads="1"/>
            </p:cNvSpPr>
            <p:nvPr/>
          </p:nvSpPr>
          <p:spPr bwMode="auto">
            <a:xfrm>
              <a:off x="2619375" y="510698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137"/>
            <p:cNvSpPr>
              <a:spLocks noChangeArrowheads="1"/>
            </p:cNvSpPr>
            <p:nvPr/>
          </p:nvSpPr>
          <p:spPr bwMode="auto">
            <a:xfrm>
              <a:off x="2619375" y="50593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138"/>
            <p:cNvSpPr>
              <a:spLocks noChangeArrowheads="1"/>
            </p:cNvSpPr>
            <p:nvPr/>
          </p:nvSpPr>
          <p:spPr bwMode="auto">
            <a:xfrm>
              <a:off x="2847975" y="549751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139"/>
            <p:cNvSpPr>
              <a:spLocks noChangeArrowheads="1"/>
            </p:cNvSpPr>
            <p:nvPr/>
          </p:nvSpPr>
          <p:spPr bwMode="auto">
            <a:xfrm>
              <a:off x="2847975" y="55927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140"/>
            <p:cNvSpPr>
              <a:spLocks noChangeArrowheads="1"/>
            </p:cNvSpPr>
            <p:nvPr/>
          </p:nvSpPr>
          <p:spPr bwMode="auto">
            <a:xfrm>
              <a:off x="2838450" y="55070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141"/>
            <p:cNvSpPr>
              <a:spLocks noChangeArrowheads="1"/>
            </p:cNvSpPr>
            <p:nvPr/>
          </p:nvSpPr>
          <p:spPr bwMode="auto">
            <a:xfrm>
              <a:off x="2838450" y="55832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Rectangle 142"/>
            <p:cNvSpPr>
              <a:spLocks noChangeArrowheads="1"/>
            </p:cNvSpPr>
            <p:nvPr/>
          </p:nvSpPr>
          <p:spPr bwMode="auto">
            <a:xfrm>
              <a:off x="2828925" y="551656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143"/>
            <p:cNvSpPr>
              <a:spLocks noChangeArrowheads="1"/>
            </p:cNvSpPr>
            <p:nvPr/>
          </p:nvSpPr>
          <p:spPr bwMode="auto">
            <a:xfrm>
              <a:off x="2828925" y="557371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Rectangle 144"/>
            <p:cNvSpPr>
              <a:spLocks noChangeArrowheads="1"/>
            </p:cNvSpPr>
            <p:nvPr/>
          </p:nvSpPr>
          <p:spPr bwMode="auto">
            <a:xfrm>
              <a:off x="2819400" y="552608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45"/>
            <p:cNvSpPr>
              <a:spLocks noChangeArrowheads="1"/>
            </p:cNvSpPr>
            <p:nvPr/>
          </p:nvSpPr>
          <p:spPr bwMode="auto">
            <a:xfrm>
              <a:off x="2819400" y="55546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46"/>
            <p:cNvSpPr>
              <a:spLocks noChangeArrowheads="1"/>
            </p:cNvSpPr>
            <p:nvPr/>
          </p:nvSpPr>
          <p:spPr bwMode="auto">
            <a:xfrm>
              <a:off x="2819400" y="55451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7"/>
            <p:cNvSpPr>
              <a:spLocks noChangeArrowheads="1"/>
            </p:cNvSpPr>
            <p:nvPr/>
          </p:nvSpPr>
          <p:spPr bwMode="auto">
            <a:xfrm>
              <a:off x="2819400" y="55451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Oval 148"/>
            <p:cNvSpPr>
              <a:spLocks noChangeArrowheads="1"/>
            </p:cNvSpPr>
            <p:nvPr/>
          </p:nvSpPr>
          <p:spPr bwMode="auto">
            <a:xfrm>
              <a:off x="2819400" y="54975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Rectangle 149"/>
            <p:cNvSpPr>
              <a:spLocks noChangeArrowheads="1"/>
            </p:cNvSpPr>
            <p:nvPr/>
          </p:nvSpPr>
          <p:spPr bwMode="auto">
            <a:xfrm>
              <a:off x="1847850" y="522128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150"/>
            <p:cNvSpPr>
              <a:spLocks noChangeArrowheads="1"/>
            </p:cNvSpPr>
            <p:nvPr/>
          </p:nvSpPr>
          <p:spPr bwMode="auto">
            <a:xfrm>
              <a:off x="1847850" y="531653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Rectangle 151"/>
            <p:cNvSpPr>
              <a:spLocks noChangeArrowheads="1"/>
            </p:cNvSpPr>
            <p:nvPr/>
          </p:nvSpPr>
          <p:spPr bwMode="auto">
            <a:xfrm>
              <a:off x="1838325" y="523081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152"/>
            <p:cNvSpPr>
              <a:spLocks noChangeArrowheads="1"/>
            </p:cNvSpPr>
            <p:nvPr/>
          </p:nvSpPr>
          <p:spPr bwMode="auto">
            <a:xfrm>
              <a:off x="1838325" y="530701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153"/>
            <p:cNvSpPr>
              <a:spLocks noChangeArrowheads="1"/>
            </p:cNvSpPr>
            <p:nvPr/>
          </p:nvSpPr>
          <p:spPr bwMode="auto">
            <a:xfrm>
              <a:off x="1828800" y="524033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154"/>
            <p:cNvSpPr>
              <a:spLocks noChangeArrowheads="1"/>
            </p:cNvSpPr>
            <p:nvPr/>
          </p:nvSpPr>
          <p:spPr bwMode="auto">
            <a:xfrm>
              <a:off x="1828800" y="529748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Rectangle 155"/>
            <p:cNvSpPr>
              <a:spLocks noChangeArrowheads="1"/>
            </p:cNvSpPr>
            <p:nvPr/>
          </p:nvSpPr>
          <p:spPr bwMode="auto">
            <a:xfrm>
              <a:off x="1819275" y="52498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56"/>
            <p:cNvSpPr>
              <a:spLocks noChangeArrowheads="1"/>
            </p:cNvSpPr>
            <p:nvPr/>
          </p:nvSpPr>
          <p:spPr bwMode="auto">
            <a:xfrm>
              <a:off x="1819275" y="527843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57"/>
            <p:cNvSpPr>
              <a:spLocks noChangeArrowheads="1"/>
            </p:cNvSpPr>
            <p:nvPr/>
          </p:nvSpPr>
          <p:spPr bwMode="auto">
            <a:xfrm>
              <a:off x="1819275" y="526891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58"/>
            <p:cNvSpPr>
              <a:spLocks noChangeArrowheads="1"/>
            </p:cNvSpPr>
            <p:nvPr/>
          </p:nvSpPr>
          <p:spPr bwMode="auto">
            <a:xfrm>
              <a:off x="1819275" y="526891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159"/>
            <p:cNvSpPr>
              <a:spLocks noChangeArrowheads="1"/>
            </p:cNvSpPr>
            <p:nvPr/>
          </p:nvSpPr>
          <p:spPr bwMode="auto">
            <a:xfrm>
              <a:off x="1819275" y="52212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160"/>
            <p:cNvSpPr>
              <a:spLocks noChangeArrowheads="1"/>
            </p:cNvSpPr>
            <p:nvPr/>
          </p:nvSpPr>
          <p:spPr bwMode="auto">
            <a:xfrm>
              <a:off x="2867025" y="458311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161"/>
            <p:cNvSpPr>
              <a:spLocks noChangeArrowheads="1"/>
            </p:cNvSpPr>
            <p:nvPr/>
          </p:nvSpPr>
          <p:spPr bwMode="auto">
            <a:xfrm>
              <a:off x="2867025" y="46783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162"/>
            <p:cNvSpPr>
              <a:spLocks noChangeArrowheads="1"/>
            </p:cNvSpPr>
            <p:nvPr/>
          </p:nvSpPr>
          <p:spPr bwMode="auto">
            <a:xfrm>
              <a:off x="2857500" y="45926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163"/>
            <p:cNvSpPr>
              <a:spLocks noChangeArrowheads="1"/>
            </p:cNvSpPr>
            <p:nvPr/>
          </p:nvSpPr>
          <p:spPr bwMode="auto">
            <a:xfrm>
              <a:off x="2857500" y="46688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164"/>
            <p:cNvSpPr>
              <a:spLocks noChangeArrowheads="1"/>
            </p:cNvSpPr>
            <p:nvPr/>
          </p:nvSpPr>
          <p:spPr bwMode="auto">
            <a:xfrm>
              <a:off x="2847975" y="460216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165"/>
            <p:cNvSpPr>
              <a:spLocks noChangeArrowheads="1"/>
            </p:cNvSpPr>
            <p:nvPr/>
          </p:nvSpPr>
          <p:spPr bwMode="auto">
            <a:xfrm>
              <a:off x="2847975" y="465931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166"/>
            <p:cNvSpPr>
              <a:spLocks noChangeArrowheads="1"/>
            </p:cNvSpPr>
            <p:nvPr/>
          </p:nvSpPr>
          <p:spPr bwMode="auto">
            <a:xfrm>
              <a:off x="2838450" y="461168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67"/>
            <p:cNvSpPr>
              <a:spLocks noChangeArrowheads="1"/>
            </p:cNvSpPr>
            <p:nvPr/>
          </p:nvSpPr>
          <p:spPr bwMode="auto">
            <a:xfrm>
              <a:off x="2838450" y="46402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Rectangle 168"/>
            <p:cNvSpPr>
              <a:spLocks noChangeArrowheads="1"/>
            </p:cNvSpPr>
            <p:nvPr/>
          </p:nvSpPr>
          <p:spPr bwMode="auto">
            <a:xfrm>
              <a:off x="2838450" y="46307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Rectangle 169"/>
            <p:cNvSpPr>
              <a:spLocks noChangeArrowheads="1"/>
            </p:cNvSpPr>
            <p:nvPr/>
          </p:nvSpPr>
          <p:spPr bwMode="auto">
            <a:xfrm>
              <a:off x="2838450" y="46307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170"/>
            <p:cNvSpPr>
              <a:spLocks noChangeArrowheads="1"/>
            </p:cNvSpPr>
            <p:nvPr/>
          </p:nvSpPr>
          <p:spPr bwMode="auto">
            <a:xfrm>
              <a:off x="2838450" y="45831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171"/>
            <p:cNvSpPr>
              <a:spLocks noChangeArrowheads="1"/>
            </p:cNvSpPr>
            <p:nvPr/>
          </p:nvSpPr>
          <p:spPr bwMode="auto">
            <a:xfrm>
              <a:off x="3324225" y="526891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Rectangle 172"/>
            <p:cNvSpPr>
              <a:spLocks noChangeArrowheads="1"/>
            </p:cNvSpPr>
            <p:nvPr/>
          </p:nvSpPr>
          <p:spPr bwMode="auto">
            <a:xfrm>
              <a:off x="3324225" y="53641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Rectangle 173"/>
            <p:cNvSpPr>
              <a:spLocks noChangeArrowheads="1"/>
            </p:cNvSpPr>
            <p:nvPr/>
          </p:nvSpPr>
          <p:spPr bwMode="auto">
            <a:xfrm>
              <a:off x="3314700" y="52784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174"/>
            <p:cNvSpPr>
              <a:spLocks noChangeArrowheads="1"/>
            </p:cNvSpPr>
            <p:nvPr/>
          </p:nvSpPr>
          <p:spPr bwMode="auto">
            <a:xfrm>
              <a:off x="3314700" y="53546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175"/>
            <p:cNvSpPr>
              <a:spLocks noChangeArrowheads="1"/>
            </p:cNvSpPr>
            <p:nvPr/>
          </p:nvSpPr>
          <p:spPr bwMode="auto">
            <a:xfrm>
              <a:off x="3305175" y="528796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Rectangle 176"/>
            <p:cNvSpPr>
              <a:spLocks noChangeArrowheads="1"/>
            </p:cNvSpPr>
            <p:nvPr/>
          </p:nvSpPr>
          <p:spPr bwMode="auto">
            <a:xfrm>
              <a:off x="3305175" y="534511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177"/>
            <p:cNvSpPr>
              <a:spLocks noChangeArrowheads="1"/>
            </p:cNvSpPr>
            <p:nvPr/>
          </p:nvSpPr>
          <p:spPr bwMode="auto">
            <a:xfrm>
              <a:off x="3295650" y="529748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178"/>
            <p:cNvSpPr>
              <a:spLocks noChangeArrowheads="1"/>
            </p:cNvSpPr>
            <p:nvPr/>
          </p:nvSpPr>
          <p:spPr bwMode="auto">
            <a:xfrm>
              <a:off x="3295650" y="53260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179"/>
            <p:cNvSpPr>
              <a:spLocks noChangeArrowheads="1"/>
            </p:cNvSpPr>
            <p:nvPr/>
          </p:nvSpPr>
          <p:spPr bwMode="auto">
            <a:xfrm>
              <a:off x="3295650" y="53165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180"/>
            <p:cNvSpPr>
              <a:spLocks noChangeArrowheads="1"/>
            </p:cNvSpPr>
            <p:nvPr/>
          </p:nvSpPr>
          <p:spPr bwMode="auto">
            <a:xfrm>
              <a:off x="3295650" y="53165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Oval 181"/>
            <p:cNvSpPr>
              <a:spLocks noChangeArrowheads="1"/>
            </p:cNvSpPr>
            <p:nvPr/>
          </p:nvSpPr>
          <p:spPr bwMode="auto">
            <a:xfrm>
              <a:off x="3295650" y="52689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182"/>
            <p:cNvSpPr>
              <a:spLocks noChangeArrowheads="1"/>
            </p:cNvSpPr>
            <p:nvPr/>
          </p:nvSpPr>
          <p:spPr bwMode="auto">
            <a:xfrm>
              <a:off x="3638550" y="465931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183"/>
            <p:cNvSpPr>
              <a:spLocks noChangeArrowheads="1"/>
            </p:cNvSpPr>
            <p:nvPr/>
          </p:nvSpPr>
          <p:spPr bwMode="auto">
            <a:xfrm>
              <a:off x="3638550" y="47545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184"/>
            <p:cNvSpPr>
              <a:spLocks noChangeArrowheads="1"/>
            </p:cNvSpPr>
            <p:nvPr/>
          </p:nvSpPr>
          <p:spPr bwMode="auto">
            <a:xfrm>
              <a:off x="3629025" y="46688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185"/>
            <p:cNvSpPr>
              <a:spLocks noChangeArrowheads="1"/>
            </p:cNvSpPr>
            <p:nvPr/>
          </p:nvSpPr>
          <p:spPr bwMode="auto">
            <a:xfrm>
              <a:off x="3629025" y="47450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186"/>
            <p:cNvSpPr>
              <a:spLocks noChangeArrowheads="1"/>
            </p:cNvSpPr>
            <p:nvPr/>
          </p:nvSpPr>
          <p:spPr bwMode="auto">
            <a:xfrm>
              <a:off x="3619500" y="467836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187"/>
            <p:cNvSpPr>
              <a:spLocks noChangeArrowheads="1"/>
            </p:cNvSpPr>
            <p:nvPr/>
          </p:nvSpPr>
          <p:spPr bwMode="auto">
            <a:xfrm>
              <a:off x="3619500" y="473551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188"/>
            <p:cNvSpPr>
              <a:spLocks noChangeArrowheads="1"/>
            </p:cNvSpPr>
            <p:nvPr/>
          </p:nvSpPr>
          <p:spPr bwMode="auto">
            <a:xfrm>
              <a:off x="3609975" y="468788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89"/>
            <p:cNvSpPr>
              <a:spLocks noChangeArrowheads="1"/>
            </p:cNvSpPr>
            <p:nvPr/>
          </p:nvSpPr>
          <p:spPr bwMode="auto">
            <a:xfrm>
              <a:off x="3609975" y="47164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90"/>
            <p:cNvSpPr>
              <a:spLocks noChangeArrowheads="1"/>
            </p:cNvSpPr>
            <p:nvPr/>
          </p:nvSpPr>
          <p:spPr bwMode="auto">
            <a:xfrm>
              <a:off x="3609975" y="47069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91"/>
            <p:cNvSpPr>
              <a:spLocks noChangeArrowheads="1"/>
            </p:cNvSpPr>
            <p:nvPr/>
          </p:nvSpPr>
          <p:spPr bwMode="auto">
            <a:xfrm>
              <a:off x="3609975" y="47069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192"/>
            <p:cNvSpPr>
              <a:spLocks noChangeArrowheads="1"/>
            </p:cNvSpPr>
            <p:nvPr/>
          </p:nvSpPr>
          <p:spPr bwMode="auto">
            <a:xfrm>
              <a:off x="3609975" y="46593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193"/>
            <p:cNvSpPr>
              <a:spLocks noChangeArrowheads="1"/>
            </p:cNvSpPr>
            <p:nvPr/>
          </p:nvSpPr>
          <p:spPr bwMode="auto">
            <a:xfrm>
              <a:off x="3305175" y="495458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Rectangle 194"/>
            <p:cNvSpPr>
              <a:spLocks noChangeArrowheads="1"/>
            </p:cNvSpPr>
            <p:nvPr/>
          </p:nvSpPr>
          <p:spPr bwMode="auto">
            <a:xfrm>
              <a:off x="3305175" y="504983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195"/>
            <p:cNvSpPr>
              <a:spLocks noChangeArrowheads="1"/>
            </p:cNvSpPr>
            <p:nvPr/>
          </p:nvSpPr>
          <p:spPr bwMode="auto">
            <a:xfrm>
              <a:off x="3295650" y="496411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196"/>
            <p:cNvSpPr>
              <a:spLocks noChangeArrowheads="1"/>
            </p:cNvSpPr>
            <p:nvPr/>
          </p:nvSpPr>
          <p:spPr bwMode="auto">
            <a:xfrm>
              <a:off x="3295650" y="504031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197"/>
            <p:cNvSpPr>
              <a:spLocks noChangeArrowheads="1"/>
            </p:cNvSpPr>
            <p:nvPr/>
          </p:nvSpPr>
          <p:spPr bwMode="auto">
            <a:xfrm>
              <a:off x="3286125" y="497363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Rectangle 198"/>
            <p:cNvSpPr>
              <a:spLocks noChangeArrowheads="1"/>
            </p:cNvSpPr>
            <p:nvPr/>
          </p:nvSpPr>
          <p:spPr bwMode="auto">
            <a:xfrm>
              <a:off x="3286125" y="503078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99"/>
            <p:cNvSpPr>
              <a:spLocks noChangeArrowheads="1"/>
            </p:cNvSpPr>
            <p:nvPr/>
          </p:nvSpPr>
          <p:spPr bwMode="auto">
            <a:xfrm>
              <a:off x="3276600" y="49831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Rectangle 200"/>
            <p:cNvSpPr>
              <a:spLocks noChangeArrowheads="1"/>
            </p:cNvSpPr>
            <p:nvPr/>
          </p:nvSpPr>
          <p:spPr bwMode="auto">
            <a:xfrm>
              <a:off x="3276600" y="501173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201"/>
            <p:cNvSpPr>
              <a:spLocks noChangeArrowheads="1"/>
            </p:cNvSpPr>
            <p:nvPr/>
          </p:nvSpPr>
          <p:spPr bwMode="auto">
            <a:xfrm>
              <a:off x="3276600" y="500221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202"/>
            <p:cNvSpPr>
              <a:spLocks noChangeArrowheads="1"/>
            </p:cNvSpPr>
            <p:nvPr/>
          </p:nvSpPr>
          <p:spPr bwMode="auto">
            <a:xfrm>
              <a:off x="3276600" y="500221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203"/>
            <p:cNvSpPr>
              <a:spLocks noChangeArrowheads="1"/>
            </p:cNvSpPr>
            <p:nvPr/>
          </p:nvSpPr>
          <p:spPr bwMode="auto">
            <a:xfrm>
              <a:off x="3276600" y="49545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Rectangle 204"/>
            <p:cNvSpPr>
              <a:spLocks noChangeArrowheads="1"/>
            </p:cNvSpPr>
            <p:nvPr/>
          </p:nvSpPr>
          <p:spPr bwMode="auto">
            <a:xfrm>
              <a:off x="2628900" y="49450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9" name="Group 406"/>
            <p:cNvGrpSpPr>
              <a:grpSpLocks/>
            </p:cNvGrpSpPr>
            <p:nvPr/>
          </p:nvGrpSpPr>
          <p:grpSpPr bwMode="auto">
            <a:xfrm>
              <a:off x="2600325" y="3716338"/>
              <a:ext cx="4486275" cy="1981200"/>
              <a:chOff x="1638" y="2341"/>
              <a:chExt cx="2826" cy="1248"/>
            </a:xfrm>
          </p:grpSpPr>
          <p:sp>
            <p:nvSpPr>
              <p:cNvPr id="394" name="Rectangle 206"/>
              <p:cNvSpPr>
                <a:spLocks noChangeArrowheads="1"/>
              </p:cNvSpPr>
              <p:nvPr/>
            </p:nvSpPr>
            <p:spPr bwMode="auto">
              <a:xfrm>
                <a:off x="1656" y="317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207"/>
              <p:cNvSpPr>
                <a:spLocks noChangeArrowheads="1"/>
              </p:cNvSpPr>
              <p:nvPr/>
            </p:nvSpPr>
            <p:spPr bwMode="auto">
              <a:xfrm>
                <a:off x="1650" y="3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208"/>
              <p:cNvSpPr>
                <a:spLocks noChangeArrowheads="1"/>
              </p:cNvSpPr>
              <p:nvPr/>
            </p:nvSpPr>
            <p:spPr bwMode="auto">
              <a:xfrm>
                <a:off x="1650" y="316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209"/>
              <p:cNvSpPr>
                <a:spLocks noChangeArrowheads="1"/>
              </p:cNvSpPr>
              <p:nvPr/>
            </p:nvSpPr>
            <p:spPr bwMode="auto">
              <a:xfrm>
                <a:off x="1644" y="3127"/>
                <a:ext cx="54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210"/>
              <p:cNvSpPr>
                <a:spLocks noChangeArrowheads="1"/>
              </p:cNvSpPr>
              <p:nvPr/>
            </p:nvSpPr>
            <p:spPr bwMode="auto">
              <a:xfrm>
                <a:off x="1644" y="3163"/>
                <a:ext cx="54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211"/>
              <p:cNvSpPr>
                <a:spLocks noChangeArrowheads="1"/>
              </p:cNvSpPr>
              <p:nvPr/>
            </p:nvSpPr>
            <p:spPr bwMode="auto">
              <a:xfrm>
                <a:off x="1638" y="3133"/>
                <a:ext cx="66" cy="1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212"/>
              <p:cNvSpPr>
                <a:spLocks noChangeArrowheads="1"/>
              </p:cNvSpPr>
              <p:nvPr/>
            </p:nvSpPr>
            <p:spPr bwMode="auto">
              <a:xfrm>
                <a:off x="1638" y="3151"/>
                <a:ext cx="66" cy="1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213"/>
              <p:cNvSpPr>
                <a:spLocks noChangeArrowheads="1"/>
              </p:cNvSpPr>
              <p:nvPr/>
            </p:nvSpPr>
            <p:spPr bwMode="auto">
              <a:xfrm>
                <a:off x="1638" y="3145"/>
                <a:ext cx="66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214"/>
              <p:cNvSpPr>
                <a:spLocks noChangeArrowheads="1"/>
              </p:cNvSpPr>
              <p:nvPr/>
            </p:nvSpPr>
            <p:spPr bwMode="auto">
              <a:xfrm>
                <a:off x="1638" y="3145"/>
                <a:ext cx="66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215"/>
              <p:cNvSpPr>
                <a:spLocks noChangeArrowheads="1"/>
              </p:cNvSpPr>
              <p:nvPr/>
            </p:nvSpPr>
            <p:spPr bwMode="auto">
              <a:xfrm>
                <a:off x="1638" y="3115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216"/>
              <p:cNvSpPr>
                <a:spLocks noChangeArrowheads="1"/>
              </p:cNvSpPr>
              <p:nvPr/>
            </p:nvSpPr>
            <p:spPr bwMode="auto">
              <a:xfrm>
                <a:off x="2136" y="352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217"/>
              <p:cNvSpPr>
                <a:spLocks noChangeArrowheads="1"/>
              </p:cNvSpPr>
              <p:nvPr/>
            </p:nvSpPr>
            <p:spPr bwMode="auto">
              <a:xfrm>
                <a:off x="2136" y="358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218"/>
              <p:cNvSpPr>
                <a:spLocks noChangeArrowheads="1"/>
              </p:cNvSpPr>
              <p:nvPr/>
            </p:nvSpPr>
            <p:spPr bwMode="auto">
              <a:xfrm>
                <a:off x="2130" y="352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219"/>
              <p:cNvSpPr>
                <a:spLocks noChangeArrowheads="1"/>
              </p:cNvSpPr>
              <p:nvPr/>
            </p:nvSpPr>
            <p:spPr bwMode="auto">
              <a:xfrm>
                <a:off x="2130" y="357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220"/>
              <p:cNvSpPr>
                <a:spLocks noChangeArrowheads="1"/>
              </p:cNvSpPr>
              <p:nvPr/>
            </p:nvSpPr>
            <p:spPr bwMode="auto">
              <a:xfrm>
                <a:off x="2124" y="3535"/>
                <a:ext cx="54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221"/>
              <p:cNvSpPr>
                <a:spLocks noChangeArrowheads="1"/>
              </p:cNvSpPr>
              <p:nvPr/>
            </p:nvSpPr>
            <p:spPr bwMode="auto">
              <a:xfrm>
                <a:off x="2124" y="3571"/>
                <a:ext cx="54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222"/>
              <p:cNvSpPr>
                <a:spLocks noChangeArrowheads="1"/>
              </p:cNvSpPr>
              <p:nvPr/>
            </p:nvSpPr>
            <p:spPr bwMode="auto">
              <a:xfrm>
                <a:off x="2118" y="3541"/>
                <a:ext cx="66" cy="1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223"/>
              <p:cNvSpPr>
                <a:spLocks noChangeArrowheads="1"/>
              </p:cNvSpPr>
              <p:nvPr/>
            </p:nvSpPr>
            <p:spPr bwMode="auto">
              <a:xfrm>
                <a:off x="2118" y="3559"/>
                <a:ext cx="66" cy="1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224"/>
              <p:cNvSpPr>
                <a:spLocks noChangeArrowheads="1"/>
              </p:cNvSpPr>
              <p:nvPr/>
            </p:nvSpPr>
            <p:spPr bwMode="auto">
              <a:xfrm>
                <a:off x="2118" y="3553"/>
                <a:ext cx="66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225"/>
              <p:cNvSpPr>
                <a:spLocks noChangeArrowheads="1"/>
              </p:cNvSpPr>
              <p:nvPr/>
            </p:nvSpPr>
            <p:spPr bwMode="auto">
              <a:xfrm>
                <a:off x="2118" y="3553"/>
                <a:ext cx="66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226"/>
              <p:cNvSpPr>
                <a:spLocks noChangeArrowheads="1"/>
              </p:cNvSpPr>
              <p:nvPr/>
            </p:nvSpPr>
            <p:spPr bwMode="auto">
              <a:xfrm>
                <a:off x="2118" y="3523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227"/>
              <p:cNvSpPr>
                <a:spLocks noChangeArrowheads="1"/>
              </p:cNvSpPr>
              <p:nvPr/>
            </p:nvSpPr>
            <p:spPr bwMode="auto">
              <a:xfrm>
                <a:off x="4080" y="3043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228"/>
              <p:cNvSpPr>
                <a:spLocks noChangeArrowheads="1"/>
              </p:cNvSpPr>
              <p:nvPr/>
            </p:nvSpPr>
            <p:spPr bwMode="auto">
              <a:xfrm>
                <a:off x="4080" y="3103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229"/>
              <p:cNvSpPr>
                <a:spLocks noChangeArrowheads="1"/>
              </p:cNvSpPr>
              <p:nvPr/>
            </p:nvSpPr>
            <p:spPr bwMode="auto">
              <a:xfrm>
                <a:off x="4074" y="304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230"/>
              <p:cNvSpPr>
                <a:spLocks noChangeArrowheads="1"/>
              </p:cNvSpPr>
              <p:nvPr/>
            </p:nvSpPr>
            <p:spPr bwMode="auto">
              <a:xfrm>
                <a:off x="4074" y="309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231"/>
              <p:cNvSpPr>
                <a:spLocks noChangeArrowheads="1"/>
              </p:cNvSpPr>
              <p:nvPr/>
            </p:nvSpPr>
            <p:spPr bwMode="auto">
              <a:xfrm>
                <a:off x="4068" y="3055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232"/>
              <p:cNvSpPr>
                <a:spLocks noChangeArrowheads="1"/>
              </p:cNvSpPr>
              <p:nvPr/>
            </p:nvSpPr>
            <p:spPr bwMode="auto">
              <a:xfrm>
                <a:off x="4068" y="309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233"/>
              <p:cNvSpPr>
                <a:spLocks noChangeArrowheads="1"/>
              </p:cNvSpPr>
              <p:nvPr/>
            </p:nvSpPr>
            <p:spPr bwMode="auto">
              <a:xfrm>
                <a:off x="4062" y="3061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234"/>
              <p:cNvSpPr>
                <a:spLocks noChangeArrowheads="1"/>
              </p:cNvSpPr>
              <p:nvPr/>
            </p:nvSpPr>
            <p:spPr bwMode="auto">
              <a:xfrm>
                <a:off x="4062" y="3079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35"/>
              <p:cNvSpPr>
                <a:spLocks noChangeArrowheads="1"/>
              </p:cNvSpPr>
              <p:nvPr/>
            </p:nvSpPr>
            <p:spPr bwMode="auto">
              <a:xfrm>
                <a:off x="4062" y="3073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236"/>
              <p:cNvSpPr>
                <a:spLocks noChangeArrowheads="1"/>
              </p:cNvSpPr>
              <p:nvPr/>
            </p:nvSpPr>
            <p:spPr bwMode="auto">
              <a:xfrm>
                <a:off x="4062" y="3073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237"/>
              <p:cNvSpPr>
                <a:spLocks noChangeArrowheads="1"/>
              </p:cNvSpPr>
              <p:nvPr/>
            </p:nvSpPr>
            <p:spPr bwMode="auto">
              <a:xfrm>
                <a:off x="4062" y="3043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238"/>
              <p:cNvSpPr>
                <a:spLocks noChangeArrowheads="1"/>
              </p:cNvSpPr>
              <p:nvPr/>
            </p:nvSpPr>
            <p:spPr bwMode="auto">
              <a:xfrm>
                <a:off x="4338" y="313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239"/>
              <p:cNvSpPr>
                <a:spLocks noChangeArrowheads="1"/>
              </p:cNvSpPr>
              <p:nvPr/>
            </p:nvSpPr>
            <p:spPr bwMode="auto">
              <a:xfrm>
                <a:off x="4338" y="31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240"/>
              <p:cNvSpPr>
                <a:spLocks noChangeArrowheads="1"/>
              </p:cNvSpPr>
              <p:nvPr/>
            </p:nvSpPr>
            <p:spPr bwMode="auto">
              <a:xfrm>
                <a:off x="4332" y="31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241"/>
              <p:cNvSpPr>
                <a:spLocks noChangeArrowheads="1"/>
              </p:cNvSpPr>
              <p:nvPr/>
            </p:nvSpPr>
            <p:spPr bwMode="auto">
              <a:xfrm>
                <a:off x="4332" y="31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42"/>
              <p:cNvSpPr>
                <a:spLocks noChangeArrowheads="1"/>
              </p:cNvSpPr>
              <p:nvPr/>
            </p:nvSpPr>
            <p:spPr bwMode="auto">
              <a:xfrm>
                <a:off x="4326" y="315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243"/>
              <p:cNvSpPr>
                <a:spLocks noChangeArrowheads="1"/>
              </p:cNvSpPr>
              <p:nvPr/>
            </p:nvSpPr>
            <p:spPr bwMode="auto">
              <a:xfrm>
                <a:off x="4326" y="3187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244"/>
              <p:cNvSpPr>
                <a:spLocks noChangeArrowheads="1"/>
              </p:cNvSpPr>
              <p:nvPr/>
            </p:nvSpPr>
            <p:spPr bwMode="auto">
              <a:xfrm>
                <a:off x="4320" y="315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245"/>
              <p:cNvSpPr>
                <a:spLocks noChangeArrowheads="1"/>
              </p:cNvSpPr>
              <p:nvPr/>
            </p:nvSpPr>
            <p:spPr bwMode="auto">
              <a:xfrm>
                <a:off x="4320" y="3175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246"/>
              <p:cNvSpPr>
                <a:spLocks noChangeArrowheads="1"/>
              </p:cNvSpPr>
              <p:nvPr/>
            </p:nvSpPr>
            <p:spPr bwMode="auto">
              <a:xfrm>
                <a:off x="4320" y="316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247"/>
              <p:cNvSpPr>
                <a:spLocks noChangeArrowheads="1"/>
              </p:cNvSpPr>
              <p:nvPr/>
            </p:nvSpPr>
            <p:spPr bwMode="auto">
              <a:xfrm>
                <a:off x="4320" y="316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248"/>
              <p:cNvSpPr>
                <a:spLocks noChangeArrowheads="1"/>
              </p:cNvSpPr>
              <p:nvPr/>
            </p:nvSpPr>
            <p:spPr bwMode="auto">
              <a:xfrm>
                <a:off x="4320" y="313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249"/>
              <p:cNvSpPr>
                <a:spLocks noChangeArrowheads="1"/>
              </p:cNvSpPr>
              <p:nvPr/>
            </p:nvSpPr>
            <p:spPr bwMode="auto">
              <a:xfrm>
                <a:off x="3924" y="238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250"/>
              <p:cNvSpPr>
                <a:spLocks noChangeArrowheads="1"/>
              </p:cNvSpPr>
              <p:nvPr/>
            </p:nvSpPr>
            <p:spPr bwMode="auto">
              <a:xfrm>
                <a:off x="3924" y="244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251"/>
              <p:cNvSpPr>
                <a:spLocks noChangeArrowheads="1"/>
              </p:cNvSpPr>
              <p:nvPr/>
            </p:nvSpPr>
            <p:spPr bwMode="auto">
              <a:xfrm>
                <a:off x="3918" y="239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52"/>
              <p:cNvSpPr>
                <a:spLocks noChangeArrowheads="1"/>
              </p:cNvSpPr>
              <p:nvPr/>
            </p:nvSpPr>
            <p:spPr bwMode="auto">
              <a:xfrm>
                <a:off x="3918" y="244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253"/>
              <p:cNvSpPr>
                <a:spLocks noChangeArrowheads="1"/>
              </p:cNvSpPr>
              <p:nvPr/>
            </p:nvSpPr>
            <p:spPr bwMode="auto">
              <a:xfrm>
                <a:off x="3912" y="240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254"/>
              <p:cNvSpPr>
                <a:spLocks noChangeArrowheads="1"/>
              </p:cNvSpPr>
              <p:nvPr/>
            </p:nvSpPr>
            <p:spPr bwMode="auto">
              <a:xfrm>
                <a:off x="3912" y="2437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255"/>
              <p:cNvSpPr>
                <a:spLocks noChangeArrowheads="1"/>
              </p:cNvSpPr>
              <p:nvPr/>
            </p:nvSpPr>
            <p:spPr bwMode="auto">
              <a:xfrm>
                <a:off x="3906" y="240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56"/>
              <p:cNvSpPr>
                <a:spLocks noChangeArrowheads="1"/>
              </p:cNvSpPr>
              <p:nvPr/>
            </p:nvSpPr>
            <p:spPr bwMode="auto">
              <a:xfrm>
                <a:off x="3906" y="2425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57"/>
              <p:cNvSpPr>
                <a:spLocks noChangeArrowheads="1"/>
              </p:cNvSpPr>
              <p:nvPr/>
            </p:nvSpPr>
            <p:spPr bwMode="auto">
              <a:xfrm>
                <a:off x="3906" y="241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258"/>
              <p:cNvSpPr>
                <a:spLocks noChangeArrowheads="1"/>
              </p:cNvSpPr>
              <p:nvPr/>
            </p:nvSpPr>
            <p:spPr bwMode="auto">
              <a:xfrm>
                <a:off x="3906" y="241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259"/>
              <p:cNvSpPr>
                <a:spLocks noChangeArrowheads="1"/>
              </p:cNvSpPr>
              <p:nvPr/>
            </p:nvSpPr>
            <p:spPr bwMode="auto">
              <a:xfrm>
                <a:off x="3906" y="238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260"/>
              <p:cNvSpPr>
                <a:spLocks noChangeArrowheads="1"/>
              </p:cNvSpPr>
              <p:nvPr/>
            </p:nvSpPr>
            <p:spPr bwMode="auto">
              <a:xfrm>
                <a:off x="4152" y="234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261"/>
              <p:cNvSpPr>
                <a:spLocks noChangeArrowheads="1"/>
              </p:cNvSpPr>
              <p:nvPr/>
            </p:nvSpPr>
            <p:spPr bwMode="auto">
              <a:xfrm>
                <a:off x="4152" y="240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262"/>
              <p:cNvSpPr>
                <a:spLocks noChangeArrowheads="1"/>
              </p:cNvSpPr>
              <p:nvPr/>
            </p:nvSpPr>
            <p:spPr bwMode="auto">
              <a:xfrm>
                <a:off x="4146" y="234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263"/>
              <p:cNvSpPr>
                <a:spLocks noChangeArrowheads="1"/>
              </p:cNvSpPr>
              <p:nvPr/>
            </p:nvSpPr>
            <p:spPr bwMode="auto">
              <a:xfrm>
                <a:off x="4146" y="239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264"/>
              <p:cNvSpPr>
                <a:spLocks noChangeArrowheads="1"/>
              </p:cNvSpPr>
              <p:nvPr/>
            </p:nvSpPr>
            <p:spPr bwMode="auto">
              <a:xfrm>
                <a:off x="4140" y="2353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265"/>
              <p:cNvSpPr>
                <a:spLocks noChangeArrowheads="1"/>
              </p:cNvSpPr>
              <p:nvPr/>
            </p:nvSpPr>
            <p:spPr bwMode="auto">
              <a:xfrm>
                <a:off x="4140" y="2389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266"/>
              <p:cNvSpPr>
                <a:spLocks noChangeArrowheads="1"/>
              </p:cNvSpPr>
              <p:nvPr/>
            </p:nvSpPr>
            <p:spPr bwMode="auto">
              <a:xfrm>
                <a:off x="4134" y="2359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67"/>
              <p:cNvSpPr>
                <a:spLocks noChangeArrowheads="1"/>
              </p:cNvSpPr>
              <p:nvPr/>
            </p:nvSpPr>
            <p:spPr bwMode="auto">
              <a:xfrm>
                <a:off x="4134" y="237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268"/>
              <p:cNvSpPr>
                <a:spLocks noChangeArrowheads="1"/>
              </p:cNvSpPr>
              <p:nvPr/>
            </p:nvSpPr>
            <p:spPr bwMode="auto">
              <a:xfrm>
                <a:off x="4134" y="2371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269"/>
              <p:cNvSpPr>
                <a:spLocks noChangeArrowheads="1"/>
              </p:cNvSpPr>
              <p:nvPr/>
            </p:nvSpPr>
            <p:spPr bwMode="auto">
              <a:xfrm>
                <a:off x="4134" y="2371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270"/>
              <p:cNvSpPr>
                <a:spLocks noChangeArrowheads="1"/>
              </p:cNvSpPr>
              <p:nvPr/>
            </p:nvSpPr>
            <p:spPr bwMode="auto">
              <a:xfrm>
                <a:off x="4134" y="2341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271"/>
              <p:cNvSpPr>
                <a:spLocks noChangeArrowheads="1"/>
              </p:cNvSpPr>
              <p:nvPr/>
            </p:nvSpPr>
            <p:spPr bwMode="auto">
              <a:xfrm>
                <a:off x="3978" y="253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272"/>
              <p:cNvSpPr>
                <a:spLocks noChangeArrowheads="1"/>
              </p:cNvSpPr>
              <p:nvPr/>
            </p:nvSpPr>
            <p:spPr bwMode="auto">
              <a:xfrm>
                <a:off x="3978" y="25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273"/>
              <p:cNvSpPr>
                <a:spLocks noChangeArrowheads="1"/>
              </p:cNvSpPr>
              <p:nvPr/>
            </p:nvSpPr>
            <p:spPr bwMode="auto">
              <a:xfrm>
                <a:off x="3972" y="2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274"/>
              <p:cNvSpPr>
                <a:spLocks noChangeArrowheads="1"/>
              </p:cNvSpPr>
              <p:nvPr/>
            </p:nvSpPr>
            <p:spPr bwMode="auto">
              <a:xfrm>
                <a:off x="3972" y="25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275"/>
              <p:cNvSpPr>
                <a:spLocks noChangeArrowheads="1"/>
              </p:cNvSpPr>
              <p:nvPr/>
            </p:nvSpPr>
            <p:spPr bwMode="auto">
              <a:xfrm>
                <a:off x="3966" y="255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276"/>
              <p:cNvSpPr>
                <a:spLocks noChangeArrowheads="1"/>
              </p:cNvSpPr>
              <p:nvPr/>
            </p:nvSpPr>
            <p:spPr bwMode="auto">
              <a:xfrm>
                <a:off x="3966" y="2587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277"/>
              <p:cNvSpPr>
                <a:spLocks noChangeArrowheads="1"/>
              </p:cNvSpPr>
              <p:nvPr/>
            </p:nvSpPr>
            <p:spPr bwMode="auto">
              <a:xfrm>
                <a:off x="3960" y="255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278"/>
              <p:cNvSpPr>
                <a:spLocks noChangeArrowheads="1"/>
              </p:cNvSpPr>
              <p:nvPr/>
            </p:nvSpPr>
            <p:spPr bwMode="auto">
              <a:xfrm>
                <a:off x="3960" y="2575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79"/>
              <p:cNvSpPr>
                <a:spLocks noChangeArrowheads="1"/>
              </p:cNvSpPr>
              <p:nvPr/>
            </p:nvSpPr>
            <p:spPr bwMode="auto">
              <a:xfrm>
                <a:off x="3960" y="256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280"/>
              <p:cNvSpPr>
                <a:spLocks noChangeArrowheads="1"/>
              </p:cNvSpPr>
              <p:nvPr/>
            </p:nvSpPr>
            <p:spPr bwMode="auto">
              <a:xfrm>
                <a:off x="3960" y="256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281"/>
              <p:cNvSpPr>
                <a:spLocks noChangeArrowheads="1"/>
              </p:cNvSpPr>
              <p:nvPr/>
            </p:nvSpPr>
            <p:spPr bwMode="auto">
              <a:xfrm>
                <a:off x="3960" y="253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282"/>
              <p:cNvSpPr>
                <a:spLocks noChangeArrowheads="1"/>
              </p:cNvSpPr>
              <p:nvPr/>
            </p:nvSpPr>
            <p:spPr bwMode="auto">
              <a:xfrm>
                <a:off x="3672" y="3343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283"/>
              <p:cNvSpPr>
                <a:spLocks noChangeArrowheads="1"/>
              </p:cNvSpPr>
              <p:nvPr/>
            </p:nvSpPr>
            <p:spPr bwMode="auto">
              <a:xfrm>
                <a:off x="3672" y="3403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284"/>
              <p:cNvSpPr>
                <a:spLocks noChangeArrowheads="1"/>
              </p:cNvSpPr>
              <p:nvPr/>
            </p:nvSpPr>
            <p:spPr bwMode="auto">
              <a:xfrm>
                <a:off x="3666" y="334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285"/>
              <p:cNvSpPr>
                <a:spLocks noChangeArrowheads="1"/>
              </p:cNvSpPr>
              <p:nvPr/>
            </p:nvSpPr>
            <p:spPr bwMode="auto">
              <a:xfrm>
                <a:off x="3666" y="339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86"/>
              <p:cNvSpPr>
                <a:spLocks noChangeArrowheads="1"/>
              </p:cNvSpPr>
              <p:nvPr/>
            </p:nvSpPr>
            <p:spPr bwMode="auto">
              <a:xfrm>
                <a:off x="3660" y="3355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287"/>
              <p:cNvSpPr>
                <a:spLocks noChangeArrowheads="1"/>
              </p:cNvSpPr>
              <p:nvPr/>
            </p:nvSpPr>
            <p:spPr bwMode="auto">
              <a:xfrm>
                <a:off x="3660" y="339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288"/>
              <p:cNvSpPr>
                <a:spLocks noChangeArrowheads="1"/>
              </p:cNvSpPr>
              <p:nvPr/>
            </p:nvSpPr>
            <p:spPr bwMode="auto">
              <a:xfrm>
                <a:off x="3654" y="3361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289"/>
              <p:cNvSpPr>
                <a:spLocks noChangeArrowheads="1"/>
              </p:cNvSpPr>
              <p:nvPr/>
            </p:nvSpPr>
            <p:spPr bwMode="auto">
              <a:xfrm>
                <a:off x="3654" y="3379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290"/>
              <p:cNvSpPr>
                <a:spLocks noChangeArrowheads="1"/>
              </p:cNvSpPr>
              <p:nvPr/>
            </p:nvSpPr>
            <p:spPr bwMode="auto">
              <a:xfrm>
                <a:off x="3654" y="3373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291"/>
              <p:cNvSpPr>
                <a:spLocks noChangeArrowheads="1"/>
              </p:cNvSpPr>
              <p:nvPr/>
            </p:nvSpPr>
            <p:spPr bwMode="auto">
              <a:xfrm>
                <a:off x="3654" y="3373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292"/>
              <p:cNvSpPr>
                <a:spLocks noChangeArrowheads="1"/>
              </p:cNvSpPr>
              <p:nvPr/>
            </p:nvSpPr>
            <p:spPr bwMode="auto">
              <a:xfrm>
                <a:off x="3654" y="3343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293"/>
              <p:cNvSpPr>
                <a:spLocks noChangeArrowheads="1"/>
              </p:cNvSpPr>
              <p:nvPr/>
            </p:nvSpPr>
            <p:spPr bwMode="auto">
              <a:xfrm>
                <a:off x="4296" y="348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294"/>
              <p:cNvSpPr>
                <a:spLocks noChangeArrowheads="1"/>
              </p:cNvSpPr>
              <p:nvPr/>
            </p:nvSpPr>
            <p:spPr bwMode="auto">
              <a:xfrm>
                <a:off x="4296" y="354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295"/>
              <p:cNvSpPr>
                <a:spLocks noChangeArrowheads="1"/>
              </p:cNvSpPr>
              <p:nvPr/>
            </p:nvSpPr>
            <p:spPr bwMode="auto">
              <a:xfrm>
                <a:off x="4290" y="34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296"/>
              <p:cNvSpPr>
                <a:spLocks noChangeArrowheads="1"/>
              </p:cNvSpPr>
              <p:nvPr/>
            </p:nvSpPr>
            <p:spPr bwMode="auto">
              <a:xfrm>
                <a:off x="4290" y="354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297"/>
              <p:cNvSpPr>
                <a:spLocks noChangeArrowheads="1"/>
              </p:cNvSpPr>
              <p:nvPr/>
            </p:nvSpPr>
            <p:spPr bwMode="auto">
              <a:xfrm>
                <a:off x="4284" y="3499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298"/>
              <p:cNvSpPr>
                <a:spLocks noChangeArrowheads="1"/>
              </p:cNvSpPr>
              <p:nvPr/>
            </p:nvSpPr>
            <p:spPr bwMode="auto">
              <a:xfrm>
                <a:off x="4284" y="3535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299"/>
              <p:cNvSpPr>
                <a:spLocks noChangeArrowheads="1"/>
              </p:cNvSpPr>
              <p:nvPr/>
            </p:nvSpPr>
            <p:spPr bwMode="auto">
              <a:xfrm>
                <a:off x="4278" y="3505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300"/>
              <p:cNvSpPr>
                <a:spLocks noChangeArrowheads="1"/>
              </p:cNvSpPr>
              <p:nvPr/>
            </p:nvSpPr>
            <p:spPr bwMode="auto">
              <a:xfrm>
                <a:off x="4278" y="3523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301"/>
              <p:cNvSpPr>
                <a:spLocks noChangeArrowheads="1"/>
              </p:cNvSpPr>
              <p:nvPr/>
            </p:nvSpPr>
            <p:spPr bwMode="auto">
              <a:xfrm>
                <a:off x="4278" y="3517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302"/>
              <p:cNvSpPr>
                <a:spLocks noChangeArrowheads="1"/>
              </p:cNvSpPr>
              <p:nvPr/>
            </p:nvSpPr>
            <p:spPr bwMode="auto">
              <a:xfrm>
                <a:off x="4278" y="3517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303"/>
              <p:cNvSpPr>
                <a:spLocks noChangeArrowheads="1"/>
              </p:cNvSpPr>
              <p:nvPr/>
            </p:nvSpPr>
            <p:spPr bwMode="auto">
              <a:xfrm>
                <a:off x="4278" y="3487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304"/>
              <p:cNvSpPr>
                <a:spLocks noChangeArrowheads="1"/>
              </p:cNvSpPr>
              <p:nvPr/>
            </p:nvSpPr>
            <p:spPr bwMode="auto">
              <a:xfrm>
                <a:off x="3828" y="239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305"/>
              <p:cNvSpPr>
                <a:spLocks noChangeArrowheads="1"/>
              </p:cNvSpPr>
              <p:nvPr/>
            </p:nvSpPr>
            <p:spPr bwMode="auto">
              <a:xfrm>
                <a:off x="3828" y="245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306"/>
              <p:cNvSpPr>
                <a:spLocks noChangeArrowheads="1"/>
              </p:cNvSpPr>
              <p:nvPr/>
            </p:nvSpPr>
            <p:spPr bwMode="auto">
              <a:xfrm>
                <a:off x="3822" y="240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307"/>
              <p:cNvSpPr>
                <a:spLocks noChangeArrowheads="1"/>
              </p:cNvSpPr>
              <p:nvPr/>
            </p:nvSpPr>
            <p:spPr bwMode="auto">
              <a:xfrm>
                <a:off x="3822" y="244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308"/>
              <p:cNvSpPr>
                <a:spLocks noChangeArrowheads="1"/>
              </p:cNvSpPr>
              <p:nvPr/>
            </p:nvSpPr>
            <p:spPr bwMode="auto">
              <a:xfrm>
                <a:off x="3816" y="2407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309"/>
              <p:cNvSpPr>
                <a:spLocks noChangeArrowheads="1"/>
              </p:cNvSpPr>
              <p:nvPr/>
            </p:nvSpPr>
            <p:spPr bwMode="auto">
              <a:xfrm>
                <a:off x="3816" y="2443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310"/>
              <p:cNvSpPr>
                <a:spLocks noChangeArrowheads="1"/>
              </p:cNvSpPr>
              <p:nvPr/>
            </p:nvSpPr>
            <p:spPr bwMode="auto">
              <a:xfrm>
                <a:off x="3810" y="2413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311"/>
              <p:cNvSpPr>
                <a:spLocks noChangeArrowheads="1"/>
              </p:cNvSpPr>
              <p:nvPr/>
            </p:nvSpPr>
            <p:spPr bwMode="auto">
              <a:xfrm>
                <a:off x="3810" y="2431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312"/>
              <p:cNvSpPr>
                <a:spLocks noChangeArrowheads="1"/>
              </p:cNvSpPr>
              <p:nvPr/>
            </p:nvSpPr>
            <p:spPr bwMode="auto">
              <a:xfrm>
                <a:off x="3810" y="2425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313"/>
              <p:cNvSpPr>
                <a:spLocks noChangeArrowheads="1"/>
              </p:cNvSpPr>
              <p:nvPr/>
            </p:nvSpPr>
            <p:spPr bwMode="auto">
              <a:xfrm>
                <a:off x="3810" y="2425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314"/>
              <p:cNvSpPr>
                <a:spLocks noChangeArrowheads="1"/>
              </p:cNvSpPr>
              <p:nvPr/>
            </p:nvSpPr>
            <p:spPr bwMode="auto">
              <a:xfrm>
                <a:off x="3810" y="2395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315"/>
              <p:cNvSpPr>
                <a:spLocks noChangeArrowheads="1"/>
              </p:cNvSpPr>
              <p:nvPr/>
            </p:nvSpPr>
            <p:spPr bwMode="auto">
              <a:xfrm>
                <a:off x="4332" y="298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316"/>
              <p:cNvSpPr>
                <a:spLocks noChangeArrowheads="1"/>
              </p:cNvSpPr>
              <p:nvPr/>
            </p:nvSpPr>
            <p:spPr bwMode="auto">
              <a:xfrm>
                <a:off x="4332" y="304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317"/>
              <p:cNvSpPr>
                <a:spLocks noChangeArrowheads="1"/>
              </p:cNvSpPr>
              <p:nvPr/>
            </p:nvSpPr>
            <p:spPr bwMode="auto">
              <a:xfrm>
                <a:off x="4326" y="299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318"/>
              <p:cNvSpPr>
                <a:spLocks noChangeArrowheads="1"/>
              </p:cNvSpPr>
              <p:nvPr/>
            </p:nvSpPr>
            <p:spPr bwMode="auto">
              <a:xfrm>
                <a:off x="4326" y="304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319"/>
              <p:cNvSpPr>
                <a:spLocks noChangeArrowheads="1"/>
              </p:cNvSpPr>
              <p:nvPr/>
            </p:nvSpPr>
            <p:spPr bwMode="auto">
              <a:xfrm>
                <a:off x="4320" y="300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320"/>
              <p:cNvSpPr>
                <a:spLocks noChangeArrowheads="1"/>
              </p:cNvSpPr>
              <p:nvPr/>
            </p:nvSpPr>
            <p:spPr bwMode="auto">
              <a:xfrm>
                <a:off x="4320" y="3037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321"/>
              <p:cNvSpPr>
                <a:spLocks noChangeArrowheads="1"/>
              </p:cNvSpPr>
              <p:nvPr/>
            </p:nvSpPr>
            <p:spPr bwMode="auto">
              <a:xfrm>
                <a:off x="4314" y="300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322"/>
              <p:cNvSpPr>
                <a:spLocks noChangeArrowheads="1"/>
              </p:cNvSpPr>
              <p:nvPr/>
            </p:nvSpPr>
            <p:spPr bwMode="auto">
              <a:xfrm>
                <a:off x="4314" y="3025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323"/>
              <p:cNvSpPr>
                <a:spLocks noChangeArrowheads="1"/>
              </p:cNvSpPr>
              <p:nvPr/>
            </p:nvSpPr>
            <p:spPr bwMode="auto">
              <a:xfrm>
                <a:off x="4314" y="301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324"/>
              <p:cNvSpPr>
                <a:spLocks noChangeArrowheads="1"/>
              </p:cNvSpPr>
              <p:nvPr/>
            </p:nvSpPr>
            <p:spPr bwMode="auto">
              <a:xfrm>
                <a:off x="4314" y="301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325"/>
              <p:cNvSpPr>
                <a:spLocks noChangeArrowheads="1"/>
              </p:cNvSpPr>
              <p:nvPr/>
            </p:nvSpPr>
            <p:spPr bwMode="auto">
              <a:xfrm>
                <a:off x="4314" y="298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326"/>
              <p:cNvSpPr>
                <a:spLocks noChangeArrowheads="1"/>
              </p:cNvSpPr>
              <p:nvPr/>
            </p:nvSpPr>
            <p:spPr bwMode="auto">
              <a:xfrm>
                <a:off x="3942" y="237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327"/>
              <p:cNvSpPr>
                <a:spLocks noChangeArrowheads="1"/>
              </p:cNvSpPr>
              <p:nvPr/>
            </p:nvSpPr>
            <p:spPr bwMode="auto">
              <a:xfrm>
                <a:off x="3942" y="243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328"/>
              <p:cNvSpPr>
                <a:spLocks noChangeArrowheads="1"/>
              </p:cNvSpPr>
              <p:nvPr/>
            </p:nvSpPr>
            <p:spPr bwMode="auto">
              <a:xfrm>
                <a:off x="3936" y="237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329"/>
              <p:cNvSpPr>
                <a:spLocks noChangeArrowheads="1"/>
              </p:cNvSpPr>
              <p:nvPr/>
            </p:nvSpPr>
            <p:spPr bwMode="auto">
              <a:xfrm>
                <a:off x="3936" y="242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330"/>
              <p:cNvSpPr>
                <a:spLocks noChangeArrowheads="1"/>
              </p:cNvSpPr>
              <p:nvPr/>
            </p:nvSpPr>
            <p:spPr bwMode="auto">
              <a:xfrm>
                <a:off x="3930" y="2383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331"/>
              <p:cNvSpPr>
                <a:spLocks noChangeArrowheads="1"/>
              </p:cNvSpPr>
              <p:nvPr/>
            </p:nvSpPr>
            <p:spPr bwMode="auto">
              <a:xfrm>
                <a:off x="3930" y="2419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332"/>
              <p:cNvSpPr>
                <a:spLocks noChangeArrowheads="1"/>
              </p:cNvSpPr>
              <p:nvPr/>
            </p:nvSpPr>
            <p:spPr bwMode="auto">
              <a:xfrm>
                <a:off x="3924" y="2389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333"/>
              <p:cNvSpPr>
                <a:spLocks noChangeArrowheads="1"/>
              </p:cNvSpPr>
              <p:nvPr/>
            </p:nvSpPr>
            <p:spPr bwMode="auto">
              <a:xfrm>
                <a:off x="3924" y="240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334"/>
              <p:cNvSpPr>
                <a:spLocks noChangeArrowheads="1"/>
              </p:cNvSpPr>
              <p:nvPr/>
            </p:nvSpPr>
            <p:spPr bwMode="auto">
              <a:xfrm>
                <a:off x="3924" y="2401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335"/>
              <p:cNvSpPr>
                <a:spLocks noChangeArrowheads="1"/>
              </p:cNvSpPr>
              <p:nvPr/>
            </p:nvSpPr>
            <p:spPr bwMode="auto">
              <a:xfrm>
                <a:off x="3924" y="2401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336"/>
              <p:cNvSpPr>
                <a:spLocks noChangeArrowheads="1"/>
              </p:cNvSpPr>
              <p:nvPr/>
            </p:nvSpPr>
            <p:spPr bwMode="auto">
              <a:xfrm>
                <a:off x="3924" y="2371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337"/>
              <p:cNvSpPr>
                <a:spLocks noChangeArrowheads="1"/>
              </p:cNvSpPr>
              <p:nvPr/>
            </p:nvSpPr>
            <p:spPr bwMode="auto">
              <a:xfrm>
                <a:off x="4416" y="2875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338"/>
              <p:cNvSpPr>
                <a:spLocks noChangeArrowheads="1"/>
              </p:cNvSpPr>
              <p:nvPr/>
            </p:nvSpPr>
            <p:spPr bwMode="auto">
              <a:xfrm>
                <a:off x="4416" y="2935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339"/>
              <p:cNvSpPr>
                <a:spLocks noChangeArrowheads="1"/>
              </p:cNvSpPr>
              <p:nvPr/>
            </p:nvSpPr>
            <p:spPr bwMode="auto">
              <a:xfrm>
                <a:off x="4410" y="2881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340"/>
              <p:cNvSpPr>
                <a:spLocks noChangeArrowheads="1"/>
              </p:cNvSpPr>
              <p:nvPr/>
            </p:nvSpPr>
            <p:spPr bwMode="auto">
              <a:xfrm>
                <a:off x="4410" y="2929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341"/>
              <p:cNvSpPr>
                <a:spLocks noChangeArrowheads="1"/>
              </p:cNvSpPr>
              <p:nvPr/>
            </p:nvSpPr>
            <p:spPr bwMode="auto">
              <a:xfrm>
                <a:off x="4404" y="2887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342"/>
              <p:cNvSpPr>
                <a:spLocks noChangeArrowheads="1"/>
              </p:cNvSpPr>
              <p:nvPr/>
            </p:nvSpPr>
            <p:spPr bwMode="auto">
              <a:xfrm>
                <a:off x="4404" y="2923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343"/>
              <p:cNvSpPr>
                <a:spLocks noChangeArrowheads="1"/>
              </p:cNvSpPr>
              <p:nvPr/>
            </p:nvSpPr>
            <p:spPr bwMode="auto">
              <a:xfrm>
                <a:off x="4398" y="2893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344"/>
              <p:cNvSpPr>
                <a:spLocks noChangeArrowheads="1"/>
              </p:cNvSpPr>
              <p:nvPr/>
            </p:nvSpPr>
            <p:spPr bwMode="auto">
              <a:xfrm>
                <a:off x="4398" y="2911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345"/>
              <p:cNvSpPr>
                <a:spLocks noChangeArrowheads="1"/>
              </p:cNvSpPr>
              <p:nvPr/>
            </p:nvSpPr>
            <p:spPr bwMode="auto">
              <a:xfrm>
                <a:off x="4398" y="2905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346"/>
              <p:cNvSpPr>
                <a:spLocks noChangeArrowheads="1"/>
              </p:cNvSpPr>
              <p:nvPr/>
            </p:nvSpPr>
            <p:spPr bwMode="auto">
              <a:xfrm>
                <a:off x="4398" y="2905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347"/>
              <p:cNvSpPr>
                <a:spLocks noChangeArrowheads="1"/>
              </p:cNvSpPr>
              <p:nvPr/>
            </p:nvSpPr>
            <p:spPr bwMode="auto">
              <a:xfrm>
                <a:off x="4398" y="2875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348"/>
              <p:cNvSpPr>
                <a:spLocks noChangeArrowheads="1"/>
              </p:cNvSpPr>
              <p:nvPr/>
            </p:nvSpPr>
            <p:spPr bwMode="auto">
              <a:xfrm>
                <a:off x="3906" y="262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349"/>
              <p:cNvSpPr>
                <a:spLocks noChangeArrowheads="1"/>
              </p:cNvSpPr>
              <p:nvPr/>
            </p:nvSpPr>
            <p:spPr bwMode="auto">
              <a:xfrm>
                <a:off x="3906" y="268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350"/>
              <p:cNvSpPr>
                <a:spLocks noChangeArrowheads="1"/>
              </p:cNvSpPr>
              <p:nvPr/>
            </p:nvSpPr>
            <p:spPr bwMode="auto">
              <a:xfrm>
                <a:off x="3900" y="2635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351"/>
              <p:cNvSpPr>
                <a:spLocks noChangeArrowheads="1"/>
              </p:cNvSpPr>
              <p:nvPr/>
            </p:nvSpPr>
            <p:spPr bwMode="auto">
              <a:xfrm>
                <a:off x="3900" y="2683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352"/>
              <p:cNvSpPr>
                <a:spLocks noChangeArrowheads="1"/>
              </p:cNvSpPr>
              <p:nvPr/>
            </p:nvSpPr>
            <p:spPr bwMode="auto">
              <a:xfrm>
                <a:off x="3894" y="2641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353"/>
              <p:cNvSpPr>
                <a:spLocks noChangeArrowheads="1"/>
              </p:cNvSpPr>
              <p:nvPr/>
            </p:nvSpPr>
            <p:spPr bwMode="auto">
              <a:xfrm>
                <a:off x="3894" y="2677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354"/>
              <p:cNvSpPr>
                <a:spLocks noChangeArrowheads="1"/>
              </p:cNvSpPr>
              <p:nvPr/>
            </p:nvSpPr>
            <p:spPr bwMode="auto">
              <a:xfrm>
                <a:off x="3888" y="2647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355"/>
              <p:cNvSpPr>
                <a:spLocks noChangeArrowheads="1"/>
              </p:cNvSpPr>
              <p:nvPr/>
            </p:nvSpPr>
            <p:spPr bwMode="auto">
              <a:xfrm>
                <a:off x="3888" y="2665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356"/>
              <p:cNvSpPr>
                <a:spLocks noChangeArrowheads="1"/>
              </p:cNvSpPr>
              <p:nvPr/>
            </p:nvSpPr>
            <p:spPr bwMode="auto">
              <a:xfrm>
                <a:off x="3888" y="2659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357"/>
              <p:cNvSpPr>
                <a:spLocks noChangeArrowheads="1"/>
              </p:cNvSpPr>
              <p:nvPr/>
            </p:nvSpPr>
            <p:spPr bwMode="auto">
              <a:xfrm>
                <a:off x="3888" y="2659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358"/>
              <p:cNvSpPr>
                <a:spLocks noChangeArrowheads="1"/>
              </p:cNvSpPr>
              <p:nvPr/>
            </p:nvSpPr>
            <p:spPr bwMode="auto">
              <a:xfrm>
                <a:off x="3888" y="262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359"/>
              <p:cNvSpPr>
                <a:spLocks noChangeArrowheads="1"/>
              </p:cNvSpPr>
              <p:nvPr/>
            </p:nvSpPr>
            <p:spPr bwMode="auto">
              <a:xfrm>
                <a:off x="4032" y="268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360"/>
              <p:cNvSpPr>
                <a:spLocks noChangeArrowheads="1"/>
              </p:cNvSpPr>
              <p:nvPr/>
            </p:nvSpPr>
            <p:spPr bwMode="auto">
              <a:xfrm>
                <a:off x="4032" y="274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361"/>
              <p:cNvSpPr>
                <a:spLocks noChangeArrowheads="1"/>
              </p:cNvSpPr>
              <p:nvPr/>
            </p:nvSpPr>
            <p:spPr bwMode="auto">
              <a:xfrm>
                <a:off x="4026" y="2695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362"/>
              <p:cNvSpPr>
                <a:spLocks noChangeArrowheads="1"/>
              </p:cNvSpPr>
              <p:nvPr/>
            </p:nvSpPr>
            <p:spPr bwMode="auto">
              <a:xfrm>
                <a:off x="4026" y="2743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363"/>
              <p:cNvSpPr>
                <a:spLocks noChangeArrowheads="1"/>
              </p:cNvSpPr>
              <p:nvPr/>
            </p:nvSpPr>
            <p:spPr bwMode="auto">
              <a:xfrm>
                <a:off x="4020" y="2701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364"/>
              <p:cNvSpPr>
                <a:spLocks noChangeArrowheads="1"/>
              </p:cNvSpPr>
              <p:nvPr/>
            </p:nvSpPr>
            <p:spPr bwMode="auto">
              <a:xfrm>
                <a:off x="4020" y="2737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365"/>
              <p:cNvSpPr>
                <a:spLocks noChangeArrowheads="1"/>
              </p:cNvSpPr>
              <p:nvPr/>
            </p:nvSpPr>
            <p:spPr bwMode="auto">
              <a:xfrm>
                <a:off x="4014" y="2707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366"/>
              <p:cNvSpPr>
                <a:spLocks noChangeArrowheads="1"/>
              </p:cNvSpPr>
              <p:nvPr/>
            </p:nvSpPr>
            <p:spPr bwMode="auto">
              <a:xfrm>
                <a:off x="4014" y="2725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367"/>
              <p:cNvSpPr>
                <a:spLocks noChangeArrowheads="1"/>
              </p:cNvSpPr>
              <p:nvPr/>
            </p:nvSpPr>
            <p:spPr bwMode="auto">
              <a:xfrm>
                <a:off x="4014" y="2719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368"/>
              <p:cNvSpPr>
                <a:spLocks noChangeArrowheads="1"/>
              </p:cNvSpPr>
              <p:nvPr/>
            </p:nvSpPr>
            <p:spPr bwMode="auto">
              <a:xfrm>
                <a:off x="4014" y="2719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Oval 369"/>
              <p:cNvSpPr>
                <a:spLocks noChangeArrowheads="1"/>
              </p:cNvSpPr>
              <p:nvPr/>
            </p:nvSpPr>
            <p:spPr bwMode="auto">
              <a:xfrm>
                <a:off x="4014" y="268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370"/>
              <p:cNvSpPr>
                <a:spLocks noChangeArrowheads="1"/>
              </p:cNvSpPr>
              <p:nvPr/>
            </p:nvSpPr>
            <p:spPr bwMode="auto">
              <a:xfrm>
                <a:off x="4020" y="2533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371"/>
              <p:cNvSpPr>
                <a:spLocks noChangeArrowheads="1"/>
              </p:cNvSpPr>
              <p:nvPr/>
            </p:nvSpPr>
            <p:spPr bwMode="auto">
              <a:xfrm>
                <a:off x="4020" y="2593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372"/>
              <p:cNvSpPr>
                <a:spLocks noChangeArrowheads="1"/>
              </p:cNvSpPr>
              <p:nvPr/>
            </p:nvSpPr>
            <p:spPr bwMode="auto">
              <a:xfrm>
                <a:off x="4014" y="2539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373"/>
              <p:cNvSpPr>
                <a:spLocks noChangeArrowheads="1"/>
              </p:cNvSpPr>
              <p:nvPr/>
            </p:nvSpPr>
            <p:spPr bwMode="auto">
              <a:xfrm>
                <a:off x="4014" y="2587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374"/>
              <p:cNvSpPr>
                <a:spLocks noChangeArrowheads="1"/>
              </p:cNvSpPr>
              <p:nvPr/>
            </p:nvSpPr>
            <p:spPr bwMode="auto">
              <a:xfrm>
                <a:off x="4008" y="2545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375"/>
              <p:cNvSpPr>
                <a:spLocks noChangeArrowheads="1"/>
              </p:cNvSpPr>
              <p:nvPr/>
            </p:nvSpPr>
            <p:spPr bwMode="auto">
              <a:xfrm>
                <a:off x="4008" y="2581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376"/>
              <p:cNvSpPr>
                <a:spLocks noChangeArrowheads="1"/>
              </p:cNvSpPr>
              <p:nvPr/>
            </p:nvSpPr>
            <p:spPr bwMode="auto">
              <a:xfrm>
                <a:off x="4002" y="2551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377"/>
              <p:cNvSpPr>
                <a:spLocks noChangeArrowheads="1"/>
              </p:cNvSpPr>
              <p:nvPr/>
            </p:nvSpPr>
            <p:spPr bwMode="auto">
              <a:xfrm>
                <a:off x="4002" y="2569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378"/>
              <p:cNvSpPr>
                <a:spLocks noChangeArrowheads="1"/>
              </p:cNvSpPr>
              <p:nvPr/>
            </p:nvSpPr>
            <p:spPr bwMode="auto">
              <a:xfrm>
                <a:off x="4002" y="2563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379"/>
              <p:cNvSpPr>
                <a:spLocks noChangeArrowheads="1"/>
              </p:cNvSpPr>
              <p:nvPr/>
            </p:nvSpPr>
            <p:spPr bwMode="auto">
              <a:xfrm>
                <a:off x="4002" y="2563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Oval 380"/>
              <p:cNvSpPr>
                <a:spLocks noChangeArrowheads="1"/>
              </p:cNvSpPr>
              <p:nvPr/>
            </p:nvSpPr>
            <p:spPr bwMode="auto">
              <a:xfrm>
                <a:off x="4002" y="2533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381"/>
              <p:cNvSpPr>
                <a:spLocks noChangeArrowheads="1"/>
              </p:cNvSpPr>
              <p:nvPr/>
            </p:nvSpPr>
            <p:spPr bwMode="auto">
              <a:xfrm>
                <a:off x="4008" y="2521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382"/>
              <p:cNvSpPr>
                <a:spLocks noChangeArrowheads="1"/>
              </p:cNvSpPr>
              <p:nvPr/>
            </p:nvSpPr>
            <p:spPr bwMode="auto">
              <a:xfrm>
                <a:off x="4008" y="2581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383"/>
              <p:cNvSpPr>
                <a:spLocks noChangeArrowheads="1"/>
              </p:cNvSpPr>
              <p:nvPr/>
            </p:nvSpPr>
            <p:spPr bwMode="auto">
              <a:xfrm>
                <a:off x="4002" y="2527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384"/>
              <p:cNvSpPr>
                <a:spLocks noChangeArrowheads="1"/>
              </p:cNvSpPr>
              <p:nvPr/>
            </p:nvSpPr>
            <p:spPr bwMode="auto">
              <a:xfrm>
                <a:off x="4002" y="2575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385"/>
              <p:cNvSpPr>
                <a:spLocks noChangeArrowheads="1"/>
              </p:cNvSpPr>
              <p:nvPr/>
            </p:nvSpPr>
            <p:spPr bwMode="auto">
              <a:xfrm>
                <a:off x="3996" y="2533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386"/>
              <p:cNvSpPr>
                <a:spLocks noChangeArrowheads="1"/>
              </p:cNvSpPr>
              <p:nvPr/>
            </p:nvSpPr>
            <p:spPr bwMode="auto">
              <a:xfrm>
                <a:off x="3996" y="2569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387"/>
              <p:cNvSpPr>
                <a:spLocks noChangeArrowheads="1"/>
              </p:cNvSpPr>
              <p:nvPr/>
            </p:nvSpPr>
            <p:spPr bwMode="auto">
              <a:xfrm>
                <a:off x="3990" y="2539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388"/>
              <p:cNvSpPr>
                <a:spLocks noChangeArrowheads="1"/>
              </p:cNvSpPr>
              <p:nvPr/>
            </p:nvSpPr>
            <p:spPr bwMode="auto">
              <a:xfrm>
                <a:off x="3990" y="2557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389"/>
              <p:cNvSpPr>
                <a:spLocks noChangeArrowheads="1"/>
              </p:cNvSpPr>
              <p:nvPr/>
            </p:nvSpPr>
            <p:spPr bwMode="auto">
              <a:xfrm>
                <a:off x="3990" y="2551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390"/>
              <p:cNvSpPr>
                <a:spLocks noChangeArrowheads="1"/>
              </p:cNvSpPr>
              <p:nvPr/>
            </p:nvSpPr>
            <p:spPr bwMode="auto">
              <a:xfrm>
                <a:off x="3990" y="2551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Oval 391"/>
              <p:cNvSpPr>
                <a:spLocks noChangeArrowheads="1"/>
              </p:cNvSpPr>
              <p:nvPr/>
            </p:nvSpPr>
            <p:spPr bwMode="auto">
              <a:xfrm>
                <a:off x="3990" y="2521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392"/>
              <p:cNvSpPr>
                <a:spLocks noChangeArrowheads="1"/>
              </p:cNvSpPr>
              <p:nvPr/>
            </p:nvSpPr>
            <p:spPr bwMode="auto">
              <a:xfrm>
                <a:off x="3966" y="2677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393"/>
              <p:cNvSpPr>
                <a:spLocks noChangeArrowheads="1"/>
              </p:cNvSpPr>
              <p:nvPr/>
            </p:nvSpPr>
            <p:spPr bwMode="auto">
              <a:xfrm>
                <a:off x="3966" y="2737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394"/>
              <p:cNvSpPr>
                <a:spLocks noChangeArrowheads="1"/>
              </p:cNvSpPr>
              <p:nvPr/>
            </p:nvSpPr>
            <p:spPr bwMode="auto">
              <a:xfrm>
                <a:off x="3960" y="2683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395"/>
              <p:cNvSpPr>
                <a:spLocks noChangeArrowheads="1"/>
              </p:cNvSpPr>
              <p:nvPr/>
            </p:nvSpPr>
            <p:spPr bwMode="auto">
              <a:xfrm>
                <a:off x="3960" y="2731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396"/>
              <p:cNvSpPr>
                <a:spLocks noChangeArrowheads="1"/>
              </p:cNvSpPr>
              <p:nvPr/>
            </p:nvSpPr>
            <p:spPr bwMode="auto">
              <a:xfrm>
                <a:off x="3954" y="2689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397"/>
              <p:cNvSpPr>
                <a:spLocks noChangeArrowheads="1"/>
              </p:cNvSpPr>
              <p:nvPr/>
            </p:nvSpPr>
            <p:spPr bwMode="auto">
              <a:xfrm>
                <a:off x="3954" y="2725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398"/>
              <p:cNvSpPr>
                <a:spLocks noChangeArrowheads="1"/>
              </p:cNvSpPr>
              <p:nvPr/>
            </p:nvSpPr>
            <p:spPr bwMode="auto">
              <a:xfrm>
                <a:off x="3948" y="2695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399"/>
              <p:cNvSpPr>
                <a:spLocks noChangeArrowheads="1"/>
              </p:cNvSpPr>
              <p:nvPr/>
            </p:nvSpPr>
            <p:spPr bwMode="auto">
              <a:xfrm>
                <a:off x="3948" y="2713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400"/>
              <p:cNvSpPr>
                <a:spLocks noChangeArrowheads="1"/>
              </p:cNvSpPr>
              <p:nvPr/>
            </p:nvSpPr>
            <p:spPr bwMode="auto">
              <a:xfrm>
                <a:off x="3948" y="2707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401"/>
              <p:cNvSpPr>
                <a:spLocks noChangeArrowheads="1"/>
              </p:cNvSpPr>
              <p:nvPr/>
            </p:nvSpPr>
            <p:spPr bwMode="auto">
              <a:xfrm>
                <a:off x="3948" y="2707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Oval 402"/>
              <p:cNvSpPr>
                <a:spLocks noChangeArrowheads="1"/>
              </p:cNvSpPr>
              <p:nvPr/>
            </p:nvSpPr>
            <p:spPr bwMode="auto">
              <a:xfrm>
                <a:off x="3948" y="2677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Rectangle 403"/>
              <p:cNvSpPr>
                <a:spLocks noChangeArrowheads="1"/>
              </p:cNvSpPr>
              <p:nvPr/>
            </p:nvSpPr>
            <p:spPr bwMode="auto">
              <a:xfrm>
                <a:off x="4224" y="289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404"/>
              <p:cNvSpPr>
                <a:spLocks noChangeArrowheads="1"/>
              </p:cNvSpPr>
              <p:nvPr/>
            </p:nvSpPr>
            <p:spPr bwMode="auto">
              <a:xfrm>
                <a:off x="4224" y="295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Rectangle 405"/>
              <p:cNvSpPr>
                <a:spLocks noChangeArrowheads="1"/>
              </p:cNvSpPr>
              <p:nvPr/>
            </p:nvSpPr>
            <p:spPr bwMode="auto">
              <a:xfrm>
                <a:off x="4218" y="2905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0" name="Rectangle 407"/>
            <p:cNvSpPr>
              <a:spLocks noChangeArrowheads="1"/>
            </p:cNvSpPr>
            <p:nvPr/>
          </p:nvSpPr>
          <p:spPr bwMode="auto">
            <a:xfrm>
              <a:off x="6696075" y="4687888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408"/>
            <p:cNvSpPr>
              <a:spLocks noChangeArrowheads="1"/>
            </p:cNvSpPr>
            <p:nvPr/>
          </p:nvSpPr>
          <p:spPr bwMode="auto">
            <a:xfrm>
              <a:off x="6686550" y="462121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409"/>
            <p:cNvSpPr>
              <a:spLocks noChangeArrowheads="1"/>
            </p:cNvSpPr>
            <p:nvPr/>
          </p:nvSpPr>
          <p:spPr bwMode="auto">
            <a:xfrm>
              <a:off x="6686550" y="467836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410"/>
            <p:cNvSpPr>
              <a:spLocks noChangeArrowheads="1"/>
            </p:cNvSpPr>
            <p:nvPr/>
          </p:nvSpPr>
          <p:spPr bwMode="auto">
            <a:xfrm>
              <a:off x="6677025" y="4630738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Rectangle 411"/>
            <p:cNvSpPr>
              <a:spLocks noChangeArrowheads="1"/>
            </p:cNvSpPr>
            <p:nvPr/>
          </p:nvSpPr>
          <p:spPr bwMode="auto">
            <a:xfrm>
              <a:off x="6677025" y="4659313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412"/>
            <p:cNvSpPr>
              <a:spLocks noChangeArrowheads="1"/>
            </p:cNvSpPr>
            <p:nvPr/>
          </p:nvSpPr>
          <p:spPr bwMode="auto">
            <a:xfrm>
              <a:off x="6677025" y="46497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413"/>
            <p:cNvSpPr>
              <a:spLocks noChangeArrowheads="1"/>
            </p:cNvSpPr>
            <p:nvPr/>
          </p:nvSpPr>
          <p:spPr bwMode="auto">
            <a:xfrm>
              <a:off x="6677025" y="46497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414"/>
            <p:cNvSpPr>
              <a:spLocks noChangeArrowheads="1"/>
            </p:cNvSpPr>
            <p:nvPr/>
          </p:nvSpPr>
          <p:spPr bwMode="auto">
            <a:xfrm>
              <a:off x="6677025" y="46021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415"/>
            <p:cNvSpPr>
              <a:spLocks noChangeArrowheads="1"/>
            </p:cNvSpPr>
            <p:nvPr/>
          </p:nvSpPr>
          <p:spPr bwMode="auto">
            <a:xfrm>
              <a:off x="6267450" y="5392738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Rectangle 416"/>
            <p:cNvSpPr>
              <a:spLocks noChangeArrowheads="1"/>
            </p:cNvSpPr>
            <p:nvPr/>
          </p:nvSpPr>
          <p:spPr bwMode="auto">
            <a:xfrm>
              <a:off x="6267450" y="5487988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Rectangle 417"/>
            <p:cNvSpPr>
              <a:spLocks noChangeArrowheads="1"/>
            </p:cNvSpPr>
            <p:nvPr/>
          </p:nvSpPr>
          <p:spPr bwMode="auto">
            <a:xfrm>
              <a:off x="6257925" y="5402263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418"/>
            <p:cNvSpPr>
              <a:spLocks noChangeArrowheads="1"/>
            </p:cNvSpPr>
            <p:nvPr/>
          </p:nvSpPr>
          <p:spPr bwMode="auto">
            <a:xfrm>
              <a:off x="6257925" y="5478463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ctangle 419"/>
            <p:cNvSpPr>
              <a:spLocks noChangeArrowheads="1"/>
            </p:cNvSpPr>
            <p:nvPr/>
          </p:nvSpPr>
          <p:spPr bwMode="auto">
            <a:xfrm>
              <a:off x="6248400" y="5411788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Rectangle 420"/>
            <p:cNvSpPr>
              <a:spLocks noChangeArrowheads="1"/>
            </p:cNvSpPr>
            <p:nvPr/>
          </p:nvSpPr>
          <p:spPr bwMode="auto">
            <a:xfrm>
              <a:off x="6248400" y="5468938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Rectangle 421"/>
            <p:cNvSpPr>
              <a:spLocks noChangeArrowheads="1"/>
            </p:cNvSpPr>
            <p:nvPr/>
          </p:nvSpPr>
          <p:spPr bwMode="auto">
            <a:xfrm>
              <a:off x="6238875" y="5421313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422"/>
            <p:cNvSpPr>
              <a:spLocks noChangeArrowheads="1"/>
            </p:cNvSpPr>
            <p:nvPr/>
          </p:nvSpPr>
          <p:spPr bwMode="auto">
            <a:xfrm>
              <a:off x="6238875" y="5449888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Rectangle 423"/>
            <p:cNvSpPr>
              <a:spLocks noChangeArrowheads="1"/>
            </p:cNvSpPr>
            <p:nvPr/>
          </p:nvSpPr>
          <p:spPr bwMode="auto">
            <a:xfrm>
              <a:off x="6238875" y="5440363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424"/>
            <p:cNvSpPr>
              <a:spLocks noChangeArrowheads="1"/>
            </p:cNvSpPr>
            <p:nvPr/>
          </p:nvSpPr>
          <p:spPr bwMode="auto">
            <a:xfrm>
              <a:off x="6238875" y="5440363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Oval 425"/>
            <p:cNvSpPr>
              <a:spLocks noChangeArrowheads="1"/>
            </p:cNvSpPr>
            <p:nvPr/>
          </p:nvSpPr>
          <p:spPr bwMode="auto">
            <a:xfrm>
              <a:off x="6238875" y="53927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426"/>
            <p:cNvSpPr>
              <a:spLocks noChangeArrowheads="1"/>
            </p:cNvSpPr>
            <p:nvPr/>
          </p:nvSpPr>
          <p:spPr bwMode="auto">
            <a:xfrm>
              <a:off x="5543550" y="3992563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427"/>
            <p:cNvSpPr>
              <a:spLocks noChangeArrowheads="1"/>
            </p:cNvSpPr>
            <p:nvPr/>
          </p:nvSpPr>
          <p:spPr bwMode="auto">
            <a:xfrm>
              <a:off x="5543550" y="4087813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428"/>
            <p:cNvSpPr>
              <a:spLocks noChangeArrowheads="1"/>
            </p:cNvSpPr>
            <p:nvPr/>
          </p:nvSpPr>
          <p:spPr bwMode="auto">
            <a:xfrm>
              <a:off x="5534025" y="4002088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429"/>
            <p:cNvSpPr>
              <a:spLocks noChangeArrowheads="1"/>
            </p:cNvSpPr>
            <p:nvPr/>
          </p:nvSpPr>
          <p:spPr bwMode="auto">
            <a:xfrm>
              <a:off x="5534025" y="4078288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Rectangle 430"/>
            <p:cNvSpPr>
              <a:spLocks noChangeArrowheads="1"/>
            </p:cNvSpPr>
            <p:nvPr/>
          </p:nvSpPr>
          <p:spPr bwMode="auto">
            <a:xfrm>
              <a:off x="5524500" y="401161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Rectangle 431"/>
            <p:cNvSpPr>
              <a:spLocks noChangeArrowheads="1"/>
            </p:cNvSpPr>
            <p:nvPr/>
          </p:nvSpPr>
          <p:spPr bwMode="auto">
            <a:xfrm>
              <a:off x="5524500" y="406876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Rectangle 432"/>
            <p:cNvSpPr>
              <a:spLocks noChangeArrowheads="1"/>
            </p:cNvSpPr>
            <p:nvPr/>
          </p:nvSpPr>
          <p:spPr bwMode="auto">
            <a:xfrm>
              <a:off x="5514975" y="4021138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433"/>
            <p:cNvSpPr>
              <a:spLocks noChangeArrowheads="1"/>
            </p:cNvSpPr>
            <p:nvPr/>
          </p:nvSpPr>
          <p:spPr bwMode="auto">
            <a:xfrm>
              <a:off x="5514975" y="4049713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Rectangle 434"/>
            <p:cNvSpPr>
              <a:spLocks noChangeArrowheads="1"/>
            </p:cNvSpPr>
            <p:nvPr/>
          </p:nvSpPr>
          <p:spPr bwMode="auto">
            <a:xfrm>
              <a:off x="5514975" y="40401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Rectangle 435"/>
            <p:cNvSpPr>
              <a:spLocks noChangeArrowheads="1"/>
            </p:cNvSpPr>
            <p:nvPr/>
          </p:nvSpPr>
          <p:spPr bwMode="auto">
            <a:xfrm>
              <a:off x="5514975" y="40401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Oval 436"/>
            <p:cNvSpPr>
              <a:spLocks noChangeArrowheads="1"/>
            </p:cNvSpPr>
            <p:nvPr/>
          </p:nvSpPr>
          <p:spPr bwMode="auto">
            <a:xfrm>
              <a:off x="5514975" y="39925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Rectangle 437"/>
            <p:cNvSpPr>
              <a:spLocks noChangeArrowheads="1"/>
            </p:cNvSpPr>
            <p:nvPr/>
          </p:nvSpPr>
          <p:spPr bwMode="auto">
            <a:xfrm>
              <a:off x="6286500" y="3840163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Rectangle 438"/>
            <p:cNvSpPr>
              <a:spLocks noChangeArrowheads="1"/>
            </p:cNvSpPr>
            <p:nvPr/>
          </p:nvSpPr>
          <p:spPr bwMode="auto">
            <a:xfrm>
              <a:off x="6286500" y="3935413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439"/>
            <p:cNvSpPr>
              <a:spLocks noChangeArrowheads="1"/>
            </p:cNvSpPr>
            <p:nvPr/>
          </p:nvSpPr>
          <p:spPr bwMode="auto">
            <a:xfrm>
              <a:off x="6276975" y="3849688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Rectangle 440"/>
            <p:cNvSpPr>
              <a:spLocks noChangeArrowheads="1"/>
            </p:cNvSpPr>
            <p:nvPr/>
          </p:nvSpPr>
          <p:spPr bwMode="auto">
            <a:xfrm>
              <a:off x="6276975" y="3925888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Rectangle 441"/>
            <p:cNvSpPr>
              <a:spLocks noChangeArrowheads="1"/>
            </p:cNvSpPr>
            <p:nvPr/>
          </p:nvSpPr>
          <p:spPr bwMode="auto">
            <a:xfrm>
              <a:off x="6267450" y="385921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Rectangle 442"/>
            <p:cNvSpPr>
              <a:spLocks noChangeArrowheads="1"/>
            </p:cNvSpPr>
            <p:nvPr/>
          </p:nvSpPr>
          <p:spPr bwMode="auto">
            <a:xfrm>
              <a:off x="6267450" y="391636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Rectangle 443"/>
            <p:cNvSpPr>
              <a:spLocks noChangeArrowheads="1"/>
            </p:cNvSpPr>
            <p:nvPr/>
          </p:nvSpPr>
          <p:spPr bwMode="auto">
            <a:xfrm>
              <a:off x="6257925" y="3868738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Rectangle 444"/>
            <p:cNvSpPr>
              <a:spLocks noChangeArrowheads="1"/>
            </p:cNvSpPr>
            <p:nvPr/>
          </p:nvSpPr>
          <p:spPr bwMode="auto">
            <a:xfrm>
              <a:off x="6257925" y="3897313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Rectangle 445"/>
            <p:cNvSpPr>
              <a:spLocks noChangeArrowheads="1"/>
            </p:cNvSpPr>
            <p:nvPr/>
          </p:nvSpPr>
          <p:spPr bwMode="auto">
            <a:xfrm>
              <a:off x="6257925" y="38877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446"/>
            <p:cNvSpPr>
              <a:spLocks noChangeArrowheads="1"/>
            </p:cNvSpPr>
            <p:nvPr/>
          </p:nvSpPr>
          <p:spPr bwMode="auto">
            <a:xfrm>
              <a:off x="6257925" y="38877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Oval 447"/>
            <p:cNvSpPr>
              <a:spLocks noChangeArrowheads="1"/>
            </p:cNvSpPr>
            <p:nvPr/>
          </p:nvSpPr>
          <p:spPr bwMode="auto">
            <a:xfrm>
              <a:off x="6257925" y="38401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Rectangle 468"/>
            <p:cNvSpPr>
              <a:spLocks noChangeArrowheads="1"/>
            </p:cNvSpPr>
            <p:nvPr/>
          </p:nvSpPr>
          <p:spPr bwMode="auto">
            <a:xfrm>
              <a:off x="1657350" y="1125538"/>
              <a:ext cx="5581650" cy="471487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Rectangle 469"/>
            <p:cNvSpPr>
              <a:spLocks noChangeArrowheads="1"/>
            </p:cNvSpPr>
            <p:nvPr/>
          </p:nvSpPr>
          <p:spPr bwMode="auto">
            <a:xfrm>
              <a:off x="4310160" y="5859885"/>
              <a:ext cx="4762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PC I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3" name="Rectangle 470"/>
            <p:cNvSpPr>
              <a:spLocks noChangeArrowheads="1"/>
            </p:cNvSpPr>
            <p:nvPr/>
          </p:nvSpPr>
          <p:spPr bwMode="auto">
            <a:xfrm rot="16200000">
              <a:off x="1195972" y="3146136"/>
              <a:ext cx="5334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PC II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5947282" y="3782918"/>
            <a:ext cx="2713539" cy="2868741"/>
            <a:chOff x="2744788" y="1166813"/>
            <a:chExt cx="5162550" cy="5457825"/>
          </a:xfrm>
        </p:grpSpPr>
        <p:sp>
          <p:nvSpPr>
            <p:cNvPr id="595" name="Freeform 476"/>
            <p:cNvSpPr>
              <a:spLocks/>
            </p:cNvSpPr>
            <p:nvPr/>
          </p:nvSpPr>
          <p:spPr bwMode="auto">
            <a:xfrm>
              <a:off x="3011488" y="3452813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477"/>
            <p:cNvSpPr>
              <a:spLocks/>
            </p:cNvSpPr>
            <p:nvPr/>
          </p:nvSpPr>
          <p:spPr bwMode="auto">
            <a:xfrm>
              <a:off x="3535363" y="4567238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478"/>
            <p:cNvSpPr>
              <a:spLocks/>
            </p:cNvSpPr>
            <p:nvPr/>
          </p:nvSpPr>
          <p:spPr bwMode="auto">
            <a:xfrm>
              <a:off x="3402013" y="3557588"/>
              <a:ext cx="200025" cy="1009650"/>
            </a:xfrm>
            <a:custGeom>
              <a:avLst/>
              <a:gdLst>
                <a:gd name="T0" fmla="*/ 0 w 21"/>
                <a:gd name="T1" fmla="*/ 73 h 106"/>
                <a:gd name="T2" fmla="*/ 0 w 21"/>
                <a:gd name="T3" fmla="*/ 0 h 106"/>
                <a:gd name="T4" fmla="*/ 21 w 21"/>
                <a:gd name="T5" fmla="*/ 0 h 106"/>
                <a:gd name="T6" fmla="*/ 21 w 2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6">
                  <a:moveTo>
                    <a:pt x="0" y="7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06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479"/>
            <p:cNvSpPr>
              <a:spLocks/>
            </p:cNvSpPr>
            <p:nvPr/>
          </p:nvSpPr>
          <p:spPr bwMode="auto">
            <a:xfrm>
              <a:off x="3278188" y="3548063"/>
              <a:ext cx="228600" cy="704850"/>
            </a:xfrm>
            <a:custGeom>
              <a:avLst/>
              <a:gdLst>
                <a:gd name="T0" fmla="*/ 0 w 24"/>
                <a:gd name="T1" fmla="*/ 74 h 74"/>
                <a:gd name="T2" fmla="*/ 0 w 24"/>
                <a:gd name="T3" fmla="*/ 0 h 74"/>
                <a:gd name="T4" fmla="*/ 24 w 24"/>
                <a:gd name="T5" fmla="*/ 0 h 74"/>
                <a:gd name="T6" fmla="*/ 24 w 24"/>
                <a:gd name="T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4">
                  <a:moveTo>
                    <a:pt x="0" y="74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1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480"/>
            <p:cNvSpPr>
              <a:spLocks/>
            </p:cNvSpPr>
            <p:nvPr/>
          </p:nvSpPr>
          <p:spPr bwMode="auto">
            <a:xfrm>
              <a:off x="3802063" y="3529013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481"/>
            <p:cNvSpPr>
              <a:spLocks/>
            </p:cNvSpPr>
            <p:nvPr/>
          </p:nvSpPr>
          <p:spPr bwMode="auto">
            <a:xfrm>
              <a:off x="3392488" y="3290888"/>
              <a:ext cx="476250" cy="257175"/>
            </a:xfrm>
            <a:custGeom>
              <a:avLst/>
              <a:gdLst>
                <a:gd name="T0" fmla="*/ 0 w 50"/>
                <a:gd name="T1" fmla="*/ 27 h 27"/>
                <a:gd name="T2" fmla="*/ 0 w 50"/>
                <a:gd name="T3" fmla="*/ 0 h 27"/>
                <a:gd name="T4" fmla="*/ 50 w 50"/>
                <a:gd name="T5" fmla="*/ 0 h 27"/>
                <a:gd name="T6" fmla="*/ 50 w 50"/>
                <a:gd name="T7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7">
                  <a:moveTo>
                    <a:pt x="0" y="27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25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482"/>
            <p:cNvSpPr>
              <a:spLocks/>
            </p:cNvSpPr>
            <p:nvPr/>
          </p:nvSpPr>
          <p:spPr bwMode="auto">
            <a:xfrm>
              <a:off x="3078163" y="3243263"/>
              <a:ext cx="552450" cy="209550"/>
            </a:xfrm>
            <a:custGeom>
              <a:avLst/>
              <a:gdLst>
                <a:gd name="T0" fmla="*/ 0 w 58"/>
                <a:gd name="T1" fmla="*/ 22 h 22"/>
                <a:gd name="T2" fmla="*/ 0 w 58"/>
                <a:gd name="T3" fmla="*/ 0 h 22"/>
                <a:gd name="T4" fmla="*/ 58 w 58"/>
                <a:gd name="T5" fmla="*/ 0 h 22"/>
                <a:gd name="T6" fmla="*/ 58 w 58"/>
                <a:gd name="T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2">
                  <a:moveTo>
                    <a:pt x="0" y="2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5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483"/>
            <p:cNvSpPr>
              <a:spLocks/>
            </p:cNvSpPr>
            <p:nvPr/>
          </p:nvSpPr>
          <p:spPr bwMode="auto">
            <a:xfrm>
              <a:off x="2878138" y="3128963"/>
              <a:ext cx="476250" cy="695325"/>
            </a:xfrm>
            <a:custGeom>
              <a:avLst/>
              <a:gdLst>
                <a:gd name="T0" fmla="*/ 0 w 50"/>
                <a:gd name="T1" fmla="*/ 73 h 73"/>
                <a:gd name="T2" fmla="*/ 0 w 50"/>
                <a:gd name="T3" fmla="*/ 0 h 73"/>
                <a:gd name="T4" fmla="*/ 50 w 50"/>
                <a:gd name="T5" fmla="*/ 0 h 73"/>
                <a:gd name="T6" fmla="*/ 50 w 50"/>
                <a:gd name="T7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12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484"/>
            <p:cNvSpPr>
              <a:spLocks/>
            </p:cNvSpPr>
            <p:nvPr/>
          </p:nvSpPr>
          <p:spPr bwMode="auto">
            <a:xfrm>
              <a:off x="2744788" y="2557463"/>
              <a:ext cx="371475" cy="695325"/>
            </a:xfrm>
            <a:custGeom>
              <a:avLst/>
              <a:gdLst>
                <a:gd name="T0" fmla="*/ 0 w 39"/>
                <a:gd name="T1" fmla="*/ 73 h 73"/>
                <a:gd name="T2" fmla="*/ 0 w 39"/>
                <a:gd name="T3" fmla="*/ 0 h 73"/>
                <a:gd name="T4" fmla="*/ 39 w 39"/>
                <a:gd name="T5" fmla="*/ 0 h 73"/>
                <a:gd name="T6" fmla="*/ 39 w 39"/>
                <a:gd name="T7" fmla="*/ 6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73">
                  <a:moveTo>
                    <a:pt x="0" y="7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6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485"/>
            <p:cNvSpPr>
              <a:spLocks/>
            </p:cNvSpPr>
            <p:nvPr/>
          </p:nvSpPr>
          <p:spPr bwMode="auto">
            <a:xfrm>
              <a:off x="4468813" y="4262438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486"/>
            <p:cNvSpPr>
              <a:spLocks/>
            </p:cNvSpPr>
            <p:nvPr/>
          </p:nvSpPr>
          <p:spPr bwMode="auto">
            <a:xfrm>
              <a:off x="5126038" y="4148138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487"/>
            <p:cNvSpPr>
              <a:spLocks/>
            </p:cNvSpPr>
            <p:nvPr/>
          </p:nvSpPr>
          <p:spPr bwMode="auto">
            <a:xfrm>
              <a:off x="4992688" y="3795713"/>
              <a:ext cx="200025" cy="704850"/>
            </a:xfrm>
            <a:custGeom>
              <a:avLst/>
              <a:gdLst>
                <a:gd name="T0" fmla="*/ 0 w 21"/>
                <a:gd name="T1" fmla="*/ 74 h 74"/>
                <a:gd name="T2" fmla="*/ 0 w 21"/>
                <a:gd name="T3" fmla="*/ 0 h 74"/>
                <a:gd name="T4" fmla="*/ 21 w 21"/>
                <a:gd name="T5" fmla="*/ 0 h 74"/>
                <a:gd name="T6" fmla="*/ 21 w 21"/>
                <a:gd name="T7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74">
                  <a:moveTo>
                    <a:pt x="0" y="7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7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488"/>
            <p:cNvSpPr>
              <a:spLocks/>
            </p:cNvSpPr>
            <p:nvPr/>
          </p:nvSpPr>
          <p:spPr bwMode="auto">
            <a:xfrm>
              <a:off x="4868863" y="3738563"/>
              <a:ext cx="228600" cy="704850"/>
            </a:xfrm>
            <a:custGeom>
              <a:avLst/>
              <a:gdLst>
                <a:gd name="T0" fmla="*/ 0 w 24"/>
                <a:gd name="T1" fmla="*/ 74 h 74"/>
                <a:gd name="T2" fmla="*/ 0 w 24"/>
                <a:gd name="T3" fmla="*/ 0 h 74"/>
                <a:gd name="T4" fmla="*/ 24 w 24"/>
                <a:gd name="T5" fmla="*/ 0 h 74"/>
                <a:gd name="T6" fmla="*/ 24 w 24"/>
                <a:gd name="T7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4">
                  <a:moveTo>
                    <a:pt x="0" y="74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6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489"/>
            <p:cNvSpPr>
              <a:spLocks/>
            </p:cNvSpPr>
            <p:nvPr/>
          </p:nvSpPr>
          <p:spPr bwMode="auto">
            <a:xfrm>
              <a:off x="4735513" y="3614738"/>
              <a:ext cx="247650" cy="695325"/>
            </a:xfrm>
            <a:custGeom>
              <a:avLst/>
              <a:gdLst>
                <a:gd name="T0" fmla="*/ 0 w 26"/>
                <a:gd name="T1" fmla="*/ 73 h 73"/>
                <a:gd name="T2" fmla="*/ 0 w 26"/>
                <a:gd name="T3" fmla="*/ 0 h 73"/>
                <a:gd name="T4" fmla="*/ 26 w 26"/>
                <a:gd name="T5" fmla="*/ 0 h 73"/>
                <a:gd name="T6" fmla="*/ 26 w 26"/>
                <a:gd name="T7" fmla="*/ 1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3">
                  <a:moveTo>
                    <a:pt x="0" y="73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1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490"/>
            <p:cNvSpPr>
              <a:spLocks/>
            </p:cNvSpPr>
            <p:nvPr/>
          </p:nvSpPr>
          <p:spPr bwMode="auto">
            <a:xfrm>
              <a:off x="4535488" y="3605213"/>
              <a:ext cx="323850" cy="657225"/>
            </a:xfrm>
            <a:custGeom>
              <a:avLst/>
              <a:gdLst>
                <a:gd name="T0" fmla="*/ 0 w 34"/>
                <a:gd name="T1" fmla="*/ 69 h 69"/>
                <a:gd name="T2" fmla="*/ 0 w 34"/>
                <a:gd name="T3" fmla="*/ 0 h 69"/>
                <a:gd name="T4" fmla="*/ 34 w 34"/>
                <a:gd name="T5" fmla="*/ 0 h 69"/>
                <a:gd name="T6" fmla="*/ 34 w 34"/>
                <a:gd name="T7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9">
                  <a:moveTo>
                    <a:pt x="0" y="69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1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491"/>
            <p:cNvSpPr>
              <a:spLocks/>
            </p:cNvSpPr>
            <p:nvPr/>
          </p:nvSpPr>
          <p:spPr bwMode="auto">
            <a:xfrm>
              <a:off x="4335463" y="3471863"/>
              <a:ext cx="361950" cy="704850"/>
            </a:xfrm>
            <a:custGeom>
              <a:avLst/>
              <a:gdLst>
                <a:gd name="T0" fmla="*/ 0 w 38"/>
                <a:gd name="T1" fmla="*/ 74 h 74"/>
                <a:gd name="T2" fmla="*/ 0 w 38"/>
                <a:gd name="T3" fmla="*/ 0 h 74"/>
                <a:gd name="T4" fmla="*/ 38 w 38"/>
                <a:gd name="T5" fmla="*/ 0 h 74"/>
                <a:gd name="T6" fmla="*/ 38 w 38"/>
                <a:gd name="T7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4">
                  <a:moveTo>
                    <a:pt x="0" y="74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492"/>
            <p:cNvSpPr>
              <a:spLocks/>
            </p:cNvSpPr>
            <p:nvPr/>
          </p:nvSpPr>
          <p:spPr bwMode="auto">
            <a:xfrm>
              <a:off x="4202113" y="3433763"/>
              <a:ext cx="314325" cy="704850"/>
            </a:xfrm>
            <a:custGeom>
              <a:avLst/>
              <a:gdLst>
                <a:gd name="T0" fmla="*/ 0 w 33"/>
                <a:gd name="T1" fmla="*/ 74 h 74"/>
                <a:gd name="T2" fmla="*/ 0 w 33"/>
                <a:gd name="T3" fmla="*/ 0 h 74"/>
                <a:gd name="T4" fmla="*/ 33 w 33"/>
                <a:gd name="T5" fmla="*/ 0 h 74"/>
                <a:gd name="T6" fmla="*/ 33 w 33"/>
                <a:gd name="T7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4">
                  <a:moveTo>
                    <a:pt x="0" y="74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493"/>
            <p:cNvSpPr>
              <a:spLocks/>
            </p:cNvSpPr>
            <p:nvPr/>
          </p:nvSpPr>
          <p:spPr bwMode="auto">
            <a:xfrm>
              <a:off x="4068763" y="3109913"/>
              <a:ext cx="285750" cy="704850"/>
            </a:xfrm>
            <a:custGeom>
              <a:avLst/>
              <a:gdLst>
                <a:gd name="T0" fmla="*/ 0 w 30"/>
                <a:gd name="T1" fmla="*/ 74 h 74"/>
                <a:gd name="T2" fmla="*/ 0 w 30"/>
                <a:gd name="T3" fmla="*/ 0 h 74"/>
                <a:gd name="T4" fmla="*/ 30 w 30"/>
                <a:gd name="T5" fmla="*/ 0 h 74"/>
                <a:gd name="T6" fmla="*/ 30 w 30"/>
                <a:gd name="T7" fmla="*/ 3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74">
                  <a:moveTo>
                    <a:pt x="0" y="74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494"/>
            <p:cNvSpPr>
              <a:spLocks/>
            </p:cNvSpPr>
            <p:nvPr/>
          </p:nvSpPr>
          <p:spPr bwMode="auto">
            <a:xfrm>
              <a:off x="5926138" y="4338638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495"/>
            <p:cNvSpPr>
              <a:spLocks/>
            </p:cNvSpPr>
            <p:nvPr/>
          </p:nvSpPr>
          <p:spPr bwMode="auto">
            <a:xfrm>
              <a:off x="6326188" y="3957638"/>
              <a:ext cx="123825" cy="695325"/>
            </a:xfrm>
            <a:custGeom>
              <a:avLst/>
              <a:gdLst>
                <a:gd name="T0" fmla="*/ 0 w 13"/>
                <a:gd name="T1" fmla="*/ 73 h 73"/>
                <a:gd name="T2" fmla="*/ 0 w 13"/>
                <a:gd name="T3" fmla="*/ 0 h 73"/>
                <a:gd name="T4" fmla="*/ 13 w 13"/>
                <a:gd name="T5" fmla="*/ 0 h 73"/>
                <a:gd name="T6" fmla="*/ 13 w 13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3">
                  <a:moveTo>
                    <a:pt x="0" y="7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7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496"/>
            <p:cNvSpPr>
              <a:spLocks/>
            </p:cNvSpPr>
            <p:nvPr/>
          </p:nvSpPr>
          <p:spPr bwMode="auto">
            <a:xfrm>
              <a:off x="7116763" y="4681538"/>
              <a:ext cx="133350" cy="695325"/>
            </a:xfrm>
            <a:custGeom>
              <a:avLst/>
              <a:gdLst>
                <a:gd name="T0" fmla="*/ 0 w 14"/>
                <a:gd name="T1" fmla="*/ 73 h 73"/>
                <a:gd name="T2" fmla="*/ 0 w 14"/>
                <a:gd name="T3" fmla="*/ 0 h 73"/>
                <a:gd name="T4" fmla="*/ 14 w 14"/>
                <a:gd name="T5" fmla="*/ 0 h 73"/>
                <a:gd name="T6" fmla="*/ 14 w 14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3">
                  <a:moveTo>
                    <a:pt x="0" y="73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497"/>
            <p:cNvSpPr>
              <a:spLocks/>
            </p:cNvSpPr>
            <p:nvPr/>
          </p:nvSpPr>
          <p:spPr bwMode="auto">
            <a:xfrm>
              <a:off x="6983413" y="4614863"/>
              <a:ext cx="200025" cy="704850"/>
            </a:xfrm>
            <a:custGeom>
              <a:avLst/>
              <a:gdLst>
                <a:gd name="T0" fmla="*/ 0 w 21"/>
                <a:gd name="T1" fmla="*/ 74 h 74"/>
                <a:gd name="T2" fmla="*/ 0 w 21"/>
                <a:gd name="T3" fmla="*/ 0 h 74"/>
                <a:gd name="T4" fmla="*/ 21 w 21"/>
                <a:gd name="T5" fmla="*/ 0 h 74"/>
                <a:gd name="T6" fmla="*/ 21 w 21"/>
                <a:gd name="T7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74">
                  <a:moveTo>
                    <a:pt x="0" y="7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7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498"/>
            <p:cNvSpPr>
              <a:spLocks/>
            </p:cNvSpPr>
            <p:nvPr/>
          </p:nvSpPr>
          <p:spPr bwMode="auto">
            <a:xfrm>
              <a:off x="6850063" y="4176713"/>
              <a:ext cx="238125" cy="704850"/>
            </a:xfrm>
            <a:custGeom>
              <a:avLst/>
              <a:gdLst>
                <a:gd name="T0" fmla="*/ 0 w 25"/>
                <a:gd name="T1" fmla="*/ 74 h 74"/>
                <a:gd name="T2" fmla="*/ 0 w 25"/>
                <a:gd name="T3" fmla="*/ 0 h 74"/>
                <a:gd name="T4" fmla="*/ 25 w 25"/>
                <a:gd name="T5" fmla="*/ 0 h 74"/>
                <a:gd name="T6" fmla="*/ 25 w 25"/>
                <a:gd name="T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74">
                  <a:moveTo>
                    <a:pt x="0" y="74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25" y="46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499"/>
            <p:cNvSpPr>
              <a:spLocks/>
            </p:cNvSpPr>
            <p:nvPr/>
          </p:nvSpPr>
          <p:spPr bwMode="auto">
            <a:xfrm>
              <a:off x="7783513" y="4043363"/>
              <a:ext cx="123825" cy="695325"/>
            </a:xfrm>
            <a:custGeom>
              <a:avLst/>
              <a:gdLst>
                <a:gd name="T0" fmla="*/ 0 w 13"/>
                <a:gd name="T1" fmla="*/ 73 h 73"/>
                <a:gd name="T2" fmla="*/ 0 w 13"/>
                <a:gd name="T3" fmla="*/ 0 h 73"/>
                <a:gd name="T4" fmla="*/ 13 w 13"/>
                <a:gd name="T5" fmla="*/ 0 h 73"/>
                <a:gd name="T6" fmla="*/ 13 w 13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3">
                  <a:moveTo>
                    <a:pt x="0" y="7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7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500"/>
            <p:cNvSpPr>
              <a:spLocks/>
            </p:cNvSpPr>
            <p:nvPr/>
          </p:nvSpPr>
          <p:spPr bwMode="auto">
            <a:xfrm>
              <a:off x="7650163" y="4014788"/>
              <a:ext cx="200025" cy="704850"/>
            </a:xfrm>
            <a:custGeom>
              <a:avLst/>
              <a:gdLst>
                <a:gd name="T0" fmla="*/ 0 w 21"/>
                <a:gd name="T1" fmla="*/ 74 h 74"/>
                <a:gd name="T2" fmla="*/ 0 w 21"/>
                <a:gd name="T3" fmla="*/ 0 h 74"/>
                <a:gd name="T4" fmla="*/ 21 w 21"/>
                <a:gd name="T5" fmla="*/ 0 h 74"/>
                <a:gd name="T6" fmla="*/ 21 w 21"/>
                <a:gd name="T7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74">
                  <a:moveTo>
                    <a:pt x="0" y="7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501"/>
            <p:cNvSpPr>
              <a:spLocks/>
            </p:cNvSpPr>
            <p:nvPr/>
          </p:nvSpPr>
          <p:spPr bwMode="auto">
            <a:xfrm>
              <a:off x="7516813" y="3967163"/>
              <a:ext cx="228600" cy="704850"/>
            </a:xfrm>
            <a:custGeom>
              <a:avLst/>
              <a:gdLst>
                <a:gd name="T0" fmla="*/ 0 w 24"/>
                <a:gd name="T1" fmla="*/ 74 h 74"/>
                <a:gd name="T2" fmla="*/ 0 w 24"/>
                <a:gd name="T3" fmla="*/ 0 h 74"/>
                <a:gd name="T4" fmla="*/ 24 w 24"/>
                <a:gd name="T5" fmla="*/ 0 h 74"/>
                <a:gd name="T6" fmla="*/ 24 w 24"/>
                <a:gd name="T7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4">
                  <a:moveTo>
                    <a:pt x="0" y="74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5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502"/>
            <p:cNvSpPr>
              <a:spLocks/>
            </p:cNvSpPr>
            <p:nvPr/>
          </p:nvSpPr>
          <p:spPr bwMode="auto">
            <a:xfrm>
              <a:off x="7383463" y="3957638"/>
              <a:ext cx="247650" cy="695325"/>
            </a:xfrm>
            <a:custGeom>
              <a:avLst/>
              <a:gdLst>
                <a:gd name="T0" fmla="*/ 0 w 26"/>
                <a:gd name="T1" fmla="*/ 73 h 73"/>
                <a:gd name="T2" fmla="*/ 0 w 26"/>
                <a:gd name="T3" fmla="*/ 0 h 73"/>
                <a:gd name="T4" fmla="*/ 26 w 26"/>
                <a:gd name="T5" fmla="*/ 0 h 73"/>
                <a:gd name="T6" fmla="*/ 26 w 26"/>
                <a:gd name="T7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3">
                  <a:moveTo>
                    <a:pt x="0" y="73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1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503"/>
            <p:cNvSpPr>
              <a:spLocks/>
            </p:cNvSpPr>
            <p:nvPr/>
          </p:nvSpPr>
          <p:spPr bwMode="auto">
            <a:xfrm>
              <a:off x="6964363" y="3938588"/>
              <a:ext cx="542925" cy="238125"/>
            </a:xfrm>
            <a:custGeom>
              <a:avLst/>
              <a:gdLst>
                <a:gd name="T0" fmla="*/ 0 w 57"/>
                <a:gd name="T1" fmla="*/ 25 h 25"/>
                <a:gd name="T2" fmla="*/ 0 w 57"/>
                <a:gd name="T3" fmla="*/ 0 h 25"/>
                <a:gd name="T4" fmla="*/ 57 w 57"/>
                <a:gd name="T5" fmla="*/ 0 h 25"/>
                <a:gd name="T6" fmla="*/ 57 w 57"/>
                <a:gd name="T7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5">
                  <a:moveTo>
                    <a:pt x="0" y="25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2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504"/>
            <p:cNvSpPr>
              <a:spLocks/>
            </p:cNvSpPr>
            <p:nvPr/>
          </p:nvSpPr>
          <p:spPr bwMode="auto">
            <a:xfrm>
              <a:off x="6716713" y="3852863"/>
              <a:ext cx="523875" cy="704850"/>
            </a:xfrm>
            <a:custGeom>
              <a:avLst/>
              <a:gdLst>
                <a:gd name="T0" fmla="*/ 0 w 55"/>
                <a:gd name="T1" fmla="*/ 74 h 74"/>
                <a:gd name="T2" fmla="*/ 0 w 55"/>
                <a:gd name="T3" fmla="*/ 0 h 74"/>
                <a:gd name="T4" fmla="*/ 55 w 55"/>
                <a:gd name="T5" fmla="*/ 0 h 74"/>
                <a:gd name="T6" fmla="*/ 55 w 55"/>
                <a:gd name="T7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74">
                  <a:moveTo>
                    <a:pt x="0" y="74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55" y="9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505"/>
            <p:cNvSpPr>
              <a:spLocks/>
            </p:cNvSpPr>
            <p:nvPr/>
          </p:nvSpPr>
          <p:spPr bwMode="auto">
            <a:xfrm>
              <a:off x="6583363" y="3843338"/>
              <a:ext cx="390525" cy="704850"/>
            </a:xfrm>
            <a:custGeom>
              <a:avLst/>
              <a:gdLst>
                <a:gd name="T0" fmla="*/ 0 w 41"/>
                <a:gd name="T1" fmla="*/ 74 h 74"/>
                <a:gd name="T2" fmla="*/ 0 w 41"/>
                <a:gd name="T3" fmla="*/ 0 h 74"/>
                <a:gd name="T4" fmla="*/ 41 w 41"/>
                <a:gd name="T5" fmla="*/ 0 h 74"/>
                <a:gd name="T6" fmla="*/ 41 w 41"/>
                <a:gd name="T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74">
                  <a:moveTo>
                    <a:pt x="0" y="74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1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506"/>
            <p:cNvSpPr>
              <a:spLocks/>
            </p:cNvSpPr>
            <p:nvPr/>
          </p:nvSpPr>
          <p:spPr bwMode="auto">
            <a:xfrm>
              <a:off x="6383338" y="3814763"/>
              <a:ext cx="400050" cy="142875"/>
            </a:xfrm>
            <a:custGeom>
              <a:avLst/>
              <a:gdLst>
                <a:gd name="T0" fmla="*/ 0 w 42"/>
                <a:gd name="T1" fmla="*/ 15 h 15"/>
                <a:gd name="T2" fmla="*/ 0 w 42"/>
                <a:gd name="T3" fmla="*/ 0 h 15"/>
                <a:gd name="T4" fmla="*/ 42 w 42"/>
                <a:gd name="T5" fmla="*/ 0 h 15"/>
                <a:gd name="T6" fmla="*/ 42 w 42"/>
                <a:gd name="T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5">
                  <a:moveTo>
                    <a:pt x="0" y="15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42" y="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507"/>
            <p:cNvSpPr>
              <a:spLocks/>
            </p:cNvSpPr>
            <p:nvPr/>
          </p:nvSpPr>
          <p:spPr bwMode="auto">
            <a:xfrm>
              <a:off x="6192838" y="3662363"/>
              <a:ext cx="390525" cy="695325"/>
            </a:xfrm>
            <a:custGeom>
              <a:avLst/>
              <a:gdLst>
                <a:gd name="T0" fmla="*/ 0 w 41"/>
                <a:gd name="T1" fmla="*/ 73 h 73"/>
                <a:gd name="T2" fmla="*/ 0 w 41"/>
                <a:gd name="T3" fmla="*/ 0 h 73"/>
                <a:gd name="T4" fmla="*/ 41 w 41"/>
                <a:gd name="T5" fmla="*/ 0 h 73"/>
                <a:gd name="T6" fmla="*/ 41 w 41"/>
                <a:gd name="T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73">
                  <a:moveTo>
                    <a:pt x="0" y="73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16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508"/>
            <p:cNvSpPr>
              <a:spLocks/>
            </p:cNvSpPr>
            <p:nvPr/>
          </p:nvSpPr>
          <p:spPr bwMode="auto">
            <a:xfrm>
              <a:off x="5992813" y="3586163"/>
              <a:ext cx="390525" cy="752475"/>
            </a:xfrm>
            <a:custGeom>
              <a:avLst/>
              <a:gdLst>
                <a:gd name="T0" fmla="*/ 0 w 41"/>
                <a:gd name="T1" fmla="*/ 79 h 79"/>
                <a:gd name="T2" fmla="*/ 0 w 41"/>
                <a:gd name="T3" fmla="*/ 0 h 79"/>
                <a:gd name="T4" fmla="*/ 41 w 41"/>
                <a:gd name="T5" fmla="*/ 0 h 79"/>
                <a:gd name="T6" fmla="*/ 41 w 41"/>
                <a:gd name="T7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79">
                  <a:moveTo>
                    <a:pt x="0" y="79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8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509"/>
            <p:cNvSpPr>
              <a:spLocks/>
            </p:cNvSpPr>
            <p:nvPr/>
          </p:nvSpPr>
          <p:spPr bwMode="auto">
            <a:xfrm>
              <a:off x="5792788" y="3376613"/>
              <a:ext cx="400050" cy="704850"/>
            </a:xfrm>
            <a:custGeom>
              <a:avLst/>
              <a:gdLst>
                <a:gd name="T0" fmla="*/ 0 w 42"/>
                <a:gd name="T1" fmla="*/ 74 h 74"/>
                <a:gd name="T2" fmla="*/ 0 w 42"/>
                <a:gd name="T3" fmla="*/ 0 h 74"/>
                <a:gd name="T4" fmla="*/ 42 w 42"/>
                <a:gd name="T5" fmla="*/ 0 h 74"/>
                <a:gd name="T6" fmla="*/ 42 w 42"/>
                <a:gd name="T7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74">
                  <a:moveTo>
                    <a:pt x="0" y="7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42" y="22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510"/>
            <p:cNvSpPr>
              <a:spLocks/>
            </p:cNvSpPr>
            <p:nvPr/>
          </p:nvSpPr>
          <p:spPr bwMode="auto">
            <a:xfrm>
              <a:off x="5659438" y="3348038"/>
              <a:ext cx="333375" cy="695325"/>
            </a:xfrm>
            <a:custGeom>
              <a:avLst/>
              <a:gdLst>
                <a:gd name="T0" fmla="*/ 0 w 35"/>
                <a:gd name="T1" fmla="*/ 73 h 73"/>
                <a:gd name="T2" fmla="*/ 0 w 35"/>
                <a:gd name="T3" fmla="*/ 0 h 73"/>
                <a:gd name="T4" fmla="*/ 35 w 35"/>
                <a:gd name="T5" fmla="*/ 0 h 73"/>
                <a:gd name="T6" fmla="*/ 35 w 35"/>
                <a:gd name="T7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73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511"/>
            <p:cNvSpPr>
              <a:spLocks/>
            </p:cNvSpPr>
            <p:nvPr/>
          </p:nvSpPr>
          <p:spPr bwMode="auto">
            <a:xfrm>
              <a:off x="5526088" y="3319463"/>
              <a:ext cx="295275" cy="704850"/>
            </a:xfrm>
            <a:custGeom>
              <a:avLst/>
              <a:gdLst>
                <a:gd name="T0" fmla="*/ 0 w 31"/>
                <a:gd name="T1" fmla="*/ 74 h 74"/>
                <a:gd name="T2" fmla="*/ 0 w 31"/>
                <a:gd name="T3" fmla="*/ 0 h 74"/>
                <a:gd name="T4" fmla="*/ 31 w 31"/>
                <a:gd name="T5" fmla="*/ 0 h 74"/>
                <a:gd name="T6" fmla="*/ 31 w 31"/>
                <a:gd name="T7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74">
                  <a:moveTo>
                    <a:pt x="0" y="74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512"/>
            <p:cNvSpPr>
              <a:spLocks/>
            </p:cNvSpPr>
            <p:nvPr/>
          </p:nvSpPr>
          <p:spPr bwMode="auto">
            <a:xfrm>
              <a:off x="5392738" y="2386013"/>
              <a:ext cx="285750" cy="933450"/>
            </a:xfrm>
            <a:custGeom>
              <a:avLst/>
              <a:gdLst>
                <a:gd name="T0" fmla="*/ 0 w 30"/>
                <a:gd name="T1" fmla="*/ 74 h 98"/>
                <a:gd name="T2" fmla="*/ 0 w 30"/>
                <a:gd name="T3" fmla="*/ 0 h 98"/>
                <a:gd name="T4" fmla="*/ 30 w 30"/>
                <a:gd name="T5" fmla="*/ 0 h 98"/>
                <a:gd name="T6" fmla="*/ 30 w 30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98">
                  <a:moveTo>
                    <a:pt x="0" y="74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8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513"/>
            <p:cNvSpPr>
              <a:spLocks/>
            </p:cNvSpPr>
            <p:nvPr/>
          </p:nvSpPr>
          <p:spPr bwMode="auto">
            <a:xfrm>
              <a:off x="4211638" y="1271588"/>
              <a:ext cx="1323975" cy="1838325"/>
            </a:xfrm>
            <a:custGeom>
              <a:avLst/>
              <a:gdLst>
                <a:gd name="T0" fmla="*/ 0 w 139"/>
                <a:gd name="T1" fmla="*/ 193 h 193"/>
                <a:gd name="T2" fmla="*/ 0 w 139"/>
                <a:gd name="T3" fmla="*/ 0 h 193"/>
                <a:gd name="T4" fmla="*/ 139 w 139"/>
                <a:gd name="T5" fmla="*/ 0 h 193"/>
                <a:gd name="T6" fmla="*/ 139 w 139"/>
                <a:gd name="T7" fmla="*/ 11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93">
                  <a:moveTo>
                    <a:pt x="0" y="193"/>
                  </a:moveTo>
                  <a:lnTo>
                    <a:pt x="0" y="0"/>
                  </a:lnTo>
                  <a:lnTo>
                    <a:pt x="139" y="0"/>
                  </a:lnTo>
                  <a:lnTo>
                    <a:pt x="139" y="117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514"/>
            <p:cNvSpPr>
              <a:spLocks/>
            </p:cNvSpPr>
            <p:nvPr/>
          </p:nvSpPr>
          <p:spPr bwMode="auto">
            <a:xfrm>
              <a:off x="2925763" y="1166813"/>
              <a:ext cx="1952625" cy="1390650"/>
            </a:xfrm>
            <a:custGeom>
              <a:avLst/>
              <a:gdLst>
                <a:gd name="T0" fmla="*/ 0 w 205"/>
                <a:gd name="T1" fmla="*/ 146 h 146"/>
                <a:gd name="T2" fmla="*/ 0 w 205"/>
                <a:gd name="T3" fmla="*/ 0 h 146"/>
                <a:gd name="T4" fmla="*/ 205 w 205"/>
                <a:gd name="T5" fmla="*/ 0 h 146"/>
                <a:gd name="T6" fmla="*/ 205 w 205"/>
                <a:gd name="T7" fmla="*/ 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146">
                  <a:moveTo>
                    <a:pt x="0" y="146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11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Line 528"/>
            <p:cNvSpPr>
              <a:spLocks noChangeShapeType="1"/>
            </p:cNvSpPr>
            <p:nvPr/>
          </p:nvSpPr>
          <p:spPr bwMode="auto">
            <a:xfrm flipV="1">
              <a:off x="2744788" y="2557463"/>
              <a:ext cx="0" cy="406717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Line 529"/>
            <p:cNvSpPr>
              <a:spLocks noChangeShapeType="1"/>
            </p:cNvSpPr>
            <p:nvPr/>
          </p:nvSpPr>
          <p:spPr bwMode="auto">
            <a:xfrm flipV="1">
              <a:off x="2878138" y="3128963"/>
              <a:ext cx="0" cy="349567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Line 530"/>
            <p:cNvSpPr>
              <a:spLocks noChangeShapeType="1"/>
            </p:cNvSpPr>
            <p:nvPr/>
          </p:nvSpPr>
          <p:spPr bwMode="auto">
            <a:xfrm flipV="1">
              <a:off x="3011488" y="3452813"/>
              <a:ext cx="0" cy="317182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Line 531"/>
            <p:cNvSpPr>
              <a:spLocks noChangeShapeType="1"/>
            </p:cNvSpPr>
            <p:nvPr/>
          </p:nvSpPr>
          <p:spPr bwMode="auto">
            <a:xfrm flipV="1">
              <a:off x="3144838" y="3452813"/>
              <a:ext cx="0" cy="317182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Line 532"/>
            <p:cNvSpPr>
              <a:spLocks noChangeShapeType="1"/>
            </p:cNvSpPr>
            <p:nvPr/>
          </p:nvSpPr>
          <p:spPr bwMode="auto">
            <a:xfrm flipV="1">
              <a:off x="3278188" y="3548063"/>
              <a:ext cx="0" cy="307657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Line 533"/>
            <p:cNvSpPr>
              <a:spLocks noChangeShapeType="1"/>
            </p:cNvSpPr>
            <p:nvPr/>
          </p:nvSpPr>
          <p:spPr bwMode="auto">
            <a:xfrm flipV="1">
              <a:off x="3402013" y="3557588"/>
              <a:ext cx="0" cy="306705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Line 534"/>
            <p:cNvSpPr>
              <a:spLocks noChangeShapeType="1"/>
            </p:cNvSpPr>
            <p:nvPr/>
          </p:nvSpPr>
          <p:spPr bwMode="auto">
            <a:xfrm flipV="1">
              <a:off x="3535363" y="4567238"/>
              <a:ext cx="0" cy="205740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Line 535"/>
            <p:cNvSpPr>
              <a:spLocks noChangeShapeType="1"/>
            </p:cNvSpPr>
            <p:nvPr/>
          </p:nvSpPr>
          <p:spPr bwMode="auto">
            <a:xfrm flipV="1">
              <a:off x="3668713" y="4567238"/>
              <a:ext cx="0" cy="205740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Line 536"/>
            <p:cNvSpPr>
              <a:spLocks noChangeShapeType="1"/>
            </p:cNvSpPr>
            <p:nvPr/>
          </p:nvSpPr>
          <p:spPr bwMode="auto">
            <a:xfrm flipV="1">
              <a:off x="3802063" y="3529013"/>
              <a:ext cx="0" cy="309562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Line 537"/>
            <p:cNvSpPr>
              <a:spLocks noChangeShapeType="1"/>
            </p:cNvSpPr>
            <p:nvPr/>
          </p:nvSpPr>
          <p:spPr bwMode="auto">
            <a:xfrm flipV="1">
              <a:off x="3935413" y="3529013"/>
              <a:ext cx="0" cy="309562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Line 538"/>
            <p:cNvSpPr>
              <a:spLocks noChangeShapeType="1"/>
            </p:cNvSpPr>
            <p:nvPr/>
          </p:nvSpPr>
          <p:spPr bwMode="auto">
            <a:xfrm flipV="1">
              <a:off x="4068763" y="3109913"/>
              <a:ext cx="0" cy="3514725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Line 539"/>
            <p:cNvSpPr>
              <a:spLocks noChangeShapeType="1"/>
            </p:cNvSpPr>
            <p:nvPr/>
          </p:nvSpPr>
          <p:spPr bwMode="auto">
            <a:xfrm flipV="1">
              <a:off x="4202113" y="3433763"/>
              <a:ext cx="0" cy="3190875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Line 540"/>
            <p:cNvSpPr>
              <a:spLocks noChangeShapeType="1"/>
            </p:cNvSpPr>
            <p:nvPr/>
          </p:nvSpPr>
          <p:spPr bwMode="auto">
            <a:xfrm flipV="1">
              <a:off x="4335463" y="3471863"/>
              <a:ext cx="0" cy="3152775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Line 541"/>
            <p:cNvSpPr>
              <a:spLocks noChangeShapeType="1"/>
            </p:cNvSpPr>
            <p:nvPr/>
          </p:nvSpPr>
          <p:spPr bwMode="auto">
            <a:xfrm flipV="1">
              <a:off x="4468813" y="4262438"/>
              <a:ext cx="0" cy="236220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Line 542"/>
            <p:cNvSpPr>
              <a:spLocks noChangeShapeType="1"/>
            </p:cNvSpPr>
            <p:nvPr/>
          </p:nvSpPr>
          <p:spPr bwMode="auto">
            <a:xfrm flipV="1">
              <a:off x="4602163" y="4262438"/>
              <a:ext cx="0" cy="236220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Line 543"/>
            <p:cNvSpPr>
              <a:spLocks noChangeShapeType="1"/>
            </p:cNvSpPr>
            <p:nvPr/>
          </p:nvSpPr>
          <p:spPr bwMode="auto">
            <a:xfrm flipV="1">
              <a:off x="4735513" y="3614738"/>
              <a:ext cx="0" cy="300990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Line 544"/>
            <p:cNvSpPr>
              <a:spLocks noChangeShapeType="1"/>
            </p:cNvSpPr>
            <p:nvPr/>
          </p:nvSpPr>
          <p:spPr bwMode="auto">
            <a:xfrm flipV="1">
              <a:off x="4868863" y="3738563"/>
              <a:ext cx="0" cy="2886075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Line 545"/>
            <p:cNvSpPr>
              <a:spLocks noChangeShapeType="1"/>
            </p:cNvSpPr>
            <p:nvPr/>
          </p:nvSpPr>
          <p:spPr bwMode="auto">
            <a:xfrm flipV="1">
              <a:off x="4992688" y="3795713"/>
              <a:ext cx="0" cy="2828925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Line 546"/>
            <p:cNvSpPr>
              <a:spLocks noChangeShapeType="1"/>
            </p:cNvSpPr>
            <p:nvPr/>
          </p:nvSpPr>
          <p:spPr bwMode="auto">
            <a:xfrm flipV="1">
              <a:off x="5126038" y="4148138"/>
              <a:ext cx="0" cy="247650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Line 547"/>
            <p:cNvSpPr>
              <a:spLocks noChangeShapeType="1"/>
            </p:cNvSpPr>
            <p:nvPr/>
          </p:nvSpPr>
          <p:spPr bwMode="auto">
            <a:xfrm flipV="1">
              <a:off x="5259388" y="4148138"/>
              <a:ext cx="0" cy="247650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Line 548"/>
            <p:cNvSpPr>
              <a:spLocks noChangeShapeType="1"/>
            </p:cNvSpPr>
            <p:nvPr/>
          </p:nvSpPr>
          <p:spPr bwMode="auto">
            <a:xfrm flipV="1">
              <a:off x="5392738" y="2386013"/>
              <a:ext cx="0" cy="423862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Line 549"/>
            <p:cNvSpPr>
              <a:spLocks noChangeShapeType="1"/>
            </p:cNvSpPr>
            <p:nvPr/>
          </p:nvSpPr>
          <p:spPr bwMode="auto">
            <a:xfrm flipV="1">
              <a:off x="5526088" y="3319463"/>
              <a:ext cx="0" cy="330517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Line 550"/>
            <p:cNvSpPr>
              <a:spLocks noChangeShapeType="1"/>
            </p:cNvSpPr>
            <p:nvPr/>
          </p:nvSpPr>
          <p:spPr bwMode="auto">
            <a:xfrm flipV="1">
              <a:off x="5659438" y="3348038"/>
              <a:ext cx="0" cy="32766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Line 551"/>
            <p:cNvSpPr>
              <a:spLocks noChangeShapeType="1"/>
            </p:cNvSpPr>
            <p:nvPr/>
          </p:nvSpPr>
          <p:spPr bwMode="auto">
            <a:xfrm flipV="1">
              <a:off x="5792788" y="3376613"/>
              <a:ext cx="0" cy="3248025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Line 552"/>
            <p:cNvSpPr>
              <a:spLocks noChangeShapeType="1"/>
            </p:cNvSpPr>
            <p:nvPr/>
          </p:nvSpPr>
          <p:spPr bwMode="auto">
            <a:xfrm flipV="1">
              <a:off x="5926138" y="4338638"/>
              <a:ext cx="0" cy="22860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Line 553"/>
            <p:cNvSpPr>
              <a:spLocks noChangeShapeType="1"/>
            </p:cNvSpPr>
            <p:nvPr/>
          </p:nvSpPr>
          <p:spPr bwMode="auto">
            <a:xfrm flipV="1">
              <a:off x="6059488" y="4338638"/>
              <a:ext cx="0" cy="22860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Line 554"/>
            <p:cNvSpPr>
              <a:spLocks noChangeShapeType="1"/>
            </p:cNvSpPr>
            <p:nvPr/>
          </p:nvSpPr>
          <p:spPr bwMode="auto">
            <a:xfrm flipV="1">
              <a:off x="6192838" y="3662363"/>
              <a:ext cx="0" cy="2962275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Line 555"/>
            <p:cNvSpPr>
              <a:spLocks noChangeShapeType="1"/>
            </p:cNvSpPr>
            <p:nvPr/>
          </p:nvSpPr>
          <p:spPr bwMode="auto">
            <a:xfrm flipV="1">
              <a:off x="6326188" y="3957638"/>
              <a:ext cx="0" cy="26670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Line 556"/>
            <p:cNvSpPr>
              <a:spLocks noChangeShapeType="1"/>
            </p:cNvSpPr>
            <p:nvPr/>
          </p:nvSpPr>
          <p:spPr bwMode="auto">
            <a:xfrm flipV="1">
              <a:off x="6450013" y="3957638"/>
              <a:ext cx="0" cy="26670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Line 557"/>
            <p:cNvSpPr>
              <a:spLocks noChangeShapeType="1"/>
            </p:cNvSpPr>
            <p:nvPr/>
          </p:nvSpPr>
          <p:spPr bwMode="auto">
            <a:xfrm flipV="1">
              <a:off x="6583363" y="3843338"/>
              <a:ext cx="0" cy="27813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Line 558"/>
            <p:cNvSpPr>
              <a:spLocks noChangeShapeType="1"/>
            </p:cNvSpPr>
            <p:nvPr/>
          </p:nvSpPr>
          <p:spPr bwMode="auto">
            <a:xfrm flipV="1">
              <a:off x="6716713" y="3852863"/>
              <a:ext cx="0" cy="277177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Line 559"/>
            <p:cNvSpPr>
              <a:spLocks noChangeShapeType="1"/>
            </p:cNvSpPr>
            <p:nvPr/>
          </p:nvSpPr>
          <p:spPr bwMode="auto">
            <a:xfrm flipV="1">
              <a:off x="6850063" y="4176713"/>
              <a:ext cx="0" cy="2447925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Line 560"/>
            <p:cNvSpPr>
              <a:spLocks noChangeShapeType="1"/>
            </p:cNvSpPr>
            <p:nvPr/>
          </p:nvSpPr>
          <p:spPr bwMode="auto">
            <a:xfrm flipV="1">
              <a:off x="6983413" y="4614863"/>
              <a:ext cx="0" cy="200977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Line 561"/>
            <p:cNvSpPr>
              <a:spLocks noChangeShapeType="1"/>
            </p:cNvSpPr>
            <p:nvPr/>
          </p:nvSpPr>
          <p:spPr bwMode="auto">
            <a:xfrm flipV="1">
              <a:off x="7116763" y="4681538"/>
              <a:ext cx="0" cy="19431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Line 562"/>
            <p:cNvSpPr>
              <a:spLocks noChangeShapeType="1"/>
            </p:cNvSpPr>
            <p:nvPr/>
          </p:nvSpPr>
          <p:spPr bwMode="auto">
            <a:xfrm flipV="1">
              <a:off x="7250113" y="4681538"/>
              <a:ext cx="0" cy="19431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Line 563"/>
            <p:cNvSpPr>
              <a:spLocks noChangeShapeType="1"/>
            </p:cNvSpPr>
            <p:nvPr/>
          </p:nvSpPr>
          <p:spPr bwMode="auto">
            <a:xfrm flipV="1">
              <a:off x="7383463" y="3957638"/>
              <a:ext cx="0" cy="26670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Line 564"/>
            <p:cNvSpPr>
              <a:spLocks noChangeShapeType="1"/>
            </p:cNvSpPr>
            <p:nvPr/>
          </p:nvSpPr>
          <p:spPr bwMode="auto">
            <a:xfrm flipV="1">
              <a:off x="7516813" y="3967163"/>
              <a:ext cx="0" cy="265747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Line 565"/>
            <p:cNvSpPr>
              <a:spLocks noChangeShapeType="1"/>
            </p:cNvSpPr>
            <p:nvPr/>
          </p:nvSpPr>
          <p:spPr bwMode="auto">
            <a:xfrm flipV="1">
              <a:off x="7650163" y="4014788"/>
              <a:ext cx="0" cy="260985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Line 566"/>
            <p:cNvSpPr>
              <a:spLocks noChangeShapeType="1"/>
            </p:cNvSpPr>
            <p:nvPr/>
          </p:nvSpPr>
          <p:spPr bwMode="auto">
            <a:xfrm flipV="1">
              <a:off x="7783513" y="4043363"/>
              <a:ext cx="0" cy="258127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Line 567"/>
            <p:cNvSpPr>
              <a:spLocks noChangeShapeType="1"/>
            </p:cNvSpPr>
            <p:nvPr/>
          </p:nvSpPr>
          <p:spPr bwMode="auto">
            <a:xfrm flipV="1">
              <a:off x="7907338" y="4043363"/>
              <a:ext cx="0" cy="2581275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NMDS</a:t>
            </a:r>
            <a:r>
              <a:rPr lang="en-US" sz="3600" b="1" dirty="0">
                <a:solidFill>
                  <a:srgbClr val="0000FF"/>
                </a:solidFill>
              </a:rPr>
              <a:t>: Comments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NMDS </a:t>
            </a:r>
            <a:r>
              <a:rPr lang="en-US" sz="2800" dirty="0"/>
              <a:t>seems arbitrary, but works rather well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Positives: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Generally yields </a:t>
            </a:r>
            <a:r>
              <a:rPr lang="en-US" sz="2800" dirty="0" smtClean="0"/>
              <a:t>fewer </a:t>
            </a:r>
            <a:r>
              <a:rPr lang="en-US" sz="2800" dirty="0"/>
              <a:t>dimensions than </a:t>
            </a:r>
            <a:r>
              <a:rPr lang="en-US" sz="2800" dirty="0" err="1"/>
              <a:t>PCA,PCoA</a:t>
            </a:r>
            <a:endParaRPr lang="en-US" sz="28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Does not require full distance matrix (missing values ok)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Negatives: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Arbitrary optimization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Results dependent on starting configuration (‘guess’)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Does not preserve distances among objects </a:t>
            </a:r>
            <a:r>
              <a:rPr lang="en-US" dirty="0"/>
              <a:t>(though that is not the objective)</a:t>
            </a:r>
          </a:p>
        </p:txBody>
      </p:sp>
      <p:sp>
        <p:nvSpPr>
          <p:cNvPr id="55501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" y="660301"/>
            <a:ext cx="4855105" cy="493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597" y="1004888"/>
            <a:ext cx="3040336" cy="308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MDS Example: Bumpus Data</a:t>
            </a:r>
          </a:p>
        </p:txBody>
      </p:sp>
      <p:sp>
        <p:nvSpPr>
          <p:cNvPr id="557059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7132638" y="5824538"/>
            <a:ext cx="2897187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Males (red) </a:t>
            </a:r>
          </a:p>
          <a:p>
            <a:pPr algn="l">
              <a:spcBef>
                <a:spcPct val="50000"/>
              </a:spcBef>
            </a:pPr>
            <a:r>
              <a:rPr lang="en-US" sz="1800"/>
              <a:t>Females (blue)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301750" y="5961063"/>
            <a:ext cx="233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Final Stress = 12.828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7067550" y="4168775"/>
            <a:ext cx="2897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PCA Plot for comparison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950"/>
            <a:ext cx="102870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Canonical </a:t>
            </a:r>
            <a:r>
              <a:rPr lang="en-US" sz="3600" b="1" dirty="0" err="1">
                <a:solidFill>
                  <a:srgbClr val="0000FF"/>
                </a:solidFill>
              </a:rPr>
              <a:t>Variates</a:t>
            </a:r>
            <a:r>
              <a:rPr lang="en-US" sz="3600" b="1" dirty="0">
                <a:solidFill>
                  <a:srgbClr val="0000FF"/>
                </a:solidFill>
              </a:rPr>
              <a:t> Analysis/Discriminant Analysis</a:t>
            </a: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198438" y="1021493"/>
            <a:ext cx="9793287" cy="478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Ordination that </a:t>
            </a:r>
            <a:r>
              <a:rPr lang="en-US" sz="2800" dirty="0"/>
              <a:t>maximally discriminates </a:t>
            </a:r>
            <a:r>
              <a:rPr lang="en-US" sz="2800" dirty="0" smtClean="0"/>
              <a:t>among </a:t>
            </a:r>
            <a:r>
              <a:rPr lang="en-US" sz="2800" b="1" i="1" dirty="0"/>
              <a:t>known </a:t>
            </a:r>
            <a:r>
              <a:rPr lang="en-US" sz="2800" dirty="0" smtClean="0"/>
              <a:t>groups (g)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Variation expressed as ratio             </a:t>
            </a:r>
            <a:r>
              <a:rPr lang="en-US" sz="1600" dirty="0" smtClean="0"/>
              <a:t>( </a:t>
            </a:r>
            <a:r>
              <a:rPr lang="en-US" sz="1600" b="1" dirty="0" smtClean="0"/>
              <a:t>C</a:t>
            </a:r>
            <a:r>
              <a:rPr lang="en-US" sz="1600" b="1" baseline="-25000" dirty="0" smtClean="0"/>
              <a:t>W</a:t>
            </a:r>
            <a:r>
              <a:rPr lang="en-US" sz="1600" dirty="0" smtClean="0"/>
              <a:t> = pooled within VCV; </a:t>
            </a:r>
            <a:r>
              <a:rPr lang="en-US" sz="1600" b="1" dirty="0" smtClean="0"/>
              <a:t>C</a:t>
            </a:r>
            <a:r>
              <a:rPr lang="en-US" sz="1600" b="1" baseline="-25000" dirty="0" smtClean="0"/>
              <a:t>B</a:t>
            </a:r>
            <a:r>
              <a:rPr lang="en-US" sz="1600" b="1" dirty="0" smtClean="0"/>
              <a:t> </a:t>
            </a:r>
            <a:r>
              <a:rPr lang="en-US" sz="1600" dirty="0" smtClean="0"/>
              <a:t>= between-</a:t>
            </a:r>
            <a:r>
              <a:rPr lang="en-US" sz="1600" dirty="0" err="1" smtClean="0"/>
              <a:t>gp</a:t>
            </a:r>
            <a:r>
              <a:rPr lang="en-US" sz="1600" dirty="0" smtClean="0"/>
              <a:t> VCV)</a:t>
            </a:r>
            <a:r>
              <a:rPr lang="en-US" sz="2800" dirty="0" smtClean="0"/>
              <a:t>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Decomposition of            results in canonical vector space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Suggests </a:t>
            </a:r>
            <a:r>
              <a:rPr lang="en-US" sz="2800" dirty="0"/>
              <a:t>which groups differ on which variables</a:t>
            </a:r>
          </a:p>
          <a:p>
            <a:pPr lvl="2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Within-group variation in CVA plot is circular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u="sng" dirty="0" smtClean="0">
              <a:solidFill>
                <a:srgbClr val="FF33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u="sng" dirty="0">
              <a:solidFill>
                <a:srgbClr val="FF33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u="sng" dirty="0" smtClean="0">
                <a:solidFill>
                  <a:srgbClr val="FF3300"/>
                </a:solidFill>
              </a:rPr>
              <a:t>METHOD </a:t>
            </a:r>
            <a:r>
              <a:rPr lang="en-US" sz="2800" b="1" u="sng" dirty="0">
                <a:solidFill>
                  <a:srgbClr val="FF3300"/>
                </a:solidFill>
              </a:rPr>
              <a:t>COMMONLY MISUSED BY BIOLOGISTS</a:t>
            </a:r>
          </a:p>
        </p:txBody>
      </p:sp>
      <p:sp>
        <p:nvSpPr>
          <p:cNvPr id="57754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44" name="Text Box 8"/>
          <p:cNvSpPr txBox="1">
            <a:spLocks noChangeArrowheads="1"/>
          </p:cNvSpPr>
          <p:nvPr/>
        </p:nvSpPr>
        <p:spPr bwMode="auto">
          <a:xfrm>
            <a:off x="79375" y="6418263"/>
            <a:ext cx="933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Historical note:  Fisher developed DFA (1936), which was generalized to CVA by Rao (1948; 1952)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18263"/>
            <a:ext cx="2143125" cy="454025"/>
          </a:xfrm>
        </p:spPr>
        <p:txBody>
          <a:bodyPr/>
          <a:lstStyle/>
          <a:p>
            <a:fld id="{2303FA0F-FA65-4357-9EF7-7FB640495AD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18409"/>
              </p:ext>
            </p:extLst>
          </p:nvPr>
        </p:nvGraphicFramePr>
        <p:xfrm>
          <a:off x="4409990" y="1993692"/>
          <a:ext cx="992505" cy="55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22" name="Equation" r:id="rId4" imgW="431640" imgH="241200" progId="Equation.DSMT4">
                  <p:embed/>
                </p:oleObj>
              </mc:Choice>
              <mc:Fallback>
                <p:oleObj name="Equation" r:id="rId4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9990" y="1993692"/>
                        <a:ext cx="992505" cy="55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44727"/>
              </p:ext>
            </p:extLst>
          </p:nvPr>
        </p:nvGraphicFramePr>
        <p:xfrm>
          <a:off x="2988508" y="2921910"/>
          <a:ext cx="9921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23" name="Equation" r:id="rId6" imgW="431640" imgH="241200" progId="Equation.DSMT4">
                  <p:embed/>
                </p:oleObj>
              </mc:Choice>
              <mc:Fallback>
                <p:oleObj name="Equation" r:id="rId6" imgW="4316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508" y="2921910"/>
                        <a:ext cx="9921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DFA/CVA: Protocol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61155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156" name="Text Box 4"/>
          <p:cNvSpPr txBox="1">
            <a:spLocks noChangeArrowheads="1"/>
          </p:cNvSpPr>
          <p:nvPr/>
        </p:nvSpPr>
        <p:spPr bwMode="auto">
          <a:xfrm>
            <a:off x="198437" y="1043876"/>
            <a:ext cx="9793287" cy="49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buFontTx/>
              <a:buAutoNum type="arabicPeriod"/>
            </a:pPr>
            <a:r>
              <a:rPr lang="en-US" sz="2600" dirty="0" smtClean="0">
                <a:cs typeface="Times New Roman" pitchFamily="18" charset="0"/>
              </a:rPr>
              <a:t>Partition variation: </a:t>
            </a:r>
            <a:endParaRPr lang="en-US" sz="2600" dirty="0">
              <a:cs typeface="Times New Roman" pitchFamily="18" charset="0"/>
            </a:endParaRPr>
          </a:p>
          <a:p>
            <a:pPr>
              <a:spcBef>
                <a:spcPct val="25000"/>
              </a:spcBef>
              <a:buFontTx/>
              <a:buAutoNum type="arabicPeriod"/>
            </a:pPr>
            <a:endParaRPr lang="en-US" sz="2600" dirty="0" smtClean="0"/>
          </a:p>
          <a:p>
            <a:pPr>
              <a:spcBef>
                <a:spcPct val="25000"/>
              </a:spcBef>
              <a:buFontTx/>
              <a:buAutoNum type="arabicPeriod"/>
            </a:pPr>
            <a:endParaRPr lang="en-US" sz="2600" dirty="0"/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sz="2600" dirty="0" smtClean="0"/>
              <a:t>Obtain canonical axes of </a:t>
            </a:r>
            <a:endParaRPr lang="en-US" sz="2600" dirty="0"/>
          </a:p>
          <a:p>
            <a:pPr>
              <a:spcBef>
                <a:spcPct val="25000"/>
              </a:spcBef>
              <a:buFontTx/>
              <a:buAutoNum type="arabicPeriod"/>
            </a:pPr>
            <a:endParaRPr lang="en-US" sz="2600" dirty="0"/>
          </a:p>
          <a:p>
            <a:pPr>
              <a:spcBef>
                <a:spcPct val="25000"/>
              </a:spcBef>
              <a:buFontTx/>
              <a:buAutoNum type="arabicPeriod"/>
            </a:pPr>
            <a:endParaRPr lang="en-US" sz="2600" dirty="0" smtClean="0"/>
          </a:p>
          <a:p>
            <a:pPr>
              <a:spcBef>
                <a:spcPct val="25000"/>
              </a:spcBef>
              <a:buFontTx/>
              <a:buAutoNum type="arabicPeriod"/>
            </a:pPr>
            <a:endParaRPr lang="en-US" sz="2600" dirty="0" smtClean="0"/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sz="2600" dirty="0" smtClean="0"/>
              <a:t>Calculate normalized canonical axes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endParaRPr lang="en-US" sz="2600" dirty="0"/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sz="2600" dirty="0" smtClean="0"/>
              <a:t>Obtain canonical </a:t>
            </a:r>
            <a:r>
              <a:rPr lang="en-US" sz="2600" dirty="0" err="1" smtClean="0"/>
              <a:t>variates</a:t>
            </a:r>
            <a:r>
              <a:rPr lang="en-US" sz="2600" dirty="0" smtClean="0"/>
              <a:t> (CVA scores: from </a:t>
            </a:r>
            <a:r>
              <a:rPr lang="en-US" sz="2600" b="1" dirty="0" err="1" smtClean="0"/>
              <a:t>Y</a:t>
            </a:r>
            <a:r>
              <a:rPr lang="en-US" sz="2600" baseline="-25000" dirty="0" err="1" smtClean="0"/>
              <a:t>c</a:t>
            </a:r>
            <a:r>
              <a:rPr lang="en-US" sz="2600" dirty="0" smtClean="0"/>
              <a:t> = centered data)</a:t>
            </a:r>
          </a:p>
        </p:txBody>
      </p:sp>
      <p:graphicFrame>
        <p:nvGraphicFramePr>
          <p:cNvPr id="561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567567"/>
              </p:ext>
            </p:extLst>
          </p:nvPr>
        </p:nvGraphicFramePr>
        <p:xfrm>
          <a:off x="3562598" y="982917"/>
          <a:ext cx="2496618" cy="59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71" name="Equation" r:id="rId4" imgW="1434960" imgH="342720" progId="Equation.DSMT4">
                  <p:embed/>
                </p:oleObj>
              </mc:Choice>
              <mc:Fallback>
                <p:oleObj name="Equation" r:id="rId4" imgW="143496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598" y="982917"/>
                        <a:ext cx="2496618" cy="596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25019"/>
              </p:ext>
            </p:extLst>
          </p:nvPr>
        </p:nvGraphicFramePr>
        <p:xfrm>
          <a:off x="6270172" y="982917"/>
          <a:ext cx="3032617" cy="53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72" name="Equation" r:id="rId6" imgW="1663560" imgH="291960" progId="Equation.DSMT4">
                  <p:embed/>
                </p:oleObj>
              </mc:Choice>
              <mc:Fallback>
                <p:oleObj name="Equation" r:id="rId6" imgW="1663560" imgH="291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172" y="982917"/>
                        <a:ext cx="3032617" cy="532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941644"/>
              </p:ext>
            </p:extLst>
          </p:nvPr>
        </p:nvGraphicFramePr>
        <p:xfrm>
          <a:off x="1059595" y="1635372"/>
          <a:ext cx="2368269" cy="32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73" name="Equation" r:id="rId8" imgW="1371600" imgH="190440" progId="Equation.DSMT4">
                  <p:embed/>
                </p:oleObj>
              </mc:Choice>
              <mc:Fallback>
                <p:oleObj name="Equation" r:id="rId8" imgW="1371600" imgH="190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595" y="1635372"/>
                        <a:ext cx="2368269" cy="329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79662"/>
              </p:ext>
            </p:extLst>
          </p:nvPr>
        </p:nvGraphicFramePr>
        <p:xfrm>
          <a:off x="4152638" y="2528137"/>
          <a:ext cx="9921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74" name="Equation" r:id="rId10" imgW="431613" imgH="241195" progId="Equation.DSMT4">
                  <p:embed/>
                </p:oleObj>
              </mc:Choice>
              <mc:Fallback>
                <p:oleObj name="Equation" r:id="rId10" imgW="431613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638" y="2528137"/>
                        <a:ext cx="9921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77696"/>
              </p:ext>
            </p:extLst>
          </p:nvPr>
        </p:nvGraphicFramePr>
        <p:xfrm>
          <a:off x="1764221" y="3019176"/>
          <a:ext cx="23685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75" name="Equation" r:id="rId12" imgW="1231560" imgH="279360" progId="Equation.DSMT4">
                  <p:embed/>
                </p:oleObj>
              </mc:Choice>
              <mc:Fallback>
                <p:oleObj name="Equation" r:id="rId12" imgW="123156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221" y="3019176"/>
                        <a:ext cx="23685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735468"/>
              </p:ext>
            </p:extLst>
          </p:nvPr>
        </p:nvGraphicFramePr>
        <p:xfrm>
          <a:off x="1595438" y="3727450"/>
          <a:ext cx="2954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76" name="Equation" r:id="rId14" imgW="1536480" imgH="279360" progId="Equation.DSMT4">
                  <p:embed/>
                </p:oleObj>
              </mc:Choice>
              <mc:Fallback>
                <p:oleObj name="Equation" r:id="rId14" imgW="153648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727450"/>
                        <a:ext cx="29543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191919" y="1609344"/>
            <a:ext cx="3574129" cy="865632"/>
            <a:chOff x="5191919" y="2243328"/>
            <a:chExt cx="3574129" cy="865632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6752617"/>
                </p:ext>
              </p:extLst>
            </p:nvPr>
          </p:nvGraphicFramePr>
          <p:xfrm>
            <a:off x="5378323" y="2385378"/>
            <a:ext cx="1252538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77" name="Equation" r:id="rId16" imgW="723600" imgH="368280" progId="Equation.DSMT4">
                    <p:embed/>
                  </p:oleObj>
                </mc:Choice>
                <mc:Fallback>
                  <p:oleObj name="Equation" r:id="rId16" imgW="723600" imgH="3682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8323" y="2385378"/>
                          <a:ext cx="1252538" cy="639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4256676"/>
                </p:ext>
              </p:extLst>
            </p:nvPr>
          </p:nvGraphicFramePr>
          <p:xfrm>
            <a:off x="7159498" y="2329815"/>
            <a:ext cx="1431925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78" name="Equation" r:id="rId18" imgW="774360" imgH="368280" progId="Equation.DSMT4">
                    <p:embed/>
                  </p:oleObj>
                </mc:Choice>
                <mc:Fallback>
                  <p:oleObj name="Equation" r:id="rId18" imgW="774360" imgH="3682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9498" y="2329815"/>
                          <a:ext cx="1431925" cy="688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 bwMode="auto">
            <a:xfrm>
              <a:off x="5191919" y="2243328"/>
              <a:ext cx="3574129" cy="86563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49823" y="3023616"/>
            <a:ext cx="4334841" cy="1077218"/>
            <a:chOff x="5449824" y="4279392"/>
            <a:chExt cx="4334841" cy="1077218"/>
          </a:xfrm>
        </p:grpSpPr>
        <p:sp>
          <p:nvSpPr>
            <p:cNvPr id="11" name="TextBox 10"/>
            <p:cNvSpPr txBox="1"/>
            <p:nvPr/>
          </p:nvSpPr>
          <p:spPr>
            <a:xfrm>
              <a:off x="5449824" y="4279392"/>
              <a:ext cx="4334841" cy="10772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/>
                <a:t>U</a:t>
              </a:r>
              <a:r>
                <a:rPr lang="en-US" sz="1600" dirty="0" smtClean="0"/>
                <a:t> contains (g-1) eigenvectors of              . </a:t>
              </a:r>
            </a:p>
            <a:p>
              <a:pPr algn="l"/>
              <a:r>
                <a:rPr lang="en-US" sz="1600" dirty="0" smtClean="0"/>
                <a:t>However, they are </a:t>
              </a:r>
              <a:r>
                <a:rPr lang="en-US" sz="1600" i="1" dirty="0" smtClean="0"/>
                <a:t>NOT </a:t>
              </a:r>
              <a:r>
                <a:rPr lang="en-US" sz="1600" dirty="0" smtClean="0"/>
                <a:t>orthogonal, because </a:t>
              </a:r>
            </a:p>
            <a:p>
              <a:pPr algn="l"/>
              <a:r>
                <a:rPr lang="en-US" sz="1600" dirty="0"/>
                <a:t> </a:t>
              </a:r>
              <a:r>
                <a:rPr lang="en-US" sz="1600" dirty="0" smtClean="0"/>
                <a:t>             is square, but not symmetric. (sometimes </a:t>
              </a:r>
            </a:p>
            <a:p>
              <a:pPr algn="l"/>
              <a:r>
                <a:rPr lang="en-US" sz="1600" dirty="0" smtClean="0"/>
                <a:t>Called the discriminant functions).</a:t>
              </a:r>
              <a:endParaRPr lang="en-US" sz="1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930637"/>
                </p:ext>
              </p:extLst>
            </p:nvPr>
          </p:nvGraphicFramePr>
          <p:xfrm>
            <a:off x="8302752" y="4315968"/>
            <a:ext cx="554990" cy="309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79" name="Equation" r:id="rId20" imgW="431613" imgH="241195" progId="Equation.DSMT4">
                    <p:embed/>
                  </p:oleObj>
                </mc:Choice>
                <mc:Fallback>
                  <p:oleObj name="Equation" r:id="rId20" imgW="431613" imgH="24119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2752" y="4315968"/>
                          <a:ext cx="554990" cy="309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6524257"/>
                </p:ext>
              </p:extLst>
            </p:nvPr>
          </p:nvGraphicFramePr>
          <p:xfrm>
            <a:off x="5626481" y="4800827"/>
            <a:ext cx="555625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80" name="Equation" r:id="rId21" imgW="431613" imgH="241195" progId="Equation.DSMT4">
                    <p:embed/>
                  </p:oleObj>
                </mc:Choice>
                <mc:Fallback>
                  <p:oleObj name="Equation" r:id="rId21" imgW="431613" imgH="24119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6481" y="4800827"/>
                          <a:ext cx="555625" cy="309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685007"/>
              </p:ext>
            </p:extLst>
          </p:nvPr>
        </p:nvGraphicFramePr>
        <p:xfrm>
          <a:off x="5759450" y="4476750"/>
          <a:ext cx="27733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81" name="Equation" r:id="rId22" imgW="1447560" imgH="304560" progId="Equation.DSMT4">
                  <p:embed/>
                </p:oleObj>
              </mc:Choice>
              <mc:Fallback>
                <p:oleObj name="Equation" r:id="rId22" imgW="1447560" imgH="304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4476750"/>
                        <a:ext cx="27733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53260"/>
              </p:ext>
            </p:extLst>
          </p:nvPr>
        </p:nvGraphicFramePr>
        <p:xfrm>
          <a:off x="2938463" y="6037263"/>
          <a:ext cx="1571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82" name="Equation" r:id="rId24" imgW="812520" imgH="228600" progId="Equation.DSMT4">
                  <p:embed/>
                </p:oleObj>
              </mc:Choice>
              <mc:Fallback>
                <p:oleObj name="Equation" r:id="rId24" imgW="8125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6037263"/>
                        <a:ext cx="15716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CVA</a:t>
            </a:r>
            <a:r>
              <a:rPr lang="en-US" sz="3600" b="1" dirty="0">
                <a:solidFill>
                  <a:srgbClr val="0000FF"/>
                </a:solidFill>
              </a:rPr>
              <a:t>: </a:t>
            </a:r>
            <a:r>
              <a:rPr lang="en-US" sz="3600" b="1" dirty="0" smtClean="0">
                <a:solidFill>
                  <a:srgbClr val="0000FF"/>
                </a:solidFill>
              </a:rPr>
              <a:t>What it Does</a:t>
            </a:r>
            <a:endParaRPr lang="en-US" sz="3600" b="1" baseline="30000" dirty="0">
              <a:solidFill>
                <a:srgbClr val="0000FF"/>
              </a:solidFill>
            </a:endParaRPr>
          </a:p>
        </p:txBody>
      </p:sp>
      <p:sp>
        <p:nvSpPr>
          <p:cNvPr id="561155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156" name="Text Box 4"/>
          <p:cNvSpPr txBox="1">
            <a:spLocks noChangeArrowheads="1"/>
          </p:cNvSpPr>
          <p:nvPr/>
        </p:nvSpPr>
        <p:spPr bwMode="auto">
          <a:xfrm>
            <a:off x="198438" y="1019493"/>
            <a:ext cx="9793287" cy="95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Rotates and shears data space to space of normalized canonical axes (group variation will be circular)</a:t>
            </a:r>
            <a:endParaRPr lang="en-US" sz="28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28" y="2023021"/>
            <a:ext cx="6058710" cy="45674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9361" y="4587456"/>
            <a:ext cx="2142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err="1" smtClean="0"/>
              <a:t>sapce</a:t>
            </a:r>
            <a:r>
              <a:rPr lang="en-US" sz="1600" dirty="0" smtClean="0"/>
              <a:t> (a) </a:t>
            </a:r>
            <a:r>
              <a:rPr lang="en-US" sz="1600" dirty="0" smtClean="0">
                <a:sym typeface="Wingdings"/>
              </a:rPr>
              <a:t> eigenvectors (b)  canonical axes (c)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61862" y="6209738"/>
            <a:ext cx="226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Legendre and Legendre  (1998)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63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DFA/CVA: Classification</a:t>
            </a:r>
          </a:p>
        </p:txBody>
      </p:sp>
      <p:sp>
        <p:nvSpPr>
          <p:cNvPr id="56320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21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Obtain CVA scores of specimens (and group means)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Calculate </a:t>
            </a:r>
            <a:r>
              <a:rPr lang="en-US" sz="2800" dirty="0" err="1"/>
              <a:t>Mahalanobis</a:t>
            </a:r>
            <a:r>
              <a:rPr lang="en-US" sz="2800" dirty="0"/>
              <a:t> D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  <a:r>
              <a:rPr lang="en-US" sz="2800" dirty="0" smtClean="0"/>
              <a:t>to means,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Assign </a:t>
            </a:r>
            <a:r>
              <a:rPr lang="en-US" sz="2800" dirty="0"/>
              <a:t>objects to the group to which it is closest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Determine % misclassified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Note: ideally this is done with a second set of data NOT used to generate CVA (called cross-validation)</a:t>
            </a:r>
          </a:p>
        </p:txBody>
      </p:sp>
      <p:sp>
        <p:nvSpPr>
          <p:cNvPr id="5632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37" y="689376"/>
            <a:ext cx="4813348" cy="489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CVA Example: Bumpus Data</a:t>
            </a:r>
          </a:p>
        </p:txBody>
      </p:sp>
      <p:sp>
        <p:nvSpPr>
          <p:cNvPr id="569347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349" name="Text Box 5"/>
          <p:cNvSpPr txBox="1">
            <a:spLocks noChangeArrowheads="1"/>
          </p:cNvSpPr>
          <p:nvPr/>
        </p:nvSpPr>
        <p:spPr bwMode="auto">
          <a:xfrm>
            <a:off x="234950" y="1303338"/>
            <a:ext cx="1785938" cy="1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1800"/>
              <a:t>4-groups (male/female alive/dead)</a:t>
            </a:r>
          </a:p>
          <a:p>
            <a:pPr algn="l">
              <a:spcBef>
                <a:spcPct val="10000"/>
              </a:spcBef>
            </a:pPr>
            <a:endParaRPr lang="en-US" sz="1800"/>
          </a:p>
          <a:p>
            <a:pPr algn="l">
              <a:spcBef>
                <a:spcPct val="10000"/>
              </a:spcBef>
            </a:pPr>
            <a:r>
              <a:rPr lang="en-US" sz="1800"/>
              <a:t>Colored by sex</a:t>
            </a:r>
          </a:p>
        </p:txBody>
      </p:sp>
      <p:sp>
        <p:nvSpPr>
          <p:cNvPr id="569354" name="Text Box 10"/>
          <p:cNvSpPr txBox="1">
            <a:spLocks noChangeArrowheads="1"/>
          </p:cNvSpPr>
          <p:nvPr/>
        </p:nvSpPr>
        <p:spPr bwMode="auto">
          <a:xfrm>
            <a:off x="236538" y="4495800"/>
            <a:ext cx="2195512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1800" dirty="0"/>
              <a:t>Classification:</a:t>
            </a:r>
          </a:p>
          <a:p>
            <a:pPr algn="l">
              <a:spcBef>
                <a:spcPct val="10000"/>
              </a:spcBef>
            </a:pPr>
            <a:r>
              <a:rPr lang="en-US" sz="1800" dirty="0"/>
              <a:t>85% correct by sex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28" y="2951079"/>
            <a:ext cx="3040336" cy="308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328281" y="6058681"/>
            <a:ext cx="2897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/>
              <a:t>PCA Plot for </a:t>
            </a:r>
            <a:r>
              <a:rPr lang="en-US" sz="1800" dirty="0" smtClean="0"/>
              <a:t>comparison</a:t>
            </a:r>
            <a:endParaRPr lang="en-US" sz="1800" dirty="0">
              <a:cs typeface="Times New Roman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29242" y="5573699"/>
            <a:ext cx="37618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1800" b="1" dirty="0" smtClean="0"/>
              <a:t>Note how groups are MORE separated in CVA plot vs. PCA plot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Data Space Distortion With CVA</a:t>
            </a: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198438" y="1069975"/>
            <a:ext cx="9793287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Distances and directions among groups distorted with CVA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CVA should </a:t>
            </a:r>
            <a:r>
              <a:rPr lang="en-US" sz="2800" b="1" u="sng"/>
              <a:t>NOT</a:t>
            </a:r>
            <a:r>
              <a:rPr lang="en-US" sz="2800"/>
              <a:t> be used to describe patterns and variation in data space, only for describing group differences</a:t>
            </a:r>
          </a:p>
        </p:txBody>
      </p:sp>
      <p:sp>
        <p:nvSpPr>
          <p:cNvPr id="57549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5505" name="Group 17"/>
          <p:cNvGrpSpPr>
            <a:grpSpLocks/>
          </p:cNvGrpSpPr>
          <p:nvPr/>
        </p:nvGrpSpPr>
        <p:grpSpPr bwMode="auto">
          <a:xfrm>
            <a:off x="6399213" y="1535113"/>
            <a:ext cx="2133600" cy="2925762"/>
            <a:chOff x="4031" y="1183"/>
            <a:chExt cx="1344" cy="1843"/>
          </a:xfrm>
        </p:grpSpPr>
        <p:pic>
          <p:nvPicPr>
            <p:cNvPr id="5754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3" t="30423" r="44562" b="24925"/>
            <a:stretch>
              <a:fillRect/>
            </a:stretch>
          </p:blipFill>
          <p:spPr bwMode="auto">
            <a:xfrm>
              <a:off x="4031" y="1183"/>
              <a:ext cx="1344" cy="1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5494" name="Line 6"/>
            <p:cNvSpPr>
              <a:spLocks noChangeShapeType="1"/>
            </p:cNvSpPr>
            <p:nvPr/>
          </p:nvSpPr>
          <p:spPr bwMode="auto">
            <a:xfrm>
              <a:off x="4655" y="1250"/>
              <a:ext cx="48" cy="17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 rot="-5400000">
              <a:off x="4775" y="1370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497" name="Line 9"/>
            <p:cNvSpPr>
              <a:spLocks noChangeShapeType="1"/>
            </p:cNvSpPr>
            <p:nvPr/>
          </p:nvSpPr>
          <p:spPr bwMode="auto">
            <a:xfrm rot="-5400000">
              <a:off x="4549" y="1512"/>
              <a:ext cx="0" cy="2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754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-150" r="44562" b="70349"/>
          <a:stretch>
            <a:fillRect/>
          </a:stretch>
        </p:blipFill>
        <p:spPr bwMode="auto">
          <a:xfrm>
            <a:off x="1030288" y="1816100"/>
            <a:ext cx="21336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5504" name="Group 16"/>
          <p:cNvGrpSpPr>
            <a:grpSpLocks/>
          </p:cNvGrpSpPr>
          <p:nvPr/>
        </p:nvGrpSpPr>
        <p:grpSpPr bwMode="auto">
          <a:xfrm>
            <a:off x="3255963" y="1901825"/>
            <a:ext cx="2133600" cy="2019300"/>
            <a:chOff x="2051" y="1414"/>
            <a:chExt cx="1344" cy="1272"/>
          </a:xfrm>
        </p:grpSpPr>
        <p:pic>
          <p:nvPicPr>
            <p:cNvPr id="57549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3" t="-150" r="44562" b="70349"/>
            <a:stretch>
              <a:fillRect/>
            </a:stretch>
          </p:blipFill>
          <p:spPr bwMode="auto">
            <a:xfrm>
              <a:off x="2051" y="1414"/>
              <a:ext cx="1344" cy="1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5500" name="Line 12"/>
            <p:cNvSpPr>
              <a:spLocks noChangeShapeType="1"/>
            </p:cNvSpPr>
            <p:nvPr/>
          </p:nvSpPr>
          <p:spPr bwMode="auto">
            <a:xfrm>
              <a:off x="2517" y="1500"/>
              <a:ext cx="638" cy="11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5502" name="Text Box 14"/>
          <p:cNvSpPr txBox="1">
            <a:spLocks noChangeArrowheads="1"/>
          </p:cNvSpPr>
          <p:nvPr/>
        </p:nvSpPr>
        <p:spPr bwMode="auto">
          <a:xfrm>
            <a:off x="0" y="6553200"/>
            <a:ext cx="489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Adapted from </a:t>
            </a:r>
            <a:r>
              <a:rPr lang="en-US" sz="1400" dirty="0" err="1">
                <a:solidFill>
                  <a:srgbClr val="000000"/>
                </a:solidFill>
              </a:rPr>
              <a:t>Klingenberg</a:t>
            </a:r>
            <a:r>
              <a:rPr lang="en-US" sz="1400" dirty="0">
                <a:solidFill>
                  <a:srgbClr val="000000"/>
                </a:solidFill>
              </a:rPr>
              <a:t> and </a:t>
            </a:r>
            <a:r>
              <a:rPr lang="en-US" sz="1400" dirty="0" err="1">
                <a:solidFill>
                  <a:srgbClr val="000000"/>
                </a:solidFill>
              </a:rPr>
              <a:t>Monteiro</a:t>
            </a:r>
            <a:r>
              <a:rPr lang="en-US" sz="1400" dirty="0">
                <a:solidFill>
                  <a:srgbClr val="000000"/>
                </a:solidFill>
              </a:rPr>
              <a:t>. (2005). </a:t>
            </a:r>
            <a:r>
              <a:rPr lang="en-US" sz="1400" i="1" dirty="0">
                <a:solidFill>
                  <a:srgbClr val="000000"/>
                </a:solidFill>
              </a:rPr>
              <a:t>Syst. B </a:t>
            </a:r>
            <a:r>
              <a:rPr lang="en-US" sz="1400" i="1" dirty="0" err="1">
                <a:solidFill>
                  <a:srgbClr val="000000"/>
                </a:solidFill>
              </a:rPr>
              <a:t>iol</a:t>
            </a:r>
            <a:r>
              <a:rPr lang="en-US" sz="1400" i="1" dirty="0">
                <a:solidFill>
                  <a:srgbClr val="000000"/>
                </a:solidFill>
              </a:rPr>
              <a:t>.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75503" name="Text Box 15"/>
          <p:cNvSpPr txBox="1">
            <a:spLocks noChangeArrowheads="1"/>
          </p:cNvSpPr>
          <p:nvPr/>
        </p:nvSpPr>
        <p:spPr bwMode="auto">
          <a:xfrm>
            <a:off x="1374775" y="4246563"/>
            <a:ext cx="1663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Original data:3 equidistant groups</a:t>
            </a:r>
            <a:r>
              <a:rPr lang="en-US" sz="1400" i="1">
                <a:solidFill>
                  <a:srgbClr val="000000"/>
                </a:solidFill>
              </a:rPr>
              <a:t> 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75506" name="Text Box 18"/>
          <p:cNvSpPr txBox="1">
            <a:spLocks noChangeArrowheads="1"/>
          </p:cNvSpPr>
          <p:nvPr/>
        </p:nvSpPr>
        <p:spPr bwMode="auto">
          <a:xfrm>
            <a:off x="4130675" y="4302125"/>
            <a:ext cx="1663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CV1 through data space</a:t>
            </a:r>
            <a:r>
              <a:rPr lang="en-US" sz="1400" i="1">
                <a:solidFill>
                  <a:srgbClr val="000000"/>
                </a:solidFill>
              </a:rPr>
              <a:t> 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75507" name="Text Box 19"/>
          <p:cNvSpPr txBox="1">
            <a:spLocks noChangeArrowheads="1"/>
          </p:cNvSpPr>
          <p:nvPr/>
        </p:nvSpPr>
        <p:spPr bwMode="auto">
          <a:xfrm>
            <a:off x="6637338" y="4508500"/>
            <a:ext cx="1663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CVA space: groups NOT equidistant</a:t>
            </a:r>
            <a:r>
              <a:rPr lang="en-US" sz="1400" i="1">
                <a:solidFill>
                  <a:srgbClr val="000000"/>
                </a:solidFill>
              </a:rPr>
              <a:t> 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03" grpId="0"/>
      <p:bldP spid="575506" grpId="0"/>
      <p:bldP spid="57550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Data Space Distortion With CVA</a:t>
            </a: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198438" y="1006911"/>
            <a:ext cx="9793287" cy="32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dirty="0" smtClean="0"/>
              <a:t>CV axes NOT orthogonal in original data space</a:t>
            </a:r>
            <a:endParaRPr lang="en-US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dirty="0" smtClean="0"/>
              <a:t>Linear discrimination ONLY forms linear plane IFF within-group </a:t>
            </a:r>
            <a:r>
              <a:rPr lang="en-US" dirty="0" err="1" smtClean="0"/>
              <a:t>covariances</a:t>
            </a:r>
            <a:r>
              <a:rPr lang="en-US" dirty="0" smtClean="0"/>
              <a:t> identical  (shown as ‘equal probability classification lines below)</a:t>
            </a:r>
            <a:endParaRPr lang="en-US" dirty="0"/>
          </a:p>
        </p:txBody>
      </p:sp>
      <p:sp>
        <p:nvSpPr>
          <p:cNvPr id="57549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502" name="Text Box 14"/>
          <p:cNvSpPr txBox="1">
            <a:spLocks noChangeArrowheads="1"/>
          </p:cNvSpPr>
          <p:nvPr/>
        </p:nvSpPr>
        <p:spPr bwMode="auto">
          <a:xfrm>
            <a:off x="0" y="6570133"/>
            <a:ext cx="4891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Adapted from </a:t>
            </a:r>
            <a:r>
              <a:rPr lang="en-US" sz="1400" dirty="0" err="1" smtClean="0">
                <a:solidFill>
                  <a:srgbClr val="000000"/>
                </a:solidFill>
              </a:rPr>
              <a:t>Mitteroecker</a:t>
            </a:r>
            <a:r>
              <a:rPr lang="en-US" sz="1400" dirty="0" smtClean="0">
                <a:solidFill>
                  <a:srgbClr val="000000"/>
                </a:solidFill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</a:rPr>
              <a:t>Bookstein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2011). </a:t>
            </a:r>
            <a:r>
              <a:rPr lang="en-US" sz="1400" i="1" dirty="0" err="1" smtClean="0">
                <a:solidFill>
                  <a:srgbClr val="000000"/>
                </a:solidFill>
              </a:rPr>
              <a:t>Evol</a:t>
            </a:r>
            <a:r>
              <a:rPr lang="en-US" sz="1400" i="1" dirty="0" smtClean="0">
                <a:solidFill>
                  <a:srgbClr val="000000"/>
                </a:solidFill>
              </a:rPr>
              <a:t>. Biol. 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5785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81"/>
          <a:stretch/>
        </p:blipFill>
        <p:spPr bwMode="auto">
          <a:xfrm>
            <a:off x="4995100" y="1480926"/>
            <a:ext cx="2409592" cy="20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7" b="48497"/>
          <a:stretch/>
        </p:blipFill>
        <p:spPr bwMode="auto">
          <a:xfrm>
            <a:off x="1160418" y="1480925"/>
            <a:ext cx="2297398" cy="204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4028" y="2866497"/>
            <a:ext cx="106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Original data space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4657" y="2772655"/>
            <a:ext cx="106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CVA data space</a:t>
            </a:r>
            <a:endParaRPr lang="en-US" sz="1400" dirty="0"/>
          </a:p>
        </p:txBody>
      </p:sp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6" y="4197350"/>
            <a:ext cx="23336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85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4168775"/>
            <a:ext cx="70294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Misleading Impression of Group Differences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198438" y="1006911"/>
            <a:ext cx="9793287" cy="86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dirty="0" smtClean="0"/>
              <a:t>Increased number of variables increases discrimination…</a:t>
            </a:r>
          </a:p>
          <a:p>
            <a:pPr algn="l">
              <a:spcBef>
                <a:spcPct val="10000"/>
              </a:spcBef>
            </a:pPr>
            <a:r>
              <a:rPr lang="en-US" dirty="0"/>
              <a:t>	</a:t>
            </a:r>
            <a:r>
              <a:rPr lang="en-US" dirty="0" smtClean="0"/>
              <a:t>EVEN for IDENTICAL GROUPS!</a:t>
            </a:r>
            <a:endParaRPr lang="en-US" dirty="0"/>
          </a:p>
        </p:txBody>
      </p:sp>
      <p:sp>
        <p:nvSpPr>
          <p:cNvPr id="57549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9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7" y="2698461"/>
            <a:ext cx="2942943" cy="29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068" y="2020901"/>
            <a:ext cx="886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Simulation of 50 specimens in each of 3 groups (150 variables using ‘</a:t>
            </a:r>
            <a:r>
              <a:rPr lang="en-US" sz="1600" dirty="0" err="1" smtClean="0"/>
              <a:t>rnorm</a:t>
            </a:r>
            <a:r>
              <a:rPr lang="en-US" sz="1600" dirty="0" smtClean="0"/>
              <a:t>’: identical mean &amp; variance)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5788483"/>
            <a:ext cx="150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CVA with 4 variables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10084" y="5784267"/>
            <a:ext cx="1581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CVA with 50 variables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51573" y="5784158"/>
            <a:ext cx="1658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CVA with 150 variables</a:t>
            </a:r>
            <a:endParaRPr lang="en-US" sz="1200" dirty="0"/>
          </a:p>
        </p:txBody>
      </p:sp>
      <p:pic>
        <p:nvPicPr>
          <p:cNvPr id="5795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9" y="2698462"/>
            <a:ext cx="2996803" cy="299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95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00" y="2690778"/>
            <a:ext cx="2996803" cy="299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2388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0" y="6570133"/>
            <a:ext cx="4891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Adapted from </a:t>
            </a:r>
            <a:r>
              <a:rPr lang="en-US" sz="1400" dirty="0" err="1" smtClean="0">
                <a:solidFill>
                  <a:srgbClr val="000000"/>
                </a:solidFill>
              </a:rPr>
              <a:t>Mitteroecker</a:t>
            </a:r>
            <a:r>
              <a:rPr lang="en-US" sz="1400" dirty="0" smtClean="0">
                <a:solidFill>
                  <a:srgbClr val="000000"/>
                </a:solidFill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</a:rPr>
              <a:t>Bookstein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2011). </a:t>
            </a:r>
            <a:r>
              <a:rPr lang="en-US" sz="1400" i="1" dirty="0" err="1" smtClean="0">
                <a:solidFill>
                  <a:srgbClr val="000000"/>
                </a:solidFill>
              </a:rPr>
              <a:t>Evol</a:t>
            </a:r>
            <a:r>
              <a:rPr lang="en-US" sz="1400" i="1" dirty="0" smtClean="0">
                <a:solidFill>
                  <a:srgbClr val="000000"/>
                </a:solidFill>
              </a:rPr>
              <a:t>. Biol. 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Ordination and Dimension Reduction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50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Visualize high dimensional data space as succinctly as possible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Describe variation </a:t>
            </a:r>
            <a:r>
              <a:rPr lang="en-US" sz="2800" dirty="0" smtClean="0"/>
              <a:t>in original data with </a:t>
            </a:r>
            <a:r>
              <a:rPr lang="en-US" sz="2800" dirty="0"/>
              <a:t>new set of variables (typically orthogonal vectors)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Order new variables by variation explained (most – least)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Plot first few dimensions to summarize data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Principal </a:t>
            </a:r>
            <a:r>
              <a:rPr lang="en-US" sz="2800" dirty="0"/>
              <a:t>Components Analysis (PCA) one approach (others include: </a:t>
            </a:r>
            <a:r>
              <a:rPr lang="en-US" sz="2800" dirty="0" err="1"/>
              <a:t>PCoA</a:t>
            </a:r>
            <a:r>
              <a:rPr lang="en-US" sz="2800" dirty="0"/>
              <a:t>, MDS, CA, etc.)</a:t>
            </a:r>
          </a:p>
        </p:txBody>
      </p:sp>
      <p:sp>
        <p:nvSpPr>
          <p:cNvPr id="4659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DFA/CVA: </a:t>
            </a:r>
            <a:r>
              <a:rPr lang="en-US" sz="3600" b="1" dirty="0" smtClean="0">
                <a:solidFill>
                  <a:srgbClr val="0000FF"/>
                </a:solidFill>
              </a:rPr>
              <a:t>Conclusions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375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CVA ordination generally not useful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Distorts distances and directions in data space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Misrepresents within-group </a:t>
            </a:r>
            <a:r>
              <a:rPr lang="en-US" sz="2800" dirty="0" err="1" smtClean="0"/>
              <a:t>covariation</a:t>
            </a:r>
            <a:r>
              <a:rPr lang="en-US" sz="2800" dirty="0" smtClean="0"/>
              <a:t> and group distances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Perceived group differences increase with additional variables (even for identical groups)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Not overly useful for most applications (better to use PCA or PCA from group means for visualizing actual trends)</a:t>
            </a:r>
            <a:endParaRPr lang="en-US" sz="2800" dirty="0"/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Principal Components Analysis (PCA)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404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dirty="0" smtClean="0"/>
              <a:t>Rigid rotation</a:t>
            </a:r>
            <a:r>
              <a:rPr lang="en-US" sz="2800" dirty="0" smtClean="0"/>
              <a:t> of the data by variables (R-mode)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Axes rank-ordered by %variation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Euclidean distances among specimens preserved (</a:t>
            </a:r>
            <a:r>
              <a:rPr lang="en-US" sz="2000" dirty="0" err="1" smtClean="0"/>
              <a:t>i.e</a:t>
            </a:r>
            <a:r>
              <a:rPr lang="en-US" sz="2000" dirty="0" smtClean="0"/>
              <a:t>,. </a:t>
            </a:r>
            <a:r>
              <a:rPr lang="en-US" sz="2000" u="sng" dirty="0" smtClean="0"/>
              <a:t>no distortion of relationships</a:t>
            </a:r>
            <a:r>
              <a:rPr lang="en-US" sz="2000" dirty="0" smtClean="0"/>
              <a:t>!)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New axes </a:t>
            </a:r>
            <a:r>
              <a:rPr lang="en-US" sz="2000" dirty="0" smtClean="0"/>
              <a:t>(PC vectors) </a:t>
            </a:r>
            <a:r>
              <a:rPr lang="en-US" sz="2800" dirty="0" smtClean="0"/>
              <a:t>are </a:t>
            </a:r>
            <a:r>
              <a:rPr lang="en-US" sz="2800" i="1" dirty="0" smtClean="0"/>
              <a:t>linear combinations</a:t>
            </a:r>
            <a:r>
              <a:rPr lang="en-US" sz="2800" dirty="0" smtClean="0"/>
              <a:t> of original variables, </a:t>
            </a:r>
            <a:endParaRPr lang="en-US" sz="28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PC axes uncorrelated with one another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PCA accomplished via SVD (singular-value decomposition)*</a:t>
            </a:r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91" y="6496605"/>
            <a:ext cx="9954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*NOTE: PCA is commonly described using </a:t>
            </a:r>
            <a:r>
              <a:rPr lang="en-US" sz="1600" dirty="0" err="1" smtClean="0"/>
              <a:t>eigen</a:t>
            </a:r>
            <a:r>
              <a:rPr lang="en-US" sz="1600" dirty="0" smtClean="0"/>
              <a:t>-analysis, but in SVD computationally more efficient and more stable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85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PCA: What Does it Do?</a:t>
            </a:r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2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Rigid rotation of data</a:t>
            </a:r>
            <a:endParaRPr lang="en-US" sz="2800" dirty="0"/>
          </a:p>
        </p:txBody>
      </p:sp>
      <p:sp>
        <p:nvSpPr>
          <p:cNvPr id="53862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8629" name="Group 5"/>
          <p:cNvGrpSpPr>
            <a:grpSpLocks/>
          </p:cNvGrpSpPr>
          <p:nvPr/>
        </p:nvGrpSpPr>
        <p:grpSpPr bwMode="auto">
          <a:xfrm>
            <a:off x="198438" y="3290888"/>
            <a:ext cx="4689475" cy="3067050"/>
            <a:chOff x="125" y="1923"/>
            <a:chExt cx="2954" cy="1932"/>
          </a:xfrm>
        </p:grpSpPr>
        <p:sp>
          <p:nvSpPr>
            <p:cNvPr id="538630" name="Rectangle 6"/>
            <p:cNvSpPr>
              <a:spLocks noChangeArrowheads="1"/>
            </p:cNvSpPr>
            <p:nvPr/>
          </p:nvSpPr>
          <p:spPr bwMode="auto">
            <a:xfrm>
              <a:off x="477" y="1938"/>
              <a:ext cx="2583" cy="1763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631" name="Rectangle 7"/>
            <p:cNvSpPr>
              <a:spLocks noChangeArrowheads="1"/>
            </p:cNvSpPr>
            <p:nvPr/>
          </p:nvSpPr>
          <p:spPr bwMode="auto">
            <a:xfrm>
              <a:off x="1708" y="3759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femur</a:t>
              </a:r>
              <a:endParaRPr lang="en-US"/>
            </a:p>
          </p:txBody>
        </p:sp>
        <p:sp>
          <p:nvSpPr>
            <p:cNvPr id="538632" name="Line 8"/>
            <p:cNvSpPr>
              <a:spLocks noChangeShapeType="1"/>
            </p:cNvSpPr>
            <p:nvPr/>
          </p:nvSpPr>
          <p:spPr bwMode="auto">
            <a:xfrm>
              <a:off x="477" y="3701"/>
              <a:ext cx="258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633" name="Line 9"/>
            <p:cNvSpPr>
              <a:spLocks noChangeShapeType="1"/>
            </p:cNvSpPr>
            <p:nvPr/>
          </p:nvSpPr>
          <p:spPr bwMode="auto">
            <a:xfrm>
              <a:off x="603" y="3701"/>
              <a:ext cx="1" cy="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634" name="Rectangle 10"/>
            <p:cNvSpPr>
              <a:spLocks noChangeArrowheads="1"/>
            </p:cNvSpPr>
            <p:nvPr/>
          </p:nvSpPr>
          <p:spPr bwMode="auto">
            <a:xfrm>
              <a:off x="125" y="2786"/>
              <a:ext cx="2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humerus</a:t>
              </a:r>
              <a:endParaRPr lang="en-US"/>
            </a:p>
          </p:txBody>
        </p:sp>
        <p:sp>
          <p:nvSpPr>
            <p:cNvPr id="538635" name="Oval 11"/>
            <p:cNvSpPr>
              <a:spLocks noChangeArrowheads="1"/>
            </p:cNvSpPr>
            <p:nvPr/>
          </p:nvSpPr>
          <p:spPr bwMode="auto">
            <a:xfrm>
              <a:off x="827" y="3251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36" name="Oval 12"/>
            <p:cNvSpPr>
              <a:spLocks noChangeArrowheads="1"/>
            </p:cNvSpPr>
            <p:nvPr/>
          </p:nvSpPr>
          <p:spPr bwMode="auto">
            <a:xfrm>
              <a:off x="1783" y="2529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37" name="Oval 13"/>
            <p:cNvSpPr>
              <a:spLocks noChangeArrowheads="1"/>
            </p:cNvSpPr>
            <p:nvPr/>
          </p:nvSpPr>
          <p:spPr bwMode="auto">
            <a:xfrm>
              <a:off x="1671" y="2574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38" name="Oval 14"/>
            <p:cNvSpPr>
              <a:spLocks noChangeArrowheads="1"/>
            </p:cNvSpPr>
            <p:nvPr/>
          </p:nvSpPr>
          <p:spPr bwMode="auto">
            <a:xfrm>
              <a:off x="1302" y="2459"/>
              <a:ext cx="34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39" name="Oval 15"/>
            <p:cNvSpPr>
              <a:spLocks noChangeArrowheads="1"/>
            </p:cNvSpPr>
            <p:nvPr/>
          </p:nvSpPr>
          <p:spPr bwMode="auto">
            <a:xfrm>
              <a:off x="1718" y="2833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40" name="Oval 16"/>
            <p:cNvSpPr>
              <a:spLocks noChangeArrowheads="1"/>
            </p:cNvSpPr>
            <p:nvPr/>
          </p:nvSpPr>
          <p:spPr bwMode="auto">
            <a:xfrm>
              <a:off x="2539" y="1923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41" name="Oval 17"/>
            <p:cNvSpPr>
              <a:spLocks noChangeArrowheads="1"/>
            </p:cNvSpPr>
            <p:nvPr/>
          </p:nvSpPr>
          <p:spPr bwMode="auto">
            <a:xfrm>
              <a:off x="2385" y="2459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42" name="Oval 18"/>
            <p:cNvSpPr>
              <a:spLocks noChangeArrowheads="1"/>
            </p:cNvSpPr>
            <p:nvPr/>
          </p:nvSpPr>
          <p:spPr bwMode="auto">
            <a:xfrm>
              <a:off x="1988" y="2646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43" name="Oval 19"/>
            <p:cNvSpPr>
              <a:spLocks noChangeArrowheads="1"/>
            </p:cNvSpPr>
            <p:nvPr/>
          </p:nvSpPr>
          <p:spPr bwMode="auto">
            <a:xfrm>
              <a:off x="948" y="3009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44" name="Oval 20"/>
            <p:cNvSpPr>
              <a:spLocks noChangeArrowheads="1"/>
            </p:cNvSpPr>
            <p:nvPr/>
          </p:nvSpPr>
          <p:spPr bwMode="auto">
            <a:xfrm>
              <a:off x="2450" y="2347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45" name="Oval 21"/>
            <p:cNvSpPr>
              <a:spLocks noChangeArrowheads="1"/>
            </p:cNvSpPr>
            <p:nvPr/>
          </p:nvSpPr>
          <p:spPr bwMode="auto">
            <a:xfrm>
              <a:off x="2100" y="2459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46" name="Oval 22"/>
            <p:cNvSpPr>
              <a:spLocks noChangeArrowheads="1"/>
            </p:cNvSpPr>
            <p:nvPr/>
          </p:nvSpPr>
          <p:spPr bwMode="auto">
            <a:xfrm>
              <a:off x="2729" y="2115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47" name="Oval 23"/>
            <p:cNvSpPr>
              <a:spLocks noChangeArrowheads="1"/>
            </p:cNvSpPr>
            <p:nvPr/>
          </p:nvSpPr>
          <p:spPr bwMode="auto">
            <a:xfrm>
              <a:off x="2077" y="2747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48" name="Oval 24"/>
            <p:cNvSpPr>
              <a:spLocks noChangeArrowheads="1"/>
            </p:cNvSpPr>
            <p:nvPr/>
          </p:nvSpPr>
          <p:spPr bwMode="auto">
            <a:xfrm>
              <a:off x="1648" y="2615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49" name="Oval 25"/>
            <p:cNvSpPr>
              <a:spLocks noChangeArrowheads="1"/>
            </p:cNvSpPr>
            <p:nvPr/>
          </p:nvSpPr>
          <p:spPr bwMode="auto">
            <a:xfrm>
              <a:off x="1965" y="2630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50" name="Oval 26"/>
            <p:cNvSpPr>
              <a:spLocks noChangeArrowheads="1"/>
            </p:cNvSpPr>
            <p:nvPr/>
          </p:nvSpPr>
          <p:spPr bwMode="auto">
            <a:xfrm>
              <a:off x="1555" y="2434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51" name="Oval 27"/>
            <p:cNvSpPr>
              <a:spLocks noChangeArrowheads="1"/>
            </p:cNvSpPr>
            <p:nvPr/>
          </p:nvSpPr>
          <p:spPr bwMode="auto">
            <a:xfrm>
              <a:off x="1899" y="2574"/>
              <a:ext cx="34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52" name="Oval 28"/>
            <p:cNvSpPr>
              <a:spLocks noChangeArrowheads="1"/>
            </p:cNvSpPr>
            <p:nvPr/>
          </p:nvSpPr>
          <p:spPr bwMode="auto">
            <a:xfrm>
              <a:off x="3005" y="2100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53" name="Oval 29"/>
            <p:cNvSpPr>
              <a:spLocks noChangeArrowheads="1"/>
            </p:cNvSpPr>
            <p:nvPr/>
          </p:nvSpPr>
          <p:spPr bwMode="auto">
            <a:xfrm>
              <a:off x="2100" y="2307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54" name="Oval 30"/>
            <p:cNvSpPr>
              <a:spLocks noChangeArrowheads="1"/>
            </p:cNvSpPr>
            <p:nvPr/>
          </p:nvSpPr>
          <p:spPr bwMode="auto">
            <a:xfrm>
              <a:off x="2408" y="2307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55" name="Oval 31"/>
            <p:cNvSpPr>
              <a:spLocks noChangeArrowheads="1"/>
            </p:cNvSpPr>
            <p:nvPr/>
          </p:nvSpPr>
          <p:spPr bwMode="auto">
            <a:xfrm>
              <a:off x="2277" y="2059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56" name="Oval 32"/>
            <p:cNvSpPr>
              <a:spLocks noChangeArrowheads="1"/>
            </p:cNvSpPr>
            <p:nvPr/>
          </p:nvSpPr>
          <p:spPr bwMode="auto">
            <a:xfrm>
              <a:off x="2581" y="2070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57" name="Oval 33"/>
            <p:cNvSpPr>
              <a:spLocks noChangeArrowheads="1"/>
            </p:cNvSpPr>
            <p:nvPr/>
          </p:nvSpPr>
          <p:spPr bwMode="auto">
            <a:xfrm>
              <a:off x="1830" y="2716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58" name="Oval 34"/>
            <p:cNvSpPr>
              <a:spLocks noChangeArrowheads="1"/>
            </p:cNvSpPr>
            <p:nvPr/>
          </p:nvSpPr>
          <p:spPr bwMode="auto">
            <a:xfrm>
              <a:off x="2515" y="2322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59" name="Oval 35"/>
            <p:cNvSpPr>
              <a:spLocks noChangeArrowheads="1"/>
            </p:cNvSpPr>
            <p:nvPr/>
          </p:nvSpPr>
          <p:spPr bwMode="auto">
            <a:xfrm>
              <a:off x="1741" y="2646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60" name="Oval 36"/>
            <p:cNvSpPr>
              <a:spLocks noChangeArrowheads="1"/>
            </p:cNvSpPr>
            <p:nvPr/>
          </p:nvSpPr>
          <p:spPr bwMode="auto">
            <a:xfrm>
              <a:off x="1876" y="2615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61" name="Oval 37"/>
            <p:cNvSpPr>
              <a:spLocks noChangeArrowheads="1"/>
            </p:cNvSpPr>
            <p:nvPr/>
          </p:nvSpPr>
          <p:spPr bwMode="auto">
            <a:xfrm>
              <a:off x="1695" y="2923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62" name="Oval 38"/>
            <p:cNvSpPr>
              <a:spLocks noChangeArrowheads="1"/>
            </p:cNvSpPr>
            <p:nvPr/>
          </p:nvSpPr>
          <p:spPr bwMode="auto">
            <a:xfrm>
              <a:off x="2165" y="2459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63" name="Oval 39"/>
            <p:cNvSpPr>
              <a:spLocks noChangeArrowheads="1"/>
            </p:cNvSpPr>
            <p:nvPr/>
          </p:nvSpPr>
          <p:spPr bwMode="auto">
            <a:xfrm>
              <a:off x="1532" y="2716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64" name="Oval 40"/>
            <p:cNvSpPr>
              <a:spLocks noChangeArrowheads="1"/>
            </p:cNvSpPr>
            <p:nvPr/>
          </p:nvSpPr>
          <p:spPr bwMode="auto">
            <a:xfrm>
              <a:off x="1899" y="2489"/>
              <a:ext cx="34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65" name="Oval 41"/>
            <p:cNvSpPr>
              <a:spLocks noChangeArrowheads="1"/>
            </p:cNvSpPr>
            <p:nvPr/>
          </p:nvSpPr>
          <p:spPr bwMode="auto">
            <a:xfrm>
              <a:off x="1648" y="2675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66" name="Oval 42"/>
            <p:cNvSpPr>
              <a:spLocks noChangeArrowheads="1"/>
            </p:cNvSpPr>
            <p:nvPr/>
          </p:nvSpPr>
          <p:spPr bwMode="auto">
            <a:xfrm>
              <a:off x="1443" y="2545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67" name="Oval 43"/>
            <p:cNvSpPr>
              <a:spLocks noChangeArrowheads="1"/>
            </p:cNvSpPr>
            <p:nvPr/>
          </p:nvSpPr>
          <p:spPr bwMode="auto">
            <a:xfrm>
              <a:off x="2581" y="2251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68" name="Oval 44"/>
            <p:cNvSpPr>
              <a:spLocks noChangeArrowheads="1"/>
            </p:cNvSpPr>
            <p:nvPr/>
          </p:nvSpPr>
          <p:spPr bwMode="auto">
            <a:xfrm>
              <a:off x="2385" y="2267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69" name="Oval 45"/>
            <p:cNvSpPr>
              <a:spLocks noChangeArrowheads="1"/>
            </p:cNvSpPr>
            <p:nvPr/>
          </p:nvSpPr>
          <p:spPr bwMode="auto">
            <a:xfrm>
              <a:off x="1112" y="2646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70" name="Oval 46"/>
            <p:cNvSpPr>
              <a:spLocks noChangeArrowheads="1"/>
            </p:cNvSpPr>
            <p:nvPr/>
          </p:nvSpPr>
          <p:spPr bwMode="auto">
            <a:xfrm>
              <a:off x="2361" y="2459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71" name="Oval 47"/>
            <p:cNvSpPr>
              <a:spLocks noChangeArrowheads="1"/>
            </p:cNvSpPr>
            <p:nvPr/>
          </p:nvSpPr>
          <p:spPr bwMode="auto">
            <a:xfrm>
              <a:off x="1965" y="2181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72" name="Oval 48"/>
            <p:cNvSpPr>
              <a:spLocks noChangeArrowheads="1"/>
            </p:cNvSpPr>
            <p:nvPr/>
          </p:nvSpPr>
          <p:spPr bwMode="auto">
            <a:xfrm>
              <a:off x="2319" y="2448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73" name="Oval 49"/>
            <p:cNvSpPr>
              <a:spLocks noChangeArrowheads="1"/>
            </p:cNvSpPr>
            <p:nvPr/>
          </p:nvSpPr>
          <p:spPr bwMode="auto">
            <a:xfrm>
              <a:off x="1671" y="2529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74" name="Oval 50"/>
            <p:cNvSpPr>
              <a:spLocks noChangeArrowheads="1"/>
            </p:cNvSpPr>
            <p:nvPr/>
          </p:nvSpPr>
          <p:spPr bwMode="auto">
            <a:xfrm>
              <a:off x="1918" y="2388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75" name="Oval 51"/>
            <p:cNvSpPr>
              <a:spLocks noChangeArrowheads="1"/>
            </p:cNvSpPr>
            <p:nvPr/>
          </p:nvSpPr>
          <p:spPr bwMode="auto">
            <a:xfrm>
              <a:off x="730" y="3175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76" name="Oval 52"/>
            <p:cNvSpPr>
              <a:spLocks noChangeArrowheads="1"/>
            </p:cNvSpPr>
            <p:nvPr/>
          </p:nvSpPr>
          <p:spPr bwMode="auto">
            <a:xfrm>
              <a:off x="2343" y="2211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77" name="Oval 53"/>
            <p:cNvSpPr>
              <a:spLocks noChangeArrowheads="1"/>
            </p:cNvSpPr>
            <p:nvPr/>
          </p:nvSpPr>
          <p:spPr bwMode="auto">
            <a:xfrm>
              <a:off x="2688" y="2115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78" name="Oval 54"/>
            <p:cNvSpPr>
              <a:spLocks noChangeArrowheads="1"/>
            </p:cNvSpPr>
            <p:nvPr/>
          </p:nvSpPr>
          <p:spPr bwMode="auto">
            <a:xfrm>
              <a:off x="2515" y="2267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79" name="Oval 55"/>
            <p:cNvSpPr>
              <a:spLocks noChangeArrowheads="1"/>
            </p:cNvSpPr>
            <p:nvPr/>
          </p:nvSpPr>
          <p:spPr bwMode="auto">
            <a:xfrm>
              <a:off x="1112" y="2792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80" name="Oval 56"/>
            <p:cNvSpPr>
              <a:spLocks noChangeArrowheads="1"/>
            </p:cNvSpPr>
            <p:nvPr/>
          </p:nvSpPr>
          <p:spPr bwMode="auto">
            <a:xfrm>
              <a:off x="2296" y="2140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81" name="Oval 57"/>
            <p:cNvSpPr>
              <a:spLocks noChangeArrowheads="1"/>
            </p:cNvSpPr>
            <p:nvPr/>
          </p:nvSpPr>
          <p:spPr bwMode="auto">
            <a:xfrm>
              <a:off x="2231" y="2140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82" name="Oval 58"/>
            <p:cNvSpPr>
              <a:spLocks noChangeArrowheads="1"/>
            </p:cNvSpPr>
            <p:nvPr/>
          </p:nvSpPr>
          <p:spPr bwMode="auto">
            <a:xfrm>
              <a:off x="2119" y="2403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83" name="Oval 59"/>
            <p:cNvSpPr>
              <a:spLocks noChangeArrowheads="1"/>
            </p:cNvSpPr>
            <p:nvPr/>
          </p:nvSpPr>
          <p:spPr bwMode="auto">
            <a:xfrm>
              <a:off x="2385" y="2448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84" name="Oval 60"/>
            <p:cNvSpPr>
              <a:spLocks noChangeArrowheads="1"/>
            </p:cNvSpPr>
            <p:nvPr/>
          </p:nvSpPr>
          <p:spPr bwMode="auto">
            <a:xfrm>
              <a:off x="1830" y="2378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85" name="Oval 61"/>
            <p:cNvSpPr>
              <a:spLocks noChangeArrowheads="1"/>
            </p:cNvSpPr>
            <p:nvPr/>
          </p:nvSpPr>
          <p:spPr bwMode="auto">
            <a:xfrm>
              <a:off x="464" y="3282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86" name="Oval 62"/>
            <p:cNvSpPr>
              <a:spLocks noChangeArrowheads="1"/>
            </p:cNvSpPr>
            <p:nvPr/>
          </p:nvSpPr>
          <p:spPr bwMode="auto">
            <a:xfrm>
              <a:off x="1601" y="2504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87" name="Oval 63"/>
            <p:cNvSpPr>
              <a:spLocks noChangeArrowheads="1"/>
            </p:cNvSpPr>
            <p:nvPr/>
          </p:nvSpPr>
          <p:spPr bwMode="auto">
            <a:xfrm>
              <a:off x="1783" y="2529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88" name="Oval 64"/>
            <p:cNvSpPr>
              <a:spLocks noChangeArrowheads="1"/>
            </p:cNvSpPr>
            <p:nvPr/>
          </p:nvSpPr>
          <p:spPr bwMode="auto">
            <a:xfrm>
              <a:off x="1988" y="2434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89" name="Oval 65"/>
            <p:cNvSpPr>
              <a:spLocks noChangeArrowheads="1"/>
            </p:cNvSpPr>
            <p:nvPr/>
          </p:nvSpPr>
          <p:spPr bwMode="auto">
            <a:xfrm>
              <a:off x="1783" y="2504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90" name="Oval 66"/>
            <p:cNvSpPr>
              <a:spLocks noChangeArrowheads="1"/>
            </p:cNvSpPr>
            <p:nvPr/>
          </p:nvSpPr>
          <p:spPr bwMode="auto">
            <a:xfrm>
              <a:off x="2277" y="2307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91" name="Oval 67"/>
            <p:cNvSpPr>
              <a:spLocks noChangeArrowheads="1"/>
            </p:cNvSpPr>
            <p:nvPr/>
          </p:nvSpPr>
          <p:spPr bwMode="auto">
            <a:xfrm>
              <a:off x="2011" y="2600"/>
              <a:ext cx="34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92" name="Oval 68"/>
            <p:cNvSpPr>
              <a:spLocks noChangeArrowheads="1"/>
            </p:cNvSpPr>
            <p:nvPr/>
          </p:nvSpPr>
          <p:spPr bwMode="auto">
            <a:xfrm>
              <a:off x="682" y="3222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93" name="Oval 69"/>
            <p:cNvSpPr>
              <a:spLocks noChangeArrowheads="1"/>
            </p:cNvSpPr>
            <p:nvPr/>
          </p:nvSpPr>
          <p:spPr bwMode="auto">
            <a:xfrm>
              <a:off x="2165" y="2489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94" name="Oval 70"/>
            <p:cNvSpPr>
              <a:spLocks noChangeArrowheads="1"/>
            </p:cNvSpPr>
            <p:nvPr/>
          </p:nvSpPr>
          <p:spPr bwMode="auto">
            <a:xfrm>
              <a:off x="1876" y="2403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95" name="Oval 71"/>
            <p:cNvSpPr>
              <a:spLocks noChangeArrowheads="1"/>
            </p:cNvSpPr>
            <p:nvPr/>
          </p:nvSpPr>
          <p:spPr bwMode="auto">
            <a:xfrm>
              <a:off x="1485" y="2761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96" name="Oval 72"/>
            <p:cNvSpPr>
              <a:spLocks noChangeArrowheads="1"/>
            </p:cNvSpPr>
            <p:nvPr/>
          </p:nvSpPr>
          <p:spPr bwMode="auto">
            <a:xfrm>
              <a:off x="1326" y="2675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97" name="Oval 73"/>
            <p:cNvSpPr>
              <a:spLocks noChangeArrowheads="1"/>
            </p:cNvSpPr>
            <p:nvPr/>
          </p:nvSpPr>
          <p:spPr bwMode="auto">
            <a:xfrm>
              <a:off x="1830" y="2519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98" name="Oval 74"/>
            <p:cNvSpPr>
              <a:spLocks noChangeArrowheads="1"/>
            </p:cNvSpPr>
            <p:nvPr/>
          </p:nvSpPr>
          <p:spPr bwMode="auto">
            <a:xfrm>
              <a:off x="2077" y="2418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99" name="Oval 75"/>
            <p:cNvSpPr>
              <a:spLocks noChangeArrowheads="1"/>
            </p:cNvSpPr>
            <p:nvPr/>
          </p:nvSpPr>
          <p:spPr bwMode="auto">
            <a:xfrm>
              <a:off x="1806" y="2675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00" name="Oval 76"/>
            <p:cNvSpPr>
              <a:spLocks noChangeArrowheads="1"/>
            </p:cNvSpPr>
            <p:nvPr/>
          </p:nvSpPr>
          <p:spPr bwMode="auto">
            <a:xfrm>
              <a:off x="1741" y="2923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01" name="Oval 77"/>
            <p:cNvSpPr>
              <a:spLocks noChangeArrowheads="1"/>
            </p:cNvSpPr>
            <p:nvPr/>
          </p:nvSpPr>
          <p:spPr bwMode="auto">
            <a:xfrm>
              <a:off x="1233" y="3024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02" name="Oval 78"/>
            <p:cNvSpPr>
              <a:spLocks noChangeArrowheads="1"/>
            </p:cNvSpPr>
            <p:nvPr/>
          </p:nvSpPr>
          <p:spPr bwMode="auto">
            <a:xfrm>
              <a:off x="1578" y="2862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03" name="Oval 79"/>
            <p:cNvSpPr>
              <a:spLocks noChangeArrowheads="1"/>
            </p:cNvSpPr>
            <p:nvPr/>
          </p:nvSpPr>
          <p:spPr bwMode="auto">
            <a:xfrm>
              <a:off x="1349" y="3009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04" name="Oval 80"/>
            <p:cNvSpPr>
              <a:spLocks noChangeArrowheads="1"/>
            </p:cNvSpPr>
            <p:nvPr/>
          </p:nvSpPr>
          <p:spPr bwMode="auto">
            <a:xfrm>
              <a:off x="1806" y="2630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05" name="Oval 81"/>
            <p:cNvSpPr>
              <a:spLocks noChangeArrowheads="1"/>
            </p:cNvSpPr>
            <p:nvPr/>
          </p:nvSpPr>
          <p:spPr bwMode="auto">
            <a:xfrm>
              <a:off x="1988" y="2307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06" name="Oval 82"/>
            <p:cNvSpPr>
              <a:spLocks noChangeArrowheads="1"/>
            </p:cNvSpPr>
            <p:nvPr/>
          </p:nvSpPr>
          <p:spPr bwMode="auto">
            <a:xfrm>
              <a:off x="585" y="3685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07" name="Oval 83"/>
            <p:cNvSpPr>
              <a:spLocks noChangeArrowheads="1"/>
            </p:cNvSpPr>
            <p:nvPr/>
          </p:nvSpPr>
          <p:spPr bwMode="auto">
            <a:xfrm>
              <a:off x="1373" y="2761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08" name="Oval 84"/>
            <p:cNvSpPr>
              <a:spLocks noChangeArrowheads="1"/>
            </p:cNvSpPr>
            <p:nvPr/>
          </p:nvSpPr>
          <p:spPr bwMode="auto">
            <a:xfrm>
              <a:off x="2688" y="2125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09" name="Oval 85"/>
            <p:cNvSpPr>
              <a:spLocks noChangeArrowheads="1"/>
            </p:cNvSpPr>
            <p:nvPr/>
          </p:nvSpPr>
          <p:spPr bwMode="auto">
            <a:xfrm>
              <a:off x="1988" y="2277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10" name="Oval 86"/>
            <p:cNvSpPr>
              <a:spLocks noChangeArrowheads="1"/>
            </p:cNvSpPr>
            <p:nvPr/>
          </p:nvSpPr>
          <p:spPr bwMode="auto">
            <a:xfrm>
              <a:off x="1965" y="2473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11" name="Oval 87"/>
            <p:cNvSpPr>
              <a:spLocks noChangeArrowheads="1"/>
            </p:cNvSpPr>
            <p:nvPr/>
          </p:nvSpPr>
          <p:spPr bwMode="auto">
            <a:xfrm>
              <a:off x="897" y="3206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12" name="Oval 88"/>
            <p:cNvSpPr>
              <a:spLocks noChangeArrowheads="1"/>
            </p:cNvSpPr>
            <p:nvPr/>
          </p:nvSpPr>
          <p:spPr bwMode="auto">
            <a:xfrm>
              <a:off x="1625" y="2833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13" name="Oval 89"/>
            <p:cNvSpPr>
              <a:spLocks noChangeArrowheads="1"/>
            </p:cNvSpPr>
            <p:nvPr/>
          </p:nvSpPr>
          <p:spPr bwMode="auto">
            <a:xfrm>
              <a:off x="1466" y="2833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14" name="Oval 90"/>
            <p:cNvSpPr>
              <a:spLocks noChangeArrowheads="1"/>
            </p:cNvSpPr>
            <p:nvPr/>
          </p:nvSpPr>
          <p:spPr bwMode="auto">
            <a:xfrm>
              <a:off x="2557" y="2115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15" name="Oval 91"/>
            <p:cNvSpPr>
              <a:spLocks noChangeArrowheads="1"/>
            </p:cNvSpPr>
            <p:nvPr/>
          </p:nvSpPr>
          <p:spPr bwMode="auto">
            <a:xfrm>
              <a:off x="1042" y="3358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16" name="Oval 92"/>
            <p:cNvSpPr>
              <a:spLocks noChangeArrowheads="1"/>
            </p:cNvSpPr>
            <p:nvPr/>
          </p:nvSpPr>
          <p:spPr bwMode="auto">
            <a:xfrm>
              <a:off x="2165" y="2140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17" name="Oval 93"/>
            <p:cNvSpPr>
              <a:spLocks noChangeArrowheads="1"/>
            </p:cNvSpPr>
            <p:nvPr/>
          </p:nvSpPr>
          <p:spPr bwMode="auto">
            <a:xfrm>
              <a:off x="2711" y="2307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18" name="Oval 94"/>
            <p:cNvSpPr>
              <a:spLocks noChangeArrowheads="1"/>
            </p:cNvSpPr>
            <p:nvPr/>
          </p:nvSpPr>
          <p:spPr bwMode="auto">
            <a:xfrm>
              <a:off x="2581" y="2125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19" name="Oval 95"/>
            <p:cNvSpPr>
              <a:spLocks noChangeArrowheads="1"/>
            </p:cNvSpPr>
            <p:nvPr/>
          </p:nvSpPr>
          <p:spPr bwMode="auto">
            <a:xfrm>
              <a:off x="1741" y="2489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20" name="Oval 96"/>
            <p:cNvSpPr>
              <a:spLocks noChangeArrowheads="1"/>
            </p:cNvSpPr>
            <p:nvPr/>
          </p:nvSpPr>
          <p:spPr bwMode="auto">
            <a:xfrm>
              <a:off x="2515" y="2196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21" name="Oval 97"/>
            <p:cNvSpPr>
              <a:spLocks noChangeArrowheads="1"/>
            </p:cNvSpPr>
            <p:nvPr/>
          </p:nvSpPr>
          <p:spPr bwMode="auto">
            <a:xfrm>
              <a:off x="1741" y="2600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22" name="Oval 98"/>
            <p:cNvSpPr>
              <a:spLocks noChangeArrowheads="1"/>
            </p:cNvSpPr>
            <p:nvPr/>
          </p:nvSpPr>
          <p:spPr bwMode="auto">
            <a:xfrm>
              <a:off x="1806" y="2630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23" name="Oval 99"/>
            <p:cNvSpPr>
              <a:spLocks noChangeArrowheads="1"/>
            </p:cNvSpPr>
            <p:nvPr/>
          </p:nvSpPr>
          <p:spPr bwMode="auto">
            <a:xfrm>
              <a:off x="1256" y="2984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24" name="Oval 100"/>
            <p:cNvSpPr>
              <a:spLocks noChangeArrowheads="1"/>
            </p:cNvSpPr>
            <p:nvPr/>
          </p:nvSpPr>
          <p:spPr bwMode="auto">
            <a:xfrm>
              <a:off x="1876" y="2701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25" name="Oval 101"/>
            <p:cNvSpPr>
              <a:spLocks noChangeArrowheads="1"/>
            </p:cNvSpPr>
            <p:nvPr/>
          </p:nvSpPr>
          <p:spPr bwMode="auto">
            <a:xfrm>
              <a:off x="1065" y="3084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26" name="Oval 102"/>
            <p:cNvSpPr>
              <a:spLocks noChangeArrowheads="1"/>
            </p:cNvSpPr>
            <p:nvPr/>
          </p:nvSpPr>
          <p:spPr bwMode="auto">
            <a:xfrm>
              <a:off x="2385" y="2559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27" name="Oval 103"/>
            <p:cNvSpPr>
              <a:spLocks noChangeArrowheads="1"/>
            </p:cNvSpPr>
            <p:nvPr/>
          </p:nvSpPr>
          <p:spPr bwMode="auto">
            <a:xfrm>
              <a:off x="2343" y="2362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28" name="Oval 104"/>
            <p:cNvSpPr>
              <a:spLocks noChangeArrowheads="1"/>
            </p:cNvSpPr>
            <p:nvPr/>
          </p:nvSpPr>
          <p:spPr bwMode="auto">
            <a:xfrm>
              <a:off x="2189" y="2675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29" name="Oval 105"/>
            <p:cNvSpPr>
              <a:spLocks noChangeArrowheads="1"/>
            </p:cNvSpPr>
            <p:nvPr/>
          </p:nvSpPr>
          <p:spPr bwMode="auto">
            <a:xfrm>
              <a:off x="2515" y="2590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30" name="Oval 106"/>
            <p:cNvSpPr>
              <a:spLocks noChangeArrowheads="1"/>
            </p:cNvSpPr>
            <p:nvPr/>
          </p:nvSpPr>
          <p:spPr bwMode="auto">
            <a:xfrm>
              <a:off x="2729" y="2307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31" name="Oval 107"/>
            <p:cNvSpPr>
              <a:spLocks noChangeArrowheads="1"/>
            </p:cNvSpPr>
            <p:nvPr/>
          </p:nvSpPr>
          <p:spPr bwMode="auto">
            <a:xfrm>
              <a:off x="1326" y="2459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32" name="Oval 108"/>
            <p:cNvSpPr>
              <a:spLocks noChangeArrowheads="1"/>
            </p:cNvSpPr>
            <p:nvPr/>
          </p:nvSpPr>
          <p:spPr bwMode="auto">
            <a:xfrm>
              <a:off x="1718" y="2574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33" name="Oval 109"/>
            <p:cNvSpPr>
              <a:spLocks noChangeArrowheads="1"/>
            </p:cNvSpPr>
            <p:nvPr/>
          </p:nvSpPr>
          <p:spPr bwMode="auto">
            <a:xfrm>
              <a:off x="2254" y="2600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34" name="Oval 110"/>
            <p:cNvSpPr>
              <a:spLocks noChangeArrowheads="1"/>
            </p:cNvSpPr>
            <p:nvPr/>
          </p:nvSpPr>
          <p:spPr bwMode="auto">
            <a:xfrm>
              <a:off x="2296" y="2222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35" name="Oval 111"/>
            <p:cNvSpPr>
              <a:spLocks noChangeArrowheads="1"/>
            </p:cNvSpPr>
            <p:nvPr/>
          </p:nvSpPr>
          <p:spPr bwMode="auto">
            <a:xfrm>
              <a:off x="2473" y="2307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36" name="Oval 112"/>
            <p:cNvSpPr>
              <a:spLocks noChangeArrowheads="1"/>
            </p:cNvSpPr>
            <p:nvPr/>
          </p:nvSpPr>
          <p:spPr bwMode="auto">
            <a:xfrm>
              <a:off x="1671" y="2878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37" name="Oval 113"/>
            <p:cNvSpPr>
              <a:spLocks noChangeArrowheads="1"/>
            </p:cNvSpPr>
            <p:nvPr/>
          </p:nvSpPr>
          <p:spPr bwMode="auto">
            <a:xfrm>
              <a:off x="1373" y="2938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38" name="Oval 114"/>
            <p:cNvSpPr>
              <a:spLocks noChangeArrowheads="1"/>
            </p:cNvSpPr>
            <p:nvPr/>
          </p:nvSpPr>
          <p:spPr bwMode="auto">
            <a:xfrm>
              <a:off x="1695" y="2630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39" name="Oval 115"/>
            <p:cNvSpPr>
              <a:spLocks noChangeArrowheads="1"/>
            </p:cNvSpPr>
            <p:nvPr/>
          </p:nvSpPr>
          <p:spPr bwMode="auto">
            <a:xfrm>
              <a:off x="1741" y="2833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40" name="Oval 116"/>
            <p:cNvSpPr>
              <a:spLocks noChangeArrowheads="1"/>
            </p:cNvSpPr>
            <p:nvPr/>
          </p:nvSpPr>
          <p:spPr bwMode="auto">
            <a:xfrm>
              <a:off x="1695" y="2660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41" name="Oval 117"/>
            <p:cNvSpPr>
              <a:spLocks noChangeArrowheads="1"/>
            </p:cNvSpPr>
            <p:nvPr/>
          </p:nvSpPr>
          <p:spPr bwMode="auto">
            <a:xfrm>
              <a:off x="1830" y="2590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42" name="Oval 118"/>
            <p:cNvSpPr>
              <a:spLocks noChangeArrowheads="1"/>
            </p:cNvSpPr>
            <p:nvPr/>
          </p:nvSpPr>
          <p:spPr bwMode="auto">
            <a:xfrm>
              <a:off x="1876" y="2923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43" name="Oval 119"/>
            <p:cNvSpPr>
              <a:spLocks noChangeArrowheads="1"/>
            </p:cNvSpPr>
            <p:nvPr/>
          </p:nvSpPr>
          <p:spPr bwMode="auto">
            <a:xfrm>
              <a:off x="1806" y="2923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44" name="Oval 120"/>
            <p:cNvSpPr>
              <a:spLocks noChangeArrowheads="1"/>
            </p:cNvSpPr>
            <p:nvPr/>
          </p:nvSpPr>
          <p:spPr bwMode="auto">
            <a:xfrm>
              <a:off x="1065" y="2833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45" name="Oval 121"/>
            <p:cNvSpPr>
              <a:spLocks noChangeArrowheads="1"/>
            </p:cNvSpPr>
            <p:nvPr/>
          </p:nvSpPr>
          <p:spPr bwMode="auto">
            <a:xfrm>
              <a:off x="2296" y="2908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46" name="Oval 122"/>
            <p:cNvSpPr>
              <a:spLocks noChangeArrowheads="1"/>
            </p:cNvSpPr>
            <p:nvPr/>
          </p:nvSpPr>
          <p:spPr bwMode="auto">
            <a:xfrm>
              <a:off x="1182" y="3423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47" name="Oval 123"/>
            <p:cNvSpPr>
              <a:spLocks noChangeArrowheads="1"/>
            </p:cNvSpPr>
            <p:nvPr/>
          </p:nvSpPr>
          <p:spPr bwMode="auto">
            <a:xfrm>
              <a:off x="2277" y="2459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48" name="Oval 124"/>
            <p:cNvSpPr>
              <a:spLocks noChangeArrowheads="1"/>
            </p:cNvSpPr>
            <p:nvPr/>
          </p:nvSpPr>
          <p:spPr bwMode="auto">
            <a:xfrm>
              <a:off x="2100" y="2660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49" name="Oval 125"/>
            <p:cNvSpPr>
              <a:spLocks noChangeArrowheads="1"/>
            </p:cNvSpPr>
            <p:nvPr/>
          </p:nvSpPr>
          <p:spPr bwMode="auto">
            <a:xfrm>
              <a:off x="2711" y="2115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50" name="Oval 126"/>
            <p:cNvSpPr>
              <a:spLocks noChangeArrowheads="1"/>
            </p:cNvSpPr>
            <p:nvPr/>
          </p:nvSpPr>
          <p:spPr bwMode="auto">
            <a:xfrm>
              <a:off x="2837" y="1923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51" name="Oval 127"/>
            <p:cNvSpPr>
              <a:spLocks noChangeArrowheads="1"/>
            </p:cNvSpPr>
            <p:nvPr/>
          </p:nvSpPr>
          <p:spPr bwMode="auto">
            <a:xfrm>
              <a:off x="682" y="3358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52" name="Oval 128"/>
            <p:cNvSpPr>
              <a:spLocks noChangeArrowheads="1"/>
            </p:cNvSpPr>
            <p:nvPr/>
          </p:nvSpPr>
          <p:spPr bwMode="auto">
            <a:xfrm>
              <a:off x="1233" y="2923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53" name="Oval 129"/>
            <p:cNvSpPr>
              <a:spLocks noChangeArrowheads="1"/>
            </p:cNvSpPr>
            <p:nvPr/>
          </p:nvSpPr>
          <p:spPr bwMode="auto">
            <a:xfrm>
              <a:off x="2231" y="2459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54" name="Oval 130"/>
            <p:cNvSpPr>
              <a:spLocks noChangeArrowheads="1"/>
            </p:cNvSpPr>
            <p:nvPr/>
          </p:nvSpPr>
          <p:spPr bwMode="auto">
            <a:xfrm>
              <a:off x="1578" y="2660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55" name="Oval 131"/>
            <p:cNvSpPr>
              <a:spLocks noChangeArrowheads="1"/>
            </p:cNvSpPr>
            <p:nvPr/>
          </p:nvSpPr>
          <p:spPr bwMode="auto">
            <a:xfrm>
              <a:off x="781" y="2893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56" name="Oval 132"/>
            <p:cNvSpPr>
              <a:spLocks noChangeArrowheads="1"/>
            </p:cNvSpPr>
            <p:nvPr/>
          </p:nvSpPr>
          <p:spPr bwMode="auto">
            <a:xfrm>
              <a:off x="1830" y="2615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57" name="Oval 133"/>
            <p:cNvSpPr>
              <a:spLocks noChangeArrowheads="1"/>
            </p:cNvSpPr>
            <p:nvPr/>
          </p:nvSpPr>
          <p:spPr bwMode="auto">
            <a:xfrm>
              <a:off x="2431" y="2307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58" name="Oval 134"/>
            <p:cNvSpPr>
              <a:spLocks noChangeArrowheads="1"/>
            </p:cNvSpPr>
            <p:nvPr/>
          </p:nvSpPr>
          <p:spPr bwMode="auto">
            <a:xfrm>
              <a:off x="730" y="3327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59" name="Oval 135"/>
            <p:cNvSpPr>
              <a:spLocks noChangeArrowheads="1"/>
            </p:cNvSpPr>
            <p:nvPr/>
          </p:nvSpPr>
          <p:spPr bwMode="auto">
            <a:xfrm>
              <a:off x="804" y="2807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60" name="Oval 136"/>
            <p:cNvSpPr>
              <a:spLocks noChangeArrowheads="1"/>
            </p:cNvSpPr>
            <p:nvPr/>
          </p:nvSpPr>
          <p:spPr bwMode="auto">
            <a:xfrm>
              <a:off x="1625" y="2969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61" name="Oval 137"/>
            <p:cNvSpPr>
              <a:spLocks noChangeArrowheads="1"/>
            </p:cNvSpPr>
            <p:nvPr/>
          </p:nvSpPr>
          <p:spPr bwMode="auto">
            <a:xfrm>
              <a:off x="3047" y="2100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62" name="Oval 138"/>
            <p:cNvSpPr>
              <a:spLocks noChangeArrowheads="1"/>
            </p:cNvSpPr>
            <p:nvPr/>
          </p:nvSpPr>
          <p:spPr bwMode="auto">
            <a:xfrm>
              <a:off x="1876" y="2862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63" name="Oval 139"/>
            <p:cNvSpPr>
              <a:spLocks noChangeArrowheads="1"/>
            </p:cNvSpPr>
            <p:nvPr/>
          </p:nvSpPr>
          <p:spPr bwMode="auto">
            <a:xfrm>
              <a:off x="1942" y="2792"/>
              <a:ext cx="32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64" name="Oval 140"/>
            <p:cNvSpPr>
              <a:spLocks noChangeArrowheads="1"/>
            </p:cNvSpPr>
            <p:nvPr/>
          </p:nvSpPr>
          <p:spPr bwMode="auto">
            <a:xfrm>
              <a:off x="1601" y="2675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65" name="Oval 141"/>
            <p:cNvSpPr>
              <a:spLocks noChangeArrowheads="1"/>
            </p:cNvSpPr>
            <p:nvPr/>
          </p:nvSpPr>
          <p:spPr bwMode="auto">
            <a:xfrm>
              <a:off x="1671" y="2322"/>
              <a:ext cx="32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66" name="Oval 142"/>
            <p:cNvSpPr>
              <a:spLocks noChangeArrowheads="1"/>
            </p:cNvSpPr>
            <p:nvPr/>
          </p:nvSpPr>
          <p:spPr bwMode="auto">
            <a:xfrm>
              <a:off x="1396" y="3130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67" name="Oval 143"/>
            <p:cNvSpPr>
              <a:spLocks noChangeArrowheads="1"/>
            </p:cNvSpPr>
            <p:nvPr/>
          </p:nvSpPr>
          <p:spPr bwMode="auto">
            <a:xfrm>
              <a:off x="2361" y="2322"/>
              <a:ext cx="33" cy="36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68" name="Oval 144"/>
            <p:cNvSpPr>
              <a:spLocks noChangeArrowheads="1"/>
            </p:cNvSpPr>
            <p:nvPr/>
          </p:nvSpPr>
          <p:spPr bwMode="auto">
            <a:xfrm>
              <a:off x="1988" y="2590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69" name="Oval 145"/>
            <p:cNvSpPr>
              <a:spLocks noChangeArrowheads="1"/>
            </p:cNvSpPr>
            <p:nvPr/>
          </p:nvSpPr>
          <p:spPr bwMode="auto">
            <a:xfrm>
              <a:off x="2277" y="2646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70" name="Oval 146"/>
            <p:cNvSpPr>
              <a:spLocks noChangeArrowheads="1"/>
            </p:cNvSpPr>
            <p:nvPr/>
          </p:nvSpPr>
          <p:spPr bwMode="auto">
            <a:xfrm>
              <a:off x="1741" y="2489"/>
              <a:ext cx="33" cy="35"/>
            </a:xfrm>
            <a:prstGeom prst="ellipse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71" name="Line 147"/>
            <p:cNvSpPr>
              <a:spLocks noChangeShapeType="1"/>
            </p:cNvSpPr>
            <p:nvPr/>
          </p:nvSpPr>
          <p:spPr bwMode="auto">
            <a:xfrm flipV="1">
              <a:off x="477" y="1938"/>
              <a:ext cx="2509" cy="151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772" name="Line 148"/>
            <p:cNvSpPr>
              <a:spLocks noChangeShapeType="1"/>
            </p:cNvSpPr>
            <p:nvPr/>
          </p:nvSpPr>
          <p:spPr bwMode="auto">
            <a:xfrm flipV="1">
              <a:off x="484" y="2827"/>
              <a:ext cx="258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773" name="Line 149"/>
            <p:cNvSpPr>
              <a:spLocks noChangeShapeType="1"/>
            </p:cNvSpPr>
            <p:nvPr/>
          </p:nvSpPr>
          <p:spPr bwMode="auto">
            <a:xfrm flipH="1" flipV="1">
              <a:off x="1819" y="1933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8774" name="Rectangle 150"/>
          <p:cNvSpPr>
            <a:spLocks noChangeArrowheads="1"/>
          </p:cNvSpPr>
          <p:nvPr/>
        </p:nvSpPr>
        <p:spPr bwMode="auto">
          <a:xfrm>
            <a:off x="7896225" y="5935663"/>
            <a:ext cx="2174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PC1</a:t>
            </a:r>
            <a:endParaRPr lang="en-US"/>
          </a:p>
        </p:txBody>
      </p:sp>
      <p:grpSp>
        <p:nvGrpSpPr>
          <p:cNvPr id="538775" name="Group 151"/>
          <p:cNvGrpSpPr>
            <a:grpSpLocks/>
          </p:cNvGrpSpPr>
          <p:nvPr/>
        </p:nvGrpSpPr>
        <p:grpSpPr bwMode="auto">
          <a:xfrm>
            <a:off x="5740400" y="3241675"/>
            <a:ext cx="4203700" cy="2582863"/>
            <a:chOff x="3268" y="1933"/>
            <a:chExt cx="2996" cy="1766"/>
          </a:xfrm>
        </p:grpSpPr>
        <p:sp>
          <p:nvSpPr>
            <p:cNvPr id="538776" name="Rectangle 152"/>
            <p:cNvSpPr>
              <a:spLocks noChangeArrowheads="1"/>
            </p:cNvSpPr>
            <p:nvPr/>
          </p:nvSpPr>
          <p:spPr bwMode="auto">
            <a:xfrm>
              <a:off x="3269" y="1935"/>
              <a:ext cx="2995" cy="176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777" name="Line 153"/>
            <p:cNvSpPr>
              <a:spLocks noChangeShapeType="1"/>
            </p:cNvSpPr>
            <p:nvPr/>
          </p:nvSpPr>
          <p:spPr bwMode="auto">
            <a:xfrm flipV="1">
              <a:off x="3269" y="2392"/>
              <a:ext cx="1" cy="9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778" name="Oval 154"/>
            <p:cNvSpPr>
              <a:spLocks noChangeArrowheads="1"/>
            </p:cNvSpPr>
            <p:nvPr/>
          </p:nvSpPr>
          <p:spPr bwMode="auto">
            <a:xfrm>
              <a:off x="3821" y="284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79" name="Oval 155"/>
            <p:cNvSpPr>
              <a:spLocks noChangeArrowheads="1"/>
            </p:cNvSpPr>
            <p:nvPr/>
          </p:nvSpPr>
          <p:spPr bwMode="auto">
            <a:xfrm>
              <a:off x="5024" y="2713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80" name="Oval 156"/>
            <p:cNvSpPr>
              <a:spLocks noChangeArrowheads="1"/>
            </p:cNvSpPr>
            <p:nvPr/>
          </p:nvSpPr>
          <p:spPr bwMode="auto">
            <a:xfrm>
              <a:off x="4918" y="269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81" name="Oval 157"/>
            <p:cNvSpPr>
              <a:spLocks noChangeArrowheads="1"/>
            </p:cNvSpPr>
            <p:nvPr/>
          </p:nvSpPr>
          <p:spPr bwMode="auto">
            <a:xfrm>
              <a:off x="4792" y="238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82" name="Oval 158"/>
            <p:cNvSpPr>
              <a:spLocks noChangeArrowheads="1"/>
            </p:cNvSpPr>
            <p:nvPr/>
          </p:nvSpPr>
          <p:spPr bwMode="auto">
            <a:xfrm>
              <a:off x="4720" y="295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83" name="Oval 159"/>
            <p:cNvSpPr>
              <a:spLocks noChangeArrowheads="1"/>
            </p:cNvSpPr>
            <p:nvPr/>
          </p:nvSpPr>
          <p:spPr bwMode="auto">
            <a:xfrm>
              <a:off x="5998" y="257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84" name="Oval 160"/>
            <p:cNvSpPr>
              <a:spLocks noChangeArrowheads="1"/>
            </p:cNvSpPr>
            <p:nvPr/>
          </p:nvSpPr>
          <p:spPr bwMode="auto">
            <a:xfrm>
              <a:off x="5446" y="298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85" name="Oval 161"/>
            <p:cNvSpPr>
              <a:spLocks noChangeArrowheads="1"/>
            </p:cNvSpPr>
            <p:nvPr/>
          </p:nvSpPr>
          <p:spPr bwMode="auto">
            <a:xfrm>
              <a:off x="5045" y="293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86" name="Oval 162"/>
            <p:cNvSpPr>
              <a:spLocks noChangeArrowheads="1"/>
            </p:cNvSpPr>
            <p:nvPr/>
          </p:nvSpPr>
          <p:spPr bwMode="auto">
            <a:xfrm>
              <a:off x="4104" y="269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87" name="Oval 163"/>
            <p:cNvSpPr>
              <a:spLocks noChangeArrowheads="1"/>
            </p:cNvSpPr>
            <p:nvPr/>
          </p:nvSpPr>
          <p:spPr bwMode="auto">
            <a:xfrm>
              <a:off x="5581" y="292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88" name="Oval 164"/>
            <p:cNvSpPr>
              <a:spLocks noChangeArrowheads="1"/>
            </p:cNvSpPr>
            <p:nvPr/>
          </p:nvSpPr>
          <p:spPr bwMode="auto">
            <a:xfrm>
              <a:off x="5273" y="282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89" name="Oval 165"/>
            <p:cNvSpPr>
              <a:spLocks noChangeArrowheads="1"/>
            </p:cNvSpPr>
            <p:nvPr/>
          </p:nvSpPr>
          <p:spPr bwMode="auto">
            <a:xfrm>
              <a:off x="5952" y="285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90" name="Oval 166"/>
            <p:cNvSpPr>
              <a:spLocks noChangeArrowheads="1"/>
            </p:cNvSpPr>
            <p:nvPr/>
          </p:nvSpPr>
          <p:spPr bwMode="auto">
            <a:xfrm>
              <a:off x="5011" y="308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91" name="Oval 167"/>
            <p:cNvSpPr>
              <a:spLocks noChangeArrowheads="1"/>
            </p:cNvSpPr>
            <p:nvPr/>
          </p:nvSpPr>
          <p:spPr bwMode="auto">
            <a:xfrm>
              <a:off x="4863" y="271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92" name="Oval 168"/>
            <p:cNvSpPr>
              <a:spLocks noChangeArrowheads="1"/>
            </p:cNvSpPr>
            <p:nvPr/>
          </p:nvSpPr>
          <p:spPr bwMode="auto">
            <a:xfrm>
              <a:off x="5045" y="290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93" name="Oval 169"/>
            <p:cNvSpPr>
              <a:spLocks noChangeArrowheads="1"/>
            </p:cNvSpPr>
            <p:nvPr/>
          </p:nvSpPr>
          <p:spPr bwMode="auto">
            <a:xfrm>
              <a:off x="4969" y="249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94" name="Oval 170"/>
            <p:cNvSpPr>
              <a:spLocks noChangeArrowheads="1"/>
            </p:cNvSpPr>
            <p:nvPr/>
          </p:nvSpPr>
          <p:spPr bwMode="auto">
            <a:xfrm>
              <a:off x="5053" y="281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95" name="Oval 171"/>
            <p:cNvSpPr>
              <a:spLocks noChangeArrowheads="1"/>
            </p:cNvSpPr>
            <p:nvPr/>
          </p:nvSpPr>
          <p:spPr bwMode="auto">
            <a:xfrm>
              <a:off x="6129" y="300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96" name="Oval 172"/>
            <p:cNvSpPr>
              <a:spLocks noChangeArrowheads="1"/>
            </p:cNvSpPr>
            <p:nvPr/>
          </p:nvSpPr>
          <p:spPr bwMode="auto">
            <a:xfrm>
              <a:off x="5403" y="2683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97" name="Oval 173"/>
            <p:cNvSpPr>
              <a:spLocks noChangeArrowheads="1"/>
            </p:cNvSpPr>
            <p:nvPr/>
          </p:nvSpPr>
          <p:spPr bwMode="auto">
            <a:xfrm>
              <a:off x="5593" y="285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98" name="Oval 174"/>
            <p:cNvSpPr>
              <a:spLocks noChangeArrowheads="1"/>
            </p:cNvSpPr>
            <p:nvPr/>
          </p:nvSpPr>
          <p:spPr bwMode="auto">
            <a:xfrm>
              <a:off x="5724" y="2553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99" name="Oval 175"/>
            <p:cNvSpPr>
              <a:spLocks noChangeArrowheads="1"/>
            </p:cNvSpPr>
            <p:nvPr/>
          </p:nvSpPr>
          <p:spPr bwMode="auto">
            <a:xfrm>
              <a:off x="5897" y="273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00" name="Oval 176"/>
            <p:cNvSpPr>
              <a:spLocks noChangeArrowheads="1"/>
            </p:cNvSpPr>
            <p:nvPr/>
          </p:nvSpPr>
          <p:spPr bwMode="auto">
            <a:xfrm>
              <a:off x="4889" y="291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01" name="Oval 177"/>
            <p:cNvSpPr>
              <a:spLocks noChangeArrowheads="1"/>
            </p:cNvSpPr>
            <p:nvPr/>
          </p:nvSpPr>
          <p:spPr bwMode="auto">
            <a:xfrm>
              <a:off x="5644" y="292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02" name="Oval 178"/>
            <p:cNvSpPr>
              <a:spLocks noChangeArrowheads="1"/>
            </p:cNvSpPr>
            <p:nvPr/>
          </p:nvSpPr>
          <p:spPr bwMode="auto">
            <a:xfrm>
              <a:off x="4897" y="279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03" name="Oval 179"/>
            <p:cNvSpPr>
              <a:spLocks noChangeArrowheads="1"/>
            </p:cNvSpPr>
            <p:nvPr/>
          </p:nvSpPr>
          <p:spPr bwMode="auto">
            <a:xfrm>
              <a:off x="5003" y="284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04" name="Oval 180"/>
            <p:cNvSpPr>
              <a:spLocks noChangeArrowheads="1"/>
            </p:cNvSpPr>
            <p:nvPr/>
          </p:nvSpPr>
          <p:spPr bwMode="auto">
            <a:xfrm>
              <a:off x="4631" y="302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05" name="Oval 181"/>
            <p:cNvSpPr>
              <a:spLocks noChangeArrowheads="1"/>
            </p:cNvSpPr>
            <p:nvPr/>
          </p:nvSpPr>
          <p:spPr bwMode="auto">
            <a:xfrm>
              <a:off x="5311" y="286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06" name="Oval 182"/>
            <p:cNvSpPr>
              <a:spLocks noChangeArrowheads="1"/>
            </p:cNvSpPr>
            <p:nvPr/>
          </p:nvSpPr>
          <p:spPr bwMode="auto">
            <a:xfrm>
              <a:off x="4712" y="274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07" name="Oval 183"/>
            <p:cNvSpPr>
              <a:spLocks noChangeArrowheads="1"/>
            </p:cNvSpPr>
            <p:nvPr/>
          </p:nvSpPr>
          <p:spPr bwMode="auto">
            <a:xfrm>
              <a:off x="5125" y="273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08" name="Oval 184"/>
            <p:cNvSpPr>
              <a:spLocks noChangeArrowheads="1"/>
            </p:cNvSpPr>
            <p:nvPr/>
          </p:nvSpPr>
          <p:spPr bwMode="auto">
            <a:xfrm>
              <a:off x="4817" y="277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09" name="Oval 185"/>
            <p:cNvSpPr>
              <a:spLocks noChangeArrowheads="1"/>
            </p:cNvSpPr>
            <p:nvPr/>
          </p:nvSpPr>
          <p:spPr bwMode="auto">
            <a:xfrm>
              <a:off x="4800" y="253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10" name="Oval 186"/>
            <p:cNvSpPr>
              <a:spLocks noChangeArrowheads="1"/>
            </p:cNvSpPr>
            <p:nvPr/>
          </p:nvSpPr>
          <p:spPr bwMode="auto">
            <a:xfrm>
              <a:off x="5745" y="289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11" name="Oval 187"/>
            <p:cNvSpPr>
              <a:spLocks noChangeArrowheads="1"/>
            </p:cNvSpPr>
            <p:nvPr/>
          </p:nvSpPr>
          <p:spPr bwMode="auto">
            <a:xfrm>
              <a:off x="5614" y="280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12" name="Oval 188"/>
            <p:cNvSpPr>
              <a:spLocks noChangeArrowheads="1"/>
            </p:cNvSpPr>
            <p:nvPr/>
          </p:nvSpPr>
          <p:spPr bwMode="auto">
            <a:xfrm>
              <a:off x="4517" y="244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13" name="Oval 189"/>
            <p:cNvSpPr>
              <a:spLocks noChangeArrowheads="1"/>
            </p:cNvSpPr>
            <p:nvPr/>
          </p:nvSpPr>
          <p:spPr bwMode="auto">
            <a:xfrm>
              <a:off x="5433" y="297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14" name="Oval 190"/>
            <p:cNvSpPr>
              <a:spLocks noChangeArrowheads="1"/>
            </p:cNvSpPr>
            <p:nvPr/>
          </p:nvSpPr>
          <p:spPr bwMode="auto">
            <a:xfrm>
              <a:off x="5433" y="249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15" name="Oval 191"/>
            <p:cNvSpPr>
              <a:spLocks noChangeArrowheads="1"/>
            </p:cNvSpPr>
            <p:nvPr/>
          </p:nvSpPr>
          <p:spPr bwMode="auto">
            <a:xfrm>
              <a:off x="5416" y="293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16" name="Oval 192"/>
            <p:cNvSpPr>
              <a:spLocks noChangeArrowheads="1"/>
            </p:cNvSpPr>
            <p:nvPr/>
          </p:nvSpPr>
          <p:spPr bwMode="auto">
            <a:xfrm>
              <a:off x="4952" y="265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17" name="Oval 193"/>
            <p:cNvSpPr>
              <a:spLocks noChangeArrowheads="1"/>
            </p:cNvSpPr>
            <p:nvPr/>
          </p:nvSpPr>
          <p:spPr bwMode="auto">
            <a:xfrm>
              <a:off x="5226" y="265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18" name="Oval 194"/>
            <p:cNvSpPr>
              <a:spLocks noChangeArrowheads="1"/>
            </p:cNvSpPr>
            <p:nvPr/>
          </p:nvSpPr>
          <p:spPr bwMode="auto">
            <a:xfrm>
              <a:off x="3830" y="272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19" name="Oval 195"/>
            <p:cNvSpPr>
              <a:spLocks noChangeArrowheads="1"/>
            </p:cNvSpPr>
            <p:nvPr/>
          </p:nvSpPr>
          <p:spPr bwMode="auto">
            <a:xfrm>
              <a:off x="5636" y="273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20" name="Oval 196"/>
            <p:cNvSpPr>
              <a:spLocks noChangeArrowheads="1"/>
            </p:cNvSpPr>
            <p:nvPr/>
          </p:nvSpPr>
          <p:spPr bwMode="auto">
            <a:xfrm>
              <a:off x="5927" y="283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21" name="Oval 197"/>
            <p:cNvSpPr>
              <a:spLocks noChangeArrowheads="1"/>
            </p:cNvSpPr>
            <p:nvPr/>
          </p:nvSpPr>
          <p:spPr bwMode="auto">
            <a:xfrm>
              <a:off x="5695" y="287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22" name="Oval 198"/>
            <p:cNvSpPr>
              <a:spLocks noChangeArrowheads="1"/>
            </p:cNvSpPr>
            <p:nvPr/>
          </p:nvSpPr>
          <p:spPr bwMode="auto">
            <a:xfrm>
              <a:off x="4395" y="257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23" name="Oval 199"/>
            <p:cNvSpPr>
              <a:spLocks noChangeArrowheads="1"/>
            </p:cNvSpPr>
            <p:nvPr/>
          </p:nvSpPr>
          <p:spPr bwMode="auto">
            <a:xfrm>
              <a:off x="5669" y="264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24" name="Oval 200"/>
            <p:cNvSpPr>
              <a:spLocks noChangeArrowheads="1"/>
            </p:cNvSpPr>
            <p:nvPr/>
          </p:nvSpPr>
          <p:spPr bwMode="auto">
            <a:xfrm>
              <a:off x="5627" y="2603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25" name="Oval 201"/>
            <p:cNvSpPr>
              <a:spLocks noChangeArrowheads="1"/>
            </p:cNvSpPr>
            <p:nvPr/>
          </p:nvSpPr>
          <p:spPr bwMode="auto">
            <a:xfrm>
              <a:off x="5336" y="278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26" name="Oval 202"/>
            <p:cNvSpPr>
              <a:spLocks noChangeArrowheads="1"/>
            </p:cNvSpPr>
            <p:nvPr/>
          </p:nvSpPr>
          <p:spPr bwMode="auto">
            <a:xfrm>
              <a:off x="5458" y="297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27" name="Oval 203"/>
            <p:cNvSpPr>
              <a:spLocks noChangeArrowheads="1"/>
            </p:cNvSpPr>
            <p:nvPr/>
          </p:nvSpPr>
          <p:spPr bwMode="auto">
            <a:xfrm>
              <a:off x="5184" y="259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28" name="Oval 204"/>
            <p:cNvSpPr>
              <a:spLocks noChangeArrowheads="1"/>
            </p:cNvSpPr>
            <p:nvPr/>
          </p:nvSpPr>
          <p:spPr bwMode="auto">
            <a:xfrm>
              <a:off x="3577" y="267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29" name="Oval 205"/>
            <p:cNvSpPr>
              <a:spLocks noChangeArrowheads="1"/>
            </p:cNvSpPr>
            <p:nvPr/>
          </p:nvSpPr>
          <p:spPr bwMode="auto">
            <a:xfrm>
              <a:off x="4935" y="258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30" name="Oval 206"/>
            <p:cNvSpPr>
              <a:spLocks noChangeArrowheads="1"/>
            </p:cNvSpPr>
            <p:nvPr/>
          </p:nvSpPr>
          <p:spPr bwMode="auto">
            <a:xfrm>
              <a:off x="5024" y="2713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31" name="Oval 207"/>
            <p:cNvSpPr>
              <a:spLocks noChangeArrowheads="1"/>
            </p:cNvSpPr>
            <p:nvPr/>
          </p:nvSpPr>
          <p:spPr bwMode="auto">
            <a:xfrm>
              <a:off x="5230" y="273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32" name="Oval 208"/>
            <p:cNvSpPr>
              <a:spLocks noChangeArrowheads="1"/>
            </p:cNvSpPr>
            <p:nvPr/>
          </p:nvSpPr>
          <p:spPr bwMode="auto">
            <a:xfrm>
              <a:off x="5045" y="268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33" name="Oval 209"/>
            <p:cNvSpPr>
              <a:spLocks noChangeArrowheads="1"/>
            </p:cNvSpPr>
            <p:nvPr/>
          </p:nvSpPr>
          <p:spPr bwMode="auto">
            <a:xfrm>
              <a:off x="5513" y="278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34" name="Oval 210"/>
            <p:cNvSpPr>
              <a:spLocks noChangeArrowheads="1"/>
            </p:cNvSpPr>
            <p:nvPr/>
          </p:nvSpPr>
          <p:spPr bwMode="auto">
            <a:xfrm>
              <a:off x="5095" y="290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35" name="Oval 211"/>
            <p:cNvSpPr>
              <a:spLocks noChangeArrowheads="1"/>
            </p:cNvSpPr>
            <p:nvPr/>
          </p:nvSpPr>
          <p:spPr bwMode="auto">
            <a:xfrm>
              <a:off x="3762" y="273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36" name="Oval 212"/>
            <p:cNvSpPr>
              <a:spLocks noChangeArrowheads="1"/>
            </p:cNvSpPr>
            <p:nvPr/>
          </p:nvSpPr>
          <p:spPr bwMode="auto">
            <a:xfrm>
              <a:off x="5290" y="289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37" name="Oval 213"/>
            <p:cNvSpPr>
              <a:spLocks noChangeArrowheads="1"/>
            </p:cNvSpPr>
            <p:nvPr/>
          </p:nvSpPr>
          <p:spPr bwMode="auto">
            <a:xfrm>
              <a:off x="5184" y="264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38" name="Oval 214"/>
            <p:cNvSpPr>
              <a:spLocks noChangeArrowheads="1"/>
            </p:cNvSpPr>
            <p:nvPr/>
          </p:nvSpPr>
          <p:spPr bwMode="auto">
            <a:xfrm>
              <a:off x="4644" y="276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39" name="Oval 215"/>
            <p:cNvSpPr>
              <a:spLocks noChangeArrowheads="1"/>
            </p:cNvSpPr>
            <p:nvPr/>
          </p:nvSpPr>
          <p:spPr bwMode="auto">
            <a:xfrm>
              <a:off x="4619" y="259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40" name="Oval 216"/>
            <p:cNvSpPr>
              <a:spLocks noChangeArrowheads="1"/>
            </p:cNvSpPr>
            <p:nvPr/>
          </p:nvSpPr>
          <p:spPr bwMode="auto">
            <a:xfrm>
              <a:off x="5062" y="272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41" name="Oval 217"/>
            <p:cNvSpPr>
              <a:spLocks noChangeArrowheads="1"/>
            </p:cNvSpPr>
            <p:nvPr/>
          </p:nvSpPr>
          <p:spPr bwMode="auto">
            <a:xfrm>
              <a:off x="5294" y="277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42" name="Oval 218"/>
            <p:cNvSpPr>
              <a:spLocks noChangeArrowheads="1"/>
            </p:cNvSpPr>
            <p:nvPr/>
          </p:nvSpPr>
          <p:spPr bwMode="auto">
            <a:xfrm>
              <a:off x="4914" y="286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43" name="Oval 219"/>
            <p:cNvSpPr>
              <a:spLocks noChangeArrowheads="1"/>
            </p:cNvSpPr>
            <p:nvPr/>
          </p:nvSpPr>
          <p:spPr bwMode="auto">
            <a:xfrm>
              <a:off x="4657" y="305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44" name="Oval 220"/>
            <p:cNvSpPr>
              <a:spLocks noChangeArrowheads="1"/>
            </p:cNvSpPr>
            <p:nvPr/>
          </p:nvSpPr>
          <p:spPr bwMode="auto">
            <a:xfrm>
              <a:off x="4260" y="286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45" name="Oval 221"/>
            <p:cNvSpPr>
              <a:spLocks noChangeArrowheads="1"/>
            </p:cNvSpPr>
            <p:nvPr/>
          </p:nvSpPr>
          <p:spPr bwMode="auto">
            <a:xfrm>
              <a:off x="4610" y="290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46" name="Oval 222"/>
            <p:cNvSpPr>
              <a:spLocks noChangeArrowheads="1"/>
            </p:cNvSpPr>
            <p:nvPr/>
          </p:nvSpPr>
          <p:spPr bwMode="auto">
            <a:xfrm>
              <a:off x="4344" y="291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47" name="Oval 223"/>
            <p:cNvSpPr>
              <a:spLocks noChangeArrowheads="1"/>
            </p:cNvSpPr>
            <p:nvPr/>
          </p:nvSpPr>
          <p:spPr bwMode="auto">
            <a:xfrm>
              <a:off x="4948" y="281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48" name="Oval 224"/>
            <p:cNvSpPr>
              <a:spLocks noChangeArrowheads="1"/>
            </p:cNvSpPr>
            <p:nvPr/>
          </p:nvSpPr>
          <p:spPr bwMode="auto">
            <a:xfrm>
              <a:off x="5336" y="262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49" name="Oval 225"/>
            <p:cNvSpPr>
              <a:spLocks noChangeArrowheads="1"/>
            </p:cNvSpPr>
            <p:nvPr/>
          </p:nvSpPr>
          <p:spPr bwMode="auto">
            <a:xfrm>
              <a:off x="3302" y="311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50" name="Oval 226"/>
            <p:cNvSpPr>
              <a:spLocks noChangeArrowheads="1"/>
            </p:cNvSpPr>
            <p:nvPr/>
          </p:nvSpPr>
          <p:spPr bwMode="auto">
            <a:xfrm>
              <a:off x="4572" y="269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51" name="Oval 227"/>
            <p:cNvSpPr>
              <a:spLocks noChangeArrowheads="1"/>
            </p:cNvSpPr>
            <p:nvPr/>
          </p:nvSpPr>
          <p:spPr bwMode="auto">
            <a:xfrm>
              <a:off x="5914" y="284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52" name="Oval 228"/>
            <p:cNvSpPr>
              <a:spLocks noChangeArrowheads="1"/>
            </p:cNvSpPr>
            <p:nvPr/>
          </p:nvSpPr>
          <p:spPr bwMode="auto">
            <a:xfrm>
              <a:off x="5361" y="259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53" name="Oval 229"/>
            <p:cNvSpPr>
              <a:spLocks noChangeArrowheads="1"/>
            </p:cNvSpPr>
            <p:nvPr/>
          </p:nvSpPr>
          <p:spPr bwMode="auto">
            <a:xfrm>
              <a:off x="5180" y="276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54" name="Oval 230"/>
            <p:cNvSpPr>
              <a:spLocks noChangeArrowheads="1"/>
            </p:cNvSpPr>
            <p:nvPr/>
          </p:nvSpPr>
          <p:spPr bwMode="auto">
            <a:xfrm>
              <a:off x="3906" y="284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55" name="Oval 231"/>
            <p:cNvSpPr>
              <a:spLocks noChangeArrowheads="1"/>
            </p:cNvSpPr>
            <p:nvPr/>
          </p:nvSpPr>
          <p:spPr bwMode="auto">
            <a:xfrm>
              <a:off x="4665" y="290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56" name="Oval 232"/>
            <p:cNvSpPr>
              <a:spLocks noChangeArrowheads="1"/>
            </p:cNvSpPr>
            <p:nvPr/>
          </p:nvSpPr>
          <p:spPr bwMode="auto">
            <a:xfrm>
              <a:off x="4568" y="281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57" name="Oval 233"/>
            <p:cNvSpPr>
              <a:spLocks noChangeArrowheads="1"/>
            </p:cNvSpPr>
            <p:nvPr/>
          </p:nvSpPr>
          <p:spPr bwMode="auto">
            <a:xfrm>
              <a:off x="5851" y="2759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58" name="Oval 234"/>
            <p:cNvSpPr>
              <a:spLocks noChangeArrowheads="1"/>
            </p:cNvSpPr>
            <p:nvPr/>
          </p:nvSpPr>
          <p:spPr bwMode="auto">
            <a:xfrm>
              <a:off x="3859" y="306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59" name="Oval 235"/>
            <p:cNvSpPr>
              <a:spLocks noChangeArrowheads="1"/>
            </p:cNvSpPr>
            <p:nvPr/>
          </p:nvSpPr>
          <p:spPr bwMode="auto">
            <a:xfrm>
              <a:off x="5589" y="256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60" name="Oval 236"/>
            <p:cNvSpPr>
              <a:spLocks noChangeArrowheads="1"/>
            </p:cNvSpPr>
            <p:nvPr/>
          </p:nvSpPr>
          <p:spPr bwMode="auto">
            <a:xfrm>
              <a:off x="5775" y="302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61" name="Oval 237"/>
            <p:cNvSpPr>
              <a:spLocks noChangeArrowheads="1"/>
            </p:cNvSpPr>
            <p:nvPr/>
          </p:nvSpPr>
          <p:spPr bwMode="auto">
            <a:xfrm>
              <a:off x="5851" y="278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62" name="Oval 238"/>
            <p:cNvSpPr>
              <a:spLocks noChangeArrowheads="1"/>
            </p:cNvSpPr>
            <p:nvPr/>
          </p:nvSpPr>
          <p:spPr bwMode="auto">
            <a:xfrm>
              <a:off x="5032" y="265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63" name="Oval 239"/>
            <p:cNvSpPr>
              <a:spLocks noChangeArrowheads="1"/>
            </p:cNvSpPr>
            <p:nvPr/>
          </p:nvSpPr>
          <p:spPr bwMode="auto">
            <a:xfrm>
              <a:off x="5754" y="281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64" name="Oval 240"/>
            <p:cNvSpPr>
              <a:spLocks noChangeArrowheads="1"/>
            </p:cNvSpPr>
            <p:nvPr/>
          </p:nvSpPr>
          <p:spPr bwMode="auto">
            <a:xfrm>
              <a:off x="4931" y="275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65" name="Oval 241"/>
            <p:cNvSpPr>
              <a:spLocks noChangeArrowheads="1"/>
            </p:cNvSpPr>
            <p:nvPr/>
          </p:nvSpPr>
          <p:spPr bwMode="auto">
            <a:xfrm>
              <a:off x="4948" y="281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66" name="Oval 242"/>
            <p:cNvSpPr>
              <a:spLocks noChangeArrowheads="1"/>
            </p:cNvSpPr>
            <p:nvPr/>
          </p:nvSpPr>
          <p:spPr bwMode="auto">
            <a:xfrm>
              <a:off x="4315" y="283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67" name="Oval 243"/>
            <p:cNvSpPr>
              <a:spLocks noChangeArrowheads="1"/>
            </p:cNvSpPr>
            <p:nvPr/>
          </p:nvSpPr>
          <p:spPr bwMode="auto">
            <a:xfrm>
              <a:off x="4927" y="292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68" name="Oval 244"/>
            <p:cNvSpPr>
              <a:spLocks noChangeArrowheads="1"/>
            </p:cNvSpPr>
            <p:nvPr/>
          </p:nvSpPr>
          <p:spPr bwMode="auto">
            <a:xfrm>
              <a:off x="4112" y="282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69" name="Oval 245"/>
            <p:cNvSpPr>
              <a:spLocks noChangeArrowheads="1"/>
            </p:cNvSpPr>
            <p:nvPr/>
          </p:nvSpPr>
          <p:spPr bwMode="auto">
            <a:xfrm>
              <a:off x="5361" y="307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70" name="Oval 246"/>
            <p:cNvSpPr>
              <a:spLocks noChangeArrowheads="1"/>
            </p:cNvSpPr>
            <p:nvPr/>
          </p:nvSpPr>
          <p:spPr bwMode="auto">
            <a:xfrm>
              <a:off x="5505" y="2869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71" name="Oval 247"/>
            <p:cNvSpPr>
              <a:spLocks noChangeArrowheads="1"/>
            </p:cNvSpPr>
            <p:nvPr/>
          </p:nvSpPr>
          <p:spPr bwMode="auto">
            <a:xfrm>
              <a:off x="5142" y="307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72" name="Oval 248"/>
            <p:cNvSpPr>
              <a:spLocks noChangeArrowheads="1"/>
            </p:cNvSpPr>
            <p:nvPr/>
          </p:nvSpPr>
          <p:spPr bwMode="auto">
            <a:xfrm>
              <a:off x="5416" y="317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73" name="Oval 249"/>
            <p:cNvSpPr>
              <a:spLocks noChangeArrowheads="1"/>
            </p:cNvSpPr>
            <p:nvPr/>
          </p:nvSpPr>
          <p:spPr bwMode="auto">
            <a:xfrm>
              <a:off x="5787" y="303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74" name="Oval 250"/>
            <p:cNvSpPr>
              <a:spLocks noChangeArrowheads="1"/>
            </p:cNvSpPr>
            <p:nvPr/>
          </p:nvSpPr>
          <p:spPr bwMode="auto">
            <a:xfrm>
              <a:off x="4804" y="239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75" name="Oval 251"/>
            <p:cNvSpPr>
              <a:spLocks noChangeArrowheads="1"/>
            </p:cNvSpPr>
            <p:nvPr/>
          </p:nvSpPr>
          <p:spPr bwMode="auto">
            <a:xfrm>
              <a:off x="4944" y="271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76" name="Oval 252"/>
            <p:cNvSpPr>
              <a:spLocks noChangeArrowheads="1"/>
            </p:cNvSpPr>
            <p:nvPr/>
          </p:nvSpPr>
          <p:spPr bwMode="auto">
            <a:xfrm>
              <a:off x="5243" y="304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77" name="Oval 253"/>
            <p:cNvSpPr>
              <a:spLocks noChangeArrowheads="1"/>
            </p:cNvSpPr>
            <p:nvPr/>
          </p:nvSpPr>
          <p:spPr bwMode="auto">
            <a:xfrm>
              <a:off x="5598" y="271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78" name="Oval 254"/>
            <p:cNvSpPr>
              <a:spLocks noChangeArrowheads="1"/>
            </p:cNvSpPr>
            <p:nvPr/>
          </p:nvSpPr>
          <p:spPr bwMode="auto">
            <a:xfrm>
              <a:off x="5631" y="289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79" name="Oval 255"/>
            <p:cNvSpPr>
              <a:spLocks noChangeArrowheads="1"/>
            </p:cNvSpPr>
            <p:nvPr/>
          </p:nvSpPr>
          <p:spPr bwMode="auto">
            <a:xfrm>
              <a:off x="4657" y="297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80" name="Oval 256"/>
            <p:cNvSpPr>
              <a:spLocks noChangeArrowheads="1"/>
            </p:cNvSpPr>
            <p:nvPr/>
          </p:nvSpPr>
          <p:spPr bwMode="auto">
            <a:xfrm>
              <a:off x="4425" y="286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81" name="Oval 257"/>
            <p:cNvSpPr>
              <a:spLocks noChangeArrowheads="1"/>
            </p:cNvSpPr>
            <p:nvPr/>
          </p:nvSpPr>
          <p:spPr bwMode="auto">
            <a:xfrm>
              <a:off x="4880" y="275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82" name="Oval 258"/>
            <p:cNvSpPr>
              <a:spLocks noChangeArrowheads="1"/>
            </p:cNvSpPr>
            <p:nvPr/>
          </p:nvSpPr>
          <p:spPr bwMode="auto">
            <a:xfrm>
              <a:off x="4733" y="297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83" name="Oval 259"/>
            <p:cNvSpPr>
              <a:spLocks noChangeArrowheads="1"/>
            </p:cNvSpPr>
            <p:nvPr/>
          </p:nvSpPr>
          <p:spPr bwMode="auto">
            <a:xfrm>
              <a:off x="4855" y="278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84" name="Oval 260"/>
            <p:cNvSpPr>
              <a:spLocks noChangeArrowheads="1"/>
            </p:cNvSpPr>
            <p:nvPr/>
          </p:nvSpPr>
          <p:spPr bwMode="auto">
            <a:xfrm>
              <a:off x="4998" y="2793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85" name="Oval 261"/>
            <p:cNvSpPr>
              <a:spLocks noChangeArrowheads="1"/>
            </p:cNvSpPr>
            <p:nvPr/>
          </p:nvSpPr>
          <p:spPr bwMode="auto">
            <a:xfrm>
              <a:off x="4741" y="312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86" name="Oval 262"/>
            <p:cNvSpPr>
              <a:spLocks noChangeArrowheads="1"/>
            </p:cNvSpPr>
            <p:nvPr/>
          </p:nvSpPr>
          <p:spPr bwMode="auto">
            <a:xfrm>
              <a:off x="4699" y="308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87" name="Oval 263"/>
            <p:cNvSpPr>
              <a:spLocks noChangeArrowheads="1"/>
            </p:cNvSpPr>
            <p:nvPr/>
          </p:nvSpPr>
          <p:spPr bwMode="auto">
            <a:xfrm>
              <a:off x="4328" y="259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88" name="Oval 264"/>
            <p:cNvSpPr>
              <a:spLocks noChangeArrowheads="1"/>
            </p:cNvSpPr>
            <p:nvPr/>
          </p:nvSpPr>
          <p:spPr bwMode="auto">
            <a:xfrm>
              <a:off x="5007" y="335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89" name="Oval 265"/>
            <p:cNvSpPr>
              <a:spLocks noChangeArrowheads="1"/>
            </p:cNvSpPr>
            <p:nvPr/>
          </p:nvSpPr>
          <p:spPr bwMode="auto">
            <a:xfrm>
              <a:off x="3893" y="320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90" name="Oval 266"/>
            <p:cNvSpPr>
              <a:spLocks noChangeArrowheads="1"/>
            </p:cNvSpPr>
            <p:nvPr/>
          </p:nvSpPr>
          <p:spPr bwMode="auto">
            <a:xfrm>
              <a:off x="5378" y="292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91" name="Oval 267"/>
            <p:cNvSpPr>
              <a:spLocks noChangeArrowheads="1"/>
            </p:cNvSpPr>
            <p:nvPr/>
          </p:nvSpPr>
          <p:spPr bwMode="auto">
            <a:xfrm>
              <a:off x="5100" y="300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92" name="Oval 268"/>
            <p:cNvSpPr>
              <a:spLocks noChangeArrowheads="1"/>
            </p:cNvSpPr>
            <p:nvPr/>
          </p:nvSpPr>
          <p:spPr bwMode="auto">
            <a:xfrm>
              <a:off x="5939" y="284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93" name="Oval 269"/>
            <p:cNvSpPr>
              <a:spLocks noChangeArrowheads="1"/>
            </p:cNvSpPr>
            <p:nvPr/>
          </p:nvSpPr>
          <p:spPr bwMode="auto">
            <a:xfrm>
              <a:off x="6180" y="274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94" name="Oval 270"/>
            <p:cNvSpPr>
              <a:spLocks noChangeArrowheads="1"/>
            </p:cNvSpPr>
            <p:nvPr/>
          </p:nvSpPr>
          <p:spPr bwMode="auto">
            <a:xfrm>
              <a:off x="3644" y="286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95" name="Oval 271"/>
            <p:cNvSpPr>
              <a:spLocks noChangeArrowheads="1"/>
            </p:cNvSpPr>
            <p:nvPr/>
          </p:nvSpPr>
          <p:spPr bwMode="auto">
            <a:xfrm>
              <a:off x="4353" y="276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96" name="Oval 272"/>
            <p:cNvSpPr>
              <a:spLocks noChangeArrowheads="1"/>
            </p:cNvSpPr>
            <p:nvPr/>
          </p:nvSpPr>
          <p:spPr bwMode="auto">
            <a:xfrm>
              <a:off x="5353" y="289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97" name="Oval 273"/>
            <p:cNvSpPr>
              <a:spLocks noChangeArrowheads="1"/>
            </p:cNvSpPr>
            <p:nvPr/>
          </p:nvSpPr>
          <p:spPr bwMode="auto">
            <a:xfrm>
              <a:off x="4787" y="272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98" name="Oval 274"/>
            <p:cNvSpPr>
              <a:spLocks noChangeArrowheads="1"/>
            </p:cNvSpPr>
            <p:nvPr/>
          </p:nvSpPr>
          <p:spPr bwMode="auto">
            <a:xfrm>
              <a:off x="4104" y="2489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99" name="Oval 275"/>
            <p:cNvSpPr>
              <a:spLocks noChangeArrowheads="1"/>
            </p:cNvSpPr>
            <p:nvPr/>
          </p:nvSpPr>
          <p:spPr bwMode="auto">
            <a:xfrm>
              <a:off x="4977" y="281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00" name="Oval 276"/>
            <p:cNvSpPr>
              <a:spLocks noChangeArrowheads="1"/>
            </p:cNvSpPr>
            <p:nvPr/>
          </p:nvSpPr>
          <p:spPr bwMode="auto">
            <a:xfrm>
              <a:off x="5606" y="286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01" name="Oval 277"/>
            <p:cNvSpPr>
              <a:spLocks noChangeArrowheads="1"/>
            </p:cNvSpPr>
            <p:nvPr/>
          </p:nvSpPr>
          <p:spPr bwMode="auto">
            <a:xfrm>
              <a:off x="3699" y="286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02" name="Oval 278"/>
            <p:cNvSpPr>
              <a:spLocks noChangeArrowheads="1"/>
            </p:cNvSpPr>
            <p:nvPr/>
          </p:nvSpPr>
          <p:spPr bwMode="auto">
            <a:xfrm>
              <a:off x="4193" y="2418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03" name="Oval 279"/>
            <p:cNvSpPr>
              <a:spLocks noChangeArrowheads="1"/>
            </p:cNvSpPr>
            <p:nvPr/>
          </p:nvSpPr>
          <p:spPr bwMode="auto">
            <a:xfrm>
              <a:off x="4551" y="3029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04" name="Oval 280"/>
            <p:cNvSpPr>
              <a:spLocks noChangeArrowheads="1"/>
            </p:cNvSpPr>
            <p:nvPr/>
          </p:nvSpPr>
          <p:spPr bwMode="auto">
            <a:xfrm>
              <a:off x="6154" y="302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05" name="Oval 281"/>
            <p:cNvSpPr>
              <a:spLocks noChangeArrowheads="1"/>
            </p:cNvSpPr>
            <p:nvPr/>
          </p:nvSpPr>
          <p:spPr bwMode="auto">
            <a:xfrm>
              <a:off x="4792" y="3071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06" name="Oval 282"/>
            <p:cNvSpPr>
              <a:spLocks noChangeArrowheads="1"/>
            </p:cNvSpPr>
            <p:nvPr/>
          </p:nvSpPr>
          <p:spPr bwMode="auto">
            <a:xfrm>
              <a:off x="4893" y="304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07" name="Oval 283"/>
            <p:cNvSpPr>
              <a:spLocks noChangeArrowheads="1"/>
            </p:cNvSpPr>
            <p:nvPr/>
          </p:nvSpPr>
          <p:spPr bwMode="auto">
            <a:xfrm>
              <a:off x="4787" y="274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08" name="Oval 284"/>
            <p:cNvSpPr>
              <a:spLocks noChangeArrowheads="1"/>
            </p:cNvSpPr>
            <p:nvPr/>
          </p:nvSpPr>
          <p:spPr bwMode="auto">
            <a:xfrm>
              <a:off x="5133" y="2456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09" name="Oval 285"/>
            <p:cNvSpPr>
              <a:spLocks noChangeArrowheads="1"/>
            </p:cNvSpPr>
            <p:nvPr/>
          </p:nvSpPr>
          <p:spPr bwMode="auto">
            <a:xfrm>
              <a:off x="4269" y="3055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10" name="Oval 286"/>
            <p:cNvSpPr>
              <a:spLocks noChangeArrowheads="1"/>
            </p:cNvSpPr>
            <p:nvPr/>
          </p:nvSpPr>
          <p:spPr bwMode="auto">
            <a:xfrm>
              <a:off x="5551" y="2844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11" name="Oval 287"/>
            <p:cNvSpPr>
              <a:spLocks noChangeArrowheads="1"/>
            </p:cNvSpPr>
            <p:nvPr/>
          </p:nvSpPr>
          <p:spPr bwMode="auto">
            <a:xfrm>
              <a:off x="5095" y="2882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12" name="Oval 288"/>
            <p:cNvSpPr>
              <a:spLocks noChangeArrowheads="1"/>
            </p:cNvSpPr>
            <p:nvPr/>
          </p:nvSpPr>
          <p:spPr bwMode="auto">
            <a:xfrm>
              <a:off x="5222" y="3097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13" name="Oval 289"/>
            <p:cNvSpPr>
              <a:spLocks noChangeArrowheads="1"/>
            </p:cNvSpPr>
            <p:nvPr/>
          </p:nvSpPr>
          <p:spPr bwMode="auto">
            <a:xfrm>
              <a:off x="5032" y="2650"/>
              <a:ext cx="46" cy="4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14" name="Line 290"/>
            <p:cNvSpPr>
              <a:spLocks noChangeShapeType="1"/>
            </p:cNvSpPr>
            <p:nvPr/>
          </p:nvSpPr>
          <p:spPr bwMode="auto">
            <a:xfrm flipV="1">
              <a:off x="3268" y="2803"/>
              <a:ext cx="2991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915" name="Line 291"/>
            <p:cNvSpPr>
              <a:spLocks noChangeShapeType="1"/>
            </p:cNvSpPr>
            <p:nvPr/>
          </p:nvSpPr>
          <p:spPr bwMode="auto">
            <a:xfrm flipH="1" flipV="1">
              <a:off x="4849" y="1933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8916" name="Rectangle 292"/>
          <p:cNvSpPr>
            <a:spLocks noChangeArrowheads="1"/>
          </p:cNvSpPr>
          <p:nvPr/>
        </p:nvSpPr>
        <p:spPr bwMode="auto">
          <a:xfrm>
            <a:off x="5430838" y="4433888"/>
            <a:ext cx="2492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PC2</a:t>
            </a:r>
            <a:endParaRPr lang="en-US"/>
          </a:p>
        </p:txBody>
      </p:sp>
      <p:sp>
        <p:nvSpPr>
          <p:cNvPr id="538917" name="AutoShape 293"/>
          <p:cNvSpPr>
            <a:spLocks noChangeArrowheads="1"/>
          </p:cNvSpPr>
          <p:nvPr/>
        </p:nvSpPr>
        <p:spPr bwMode="auto">
          <a:xfrm rot="-19402826">
            <a:off x="4351338" y="4498975"/>
            <a:ext cx="898525" cy="349250"/>
          </a:xfrm>
          <a:prstGeom prst="curvedDownArrow">
            <a:avLst>
              <a:gd name="adj1" fmla="val 51455"/>
              <a:gd name="adj2" fmla="val 10290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2701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PCA: SVD </a:t>
            </a:r>
            <a:r>
              <a:rPr lang="en-US" sz="3600" b="1" dirty="0">
                <a:solidFill>
                  <a:srgbClr val="0000FF"/>
                </a:solidFill>
              </a:rPr>
              <a:t>Computations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198438" y="1041400"/>
            <a:ext cx="9793287" cy="317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800" dirty="0"/>
              <a:t>Start with data matrix (</a:t>
            </a:r>
            <a:r>
              <a:rPr lang="en-US" sz="2800" b="1" dirty="0" err="1" smtClean="0"/>
              <a:t>Y</a:t>
            </a:r>
            <a:r>
              <a:rPr lang="en-US" sz="2800" baseline="-25000" dirty="0" err="1" smtClean="0"/>
              <a:t>nxp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buFontTx/>
              <a:buAutoNum type="arabicPeriod"/>
            </a:pPr>
            <a:r>
              <a:rPr lang="en-US" sz="2800" dirty="0" smtClean="0"/>
              <a:t>Decompose </a:t>
            </a:r>
            <a:r>
              <a:rPr lang="en-US" sz="2800" b="1" dirty="0" smtClean="0"/>
              <a:t>Y</a:t>
            </a:r>
            <a:r>
              <a:rPr lang="en-US" sz="2800" dirty="0" smtClean="0"/>
              <a:t> via SVD: </a:t>
            </a:r>
            <a:r>
              <a:rPr lang="en-US" sz="2800" b="1" dirty="0" smtClean="0"/>
              <a:t>Y</a:t>
            </a:r>
            <a:r>
              <a:rPr lang="en-US" sz="2800" dirty="0" smtClean="0"/>
              <a:t>=</a:t>
            </a:r>
            <a:r>
              <a:rPr lang="en-US" sz="2800" b="1" dirty="0" err="1" smtClean="0"/>
              <a:t>UDV</a:t>
            </a:r>
            <a:r>
              <a:rPr lang="en-US" sz="2800" baseline="30000" dirty="0" err="1" smtClean="0"/>
              <a:t>t</a:t>
            </a:r>
            <a:endParaRPr lang="en-US" sz="2800" baseline="30000" dirty="0" smtClean="0"/>
          </a:p>
          <a:p>
            <a:pPr marL="457200" lvl="1" indent="0"/>
            <a:r>
              <a:rPr lang="en-US" sz="2000" b="1" dirty="0" err="1" smtClean="0"/>
              <a:t>V</a:t>
            </a:r>
            <a:r>
              <a:rPr lang="en-US" sz="2000" baseline="-25000" dirty="0" err="1" smtClean="0"/>
              <a:t>pxp</a:t>
            </a:r>
            <a:r>
              <a:rPr lang="en-US" sz="2000" dirty="0" smtClean="0"/>
              <a:t> = matrix of linear combinations of variables (rotated PC axes)</a:t>
            </a:r>
          </a:p>
          <a:p>
            <a:pPr marL="457200" lvl="1" indent="0"/>
            <a:r>
              <a:rPr lang="en-US" sz="2000" b="1" dirty="0" err="1" smtClean="0"/>
              <a:t>U</a:t>
            </a:r>
            <a:r>
              <a:rPr lang="en-US" sz="2000" baseline="-25000" dirty="0" err="1"/>
              <a:t>n</a:t>
            </a:r>
            <a:r>
              <a:rPr lang="en-US" sz="2000" baseline="-25000" dirty="0" err="1" smtClean="0"/>
              <a:t>xp</a:t>
            </a:r>
            <a:r>
              <a:rPr lang="en-US" sz="2000" dirty="0" smtClean="0"/>
              <a:t> </a:t>
            </a:r>
            <a:r>
              <a:rPr lang="en-US" sz="2000" dirty="0"/>
              <a:t>= matrix of </a:t>
            </a:r>
            <a:r>
              <a:rPr lang="en-US" sz="2000" dirty="0" smtClean="0"/>
              <a:t>left-singular vectors</a:t>
            </a:r>
          </a:p>
          <a:p>
            <a:pPr marL="457200" lvl="1" indent="0"/>
            <a:r>
              <a:rPr lang="en-US" sz="2000" b="1" dirty="0" err="1" smtClean="0"/>
              <a:t>D</a:t>
            </a:r>
            <a:r>
              <a:rPr lang="en-US" sz="2000" baseline="-25000" dirty="0" err="1" smtClean="0"/>
              <a:t>pxp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diagonal matrix </a:t>
            </a:r>
            <a:r>
              <a:rPr lang="en-US" sz="2000" dirty="0"/>
              <a:t>of </a:t>
            </a:r>
            <a:r>
              <a:rPr lang="en-US" sz="2000" dirty="0" smtClean="0"/>
              <a:t>singular values</a:t>
            </a:r>
          </a:p>
          <a:p>
            <a:pPr>
              <a:buFontTx/>
              <a:buAutoNum type="arabicPeriod"/>
            </a:pPr>
            <a:r>
              <a:rPr lang="en-US" sz="2800" b="1" dirty="0" smtClean="0"/>
              <a:t>D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 % variation (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/>
              <a:t>) explained by each PC axis</a:t>
            </a:r>
          </a:p>
          <a:p>
            <a:pPr>
              <a:buFontTx/>
              <a:buAutoNum type="arabicPeriod"/>
            </a:pPr>
            <a:r>
              <a:rPr lang="en-US" sz="2800" b="1" dirty="0" smtClean="0"/>
              <a:t>UD</a:t>
            </a:r>
            <a:r>
              <a:rPr lang="en-US" sz="2800" dirty="0" smtClean="0"/>
              <a:t> = PCA scores for each specimen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-1588" y="5855149"/>
            <a:ext cx="99933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/>
              <a:t>NOTE</a:t>
            </a:r>
            <a:r>
              <a:rPr lang="en-US" sz="1600" dirty="0" smtClean="0"/>
              <a:t>: </a:t>
            </a:r>
            <a:r>
              <a:rPr lang="en-US" sz="1600" b="1" dirty="0" smtClean="0"/>
              <a:t>U</a:t>
            </a:r>
            <a:r>
              <a:rPr lang="en-US" sz="1600" dirty="0" smtClean="0"/>
              <a:t> also found from </a:t>
            </a:r>
            <a:r>
              <a:rPr lang="en-US" sz="1600" dirty="0" err="1" smtClean="0"/>
              <a:t>eigen</a:t>
            </a:r>
            <a:r>
              <a:rPr lang="en-US" sz="1600" dirty="0" smtClean="0"/>
              <a:t>-analysis of </a:t>
            </a:r>
            <a:r>
              <a:rPr lang="en-US" sz="1600" b="1" dirty="0" err="1" smtClean="0"/>
              <a:t>YY</a:t>
            </a:r>
            <a:r>
              <a:rPr lang="en-US" sz="1600" baseline="30000" dirty="0" err="1" smtClean="0"/>
              <a:t>t</a:t>
            </a:r>
            <a:r>
              <a:rPr lang="en-US" sz="1600" dirty="0" smtClean="0"/>
              <a:t>, and </a:t>
            </a:r>
            <a:r>
              <a:rPr lang="en-US" sz="1600" b="1" dirty="0" smtClean="0"/>
              <a:t>V</a:t>
            </a:r>
            <a:r>
              <a:rPr lang="en-US" sz="1600" dirty="0" smtClean="0"/>
              <a:t> found from </a:t>
            </a:r>
            <a:r>
              <a:rPr lang="en-US" sz="1600" dirty="0" err="1" smtClean="0"/>
              <a:t>eigen</a:t>
            </a:r>
            <a:r>
              <a:rPr lang="en-US" sz="1600" dirty="0" smtClean="0"/>
              <a:t>-analysis of </a:t>
            </a:r>
            <a:r>
              <a:rPr lang="en-US" sz="1600" b="1" dirty="0" err="1" smtClean="0"/>
              <a:t>Y</a:t>
            </a:r>
            <a:r>
              <a:rPr lang="en-US" sz="1600" baseline="30000" dirty="0" err="1" smtClean="0"/>
              <a:t>t</a:t>
            </a:r>
            <a:r>
              <a:rPr lang="en-US" sz="1600" b="1" dirty="0" err="1" smtClean="0"/>
              <a:t>Y</a:t>
            </a:r>
            <a:r>
              <a:rPr lang="en-US" sz="1600" b="1" dirty="0" smtClean="0"/>
              <a:t>.</a:t>
            </a:r>
            <a:endParaRPr lang="en-US" sz="1600" dirty="0" smtClean="0"/>
          </a:p>
          <a:p>
            <a:pPr algn="l">
              <a:spcBef>
                <a:spcPct val="50000"/>
              </a:spcBef>
            </a:pPr>
            <a:r>
              <a:rPr lang="en-US" sz="1600" dirty="0" smtClean="0"/>
              <a:t>The ‘classic’ implementation of PCA is using </a:t>
            </a:r>
            <a:r>
              <a:rPr lang="en-US" sz="1600" dirty="0" err="1" smtClean="0"/>
              <a:t>eigen</a:t>
            </a:r>
            <a:r>
              <a:rPr lang="en-US" sz="1600" dirty="0" smtClean="0"/>
              <a:t>-analysis: </a:t>
            </a:r>
            <a:r>
              <a:rPr lang="en-US" sz="1600" b="1" dirty="0" smtClean="0"/>
              <a:t>S </a:t>
            </a:r>
            <a:r>
              <a:rPr lang="en-US" sz="1600" dirty="0" smtClean="0"/>
              <a:t>= </a:t>
            </a:r>
            <a:r>
              <a:rPr lang="en-US" sz="1600" b="1" dirty="0" err="1" smtClean="0"/>
              <a:t>E</a:t>
            </a:r>
            <a:r>
              <a:rPr lang="en-US" sz="1600" b="1" dirty="0" err="1" smtClean="0">
                <a:latin typeface="Symbol" panose="05050102010706020507" pitchFamily="18" charset="2"/>
              </a:rPr>
              <a:t>L</a:t>
            </a:r>
            <a:r>
              <a:rPr lang="en-US" sz="1600" b="1" dirty="0" err="1" smtClean="0"/>
              <a:t>E</a:t>
            </a:r>
            <a:r>
              <a:rPr lang="en-US" sz="1600" baseline="30000" dirty="0" err="1" smtClean="0"/>
              <a:t>t</a:t>
            </a:r>
            <a:r>
              <a:rPr lang="en-US" sz="1600" dirty="0" smtClean="0"/>
              <a:t> , where </a:t>
            </a:r>
            <a:r>
              <a:rPr lang="en-US" sz="1600" b="1" dirty="0" smtClean="0"/>
              <a:t>E</a:t>
            </a:r>
            <a:r>
              <a:rPr lang="en-US" sz="1600" dirty="0" smtClean="0"/>
              <a:t> contains the eigenvectors and </a:t>
            </a:r>
            <a:r>
              <a:rPr lang="en-US" sz="1600" b="1" dirty="0" smtClean="0">
                <a:latin typeface="Symbol" panose="05050102010706020507" pitchFamily="18" charset="2"/>
              </a:rPr>
              <a:t>L</a:t>
            </a:r>
            <a:r>
              <a:rPr lang="en-US" sz="1600" dirty="0" smtClean="0"/>
              <a:t> the eigenvalues. PCA scores are found as: </a:t>
            </a:r>
            <a:r>
              <a:rPr lang="en-US" sz="1600" b="1" dirty="0" smtClean="0"/>
              <a:t>P</a:t>
            </a:r>
            <a:r>
              <a:rPr lang="en-US" sz="1600" dirty="0" smtClean="0"/>
              <a:t>=</a:t>
            </a:r>
            <a:r>
              <a:rPr lang="en-US" sz="1600" b="1" dirty="0" smtClean="0"/>
              <a:t>YE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7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PCA: Comments</a:t>
            </a: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35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PCA is a </a:t>
            </a:r>
            <a:r>
              <a:rPr lang="en-US" sz="2800" b="1" dirty="0" smtClean="0"/>
              <a:t>rigid rotation</a:t>
            </a:r>
            <a:r>
              <a:rPr lang="en-US" sz="2800" dirty="0" smtClean="0"/>
              <a:t> where new axes explain % variation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Distances among objects preserved!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PC </a:t>
            </a:r>
            <a:r>
              <a:rPr lang="en-US" sz="2800" dirty="0" smtClean="0"/>
              <a:t>axes are loadings of </a:t>
            </a:r>
            <a:r>
              <a:rPr lang="en-US" sz="2800" dirty="0"/>
              <a:t>each </a:t>
            </a:r>
            <a:r>
              <a:rPr lang="en-US" sz="2800" dirty="0" smtClean="0"/>
              <a:t>variable </a:t>
            </a:r>
            <a:r>
              <a:rPr lang="en-US" sz="2800" dirty="0"/>
              <a:t>on PC axis </a:t>
            </a:r>
            <a:r>
              <a:rPr lang="en-US" sz="2000" dirty="0" smtClean="0"/>
              <a:t>(variables with values closer to -1 &amp; +1 are more influential in that direction)</a:t>
            </a:r>
            <a:endParaRPr lang="en-US" sz="20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How </a:t>
            </a:r>
            <a:r>
              <a:rPr lang="en-US" sz="2800" dirty="0">
                <a:cs typeface="Times New Roman" pitchFamily="18" charset="0"/>
              </a:rPr>
              <a:t>well does a particular PC plot represent relationships among objects?  Assess by: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% variation explained by PC axes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>
                <a:cs typeface="Times New Roman" pitchFamily="18" charset="0"/>
              </a:rPr>
              <a:t>Mantel correlation and Shepard diagram (plot of distances in reduced PC space vs. distances in full data space)</a:t>
            </a:r>
            <a:endParaRPr lang="en-US" dirty="0"/>
          </a:p>
        </p:txBody>
      </p:sp>
      <p:sp>
        <p:nvSpPr>
          <p:cNvPr id="5406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PCA: Interpretations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71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PCA </a:t>
            </a:r>
            <a:r>
              <a:rPr lang="en-US" sz="2800" dirty="0"/>
              <a:t>does </a:t>
            </a:r>
            <a:r>
              <a:rPr lang="en-US" sz="2800" b="1" dirty="0"/>
              <a:t>NOTHING</a:t>
            </a:r>
            <a:r>
              <a:rPr lang="en-US" sz="2800" dirty="0"/>
              <a:t> to the data, except rotate </a:t>
            </a:r>
            <a:r>
              <a:rPr lang="en-US" sz="2800" dirty="0" smtClean="0"/>
              <a:t>it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b="1" dirty="0" smtClean="0"/>
              <a:t>PCA </a:t>
            </a:r>
            <a:r>
              <a:rPr lang="en-US" sz="2800" b="1" dirty="0"/>
              <a:t>does not </a:t>
            </a:r>
            <a:r>
              <a:rPr lang="en-US" sz="2800" b="1" i="1" dirty="0"/>
              <a:t>find</a:t>
            </a:r>
            <a:r>
              <a:rPr lang="en-US" sz="2800" b="1" dirty="0"/>
              <a:t> a particular factor</a:t>
            </a:r>
            <a:r>
              <a:rPr lang="en-US" sz="2800" dirty="0"/>
              <a:t> (</a:t>
            </a:r>
            <a:r>
              <a:rPr lang="en-US" dirty="0"/>
              <a:t>e.g., group differences, </a:t>
            </a:r>
            <a:r>
              <a:rPr lang="en-US" dirty="0" err="1"/>
              <a:t>allometry</a:t>
            </a:r>
            <a:r>
              <a:rPr lang="en-US" sz="2800" dirty="0"/>
              <a:t>): it identifies the direction of most variation, which may be interpretable as a ‘factor’ (but may not</a:t>
            </a:r>
            <a:r>
              <a:rPr lang="en-US" sz="2800" dirty="0" smtClean="0"/>
              <a:t>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Careful interpreting ALL PC axes as biologically meaningful!!  Remember they are constrained to be orthogonal, but biological variability is </a:t>
            </a:r>
            <a:r>
              <a:rPr lang="en-US" sz="2800" dirty="0" smtClean="0"/>
              <a:t>not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Some criteria exist for how many PC axes to interpret </a:t>
            </a:r>
            <a:r>
              <a:rPr lang="en-US" sz="1600" dirty="0" smtClean="0"/>
              <a:t>(broken </a:t>
            </a:r>
            <a:r>
              <a:rPr lang="en-US" sz="1600" dirty="0"/>
              <a:t>stick </a:t>
            </a:r>
            <a:r>
              <a:rPr lang="en-US" sz="1600" dirty="0" smtClean="0"/>
              <a:t>model, log-ratio method, etc.): </a:t>
            </a:r>
            <a:r>
              <a:rPr lang="en-US" sz="1600" dirty="0"/>
              <a:t>see </a:t>
            </a:r>
            <a:r>
              <a:rPr lang="en-US" sz="1600" dirty="0" smtClean="0"/>
              <a:t>Legendre &amp; Legendre </a:t>
            </a:r>
            <a:r>
              <a:rPr lang="en-US" sz="1600" i="1" dirty="0" smtClean="0"/>
              <a:t>Num. Ecol.; </a:t>
            </a:r>
            <a:r>
              <a:rPr lang="en-US" sz="1600" dirty="0" smtClean="0"/>
              <a:t>also </a:t>
            </a:r>
            <a:r>
              <a:rPr lang="en-US" sz="1600" dirty="0" err="1" smtClean="0"/>
              <a:t>Mardia</a:t>
            </a:r>
            <a:r>
              <a:rPr lang="en-US" sz="1600" dirty="0" smtClean="0"/>
              <a:t> et al. 1979 </a:t>
            </a:r>
            <a:r>
              <a:rPr lang="en-US" sz="1600" i="1" dirty="0" err="1" smtClean="0"/>
              <a:t>Mult</a:t>
            </a:r>
            <a:r>
              <a:rPr lang="en-US" sz="1600" i="1" dirty="0" smtClean="0"/>
              <a:t>. Anal.</a:t>
            </a:r>
            <a:r>
              <a:rPr lang="en-US" sz="1600" dirty="0" smtClean="0"/>
              <a:t>; Jackson 1993</a:t>
            </a:r>
            <a:r>
              <a:rPr lang="en-US" sz="1600" i="1" dirty="0" smtClean="0"/>
              <a:t>, Ecol</a:t>
            </a:r>
            <a:r>
              <a:rPr lang="en-US" sz="1600" i="1" dirty="0" smtClean="0"/>
              <a:t>.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PCA: Dimensionality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3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Sometimes PCA dimensions have no variation (</a:t>
            </a:r>
            <a:r>
              <a:rPr lang="en-US" sz="2800" dirty="0">
                <a:latin typeface="Symbol" pitchFamily="18" charset="2"/>
              </a:rPr>
              <a:t>l</a:t>
            </a:r>
            <a:r>
              <a:rPr lang="en-US" sz="2800" dirty="0"/>
              <a:t> &gt; 0)</a:t>
            </a: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If p&gt;N, # PC axes containing variation = N-1 </a:t>
            </a:r>
            <a:r>
              <a:rPr lang="en-US" sz="1400" dirty="0" smtClean="0"/>
              <a:t>(3 points </a:t>
            </a:r>
            <a:r>
              <a:rPr lang="en-US" sz="1400" i="1" dirty="0" smtClean="0"/>
              <a:t>always </a:t>
            </a:r>
            <a:r>
              <a:rPr lang="en-US" sz="1400" dirty="0" smtClean="0"/>
              <a:t>lie in a plane, etc.)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If N&gt;p and #PC with variation &lt; p, then some variables redundant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1800" dirty="0" smtClean="0"/>
              <a:t>(e.g., compositional data (A+B+C=1), or some other linear dependency)</a:t>
            </a:r>
          </a:p>
          <a:p>
            <a:pPr algn="l">
              <a:spcBef>
                <a:spcPct val="10000"/>
              </a:spcBef>
            </a:pPr>
            <a:endParaRPr lang="en-US" sz="2800" dirty="0" smtClean="0"/>
          </a:p>
        </p:txBody>
      </p:sp>
      <p:sp>
        <p:nvSpPr>
          <p:cNvPr id="54477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061F23BE-7119-4EBB-9343-2BA2F311430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1686</Words>
  <Application>Microsoft Office PowerPoint</Application>
  <PresentationFormat>35mm Slides</PresentationFormat>
  <Paragraphs>322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Book Antiqua</vt:lpstr>
      <vt:lpstr>Courier New</vt:lpstr>
      <vt:lpstr>Symbol</vt:lpstr>
      <vt:lpstr>Times New Roman</vt:lpstr>
      <vt:lpstr>Wingdings</vt:lpstr>
      <vt:lpstr>Default Design</vt:lpstr>
      <vt:lpstr>MathType 6.0 Equation</vt:lpstr>
      <vt:lpstr>Equation</vt:lpstr>
      <vt:lpstr>Ordination Approaches</vt:lpstr>
      <vt:lpstr>Objectives of Exploratory Data Analyses</vt:lpstr>
      <vt:lpstr>Ordination and Dimension Reduction</vt:lpstr>
      <vt:lpstr>Principal Components Analysis (PCA)</vt:lpstr>
      <vt:lpstr>PCA: What Does it Do?</vt:lpstr>
      <vt:lpstr>PCA: SVD Computations</vt:lpstr>
      <vt:lpstr>PCA: Comments</vt:lpstr>
      <vt:lpstr>PCA: Interpretations</vt:lpstr>
      <vt:lpstr>PCA: Dimensionality</vt:lpstr>
      <vt:lpstr>PCA and the Influence of Scale</vt:lpstr>
      <vt:lpstr>PCA Example: Bumpus Data</vt:lpstr>
      <vt:lpstr>PCA Plot</vt:lpstr>
      <vt:lpstr>Bi-Plot</vt:lpstr>
      <vt:lpstr>Principal Coordinates Analysis (PCoA)</vt:lpstr>
      <vt:lpstr>PCoA: Protocol</vt:lpstr>
      <vt:lpstr>PCoA: Comments</vt:lpstr>
      <vt:lpstr>PCoA Example: Bumpus Data</vt:lpstr>
      <vt:lpstr>Nonmetric Multi-Dimensional Scaling (NMDS)</vt:lpstr>
      <vt:lpstr>NMDS: Protocol</vt:lpstr>
      <vt:lpstr>NMDS: Comments</vt:lpstr>
      <vt:lpstr>MDS Example: Bumpus Data</vt:lpstr>
      <vt:lpstr>Canonical Variates Analysis/Discriminant Analysis</vt:lpstr>
      <vt:lpstr>DFA/CVA: Protocol</vt:lpstr>
      <vt:lpstr>CVA: What it Does</vt:lpstr>
      <vt:lpstr>DFA/CVA: Classification</vt:lpstr>
      <vt:lpstr>CVA Example: Bumpus Data</vt:lpstr>
      <vt:lpstr>Data Space Distortion With CVA</vt:lpstr>
      <vt:lpstr>Data Space Distortion With CVA</vt:lpstr>
      <vt:lpstr>Misleading Impression of Group Differences</vt:lpstr>
      <vt:lpstr>DFA/CVA: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and trophic variability in populations of Plethodon cinereus and P. hoffmani in south-central Pennsylvania</dc:title>
  <dc:creator>Dean Adams</dc:creator>
  <cp:lastModifiedBy>Dean Adams</cp:lastModifiedBy>
  <cp:revision>766</cp:revision>
  <cp:lastPrinted>2000-02-02T20:57:17Z</cp:lastPrinted>
  <dcterms:created xsi:type="dcterms:W3CDTF">1998-06-08T20:00:14Z</dcterms:created>
  <dcterms:modified xsi:type="dcterms:W3CDTF">2015-03-11T17:49:04Z</dcterms:modified>
</cp:coreProperties>
</file>