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0" r:id="rId3"/>
    <p:sldId id="440" r:id="rId4"/>
    <p:sldId id="490" r:id="rId5"/>
    <p:sldId id="448" r:id="rId6"/>
    <p:sldId id="457" r:id="rId7"/>
    <p:sldId id="479" r:id="rId8"/>
    <p:sldId id="477" r:id="rId9"/>
    <p:sldId id="478" r:id="rId10"/>
    <p:sldId id="459" r:id="rId11"/>
    <p:sldId id="480" r:id="rId12"/>
    <p:sldId id="481" r:id="rId13"/>
    <p:sldId id="482" r:id="rId14"/>
    <p:sldId id="483" r:id="rId15"/>
    <p:sldId id="484" r:id="rId16"/>
    <p:sldId id="492" r:id="rId17"/>
    <p:sldId id="486" r:id="rId18"/>
    <p:sldId id="493" r:id="rId19"/>
    <p:sldId id="494" r:id="rId20"/>
    <p:sldId id="497" r:id="rId21"/>
    <p:sldId id="496" r:id="rId22"/>
    <p:sldId id="498" r:id="rId23"/>
    <p:sldId id="499" r:id="rId24"/>
    <p:sldId id="500" r:id="rId25"/>
    <p:sldId id="501" r:id="rId26"/>
    <p:sldId id="502" r:id="rId27"/>
    <p:sldId id="504" r:id="rId28"/>
    <p:sldId id="503" r:id="rId29"/>
    <p:sldId id="505" r:id="rId30"/>
    <p:sldId id="489" r:id="rId31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EDEDED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81" autoAdjust="0"/>
    <p:restoredTop sz="90541" autoAdjust="0"/>
  </p:normalViewPr>
  <p:slideViewPr>
    <p:cSldViewPr snapToGrid="0">
      <p:cViewPr varScale="1">
        <p:scale>
          <a:sx n="60" d="100"/>
          <a:sy n="60" d="100"/>
        </p:scale>
        <p:origin x="-90" y="-186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2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498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4ECF890-21F7-46FB-A8D0-639EAFA05C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4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43009-3B45-430D-B779-9333299AB8CD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C564D-AC0E-4BFB-ACC4-2DAFF2A67CBF}" type="slidenum">
              <a:rPr lang="en-US"/>
              <a:pPr/>
              <a:t>10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13663-827E-45D5-9221-7CE350241B45}" type="slidenum">
              <a:rPr lang="en-US"/>
              <a:pPr/>
              <a:t>11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9F3D1-9DD9-416E-9618-1371855633BE}" type="slidenum">
              <a:rPr lang="en-US"/>
              <a:pPr/>
              <a:t>12</a:t>
            </a:fld>
            <a:endParaRPr lang="en-US"/>
          </a:p>
        </p:txBody>
      </p:sp>
      <p:sp>
        <p:nvSpPr>
          <p:cNvPr id="556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E7DBB-1F89-4845-B870-82D12202C680}" type="slidenum">
              <a:rPr lang="en-US"/>
              <a:pPr/>
              <a:t>13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BADAF-A13E-4B95-8B1A-697671308199}" type="slidenum">
              <a:rPr lang="en-US"/>
              <a:pPr/>
              <a:t>14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E70C8-A480-45E6-B7EC-5065FA836AB5}" type="slidenum">
              <a:rPr lang="en-US"/>
              <a:pPr/>
              <a:t>15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189B5-1591-444D-BB7A-E1493ABE700F}" type="slidenum">
              <a:rPr lang="en-US"/>
              <a:pPr/>
              <a:t>16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73B25-3782-4510-A274-5145DAA6CE9E}" type="slidenum">
              <a:rPr lang="en-US"/>
              <a:pPr/>
              <a:t>17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F9E83-D98B-4F9B-9B56-10B6D79DAC7E}" type="slidenum">
              <a:rPr lang="en-US"/>
              <a:pPr/>
              <a:t>18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2E0DE-60D6-4B77-9D12-627B0CD41688}" type="slidenum">
              <a:rPr lang="en-US"/>
              <a:pPr/>
              <a:t>19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9D4A-D434-4B30-A697-863F1E3ED226}" type="slidenum">
              <a:rPr lang="en-US"/>
              <a:pPr/>
              <a:t>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E3FEC-A585-4010-BC64-9D7A1325377E}" type="slidenum">
              <a:rPr lang="en-US"/>
              <a:pPr/>
              <a:t>20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F3BE9-7793-4E02-A089-193AFD5D52D5}" type="slidenum">
              <a:rPr lang="en-US"/>
              <a:pPr/>
              <a:t>21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64755-A159-4038-82C0-0C97A5DC9C04}" type="slidenum">
              <a:rPr lang="en-US"/>
              <a:pPr/>
              <a:t>22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DCAF3-834D-4223-A115-3D525BFE76AB}" type="slidenum">
              <a:rPr lang="en-US"/>
              <a:pPr/>
              <a:t>23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78F05-1296-4310-A900-23BB91FE5FDD}" type="slidenum">
              <a:rPr lang="en-US"/>
              <a:pPr/>
              <a:t>24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CB7AC-F812-4803-9BBF-56249DF12684}" type="slidenum">
              <a:rPr lang="en-US"/>
              <a:pPr/>
              <a:t>25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A05A5-752E-4F59-8F4C-348E8A834A2E}" type="slidenum">
              <a:rPr lang="en-US"/>
              <a:pPr/>
              <a:t>26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46B02-76D8-4231-876A-13DA43FE11A6}" type="slidenum">
              <a:rPr lang="en-US"/>
              <a:pPr/>
              <a:t>27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4B55E-4F9F-4236-8B99-03CCD72557BB}" type="slidenum">
              <a:rPr lang="en-US"/>
              <a:pPr/>
              <a:t>28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2D289-1DDA-4867-BC31-164D9CEBA9A5}" type="slidenum">
              <a:rPr lang="en-US"/>
              <a:pPr/>
              <a:t>29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BAD4A-D694-4643-AB1A-BCB79112FAA7}" type="slidenum">
              <a:rPr lang="en-US"/>
              <a:pPr/>
              <a:t>3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F3452-FC87-4689-9B8C-513C0B43748B}" type="slidenum">
              <a:rPr lang="en-US"/>
              <a:pPr/>
              <a:t>30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D2EB0-EC8A-4D78-ACA8-038380499A61}" type="slidenum">
              <a:rPr lang="en-US"/>
              <a:pPr/>
              <a:t>4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1BE66-6115-40C9-8F4E-CCCF5E54C7E6}" type="slidenum">
              <a:rPr lang="en-US"/>
              <a:pPr/>
              <a:t>5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C3474-E541-4B6C-8E25-BF65FD05BCC3}" type="slidenum">
              <a:rPr lang="en-US"/>
              <a:pPr/>
              <a:t>6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51EFC-9760-4418-ADE8-5C7A82E644CD}" type="slidenum">
              <a:rPr lang="en-US"/>
              <a:pPr/>
              <a:t>7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55386-FF50-4623-BFA4-0A55D307D9F7}" type="slidenum">
              <a:rPr lang="en-US"/>
              <a:pPr/>
              <a:t>8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B806E-5660-4C49-9F0A-B960CA3D1705}" type="slidenum">
              <a:rPr lang="en-US"/>
              <a:pPr/>
              <a:t>9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956D6-CCA3-4304-91C1-B6956A2B6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2A6F0-A930-4318-9677-36FF0007B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7B8D9-81CD-4912-A25A-86FAF0604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9FD97-5491-4B19-8FEA-D67E50BC48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D7E81-71D6-4555-924C-C89F619E8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2DB6A-ABCB-46AA-A649-2B90C02C5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41140-2962-4217-8301-D3B3887A9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09770-600D-4EED-8D53-C2E78AAC7A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9B804-0199-421E-9EA9-F73B528706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2886C-4CE9-44A9-BE31-6DA1E80A2F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BC8E6-3D4C-40D7-9350-D944EF51E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3E2D14A-A71D-4ED4-AECB-D73BC118C8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Worksheet2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Excel_97-2003_Worksheet3.xls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0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Worksheet1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Clustering Approaches</a:t>
            </a:r>
            <a:endParaRPr lang="en-US" sz="4900" b="1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Lecture 9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EEOB 590C</a:t>
            </a:r>
            <a:endParaRPr lang="en-US" sz="3000" b="1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Ordination Approaches: </a:t>
            </a:r>
            <a:r>
              <a:rPr lang="en-US" sz="3600" b="1" dirty="0" smtClean="0">
                <a:solidFill>
                  <a:srgbClr val="0000FF"/>
                </a:solidFill>
              </a:rPr>
              <a:t>Closing Comments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Extremely useful for obtaining low-dimensional view of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Do </a:t>
            </a:r>
            <a:r>
              <a:rPr lang="en-US" sz="2800" b="1" i="1" u="sng" dirty="0"/>
              <a:t>NOT</a:t>
            </a:r>
            <a:r>
              <a:rPr lang="en-US" sz="2800" dirty="0"/>
              <a:t> use subset of PCs for subsequent analyses </a:t>
            </a:r>
            <a:r>
              <a:rPr lang="en-US" sz="1600" dirty="0"/>
              <a:t>(can </a:t>
            </a:r>
            <a:r>
              <a:rPr lang="en-US" sz="1600" dirty="0" smtClean="0"/>
              <a:t>get </a:t>
            </a:r>
            <a:r>
              <a:rPr lang="en-US" sz="1600" dirty="0"/>
              <a:t>into trouble)</a:t>
            </a:r>
            <a:endParaRPr lang="en-US" sz="1600" u="sng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Don’t over-interpret axes </a:t>
            </a:r>
            <a:r>
              <a:rPr lang="en-US" sz="1600" dirty="0" smtClean="0"/>
              <a:t>(axes may be orthogonal, biological ‘factors’ are not!)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Don’t ‘correct’ for patterns to identify ‘real’ pattern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i="1" dirty="0"/>
              <a:t>the arch </a:t>
            </a:r>
            <a:r>
              <a:rPr lang="en-US" sz="2800" i="1" dirty="0" smtClean="0"/>
              <a:t>effect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Common in community data, or along environmental gradients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Some </a:t>
            </a:r>
            <a:r>
              <a:rPr lang="en-US" sz="2800" dirty="0"/>
              <a:t>have proposed </a:t>
            </a:r>
            <a:r>
              <a:rPr lang="en-US" sz="2800" dirty="0" smtClean="0"/>
              <a:t>‘corrections’ </a:t>
            </a:r>
            <a:r>
              <a:rPr lang="en-US" sz="2800" dirty="0"/>
              <a:t>(</a:t>
            </a:r>
            <a:r>
              <a:rPr lang="en-US" sz="2800" dirty="0" err="1" smtClean="0"/>
              <a:t>detrending</a:t>
            </a:r>
            <a:r>
              <a:rPr lang="en-US" sz="2800" dirty="0" smtClean="0"/>
              <a:t>) to ‘reveal’ original gradient</a:t>
            </a:r>
            <a:endParaRPr lang="en-US" sz="2800" dirty="0"/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The Arch Effect</a:t>
            </a:r>
          </a:p>
        </p:txBody>
      </p:sp>
      <p:sp>
        <p:nvSpPr>
          <p:cNvPr id="5529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3962400" y="30099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69" name="Object 9"/>
          <p:cNvGraphicFramePr>
            <a:graphicFrameLocks noChangeAspect="1"/>
          </p:cNvGraphicFramePr>
          <p:nvPr/>
        </p:nvGraphicFramePr>
        <p:xfrm>
          <a:off x="188913" y="1157288"/>
          <a:ext cx="35210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9" name="Worksheet" r:id="rId4" imgW="5010607" imgH="2629205" progId="Excel.Sheet.8">
                  <p:embed/>
                </p:oleObj>
              </mc:Choice>
              <mc:Fallback>
                <p:oleObj name="Worksheet" r:id="rId4" imgW="5010607" imgH="2629205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157288"/>
                        <a:ext cx="352107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2" name="Rectangle 12"/>
          <p:cNvSpPr>
            <a:spLocks noChangeArrowheads="1"/>
          </p:cNvSpPr>
          <p:nvPr/>
        </p:nvSpPr>
        <p:spPr bwMode="auto">
          <a:xfrm>
            <a:off x="2490788" y="1662113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2971" name="Object 11"/>
          <p:cNvGraphicFramePr>
            <a:graphicFrameLocks noChangeAspect="1"/>
          </p:cNvGraphicFramePr>
          <p:nvPr/>
        </p:nvGraphicFramePr>
        <p:xfrm>
          <a:off x="3846513" y="1065213"/>
          <a:ext cx="6440487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0" r:id="rId6" imgW="5306568" imgH="3534156" progId="Word.Picture.8">
                  <p:embed/>
                </p:oleObj>
              </mc:Choice>
              <mc:Fallback>
                <p:oleObj r:id="rId6" imgW="5306568" imgH="3534156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17"/>
                      <a:stretch>
                        <a:fillRect/>
                      </a:stretch>
                    </p:blipFill>
                    <p:spPr bwMode="auto">
                      <a:xfrm>
                        <a:off x="3846513" y="1065213"/>
                        <a:ext cx="6440487" cy="440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3" name="Line 13"/>
          <p:cNvSpPr>
            <a:spLocks noChangeShapeType="1"/>
          </p:cNvSpPr>
          <p:nvPr/>
        </p:nvSpPr>
        <p:spPr bwMode="auto">
          <a:xfrm flipV="1">
            <a:off x="1655763" y="3057525"/>
            <a:ext cx="61912" cy="61595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473075" y="3717925"/>
            <a:ext cx="2949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Hypothetical abundance data of 3 species for sites along an ecological gradient</a:t>
            </a:r>
          </a:p>
        </p:txBody>
      </p:sp>
      <p:sp>
        <p:nvSpPr>
          <p:cNvPr id="552975" name="Line 15"/>
          <p:cNvSpPr>
            <a:spLocks noChangeShapeType="1"/>
          </p:cNvSpPr>
          <p:nvPr/>
        </p:nvSpPr>
        <p:spPr bwMode="auto">
          <a:xfrm flipV="1">
            <a:off x="1935163" y="4440238"/>
            <a:ext cx="1890712" cy="94615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752475" y="5430838"/>
            <a:ext cx="2949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Ordination (CA) of sites from above data</a:t>
            </a:r>
          </a:p>
        </p:txBody>
      </p:sp>
      <p:sp>
        <p:nvSpPr>
          <p:cNvPr id="552977" name="Text Box 17"/>
          <p:cNvSpPr txBox="1">
            <a:spLocks noChangeArrowheads="1"/>
          </p:cNvSpPr>
          <p:nvPr/>
        </p:nvSpPr>
        <p:spPr bwMode="auto">
          <a:xfrm>
            <a:off x="4154488" y="5667375"/>
            <a:ext cx="613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From Legendre and Legendre (1998). </a:t>
            </a:r>
            <a:r>
              <a:rPr lang="en-US" sz="1800" i="1"/>
              <a:t>Numerical Ecology</a:t>
            </a:r>
            <a:r>
              <a:rPr lang="en-US" sz="1800"/>
              <a:t>.</a:t>
            </a:r>
          </a:p>
        </p:txBody>
      </p:sp>
      <p:sp>
        <p:nvSpPr>
          <p:cNvPr id="552978" name="Text Box 18"/>
          <p:cNvSpPr txBox="1">
            <a:spLocks noChangeArrowheads="1"/>
          </p:cNvSpPr>
          <p:nvPr/>
        </p:nvSpPr>
        <p:spPr bwMode="auto">
          <a:xfrm>
            <a:off x="236538" y="6553200"/>
            <a:ext cx="684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Note: similar curved patterns found in data in other fields (psychology: the ‘circumplex’ plot)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Detrended Correspondence Analysis (DCA)</a:t>
            </a: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198438" y="1141413"/>
            <a:ext cx="9793287" cy="384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‘Correct’ </a:t>
            </a:r>
            <a:r>
              <a:rPr lang="en-US" sz="2800" dirty="0" smtClean="0"/>
              <a:t>arch effect: two approaches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</a:pPr>
            <a:r>
              <a:rPr lang="en-US" sz="2800" dirty="0" smtClean="0"/>
              <a:t>1: DCA </a:t>
            </a:r>
            <a:r>
              <a:rPr lang="en-US" sz="2800" dirty="0"/>
              <a:t>by </a:t>
            </a:r>
            <a:r>
              <a:rPr lang="en-US" sz="2800" dirty="0" smtClean="0"/>
              <a:t>segments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Create DC1 segments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DC2 values are mean-centered within each segment</a:t>
            </a:r>
            <a:endParaRPr lang="en-US" sz="1200" dirty="0"/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</a:pPr>
            <a:r>
              <a:rPr lang="en-US" sz="2800" dirty="0" smtClean="0"/>
              <a:t>2: DCA </a:t>
            </a:r>
            <a:r>
              <a:rPr lang="en-US" sz="2800" dirty="0"/>
              <a:t>by polynomials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Constrain CA so DC2 is orthogonal to DC1, DC1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DC1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, etc. </a:t>
            </a:r>
            <a:endParaRPr lang="en-US" sz="2800" dirty="0" smtClean="0"/>
          </a:p>
        </p:txBody>
      </p:sp>
      <p:sp>
        <p:nvSpPr>
          <p:cNvPr id="555012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DCA: Example</a:t>
            </a:r>
          </a:p>
        </p:txBody>
      </p:sp>
      <p:sp>
        <p:nvSpPr>
          <p:cNvPr id="557059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7071" name="Picture 15" descr="DCAseg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154113"/>
            <a:ext cx="500221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72" name="Text Box 16"/>
          <p:cNvSpPr txBox="1">
            <a:spLocks noChangeArrowheads="1"/>
          </p:cNvSpPr>
          <p:nvPr/>
        </p:nvSpPr>
        <p:spPr bwMode="auto">
          <a:xfrm>
            <a:off x="7251700" y="1735138"/>
            <a:ext cx="3925888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DCA by Segments</a:t>
            </a:r>
          </a:p>
          <a:p>
            <a:pPr algn="l">
              <a:spcBef>
                <a:spcPct val="50000"/>
              </a:spcBef>
            </a:pPr>
            <a:endParaRPr lang="en-US"/>
          </a:p>
          <a:p>
            <a:pPr algn="l">
              <a:spcBef>
                <a:spcPct val="50000"/>
              </a:spcBef>
            </a:pPr>
            <a:endParaRPr lang="en-US"/>
          </a:p>
          <a:p>
            <a:pPr algn="l">
              <a:spcBef>
                <a:spcPct val="50000"/>
              </a:spcBef>
            </a:pPr>
            <a:endParaRPr lang="en-US"/>
          </a:p>
          <a:p>
            <a:pPr algn="l">
              <a:spcBef>
                <a:spcPct val="50000"/>
              </a:spcBef>
            </a:pP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DCA by polynomials</a:t>
            </a:r>
          </a:p>
        </p:txBody>
      </p:sp>
      <p:pic>
        <p:nvPicPr>
          <p:cNvPr id="557073" name="Picture 17" descr="DCApo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776663"/>
            <a:ext cx="50038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0" y="6550223"/>
            <a:ext cx="6132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From Legendre and Legendre (1998). </a:t>
            </a:r>
            <a:r>
              <a:rPr lang="en-US" sz="1400" i="1" dirty="0"/>
              <a:t>Numerical Ecology</a:t>
            </a:r>
            <a:r>
              <a:rPr lang="en-US" sz="1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DCA: Comments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198438" y="1109881"/>
            <a:ext cx="9793287" cy="587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Methods completely arbitrary and border on absurd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How </a:t>
            </a:r>
            <a:r>
              <a:rPr lang="en-US" dirty="0"/>
              <a:t>to choose segments</a:t>
            </a:r>
            <a:r>
              <a:rPr lang="en-US" dirty="0" smtClean="0"/>
              <a:t>? how many? what degree polynomial </a:t>
            </a:r>
            <a:r>
              <a:rPr lang="en-US" dirty="0"/>
              <a:t>to </a:t>
            </a:r>
            <a:r>
              <a:rPr lang="en-US" dirty="0" smtClean="0"/>
              <a:t>use?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DC2 completely </a:t>
            </a:r>
            <a:r>
              <a:rPr lang="en-US" sz="2800" dirty="0"/>
              <a:t>meaningless </a:t>
            </a:r>
            <a:endParaRPr lang="en-US" sz="2800" dirty="0" smtClean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</a:t>
            </a:r>
            <a:r>
              <a:rPr lang="en-US" sz="2800" dirty="0" smtClean="0"/>
              <a:t>an’t interpret object locations, b/c DC2 is arbitrarily created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DCA </a:t>
            </a:r>
            <a:r>
              <a:rPr lang="en-US" sz="2800" dirty="0" smtClean="0"/>
              <a:t>eliminates arch, which </a:t>
            </a:r>
            <a:r>
              <a:rPr lang="en-US" sz="2800" i="1" dirty="0" smtClean="0"/>
              <a:t>IS</a:t>
            </a:r>
            <a:r>
              <a:rPr lang="en-US" sz="2800" dirty="0" smtClean="0"/>
              <a:t> the pattern!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 smtClean="0"/>
              <a:t>Detrending</a:t>
            </a:r>
            <a:r>
              <a:rPr lang="en-US" sz="2800" dirty="0" smtClean="0"/>
              <a:t> </a:t>
            </a:r>
            <a:r>
              <a:rPr lang="en-US" sz="2800" dirty="0"/>
              <a:t>should absolutely be avoided!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2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detailed critique see </a:t>
            </a:r>
            <a:r>
              <a:rPr lang="en-US" sz="2000" dirty="0" err="1"/>
              <a:t>Wartenberg</a:t>
            </a:r>
            <a:r>
              <a:rPr lang="en-US" sz="2000" dirty="0"/>
              <a:t>, </a:t>
            </a:r>
            <a:r>
              <a:rPr lang="en-US" sz="2000" dirty="0" err="1"/>
              <a:t>Ferson</a:t>
            </a:r>
            <a:r>
              <a:rPr lang="en-US" sz="2000" dirty="0"/>
              <a:t>, and </a:t>
            </a:r>
            <a:r>
              <a:rPr lang="en-US" sz="2000" dirty="0" err="1"/>
              <a:t>Rohlf</a:t>
            </a:r>
            <a:r>
              <a:rPr lang="en-US" sz="2000" dirty="0"/>
              <a:t>, 1987. </a:t>
            </a:r>
            <a:r>
              <a:rPr lang="en-US" sz="2000" i="1" dirty="0"/>
              <a:t>Am. Nat. </a:t>
            </a:r>
            <a:endParaRPr lang="en-US" sz="2000" dirty="0"/>
          </a:p>
        </p:txBody>
      </p:sp>
      <p:sp>
        <p:nvSpPr>
          <p:cNvPr id="55910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88100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Clustering Methods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70" name="Text Box 18"/>
          <p:cNvSpPr txBox="1">
            <a:spLocks noChangeArrowheads="1"/>
          </p:cNvSpPr>
          <p:nvPr/>
        </p:nvSpPr>
        <p:spPr bwMode="auto">
          <a:xfrm>
            <a:off x="198438" y="1141413"/>
            <a:ext cx="9793287" cy="37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Obtain groupings (clusters) of data based on similarity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Clustering </a:t>
            </a:r>
            <a:r>
              <a:rPr lang="en-US" sz="2800" dirty="0"/>
              <a:t>requires distances (or similarities) between points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 complementary view to ordination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Clustering </a:t>
            </a:r>
            <a:r>
              <a:rPr lang="en-US" sz="2800" dirty="0"/>
              <a:t>is algorithmic, not algebraic (i.e., it is a procedure, or set of rules for connecting data)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Classifying Clustering Methods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98438" y="1141413"/>
            <a:ext cx="9793287" cy="476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Hierarchical</a:t>
            </a:r>
            <a:r>
              <a:rPr lang="en-US" sz="2800" dirty="0"/>
              <a:t>:  clusters are nested </a:t>
            </a:r>
            <a:r>
              <a:rPr lang="en-US" sz="2000" dirty="0"/>
              <a:t>(higher-rank clusters contain lower-rank clusters)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Non-hierarchical</a:t>
            </a:r>
            <a:r>
              <a:rPr lang="en-US" sz="2800" dirty="0"/>
              <a:t>: data are partitioned into clusters (no nesting)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Other </a:t>
            </a:r>
            <a:r>
              <a:rPr lang="en-US" sz="2800" dirty="0" smtClean="0"/>
              <a:t>classification schemes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Agglomerative vs. Divisive: </a:t>
            </a:r>
            <a:r>
              <a:rPr lang="en-US" sz="2000" dirty="0"/>
              <a:t>start with every specimen in its own group vs. all in 1 group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Sequential vs. Simultaneous: </a:t>
            </a:r>
            <a:r>
              <a:rPr lang="en-US" sz="2000" dirty="0"/>
              <a:t>calculate clusters all at once vs. one at a time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err="1"/>
              <a:t>Monothetic</a:t>
            </a:r>
            <a:r>
              <a:rPr lang="en-US" sz="2800" dirty="0"/>
              <a:t> vs. </a:t>
            </a:r>
            <a:r>
              <a:rPr lang="en-US" sz="2800" dirty="0" err="1"/>
              <a:t>Polythetic</a:t>
            </a:r>
            <a:r>
              <a:rPr lang="en-US" sz="2800" dirty="0"/>
              <a:t> (divisive methods only): </a:t>
            </a:r>
            <a:r>
              <a:rPr lang="en-US" sz="2000" dirty="0"/>
              <a:t>single descriptor for partitions vs. multiple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SAHN Methods	</a:t>
            </a: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84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SAHN: Sequential, agglomerative, hierarchical, nested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Cluster </a:t>
            </a:r>
            <a:r>
              <a:rPr lang="en-US" sz="2800" dirty="0"/>
              <a:t>most similar objects first and recalculate if needed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Aggregate until all objects are part of largest cluster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Produces </a:t>
            </a:r>
            <a:r>
              <a:rPr lang="en-US" sz="2800" dirty="0" err="1" smtClean="0"/>
              <a:t>dendogram</a:t>
            </a:r>
            <a:r>
              <a:rPr lang="en-US" sz="2800" dirty="0" smtClean="0"/>
              <a:t> displaying similarities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Different criteria </a:t>
            </a:r>
            <a:r>
              <a:rPr lang="en-US" sz="2800" dirty="0" smtClean="0"/>
              <a:t>for </a:t>
            </a:r>
            <a:r>
              <a:rPr lang="en-US" sz="2800" dirty="0"/>
              <a:t>determining </a:t>
            </a:r>
            <a:r>
              <a:rPr lang="en-US" sz="2800" b="1" dirty="0"/>
              <a:t>when </a:t>
            </a:r>
            <a:r>
              <a:rPr lang="en-US" sz="2800" dirty="0"/>
              <a:t>to </a:t>
            </a:r>
            <a:r>
              <a:rPr lang="en-US" sz="2800" dirty="0" smtClean="0"/>
              <a:t>join objects </a:t>
            </a:r>
            <a:r>
              <a:rPr lang="en-US" sz="2800" dirty="0"/>
              <a:t>to clusters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SAHN: Single Linkage vs. Complete Linkage</a:t>
            </a:r>
          </a:p>
        </p:txBody>
      </p:sp>
      <p:sp>
        <p:nvSpPr>
          <p:cNvPr id="58163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65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Single linkage (nearest neighbor clustering): </a:t>
            </a:r>
            <a:r>
              <a:rPr lang="en-US" sz="2800" dirty="0" smtClean="0"/>
              <a:t>A</a:t>
            </a:r>
            <a:r>
              <a:rPr lang="en-US" sz="2800" dirty="0" smtClean="0"/>
              <a:t>dd object when similarity </a:t>
            </a:r>
            <a:r>
              <a:rPr lang="en-US" sz="2800" dirty="0"/>
              <a:t>to the </a:t>
            </a:r>
            <a:r>
              <a:rPr lang="en-US" sz="2800" i="1" dirty="0"/>
              <a:t>first </a:t>
            </a:r>
            <a:r>
              <a:rPr lang="en-US" sz="2800" dirty="0"/>
              <a:t>object </a:t>
            </a:r>
            <a:r>
              <a:rPr lang="en-US" sz="2800" dirty="0" smtClean="0"/>
              <a:t>is reached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Complete </a:t>
            </a:r>
            <a:r>
              <a:rPr lang="en-US" sz="2800" dirty="0"/>
              <a:t>linkage (farthest neighbor clustering): </a:t>
            </a:r>
            <a:r>
              <a:rPr lang="en-US" sz="2800" dirty="0" smtClean="0"/>
              <a:t>Add object when similarity </a:t>
            </a:r>
            <a:r>
              <a:rPr lang="en-US" sz="2800" dirty="0"/>
              <a:t>to the </a:t>
            </a:r>
            <a:r>
              <a:rPr lang="en-US" sz="2800" i="1" dirty="0"/>
              <a:t>last</a:t>
            </a:r>
            <a:r>
              <a:rPr lang="en-US" sz="2800" dirty="0"/>
              <a:t> object is reached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Represent extremes of SAHN </a:t>
            </a:r>
            <a:r>
              <a:rPr lang="en-US" sz="2800" dirty="0" smtClean="0"/>
              <a:t>clustering (&amp; can be sensitive to noise in data)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Mostly ‘slides’ nodes towards tips (single ) or root (complete) 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Cluster </a:t>
            </a:r>
            <a:r>
              <a:rPr lang="en-US" sz="2800" dirty="0"/>
              <a:t>assignments may also change</a:t>
            </a:r>
          </a:p>
        </p:txBody>
      </p:sp>
      <p:sp>
        <p:nvSpPr>
          <p:cNvPr id="58163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Clustering Data: Example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Skull shape similarity among populations of European moles</a:t>
            </a:r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690" name="Text Box 10"/>
          <p:cNvSpPr txBox="1">
            <a:spLocks noChangeArrowheads="1"/>
          </p:cNvSpPr>
          <p:nvPr/>
        </p:nvSpPr>
        <p:spPr bwMode="auto">
          <a:xfrm>
            <a:off x="0" y="6550223"/>
            <a:ext cx="6132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</a:t>
            </a:r>
            <a:r>
              <a:rPr lang="en-US" sz="1400" dirty="0" err="1"/>
              <a:t>Rohlf</a:t>
            </a:r>
            <a:r>
              <a:rPr lang="en-US" sz="1400" dirty="0"/>
              <a:t> et al. (1996). </a:t>
            </a:r>
            <a:r>
              <a:rPr lang="en-US" sz="1400" i="1" dirty="0"/>
              <a:t>Syst. Biol</a:t>
            </a:r>
            <a:r>
              <a:rPr lang="en-US" sz="1400" dirty="0"/>
              <a:t>. 45:344-362.</a:t>
            </a:r>
            <a:r>
              <a:rPr lang="en-US" sz="1400" i="1" dirty="0"/>
              <a:t> </a:t>
            </a:r>
            <a:endParaRPr lang="en-US" sz="1400" dirty="0"/>
          </a:p>
        </p:txBody>
      </p:sp>
      <p:graphicFrame>
        <p:nvGraphicFramePr>
          <p:cNvPr id="583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65407"/>
              </p:ext>
            </p:extLst>
          </p:nvPr>
        </p:nvGraphicFramePr>
        <p:xfrm>
          <a:off x="852488" y="4481513"/>
          <a:ext cx="8132762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8" name="Worksheet" r:id="rId4" imgW="6715235" imgH="1647757" progId="Excel.Sheet.8">
                  <p:embed/>
                </p:oleObj>
              </mc:Choice>
              <mc:Fallback>
                <p:oleObj name="Worksheet" r:id="rId4" imgW="6715235" imgH="1647757" progId="Excel.Shee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481513"/>
                        <a:ext cx="8132762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5" name="Rectangle 45"/>
          <p:cNvSpPr>
            <a:spLocks noChangeArrowheads="1"/>
          </p:cNvSpPr>
          <p:nvPr/>
        </p:nvSpPr>
        <p:spPr bwMode="auto">
          <a:xfrm>
            <a:off x="2638425" y="21717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83724" name="Object 44"/>
          <p:cNvGraphicFramePr>
            <a:graphicFrameLocks noChangeAspect="1"/>
          </p:cNvGraphicFramePr>
          <p:nvPr/>
        </p:nvGraphicFramePr>
        <p:xfrm>
          <a:off x="763588" y="1865313"/>
          <a:ext cx="39846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9" r:id="rId6" imgW="5382768" imgH="2705100" progId="Word.Picture.8">
                  <p:embed/>
                </p:oleObj>
              </mc:Choice>
              <mc:Fallback>
                <p:oleObj r:id="rId6" imgW="5382768" imgH="2705100" progId="Word.Picture.8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865313"/>
                        <a:ext cx="3984625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26" name="Picture 4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99"/>
          <a:stretch>
            <a:fillRect/>
          </a:stretch>
        </p:blipFill>
        <p:spPr bwMode="auto">
          <a:xfrm>
            <a:off x="5159375" y="2547938"/>
            <a:ext cx="449103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27" name="Text Box 47"/>
          <p:cNvSpPr txBox="1">
            <a:spLocks noChangeArrowheads="1"/>
          </p:cNvSpPr>
          <p:nvPr/>
        </p:nvSpPr>
        <p:spPr bwMode="auto">
          <a:xfrm>
            <a:off x="5508625" y="1989138"/>
            <a:ext cx="3686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Shape residuals for 113 superimposed specimens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3237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Objectives of Exploratory Data Analyses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32021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Investigate data using only </a:t>
            </a:r>
            <a:r>
              <a:rPr lang="en-US" sz="2800" b="1"/>
              <a:t>Y</a:t>
            </a:r>
            <a:r>
              <a:rPr lang="en-US" sz="2800"/>
              <a:t>-matrix of variables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Objects are points in high-dimensional data space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Look for patterns and distributions of points in data space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Generate summary plots of data space (ordination)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Look for relationships of points (clustering)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805477"/>
            <a:ext cx="3486150" cy="2946900"/>
            <a:chOff x="1334084" y="1125538"/>
            <a:chExt cx="5904916" cy="499152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62375" y="20875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62375" y="21828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752850" y="20970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52850" y="21732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43325" y="21066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743325" y="21637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33800" y="21161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33800" y="21447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733800" y="21351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733800" y="21351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733800" y="20875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038725" y="18018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038725" y="18970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029200" y="18113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029200" y="18875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019675" y="18208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019675" y="18780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010150" y="18303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10150" y="18589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10150" y="18494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010150" y="18494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010150" y="18018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267325" y="12779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67325" y="13731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257800" y="12874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57800" y="13636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248275" y="12969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248275" y="1354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238750" y="13065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238750" y="13350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238750" y="1325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238750" y="1325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238750" y="12779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591050" y="16113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591050" y="17065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581525" y="16208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81525" y="169703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572000" y="16303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572000" y="16875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562475" y="16398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562475" y="16684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562475" y="16589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562475" y="165893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4562475" y="16113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886200" y="14684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886200" y="15636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876675" y="14779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876675" y="15541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867150" y="14874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867150" y="15446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857625" y="14970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857625" y="15255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857625" y="15160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857625" y="15160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857625" y="14684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876800" y="17160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876800" y="18113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867275" y="17256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867275" y="18018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857750" y="1735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857750" y="17922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848225" y="17446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848225" y="17732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848225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48225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4848225" y="17160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962525" y="18303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4962525" y="19256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953000" y="18399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953000" y="19161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943475" y="18494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943475" y="19065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933950" y="18589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933950" y="18875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933950" y="18780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933950" y="18780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4933950" y="18303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600575" y="20399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0575" y="21351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591050" y="20494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591050" y="212566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581525" y="20589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4581525" y="2116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572000" y="20685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572000" y="209708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572000" y="2087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572000" y="208756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572000" y="20399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3971925" y="171608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3971925" y="1811338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962400" y="17256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3962400" y="1801813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3952875" y="173513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952875" y="1792288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3943350" y="174466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943350" y="17732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943350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3943350" y="1763713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3943350" y="17160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95775" y="140176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4295775" y="1497013"/>
              <a:ext cx="476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286250" y="14112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4286250" y="1487488"/>
              <a:ext cx="666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4276725" y="142081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4276725" y="1477963"/>
              <a:ext cx="8572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4267200" y="1430338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267200" y="1458913"/>
              <a:ext cx="104775" cy="190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4267200" y="14493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4267200" y="1449388"/>
              <a:ext cx="104775" cy="95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4267200" y="14017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3067050" y="53165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3067050" y="54117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3057525" y="532606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057525" y="540226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3048000" y="53355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3048000" y="53927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038475" y="534511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3038475" y="53736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038475" y="536416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038475" y="536416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3038475" y="53165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2647950" y="50593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2647950" y="51546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2638425" y="506888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2638425" y="514508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2628900" y="50784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2628900" y="51355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2619375" y="50879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2619375" y="511651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619375" y="510698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2619375" y="510698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2619375" y="50593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2847975" y="54975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2847975" y="55927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2838450" y="55070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838450" y="55832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828925" y="55165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828925" y="55737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819400" y="55260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819400" y="55546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2819400" y="55451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2819400" y="55451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2819400" y="54975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847850" y="52212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1847850" y="53165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1838325" y="52308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838325" y="53070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828800" y="52403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828800" y="52974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819275" y="52498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1819275" y="52784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1819275" y="52689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1819275" y="52689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1819275" y="52212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2867025" y="45831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2867025" y="46783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2857500" y="45926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2857500" y="46688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2847975" y="46021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2847975" y="46593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838450" y="46116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2838450" y="46402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2838450" y="46307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2838450" y="46307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70"/>
            <p:cNvSpPr>
              <a:spLocks noChangeArrowheads="1"/>
            </p:cNvSpPr>
            <p:nvPr/>
          </p:nvSpPr>
          <p:spPr bwMode="auto">
            <a:xfrm>
              <a:off x="2838450" y="45831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3324225" y="52689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3324225" y="53641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3314700" y="52784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3314700" y="53546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3305175" y="52879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3305175" y="53451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3295650" y="52974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3295650" y="53260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3295650" y="53165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295650" y="53165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3295650" y="52689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638550" y="465931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3638550" y="47545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3629025" y="46688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3629025" y="4745038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3619500" y="467836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3619500" y="4735513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3609975" y="468788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3609975" y="47164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3609975" y="47069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191"/>
            <p:cNvSpPr>
              <a:spLocks noChangeArrowheads="1"/>
            </p:cNvSpPr>
            <p:nvPr/>
          </p:nvSpPr>
          <p:spPr bwMode="auto">
            <a:xfrm>
              <a:off x="3609975" y="4706938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92"/>
            <p:cNvSpPr>
              <a:spLocks noChangeArrowheads="1"/>
            </p:cNvSpPr>
            <p:nvPr/>
          </p:nvSpPr>
          <p:spPr bwMode="auto">
            <a:xfrm>
              <a:off x="3609975" y="46593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3305175" y="495458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3305175" y="5049838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3295650" y="49641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3295650" y="5040313"/>
              <a:ext cx="666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3286125" y="497363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3286125" y="5030788"/>
              <a:ext cx="857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3276600" y="4983163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276600" y="5011738"/>
              <a:ext cx="104775" cy="19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3276600" y="50022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3276600" y="5002213"/>
              <a:ext cx="10477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03"/>
            <p:cNvSpPr>
              <a:spLocks noChangeArrowheads="1"/>
            </p:cNvSpPr>
            <p:nvPr/>
          </p:nvSpPr>
          <p:spPr bwMode="auto">
            <a:xfrm>
              <a:off x="3276600" y="49545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2628900" y="4945063"/>
              <a:ext cx="47625" cy="95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6" name="Group 406"/>
            <p:cNvGrpSpPr>
              <a:grpSpLocks/>
            </p:cNvGrpSpPr>
            <p:nvPr/>
          </p:nvGrpSpPr>
          <p:grpSpPr bwMode="auto">
            <a:xfrm>
              <a:off x="2600325" y="3716338"/>
              <a:ext cx="4486275" cy="1981200"/>
              <a:chOff x="1638" y="2341"/>
              <a:chExt cx="2826" cy="1248"/>
            </a:xfrm>
          </p:grpSpPr>
          <p:sp>
            <p:nvSpPr>
              <p:cNvPr id="251" name="Rectangle 206"/>
              <p:cNvSpPr>
                <a:spLocks noChangeArrowheads="1"/>
              </p:cNvSpPr>
              <p:nvPr/>
            </p:nvSpPr>
            <p:spPr bwMode="auto">
              <a:xfrm>
                <a:off x="1656" y="3175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207"/>
              <p:cNvSpPr>
                <a:spLocks noChangeArrowheads="1"/>
              </p:cNvSpPr>
              <p:nvPr/>
            </p:nvSpPr>
            <p:spPr bwMode="auto">
              <a:xfrm>
                <a:off x="1650" y="3121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208"/>
              <p:cNvSpPr>
                <a:spLocks noChangeArrowheads="1"/>
              </p:cNvSpPr>
              <p:nvPr/>
            </p:nvSpPr>
            <p:spPr bwMode="auto">
              <a:xfrm>
                <a:off x="1650" y="316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209"/>
              <p:cNvSpPr>
                <a:spLocks noChangeArrowheads="1"/>
              </p:cNvSpPr>
              <p:nvPr/>
            </p:nvSpPr>
            <p:spPr bwMode="auto">
              <a:xfrm>
                <a:off x="1644" y="3127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210"/>
              <p:cNvSpPr>
                <a:spLocks noChangeArrowheads="1"/>
              </p:cNvSpPr>
              <p:nvPr/>
            </p:nvSpPr>
            <p:spPr bwMode="auto">
              <a:xfrm>
                <a:off x="1644" y="3163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211"/>
              <p:cNvSpPr>
                <a:spLocks noChangeArrowheads="1"/>
              </p:cNvSpPr>
              <p:nvPr/>
            </p:nvSpPr>
            <p:spPr bwMode="auto">
              <a:xfrm>
                <a:off x="1638" y="3133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212"/>
              <p:cNvSpPr>
                <a:spLocks noChangeArrowheads="1"/>
              </p:cNvSpPr>
              <p:nvPr/>
            </p:nvSpPr>
            <p:spPr bwMode="auto">
              <a:xfrm>
                <a:off x="1638" y="3151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213"/>
              <p:cNvSpPr>
                <a:spLocks noChangeArrowheads="1"/>
              </p:cNvSpPr>
              <p:nvPr/>
            </p:nvSpPr>
            <p:spPr bwMode="auto">
              <a:xfrm>
                <a:off x="1638" y="3145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14"/>
              <p:cNvSpPr>
                <a:spLocks noChangeArrowheads="1"/>
              </p:cNvSpPr>
              <p:nvPr/>
            </p:nvSpPr>
            <p:spPr bwMode="auto">
              <a:xfrm>
                <a:off x="1638" y="3145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215"/>
              <p:cNvSpPr>
                <a:spLocks noChangeArrowheads="1"/>
              </p:cNvSpPr>
              <p:nvPr/>
            </p:nvSpPr>
            <p:spPr bwMode="auto">
              <a:xfrm>
                <a:off x="1638" y="311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216"/>
              <p:cNvSpPr>
                <a:spLocks noChangeArrowheads="1"/>
              </p:cNvSpPr>
              <p:nvPr/>
            </p:nvSpPr>
            <p:spPr bwMode="auto">
              <a:xfrm>
                <a:off x="2136" y="352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217"/>
              <p:cNvSpPr>
                <a:spLocks noChangeArrowheads="1"/>
              </p:cNvSpPr>
              <p:nvPr/>
            </p:nvSpPr>
            <p:spPr bwMode="auto">
              <a:xfrm>
                <a:off x="2136" y="3583"/>
                <a:ext cx="30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218"/>
              <p:cNvSpPr>
                <a:spLocks noChangeArrowheads="1"/>
              </p:cNvSpPr>
              <p:nvPr/>
            </p:nvSpPr>
            <p:spPr bwMode="auto">
              <a:xfrm>
                <a:off x="2130" y="3529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219"/>
              <p:cNvSpPr>
                <a:spLocks noChangeArrowheads="1"/>
              </p:cNvSpPr>
              <p:nvPr/>
            </p:nvSpPr>
            <p:spPr bwMode="auto">
              <a:xfrm>
                <a:off x="2130" y="3577"/>
                <a:ext cx="42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220"/>
              <p:cNvSpPr>
                <a:spLocks noChangeArrowheads="1"/>
              </p:cNvSpPr>
              <p:nvPr/>
            </p:nvSpPr>
            <p:spPr bwMode="auto">
              <a:xfrm>
                <a:off x="2124" y="3535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221"/>
              <p:cNvSpPr>
                <a:spLocks noChangeArrowheads="1"/>
              </p:cNvSpPr>
              <p:nvPr/>
            </p:nvSpPr>
            <p:spPr bwMode="auto">
              <a:xfrm>
                <a:off x="2124" y="3571"/>
                <a:ext cx="54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222"/>
              <p:cNvSpPr>
                <a:spLocks noChangeArrowheads="1"/>
              </p:cNvSpPr>
              <p:nvPr/>
            </p:nvSpPr>
            <p:spPr bwMode="auto">
              <a:xfrm>
                <a:off x="2118" y="3541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223"/>
              <p:cNvSpPr>
                <a:spLocks noChangeArrowheads="1"/>
              </p:cNvSpPr>
              <p:nvPr/>
            </p:nvSpPr>
            <p:spPr bwMode="auto">
              <a:xfrm>
                <a:off x="2118" y="3559"/>
                <a:ext cx="66" cy="1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224"/>
              <p:cNvSpPr>
                <a:spLocks noChangeArrowheads="1"/>
              </p:cNvSpPr>
              <p:nvPr/>
            </p:nvSpPr>
            <p:spPr bwMode="auto">
              <a:xfrm>
                <a:off x="2118" y="3553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225"/>
              <p:cNvSpPr>
                <a:spLocks noChangeArrowheads="1"/>
              </p:cNvSpPr>
              <p:nvPr/>
            </p:nvSpPr>
            <p:spPr bwMode="auto">
              <a:xfrm>
                <a:off x="2118" y="3553"/>
                <a:ext cx="66" cy="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226"/>
              <p:cNvSpPr>
                <a:spLocks noChangeArrowheads="1"/>
              </p:cNvSpPr>
              <p:nvPr/>
            </p:nvSpPr>
            <p:spPr bwMode="auto">
              <a:xfrm>
                <a:off x="2118" y="352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227"/>
              <p:cNvSpPr>
                <a:spLocks noChangeArrowheads="1"/>
              </p:cNvSpPr>
              <p:nvPr/>
            </p:nvSpPr>
            <p:spPr bwMode="auto">
              <a:xfrm>
                <a:off x="4080" y="304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228"/>
              <p:cNvSpPr>
                <a:spLocks noChangeArrowheads="1"/>
              </p:cNvSpPr>
              <p:nvPr/>
            </p:nvSpPr>
            <p:spPr bwMode="auto">
              <a:xfrm>
                <a:off x="4080" y="310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229"/>
              <p:cNvSpPr>
                <a:spLocks noChangeArrowheads="1"/>
              </p:cNvSpPr>
              <p:nvPr/>
            </p:nvSpPr>
            <p:spPr bwMode="auto">
              <a:xfrm>
                <a:off x="4074" y="30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230"/>
              <p:cNvSpPr>
                <a:spLocks noChangeArrowheads="1"/>
              </p:cNvSpPr>
              <p:nvPr/>
            </p:nvSpPr>
            <p:spPr bwMode="auto">
              <a:xfrm>
                <a:off x="4074" y="309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231"/>
              <p:cNvSpPr>
                <a:spLocks noChangeArrowheads="1"/>
              </p:cNvSpPr>
              <p:nvPr/>
            </p:nvSpPr>
            <p:spPr bwMode="auto">
              <a:xfrm>
                <a:off x="4068" y="305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232"/>
              <p:cNvSpPr>
                <a:spLocks noChangeArrowheads="1"/>
              </p:cNvSpPr>
              <p:nvPr/>
            </p:nvSpPr>
            <p:spPr bwMode="auto">
              <a:xfrm>
                <a:off x="4068" y="309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233"/>
              <p:cNvSpPr>
                <a:spLocks noChangeArrowheads="1"/>
              </p:cNvSpPr>
              <p:nvPr/>
            </p:nvSpPr>
            <p:spPr bwMode="auto">
              <a:xfrm>
                <a:off x="4062" y="306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234"/>
              <p:cNvSpPr>
                <a:spLocks noChangeArrowheads="1"/>
              </p:cNvSpPr>
              <p:nvPr/>
            </p:nvSpPr>
            <p:spPr bwMode="auto">
              <a:xfrm>
                <a:off x="4062" y="307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235"/>
              <p:cNvSpPr>
                <a:spLocks noChangeArrowheads="1"/>
              </p:cNvSpPr>
              <p:nvPr/>
            </p:nvSpPr>
            <p:spPr bwMode="auto">
              <a:xfrm>
                <a:off x="4062" y="30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236"/>
              <p:cNvSpPr>
                <a:spLocks noChangeArrowheads="1"/>
              </p:cNvSpPr>
              <p:nvPr/>
            </p:nvSpPr>
            <p:spPr bwMode="auto">
              <a:xfrm>
                <a:off x="4062" y="30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237"/>
              <p:cNvSpPr>
                <a:spLocks noChangeArrowheads="1"/>
              </p:cNvSpPr>
              <p:nvPr/>
            </p:nvSpPr>
            <p:spPr bwMode="auto">
              <a:xfrm>
                <a:off x="4062" y="304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238"/>
              <p:cNvSpPr>
                <a:spLocks noChangeArrowheads="1"/>
              </p:cNvSpPr>
              <p:nvPr/>
            </p:nvSpPr>
            <p:spPr bwMode="auto">
              <a:xfrm>
                <a:off x="4338" y="313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239"/>
              <p:cNvSpPr>
                <a:spLocks noChangeArrowheads="1"/>
              </p:cNvSpPr>
              <p:nvPr/>
            </p:nvSpPr>
            <p:spPr bwMode="auto">
              <a:xfrm>
                <a:off x="4338" y="31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240"/>
              <p:cNvSpPr>
                <a:spLocks noChangeArrowheads="1"/>
              </p:cNvSpPr>
              <p:nvPr/>
            </p:nvSpPr>
            <p:spPr bwMode="auto">
              <a:xfrm>
                <a:off x="4332" y="31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241"/>
              <p:cNvSpPr>
                <a:spLocks noChangeArrowheads="1"/>
              </p:cNvSpPr>
              <p:nvPr/>
            </p:nvSpPr>
            <p:spPr bwMode="auto">
              <a:xfrm>
                <a:off x="4332" y="31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242"/>
              <p:cNvSpPr>
                <a:spLocks noChangeArrowheads="1"/>
              </p:cNvSpPr>
              <p:nvPr/>
            </p:nvSpPr>
            <p:spPr bwMode="auto">
              <a:xfrm>
                <a:off x="4326" y="315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243"/>
              <p:cNvSpPr>
                <a:spLocks noChangeArrowheads="1"/>
              </p:cNvSpPr>
              <p:nvPr/>
            </p:nvSpPr>
            <p:spPr bwMode="auto">
              <a:xfrm>
                <a:off x="4326" y="318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244"/>
              <p:cNvSpPr>
                <a:spLocks noChangeArrowheads="1"/>
              </p:cNvSpPr>
              <p:nvPr/>
            </p:nvSpPr>
            <p:spPr bwMode="auto">
              <a:xfrm>
                <a:off x="4320" y="315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245"/>
              <p:cNvSpPr>
                <a:spLocks noChangeArrowheads="1"/>
              </p:cNvSpPr>
              <p:nvPr/>
            </p:nvSpPr>
            <p:spPr bwMode="auto">
              <a:xfrm>
                <a:off x="4320" y="317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246"/>
              <p:cNvSpPr>
                <a:spLocks noChangeArrowheads="1"/>
              </p:cNvSpPr>
              <p:nvPr/>
            </p:nvSpPr>
            <p:spPr bwMode="auto">
              <a:xfrm>
                <a:off x="4320" y="31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247"/>
              <p:cNvSpPr>
                <a:spLocks noChangeArrowheads="1"/>
              </p:cNvSpPr>
              <p:nvPr/>
            </p:nvSpPr>
            <p:spPr bwMode="auto">
              <a:xfrm>
                <a:off x="4320" y="31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248"/>
              <p:cNvSpPr>
                <a:spLocks noChangeArrowheads="1"/>
              </p:cNvSpPr>
              <p:nvPr/>
            </p:nvSpPr>
            <p:spPr bwMode="auto">
              <a:xfrm>
                <a:off x="4320" y="313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249"/>
              <p:cNvSpPr>
                <a:spLocks noChangeArrowheads="1"/>
              </p:cNvSpPr>
              <p:nvPr/>
            </p:nvSpPr>
            <p:spPr bwMode="auto">
              <a:xfrm>
                <a:off x="3924" y="238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250"/>
              <p:cNvSpPr>
                <a:spLocks noChangeArrowheads="1"/>
              </p:cNvSpPr>
              <p:nvPr/>
            </p:nvSpPr>
            <p:spPr bwMode="auto">
              <a:xfrm>
                <a:off x="3924" y="244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251"/>
              <p:cNvSpPr>
                <a:spLocks noChangeArrowheads="1"/>
              </p:cNvSpPr>
              <p:nvPr/>
            </p:nvSpPr>
            <p:spPr bwMode="auto">
              <a:xfrm>
                <a:off x="3918" y="23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252"/>
              <p:cNvSpPr>
                <a:spLocks noChangeArrowheads="1"/>
              </p:cNvSpPr>
              <p:nvPr/>
            </p:nvSpPr>
            <p:spPr bwMode="auto">
              <a:xfrm>
                <a:off x="3918" y="244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253"/>
              <p:cNvSpPr>
                <a:spLocks noChangeArrowheads="1"/>
              </p:cNvSpPr>
              <p:nvPr/>
            </p:nvSpPr>
            <p:spPr bwMode="auto">
              <a:xfrm>
                <a:off x="3912" y="240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254"/>
              <p:cNvSpPr>
                <a:spLocks noChangeArrowheads="1"/>
              </p:cNvSpPr>
              <p:nvPr/>
            </p:nvSpPr>
            <p:spPr bwMode="auto">
              <a:xfrm>
                <a:off x="3912" y="243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255"/>
              <p:cNvSpPr>
                <a:spLocks noChangeArrowheads="1"/>
              </p:cNvSpPr>
              <p:nvPr/>
            </p:nvSpPr>
            <p:spPr bwMode="auto">
              <a:xfrm>
                <a:off x="3906" y="24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256"/>
              <p:cNvSpPr>
                <a:spLocks noChangeArrowheads="1"/>
              </p:cNvSpPr>
              <p:nvPr/>
            </p:nvSpPr>
            <p:spPr bwMode="auto">
              <a:xfrm>
                <a:off x="3906" y="242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257"/>
              <p:cNvSpPr>
                <a:spLocks noChangeArrowheads="1"/>
              </p:cNvSpPr>
              <p:nvPr/>
            </p:nvSpPr>
            <p:spPr bwMode="auto">
              <a:xfrm>
                <a:off x="3906" y="24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258"/>
              <p:cNvSpPr>
                <a:spLocks noChangeArrowheads="1"/>
              </p:cNvSpPr>
              <p:nvPr/>
            </p:nvSpPr>
            <p:spPr bwMode="auto">
              <a:xfrm>
                <a:off x="3906" y="24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259"/>
              <p:cNvSpPr>
                <a:spLocks noChangeArrowheads="1"/>
              </p:cNvSpPr>
              <p:nvPr/>
            </p:nvSpPr>
            <p:spPr bwMode="auto">
              <a:xfrm>
                <a:off x="3906" y="23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260"/>
              <p:cNvSpPr>
                <a:spLocks noChangeArrowheads="1"/>
              </p:cNvSpPr>
              <p:nvPr/>
            </p:nvSpPr>
            <p:spPr bwMode="auto">
              <a:xfrm>
                <a:off x="4152" y="234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261"/>
              <p:cNvSpPr>
                <a:spLocks noChangeArrowheads="1"/>
              </p:cNvSpPr>
              <p:nvPr/>
            </p:nvSpPr>
            <p:spPr bwMode="auto">
              <a:xfrm>
                <a:off x="4152" y="240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262"/>
              <p:cNvSpPr>
                <a:spLocks noChangeArrowheads="1"/>
              </p:cNvSpPr>
              <p:nvPr/>
            </p:nvSpPr>
            <p:spPr bwMode="auto">
              <a:xfrm>
                <a:off x="4146" y="234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263"/>
              <p:cNvSpPr>
                <a:spLocks noChangeArrowheads="1"/>
              </p:cNvSpPr>
              <p:nvPr/>
            </p:nvSpPr>
            <p:spPr bwMode="auto">
              <a:xfrm>
                <a:off x="4146" y="23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264"/>
              <p:cNvSpPr>
                <a:spLocks noChangeArrowheads="1"/>
              </p:cNvSpPr>
              <p:nvPr/>
            </p:nvSpPr>
            <p:spPr bwMode="auto">
              <a:xfrm>
                <a:off x="4140" y="235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265"/>
              <p:cNvSpPr>
                <a:spLocks noChangeArrowheads="1"/>
              </p:cNvSpPr>
              <p:nvPr/>
            </p:nvSpPr>
            <p:spPr bwMode="auto">
              <a:xfrm>
                <a:off x="4140" y="238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266"/>
              <p:cNvSpPr>
                <a:spLocks noChangeArrowheads="1"/>
              </p:cNvSpPr>
              <p:nvPr/>
            </p:nvSpPr>
            <p:spPr bwMode="auto">
              <a:xfrm>
                <a:off x="4134" y="235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267"/>
              <p:cNvSpPr>
                <a:spLocks noChangeArrowheads="1"/>
              </p:cNvSpPr>
              <p:nvPr/>
            </p:nvSpPr>
            <p:spPr bwMode="auto">
              <a:xfrm>
                <a:off x="4134" y="237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268"/>
              <p:cNvSpPr>
                <a:spLocks noChangeArrowheads="1"/>
              </p:cNvSpPr>
              <p:nvPr/>
            </p:nvSpPr>
            <p:spPr bwMode="auto">
              <a:xfrm>
                <a:off x="4134" y="237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269"/>
              <p:cNvSpPr>
                <a:spLocks noChangeArrowheads="1"/>
              </p:cNvSpPr>
              <p:nvPr/>
            </p:nvSpPr>
            <p:spPr bwMode="auto">
              <a:xfrm>
                <a:off x="4134" y="237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270"/>
              <p:cNvSpPr>
                <a:spLocks noChangeArrowheads="1"/>
              </p:cNvSpPr>
              <p:nvPr/>
            </p:nvSpPr>
            <p:spPr bwMode="auto">
              <a:xfrm>
                <a:off x="4134" y="234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271"/>
              <p:cNvSpPr>
                <a:spLocks noChangeArrowheads="1"/>
              </p:cNvSpPr>
              <p:nvPr/>
            </p:nvSpPr>
            <p:spPr bwMode="auto">
              <a:xfrm>
                <a:off x="3978" y="253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272"/>
              <p:cNvSpPr>
                <a:spLocks noChangeArrowheads="1"/>
              </p:cNvSpPr>
              <p:nvPr/>
            </p:nvSpPr>
            <p:spPr bwMode="auto">
              <a:xfrm>
                <a:off x="3978" y="259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273"/>
              <p:cNvSpPr>
                <a:spLocks noChangeArrowheads="1"/>
              </p:cNvSpPr>
              <p:nvPr/>
            </p:nvSpPr>
            <p:spPr bwMode="auto">
              <a:xfrm>
                <a:off x="3972" y="254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274"/>
              <p:cNvSpPr>
                <a:spLocks noChangeArrowheads="1"/>
              </p:cNvSpPr>
              <p:nvPr/>
            </p:nvSpPr>
            <p:spPr bwMode="auto">
              <a:xfrm>
                <a:off x="3972" y="25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275"/>
              <p:cNvSpPr>
                <a:spLocks noChangeArrowheads="1"/>
              </p:cNvSpPr>
              <p:nvPr/>
            </p:nvSpPr>
            <p:spPr bwMode="auto">
              <a:xfrm>
                <a:off x="3966" y="255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276"/>
              <p:cNvSpPr>
                <a:spLocks noChangeArrowheads="1"/>
              </p:cNvSpPr>
              <p:nvPr/>
            </p:nvSpPr>
            <p:spPr bwMode="auto">
              <a:xfrm>
                <a:off x="3966" y="258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277"/>
              <p:cNvSpPr>
                <a:spLocks noChangeArrowheads="1"/>
              </p:cNvSpPr>
              <p:nvPr/>
            </p:nvSpPr>
            <p:spPr bwMode="auto">
              <a:xfrm>
                <a:off x="3960" y="255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278"/>
              <p:cNvSpPr>
                <a:spLocks noChangeArrowheads="1"/>
              </p:cNvSpPr>
              <p:nvPr/>
            </p:nvSpPr>
            <p:spPr bwMode="auto">
              <a:xfrm>
                <a:off x="3960" y="257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279"/>
              <p:cNvSpPr>
                <a:spLocks noChangeArrowheads="1"/>
              </p:cNvSpPr>
              <p:nvPr/>
            </p:nvSpPr>
            <p:spPr bwMode="auto">
              <a:xfrm>
                <a:off x="3960" y="25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280"/>
              <p:cNvSpPr>
                <a:spLocks noChangeArrowheads="1"/>
              </p:cNvSpPr>
              <p:nvPr/>
            </p:nvSpPr>
            <p:spPr bwMode="auto">
              <a:xfrm>
                <a:off x="3960" y="256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281"/>
              <p:cNvSpPr>
                <a:spLocks noChangeArrowheads="1"/>
              </p:cNvSpPr>
              <p:nvPr/>
            </p:nvSpPr>
            <p:spPr bwMode="auto">
              <a:xfrm>
                <a:off x="3960" y="253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282"/>
              <p:cNvSpPr>
                <a:spLocks noChangeArrowheads="1"/>
              </p:cNvSpPr>
              <p:nvPr/>
            </p:nvSpPr>
            <p:spPr bwMode="auto">
              <a:xfrm>
                <a:off x="3672" y="334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283"/>
              <p:cNvSpPr>
                <a:spLocks noChangeArrowheads="1"/>
              </p:cNvSpPr>
              <p:nvPr/>
            </p:nvSpPr>
            <p:spPr bwMode="auto">
              <a:xfrm>
                <a:off x="3672" y="3403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284"/>
              <p:cNvSpPr>
                <a:spLocks noChangeArrowheads="1"/>
              </p:cNvSpPr>
              <p:nvPr/>
            </p:nvSpPr>
            <p:spPr bwMode="auto">
              <a:xfrm>
                <a:off x="3666" y="33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285"/>
              <p:cNvSpPr>
                <a:spLocks noChangeArrowheads="1"/>
              </p:cNvSpPr>
              <p:nvPr/>
            </p:nvSpPr>
            <p:spPr bwMode="auto">
              <a:xfrm>
                <a:off x="3666" y="339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286"/>
              <p:cNvSpPr>
                <a:spLocks noChangeArrowheads="1"/>
              </p:cNvSpPr>
              <p:nvPr/>
            </p:nvSpPr>
            <p:spPr bwMode="auto">
              <a:xfrm>
                <a:off x="3660" y="335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287"/>
              <p:cNvSpPr>
                <a:spLocks noChangeArrowheads="1"/>
              </p:cNvSpPr>
              <p:nvPr/>
            </p:nvSpPr>
            <p:spPr bwMode="auto">
              <a:xfrm>
                <a:off x="3660" y="339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288"/>
              <p:cNvSpPr>
                <a:spLocks noChangeArrowheads="1"/>
              </p:cNvSpPr>
              <p:nvPr/>
            </p:nvSpPr>
            <p:spPr bwMode="auto">
              <a:xfrm>
                <a:off x="3654" y="336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289"/>
              <p:cNvSpPr>
                <a:spLocks noChangeArrowheads="1"/>
              </p:cNvSpPr>
              <p:nvPr/>
            </p:nvSpPr>
            <p:spPr bwMode="auto">
              <a:xfrm>
                <a:off x="3654" y="337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290"/>
              <p:cNvSpPr>
                <a:spLocks noChangeArrowheads="1"/>
              </p:cNvSpPr>
              <p:nvPr/>
            </p:nvSpPr>
            <p:spPr bwMode="auto">
              <a:xfrm>
                <a:off x="3654" y="33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291"/>
              <p:cNvSpPr>
                <a:spLocks noChangeArrowheads="1"/>
              </p:cNvSpPr>
              <p:nvPr/>
            </p:nvSpPr>
            <p:spPr bwMode="auto">
              <a:xfrm>
                <a:off x="3654" y="3373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292"/>
              <p:cNvSpPr>
                <a:spLocks noChangeArrowheads="1"/>
              </p:cNvSpPr>
              <p:nvPr/>
            </p:nvSpPr>
            <p:spPr bwMode="auto">
              <a:xfrm>
                <a:off x="3654" y="334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293"/>
              <p:cNvSpPr>
                <a:spLocks noChangeArrowheads="1"/>
              </p:cNvSpPr>
              <p:nvPr/>
            </p:nvSpPr>
            <p:spPr bwMode="auto">
              <a:xfrm>
                <a:off x="4296" y="348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294"/>
              <p:cNvSpPr>
                <a:spLocks noChangeArrowheads="1"/>
              </p:cNvSpPr>
              <p:nvPr/>
            </p:nvSpPr>
            <p:spPr bwMode="auto">
              <a:xfrm>
                <a:off x="4296" y="3547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295"/>
              <p:cNvSpPr>
                <a:spLocks noChangeArrowheads="1"/>
              </p:cNvSpPr>
              <p:nvPr/>
            </p:nvSpPr>
            <p:spPr bwMode="auto">
              <a:xfrm>
                <a:off x="4290" y="349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296"/>
              <p:cNvSpPr>
                <a:spLocks noChangeArrowheads="1"/>
              </p:cNvSpPr>
              <p:nvPr/>
            </p:nvSpPr>
            <p:spPr bwMode="auto">
              <a:xfrm>
                <a:off x="4290" y="354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297"/>
              <p:cNvSpPr>
                <a:spLocks noChangeArrowheads="1"/>
              </p:cNvSpPr>
              <p:nvPr/>
            </p:nvSpPr>
            <p:spPr bwMode="auto">
              <a:xfrm>
                <a:off x="4284" y="349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298"/>
              <p:cNvSpPr>
                <a:spLocks noChangeArrowheads="1"/>
              </p:cNvSpPr>
              <p:nvPr/>
            </p:nvSpPr>
            <p:spPr bwMode="auto">
              <a:xfrm>
                <a:off x="4284" y="3535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299"/>
              <p:cNvSpPr>
                <a:spLocks noChangeArrowheads="1"/>
              </p:cNvSpPr>
              <p:nvPr/>
            </p:nvSpPr>
            <p:spPr bwMode="auto">
              <a:xfrm>
                <a:off x="4278" y="350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00"/>
              <p:cNvSpPr>
                <a:spLocks noChangeArrowheads="1"/>
              </p:cNvSpPr>
              <p:nvPr/>
            </p:nvSpPr>
            <p:spPr bwMode="auto">
              <a:xfrm>
                <a:off x="4278" y="3523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01"/>
              <p:cNvSpPr>
                <a:spLocks noChangeArrowheads="1"/>
              </p:cNvSpPr>
              <p:nvPr/>
            </p:nvSpPr>
            <p:spPr bwMode="auto">
              <a:xfrm>
                <a:off x="4278" y="3517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302"/>
              <p:cNvSpPr>
                <a:spLocks noChangeArrowheads="1"/>
              </p:cNvSpPr>
              <p:nvPr/>
            </p:nvSpPr>
            <p:spPr bwMode="auto">
              <a:xfrm>
                <a:off x="4278" y="3517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303"/>
              <p:cNvSpPr>
                <a:spLocks noChangeArrowheads="1"/>
              </p:cNvSpPr>
              <p:nvPr/>
            </p:nvSpPr>
            <p:spPr bwMode="auto">
              <a:xfrm>
                <a:off x="4278" y="3487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04"/>
              <p:cNvSpPr>
                <a:spLocks noChangeArrowheads="1"/>
              </p:cNvSpPr>
              <p:nvPr/>
            </p:nvSpPr>
            <p:spPr bwMode="auto">
              <a:xfrm>
                <a:off x="3828" y="239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305"/>
              <p:cNvSpPr>
                <a:spLocks noChangeArrowheads="1"/>
              </p:cNvSpPr>
              <p:nvPr/>
            </p:nvSpPr>
            <p:spPr bwMode="auto">
              <a:xfrm>
                <a:off x="3828" y="2455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06"/>
              <p:cNvSpPr>
                <a:spLocks noChangeArrowheads="1"/>
              </p:cNvSpPr>
              <p:nvPr/>
            </p:nvSpPr>
            <p:spPr bwMode="auto">
              <a:xfrm>
                <a:off x="3822" y="2401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07"/>
              <p:cNvSpPr>
                <a:spLocks noChangeArrowheads="1"/>
              </p:cNvSpPr>
              <p:nvPr/>
            </p:nvSpPr>
            <p:spPr bwMode="auto">
              <a:xfrm>
                <a:off x="3822" y="2449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308"/>
              <p:cNvSpPr>
                <a:spLocks noChangeArrowheads="1"/>
              </p:cNvSpPr>
              <p:nvPr/>
            </p:nvSpPr>
            <p:spPr bwMode="auto">
              <a:xfrm>
                <a:off x="3816" y="240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309"/>
              <p:cNvSpPr>
                <a:spLocks noChangeArrowheads="1"/>
              </p:cNvSpPr>
              <p:nvPr/>
            </p:nvSpPr>
            <p:spPr bwMode="auto">
              <a:xfrm>
                <a:off x="3816" y="244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310"/>
              <p:cNvSpPr>
                <a:spLocks noChangeArrowheads="1"/>
              </p:cNvSpPr>
              <p:nvPr/>
            </p:nvSpPr>
            <p:spPr bwMode="auto">
              <a:xfrm>
                <a:off x="3810" y="2413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311"/>
              <p:cNvSpPr>
                <a:spLocks noChangeArrowheads="1"/>
              </p:cNvSpPr>
              <p:nvPr/>
            </p:nvSpPr>
            <p:spPr bwMode="auto">
              <a:xfrm>
                <a:off x="3810" y="2431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312"/>
              <p:cNvSpPr>
                <a:spLocks noChangeArrowheads="1"/>
              </p:cNvSpPr>
              <p:nvPr/>
            </p:nvSpPr>
            <p:spPr bwMode="auto">
              <a:xfrm>
                <a:off x="3810" y="2425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313"/>
              <p:cNvSpPr>
                <a:spLocks noChangeArrowheads="1"/>
              </p:cNvSpPr>
              <p:nvPr/>
            </p:nvSpPr>
            <p:spPr bwMode="auto">
              <a:xfrm>
                <a:off x="3810" y="2425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314"/>
              <p:cNvSpPr>
                <a:spLocks noChangeArrowheads="1"/>
              </p:cNvSpPr>
              <p:nvPr/>
            </p:nvSpPr>
            <p:spPr bwMode="auto">
              <a:xfrm>
                <a:off x="3810" y="239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315"/>
              <p:cNvSpPr>
                <a:spLocks noChangeArrowheads="1"/>
              </p:cNvSpPr>
              <p:nvPr/>
            </p:nvSpPr>
            <p:spPr bwMode="auto">
              <a:xfrm>
                <a:off x="4332" y="298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316"/>
              <p:cNvSpPr>
                <a:spLocks noChangeArrowheads="1"/>
              </p:cNvSpPr>
              <p:nvPr/>
            </p:nvSpPr>
            <p:spPr bwMode="auto">
              <a:xfrm>
                <a:off x="4332" y="3049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317"/>
              <p:cNvSpPr>
                <a:spLocks noChangeArrowheads="1"/>
              </p:cNvSpPr>
              <p:nvPr/>
            </p:nvSpPr>
            <p:spPr bwMode="auto">
              <a:xfrm>
                <a:off x="4326" y="299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318"/>
              <p:cNvSpPr>
                <a:spLocks noChangeArrowheads="1"/>
              </p:cNvSpPr>
              <p:nvPr/>
            </p:nvSpPr>
            <p:spPr bwMode="auto">
              <a:xfrm>
                <a:off x="4326" y="3043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319"/>
              <p:cNvSpPr>
                <a:spLocks noChangeArrowheads="1"/>
              </p:cNvSpPr>
              <p:nvPr/>
            </p:nvSpPr>
            <p:spPr bwMode="auto">
              <a:xfrm>
                <a:off x="4320" y="3001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320"/>
              <p:cNvSpPr>
                <a:spLocks noChangeArrowheads="1"/>
              </p:cNvSpPr>
              <p:nvPr/>
            </p:nvSpPr>
            <p:spPr bwMode="auto">
              <a:xfrm>
                <a:off x="4320" y="3037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321"/>
              <p:cNvSpPr>
                <a:spLocks noChangeArrowheads="1"/>
              </p:cNvSpPr>
              <p:nvPr/>
            </p:nvSpPr>
            <p:spPr bwMode="auto">
              <a:xfrm>
                <a:off x="4314" y="30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322"/>
              <p:cNvSpPr>
                <a:spLocks noChangeArrowheads="1"/>
              </p:cNvSpPr>
              <p:nvPr/>
            </p:nvSpPr>
            <p:spPr bwMode="auto">
              <a:xfrm>
                <a:off x="4314" y="3025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323"/>
              <p:cNvSpPr>
                <a:spLocks noChangeArrowheads="1"/>
              </p:cNvSpPr>
              <p:nvPr/>
            </p:nvSpPr>
            <p:spPr bwMode="auto">
              <a:xfrm>
                <a:off x="4314" y="30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324"/>
              <p:cNvSpPr>
                <a:spLocks noChangeArrowheads="1"/>
              </p:cNvSpPr>
              <p:nvPr/>
            </p:nvSpPr>
            <p:spPr bwMode="auto">
              <a:xfrm>
                <a:off x="4314" y="3019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325"/>
              <p:cNvSpPr>
                <a:spLocks noChangeArrowheads="1"/>
              </p:cNvSpPr>
              <p:nvPr/>
            </p:nvSpPr>
            <p:spPr bwMode="auto">
              <a:xfrm>
                <a:off x="4314" y="29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326"/>
              <p:cNvSpPr>
                <a:spLocks noChangeArrowheads="1"/>
              </p:cNvSpPr>
              <p:nvPr/>
            </p:nvSpPr>
            <p:spPr bwMode="auto">
              <a:xfrm>
                <a:off x="3942" y="237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327"/>
              <p:cNvSpPr>
                <a:spLocks noChangeArrowheads="1"/>
              </p:cNvSpPr>
              <p:nvPr/>
            </p:nvSpPr>
            <p:spPr bwMode="auto">
              <a:xfrm>
                <a:off x="3942" y="2431"/>
                <a:ext cx="3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328"/>
              <p:cNvSpPr>
                <a:spLocks noChangeArrowheads="1"/>
              </p:cNvSpPr>
              <p:nvPr/>
            </p:nvSpPr>
            <p:spPr bwMode="auto">
              <a:xfrm>
                <a:off x="3936" y="2377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329"/>
              <p:cNvSpPr>
                <a:spLocks noChangeArrowheads="1"/>
              </p:cNvSpPr>
              <p:nvPr/>
            </p:nvSpPr>
            <p:spPr bwMode="auto">
              <a:xfrm>
                <a:off x="3936" y="2425"/>
                <a:ext cx="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330"/>
              <p:cNvSpPr>
                <a:spLocks noChangeArrowheads="1"/>
              </p:cNvSpPr>
              <p:nvPr/>
            </p:nvSpPr>
            <p:spPr bwMode="auto">
              <a:xfrm>
                <a:off x="3930" y="2383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331"/>
              <p:cNvSpPr>
                <a:spLocks noChangeArrowheads="1"/>
              </p:cNvSpPr>
              <p:nvPr/>
            </p:nvSpPr>
            <p:spPr bwMode="auto">
              <a:xfrm>
                <a:off x="3930" y="2419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332"/>
              <p:cNvSpPr>
                <a:spLocks noChangeArrowheads="1"/>
              </p:cNvSpPr>
              <p:nvPr/>
            </p:nvSpPr>
            <p:spPr bwMode="auto">
              <a:xfrm>
                <a:off x="3924" y="2389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333"/>
              <p:cNvSpPr>
                <a:spLocks noChangeArrowheads="1"/>
              </p:cNvSpPr>
              <p:nvPr/>
            </p:nvSpPr>
            <p:spPr bwMode="auto">
              <a:xfrm>
                <a:off x="3924" y="2407"/>
                <a:ext cx="6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334"/>
              <p:cNvSpPr>
                <a:spLocks noChangeArrowheads="1"/>
              </p:cNvSpPr>
              <p:nvPr/>
            </p:nvSpPr>
            <p:spPr bwMode="auto">
              <a:xfrm>
                <a:off x="3924" y="240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335"/>
              <p:cNvSpPr>
                <a:spLocks noChangeArrowheads="1"/>
              </p:cNvSpPr>
              <p:nvPr/>
            </p:nvSpPr>
            <p:spPr bwMode="auto">
              <a:xfrm>
                <a:off x="3924" y="2401"/>
                <a:ext cx="6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336"/>
              <p:cNvSpPr>
                <a:spLocks noChangeArrowheads="1"/>
              </p:cNvSpPr>
              <p:nvPr/>
            </p:nvSpPr>
            <p:spPr bwMode="auto">
              <a:xfrm>
                <a:off x="3924" y="237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337"/>
              <p:cNvSpPr>
                <a:spLocks noChangeArrowheads="1"/>
              </p:cNvSpPr>
              <p:nvPr/>
            </p:nvSpPr>
            <p:spPr bwMode="auto">
              <a:xfrm>
                <a:off x="4416" y="2875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338"/>
              <p:cNvSpPr>
                <a:spLocks noChangeArrowheads="1"/>
              </p:cNvSpPr>
              <p:nvPr/>
            </p:nvSpPr>
            <p:spPr bwMode="auto">
              <a:xfrm>
                <a:off x="4416" y="2935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339"/>
              <p:cNvSpPr>
                <a:spLocks noChangeArrowheads="1"/>
              </p:cNvSpPr>
              <p:nvPr/>
            </p:nvSpPr>
            <p:spPr bwMode="auto">
              <a:xfrm>
                <a:off x="4410" y="2881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340"/>
              <p:cNvSpPr>
                <a:spLocks noChangeArrowheads="1"/>
              </p:cNvSpPr>
              <p:nvPr/>
            </p:nvSpPr>
            <p:spPr bwMode="auto">
              <a:xfrm>
                <a:off x="4410" y="2929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341"/>
              <p:cNvSpPr>
                <a:spLocks noChangeArrowheads="1"/>
              </p:cNvSpPr>
              <p:nvPr/>
            </p:nvSpPr>
            <p:spPr bwMode="auto">
              <a:xfrm>
                <a:off x="4404" y="288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342"/>
              <p:cNvSpPr>
                <a:spLocks noChangeArrowheads="1"/>
              </p:cNvSpPr>
              <p:nvPr/>
            </p:nvSpPr>
            <p:spPr bwMode="auto">
              <a:xfrm>
                <a:off x="4404" y="2923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343"/>
              <p:cNvSpPr>
                <a:spLocks noChangeArrowheads="1"/>
              </p:cNvSpPr>
              <p:nvPr/>
            </p:nvSpPr>
            <p:spPr bwMode="auto">
              <a:xfrm>
                <a:off x="4398" y="2893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344"/>
              <p:cNvSpPr>
                <a:spLocks noChangeArrowheads="1"/>
              </p:cNvSpPr>
              <p:nvPr/>
            </p:nvSpPr>
            <p:spPr bwMode="auto">
              <a:xfrm>
                <a:off x="4398" y="2911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345"/>
              <p:cNvSpPr>
                <a:spLocks noChangeArrowheads="1"/>
              </p:cNvSpPr>
              <p:nvPr/>
            </p:nvSpPr>
            <p:spPr bwMode="auto">
              <a:xfrm>
                <a:off x="4398" y="2905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346"/>
              <p:cNvSpPr>
                <a:spLocks noChangeArrowheads="1"/>
              </p:cNvSpPr>
              <p:nvPr/>
            </p:nvSpPr>
            <p:spPr bwMode="auto">
              <a:xfrm>
                <a:off x="4398" y="2905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347"/>
              <p:cNvSpPr>
                <a:spLocks noChangeArrowheads="1"/>
              </p:cNvSpPr>
              <p:nvPr/>
            </p:nvSpPr>
            <p:spPr bwMode="auto">
              <a:xfrm>
                <a:off x="4398" y="2875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348"/>
              <p:cNvSpPr>
                <a:spLocks noChangeArrowheads="1"/>
              </p:cNvSpPr>
              <p:nvPr/>
            </p:nvSpPr>
            <p:spPr bwMode="auto">
              <a:xfrm>
                <a:off x="3906" y="262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349"/>
              <p:cNvSpPr>
                <a:spLocks noChangeArrowheads="1"/>
              </p:cNvSpPr>
              <p:nvPr/>
            </p:nvSpPr>
            <p:spPr bwMode="auto">
              <a:xfrm>
                <a:off x="3906" y="268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350"/>
              <p:cNvSpPr>
                <a:spLocks noChangeArrowheads="1"/>
              </p:cNvSpPr>
              <p:nvPr/>
            </p:nvSpPr>
            <p:spPr bwMode="auto">
              <a:xfrm>
                <a:off x="3900" y="263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351"/>
              <p:cNvSpPr>
                <a:spLocks noChangeArrowheads="1"/>
              </p:cNvSpPr>
              <p:nvPr/>
            </p:nvSpPr>
            <p:spPr bwMode="auto">
              <a:xfrm>
                <a:off x="3900" y="268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352"/>
              <p:cNvSpPr>
                <a:spLocks noChangeArrowheads="1"/>
              </p:cNvSpPr>
              <p:nvPr/>
            </p:nvSpPr>
            <p:spPr bwMode="auto">
              <a:xfrm>
                <a:off x="3894" y="264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353"/>
              <p:cNvSpPr>
                <a:spLocks noChangeArrowheads="1"/>
              </p:cNvSpPr>
              <p:nvPr/>
            </p:nvSpPr>
            <p:spPr bwMode="auto">
              <a:xfrm>
                <a:off x="3894" y="267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354"/>
              <p:cNvSpPr>
                <a:spLocks noChangeArrowheads="1"/>
              </p:cNvSpPr>
              <p:nvPr/>
            </p:nvSpPr>
            <p:spPr bwMode="auto">
              <a:xfrm>
                <a:off x="3888" y="264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355"/>
              <p:cNvSpPr>
                <a:spLocks noChangeArrowheads="1"/>
              </p:cNvSpPr>
              <p:nvPr/>
            </p:nvSpPr>
            <p:spPr bwMode="auto">
              <a:xfrm>
                <a:off x="3888" y="266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56"/>
              <p:cNvSpPr>
                <a:spLocks noChangeArrowheads="1"/>
              </p:cNvSpPr>
              <p:nvPr/>
            </p:nvSpPr>
            <p:spPr bwMode="auto">
              <a:xfrm>
                <a:off x="3888" y="265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57"/>
              <p:cNvSpPr>
                <a:spLocks noChangeArrowheads="1"/>
              </p:cNvSpPr>
              <p:nvPr/>
            </p:nvSpPr>
            <p:spPr bwMode="auto">
              <a:xfrm>
                <a:off x="3888" y="265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358"/>
              <p:cNvSpPr>
                <a:spLocks noChangeArrowheads="1"/>
              </p:cNvSpPr>
              <p:nvPr/>
            </p:nvSpPr>
            <p:spPr bwMode="auto">
              <a:xfrm>
                <a:off x="3888" y="262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59"/>
              <p:cNvSpPr>
                <a:spLocks noChangeArrowheads="1"/>
              </p:cNvSpPr>
              <p:nvPr/>
            </p:nvSpPr>
            <p:spPr bwMode="auto">
              <a:xfrm>
                <a:off x="4032" y="268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60"/>
              <p:cNvSpPr>
                <a:spLocks noChangeArrowheads="1"/>
              </p:cNvSpPr>
              <p:nvPr/>
            </p:nvSpPr>
            <p:spPr bwMode="auto">
              <a:xfrm>
                <a:off x="4032" y="274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61"/>
              <p:cNvSpPr>
                <a:spLocks noChangeArrowheads="1"/>
              </p:cNvSpPr>
              <p:nvPr/>
            </p:nvSpPr>
            <p:spPr bwMode="auto">
              <a:xfrm>
                <a:off x="4026" y="269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362"/>
              <p:cNvSpPr>
                <a:spLocks noChangeArrowheads="1"/>
              </p:cNvSpPr>
              <p:nvPr/>
            </p:nvSpPr>
            <p:spPr bwMode="auto">
              <a:xfrm>
                <a:off x="4026" y="274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363"/>
              <p:cNvSpPr>
                <a:spLocks noChangeArrowheads="1"/>
              </p:cNvSpPr>
              <p:nvPr/>
            </p:nvSpPr>
            <p:spPr bwMode="auto">
              <a:xfrm>
                <a:off x="4020" y="270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364"/>
              <p:cNvSpPr>
                <a:spLocks noChangeArrowheads="1"/>
              </p:cNvSpPr>
              <p:nvPr/>
            </p:nvSpPr>
            <p:spPr bwMode="auto">
              <a:xfrm>
                <a:off x="4020" y="2737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365"/>
              <p:cNvSpPr>
                <a:spLocks noChangeArrowheads="1"/>
              </p:cNvSpPr>
              <p:nvPr/>
            </p:nvSpPr>
            <p:spPr bwMode="auto">
              <a:xfrm>
                <a:off x="4014" y="270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366"/>
              <p:cNvSpPr>
                <a:spLocks noChangeArrowheads="1"/>
              </p:cNvSpPr>
              <p:nvPr/>
            </p:nvSpPr>
            <p:spPr bwMode="auto">
              <a:xfrm>
                <a:off x="4014" y="272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367"/>
              <p:cNvSpPr>
                <a:spLocks noChangeArrowheads="1"/>
              </p:cNvSpPr>
              <p:nvPr/>
            </p:nvSpPr>
            <p:spPr bwMode="auto">
              <a:xfrm>
                <a:off x="4014" y="271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368"/>
              <p:cNvSpPr>
                <a:spLocks noChangeArrowheads="1"/>
              </p:cNvSpPr>
              <p:nvPr/>
            </p:nvSpPr>
            <p:spPr bwMode="auto">
              <a:xfrm>
                <a:off x="4014" y="2719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369"/>
              <p:cNvSpPr>
                <a:spLocks noChangeArrowheads="1"/>
              </p:cNvSpPr>
              <p:nvPr/>
            </p:nvSpPr>
            <p:spPr bwMode="auto">
              <a:xfrm>
                <a:off x="4014" y="2689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370"/>
              <p:cNvSpPr>
                <a:spLocks noChangeArrowheads="1"/>
              </p:cNvSpPr>
              <p:nvPr/>
            </p:nvSpPr>
            <p:spPr bwMode="auto">
              <a:xfrm>
                <a:off x="4020" y="2533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371"/>
              <p:cNvSpPr>
                <a:spLocks noChangeArrowheads="1"/>
              </p:cNvSpPr>
              <p:nvPr/>
            </p:nvSpPr>
            <p:spPr bwMode="auto">
              <a:xfrm>
                <a:off x="4020" y="2593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372"/>
              <p:cNvSpPr>
                <a:spLocks noChangeArrowheads="1"/>
              </p:cNvSpPr>
              <p:nvPr/>
            </p:nvSpPr>
            <p:spPr bwMode="auto">
              <a:xfrm>
                <a:off x="4014" y="2539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373"/>
              <p:cNvSpPr>
                <a:spLocks noChangeArrowheads="1"/>
              </p:cNvSpPr>
              <p:nvPr/>
            </p:nvSpPr>
            <p:spPr bwMode="auto">
              <a:xfrm>
                <a:off x="4014" y="2587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374"/>
              <p:cNvSpPr>
                <a:spLocks noChangeArrowheads="1"/>
              </p:cNvSpPr>
              <p:nvPr/>
            </p:nvSpPr>
            <p:spPr bwMode="auto">
              <a:xfrm>
                <a:off x="4008" y="2545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375"/>
              <p:cNvSpPr>
                <a:spLocks noChangeArrowheads="1"/>
              </p:cNvSpPr>
              <p:nvPr/>
            </p:nvSpPr>
            <p:spPr bwMode="auto">
              <a:xfrm>
                <a:off x="4008" y="2581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376"/>
              <p:cNvSpPr>
                <a:spLocks noChangeArrowheads="1"/>
              </p:cNvSpPr>
              <p:nvPr/>
            </p:nvSpPr>
            <p:spPr bwMode="auto">
              <a:xfrm>
                <a:off x="4002" y="2551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377"/>
              <p:cNvSpPr>
                <a:spLocks noChangeArrowheads="1"/>
              </p:cNvSpPr>
              <p:nvPr/>
            </p:nvSpPr>
            <p:spPr bwMode="auto">
              <a:xfrm>
                <a:off x="4002" y="2569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378"/>
              <p:cNvSpPr>
                <a:spLocks noChangeArrowheads="1"/>
              </p:cNvSpPr>
              <p:nvPr/>
            </p:nvSpPr>
            <p:spPr bwMode="auto">
              <a:xfrm>
                <a:off x="4002" y="2563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379"/>
              <p:cNvSpPr>
                <a:spLocks noChangeArrowheads="1"/>
              </p:cNvSpPr>
              <p:nvPr/>
            </p:nvSpPr>
            <p:spPr bwMode="auto">
              <a:xfrm>
                <a:off x="4002" y="2563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380"/>
              <p:cNvSpPr>
                <a:spLocks noChangeArrowheads="1"/>
              </p:cNvSpPr>
              <p:nvPr/>
            </p:nvSpPr>
            <p:spPr bwMode="auto">
              <a:xfrm>
                <a:off x="4002" y="2533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381"/>
              <p:cNvSpPr>
                <a:spLocks noChangeArrowheads="1"/>
              </p:cNvSpPr>
              <p:nvPr/>
            </p:nvSpPr>
            <p:spPr bwMode="auto">
              <a:xfrm>
                <a:off x="4008" y="2521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382"/>
              <p:cNvSpPr>
                <a:spLocks noChangeArrowheads="1"/>
              </p:cNvSpPr>
              <p:nvPr/>
            </p:nvSpPr>
            <p:spPr bwMode="auto">
              <a:xfrm>
                <a:off x="4008" y="2581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383"/>
              <p:cNvSpPr>
                <a:spLocks noChangeArrowheads="1"/>
              </p:cNvSpPr>
              <p:nvPr/>
            </p:nvSpPr>
            <p:spPr bwMode="auto">
              <a:xfrm>
                <a:off x="4002" y="2527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384"/>
              <p:cNvSpPr>
                <a:spLocks noChangeArrowheads="1"/>
              </p:cNvSpPr>
              <p:nvPr/>
            </p:nvSpPr>
            <p:spPr bwMode="auto">
              <a:xfrm>
                <a:off x="4002" y="257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385"/>
              <p:cNvSpPr>
                <a:spLocks noChangeArrowheads="1"/>
              </p:cNvSpPr>
              <p:nvPr/>
            </p:nvSpPr>
            <p:spPr bwMode="auto">
              <a:xfrm>
                <a:off x="3996" y="2533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386"/>
              <p:cNvSpPr>
                <a:spLocks noChangeArrowheads="1"/>
              </p:cNvSpPr>
              <p:nvPr/>
            </p:nvSpPr>
            <p:spPr bwMode="auto">
              <a:xfrm>
                <a:off x="3996" y="2569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387"/>
              <p:cNvSpPr>
                <a:spLocks noChangeArrowheads="1"/>
              </p:cNvSpPr>
              <p:nvPr/>
            </p:nvSpPr>
            <p:spPr bwMode="auto">
              <a:xfrm>
                <a:off x="3990" y="2539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388"/>
              <p:cNvSpPr>
                <a:spLocks noChangeArrowheads="1"/>
              </p:cNvSpPr>
              <p:nvPr/>
            </p:nvSpPr>
            <p:spPr bwMode="auto">
              <a:xfrm>
                <a:off x="3990" y="2557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389"/>
              <p:cNvSpPr>
                <a:spLocks noChangeArrowheads="1"/>
              </p:cNvSpPr>
              <p:nvPr/>
            </p:nvSpPr>
            <p:spPr bwMode="auto">
              <a:xfrm>
                <a:off x="3990" y="2551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390"/>
              <p:cNvSpPr>
                <a:spLocks noChangeArrowheads="1"/>
              </p:cNvSpPr>
              <p:nvPr/>
            </p:nvSpPr>
            <p:spPr bwMode="auto">
              <a:xfrm>
                <a:off x="3990" y="2551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391"/>
              <p:cNvSpPr>
                <a:spLocks noChangeArrowheads="1"/>
              </p:cNvSpPr>
              <p:nvPr/>
            </p:nvSpPr>
            <p:spPr bwMode="auto">
              <a:xfrm>
                <a:off x="3990" y="2521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392"/>
              <p:cNvSpPr>
                <a:spLocks noChangeArrowheads="1"/>
              </p:cNvSpPr>
              <p:nvPr/>
            </p:nvSpPr>
            <p:spPr bwMode="auto">
              <a:xfrm>
                <a:off x="3966" y="2677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393"/>
              <p:cNvSpPr>
                <a:spLocks noChangeArrowheads="1"/>
              </p:cNvSpPr>
              <p:nvPr/>
            </p:nvSpPr>
            <p:spPr bwMode="auto">
              <a:xfrm>
                <a:off x="3966" y="2737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394"/>
              <p:cNvSpPr>
                <a:spLocks noChangeArrowheads="1"/>
              </p:cNvSpPr>
              <p:nvPr/>
            </p:nvSpPr>
            <p:spPr bwMode="auto">
              <a:xfrm>
                <a:off x="3960" y="2683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395"/>
              <p:cNvSpPr>
                <a:spLocks noChangeArrowheads="1"/>
              </p:cNvSpPr>
              <p:nvPr/>
            </p:nvSpPr>
            <p:spPr bwMode="auto">
              <a:xfrm>
                <a:off x="3960" y="2731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396"/>
              <p:cNvSpPr>
                <a:spLocks noChangeArrowheads="1"/>
              </p:cNvSpPr>
              <p:nvPr/>
            </p:nvSpPr>
            <p:spPr bwMode="auto">
              <a:xfrm>
                <a:off x="3954" y="2689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397"/>
              <p:cNvSpPr>
                <a:spLocks noChangeArrowheads="1"/>
              </p:cNvSpPr>
              <p:nvPr/>
            </p:nvSpPr>
            <p:spPr bwMode="auto">
              <a:xfrm>
                <a:off x="3954" y="2725"/>
                <a:ext cx="54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398"/>
              <p:cNvSpPr>
                <a:spLocks noChangeArrowheads="1"/>
              </p:cNvSpPr>
              <p:nvPr/>
            </p:nvSpPr>
            <p:spPr bwMode="auto">
              <a:xfrm>
                <a:off x="3948" y="2695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399"/>
              <p:cNvSpPr>
                <a:spLocks noChangeArrowheads="1"/>
              </p:cNvSpPr>
              <p:nvPr/>
            </p:nvSpPr>
            <p:spPr bwMode="auto">
              <a:xfrm>
                <a:off x="3948" y="2713"/>
                <a:ext cx="66" cy="12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400"/>
              <p:cNvSpPr>
                <a:spLocks noChangeArrowheads="1"/>
              </p:cNvSpPr>
              <p:nvPr/>
            </p:nvSpPr>
            <p:spPr bwMode="auto">
              <a:xfrm>
                <a:off x="3948" y="2707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401"/>
              <p:cNvSpPr>
                <a:spLocks noChangeArrowheads="1"/>
              </p:cNvSpPr>
              <p:nvPr/>
            </p:nvSpPr>
            <p:spPr bwMode="auto">
              <a:xfrm>
                <a:off x="3948" y="2707"/>
                <a:ext cx="66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402"/>
              <p:cNvSpPr>
                <a:spLocks noChangeArrowheads="1"/>
              </p:cNvSpPr>
              <p:nvPr/>
            </p:nvSpPr>
            <p:spPr bwMode="auto">
              <a:xfrm>
                <a:off x="3948" y="2677"/>
                <a:ext cx="60" cy="60"/>
              </a:xfrm>
              <a:prstGeom prst="ellips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403"/>
              <p:cNvSpPr>
                <a:spLocks noChangeArrowheads="1"/>
              </p:cNvSpPr>
              <p:nvPr/>
            </p:nvSpPr>
            <p:spPr bwMode="auto">
              <a:xfrm>
                <a:off x="4224" y="289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404"/>
              <p:cNvSpPr>
                <a:spLocks noChangeArrowheads="1"/>
              </p:cNvSpPr>
              <p:nvPr/>
            </p:nvSpPr>
            <p:spPr bwMode="auto">
              <a:xfrm>
                <a:off x="4224" y="2959"/>
                <a:ext cx="30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405"/>
              <p:cNvSpPr>
                <a:spLocks noChangeArrowheads="1"/>
              </p:cNvSpPr>
              <p:nvPr/>
            </p:nvSpPr>
            <p:spPr bwMode="auto">
              <a:xfrm>
                <a:off x="4218" y="2905"/>
                <a:ext cx="42" cy="6"/>
              </a:xfrm>
              <a:prstGeom prst="rect">
                <a:avLst/>
              </a:prstGeom>
              <a:solidFill>
                <a:srgbClr val="00C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7" name="Rectangle 407"/>
            <p:cNvSpPr>
              <a:spLocks noChangeArrowheads="1"/>
            </p:cNvSpPr>
            <p:nvPr/>
          </p:nvSpPr>
          <p:spPr bwMode="auto">
            <a:xfrm>
              <a:off x="6696075" y="46878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08"/>
            <p:cNvSpPr>
              <a:spLocks noChangeArrowheads="1"/>
            </p:cNvSpPr>
            <p:nvPr/>
          </p:nvSpPr>
          <p:spPr bwMode="auto">
            <a:xfrm>
              <a:off x="6686550" y="46212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409"/>
            <p:cNvSpPr>
              <a:spLocks noChangeArrowheads="1"/>
            </p:cNvSpPr>
            <p:nvPr/>
          </p:nvSpPr>
          <p:spPr bwMode="auto">
            <a:xfrm>
              <a:off x="6686550" y="46783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410"/>
            <p:cNvSpPr>
              <a:spLocks noChangeArrowheads="1"/>
            </p:cNvSpPr>
            <p:nvPr/>
          </p:nvSpPr>
          <p:spPr bwMode="auto">
            <a:xfrm>
              <a:off x="6677025" y="46307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11"/>
            <p:cNvSpPr>
              <a:spLocks noChangeArrowheads="1"/>
            </p:cNvSpPr>
            <p:nvPr/>
          </p:nvSpPr>
          <p:spPr bwMode="auto">
            <a:xfrm>
              <a:off x="6677025" y="4659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412"/>
            <p:cNvSpPr>
              <a:spLocks noChangeArrowheads="1"/>
            </p:cNvSpPr>
            <p:nvPr/>
          </p:nvSpPr>
          <p:spPr bwMode="auto">
            <a:xfrm>
              <a:off x="6677025" y="4649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413"/>
            <p:cNvSpPr>
              <a:spLocks noChangeArrowheads="1"/>
            </p:cNvSpPr>
            <p:nvPr/>
          </p:nvSpPr>
          <p:spPr bwMode="auto">
            <a:xfrm>
              <a:off x="6677025" y="4649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414"/>
            <p:cNvSpPr>
              <a:spLocks noChangeArrowheads="1"/>
            </p:cNvSpPr>
            <p:nvPr/>
          </p:nvSpPr>
          <p:spPr bwMode="auto">
            <a:xfrm>
              <a:off x="6677025" y="46021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415"/>
            <p:cNvSpPr>
              <a:spLocks noChangeArrowheads="1"/>
            </p:cNvSpPr>
            <p:nvPr/>
          </p:nvSpPr>
          <p:spPr bwMode="auto">
            <a:xfrm>
              <a:off x="6267450" y="5392738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416"/>
            <p:cNvSpPr>
              <a:spLocks noChangeArrowheads="1"/>
            </p:cNvSpPr>
            <p:nvPr/>
          </p:nvSpPr>
          <p:spPr bwMode="auto">
            <a:xfrm>
              <a:off x="6267450" y="5487988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417"/>
            <p:cNvSpPr>
              <a:spLocks noChangeArrowheads="1"/>
            </p:cNvSpPr>
            <p:nvPr/>
          </p:nvSpPr>
          <p:spPr bwMode="auto">
            <a:xfrm>
              <a:off x="6257925" y="5402263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418"/>
            <p:cNvSpPr>
              <a:spLocks noChangeArrowheads="1"/>
            </p:cNvSpPr>
            <p:nvPr/>
          </p:nvSpPr>
          <p:spPr bwMode="auto">
            <a:xfrm>
              <a:off x="6257925" y="5478463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419"/>
            <p:cNvSpPr>
              <a:spLocks noChangeArrowheads="1"/>
            </p:cNvSpPr>
            <p:nvPr/>
          </p:nvSpPr>
          <p:spPr bwMode="auto">
            <a:xfrm>
              <a:off x="6248400" y="5411788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420"/>
            <p:cNvSpPr>
              <a:spLocks noChangeArrowheads="1"/>
            </p:cNvSpPr>
            <p:nvPr/>
          </p:nvSpPr>
          <p:spPr bwMode="auto">
            <a:xfrm>
              <a:off x="6248400" y="5468938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421"/>
            <p:cNvSpPr>
              <a:spLocks noChangeArrowheads="1"/>
            </p:cNvSpPr>
            <p:nvPr/>
          </p:nvSpPr>
          <p:spPr bwMode="auto">
            <a:xfrm>
              <a:off x="6238875" y="5421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422"/>
            <p:cNvSpPr>
              <a:spLocks noChangeArrowheads="1"/>
            </p:cNvSpPr>
            <p:nvPr/>
          </p:nvSpPr>
          <p:spPr bwMode="auto">
            <a:xfrm>
              <a:off x="6238875" y="544988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423"/>
            <p:cNvSpPr>
              <a:spLocks noChangeArrowheads="1"/>
            </p:cNvSpPr>
            <p:nvPr/>
          </p:nvSpPr>
          <p:spPr bwMode="auto">
            <a:xfrm>
              <a:off x="6238875" y="5440363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424"/>
            <p:cNvSpPr>
              <a:spLocks noChangeArrowheads="1"/>
            </p:cNvSpPr>
            <p:nvPr/>
          </p:nvSpPr>
          <p:spPr bwMode="auto">
            <a:xfrm>
              <a:off x="6238875" y="5440363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425"/>
            <p:cNvSpPr>
              <a:spLocks noChangeArrowheads="1"/>
            </p:cNvSpPr>
            <p:nvPr/>
          </p:nvSpPr>
          <p:spPr bwMode="auto">
            <a:xfrm>
              <a:off x="6238875" y="53927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26"/>
            <p:cNvSpPr>
              <a:spLocks noChangeArrowheads="1"/>
            </p:cNvSpPr>
            <p:nvPr/>
          </p:nvSpPr>
          <p:spPr bwMode="auto">
            <a:xfrm>
              <a:off x="5543550" y="399256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427"/>
            <p:cNvSpPr>
              <a:spLocks noChangeArrowheads="1"/>
            </p:cNvSpPr>
            <p:nvPr/>
          </p:nvSpPr>
          <p:spPr bwMode="auto">
            <a:xfrm>
              <a:off x="5543550" y="408781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428"/>
            <p:cNvSpPr>
              <a:spLocks noChangeArrowheads="1"/>
            </p:cNvSpPr>
            <p:nvPr/>
          </p:nvSpPr>
          <p:spPr bwMode="auto">
            <a:xfrm>
              <a:off x="5534025" y="40020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429"/>
            <p:cNvSpPr>
              <a:spLocks noChangeArrowheads="1"/>
            </p:cNvSpPr>
            <p:nvPr/>
          </p:nvSpPr>
          <p:spPr bwMode="auto">
            <a:xfrm>
              <a:off x="5534025" y="40782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430"/>
            <p:cNvSpPr>
              <a:spLocks noChangeArrowheads="1"/>
            </p:cNvSpPr>
            <p:nvPr/>
          </p:nvSpPr>
          <p:spPr bwMode="auto">
            <a:xfrm>
              <a:off x="5524500" y="40116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431"/>
            <p:cNvSpPr>
              <a:spLocks noChangeArrowheads="1"/>
            </p:cNvSpPr>
            <p:nvPr/>
          </p:nvSpPr>
          <p:spPr bwMode="auto">
            <a:xfrm>
              <a:off x="5524500" y="40687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432"/>
            <p:cNvSpPr>
              <a:spLocks noChangeArrowheads="1"/>
            </p:cNvSpPr>
            <p:nvPr/>
          </p:nvSpPr>
          <p:spPr bwMode="auto">
            <a:xfrm>
              <a:off x="5514975" y="40211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33"/>
            <p:cNvSpPr>
              <a:spLocks noChangeArrowheads="1"/>
            </p:cNvSpPr>
            <p:nvPr/>
          </p:nvSpPr>
          <p:spPr bwMode="auto">
            <a:xfrm>
              <a:off x="5514975" y="40497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434"/>
            <p:cNvSpPr>
              <a:spLocks noChangeArrowheads="1"/>
            </p:cNvSpPr>
            <p:nvPr/>
          </p:nvSpPr>
          <p:spPr bwMode="auto">
            <a:xfrm>
              <a:off x="5514975" y="40401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435"/>
            <p:cNvSpPr>
              <a:spLocks noChangeArrowheads="1"/>
            </p:cNvSpPr>
            <p:nvPr/>
          </p:nvSpPr>
          <p:spPr bwMode="auto">
            <a:xfrm>
              <a:off x="5514975" y="40401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436"/>
            <p:cNvSpPr>
              <a:spLocks noChangeArrowheads="1"/>
            </p:cNvSpPr>
            <p:nvPr/>
          </p:nvSpPr>
          <p:spPr bwMode="auto">
            <a:xfrm>
              <a:off x="5514975" y="39925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437"/>
            <p:cNvSpPr>
              <a:spLocks noChangeArrowheads="1"/>
            </p:cNvSpPr>
            <p:nvPr/>
          </p:nvSpPr>
          <p:spPr bwMode="auto">
            <a:xfrm>
              <a:off x="6286500" y="384016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438"/>
            <p:cNvSpPr>
              <a:spLocks noChangeArrowheads="1"/>
            </p:cNvSpPr>
            <p:nvPr/>
          </p:nvSpPr>
          <p:spPr bwMode="auto">
            <a:xfrm>
              <a:off x="6286500" y="3935413"/>
              <a:ext cx="476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439"/>
            <p:cNvSpPr>
              <a:spLocks noChangeArrowheads="1"/>
            </p:cNvSpPr>
            <p:nvPr/>
          </p:nvSpPr>
          <p:spPr bwMode="auto">
            <a:xfrm>
              <a:off x="6276975" y="38496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440"/>
            <p:cNvSpPr>
              <a:spLocks noChangeArrowheads="1"/>
            </p:cNvSpPr>
            <p:nvPr/>
          </p:nvSpPr>
          <p:spPr bwMode="auto">
            <a:xfrm>
              <a:off x="6276975" y="3925888"/>
              <a:ext cx="666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441"/>
            <p:cNvSpPr>
              <a:spLocks noChangeArrowheads="1"/>
            </p:cNvSpPr>
            <p:nvPr/>
          </p:nvSpPr>
          <p:spPr bwMode="auto">
            <a:xfrm>
              <a:off x="6267450" y="385921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442"/>
            <p:cNvSpPr>
              <a:spLocks noChangeArrowheads="1"/>
            </p:cNvSpPr>
            <p:nvPr/>
          </p:nvSpPr>
          <p:spPr bwMode="auto">
            <a:xfrm>
              <a:off x="6267450" y="3916363"/>
              <a:ext cx="8572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443"/>
            <p:cNvSpPr>
              <a:spLocks noChangeArrowheads="1"/>
            </p:cNvSpPr>
            <p:nvPr/>
          </p:nvSpPr>
          <p:spPr bwMode="auto">
            <a:xfrm>
              <a:off x="6257925" y="3868738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444"/>
            <p:cNvSpPr>
              <a:spLocks noChangeArrowheads="1"/>
            </p:cNvSpPr>
            <p:nvPr/>
          </p:nvSpPr>
          <p:spPr bwMode="auto">
            <a:xfrm>
              <a:off x="6257925" y="3897313"/>
              <a:ext cx="104775" cy="19050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445"/>
            <p:cNvSpPr>
              <a:spLocks noChangeArrowheads="1"/>
            </p:cNvSpPr>
            <p:nvPr/>
          </p:nvSpPr>
          <p:spPr bwMode="auto">
            <a:xfrm>
              <a:off x="6257925" y="3887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446"/>
            <p:cNvSpPr>
              <a:spLocks noChangeArrowheads="1"/>
            </p:cNvSpPr>
            <p:nvPr/>
          </p:nvSpPr>
          <p:spPr bwMode="auto">
            <a:xfrm>
              <a:off x="6257925" y="3887788"/>
              <a:ext cx="104775" cy="9525"/>
            </a:xfrm>
            <a:prstGeom prst="rect">
              <a:avLst/>
            </a:prstGeom>
            <a:solidFill>
              <a:srgbClr val="00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47"/>
            <p:cNvSpPr>
              <a:spLocks noChangeArrowheads="1"/>
            </p:cNvSpPr>
            <p:nvPr/>
          </p:nvSpPr>
          <p:spPr bwMode="auto">
            <a:xfrm>
              <a:off x="6257925" y="38401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468"/>
            <p:cNvSpPr>
              <a:spLocks noChangeArrowheads="1"/>
            </p:cNvSpPr>
            <p:nvPr/>
          </p:nvSpPr>
          <p:spPr bwMode="auto">
            <a:xfrm>
              <a:off x="1657350" y="1125538"/>
              <a:ext cx="5581650" cy="471487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469"/>
            <p:cNvSpPr>
              <a:spLocks noChangeArrowheads="1"/>
            </p:cNvSpPr>
            <p:nvPr/>
          </p:nvSpPr>
          <p:spPr bwMode="auto">
            <a:xfrm>
              <a:off x="4310160" y="5859885"/>
              <a:ext cx="4762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 I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Rectangle 470"/>
            <p:cNvSpPr>
              <a:spLocks noChangeArrowheads="1"/>
            </p:cNvSpPr>
            <p:nvPr/>
          </p:nvSpPr>
          <p:spPr bwMode="auto">
            <a:xfrm rot="16200000">
              <a:off x="1195972" y="3146136"/>
              <a:ext cx="5334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 II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5947282" y="3782918"/>
            <a:ext cx="2713539" cy="2868741"/>
            <a:chOff x="2744788" y="1166813"/>
            <a:chExt cx="5162550" cy="5457825"/>
          </a:xfrm>
        </p:grpSpPr>
        <p:sp>
          <p:nvSpPr>
            <p:cNvPr id="452" name="Freeform 476"/>
            <p:cNvSpPr>
              <a:spLocks/>
            </p:cNvSpPr>
            <p:nvPr/>
          </p:nvSpPr>
          <p:spPr bwMode="auto">
            <a:xfrm>
              <a:off x="3011488" y="3452813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77"/>
            <p:cNvSpPr>
              <a:spLocks/>
            </p:cNvSpPr>
            <p:nvPr/>
          </p:nvSpPr>
          <p:spPr bwMode="auto">
            <a:xfrm>
              <a:off x="3535363" y="45672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78"/>
            <p:cNvSpPr>
              <a:spLocks/>
            </p:cNvSpPr>
            <p:nvPr/>
          </p:nvSpPr>
          <p:spPr bwMode="auto">
            <a:xfrm>
              <a:off x="3402013" y="3557588"/>
              <a:ext cx="200025" cy="1009650"/>
            </a:xfrm>
            <a:custGeom>
              <a:avLst/>
              <a:gdLst>
                <a:gd name="T0" fmla="*/ 0 w 21"/>
                <a:gd name="T1" fmla="*/ 73 h 106"/>
                <a:gd name="T2" fmla="*/ 0 w 21"/>
                <a:gd name="T3" fmla="*/ 0 h 106"/>
                <a:gd name="T4" fmla="*/ 21 w 21"/>
                <a:gd name="T5" fmla="*/ 0 h 106"/>
                <a:gd name="T6" fmla="*/ 21 w 2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7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0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79"/>
            <p:cNvSpPr>
              <a:spLocks/>
            </p:cNvSpPr>
            <p:nvPr/>
          </p:nvSpPr>
          <p:spPr bwMode="auto">
            <a:xfrm>
              <a:off x="3278188" y="35480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80"/>
            <p:cNvSpPr>
              <a:spLocks/>
            </p:cNvSpPr>
            <p:nvPr/>
          </p:nvSpPr>
          <p:spPr bwMode="auto">
            <a:xfrm>
              <a:off x="3802063" y="3529013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81"/>
            <p:cNvSpPr>
              <a:spLocks/>
            </p:cNvSpPr>
            <p:nvPr/>
          </p:nvSpPr>
          <p:spPr bwMode="auto">
            <a:xfrm>
              <a:off x="3392488" y="3290888"/>
              <a:ext cx="476250" cy="257175"/>
            </a:xfrm>
            <a:custGeom>
              <a:avLst/>
              <a:gdLst>
                <a:gd name="T0" fmla="*/ 0 w 50"/>
                <a:gd name="T1" fmla="*/ 27 h 27"/>
                <a:gd name="T2" fmla="*/ 0 w 50"/>
                <a:gd name="T3" fmla="*/ 0 h 27"/>
                <a:gd name="T4" fmla="*/ 50 w 50"/>
                <a:gd name="T5" fmla="*/ 0 h 27"/>
                <a:gd name="T6" fmla="*/ 50 w 50"/>
                <a:gd name="T7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27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482"/>
            <p:cNvSpPr>
              <a:spLocks/>
            </p:cNvSpPr>
            <p:nvPr/>
          </p:nvSpPr>
          <p:spPr bwMode="auto">
            <a:xfrm>
              <a:off x="3078163" y="3243263"/>
              <a:ext cx="552450" cy="209550"/>
            </a:xfrm>
            <a:custGeom>
              <a:avLst/>
              <a:gdLst>
                <a:gd name="T0" fmla="*/ 0 w 58"/>
                <a:gd name="T1" fmla="*/ 22 h 22"/>
                <a:gd name="T2" fmla="*/ 0 w 58"/>
                <a:gd name="T3" fmla="*/ 0 h 22"/>
                <a:gd name="T4" fmla="*/ 58 w 58"/>
                <a:gd name="T5" fmla="*/ 0 h 22"/>
                <a:gd name="T6" fmla="*/ 58 w 58"/>
                <a:gd name="T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2">
                  <a:moveTo>
                    <a:pt x="0" y="2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83"/>
            <p:cNvSpPr>
              <a:spLocks/>
            </p:cNvSpPr>
            <p:nvPr/>
          </p:nvSpPr>
          <p:spPr bwMode="auto">
            <a:xfrm>
              <a:off x="2878138" y="3128963"/>
              <a:ext cx="476250" cy="695325"/>
            </a:xfrm>
            <a:custGeom>
              <a:avLst/>
              <a:gdLst>
                <a:gd name="T0" fmla="*/ 0 w 50"/>
                <a:gd name="T1" fmla="*/ 73 h 73"/>
                <a:gd name="T2" fmla="*/ 0 w 50"/>
                <a:gd name="T3" fmla="*/ 0 h 73"/>
                <a:gd name="T4" fmla="*/ 50 w 50"/>
                <a:gd name="T5" fmla="*/ 0 h 73"/>
                <a:gd name="T6" fmla="*/ 50 w 50"/>
                <a:gd name="T7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3">
                  <a:moveTo>
                    <a:pt x="0" y="73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84"/>
            <p:cNvSpPr>
              <a:spLocks/>
            </p:cNvSpPr>
            <p:nvPr/>
          </p:nvSpPr>
          <p:spPr bwMode="auto">
            <a:xfrm>
              <a:off x="2744788" y="2557463"/>
              <a:ext cx="371475" cy="695325"/>
            </a:xfrm>
            <a:custGeom>
              <a:avLst/>
              <a:gdLst>
                <a:gd name="T0" fmla="*/ 0 w 39"/>
                <a:gd name="T1" fmla="*/ 73 h 73"/>
                <a:gd name="T2" fmla="*/ 0 w 39"/>
                <a:gd name="T3" fmla="*/ 0 h 73"/>
                <a:gd name="T4" fmla="*/ 39 w 39"/>
                <a:gd name="T5" fmla="*/ 0 h 73"/>
                <a:gd name="T6" fmla="*/ 39 w 39"/>
                <a:gd name="T7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3">
                  <a:moveTo>
                    <a:pt x="0" y="7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60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85"/>
            <p:cNvSpPr>
              <a:spLocks/>
            </p:cNvSpPr>
            <p:nvPr/>
          </p:nvSpPr>
          <p:spPr bwMode="auto">
            <a:xfrm>
              <a:off x="4468813" y="42624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86"/>
            <p:cNvSpPr>
              <a:spLocks/>
            </p:cNvSpPr>
            <p:nvPr/>
          </p:nvSpPr>
          <p:spPr bwMode="auto">
            <a:xfrm>
              <a:off x="5126038" y="41481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87"/>
            <p:cNvSpPr>
              <a:spLocks/>
            </p:cNvSpPr>
            <p:nvPr/>
          </p:nvSpPr>
          <p:spPr bwMode="auto">
            <a:xfrm>
              <a:off x="4992688" y="3795713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88"/>
            <p:cNvSpPr>
              <a:spLocks/>
            </p:cNvSpPr>
            <p:nvPr/>
          </p:nvSpPr>
          <p:spPr bwMode="auto">
            <a:xfrm>
              <a:off x="4868863" y="37385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89"/>
            <p:cNvSpPr>
              <a:spLocks/>
            </p:cNvSpPr>
            <p:nvPr/>
          </p:nvSpPr>
          <p:spPr bwMode="auto">
            <a:xfrm>
              <a:off x="4735513" y="3614738"/>
              <a:ext cx="247650" cy="695325"/>
            </a:xfrm>
            <a:custGeom>
              <a:avLst/>
              <a:gdLst>
                <a:gd name="T0" fmla="*/ 0 w 26"/>
                <a:gd name="T1" fmla="*/ 73 h 73"/>
                <a:gd name="T2" fmla="*/ 0 w 26"/>
                <a:gd name="T3" fmla="*/ 0 h 73"/>
                <a:gd name="T4" fmla="*/ 26 w 26"/>
                <a:gd name="T5" fmla="*/ 0 h 73"/>
                <a:gd name="T6" fmla="*/ 26 w 26"/>
                <a:gd name="T7" fmla="*/ 1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3">
                  <a:moveTo>
                    <a:pt x="0" y="73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1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90"/>
            <p:cNvSpPr>
              <a:spLocks/>
            </p:cNvSpPr>
            <p:nvPr/>
          </p:nvSpPr>
          <p:spPr bwMode="auto">
            <a:xfrm>
              <a:off x="4535488" y="3605213"/>
              <a:ext cx="323850" cy="657225"/>
            </a:xfrm>
            <a:custGeom>
              <a:avLst/>
              <a:gdLst>
                <a:gd name="T0" fmla="*/ 0 w 34"/>
                <a:gd name="T1" fmla="*/ 69 h 69"/>
                <a:gd name="T2" fmla="*/ 0 w 34"/>
                <a:gd name="T3" fmla="*/ 0 h 69"/>
                <a:gd name="T4" fmla="*/ 34 w 34"/>
                <a:gd name="T5" fmla="*/ 0 h 69"/>
                <a:gd name="T6" fmla="*/ 34 w 34"/>
                <a:gd name="T7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69">
                  <a:moveTo>
                    <a:pt x="0" y="69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91"/>
            <p:cNvSpPr>
              <a:spLocks/>
            </p:cNvSpPr>
            <p:nvPr/>
          </p:nvSpPr>
          <p:spPr bwMode="auto">
            <a:xfrm>
              <a:off x="4335463" y="3471863"/>
              <a:ext cx="361950" cy="704850"/>
            </a:xfrm>
            <a:custGeom>
              <a:avLst/>
              <a:gdLst>
                <a:gd name="T0" fmla="*/ 0 w 38"/>
                <a:gd name="T1" fmla="*/ 74 h 74"/>
                <a:gd name="T2" fmla="*/ 0 w 38"/>
                <a:gd name="T3" fmla="*/ 0 h 74"/>
                <a:gd name="T4" fmla="*/ 38 w 38"/>
                <a:gd name="T5" fmla="*/ 0 h 74"/>
                <a:gd name="T6" fmla="*/ 38 w 38"/>
                <a:gd name="T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92"/>
            <p:cNvSpPr>
              <a:spLocks/>
            </p:cNvSpPr>
            <p:nvPr/>
          </p:nvSpPr>
          <p:spPr bwMode="auto">
            <a:xfrm>
              <a:off x="4202113" y="3433763"/>
              <a:ext cx="314325" cy="704850"/>
            </a:xfrm>
            <a:custGeom>
              <a:avLst/>
              <a:gdLst>
                <a:gd name="T0" fmla="*/ 0 w 33"/>
                <a:gd name="T1" fmla="*/ 74 h 74"/>
                <a:gd name="T2" fmla="*/ 0 w 33"/>
                <a:gd name="T3" fmla="*/ 0 h 74"/>
                <a:gd name="T4" fmla="*/ 33 w 33"/>
                <a:gd name="T5" fmla="*/ 0 h 74"/>
                <a:gd name="T6" fmla="*/ 33 w 33"/>
                <a:gd name="T7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4">
                  <a:moveTo>
                    <a:pt x="0" y="74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93"/>
            <p:cNvSpPr>
              <a:spLocks/>
            </p:cNvSpPr>
            <p:nvPr/>
          </p:nvSpPr>
          <p:spPr bwMode="auto">
            <a:xfrm>
              <a:off x="4068763" y="3109913"/>
              <a:ext cx="285750" cy="704850"/>
            </a:xfrm>
            <a:custGeom>
              <a:avLst/>
              <a:gdLst>
                <a:gd name="T0" fmla="*/ 0 w 30"/>
                <a:gd name="T1" fmla="*/ 74 h 74"/>
                <a:gd name="T2" fmla="*/ 0 w 30"/>
                <a:gd name="T3" fmla="*/ 0 h 74"/>
                <a:gd name="T4" fmla="*/ 30 w 30"/>
                <a:gd name="T5" fmla="*/ 0 h 74"/>
                <a:gd name="T6" fmla="*/ 30 w 30"/>
                <a:gd name="T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74">
                  <a:moveTo>
                    <a:pt x="0" y="7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94"/>
            <p:cNvSpPr>
              <a:spLocks/>
            </p:cNvSpPr>
            <p:nvPr/>
          </p:nvSpPr>
          <p:spPr bwMode="auto">
            <a:xfrm>
              <a:off x="5926138" y="4338638"/>
              <a:ext cx="133350" cy="704850"/>
            </a:xfrm>
            <a:custGeom>
              <a:avLst/>
              <a:gdLst>
                <a:gd name="T0" fmla="*/ 0 w 14"/>
                <a:gd name="T1" fmla="*/ 74 h 74"/>
                <a:gd name="T2" fmla="*/ 0 w 14"/>
                <a:gd name="T3" fmla="*/ 0 h 74"/>
                <a:gd name="T4" fmla="*/ 14 w 14"/>
                <a:gd name="T5" fmla="*/ 0 h 74"/>
                <a:gd name="T6" fmla="*/ 14 w 1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95"/>
            <p:cNvSpPr>
              <a:spLocks/>
            </p:cNvSpPr>
            <p:nvPr/>
          </p:nvSpPr>
          <p:spPr bwMode="auto">
            <a:xfrm>
              <a:off x="6326188" y="3957638"/>
              <a:ext cx="123825" cy="695325"/>
            </a:xfrm>
            <a:custGeom>
              <a:avLst/>
              <a:gdLst>
                <a:gd name="T0" fmla="*/ 0 w 13"/>
                <a:gd name="T1" fmla="*/ 73 h 73"/>
                <a:gd name="T2" fmla="*/ 0 w 13"/>
                <a:gd name="T3" fmla="*/ 0 h 73"/>
                <a:gd name="T4" fmla="*/ 13 w 13"/>
                <a:gd name="T5" fmla="*/ 0 h 73"/>
                <a:gd name="T6" fmla="*/ 13 w 1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3">
                  <a:moveTo>
                    <a:pt x="0" y="7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96"/>
            <p:cNvSpPr>
              <a:spLocks/>
            </p:cNvSpPr>
            <p:nvPr/>
          </p:nvSpPr>
          <p:spPr bwMode="auto">
            <a:xfrm>
              <a:off x="7116763" y="4681538"/>
              <a:ext cx="133350" cy="695325"/>
            </a:xfrm>
            <a:custGeom>
              <a:avLst/>
              <a:gdLst>
                <a:gd name="T0" fmla="*/ 0 w 14"/>
                <a:gd name="T1" fmla="*/ 73 h 73"/>
                <a:gd name="T2" fmla="*/ 0 w 14"/>
                <a:gd name="T3" fmla="*/ 0 h 73"/>
                <a:gd name="T4" fmla="*/ 14 w 14"/>
                <a:gd name="T5" fmla="*/ 0 h 73"/>
                <a:gd name="T6" fmla="*/ 14 w 14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3">
                  <a:moveTo>
                    <a:pt x="0" y="73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97"/>
            <p:cNvSpPr>
              <a:spLocks/>
            </p:cNvSpPr>
            <p:nvPr/>
          </p:nvSpPr>
          <p:spPr bwMode="auto">
            <a:xfrm>
              <a:off x="6983413" y="4614863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98"/>
            <p:cNvSpPr>
              <a:spLocks/>
            </p:cNvSpPr>
            <p:nvPr/>
          </p:nvSpPr>
          <p:spPr bwMode="auto">
            <a:xfrm>
              <a:off x="6850063" y="4176713"/>
              <a:ext cx="238125" cy="704850"/>
            </a:xfrm>
            <a:custGeom>
              <a:avLst/>
              <a:gdLst>
                <a:gd name="T0" fmla="*/ 0 w 25"/>
                <a:gd name="T1" fmla="*/ 74 h 74"/>
                <a:gd name="T2" fmla="*/ 0 w 25"/>
                <a:gd name="T3" fmla="*/ 0 h 74"/>
                <a:gd name="T4" fmla="*/ 25 w 25"/>
                <a:gd name="T5" fmla="*/ 0 h 74"/>
                <a:gd name="T6" fmla="*/ 25 w 25"/>
                <a:gd name="T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74">
                  <a:moveTo>
                    <a:pt x="0" y="74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99"/>
            <p:cNvSpPr>
              <a:spLocks/>
            </p:cNvSpPr>
            <p:nvPr/>
          </p:nvSpPr>
          <p:spPr bwMode="auto">
            <a:xfrm>
              <a:off x="7783513" y="4043363"/>
              <a:ext cx="123825" cy="695325"/>
            </a:xfrm>
            <a:custGeom>
              <a:avLst/>
              <a:gdLst>
                <a:gd name="T0" fmla="*/ 0 w 13"/>
                <a:gd name="T1" fmla="*/ 73 h 73"/>
                <a:gd name="T2" fmla="*/ 0 w 13"/>
                <a:gd name="T3" fmla="*/ 0 h 73"/>
                <a:gd name="T4" fmla="*/ 13 w 13"/>
                <a:gd name="T5" fmla="*/ 0 h 73"/>
                <a:gd name="T6" fmla="*/ 13 w 1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3">
                  <a:moveTo>
                    <a:pt x="0" y="73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7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00"/>
            <p:cNvSpPr>
              <a:spLocks/>
            </p:cNvSpPr>
            <p:nvPr/>
          </p:nvSpPr>
          <p:spPr bwMode="auto">
            <a:xfrm>
              <a:off x="7650163" y="4014788"/>
              <a:ext cx="200025" cy="704850"/>
            </a:xfrm>
            <a:custGeom>
              <a:avLst/>
              <a:gdLst>
                <a:gd name="T0" fmla="*/ 0 w 21"/>
                <a:gd name="T1" fmla="*/ 74 h 74"/>
                <a:gd name="T2" fmla="*/ 0 w 21"/>
                <a:gd name="T3" fmla="*/ 0 h 74"/>
                <a:gd name="T4" fmla="*/ 21 w 21"/>
                <a:gd name="T5" fmla="*/ 0 h 74"/>
                <a:gd name="T6" fmla="*/ 21 w 21"/>
                <a:gd name="T7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74">
                  <a:moveTo>
                    <a:pt x="0" y="7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501"/>
            <p:cNvSpPr>
              <a:spLocks/>
            </p:cNvSpPr>
            <p:nvPr/>
          </p:nvSpPr>
          <p:spPr bwMode="auto">
            <a:xfrm>
              <a:off x="7516813" y="3967163"/>
              <a:ext cx="228600" cy="704850"/>
            </a:xfrm>
            <a:custGeom>
              <a:avLst/>
              <a:gdLst>
                <a:gd name="T0" fmla="*/ 0 w 24"/>
                <a:gd name="T1" fmla="*/ 74 h 74"/>
                <a:gd name="T2" fmla="*/ 0 w 24"/>
                <a:gd name="T3" fmla="*/ 0 h 74"/>
                <a:gd name="T4" fmla="*/ 24 w 24"/>
                <a:gd name="T5" fmla="*/ 0 h 74"/>
                <a:gd name="T6" fmla="*/ 24 w 24"/>
                <a:gd name="T7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74">
                  <a:moveTo>
                    <a:pt x="0" y="7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5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502"/>
            <p:cNvSpPr>
              <a:spLocks/>
            </p:cNvSpPr>
            <p:nvPr/>
          </p:nvSpPr>
          <p:spPr bwMode="auto">
            <a:xfrm>
              <a:off x="7383463" y="3957638"/>
              <a:ext cx="247650" cy="695325"/>
            </a:xfrm>
            <a:custGeom>
              <a:avLst/>
              <a:gdLst>
                <a:gd name="T0" fmla="*/ 0 w 26"/>
                <a:gd name="T1" fmla="*/ 73 h 73"/>
                <a:gd name="T2" fmla="*/ 0 w 26"/>
                <a:gd name="T3" fmla="*/ 0 h 73"/>
                <a:gd name="T4" fmla="*/ 26 w 26"/>
                <a:gd name="T5" fmla="*/ 0 h 73"/>
                <a:gd name="T6" fmla="*/ 26 w 26"/>
                <a:gd name="T7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3">
                  <a:moveTo>
                    <a:pt x="0" y="73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26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503"/>
            <p:cNvSpPr>
              <a:spLocks/>
            </p:cNvSpPr>
            <p:nvPr/>
          </p:nvSpPr>
          <p:spPr bwMode="auto">
            <a:xfrm>
              <a:off x="6964363" y="3938588"/>
              <a:ext cx="542925" cy="238125"/>
            </a:xfrm>
            <a:custGeom>
              <a:avLst/>
              <a:gdLst>
                <a:gd name="T0" fmla="*/ 0 w 57"/>
                <a:gd name="T1" fmla="*/ 25 h 25"/>
                <a:gd name="T2" fmla="*/ 0 w 57"/>
                <a:gd name="T3" fmla="*/ 0 h 25"/>
                <a:gd name="T4" fmla="*/ 57 w 57"/>
                <a:gd name="T5" fmla="*/ 0 h 25"/>
                <a:gd name="T6" fmla="*/ 57 w 57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25">
                  <a:moveTo>
                    <a:pt x="0" y="25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504"/>
            <p:cNvSpPr>
              <a:spLocks/>
            </p:cNvSpPr>
            <p:nvPr/>
          </p:nvSpPr>
          <p:spPr bwMode="auto">
            <a:xfrm>
              <a:off x="6716713" y="3852863"/>
              <a:ext cx="523875" cy="704850"/>
            </a:xfrm>
            <a:custGeom>
              <a:avLst/>
              <a:gdLst>
                <a:gd name="T0" fmla="*/ 0 w 55"/>
                <a:gd name="T1" fmla="*/ 74 h 74"/>
                <a:gd name="T2" fmla="*/ 0 w 55"/>
                <a:gd name="T3" fmla="*/ 0 h 74"/>
                <a:gd name="T4" fmla="*/ 55 w 55"/>
                <a:gd name="T5" fmla="*/ 0 h 74"/>
                <a:gd name="T6" fmla="*/ 55 w 55"/>
                <a:gd name="T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74">
                  <a:moveTo>
                    <a:pt x="0" y="74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9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505"/>
            <p:cNvSpPr>
              <a:spLocks/>
            </p:cNvSpPr>
            <p:nvPr/>
          </p:nvSpPr>
          <p:spPr bwMode="auto">
            <a:xfrm>
              <a:off x="6583363" y="3843338"/>
              <a:ext cx="390525" cy="704850"/>
            </a:xfrm>
            <a:custGeom>
              <a:avLst/>
              <a:gdLst>
                <a:gd name="T0" fmla="*/ 0 w 41"/>
                <a:gd name="T1" fmla="*/ 74 h 74"/>
                <a:gd name="T2" fmla="*/ 0 w 41"/>
                <a:gd name="T3" fmla="*/ 0 h 74"/>
                <a:gd name="T4" fmla="*/ 41 w 41"/>
                <a:gd name="T5" fmla="*/ 0 h 74"/>
                <a:gd name="T6" fmla="*/ 41 w 41"/>
                <a:gd name="T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4">
                  <a:moveTo>
                    <a:pt x="0" y="74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506"/>
            <p:cNvSpPr>
              <a:spLocks/>
            </p:cNvSpPr>
            <p:nvPr/>
          </p:nvSpPr>
          <p:spPr bwMode="auto">
            <a:xfrm>
              <a:off x="6383338" y="3814763"/>
              <a:ext cx="400050" cy="142875"/>
            </a:xfrm>
            <a:custGeom>
              <a:avLst/>
              <a:gdLst>
                <a:gd name="T0" fmla="*/ 0 w 42"/>
                <a:gd name="T1" fmla="*/ 15 h 15"/>
                <a:gd name="T2" fmla="*/ 0 w 42"/>
                <a:gd name="T3" fmla="*/ 0 h 15"/>
                <a:gd name="T4" fmla="*/ 42 w 42"/>
                <a:gd name="T5" fmla="*/ 0 h 15"/>
                <a:gd name="T6" fmla="*/ 42 w 42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5">
                  <a:moveTo>
                    <a:pt x="0" y="15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507"/>
            <p:cNvSpPr>
              <a:spLocks/>
            </p:cNvSpPr>
            <p:nvPr/>
          </p:nvSpPr>
          <p:spPr bwMode="auto">
            <a:xfrm>
              <a:off x="6192838" y="3662363"/>
              <a:ext cx="390525" cy="695325"/>
            </a:xfrm>
            <a:custGeom>
              <a:avLst/>
              <a:gdLst>
                <a:gd name="T0" fmla="*/ 0 w 41"/>
                <a:gd name="T1" fmla="*/ 73 h 73"/>
                <a:gd name="T2" fmla="*/ 0 w 41"/>
                <a:gd name="T3" fmla="*/ 0 h 73"/>
                <a:gd name="T4" fmla="*/ 41 w 41"/>
                <a:gd name="T5" fmla="*/ 0 h 73"/>
                <a:gd name="T6" fmla="*/ 41 w 41"/>
                <a:gd name="T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3">
                  <a:moveTo>
                    <a:pt x="0" y="73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16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508"/>
            <p:cNvSpPr>
              <a:spLocks/>
            </p:cNvSpPr>
            <p:nvPr/>
          </p:nvSpPr>
          <p:spPr bwMode="auto">
            <a:xfrm>
              <a:off x="5992813" y="3586163"/>
              <a:ext cx="390525" cy="752475"/>
            </a:xfrm>
            <a:custGeom>
              <a:avLst/>
              <a:gdLst>
                <a:gd name="T0" fmla="*/ 0 w 41"/>
                <a:gd name="T1" fmla="*/ 79 h 79"/>
                <a:gd name="T2" fmla="*/ 0 w 41"/>
                <a:gd name="T3" fmla="*/ 0 h 79"/>
                <a:gd name="T4" fmla="*/ 41 w 41"/>
                <a:gd name="T5" fmla="*/ 0 h 79"/>
                <a:gd name="T6" fmla="*/ 41 w 41"/>
                <a:gd name="T7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79">
                  <a:moveTo>
                    <a:pt x="0" y="79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8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09"/>
            <p:cNvSpPr>
              <a:spLocks/>
            </p:cNvSpPr>
            <p:nvPr/>
          </p:nvSpPr>
          <p:spPr bwMode="auto">
            <a:xfrm>
              <a:off x="5792788" y="3376613"/>
              <a:ext cx="400050" cy="704850"/>
            </a:xfrm>
            <a:custGeom>
              <a:avLst/>
              <a:gdLst>
                <a:gd name="T0" fmla="*/ 0 w 42"/>
                <a:gd name="T1" fmla="*/ 74 h 74"/>
                <a:gd name="T2" fmla="*/ 0 w 42"/>
                <a:gd name="T3" fmla="*/ 0 h 74"/>
                <a:gd name="T4" fmla="*/ 42 w 42"/>
                <a:gd name="T5" fmla="*/ 0 h 74"/>
                <a:gd name="T6" fmla="*/ 42 w 42"/>
                <a:gd name="T7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74">
                  <a:moveTo>
                    <a:pt x="0" y="7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42" y="22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510"/>
            <p:cNvSpPr>
              <a:spLocks/>
            </p:cNvSpPr>
            <p:nvPr/>
          </p:nvSpPr>
          <p:spPr bwMode="auto">
            <a:xfrm>
              <a:off x="5659438" y="3348038"/>
              <a:ext cx="333375" cy="695325"/>
            </a:xfrm>
            <a:custGeom>
              <a:avLst/>
              <a:gdLst>
                <a:gd name="T0" fmla="*/ 0 w 35"/>
                <a:gd name="T1" fmla="*/ 73 h 73"/>
                <a:gd name="T2" fmla="*/ 0 w 35"/>
                <a:gd name="T3" fmla="*/ 0 h 73"/>
                <a:gd name="T4" fmla="*/ 35 w 35"/>
                <a:gd name="T5" fmla="*/ 0 h 73"/>
                <a:gd name="T6" fmla="*/ 35 w 35"/>
                <a:gd name="T7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73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511"/>
            <p:cNvSpPr>
              <a:spLocks/>
            </p:cNvSpPr>
            <p:nvPr/>
          </p:nvSpPr>
          <p:spPr bwMode="auto">
            <a:xfrm>
              <a:off x="5526088" y="3319463"/>
              <a:ext cx="295275" cy="704850"/>
            </a:xfrm>
            <a:custGeom>
              <a:avLst/>
              <a:gdLst>
                <a:gd name="T0" fmla="*/ 0 w 31"/>
                <a:gd name="T1" fmla="*/ 74 h 74"/>
                <a:gd name="T2" fmla="*/ 0 w 31"/>
                <a:gd name="T3" fmla="*/ 0 h 74"/>
                <a:gd name="T4" fmla="*/ 31 w 31"/>
                <a:gd name="T5" fmla="*/ 0 h 74"/>
                <a:gd name="T6" fmla="*/ 31 w 31"/>
                <a:gd name="T7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74">
                  <a:moveTo>
                    <a:pt x="0" y="74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3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12"/>
            <p:cNvSpPr>
              <a:spLocks/>
            </p:cNvSpPr>
            <p:nvPr/>
          </p:nvSpPr>
          <p:spPr bwMode="auto">
            <a:xfrm>
              <a:off x="5392738" y="2386013"/>
              <a:ext cx="285750" cy="933450"/>
            </a:xfrm>
            <a:custGeom>
              <a:avLst/>
              <a:gdLst>
                <a:gd name="T0" fmla="*/ 0 w 30"/>
                <a:gd name="T1" fmla="*/ 74 h 98"/>
                <a:gd name="T2" fmla="*/ 0 w 30"/>
                <a:gd name="T3" fmla="*/ 0 h 98"/>
                <a:gd name="T4" fmla="*/ 30 w 30"/>
                <a:gd name="T5" fmla="*/ 0 h 98"/>
                <a:gd name="T6" fmla="*/ 30 w 30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98">
                  <a:moveTo>
                    <a:pt x="0" y="7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8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13"/>
            <p:cNvSpPr>
              <a:spLocks/>
            </p:cNvSpPr>
            <p:nvPr/>
          </p:nvSpPr>
          <p:spPr bwMode="auto">
            <a:xfrm>
              <a:off x="4211638" y="1271588"/>
              <a:ext cx="1323975" cy="1838325"/>
            </a:xfrm>
            <a:custGeom>
              <a:avLst/>
              <a:gdLst>
                <a:gd name="T0" fmla="*/ 0 w 139"/>
                <a:gd name="T1" fmla="*/ 193 h 193"/>
                <a:gd name="T2" fmla="*/ 0 w 139"/>
                <a:gd name="T3" fmla="*/ 0 h 193"/>
                <a:gd name="T4" fmla="*/ 139 w 139"/>
                <a:gd name="T5" fmla="*/ 0 h 193"/>
                <a:gd name="T6" fmla="*/ 139 w 139"/>
                <a:gd name="T7" fmla="*/ 11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93">
                  <a:moveTo>
                    <a:pt x="0" y="193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117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14"/>
            <p:cNvSpPr>
              <a:spLocks/>
            </p:cNvSpPr>
            <p:nvPr/>
          </p:nvSpPr>
          <p:spPr bwMode="auto">
            <a:xfrm>
              <a:off x="2925763" y="1166813"/>
              <a:ext cx="1952625" cy="1390650"/>
            </a:xfrm>
            <a:custGeom>
              <a:avLst/>
              <a:gdLst>
                <a:gd name="T0" fmla="*/ 0 w 205"/>
                <a:gd name="T1" fmla="*/ 146 h 146"/>
                <a:gd name="T2" fmla="*/ 0 w 205"/>
                <a:gd name="T3" fmla="*/ 0 h 146"/>
                <a:gd name="T4" fmla="*/ 205 w 205"/>
                <a:gd name="T5" fmla="*/ 0 h 146"/>
                <a:gd name="T6" fmla="*/ 205 w 205"/>
                <a:gd name="T7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146">
                  <a:moveTo>
                    <a:pt x="0" y="146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1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528"/>
            <p:cNvSpPr>
              <a:spLocks noChangeShapeType="1"/>
            </p:cNvSpPr>
            <p:nvPr/>
          </p:nvSpPr>
          <p:spPr bwMode="auto">
            <a:xfrm flipV="1">
              <a:off x="2744788" y="2557463"/>
              <a:ext cx="0" cy="40671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529"/>
            <p:cNvSpPr>
              <a:spLocks noChangeShapeType="1"/>
            </p:cNvSpPr>
            <p:nvPr/>
          </p:nvSpPr>
          <p:spPr bwMode="auto">
            <a:xfrm flipV="1">
              <a:off x="2878138" y="3128963"/>
              <a:ext cx="0" cy="34956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Line 530"/>
            <p:cNvSpPr>
              <a:spLocks noChangeShapeType="1"/>
            </p:cNvSpPr>
            <p:nvPr/>
          </p:nvSpPr>
          <p:spPr bwMode="auto">
            <a:xfrm flipV="1">
              <a:off x="3011488" y="3452813"/>
              <a:ext cx="0" cy="31718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531"/>
            <p:cNvSpPr>
              <a:spLocks noChangeShapeType="1"/>
            </p:cNvSpPr>
            <p:nvPr/>
          </p:nvSpPr>
          <p:spPr bwMode="auto">
            <a:xfrm flipV="1">
              <a:off x="3144838" y="3452813"/>
              <a:ext cx="0" cy="31718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Line 532"/>
            <p:cNvSpPr>
              <a:spLocks noChangeShapeType="1"/>
            </p:cNvSpPr>
            <p:nvPr/>
          </p:nvSpPr>
          <p:spPr bwMode="auto">
            <a:xfrm flipV="1">
              <a:off x="3278188" y="3548063"/>
              <a:ext cx="0" cy="30765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Line 533"/>
            <p:cNvSpPr>
              <a:spLocks noChangeShapeType="1"/>
            </p:cNvSpPr>
            <p:nvPr/>
          </p:nvSpPr>
          <p:spPr bwMode="auto">
            <a:xfrm flipV="1">
              <a:off x="3402013" y="3557588"/>
              <a:ext cx="0" cy="306705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534"/>
            <p:cNvSpPr>
              <a:spLocks noChangeShapeType="1"/>
            </p:cNvSpPr>
            <p:nvPr/>
          </p:nvSpPr>
          <p:spPr bwMode="auto">
            <a:xfrm flipV="1">
              <a:off x="3535363" y="4567238"/>
              <a:ext cx="0" cy="205740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535"/>
            <p:cNvSpPr>
              <a:spLocks noChangeShapeType="1"/>
            </p:cNvSpPr>
            <p:nvPr/>
          </p:nvSpPr>
          <p:spPr bwMode="auto">
            <a:xfrm flipV="1">
              <a:off x="3668713" y="4567238"/>
              <a:ext cx="0" cy="205740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536"/>
            <p:cNvSpPr>
              <a:spLocks noChangeShapeType="1"/>
            </p:cNvSpPr>
            <p:nvPr/>
          </p:nvSpPr>
          <p:spPr bwMode="auto">
            <a:xfrm flipV="1">
              <a:off x="3802063" y="3529013"/>
              <a:ext cx="0" cy="30956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Line 537"/>
            <p:cNvSpPr>
              <a:spLocks noChangeShapeType="1"/>
            </p:cNvSpPr>
            <p:nvPr/>
          </p:nvSpPr>
          <p:spPr bwMode="auto">
            <a:xfrm flipV="1">
              <a:off x="3935413" y="3529013"/>
              <a:ext cx="0" cy="30956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538"/>
            <p:cNvSpPr>
              <a:spLocks noChangeShapeType="1"/>
            </p:cNvSpPr>
            <p:nvPr/>
          </p:nvSpPr>
          <p:spPr bwMode="auto">
            <a:xfrm flipV="1">
              <a:off x="4068763" y="3109913"/>
              <a:ext cx="0" cy="351472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539"/>
            <p:cNvSpPr>
              <a:spLocks noChangeShapeType="1"/>
            </p:cNvSpPr>
            <p:nvPr/>
          </p:nvSpPr>
          <p:spPr bwMode="auto">
            <a:xfrm flipV="1">
              <a:off x="4202113" y="3433763"/>
              <a:ext cx="0" cy="31908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540"/>
            <p:cNvSpPr>
              <a:spLocks noChangeShapeType="1"/>
            </p:cNvSpPr>
            <p:nvPr/>
          </p:nvSpPr>
          <p:spPr bwMode="auto">
            <a:xfrm flipV="1">
              <a:off x="4335463" y="3471863"/>
              <a:ext cx="0" cy="31527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541"/>
            <p:cNvSpPr>
              <a:spLocks noChangeShapeType="1"/>
            </p:cNvSpPr>
            <p:nvPr/>
          </p:nvSpPr>
          <p:spPr bwMode="auto">
            <a:xfrm flipV="1">
              <a:off x="4468813" y="4262438"/>
              <a:ext cx="0" cy="23622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542"/>
            <p:cNvSpPr>
              <a:spLocks noChangeShapeType="1"/>
            </p:cNvSpPr>
            <p:nvPr/>
          </p:nvSpPr>
          <p:spPr bwMode="auto">
            <a:xfrm flipV="1">
              <a:off x="4602163" y="4262438"/>
              <a:ext cx="0" cy="23622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Line 543"/>
            <p:cNvSpPr>
              <a:spLocks noChangeShapeType="1"/>
            </p:cNvSpPr>
            <p:nvPr/>
          </p:nvSpPr>
          <p:spPr bwMode="auto">
            <a:xfrm flipV="1">
              <a:off x="4735513" y="3614738"/>
              <a:ext cx="0" cy="30099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Line 544"/>
            <p:cNvSpPr>
              <a:spLocks noChangeShapeType="1"/>
            </p:cNvSpPr>
            <p:nvPr/>
          </p:nvSpPr>
          <p:spPr bwMode="auto">
            <a:xfrm flipV="1">
              <a:off x="4868863" y="3738563"/>
              <a:ext cx="0" cy="288607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Line 545"/>
            <p:cNvSpPr>
              <a:spLocks noChangeShapeType="1"/>
            </p:cNvSpPr>
            <p:nvPr/>
          </p:nvSpPr>
          <p:spPr bwMode="auto">
            <a:xfrm flipV="1">
              <a:off x="4992688" y="3795713"/>
              <a:ext cx="0" cy="2828925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Line 546"/>
            <p:cNvSpPr>
              <a:spLocks noChangeShapeType="1"/>
            </p:cNvSpPr>
            <p:nvPr/>
          </p:nvSpPr>
          <p:spPr bwMode="auto">
            <a:xfrm flipV="1">
              <a:off x="5126038" y="4148138"/>
              <a:ext cx="0" cy="24765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Line 547"/>
            <p:cNvSpPr>
              <a:spLocks noChangeShapeType="1"/>
            </p:cNvSpPr>
            <p:nvPr/>
          </p:nvSpPr>
          <p:spPr bwMode="auto">
            <a:xfrm flipV="1">
              <a:off x="5259388" y="4148138"/>
              <a:ext cx="0" cy="247650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Line 548"/>
            <p:cNvSpPr>
              <a:spLocks noChangeShapeType="1"/>
            </p:cNvSpPr>
            <p:nvPr/>
          </p:nvSpPr>
          <p:spPr bwMode="auto">
            <a:xfrm flipV="1">
              <a:off x="5392738" y="2386013"/>
              <a:ext cx="0" cy="423862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Line 549"/>
            <p:cNvSpPr>
              <a:spLocks noChangeShapeType="1"/>
            </p:cNvSpPr>
            <p:nvPr/>
          </p:nvSpPr>
          <p:spPr bwMode="auto">
            <a:xfrm flipV="1">
              <a:off x="5526088" y="3319463"/>
              <a:ext cx="0" cy="33051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Line 550"/>
            <p:cNvSpPr>
              <a:spLocks noChangeShapeType="1"/>
            </p:cNvSpPr>
            <p:nvPr/>
          </p:nvSpPr>
          <p:spPr bwMode="auto">
            <a:xfrm flipV="1">
              <a:off x="5659438" y="3348038"/>
              <a:ext cx="0" cy="32766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Line 551"/>
            <p:cNvSpPr>
              <a:spLocks noChangeShapeType="1"/>
            </p:cNvSpPr>
            <p:nvPr/>
          </p:nvSpPr>
          <p:spPr bwMode="auto">
            <a:xfrm flipV="1">
              <a:off x="5792788" y="3376613"/>
              <a:ext cx="0" cy="324802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Line 552"/>
            <p:cNvSpPr>
              <a:spLocks noChangeShapeType="1"/>
            </p:cNvSpPr>
            <p:nvPr/>
          </p:nvSpPr>
          <p:spPr bwMode="auto">
            <a:xfrm flipV="1">
              <a:off x="5926138" y="4338638"/>
              <a:ext cx="0" cy="2286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Line 553"/>
            <p:cNvSpPr>
              <a:spLocks noChangeShapeType="1"/>
            </p:cNvSpPr>
            <p:nvPr/>
          </p:nvSpPr>
          <p:spPr bwMode="auto">
            <a:xfrm flipV="1">
              <a:off x="6059488" y="4338638"/>
              <a:ext cx="0" cy="2286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Line 554"/>
            <p:cNvSpPr>
              <a:spLocks noChangeShapeType="1"/>
            </p:cNvSpPr>
            <p:nvPr/>
          </p:nvSpPr>
          <p:spPr bwMode="auto">
            <a:xfrm flipV="1">
              <a:off x="6192838" y="3662363"/>
              <a:ext cx="0" cy="296227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Line 555"/>
            <p:cNvSpPr>
              <a:spLocks noChangeShapeType="1"/>
            </p:cNvSpPr>
            <p:nvPr/>
          </p:nvSpPr>
          <p:spPr bwMode="auto">
            <a:xfrm flipV="1">
              <a:off x="6326188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Line 556"/>
            <p:cNvSpPr>
              <a:spLocks noChangeShapeType="1"/>
            </p:cNvSpPr>
            <p:nvPr/>
          </p:nvSpPr>
          <p:spPr bwMode="auto">
            <a:xfrm flipV="1">
              <a:off x="6450013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Line 557"/>
            <p:cNvSpPr>
              <a:spLocks noChangeShapeType="1"/>
            </p:cNvSpPr>
            <p:nvPr/>
          </p:nvSpPr>
          <p:spPr bwMode="auto">
            <a:xfrm flipV="1">
              <a:off x="6583363" y="3843338"/>
              <a:ext cx="0" cy="27813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Line 558"/>
            <p:cNvSpPr>
              <a:spLocks noChangeShapeType="1"/>
            </p:cNvSpPr>
            <p:nvPr/>
          </p:nvSpPr>
          <p:spPr bwMode="auto">
            <a:xfrm flipV="1">
              <a:off x="6716713" y="3852863"/>
              <a:ext cx="0" cy="27717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Line 559"/>
            <p:cNvSpPr>
              <a:spLocks noChangeShapeType="1"/>
            </p:cNvSpPr>
            <p:nvPr/>
          </p:nvSpPr>
          <p:spPr bwMode="auto">
            <a:xfrm flipV="1">
              <a:off x="6850063" y="4176713"/>
              <a:ext cx="0" cy="244792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Line 560"/>
            <p:cNvSpPr>
              <a:spLocks noChangeShapeType="1"/>
            </p:cNvSpPr>
            <p:nvPr/>
          </p:nvSpPr>
          <p:spPr bwMode="auto">
            <a:xfrm flipV="1">
              <a:off x="6983413" y="4614863"/>
              <a:ext cx="0" cy="20097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561"/>
            <p:cNvSpPr>
              <a:spLocks noChangeShapeType="1"/>
            </p:cNvSpPr>
            <p:nvPr/>
          </p:nvSpPr>
          <p:spPr bwMode="auto">
            <a:xfrm flipV="1">
              <a:off x="7116763" y="4681538"/>
              <a:ext cx="0" cy="19431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Line 562"/>
            <p:cNvSpPr>
              <a:spLocks noChangeShapeType="1"/>
            </p:cNvSpPr>
            <p:nvPr/>
          </p:nvSpPr>
          <p:spPr bwMode="auto">
            <a:xfrm flipV="1">
              <a:off x="7250113" y="4681538"/>
              <a:ext cx="0" cy="19431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Line 563"/>
            <p:cNvSpPr>
              <a:spLocks noChangeShapeType="1"/>
            </p:cNvSpPr>
            <p:nvPr/>
          </p:nvSpPr>
          <p:spPr bwMode="auto">
            <a:xfrm flipV="1">
              <a:off x="7383463" y="3957638"/>
              <a:ext cx="0" cy="2667000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Line 564"/>
            <p:cNvSpPr>
              <a:spLocks noChangeShapeType="1"/>
            </p:cNvSpPr>
            <p:nvPr/>
          </p:nvSpPr>
          <p:spPr bwMode="auto">
            <a:xfrm flipV="1">
              <a:off x="7516813" y="3967163"/>
              <a:ext cx="0" cy="26574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Line 565"/>
            <p:cNvSpPr>
              <a:spLocks noChangeShapeType="1"/>
            </p:cNvSpPr>
            <p:nvPr/>
          </p:nvSpPr>
          <p:spPr bwMode="auto">
            <a:xfrm flipV="1">
              <a:off x="7650163" y="4014788"/>
              <a:ext cx="0" cy="260985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Line 566"/>
            <p:cNvSpPr>
              <a:spLocks noChangeShapeType="1"/>
            </p:cNvSpPr>
            <p:nvPr/>
          </p:nvSpPr>
          <p:spPr bwMode="auto">
            <a:xfrm flipV="1">
              <a:off x="7783513" y="4043363"/>
              <a:ext cx="0" cy="258127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Line 567"/>
            <p:cNvSpPr>
              <a:spLocks noChangeShapeType="1"/>
            </p:cNvSpPr>
            <p:nvPr/>
          </p:nvSpPr>
          <p:spPr bwMode="auto">
            <a:xfrm flipV="1">
              <a:off x="7907338" y="4043363"/>
              <a:ext cx="0" cy="2581275"/>
            </a:xfrm>
            <a:prstGeom prst="line">
              <a:avLst/>
            </a:prstGeom>
            <a:noFill/>
            <a:ln w="28575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Single Linkage vs. Complete Linkage: Example</a:t>
            </a:r>
          </a:p>
        </p:txBody>
      </p:sp>
      <p:sp>
        <p:nvSpPr>
          <p:cNvPr id="58982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34" name="Text Box 10"/>
          <p:cNvSpPr txBox="1">
            <a:spLocks noChangeArrowheads="1"/>
          </p:cNvSpPr>
          <p:nvPr/>
        </p:nvSpPr>
        <p:spPr bwMode="auto">
          <a:xfrm>
            <a:off x="7199313" y="2388421"/>
            <a:ext cx="17653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Single linkage</a:t>
            </a: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/>
              <a:t>Complete linkage</a:t>
            </a:r>
          </a:p>
        </p:txBody>
      </p:sp>
      <p:sp>
        <p:nvSpPr>
          <p:cNvPr id="589835" name="Line 11"/>
          <p:cNvSpPr>
            <a:spLocks noChangeShapeType="1"/>
          </p:cNvSpPr>
          <p:nvPr/>
        </p:nvSpPr>
        <p:spPr bwMode="auto">
          <a:xfrm flipV="1">
            <a:off x="1732946" y="4695824"/>
            <a:ext cx="1340454" cy="109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36" name="Line 12"/>
          <p:cNvSpPr>
            <a:spLocks noChangeShapeType="1"/>
          </p:cNvSpPr>
          <p:nvPr/>
        </p:nvSpPr>
        <p:spPr bwMode="auto">
          <a:xfrm>
            <a:off x="1732946" y="4929187"/>
            <a:ext cx="1095375" cy="47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225425" y="4638675"/>
            <a:ext cx="1765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Nodes shifted towards root</a:t>
            </a:r>
          </a:p>
        </p:txBody>
      </p:sp>
      <p:sp>
        <p:nvSpPr>
          <p:cNvPr id="589848" name="Line 24"/>
          <p:cNvSpPr>
            <a:spLocks noChangeShapeType="1"/>
          </p:cNvSpPr>
          <p:nvPr/>
        </p:nvSpPr>
        <p:spPr bwMode="auto">
          <a:xfrm>
            <a:off x="1732946" y="3998327"/>
            <a:ext cx="2156429" cy="83561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849" name="Text Box 25"/>
          <p:cNvSpPr txBox="1">
            <a:spLocks noChangeArrowheads="1"/>
          </p:cNvSpPr>
          <p:nvPr/>
        </p:nvSpPr>
        <p:spPr bwMode="auto">
          <a:xfrm>
            <a:off x="219075" y="3659773"/>
            <a:ext cx="17653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/>
              <a:t>Cluster change</a:t>
            </a:r>
            <a:endParaRPr lang="en-US" sz="1600" dirty="0"/>
          </a:p>
        </p:txBody>
      </p:sp>
      <p:graphicFrame>
        <p:nvGraphicFramePr>
          <p:cNvPr id="589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36026"/>
              </p:ext>
            </p:extLst>
          </p:nvPr>
        </p:nvGraphicFramePr>
        <p:xfrm>
          <a:off x="6245225" y="1296988"/>
          <a:ext cx="37449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75" name="Worksheet" r:id="rId4" imgW="6972401" imgH="1647757" progId="Excel.Sheet.8">
                  <p:embed/>
                </p:oleObj>
              </mc:Choice>
              <mc:Fallback>
                <p:oleObj name="Worksheet" r:id="rId4" imgW="6972401" imgH="1647757" progId="Excel.Shee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1296988"/>
                        <a:ext cx="374491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0" y="6550223"/>
            <a:ext cx="6132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</a:t>
            </a:r>
            <a:r>
              <a:rPr lang="en-US" sz="1400" dirty="0" err="1"/>
              <a:t>Rohlf</a:t>
            </a:r>
            <a:r>
              <a:rPr lang="en-US" sz="1400" dirty="0"/>
              <a:t> et al. (1996). </a:t>
            </a:r>
            <a:r>
              <a:rPr lang="en-US" sz="1400" i="1" dirty="0"/>
              <a:t>Syst. Biol</a:t>
            </a:r>
            <a:r>
              <a:rPr lang="en-US" sz="1400" dirty="0"/>
              <a:t>. 45:344-362.</a:t>
            </a:r>
            <a:r>
              <a:rPr lang="en-US" sz="1400" i="1" dirty="0"/>
              <a:t> 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25637" y="1312479"/>
            <a:ext cx="4143375" cy="2543175"/>
            <a:chOff x="1454150" y="1581150"/>
            <a:chExt cx="4143375" cy="2543175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>
              <a:off x="1797050" y="3714750"/>
              <a:ext cx="2809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4606925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91160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20675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250190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79705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69703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240188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10673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381158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4506913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454150" y="3228975"/>
              <a:ext cx="0" cy="2952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454150" y="3524250"/>
              <a:ext cx="3152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4692650" y="3419475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1454150" y="2924175"/>
              <a:ext cx="0" cy="3048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1454150" y="2924175"/>
              <a:ext cx="11430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2597150" y="2924175"/>
              <a:ext cx="0" cy="4000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2597150" y="3324225"/>
              <a:ext cx="2009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692650" y="3209925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597150" y="2533650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2597150" y="2533650"/>
              <a:ext cx="190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2616200" y="2533650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616200" y="2943225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2701925" y="2943225"/>
              <a:ext cx="0" cy="1714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701925" y="3114675"/>
              <a:ext cx="19050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4692650" y="3009900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V="1">
              <a:off x="2701925" y="2762250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701925" y="2762250"/>
              <a:ext cx="76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2778125" y="27622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778125" y="2914650"/>
              <a:ext cx="18288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4692650" y="2809875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V="1">
              <a:off x="2778125" y="26098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778125" y="2609850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968625" y="260985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2968625" y="2714625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4692650" y="2600325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V="1">
              <a:off x="2968625" y="250507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2968625" y="2505075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4692650" y="2400300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 flipV="1">
              <a:off x="2616200" y="2124075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>
              <a:off x="2616200" y="2124075"/>
              <a:ext cx="9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2625725" y="2124075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2625725" y="2305050"/>
              <a:ext cx="1981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4692650" y="2190750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2625725" y="1943100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2625725" y="1943100"/>
              <a:ext cx="104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2730500" y="19431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3"/>
            <p:cNvSpPr>
              <a:spLocks noChangeShapeType="1"/>
            </p:cNvSpPr>
            <p:nvPr/>
          </p:nvSpPr>
          <p:spPr bwMode="auto">
            <a:xfrm>
              <a:off x="2730500" y="2095500"/>
              <a:ext cx="18764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4692650" y="199072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55"/>
            <p:cNvSpPr>
              <a:spLocks noChangeShapeType="1"/>
            </p:cNvSpPr>
            <p:nvPr/>
          </p:nvSpPr>
          <p:spPr bwMode="auto">
            <a:xfrm flipV="1">
              <a:off x="2730500" y="17907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56"/>
            <p:cNvSpPr>
              <a:spLocks noChangeShapeType="1"/>
            </p:cNvSpPr>
            <p:nvPr/>
          </p:nvSpPr>
          <p:spPr bwMode="auto">
            <a:xfrm>
              <a:off x="2730500" y="1790700"/>
              <a:ext cx="2476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2978150" y="179070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2978150" y="1895475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4692650" y="178117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Line 60"/>
            <p:cNvSpPr>
              <a:spLocks noChangeShapeType="1"/>
            </p:cNvSpPr>
            <p:nvPr/>
          </p:nvSpPr>
          <p:spPr bwMode="auto">
            <a:xfrm flipV="1">
              <a:off x="2978150" y="168592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>
              <a:off x="2978150" y="1685925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4692650" y="1581150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32946" y="3829050"/>
            <a:ext cx="4438650" cy="2543175"/>
            <a:chOff x="3422650" y="2309813"/>
            <a:chExt cx="4438650" cy="2543175"/>
          </a:xfrm>
        </p:grpSpPr>
        <p:sp>
          <p:nvSpPr>
            <p:cNvPr id="75" name="Line 68"/>
            <p:cNvSpPr>
              <a:spLocks noChangeShapeType="1"/>
            </p:cNvSpPr>
            <p:nvPr/>
          </p:nvSpPr>
          <p:spPr bwMode="auto">
            <a:xfrm flipH="1">
              <a:off x="3575050" y="4443413"/>
              <a:ext cx="32956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68707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>
              <a:off x="5775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46704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35750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422650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5180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56753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67706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>
              <a:off x="4213225" y="3871913"/>
              <a:ext cx="0" cy="381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8"/>
            <p:cNvSpPr>
              <a:spLocks noChangeShapeType="1"/>
            </p:cNvSpPr>
            <p:nvPr/>
          </p:nvSpPr>
          <p:spPr bwMode="auto">
            <a:xfrm>
              <a:off x="4213225" y="4252913"/>
              <a:ext cx="2657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69564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80"/>
            <p:cNvSpPr>
              <a:spLocks noChangeShapeType="1"/>
            </p:cNvSpPr>
            <p:nvPr/>
          </p:nvSpPr>
          <p:spPr bwMode="auto">
            <a:xfrm flipV="1">
              <a:off x="4213225" y="3500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1"/>
            <p:cNvSpPr>
              <a:spLocks noChangeShapeType="1"/>
            </p:cNvSpPr>
            <p:nvPr/>
          </p:nvSpPr>
          <p:spPr bwMode="auto">
            <a:xfrm>
              <a:off x="4213225" y="3500438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2"/>
            <p:cNvSpPr>
              <a:spLocks noChangeShapeType="1"/>
            </p:cNvSpPr>
            <p:nvPr/>
          </p:nvSpPr>
          <p:spPr bwMode="auto">
            <a:xfrm>
              <a:off x="4603750" y="3500438"/>
              <a:ext cx="0" cy="4000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4603750" y="3900488"/>
              <a:ext cx="10953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>
              <a:off x="5699125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5699125" y="4052888"/>
              <a:ext cx="1171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69564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 flipV="1">
              <a:off x="5699125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>
              <a:off x="5699125" y="3748088"/>
              <a:ext cx="1524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58515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>
              <a:off x="5851525" y="384333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69564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V="1">
              <a:off x="58515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5851525" y="3643313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9564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V="1">
              <a:off x="4603750" y="3090863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4603750" y="3090863"/>
              <a:ext cx="266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4870450" y="3090863"/>
              <a:ext cx="0" cy="2476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4870450" y="333851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5622925" y="33385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5622925" y="3443288"/>
              <a:ext cx="1247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6956425" y="332898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102"/>
            <p:cNvSpPr>
              <a:spLocks noChangeShapeType="1"/>
            </p:cNvSpPr>
            <p:nvPr/>
          </p:nvSpPr>
          <p:spPr bwMode="auto">
            <a:xfrm flipV="1">
              <a:off x="5622925" y="32337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5622925" y="3233738"/>
              <a:ext cx="1247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6956425" y="312896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 flipV="1">
              <a:off x="4870450" y="2852738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>
              <a:off x="4870450" y="2852738"/>
              <a:ext cx="200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>
              <a:off x="5070475" y="2852738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5070475" y="3033713"/>
              <a:ext cx="18002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6956425" y="2919413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flipV="1">
              <a:off x="5070475" y="2671763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5070475" y="2671763"/>
              <a:ext cx="6191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5689600" y="26717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5689600" y="2824163"/>
              <a:ext cx="11811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6956425" y="271938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Line 115"/>
            <p:cNvSpPr>
              <a:spLocks noChangeShapeType="1"/>
            </p:cNvSpPr>
            <p:nvPr/>
          </p:nvSpPr>
          <p:spPr bwMode="auto">
            <a:xfrm flipV="1">
              <a:off x="5689600" y="25193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16"/>
            <p:cNvSpPr>
              <a:spLocks noChangeShapeType="1"/>
            </p:cNvSpPr>
            <p:nvPr/>
          </p:nvSpPr>
          <p:spPr bwMode="auto">
            <a:xfrm>
              <a:off x="5689600" y="2519363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17"/>
            <p:cNvSpPr>
              <a:spLocks noChangeShapeType="1"/>
            </p:cNvSpPr>
            <p:nvPr/>
          </p:nvSpPr>
          <p:spPr bwMode="auto">
            <a:xfrm>
              <a:off x="5851525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18"/>
            <p:cNvSpPr>
              <a:spLocks noChangeShapeType="1"/>
            </p:cNvSpPr>
            <p:nvPr/>
          </p:nvSpPr>
          <p:spPr bwMode="auto">
            <a:xfrm>
              <a:off x="5851525" y="262413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6956425" y="250983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Line 120"/>
            <p:cNvSpPr>
              <a:spLocks noChangeShapeType="1"/>
            </p:cNvSpPr>
            <p:nvPr/>
          </p:nvSpPr>
          <p:spPr bwMode="auto">
            <a:xfrm flipV="1">
              <a:off x="5851525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1"/>
            <p:cNvSpPr>
              <a:spLocks noChangeShapeType="1"/>
            </p:cNvSpPr>
            <p:nvPr/>
          </p:nvSpPr>
          <p:spPr bwMode="auto">
            <a:xfrm>
              <a:off x="5851525" y="241458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6956425" y="2309813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SAHN: UPGMA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9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 smtClean="0"/>
              <a:t>Unweighted</a:t>
            </a:r>
            <a:r>
              <a:rPr lang="en-US" sz="2800" dirty="0" smtClean="0"/>
              <a:t> </a:t>
            </a:r>
            <a:r>
              <a:rPr lang="en-US" sz="2800" dirty="0"/>
              <a:t>Pair-Group Method using Arithmetic Averages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Most commonly used SAHN method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averages of clusters to join additional objects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Connect </a:t>
            </a:r>
            <a:r>
              <a:rPr lang="en-US" sz="2000" dirty="0"/>
              <a:t>closest 2 objects in a cluster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Calculate their average similarity to </a:t>
            </a:r>
            <a:r>
              <a:rPr lang="en-US" sz="2000" dirty="0" smtClean="0"/>
              <a:t>objects </a:t>
            </a:r>
            <a:r>
              <a:rPr lang="en-US" sz="2000" i="1" dirty="0"/>
              <a:t>not </a:t>
            </a:r>
            <a:r>
              <a:rPr lang="en-US" sz="2000" dirty="0"/>
              <a:t>in cluster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Replace original similarity scores with averages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Add new object to cluster when distance to average is reached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Recalculate average for cluster and continue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Method </a:t>
            </a:r>
            <a:r>
              <a:rPr lang="en-US" sz="2000" dirty="0" err="1"/>
              <a:t>unweighted</a:t>
            </a:r>
            <a:r>
              <a:rPr lang="en-US" sz="2000" dirty="0"/>
              <a:t> because it gives same weight to </a:t>
            </a:r>
            <a:r>
              <a:rPr lang="en-US" sz="2000" i="1" dirty="0"/>
              <a:t>original </a:t>
            </a:r>
            <a:r>
              <a:rPr lang="en-US" sz="2000" dirty="0"/>
              <a:t>similarity scores (e.g., when 3</a:t>
            </a:r>
            <a:r>
              <a:rPr lang="en-US" sz="2000" baseline="30000" dirty="0"/>
              <a:t>rd</a:t>
            </a:r>
            <a:r>
              <a:rPr lang="en-US" sz="2000" dirty="0"/>
              <a:t> object added, new average found by dividing by 3, etc.)</a:t>
            </a:r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UPGMA: Example</a:t>
            </a:r>
          </a:p>
        </p:txBody>
      </p:sp>
      <p:sp>
        <p:nvSpPr>
          <p:cNvPr id="5918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3818619" y="6550223"/>
            <a:ext cx="4198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</a:t>
            </a:r>
            <a:r>
              <a:rPr lang="en-US" sz="1400" dirty="0" err="1"/>
              <a:t>Rohlf</a:t>
            </a:r>
            <a:r>
              <a:rPr lang="en-US" sz="1400" dirty="0"/>
              <a:t> et al. (1996). </a:t>
            </a:r>
            <a:r>
              <a:rPr lang="en-US" sz="1400" i="1" dirty="0"/>
              <a:t>Syst. Biol</a:t>
            </a:r>
            <a:r>
              <a:rPr lang="en-US" sz="1400" dirty="0"/>
              <a:t>. 45:344-362.</a:t>
            </a:r>
            <a:r>
              <a:rPr lang="en-US" sz="1400" i="1" dirty="0"/>
              <a:t> </a:t>
            </a:r>
            <a:endParaRPr lang="en-US" sz="1400" dirty="0"/>
          </a:p>
        </p:txBody>
      </p:sp>
      <p:sp>
        <p:nvSpPr>
          <p:cNvPr id="591888" name="Text Box 16"/>
          <p:cNvSpPr txBox="1">
            <a:spLocks noChangeArrowheads="1"/>
          </p:cNvSpPr>
          <p:nvPr/>
        </p:nvSpPr>
        <p:spPr bwMode="auto">
          <a:xfrm>
            <a:off x="7867650" y="2725738"/>
            <a:ext cx="17653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Single linkage</a:t>
            </a:r>
          </a:p>
          <a:p>
            <a:pPr algn="l">
              <a:spcBef>
                <a:spcPct val="50000"/>
              </a:spcBef>
            </a:pPr>
            <a:endParaRPr lang="en-US" sz="1600"/>
          </a:p>
          <a:p>
            <a:pPr algn="l">
              <a:spcBef>
                <a:spcPct val="50000"/>
              </a:spcBef>
            </a:pPr>
            <a:endParaRPr lang="en-US" sz="1600"/>
          </a:p>
          <a:p>
            <a:pPr algn="l">
              <a:spcBef>
                <a:spcPct val="50000"/>
              </a:spcBef>
            </a:pPr>
            <a:endParaRPr lang="en-US" sz="1600"/>
          </a:p>
          <a:p>
            <a:pPr algn="l">
              <a:spcBef>
                <a:spcPct val="50000"/>
              </a:spcBef>
            </a:pPr>
            <a:r>
              <a:rPr lang="en-US" sz="1600"/>
              <a:t>Complete linkage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97873" y="1259638"/>
            <a:ext cx="2638104" cy="1619250"/>
            <a:chOff x="1454150" y="1581150"/>
            <a:chExt cx="4143375" cy="2543175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1797050" y="3714750"/>
              <a:ext cx="2809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606925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91160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20675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0190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797050" y="3714750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69703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40188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10673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11588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506913" y="3867150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454150" y="3228975"/>
              <a:ext cx="0" cy="2952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454150" y="3524250"/>
              <a:ext cx="3152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692650" y="3419475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1454150" y="2924175"/>
              <a:ext cx="0" cy="3048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454150" y="2924175"/>
              <a:ext cx="11430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2597150" y="2924175"/>
              <a:ext cx="0" cy="4000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597150" y="3324225"/>
              <a:ext cx="2009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692650" y="3209925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2597150" y="2533650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597150" y="2533650"/>
              <a:ext cx="190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616200" y="2533650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616200" y="2943225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701925" y="2943225"/>
              <a:ext cx="0" cy="1714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701925" y="3114675"/>
              <a:ext cx="19050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4692650" y="3009900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2701925" y="2762250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2701925" y="2762250"/>
              <a:ext cx="76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2778125" y="27622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2778125" y="2914650"/>
              <a:ext cx="18288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4692650" y="2809875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2778125" y="26098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2778125" y="2609850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968625" y="260985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968625" y="2714625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4692650" y="2600325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 flipV="1">
              <a:off x="2968625" y="250507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968625" y="2505075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4692650" y="2400300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V="1">
              <a:off x="2616200" y="2124075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2616200" y="2124075"/>
              <a:ext cx="9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625725" y="2124075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2625725" y="2305050"/>
              <a:ext cx="1981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692650" y="2190750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V="1">
              <a:off x="2625725" y="1943100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2625725" y="1943100"/>
              <a:ext cx="104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2730500" y="19431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2730500" y="2095500"/>
              <a:ext cx="18764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4692650" y="199072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V="1">
              <a:off x="2730500" y="17907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2730500" y="1790700"/>
              <a:ext cx="2476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978150" y="179070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2978150" y="1895475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4692650" y="178117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 flipV="1">
              <a:off x="2978150" y="168592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2978150" y="1685925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692650" y="1581150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07084" y="4588866"/>
            <a:ext cx="2826107" cy="1619250"/>
            <a:chOff x="3422650" y="2309813"/>
            <a:chExt cx="4438650" cy="2543175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>
              <a:off x="3575050" y="4443413"/>
              <a:ext cx="32956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68707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5775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46704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5750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422650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5180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6753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7706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4213225" y="3871913"/>
              <a:ext cx="0" cy="381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4213225" y="4252913"/>
              <a:ext cx="2657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9564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V="1">
              <a:off x="4213225" y="3500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4213225" y="3500438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4603750" y="3500438"/>
              <a:ext cx="0" cy="4000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4603750" y="3900488"/>
              <a:ext cx="10953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5699125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5699125" y="4052888"/>
              <a:ext cx="1171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9564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5699125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5699125" y="3748088"/>
              <a:ext cx="1524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58515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5851525" y="384333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69564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V="1">
              <a:off x="58515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5851525" y="3643313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69564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4603750" y="3090863"/>
              <a:ext cx="0" cy="4095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4603750" y="3090863"/>
              <a:ext cx="266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4870450" y="3090863"/>
              <a:ext cx="0" cy="2476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4870450" y="333851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5622925" y="33385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>
              <a:off x="5622925" y="3443288"/>
              <a:ext cx="1247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6956425" y="332898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 flipV="1">
              <a:off x="5622925" y="32337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5622925" y="3233738"/>
              <a:ext cx="1247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6956425" y="312896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 flipV="1">
              <a:off x="4870450" y="2852738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4870450" y="2852738"/>
              <a:ext cx="200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5070475" y="2852738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>
              <a:off x="5070475" y="3033713"/>
              <a:ext cx="18002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6956425" y="2919413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 flipV="1">
              <a:off x="5070475" y="2671763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5070475" y="2671763"/>
              <a:ext cx="6191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5689600" y="26717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5689600" y="2824163"/>
              <a:ext cx="11811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6956425" y="271938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 flipV="1">
              <a:off x="5689600" y="25193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5689600" y="2519363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5851525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5851525" y="262413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6956425" y="250983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 flipV="1">
              <a:off x="5851525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5851525" y="2414588"/>
              <a:ext cx="1019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6956425" y="2309813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65711" y="2169329"/>
            <a:ext cx="5863984" cy="3599273"/>
            <a:chOff x="3641725" y="2309813"/>
            <a:chExt cx="4143375" cy="2543175"/>
          </a:xfrm>
        </p:grpSpPr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H="1">
              <a:off x="3870325" y="4443413"/>
              <a:ext cx="2933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>
              <a:off x="68040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621347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>
              <a:off x="56229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>
              <a:off x="50419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44513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>
              <a:off x="3870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5"/>
            <p:cNvSpPr>
              <a:spLocks noChangeArrowheads="1"/>
            </p:cNvSpPr>
            <p:nvPr/>
          </p:nvSpPr>
          <p:spPr bwMode="auto">
            <a:xfrm>
              <a:off x="37179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435133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49418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8"/>
            <p:cNvSpPr>
              <a:spLocks noChangeArrowheads="1"/>
            </p:cNvSpPr>
            <p:nvPr/>
          </p:nvSpPr>
          <p:spPr bwMode="auto">
            <a:xfrm>
              <a:off x="55229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611346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40"/>
            <p:cNvSpPr>
              <a:spLocks noChangeArrowheads="1"/>
            </p:cNvSpPr>
            <p:nvPr/>
          </p:nvSpPr>
          <p:spPr bwMode="auto">
            <a:xfrm>
              <a:off x="67040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3641725" y="3881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2"/>
            <p:cNvSpPr>
              <a:spLocks noChangeShapeType="1"/>
            </p:cNvSpPr>
            <p:nvPr/>
          </p:nvSpPr>
          <p:spPr bwMode="auto">
            <a:xfrm>
              <a:off x="3641725" y="4252913"/>
              <a:ext cx="3162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3"/>
            <p:cNvSpPr>
              <a:spLocks noChangeArrowheads="1"/>
            </p:cNvSpPr>
            <p:nvPr/>
          </p:nvSpPr>
          <p:spPr bwMode="auto">
            <a:xfrm>
              <a:off x="68802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 flipV="1">
              <a:off x="3641725" y="3509963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3641725" y="350996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4394200" y="3509963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7"/>
            <p:cNvSpPr>
              <a:spLocks noChangeShapeType="1"/>
            </p:cNvSpPr>
            <p:nvPr/>
          </p:nvSpPr>
          <p:spPr bwMode="auto">
            <a:xfrm>
              <a:off x="4394200" y="3900488"/>
              <a:ext cx="857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8"/>
            <p:cNvSpPr>
              <a:spLocks noChangeShapeType="1"/>
            </p:cNvSpPr>
            <p:nvPr/>
          </p:nvSpPr>
          <p:spPr bwMode="auto">
            <a:xfrm>
              <a:off x="5251450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49"/>
            <p:cNvSpPr>
              <a:spLocks noChangeShapeType="1"/>
            </p:cNvSpPr>
            <p:nvPr/>
          </p:nvSpPr>
          <p:spPr bwMode="auto">
            <a:xfrm>
              <a:off x="5251450" y="4052888"/>
              <a:ext cx="1552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68802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 flipV="1">
              <a:off x="5251450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5251450" y="3748088"/>
              <a:ext cx="180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54324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5432425" y="3843338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68802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 flipV="1">
              <a:off x="54324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5432425" y="3643313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68802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 flipV="1">
              <a:off x="4394200" y="3119438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394200" y="3119438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556125" y="311943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4556125" y="3443288"/>
              <a:ext cx="2247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6880225" y="332898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Line 164"/>
            <p:cNvSpPr>
              <a:spLocks noChangeShapeType="1"/>
            </p:cNvSpPr>
            <p:nvPr/>
          </p:nvSpPr>
          <p:spPr bwMode="auto">
            <a:xfrm flipV="1">
              <a:off x="4556125" y="280511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65"/>
            <p:cNvSpPr>
              <a:spLocks noChangeShapeType="1"/>
            </p:cNvSpPr>
            <p:nvPr/>
          </p:nvSpPr>
          <p:spPr bwMode="auto">
            <a:xfrm>
              <a:off x="4556125" y="2805113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6"/>
            <p:cNvSpPr>
              <a:spLocks noChangeShapeType="1"/>
            </p:cNvSpPr>
            <p:nvPr/>
          </p:nvSpPr>
          <p:spPr bwMode="auto">
            <a:xfrm>
              <a:off x="4746625" y="2805113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67"/>
            <p:cNvSpPr>
              <a:spLocks noChangeShapeType="1"/>
            </p:cNvSpPr>
            <p:nvPr/>
          </p:nvSpPr>
          <p:spPr bwMode="auto">
            <a:xfrm>
              <a:off x="4746625" y="3081338"/>
              <a:ext cx="476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68"/>
            <p:cNvSpPr>
              <a:spLocks noChangeShapeType="1"/>
            </p:cNvSpPr>
            <p:nvPr/>
          </p:nvSpPr>
          <p:spPr bwMode="auto">
            <a:xfrm>
              <a:off x="5222875" y="30813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5222875" y="3233738"/>
              <a:ext cx="1581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6880225" y="31289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 flipV="1">
              <a:off x="5222875" y="29289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>
              <a:off x="5222875" y="2928938"/>
              <a:ext cx="219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5441950" y="29289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>
              <a:off x="5441950" y="303371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75"/>
            <p:cNvSpPr>
              <a:spLocks noChangeArrowheads="1"/>
            </p:cNvSpPr>
            <p:nvPr/>
          </p:nvSpPr>
          <p:spPr bwMode="auto">
            <a:xfrm>
              <a:off x="6880225" y="29194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176"/>
            <p:cNvSpPr>
              <a:spLocks noChangeShapeType="1"/>
            </p:cNvSpPr>
            <p:nvPr/>
          </p:nvSpPr>
          <p:spPr bwMode="auto">
            <a:xfrm flipV="1">
              <a:off x="5441950" y="28241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>
              <a:off x="5441950" y="282416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6880225" y="271938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flipV="1">
              <a:off x="4746625" y="2519363"/>
              <a:ext cx="0" cy="2857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746625" y="2519363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>
              <a:off x="5137150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82"/>
            <p:cNvSpPr>
              <a:spLocks noChangeShapeType="1"/>
            </p:cNvSpPr>
            <p:nvPr/>
          </p:nvSpPr>
          <p:spPr bwMode="auto">
            <a:xfrm>
              <a:off x="5137150" y="262413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83"/>
            <p:cNvSpPr>
              <a:spLocks noChangeArrowheads="1"/>
            </p:cNvSpPr>
            <p:nvPr/>
          </p:nvSpPr>
          <p:spPr bwMode="auto">
            <a:xfrm>
              <a:off x="6880225" y="250983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184"/>
            <p:cNvSpPr>
              <a:spLocks noChangeShapeType="1"/>
            </p:cNvSpPr>
            <p:nvPr/>
          </p:nvSpPr>
          <p:spPr bwMode="auto">
            <a:xfrm flipV="1">
              <a:off x="5137150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85"/>
            <p:cNvSpPr>
              <a:spLocks noChangeShapeType="1"/>
            </p:cNvSpPr>
            <p:nvPr/>
          </p:nvSpPr>
          <p:spPr bwMode="auto">
            <a:xfrm>
              <a:off x="5137150" y="241458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86"/>
            <p:cNvSpPr>
              <a:spLocks noChangeArrowheads="1"/>
            </p:cNvSpPr>
            <p:nvPr/>
          </p:nvSpPr>
          <p:spPr bwMode="auto">
            <a:xfrm>
              <a:off x="6880225" y="230981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SAHN: WPGMA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24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Weighted Pair-Group Method using Arithmetic Averages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Same </a:t>
            </a:r>
            <a:r>
              <a:rPr lang="en-US" sz="2800" dirty="0" smtClean="0"/>
              <a:t>as </a:t>
            </a:r>
            <a:r>
              <a:rPr lang="en-US" sz="2800" dirty="0"/>
              <a:t>UPGMA, but averages are weighted </a:t>
            </a:r>
            <a:r>
              <a:rPr lang="en-US" sz="2800" dirty="0" smtClean="0"/>
              <a:t> </a:t>
            </a:r>
            <a:r>
              <a:rPr lang="en-US" sz="1400" dirty="0" smtClean="0"/>
              <a:t>(always divided by 2)</a:t>
            </a:r>
            <a:endParaRPr lang="en-US" sz="14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Thus, gives different weights to original objects </a:t>
            </a:r>
            <a:r>
              <a:rPr lang="en-US" sz="1400" dirty="0" smtClean="0"/>
              <a:t>(when 3+ in cluster)</a:t>
            </a:r>
            <a:endParaRPr lang="en-US" sz="1400" dirty="0"/>
          </a:p>
        </p:txBody>
      </p:sp>
      <p:sp>
        <p:nvSpPr>
          <p:cNvPr id="5939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WPGMA: Example</a:t>
            </a:r>
          </a:p>
        </p:txBody>
      </p:sp>
      <p:sp>
        <p:nvSpPr>
          <p:cNvPr id="595971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7713652" y="3327676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UPGMA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0" y="6550223"/>
            <a:ext cx="6132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</a:t>
            </a:r>
            <a:r>
              <a:rPr lang="en-US" sz="1400" dirty="0" err="1"/>
              <a:t>Rohlf</a:t>
            </a:r>
            <a:r>
              <a:rPr lang="en-US" sz="1400" dirty="0"/>
              <a:t> et al. (1996). </a:t>
            </a:r>
            <a:r>
              <a:rPr lang="en-US" sz="1400" i="1" dirty="0"/>
              <a:t>Syst. Biol</a:t>
            </a:r>
            <a:r>
              <a:rPr lang="en-US" sz="1400" dirty="0"/>
              <a:t>. 45:344-362.</a:t>
            </a:r>
            <a:r>
              <a:rPr lang="en-US" sz="1400" i="1" dirty="0"/>
              <a:t> 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64124" y="1032938"/>
            <a:ext cx="3733623" cy="2291672"/>
            <a:chOff x="3641725" y="2309813"/>
            <a:chExt cx="4143375" cy="2543175"/>
          </a:xfrm>
        </p:grpSpPr>
        <p:sp>
          <p:nvSpPr>
            <p:cNvPr id="11" name="Line 128"/>
            <p:cNvSpPr>
              <a:spLocks noChangeShapeType="1"/>
            </p:cNvSpPr>
            <p:nvPr/>
          </p:nvSpPr>
          <p:spPr bwMode="auto">
            <a:xfrm flipH="1">
              <a:off x="3870325" y="4443413"/>
              <a:ext cx="2933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9"/>
            <p:cNvSpPr>
              <a:spLocks noChangeShapeType="1"/>
            </p:cNvSpPr>
            <p:nvPr/>
          </p:nvSpPr>
          <p:spPr bwMode="auto">
            <a:xfrm>
              <a:off x="68040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>
              <a:off x="621347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1"/>
            <p:cNvSpPr>
              <a:spLocks noChangeShapeType="1"/>
            </p:cNvSpPr>
            <p:nvPr/>
          </p:nvSpPr>
          <p:spPr bwMode="auto">
            <a:xfrm>
              <a:off x="56229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2"/>
            <p:cNvSpPr>
              <a:spLocks noChangeShapeType="1"/>
            </p:cNvSpPr>
            <p:nvPr/>
          </p:nvSpPr>
          <p:spPr bwMode="auto">
            <a:xfrm>
              <a:off x="50419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3"/>
            <p:cNvSpPr>
              <a:spLocks noChangeShapeType="1"/>
            </p:cNvSpPr>
            <p:nvPr/>
          </p:nvSpPr>
          <p:spPr bwMode="auto">
            <a:xfrm>
              <a:off x="44513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4"/>
            <p:cNvSpPr>
              <a:spLocks noChangeShapeType="1"/>
            </p:cNvSpPr>
            <p:nvPr/>
          </p:nvSpPr>
          <p:spPr bwMode="auto">
            <a:xfrm>
              <a:off x="3870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5"/>
            <p:cNvSpPr>
              <a:spLocks noChangeArrowheads="1"/>
            </p:cNvSpPr>
            <p:nvPr/>
          </p:nvSpPr>
          <p:spPr bwMode="auto">
            <a:xfrm>
              <a:off x="37179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36"/>
            <p:cNvSpPr>
              <a:spLocks noChangeArrowheads="1"/>
            </p:cNvSpPr>
            <p:nvPr/>
          </p:nvSpPr>
          <p:spPr bwMode="auto">
            <a:xfrm>
              <a:off x="435133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37"/>
            <p:cNvSpPr>
              <a:spLocks noChangeArrowheads="1"/>
            </p:cNvSpPr>
            <p:nvPr/>
          </p:nvSpPr>
          <p:spPr bwMode="auto">
            <a:xfrm>
              <a:off x="49418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38"/>
            <p:cNvSpPr>
              <a:spLocks noChangeArrowheads="1"/>
            </p:cNvSpPr>
            <p:nvPr/>
          </p:nvSpPr>
          <p:spPr bwMode="auto">
            <a:xfrm>
              <a:off x="55229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39"/>
            <p:cNvSpPr>
              <a:spLocks noChangeArrowheads="1"/>
            </p:cNvSpPr>
            <p:nvPr/>
          </p:nvSpPr>
          <p:spPr bwMode="auto">
            <a:xfrm>
              <a:off x="611346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40"/>
            <p:cNvSpPr>
              <a:spLocks noChangeArrowheads="1"/>
            </p:cNvSpPr>
            <p:nvPr/>
          </p:nvSpPr>
          <p:spPr bwMode="auto">
            <a:xfrm>
              <a:off x="67040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41"/>
            <p:cNvSpPr>
              <a:spLocks noChangeShapeType="1"/>
            </p:cNvSpPr>
            <p:nvPr/>
          </p:nvSpPr>
          <p:spPr bwMode="auto">
            <a:xfrm>
              <a:off x="3641725" y="3881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42"/>
            <p:cNvSpPr>
              <a:spLocks noChangeShapeType="1"/>
            </p:cNvSpPr>
            <p:nvPr/>
          </p:nvSpPr>
          <p:spPr bwMode="auto">
            <a:xfrm>
              <a:off x="3641725" y="4252913"/>
              <a:ext cx="3162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3"/>
            <p:cNvSpPr>
              <a:spLocks noChangeArrowheads="1"/>
            </p:cNvSpPr>
            <p:nvPr/>
          </p:nvSpPr>
          <p:spPr bwMode="auto">
            <a:xfrm>
              <a:off x="68802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144"/>
            <p:cNvSpPr>
              <a:spLocks noChangeShapeType="1"/>
            </p:cNvSpPr>
            <p:nvPr/>
          </p:nvSpPr>
          <p:spPr bwMode="auto">
            <a:xfrm flipV="1">
              <a:off x="3641725" y="3509963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45"/>
            <p:cNvSpPr>
              <a:spLocks noChangeShapeType="1"/>
            </p:cNvSpPr>
            <p:nvPr/>
          </p:nvSpPr>
          <p:spPr bwMode="auto">
            <a:xfrm>
              <a:off x="3641725" y="350996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46"/>
            <p:cNvSpPr>
              <a:spLocks noChangeShapeType="1"/>
            </p:cNvSpPr>
            <p:nvPr/>
          </p:nvSpPr>
          <p:spPr bwMode="auto">
            <a:xfrm>
              <a:off x="4394200" y="3509963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47"/>
            <p:cNvSpPr>
              <a:spLocks noChangeShapeType="1"/>
            </p:cNvSpPr>
            <p:nvPr/>
          </p:nvSpPr>
          <p:spPr bwMode="auto">
            <a:xfrm>
              <a:off x="4394200" y="3900488"/>
              <a:ext cx="857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48"/>
            <p:cNvSpPr>
              <a:spLocks noChangeShapeType="1"/>
            </p:cNvSpPr>
            <p:nvPr/>
          </p:nvSpPr>
          <p:spPr bwMode="auto">
            <a:xfrm>
              <a:off x="5251450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49"/>
            <p:cNvSpPr>
              <a:spLocks noChangeShapeType="1"/>
            </p:cNvSpPr>
            <p:nvPr/>
          </p:nvSpPr>
          <p:spPr bwMode="auto">
            <a:xfrm>
              <a:off x="5251450" y="4052888"/>
              <a:ext cx="1552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50"/>
            <p:cNvSpPr>
              <a:spLocks noChangeArrowheads="1"/>
            </p:cNvSpPr>
            <p:nvPr/>
          </p:nvSpPr>
          <p:spPr bwMode="auto">
            <a:xfrm>
              <a:off x="68802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51"/>
            <p:cNvSpPr>
              <a:spLocks noChangeShapeType="1"/>
            </p:cNvSpPr>
            <p:nvPr/>
          </p:nvSpPr>
          <p:spPr bwMode="auto">
            <a:xfrm flipV="1">
              <a:off x="5251450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52"/>
            <p:cNvSpPr>
              <a:spLocks noChangeShapeType="1"/>
            </p:cNvSpPr>
            <p:nvPr/>
          </p:nvSpPr>
          <p:spPr bwMode="auto">
            <a:xfrm>
              <a:off x="5251450" y="3748088"/>
              <a:ext cx="180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53"/>
            <p:cNvSpPr>
              <a:spLocks noChangeShapeType="1"/>
            </p:cNvSpPr>
            <p:nvPr/>
          </p:nvSpPr>
          <p:spPr bwMode="auto">
            <a:xfrm>
              <a:off x="54324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54"/>
            <p:cNvSpPr>
              <a:spLocks noChangeShapeType="1"/>
            </p:cNvSpPr>
            <p:nvPr/>
          </p:nvSpPr>
          <p:spPr bwMode="auto">
            <a:xfrm>
              <a:off x="5432425" y="3843338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55"/>
            <p:cNvSpPr>
              <a:spLocks noChangeArrowheads="1"/>
            </p:cNvSpPr>
            <p:nvPr/>
          </p:nvSpPr>
          <p:spPr bwMode="auto">
            <a:xfrm>
              <a:off x="68802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156"/>
            <p:cNvSpPr>
              <a:spLocks noChangeShapeType="1"/>
            </p:cNvSpPr>
            <p:nvPr/>
          </p:nvSpPr>
          <p:spPr bwMode="auto">
            <a:xfrm flipV="1">
              <a:off x="54324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57"/>
            <p:cNvSpPr>
              <a:spLocks noChangeShapeType="1"/>
            </p:cNvSpPr>
            <p:nvPr/>
          </p:nvSpPr>
          <p:spPr bwMode="auto">
            <a:xfrm>
              <a:off x="5432425" y="3643313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8"/>
            <p:cNvSpPr>
              <a:spLocks noChangeArrowheads="1"/>
            </p:cNvSpPr>
            <p:nvPr/>
          </p:nvSpPr>
          <p:spPr bwMode="auto">
            <a:xfrm>
              <a:off x="68802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159"/>
            <p:cNvSpPr>
              <a:spLocks noChangeShapeType="1"/>
            </p:cNvSpPr>
            <p:nvPr/>
          </p:nvSpPr>
          <p:spPr bwMode="auto">
            <a:xfrm flipV="1">
              <a:off x="4394200" y="3119438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60"/>
            <p:cNvSpPr>
              <a:spLocks noChangeShapeType="1"/>
            </p:cNvSpPr>
            <p:nvPr/>
          </p:nvSpPr>
          <p:spPr bwMode="auto">
            <a:xfrm>
              <a:off x="4394200" y="3119438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61"/>
            <p:cNvSpPr>
              <a:spLocks noChangeShapeType="1"/>
            </p:cNvSpPr>
            <p:nvPr/>
          </p:nvSpPr>
          <p:spPr bwMode="auto">
            <a:xfrm>
              <a:off x="4556125" y="311943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62"/>
            <p:cNvSpPr>
              <a:spLocks noChangeShapeType="1"/>
            </p:cNvSpPr>
            <p:nvPr/>
          </p:nvSpPr>
          <p:spPr bwMode="auto">
            <a:xfrm>
              <a:off x="4556125" y="3443288"/>
              <a:ext cx="2247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63"/>
            <p:cNvSpPr>
              <a:spLocks noChangeArrowheads="1"/>
            </p:cNvSpPr>
            <p:nvPr/>
          </p:nvSpPr>
          <p:spPr bwMode="auto">
            <a:xfrm>
              <a:off x="6880225" y="332898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ine 164"/>
            <p:cNvSpPr>
              <a:spLocks noChangeShapeType="1"/>
            </p:cNvSpPr>
            <p:nvPr/>
          </p:nvSpPr>
          <p:spPr bwMode="auto">
            <a:xfrm flipV="1">
              <a:off x="4556125" y="280511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65"/>
            <p:cNvSpPr>
              <a:spLocks noChangeShapeType="1"/>
            </p:cNvSpPr>
            <p:nvPr/>
          </p:nvSpPr>
          <p:spPr bwMode="auto">
            <a:xfrm>
              <a:off x="4556125" y="2805113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66"/>
            <p:cNvSpPr>
              <a:spLocks noChangeShapeType="1"/>
            </p:cNvSpPr>
            <p:nvPr/>
          </p:nvSpPr>
          <p:spPr bwMode="auto">
            <a:xfrm>
              <a:off x="4746625" y="2805113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67"/>
            <p:cNvSpPr>
              <a:spLocks noChangeShapeType="1"/>
            </p:cNvSpPr>
            <p:nvPr/>
          </p:nvSpPr>
          <p:spPr bwMode="auto">
            <a:xfrm>
              <a:off x="4746625" y="3081338"/>
              <a:ext cx="476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8"/>
            <p:cNvSpPr>
              <a:spLocks noChangeShapeType="1"/>
            </p:cNvSpPr>
            <p:nvPr/>
          </p:nvSpPr>
          <p:spPr bwMode="auto">
            <a:xfrm>
              <a:off x="5222875" y="30813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169"/>
            <p:cNvSpPr>
              <a:spLocks noChangeShapeType="1"/>
            </p:cNvSpPr>
            <p:nvPr/>
          </p:nvSpPr>
          <p:spPr bwMode="auto">
            <a:xfrm>
              <a:off x="5222875" y="3233738"/>
              <a:ext cx="1581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70"/>
            <p:cNvSpPr>
              <a:spLocks noChangeArrowheads="1"/>
            </p:cNvSpPr>
            <p:nvPr/>
          </p:nvSpPr>
          <p:spPr bwMode="auto">
            <a:xfrm>
              <a:off x="6880225" y="31289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171"/>
            <p:cNvSpPr>
              <a:spLocks noChangeShapeType="1"/>
            </p:cNvSpPr>
            <p:nvPr/>
          </p:nvSpPr>
          <p:spPr bwMode="auto">
            <a:xfrm flipV="1">
              <a:off x="5222875" y="29289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72"/>
            <p:cNvSpPr>
              <a:spLocks noChangeShapeType="1"/>
            </p:cNvSpPr>
            <p:nvPr/>
          </p:nvSpPr>
          <p:spPr bwMode="auto">
            <a:xfrm>
              <a:off x="5222875" y="2928938"/>
              <a:ext cx="219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73"/>
            <p:cNvSpPr>
              <a:spLocks noChangeShapeType="1"/>
            </p:cNvSpPr>
            <p:nvPr/>
          </p:nvSpPr>
          <p:spPr bwMode="auto">
            <a:xfrm>
              <a:off x="5441950" y="29289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74"/>
            <p:cNvSpPr>
              <a:spLocks noChangeShapeType="1"/>
            </p:cNvSpPr>
            <p:nvPr/>
          </p:nvSpPr>
          <p:spPr bwMode="auto">
            <a:xfrm>
              <a:off x="5441950" y="303371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75"/>
            <p:cNvSpPr>
              <a:spLocks noChangeArrowheads="1"/>
            </p:cNvSpPr>
            <p:nvPr/>
          </p:nvSpPr>
          <p:spPr bwMode="auto">
            <a:xfrm>
              <a:off x="6880225" y="29194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76"/>
            <p:cNvSpPr>
              <a:spLocks noChangeShapeType="1"/>
            </p:cNvSpPr>
            <p:nvPr/>
          </p:nvSpPr>
          <p:spPr bwMode="auto">
            <a:xfrm flipV="1">
              <a:off x="5441950" y="28241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77"/>
            <p:cNvSpPr>
              <a:spLocks noChangeShapeType="1"/>
            </p:cNvSpPr>
            <p:nvPr/>
          </p:nvSpPr>
          <p:spPr bwMode="auto">
            <a:xfrm>
              <a:off x="5441950" y="282416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78"/>
            <p:cNvSpPr>
              <a:spLocks noChangeArrowheads="1"/>
            </p:cNvSpPr>
            <p:nvPr/>
          </p:nvSpPr>
          <p:spPr bwMode="auto">
            <a:xfrm>
              <a:off x="6880225" y="271938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79"/>
            <p:cNvSpPr>
              <a:spLocks noChangeShapeType="1"/>
            </p:cNvSpPr>
            <p:nvPr/>
          </p:nvSpPr>
          <p:spPr bwMode="auto">
            <a:xfrm flipV="1">
              <a:off x="4746625" y="2519363"/>
              <a:ext cx="0" cy="2857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0"/>
            <p:cNvSpPr>
              <a:spLocks noChangeShapeType="1"/>
            </p:cNvSpPr>
            <p:nvPr/>
          </p:nvSpPr>
          <p:spPr bwMode="auto">
            <a:xfrm>
              <a:off x="4746625" y="2519363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81"/>
            <p:cNvSpPr>
              <a:spLocks noChangeShapeType="1"/>
            </p:cNvSpPr>
            <p:nvPr/>
          </p:nvSpPr>
          <p:spPr bwMode="auto">
            <a:xfrm>
              <a:off x="5137150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82"/>
            <p:cNvSpPr>
              <a:spLocks noChangeShapeType="1"/>
            </p:cNvSpPr>
            <p:nvPr/>
          </p:nvSpPr>
          <p:spPr bwMode="auto">
            <a:xfrm>
              <a:off x="5137150" y="262413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83"/>
            <p:cNvSpPr>
              <a:spLocks noChangeArrowheads="1"/>
            </p:cNvSpPr>
            <p:nvPr/>
          </p:nvSpPr>
          <p:spPr bwMode="auto">
            <a:xfrm>
              <a:off x="6880225" y="250983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184"/>
            <p:cNvSpPr>
              <a:spLocks noChangeShapeType="1"/>
            </p:cNvSpPr>
            <p:nvPr/>
          </p:nvSpPr>
          <p:spPr bwMode="auto">
            <a:xfrm flipV="1">
              <a:off x="5137150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85"/>
            <p:cNvSpPr>
              <a:spLocks noChangeShapeType="1"/>
            </p:cNvSpPr>
            <p:nvPr/>
          </p:nvSpPr>
          <p:spPr bwMode="auto">
            <a:xfrm>
              <a:off x="5137150" y="241458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86"/>
            <p:cNvSpPr>
              <a:spLocks noChangeArrowheads="1"/>
            </p:cNvSpPr>
            <p:nvPr/>
          </p:nvSpPr>
          <p:spPr bwMode="auto">
            <a:xfrm>
              <a:off x="6880225" y="230981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98835" y="2219166"/>
            <a:ext cx="5814653" cy="3568994"/>
            <a:chOff x="2170113" y="2505075"/>
            <a:chExt cx="4143375" cy="2543175"/>
          </a:xfrm>
        </p:grpSpPr>
        <p:sp>
          <p:nvSpPr>
            <p:cNvPr id="7" name="Line 31"/>
            <p:cNvSpPr>
              <a:spLocks noChangeShapeType="1"/>
            </p:cNvSpPr>
            <p:nvPr/>
          </p:nvSpPr>
          <p:spPr bwMode="auto">
            <a:xfrm flipH="1">
              <a:off x="2398713" y="4638675"/>
              <a:ext cx="2933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5332413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4741863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>
              <a:off x="4151313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3570288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2979738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2398713" y="4638675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246313" y="4791075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2879726" y="4791075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40"/>
            <p:cNvSpPr>
              <a:spLocks noChangeArrowheads="1"/>
            </p:cNvSpPr>
            <p:nvPr/>
          </p:nvSpPr>
          <p:spPr bwMode="auto">
            <a:xfrm>
              <a:off x="3470276" y="4791075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4051301" y="4791075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42"/>
            <p:cNvSpPr>
              <a:spLocks noChangeArrowheads="1"/>
            </p:cNvSpPr>
            <p:nvPr/>
          </p:nvSpPr>
          <p:spPr bwMode="auto">
            <a:xfrm>
              <a:off x="4641851" y="4791075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232401" y="4791075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2170113" y="4076700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45"/>
            <p:cNvSpPr>
              <a:spLocks noChangeShapeType="1"/>
            </p:cNvSpPr>
            <p:nvPr/>
          </p:nvSpPr>
          <p:spPr bwMode="auto">
            <a:xfrm>
              <a:off x="2170113" y="4448175"/>
              <a:ext cx="3162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46"/>
            <p:cNvSpPr>
              <a:spLocks noChangeArrowheads="1"/>
            </p:cNvSpPr>
            <p:nvPr/>
          </p:nvSpPr>
          <p:spPr bwMode="auto">
            <a:xfrm>
              <a:off x="5408613" y="4343400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47"/>
            <p:cNvSpPr>
              <a:spLocks noChangeShapeType="1"/>
            </p:cNvSpPr>
            <p:nvPr/>
          </p:nvSpPr>
          <p:spPr bwMode="auto">
            <a:xfrm flipV="1">
              <a:off x="2170113" y="3705225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8"/>
            <p:cNvSpPr>
              <a:spLocks noChangeShapeType="1"/>
            </p:cNvSpPr>
            <p:nvPr/>
          </p:nvSpPr>
          <p:spPr bwMode="auto">
            <a:xfrm>
              <a:off x="2170113" y="3705225"/>
              <a:ext cx="790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>
              <a:off x="2960688" y="3705225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2960688" y="4095750"/>
              <a:ext cx="819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>
              <a:off x="3779838" y="40957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>
              <a:off x="3779838" y="4248150"/>
              <a:ext cx="1552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53"/>
            <p:cNvSpPr>
              <a:spLocks noChangeArrowheads="1"/>
            </p:cNvSpPr>
            <p:nvPr/>
          </p:nvSpPr>
          <p:spPr bwMode="auto">
            <a:xfrm>
              <a:off x="5408613" y="4133850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54"/>
            <p:cNvSpPr>
              <a:spLocks noChangeShapeType="1"/>
            </p:cNvSpPr>
            <p:nvPr/>
          </p:nvSpPr>
          <p:spPr bwMode="auto">
            <a:xfrm flipV="1">
              <a:off x="3779838" y="394335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55"/>
            <p:cNvSpPr>
              <a:spLocks noChangeShapeType="1"/>
            </p:cNvSpPr>
            <p:nvPr/>
          </p:nvSpPr>
          <p:spPr bwMode="auto">
            <a:xfrm>
              <a:off x="3779838" y="3943350"/>
              <a:ext cx="180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56"/>
            <p:cNvSpPr>
              <a:spLocks noChangeShapeType="1"/>
            </p:cNvSpPr>
            <p:nvPr/>
          </p:nvSpPr>
          <p:spPr bwMode="auto">
            <a:xfrm>
              <a:off x="3960813" y="3943350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>
              <a:off x="3960813" y="4038600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>
              <a:off x="5408613" y="3933825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3960813" y="383857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3960813" y="3838575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>
              <a:off x="5408613" y="3733800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Line 62"/>
            <p:cNvSpPr>
              <a:spLocks noChangeShapeType="1"/>
            </p:cNvSpPr>
            <p:nvPr/>
          </p:nvSpPr>
          <p:spPr bwMode="auto">
            <a:xfrm flipV="1">
              <a:off x="2960688" y="3314700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3"/>
            <p:cNvSpPr>
              <a:spLocks noChangeShapeType="1"/>
            </p:cNvSpPr>
            <p:nvPr/>
          </p:nvSpPr>
          <p:spPr bwMode="auto">
            <a:xfrm>
              <a:off x="2960688" y="3314700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4"/>
            <p:cNvSpPr>
              <a:spLocks noChangeShapeType="1"/>
            </p:cNvSpPr>
            <p:nvPr/>
          </p:nvSpPr>
          <p:spPr bwMode="auto">
            <a:xfrm>
              <a:off x="3122613" y="3314700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3122613" y="3638550"/>
              <a:ext cx="22098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408613" y="3524250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Line 67"/>
            <p:cNvSpPr>
              <a:spLocks noChangeShapeType="1"/>
            </p:cNvSpPr>
            <p:nvPr/>
          </p:nvSpPr>
          <p:spPr bwMode="auto">
            <a:xfrm flipV="1">
              <a:off x="3122613" y="3000375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68"/>
            <p:cNvSpPr>
              <a:spLocks noChangeShapeType="1"/>
            </p:cNvSpPr>
            <p:nvPr/>
          </p:nvSpPr>
          <p:spPr bwMode="auto">
            <a:xfrm>
              <a:off x="3122613" y="3000375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69"/>
            <p:cNvSpPr>
              <a:spLocks noChangeShapeType="1"/>
            </p:cNvSpPr>
            <p:nvPr/>
          </p:nvSpPr>
          <p:spPr bwMode="auto">
            <a:xfrm>
              <a:off x="3208338" y="3000375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"/>
            <p:cNvSpPr>
              <a:spLocks noChangeShapeType="1"/>
            </p:cNvSpPr>
            <p:nvPr/>
          </p:nvSpPr>
          <p:spPr bwMode="auto">
            <a:xfrm>
              <a:off x="3208338" y="3276600"/>
              <a:ext cx="542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3751263" y="32766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72"/>
            <p:cNvSpPr>
              <a:spLocks noChangeShapeType="1"/>
            </p:cNvSpPr>
            <p:nvPr/>
          </p:nvSpPr>
          <p:spPr bwMode="auto">
            <a:xfrm>
              <a:off x="3751263" y="3429000"/>
              <a:ext cx="1581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73"/>
            <p:cNvSpPr>
              <a:spLocks noChangeArrowheads="1"/>
            </p:cNvSpPr>
            <p:nvPr/>
          </p:nvSpPr>
          <p:spPr bwMode="auto">
            <a:xfrm>
              <a:off x="5408613" y="332422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 flipV="1">
              <a:off x="3751263" y="3124200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5"/>
            <p:cNvSpPr>
              <a:spLocks noChangeShapeType="1"/>
            </p:cNvSpPr>
            <p:nvPr/>
          </p:nvSpPr>
          <p:spPr bwMode="auto">
            <a:xfrm>
              <a:off x="3751263" y="3124200"/>
              <a:ext cx="219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76"/>
            <p:cNvSpPr>
              <a:spLocks noChangeShapeType="1"/>
            </p:cNvSpPr>
            <p:nvPr/>
          </p:nvSpPr>
          <p:spPr bwMode="auto">
            <a:xfrm>
              <a:off x="3970338" y="312420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77"/>
            <p:cNvSpPr>
              <a:spLocks noChangeShapeType="1"/>
            </p:cNvSpPr>
            <p:nvPr/>
          </p:nvSpPr>
          <p:spPr bwMode="auto">
            <a:xfrm>
              <a:off x="3970338" y="3228975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78"/>
            <p:cNvSpPr>
              <a:spLocks noChangeArrowheads="1"/>
            </p:cNvSpPr>
            <p:nvPr/>
          </p:nvSpPr>
          <p:spPr bwMode="auto">
            <a:xfrm>
              <a:off x="5408613" y="3114675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79"/>
            <p:cNvSpPr>
              <a:spLocks noChangeShapeType="1"/>
            </p:cNvSpPr>
            <p:nvPr/>
          </p:nvSpPr>
          <p:spPr bwMode="auto">
            <a:xfrm flipV="1">
              <a:off x="3970338" y="301942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80"/>
            <p:cNvSpPr>
              <a:spLocks noChangeShapeType="1"/>
            </p:cNvSpPr>
            <p:nvPr/>
          </p:nvSpPr>
          <p:spPr bwMode="auto">
            <a:xfrm>
              <a:off x="3970338" y="3019425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81"/>
            <p:cNvSpPr>
              <a:spLocks noChangeArrowheads="1"/>
            </p:cNvSpPr>
            <p:nvPr/>
          </p:nvSpPr>
          <p:spPr bwMode="auto">
            <a:xfrm>
              <a:off x="5408613" y="2914650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82"/>
            <p:cNvSpPr>
              <a:spLocks noChangeShapeType="1"/>
            </p:cNvSpPr>
            <p:nvPr/>
          </p:nvSpPr>
          <p:spPr bwMode="auto">
            <a:xfrm flipV="1">
              <a:off x="3208338" y="2714625"/>
              <a:ext cx="0" cy="2857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83"/>
            <p:cNvSpPr>
              <a:spLocks noChangeShapeType="1"/>
            </p:cNvSpPr>
            <p:nvPr/>
          </p:nvSpPr>
          <p:spPr bwMode="auto">
            <a:xfrm>
              <a:off x="3208338" y="2714625"/>
              <a:ext cx="457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84"/>
            <p:cNvSpPr>
              <a:spLocks noChangeShapeType="1"/>
            </p:cNvSpPr>
            <p:nvPr/>
          </p:nvSpPr>
          <p:spPr bwMode="auto">
            <a:xfrm>
              <a:off x="3665538" y="2714625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85"/>
            <p:cNvSpPr>
              <a:spLocks noChangeShapeType="1"/>
            </p:cNvSpPr>
            <p:nvPr/>
          </p:nvSpPr>
          <p:spPr bwMode="auto">
            <a:xfrm>
              <a:off x="3665538" y="2819400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86"/>
            <p:cNvSpPr>
              <a:spLocks noChangeArrowheads="1"/>
            </p:cNvSpPr>
            <p:nvPr/>
          </p:nvSpPr>
          <p:spPr bwMode="auto">
            <a:xfrm>
              <a:off x="5408613" y="2705100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87"/>
            <p:cNvSpPr>
              <a:spLocks noChangeShapeType="1"/>
            </p:cNvSpPr>
            <p:nvPr/>
          </p:nvSpPr>
          <p:spPr bwMode="auto">
            <a:xfrm flipV="1">
              <a:off x="3665538" y="2609850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8"/>
            <p:cNvSpPr>
              <a:spLocks noChangeShapeType="1"/>
            </p:cNvSpPr>
            <p:nvPr/>
          </p:nvSpPr>
          <p:spPr bwMode="auto">
            <a:xfrm>
              <a:off x="3665538" y="2609850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89"/>
            <p:cNvSpPr>
              <a:spLocks noChangeArrowheads="1"/>
            </p:cNvSpPr>
            <p:nvPr/>
          </p:nvSpPr>
          <p:spPr bwMode="auto">
            <a:xfrm>
              <a:off x="5408613" y="2505075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SAHN: UPGMC &amp; WPGMC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67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Use centroids of clusters to join additional objects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Centroids obtained from </a:t>
            </a:r>
            <a:r>
              <a:rPr lang="en-US" sz="2800" dirty="0"/>
              <a:t>similarity scores</a:t>
            </a:r>
            <a:r>
              <a:rPr lang="en-US" sz="2800" dirty="0" smtClean="0"/>
              <a:t>*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Centroid </a:t>
            </a:r>
            <a:r>
              <a:rPr lang="en-US" sz="2800" dirty="0"/>
              <a:t>methods can find ‘reversals’ or negative branch lengths </a:t>
            </a:r>
            <a:r>
              <a:rPr lang="en-US" sz="2000" dirty="0"/>
              <a:t>(e.g., when distance of 3</a:t>
            </a:r>
            <a:r>
              <a:rPr lang="en-US" sz="2000" baseline="30000" dirty="0"/>
              <a:t>rd</a:t>
            </a:r>
            <a:r>
              <a:rPr lang="en-US" sz="2000" dirty="0"/>
              <a:t> object to centroid is smaller than distance between original pair)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8023" name="Text Box 7"/>
          <p:cNvSpPr txBox="1">
            <a:spLocks noChangeArrowheads="1"/>
          </p:cNvSpPr>
          <p:nvPr/>
        </p:nvSpPr>
        <p:spPr bwMode="auto">
          <a:xfrm>
            <a:off x="0" y="6550223"/>
            <a:ext cx="5312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* For details see Legendre and Legendre (1998). </a:t>
            </a:r>
            <a:r>
              <a:rPr lang="en-US" sz="1400" i="1" dirty="0"/>
              <a:t>Numerical Ecology</a:t>
            </a:r>
            <a:r>
              <a:rPr lang="en-US" sz="1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Visualizing Centroid Clustering</a:t>
            </a:r>
          </a:p>
        </p:txBody>
      </p:sp>
      <p:sp>
        <p:nvSpPr>
          <p:cNvPr id="60006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3" name="Text Box 9"/>
          <p:cNvSpPr txBox="1">
            <a:spLocks noChangeArrowheads="1"/>
          </p:cNvSpPr>
          <p:nvPr/>
        </p:nvSpPr>
        <p:spPr bwMode="auto">
          <a:xfrm>
            <a:off x="11226" y="6550223"/>
            <a:ext cx="45463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From Legendre and Legendre (1998). </a:t>
            </a:r>
            <a:r>
              <a:rPr lang="en-US" sz="1400" i="1" dirty="0"/>
              <a:t>Numerical Ecology</a:t>
            </a:r>
            <a:r>
              <a:rPr lang="en-US" sz="1400" dirty="0"/>
              <a:t>.</a:t>
            </a:r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>
            <a:off x="198438" y="1141413"/>
            <a:ext cx="9793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Can think of centroid clustering as connecting dots in ordination space</a:t>
            </a:r>
          </a:p>
        </p:txBody>
      </p:sp>
      <p:pic>
        <p:nvPicPr>
          <p:cNvPr id="600075" name="Picture 11" descr="upgm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616075"/>
            <a:ext cx="5322887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UPGMC &amp; WPGMC: Examples</a:t>
            </a:r>
          </a:p>
        </p:txBody>
      </p:sp>
      <p:sp>
        <p:nvSpPr>
          <p:cNvPr id="604163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69" name="Text Box 9"/>
          <p:cNvSpPr txBox="1">
            <a:spLocks noChangeArrowheads="1"/>
          </p:cNvSpPr>
          <p:nvPr/>
        </p:nvSpPr>
        <p:spPr bwMode="auto">
          <a:xfrm>
            <a:off x="5585672" y="1935109"/>
            <a:ext cx="17653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UPGMC</a:t>
            </a:r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endParaRPr lang="en-US" sz="1600" dirty="0"/>
          </a:p>
          <a:p>
            <a:pPr algn="l">
              <a:spcBef>
                <a:spcPct val="50000"/>
              </a:spcBef>
            </a:pPr>
            <a:r>
              <a:rPr lang="en-US" sz="1600" dirty="0"/>
              <a:t>WPGMC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0" y="6550223"/>
            <a:ext cx="61325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</a:t>
            </a:r>
            <a:r>
              <a:rPr lang="en-US" sz="1400" dirty="0" err="1"/>
              <a:t>Rohlf</a:t>
            </a:r>
            <a:r>
              <a:rPr lang="en-US" sz="1400" dirty="0"/>
              <a:t> et al. (1996). </a:t>
            </a:r>
            <a:r>
              <a:rPr lang="en-US" sz="1400" i="1" dirty="0"/>
              <a:t>Syst. Biol</a:t>
            </a:r>
            <a:r>
              <a:rPr lang="en-US" sz="1400" dirty="0"/>
              <a:t>. 45:344-362.</a:t>
            </a:r>
            <a:r>
              <a:rPr lang="en-US" sz="1400" i="1" dirty="0"/>
              <a:t> 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04160" name="Group 604159"/>
          <p:cNvGrpSpPr/>
          <p:nvPr/>
        </p:nvGrpSpPr>
        <p:grpSpPr>
          <a:xfrm>
            <a:off x="1527530" y="3676103"/>
            <a:ext cx="3900487" cy="2543175"/>
            <a:chOff x="3133726" y="3646488"/>
            <a:chExt cx="3900487" cy="2543175"/>
          </a:xfrm>
        </p:grpSpPr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H="1">
              <a:off x="3233738" y="5780088"/>
              <a:ext cx="2809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6043613" y="578008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5348288" y="578008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4643438" y="578008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3938588" y="578008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233738" y="578008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3133726" y="593248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838576" y="593248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4543426" y="593248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5248276" y="593248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5943601" y="593248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3262313" y="5351463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3262313" y="5589588"/>
              <a:ext cx="2781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6129338" y="5484813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V="1">
              <a:off x="3262313" y="5113338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3262313" y="5113338"/>
              <a:ext cx="7334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3995738" y="5113338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3995738" y="5389563"/>
              <a:ext cx="2047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1"/>
            <p:cNvSpPr>
              <a:spLocks noChangeArrowheads="1"/>
            </p:cNvSpPr>
            <p:nvPr/>
          </p:nvSpPr>
          <p:spPr bwMode="auto">
            <a:xfrm>
              <a:off x="6129338" y="5275263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 flipV="1">
              <a:off x="3995738" y="4846638"/>
              <a:ext cx="0" cy="2667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995738" y="4846638"/>
              <a:ext cx="5048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4500563" y="4846638"/>
              <a:ext cx="0" cy="3333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4500563" y="5180013"/>
              <a:ext cx="15430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56"/>
            <p:cNvSpPr>
              <a:spLocks noChangeArrowheads="1"/>
            </p:cNvSpPr>
            <p:nvPr/>
          </p:nvSpPr>
          <p:spPr bwMode="auto">
            <a:xfrm>
              <a:off x="6129338" y="507523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V="1">
              <a:off x="4500563" y="4503738"/>
              <a:ext cx="0" cy="3429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58"/>
            <p:cNvSpPr>
              <a:spLocks noChangeShapeType="1"/>
            </p:cNvSpPr>
            <p:nvPr/>
          </p:nvSpPr>
          <p:spPr bwMode="auto">
            <a:xfrm>
              <a:off x="4500563" y="4503738"/>
              <a:ext cx="666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4567238" y="450373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4567238" y="4827588"/>
              <a:ext cx="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4567238" y="48275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62"/>
            <p:cNvSpPr>
              <a:spLocks noChangeShapeType="1"/>
            </p:cNvSpPr>
            <p:nvPr/>
          </p:nvSpPr>
          <p:spPr bwMode="auto">
            <a:xfrm>
              <a:off x="4567238" y="4979988"/>
              <a:ext cx="14763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6129338" y="48752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 flipV="1">
              <a:off x="4567238" y="46751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 flipH="1">
              <a:off x="4414838" y="4675188"/>
              <a:ext cx="1524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4414838" y="46751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7"/>
            <p:cNvSpPr>
              <a:spLocks noChangeShapeType="1"/>
            </p:cNvSpPr>
            <p:nvPr/>
          </p:nvSpPr>
          <p:spPr bwMode="auto">
            <a:xfrm>
              <a:off x="4414838" y="4779963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68"/>
            <p:cNvSpPr>
              <a:spLocks noChangeArrowheads="1"/>
            </p:cNvSpPr>
            <p:nvPr/>
          </p:nvSpPr>
          <p:spPr bwMode="auto">
            <a:xfrm>
              <a:off x="6129338" y="46656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69"/>
            <p:cNvSpPr>
              <a:spLocks noChangeShapeType="1"/>
            </p:cNvSpPr>
            <p:nvPr/>
          </p:nvSpPr>
          <p:spPr bwMode="auto">
            <a:xfrm flipV="1">
              <a:off x="4414838" y="45704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70"/>
            <p:cNvSpPr>
              <a:spLocks noChangeShapeType="1"/>
            </p:cNvSpPr>
            <p:nvPr/>
          </p:nvSpPr>
          <p:spPr bwMode="auto">
            <a:xfrm>
              <a:off x="4414838" y="4570413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71"/>
            <p:cNvSpPr>
              <a:spLocks noChangeArrowheads="1"/>
            </p:cNvSpPr>
            <p:nvPr/>
          </p:nvSpPr>
          <p:spPr bwMode="auto">
            <a:xfrm>
              <a:off x="6129338" y="446563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72"/>
            <p:cNvSpPr>
              <a:spLocks noChangeShapeType="1"/>
            </p:cNvSpPr>
            <p:nvPr/>
          </p:nvSpPr>
          <p:spPr bwMode="auto">
            <a:xfrm flipV="1">
              <a:off x="4567238" y="418941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73"/>
            <p:cNvSpPr>
              <a:spLocks noChangeShapeType="1"/>
            </p:cNvSpPr>
            <p:nvPr/>
          </p:nvSpPr>
          <p:spPr bwMode="auto">
            <a:xfrm flipH="1">
              <a:off x="4443413" y="4189413"/>
              <a:ext cx="1238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74"/>
            <p:cNvSpPr>
              <a:spLocks noChangeShapeType="1"/>
            </p:cNvSpPr>
            <p:nvPr/>
          </p:nvSpPr>
          <p:spPr bwMode="auto">
            <a:xfrm>
              <a:off x="4443413" y="4189413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75"/>
            <p:cNvSpPr>
              <a:spLocks noChangeShapeType="1"/>
            </p:cNvSpPr>
            <p:nvPr/>
          </p:nvSpPr>
          <p:spPr bwMode="auto">
            <a:xfrm>
              <a:off x="4443413" y="4370388"/>
              <a:ext cx="1600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76"/>
            <p:cNvSpPr>
              <a:spLocks noChangeArrowheads="1"/>
            </p:cNvSpPr>
            <p:nvPr/>
          </p:nvSpPr>
          <p:spPr bwMode="auto">
            <a:xfrm>
              <a:off x="6129338" y="4256088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77"/>
            <p:cNvSpPr>
              <a:spLocks noChangeShapeType="1"/>
            </p:cNvSpPr>
            <p:nvPr/>
          </p:nvSpPr>
          <p:spPr bwMode="auto">
            <a:xfrm flipV="1">
              <a:off x="4443413" y="4008438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78"/>
            <p:cNvSpPr>
              <a:spLocks noChangeShapeType="1"/>
            </p:cNvSpPr>
            <p:nvPr/>
          </p:nvSpPr>
          <p:spPr bwMode="auto">
            <a:xfrm>
              <a:off x="4443413" y="4008438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4605338" y="40084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80"/>
            <p:cNvSpPr>
              <a:spLocks noChangeShapeType="1"/>
            </p:cNvSpPr>
            <p:nvPr/>
          </p:nvSpPr>
          <p:spPr bwMode="auto">
            <a:xfrm>
              <a:off x="4605338" y="4160838"/>
              <a:ext cx="14382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1"/>
            <p:cNvSpPr>
              <a:spLocks noChangeArrowheads="1"/>
            </p:cNvSpPr>
            <p:nvPr/>
          </p:nvSpPr>
          <p:spPr bwMode="auto">
            <a:xfrm>
              <a:off x="6129338" y="4056063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82"/>
            <p:cNvSpPr>
              <a:spLocks noChangeShapeType="1"/>
            </p:cNvSpPr>
            <p:nvPr/>
          </p:nvSpPr>
          <p:spPr bwMode="auto">
            <a:xfrm flipV="1">
              <a:off x="4605338" y="38560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83"/>
            <p:cNvSpPr>
              <a:spLocks noChangeShapeType="1"/>
            </p:cNvSpPr>
            <p:nvPr/>
          </p:nvSpPr>
          <p:spPr bwMode="auto">
            <a:xfrm flipH="1">
              <a:off x="4405313" y="3856038"/>
              <a:ext cx="200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4405313" y="38560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85"/>
            <p:cNvSpPr>
              <a:spLocks noChangeShapeType="1"/>
            </p:cNvSpPr>
            <p:nvPr/>
          </p:nvSpPr>
          <p:spPr bwMode="auto">
            <a:xfrm>
              <a:off x="4405313" y="3960813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86"/>
            <p:cNvSpPr>
              <a:spLocks noChangeArrowheads="1"/>
            </p:cNvSpPr>
            <p:nvPr/>
          </p:nvSpPr>
          <p:spPr bwMode="auto">
            <a:xfrm>
              <a:off x="6129338" y="384651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Line 87"/>
            <p:cNvSpPr>
              <a:spLocks noChangeShapeType="1"/>
            </p:cNvSpPr>
            <p:nvPr/>
          </p:nvSpPr>
          <p:spPr bwMode="auto">
            <a:xfrm flipV="1">
              <a:off x="4405313" y="37512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88"/>
            <p:cNvSpPr>
              <a:spLocks noChangeShapeType="1"/>
            </p:cNvSpPr>
            <p:nvPr/>
          </p:nvSpPr>
          <p:spPr bwMode="auto">
            <a:xfrm>
              <a:off x="4405313" y="3751263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89"/>
            <p:cNvSpPr>
              <a:spLocks noChangeArrowheads="1"/>
            </p:cNvSpPr>
            <p:nvPr/>
          </p:nvSpPr>
          <p:spPr bwMode="auto">
            <a:xfrm>
              <a:off x="6129338" y="364648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4230" name="Group 604229"/>
          <p:cNvGrpSpPr/>
          <p:nvPr/>
        </p:nvGrpSpPr>
        <p:grpSpPr>
          <a:xfrm>
            <a:off x="1423988" y="1115959"/>
            <a:ext cx="3900487" cy="2543175"/>
            <a:chOff x="1557338" y="2014538"/>
            <a:chExt cx="3900487" cy="2543175"/>
          </a:xfrm>
        </p:grpSpPr>
        <p:sp>
          <p:nvSpPr>
            <p:cNvPr id="604166" name="Line 94"/>
            <p:cNvSpPr>
              <a:spLocks noChangeShapeType="1"/>
            </p:cNvSpPr>
            <p:nvPr/>
          </p:nvSpPr>
          <p:spPr bwMode="auto">
            <a:xfrm flipH="1">
              <a:off x="1657350" y="4148138"/>
              <a:ext cx="2809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67" name="Line 95"/>
            <p:cNvSpPr>
              <a:spLocks noChangeShapeType="1"/>
            </p:cNvSpPr>
            <p:nvPr/>
          </p:nvSpPr>
          <p:spPr bwMode="auto">
            <a:xfrm>
              <a:off x="4467225" y="414813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73" name="Line 96"/>
            <p:cNvSpPr>
              <a:spLocks noChangeShapeType="1"/>
            </p:cNvSpPr>
            <p:nvPr/>
          </p:nvSpPr>
          <p:spPr bwMode="auto">
            <a:xfrm>
              <a:off x="3771900" y="414813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74" name="Line 97"/>
            <p:cNvSpPr>
              <a:spLocks noChangeShapeType="1"/>
            </p:cNvSpPr>
            <p:nvPr/>
          </p:nvSpPr>
          <p:spPr bwMode="auto">
            <a:xfrm>
              <a:off x="3067050" y="414813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75" name="Line 98"/>
            <p:cNvSpPr>
              <a:spLocks noChangeShapeType="1"/>
            </p:cNvSpPr>
            <p:nvPr/>
          </p:nvSpPr>
          <p:spPr bwMode="auto">
            <a:xfrm>
              <a:off x="2362200" y="414813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76" name="Line 99"/>
            <p:cNvSpPr>
              <a:spLocks noChangeShapeType="1"/>
            </p:cNvSpPr>
            <p:nvPr/>
          </p:nvSpPr>
          <p:spPr bwMode="auto">
            <a:xfrm>
              <a:off x="1657350" y="4148138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77" name="Rectangle 100"/>
            <p:cNvSpPr>
              <a:spLocks noChangeArrowheads="1"/>
            </p:cNvSpPr>
            <p:nvPr/>
          </p:nvSpPr>
          <p:spPr bwMode="auto">
            <a:xfrm>
              <a:off x="1557338" y="430053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78" name="Rectangle 101"/>
            <p:cNvSpPr>
              <a:spLocks noChangeArrowheads="1"/>
            </p:cNvSpPr>
            <p:nvPr/>
          </p:nvSpPr>
          <p:spPr bwMode="auto">
            <a:xfrm>
              <a:off x="2262188" y="430053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79" name="Rectangle 102"/>
            <p:cNvSpPr>
              <a:spLocks noChangeArrowheads="1"/>
            </p:cNvSpPr>
            <p:nvPr/>
          </p:nvSpPr>
          <p:spPr bwMode="auto">
            <a:xfrm>
              <a:off x="2967038" y="430053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80" name="Rectangle 103"/>
            <p:cNvSpPr>
              <a:spLocks noChangeArrowheads="1"/>
            </p:cNvSpPr>
            <p:nvPr/>
          </p:nvSpPr>
          <p:spPr bwMode="auto">
            <a:xfrm>
              <a:off x="3671888" y="430053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81" name="Rectangle 104"/>
            <p:cNvSpPr>
              <a:spLocks noChangeArrowheads="1"/>
            </p:cNvSpPr>
            <p:nvPr/>
          </p:nvSpPr>
          <p:spPr bwMode="auto">
            <a:xfrm>
              <a:off x="4367213" y="4300538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82" name="Line 105"/>
            <p:cNvSpPr>
              <a:spLocks noChangeShapeType="1"/>
            </p:cNvSpPr>
            <p:nvPr/>
          </p:nvSpPr>
          <p:spPr bwMode="auto">
            <a:xfrm>
              <a:off x="1828800" y="3719513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83" name="Line 106"/>
            <p:cNvSpPr>
              <a:spLocks noChangeShapeType="1"/>
            </p:cNvSpPr>
            <p:nvPr/>
          </p:nvSpPr>
          <p:spPr bwMode="auto">
            <a:xfrm>
              <a:off x="1828800" y="3957638"/>
              <a:ext cx="26384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84" name="Rectangle 107"/>
            <p:cNvSpPr>
              <a:spLocks noChangeArrowheads="1"/>
            </p:cNvSpPr>
            <p:nvPr/>
          </p:nvSpPr>
          <p:spPr bwMode="auto">
            <a:xfrm>
              <a:off x="4552950" y="3852863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85" name="Line 108"/>
            <p:cNvSpPr>
              <a:spLocks noChangeShapeType="1"/>
            </p:cNvSpPr>
            <p:nvPr/>
          </p:nvSpPr>
          <p:spPr bwMode="auto">
            <a:xfrm flipV="1">
              <a:off x="1828800" y="3481388"/>
              <a:ext cx="0" cy="2381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86" name="Line 109"/>
            <p:cNvSpPr>
              <a:spLocks noChangeShapeType="1"/>
            </p:cNvSpPr>
            <p:nvPr/>
          </p:nvSpPr>
          <p:spPr bwMode="auto">
            <a:xfrm>
              <a:off x="1828800" y="3481388"/>
              <a:ext cx="942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89" name="Line 110"/>
            <p:cNvSpPr>
              <a:spLocks noChangeShapeType="1"/>
            </p:cNvSpPr>
            <p:nvPr/>
          </p:nvSpPr>
          <p:spPr bwMode="auto">
            <a:xfrm>
              <a:off x="2771775" y="3481388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0" name="Line 111"/>
            <p:cNvSpPr>
              <a:spLocks noChangeShapeType="1"/>
            </p:cNvSpPr>
            <p:nvPr/>
          </p:nvSpPr>
          <p:spPr bwMode="auto">
            <a:xfrm>
              <a:off x="2771775" y="3757613"/>
              <a:ext cx="16954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1" name="Rectangle 112"/>
            <p:cNvSpPr>
              <a:spLocks noChangeArrowheads="1"/>
            </p:cNvSpPr>
            <p:nvPr/>
          </p:nvSpPr>
          <p:spPr bwMode="auto">
            <a:xfrm>
              <a:off x="4552950" y="3643313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92" name="Line 113"/>
            <p:cNvSpPr>
              <a:spLocks noChangeShapeType="1"/>
            </p:cNvSpPr>
            <p:nvPr/>
          </p:nvSpPr>
          <p:spPr bwMode="auto">
            <a:xfrm flipV="1">
              <a:off x="2771775" y="3214688"/>
              <a:ext cx="0" cy="2667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3" name="Line 114"/>
            <p:cNvSpPr>
              <a:spLocks noChangeShapeType="1"/>
            </p:cNvSpPr>
            <p:nvPr/>
          </p:nvSpPr>
          <p:spPr bwMode="auto">
            <a:xfrm>
              <a:off x="2771775" y="3214688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4" name="Line 115"/>
            <p:cNvSpPr>
              <a:spLocks noChangeShapeType="1"/>
            </p:cNvSpPr>
            <p:nvPr/>
          </p:nvSpPr>
          <p:spPr bwMode="auto">
            <a:xfrm>
              <a:off x="2857500" y="3214688"/>
              <a:ext cx="0" cy="3333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5" name="Line 116"/>
            <p:cNvSpPr>
              <a:spLocks noChangeShapeType="1"/>
            </p:cNvSpPr>
            <p:nvPr/>
          </p:nvSpPr>
          <p:spPr bwMode="auto">
            <a:xfrm>
              <a:off x="2857500" y="3548063"/>
              <a:ext cx="1609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6" name="Rectangle 117"/>
            <p:cNvSpPr>
              <a:spLocks noChangeArrowheads="1"/>
            </p:cNvSpPr>
            <p:nvPr/>
          </p:nvSpPr>
          <p:spPr bwMode="auto">
            <a:xfrm>
              <a:off x="4552950" y="344328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197" name="Line 118"/>
            <p:cNvSpPr>
              <a:spLocks noChangeShapeType="1"/>
            </p:cNvSpPr>
            <p:nvPr/>
          </p:nvSpPr>
          <p:spPr bwMode="auto">
            <a:xfrm flipV="1">
              <a:off x="2857500" y="2871788"/>
              <a:ext cx="0" cy="3429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8" name="Line 119"/>
            <p:cNvSpPr>
              <a:spLocks noChangeShapeType="1"/>
            </p:cNvSpPr>
            <p:nvPr/>
          </p:nvSpPr>
          <p:spPr bwMode="auto">
            <a:xfrm>
              <a:off x="2857500" y="2871788"/>
              <a:ext cx="666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199" name="Line 120"/>
            <p:cNvSpPr>
              <a:spLocks noChangeShapeType="1"/>
            </p:cNvSpPr>
            <p:nvPr/>
          </p:nvSpPr>
          <p:spPr bwMode="auto">
            <a:xfrm>
              <a:off x="2924175" y="287178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0" name="Line 121"/>
            <p:cNvSpPr>
              <a:spLocks noChangeShapeType="1"/>
            </p:cNvSpPr>
            <p:nvPr/>
          </p:nvSpPr>
          <p:spPr bwMode="auto">
            <a:xfrm>
              <a:off x="2924175" y="3195638"/>
              <a:ext cx="666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1" name="Line 122"/>
            <p:cNvSpPr>
              <a:spLocks noChangeShapeType="1"/>
            </p:cNvSpPr>
            <p:nvPr/>
          </p:nvSpPr>
          <p:spPr bwMode="auto">
            <a:xfrm>
              <a:off x="2990850" y="31956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2" name="Line 123"/>
            <p:cNvSpPr>
              <a:spLocks noChangeShapeType="1"/>
            </p:cNvSpPr>
            <p:nvPr/>
          </p:nvSpPr>
          <p:spPr bwMode="auto">
            <a:xfrm>
              <a:off x="2990850" y="3348038"/>
              <a:ext cx="14763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3" name="Rectangle 124"/>
            <p:cNvSpPr>
              <a:spLocks noChangeArrowheads="1"/>
            </p:cNvSpPr>
            <p:nvPr/>
          </p:nvSpPr>
          <p:spPr bwMode="auto">
            <a:xfrm>
              <a:off x="4552950" y="32432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04" name="Line 125"/>
            <p:cNvSpPr>
              <a:spLocks noChangeShapeType="1"/>
            </p:cNvSpPr>
            <p:nvPr/>
          </p:nvSpPr>
          <p:spPr bwMode="auto">
            <a:xfrm flipV="1">
              <a:off x="2990850" y="30432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5" name="Line 126"/>
            <p:cNvSpPr>
              <a:spLocks noChangeShapeType="1"/>
            </p:cNvSpPr>
            <p:nvPr/>
          </p:nvSpPr>
          <p:spPr bwMode="auto">
            <a:xfrm flipH="1">
              <a:off x="2838450" y="3043238"/>
              <a:ext cx="1524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6" name="Line 127"/>
            <p:cNvSpPr>
              <a:spLocks noChangeShapeType="1"/>
            </p:cNvSpPr>
            <p:nvPr/>
          </p:nvSpPr>
          <p:spPr bwMode="auto">
            <a:xfrm>
              <a:off x="2838450" y="30432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7" name="Line 128"/>
            <p:cNvSpPr>
              <a:spLocks noChangeShapeType="1"/>
            </p:cNvSpPr>
            <p:nvPr/>
          </p:nvSpPr>
          <p:spPr bwMode="auto">
            <a:xfrm>
              <a:off x="2838450" y="3148013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8" name="Rectangle 129"/>
            <p:cNvSpPr>
              <a:spLocks noChangeArrowheads="1"/>
            </p:cNvSpPr>
            <p:nvPr/>
          </p:nvSpPr>
          <p:spPr bwMode="auto">
            <a:xfrm>
              <a:off x="4552950" y="30337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09" name="Line 130"/>
            <p:cNvSpPr>
              <a:spLocks noChangeShapeType="1"/>
            </p:cNvSpPr>
            <p:nvPr/>
          </p:nvSpPr>
          <p:spPr bwMode="auto">
            <a:xfrm flipV="1">
              <a:off x="2838450" y="29384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0" name="Line 131"/>
            <p:cNvSpPr>
              <a:spLocks noChangeShapeType="1"/>
            </p:cNvSpPr>
            <p:nvPr/>
          </p:nvSpPr>
          <p:spPr bwMode="auto">
            <a:xfrm>
              <a:off x="2838450" y="2938463"/>
              <a:ext cx="1628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1" name="Rectangle 132"/>
            <p:cNvSpPr>
              <a:spLocks noChangeArrowheads="1"/>
            </p:cNvSpPr>
            <p:nvPr/>
          </p:nvSpPr>
          <p:spPr bwMode="auto">
            <a:xfrm>
              <a:off x="4552950" y="283368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12" name="Line 133"/>
            <p:cNvSpPr>
              <a:spLocks noChangeShapeType="1"/>
            </p:cNvSpPr>
            <p:nvPr/>
          </p:nvSpPr>
          <p:spPr bwMode="auto">
            <a:xfrm flipV="1">
              <a:off x="2924175" y="255746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3" name="Line 134"/>
            <p:cNvSpPr>
              <a:spLocks noChangeShapeType="1"/>
            </p:cNvSpPr>
            <p:nvPr/>
          </p:nvSpPr>
          <p:spPr bwMode="auto">
            <a:xfrm>
              <a:off x="2924175" y="2557463"/>
              <a:ext cx="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4" name="Line 135"/>
            <p:cNvSpPr>
              <a:spLocks noChangeShapeType="1"/>
            </p:cNvSpPr>
            <p:nvPr/>
          </p:nvSpPr>
          <p:spPr bwMode="auto">
            <a:xfrm>
              <a:off x="2924175" y="2557463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5" name="Line 136"/>
            <p:cNvSpPr>
              <a:spLocks noChangeShapeType="1"/>
            </p:cNvSpPr>
            <p:nvPr/>
          </p:nvSpPr>
          <p:spPr bwMode="auto">
            <a:xfrm>
              <a:off x="2924175" y="2738438"/>
              <a:ext cx="15430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6" name="Rectangle 137"/>
            <p:cNvSpPr>
              <a:spLocks noChangeArrowheads="1"/>
            </p:cNvSpPr>
            <p:nvPr/>
          </p:nvSpPr>
          <p:spPr bwMode="auto">
            <a:xfrm>
              <a:off x="4552950" y="2624138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17" name="Line 138"/>
            <p:cNvSpPr>
              <a:spLocks noChangeShapeType="1"/>
            </p:cNvSpPr>
            <p:nvPr/>
          </p:nvSpPr>
          <p:spPr bwMode="auto">
            <a:xfrm flipV="1">
              <a:off x="2924175" y="2376488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8" name="Line 139"/>
            <p:cNvSpPr>
              <a:spLocks noChangeShapeType="1"/>
            </p:cNvSpPr>
            <p:nvPr/>
          </p:nvSpPr>
          <p:spPr bwMode="auto">
            <a:xfrm>
              <a:off x="2924175" y="2376488"/>
              <a:ext cx="1047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19" name="Line 140"/>
            <p:cNvSpPr>
              <a:spLocks noChangeShapeType="1"/>
            </p:cNvSpPr>
            <p:nvPr/>
          </p:nvSpPr>
          <p:spPr bwMode="auto">
            <a:xfrm>
              <a:off x="3028950" y="2376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0" name="Line 141"/>
            <p:cNvSpPr>
              <a:spLocks noChangeShapeType="1"/>
            </p:cNvSpPr>
            <p:nvPr/>
          </p:nvSpPr>
          <p:spPr bwMode="auto">
            <a:xfrm>
              <a:off x="3028950" y="2528888"/>
              <a:ext cx="14382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1" name="Rectangle 142"/>
            <p:cNvSpPr>
              <a:spLocks noChangeArrowheads="1"/>
            </p:cNvSpPr>
            <p:nvPr/>
          </p:nvSpPr>
          <p:spPr bwMode="auto">
            <a:xfrm>
              <a:off x="4552950" y="2424113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22" name="Line 143"/>
            <p:cNvSpPr>
              <a:spLocks noChangeShapeType="1"/>
            </p:cNvSpPr>
            <p:nvPr/>
          </p:nvSpPr>
          <p:spPr bwMode="auto">
            <a:xfrm flipV="1">
              <a:off x="3028950" y="2224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3" name="Line 144"/>
            <p:cNvSpPr>
              <a:spLocks noChangeShapeType="1"/>
            </p:cNvSpPr>
            <p:nvPr/>
          </p:nvSpPr>
          <p:spPr bwMode="auto">
            <a:xfrm flipH="1">
              <a:off x="2828925" y="2224088"/>
              <a:ext cx="200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4" name="Line 145"/>
            <p:cNvSpPr>
              <a:spLocks noChangeShapeType="1"/>
            </p:cNvSpPr>
            <p:nvPr/>
          </p:nvSpPr>
          <p:spPr bwMode="auto">
            <a:xfrm>
              <a:off x="2828925" y="22240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5" name="Line 146"/>
            <p:cNvSpPr>
              <a:spLocks noChangeShapeType="1"/>
            </p:cNvSpPr>
            <p:nvPr/>
          </p:nvSpPr>
          <p:spPr bwMode="auto">
            <a:xfrm>
              <a:off x="2828925" y="2328863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6" name="Rectangle 147"/>
            <p:cNvSpPr>
              <a:spLocks noChangeArrowheads="1"/>
            </p:cNvSpPr>
            <p:nvPr/>
          </p:nvSpPr>
          <p:spPr bwMode="auto">
            <a:xfrm>
              <a:off x="4552950" y="2214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227" name="Line 148"/>
            <p:cNvSpPr>
              <a:spLocks noChangeShapeType="1"/>
            </p:cNvSpPr>
            <p:nvPr/>
          </p:nvSpPr>
          <p:spPr bwMode="auto">
            <a:xfrm flipV="1">
              <a:off x="2828925" y="2119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8" name="Line 149"/>
            <p:cNvSpPr>
              <a:spLocks noChangeShapeType="1"/>
            </p:cNvSpPr>
            <p:nvPr/>
          </p:nvSpPr>
          <p:spPr bwMode="auto">
            <a:xfrm>
              <a:off x="2828925" y="2119313"/>
              <a:ext cx="1638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29" name="Rectangle 150"/>
            <p:cNvSpPr>
              <a:spLocks noChangeArrowheads="1"/>
            </p:cNvSpPr>
            <p:nvPr/>
          </p:nvSpPr>
          <p:spPr bwMode="auto">
            <a:xfrm>
              <a:off x="4552950" y="2014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Ward’s Minimum Variance Method</a:t>
            </a:r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99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 cluster variance </a:t>
            </a:r>
            <a:r>
              <a:rPr lang="en-US" sz="1600" dirty="0" smtClean="0"/>
              <a:t>(TESS: total error sum of squares)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Add object that increases TESS the least</a:t>
            </a:r>
            <a:endParaRPr lang="en-US" sz="2800" dirty="0"/>
          </a:p>
        </p:txBody>
      </p:sp>
      <p:sp>
        <p:nvSpPr>
          <p:cNvPr id="60211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98881" y="2281238"/>
            <a:ext cx="4238625" cy="2543175"/>
            <a:chOff x="1220788" y="2957513"/>
            <a:chExt cx="4238625" cy="2543175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373188" y="5091113"/>
              <a:ext cx="3105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478338" y="50911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440113" y="50911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401888" y="50911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373188" y="50911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220788" y="52435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49488" y="52435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40101" y="52435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378326" y="52435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230313" y="3976688"/>
              <a:ext cx="0" cy="466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30313" y="4443413"/>
              <a:ext cx="1200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430463" y="4443413"/>
              <a:ext cx="0" cy="3048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430463" y="4748213"/>
              <a:ext cx="8858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16288" y="474821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316288" y="4900613"/>
              <a:ext cx="11620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554538" y="479583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3316288" y="459581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316288" y="4595813"/>
              <a:ext cx="200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516313" y="45958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516313" y="4700588"/>
              <a:ext cx="962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554538" y="4586288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516313" y="44910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516313" y="4491038"/>
              <a:ext cx="9620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554538" y="4386263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430463" y="4138613"/>
              <a:ext cx="0" cy="3048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30463" y="4138613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820988" y="413861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820988" y="4291013"/>
              <a:ext cx="16573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554538" y="418623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2820988" y="398621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820988" y="3986213"/>
              <a:ext cx="476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297238" y="39862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97238" y="4090988"/>
              <a:ext cx="11811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554538" y="397668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3297238" y="38814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297238" y="3881438"/>
              <a:ext cx="11811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554538" y="377666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1230313" y="3500438"/>
              <a:ext cx="0" cy="476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230313" y="3500438"/>
              <a:ext cx="6381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868488" y="3500438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868488" y="3681413"/>
              <a:ext cx="26098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554538" y="3567113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V="1">
              <a:off x="1868488" y="3319463"/>
              <a:ext cx="0" cy="1809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1868488" y="3319463"/>
              <a:ext cx="14763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344863" y="33194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344863" y="3471863"/>
              <a:ext cx="1133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554538" y="33670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V="1">
              <a:off x="3344863" y="3167063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3344863" y="3167063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506788" y="31670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3506788" y="3271838"/>
              <a:ext cx="9715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554538" y="3157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506788" y="30622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3506788" y="3062288"/>
              <a:ext cx="9715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554538" y="295751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7548393" y="5928526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UPGMA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298865" y="3633788"/>
            <a:ext cx="3733623" cy="2291672"/>
            <a:chOff x="3641725" y="2309813"/>
            <a:chExt cx="4143375" cy="2543175"/>
          </a:xfrm>
        </p:grpSpPr>
        <p:sp>
          <p:nvSpPr>
            <p:cNvPr id="70" name="Line 128"/>
            <p:cNvSpPr>
              <a:spLocks noChangeShapeType="1"/>
            </p:cNvSpPr>
            <p:nvPr/>
          </p:nvSpPr>
          <p:spPr bwMode="auto">
            <a:xfrm flipH="1">
              <a:off x="3870325" y="4443413"/>
              <a:ext cx="2933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9"/>
            <p:cNvSpPr>
              <a:spLocks noChangeShapeType="1"/>
            </p:cNvSpPr>
            <p:nvPr/>
          </p:nvSpPr>
          <p:spPr bwMode="auto">
            <a:xfrm>
              <a:off x="68040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30"/>
            <p:cNvSpPr>
              <a:spLocks noChangeShapeType="1"/>
            </p:cNvSpPr>
            <p:nvPr/>
          </p:nvSpPr>
          <p:spPr bwMode="auto">
            <a:xfrm>
              <a:off x="621347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31"/>
            <p:cNvSpPr>
              <a:spLocks noChangeShapeType="1"/>
            </p:cNvSpPr>
            <p:nvPr/>
          </p:nvSpPr>
          <p:spPr bwMode="auto">
            <a:xfrm>
              <a:off x="56229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32"/>
            <p:cNvSpPr>
              <a:spLocks noChangeShapeType="1"/>
            </p:cNvSpPr>
            <p:nvPr/>
          </p:nvSpPr>
          <p:spPr bwMode="auto">
            <a:xfrm>
              <a:off x="50419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33"/>
            <p:cNvSpPr>
              <a:spLocks noChangeShapeType="1"/>
            </p:cNvSpPr>
            <p:nvPr/>
          </p:nvSpPr>
          <p:spPr bwMode="auto">
            <a:xfrm>
              <a:off x="44513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4"/>
            <p:cNvSpPr>
              <a:spLocks noChangeShapeType="1"/>
            </p:cNvSpPr>
            <p:nvPr/>
          </p:nvSpPr>
          <p:spPr bwMode="auto">
            <a:xfrm>
              <a:off x="3870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35"/>
            <p:cNvSpPr>
              <a:spLocks noChangeArrowheads="1"/>
            </p:cNvSpPr>
            <p:nvPr/>
          </p:nvSpPr>
          <p:spPr bwMode="auto">
            <a:xfrm>
              <a:off x="37179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136"/>
            <p:cNvSpPr>
              <a:spLocks noChangeArrowheads="1"/>
            </p:cNvSpPr>
            <p:nvPr/>
          </p:nvSpPr>
          <p:spPr bwMode="auto">
            <a:xfrm>
              <a:off x="435133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137"/>
            <p:cNvSpPr>
              <a:spLocks noChangeArrowheads="1"/>
            </p:cNvSpPr>
            <p:nvPr/>
          </p:nvSpPr>
          <p:spPr bwMode="auto">
            <a:xfrm>
              <a:off x="49418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8"/>
            <p:cNvSpPr>
              <a:spLocks noChangeArrowheads="1"/>
            </p:cNvSpPr>
            <p:nvPr/>
          </p:nvSpPr>
          <p:spPr bwMode="auto">
            <a:xfrm>
              <a:off x="55229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39"/>
            <p:cNvSpPr>
              <a:spLocks noChangeArrowheads="1"/>
            </p:cNvSpPr>
            <p:nvPr/>
          </p:nvSpPr>
          <p:spPr bwMode="auto">
            <a:xfrm>
              <a:off x="611346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40"/>
            <p:cNvSpPr>
              <a:spLocks noChangeArrowheads="1"/>
            </p:cNvSpPr>
            <p:nvPr/>
          </p:nvSpPr>
          <p:spPr bwMode="auto">
            <a:xfrm>
              <a:off x="67040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Line 141"/>
            <p:cNvSpPr>
              <a:spLocks noChangeShapeType="1"/>
            </p:cNvSpPr>
            <p:nvPr/>
          </p:nvSpPr>
          <p:spPr bwMode="auto">
            <a:xfrm>
              <a:off x="3641725" y="3881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2"/>
            <p:cNvSpPr>
              <a:spLocks noChangeShapeType="1"/>
            </p:cNvSpPr>
            <p:nvPr/>
          </p:nvSpPr>
          <p:spPr bwMode="auto">
            <a:xfrm>
              <a:off x="3641725" y="4252913"/>
              <a:ext cx="3162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43"/>
            <p:cNvSpPr>
              <a:spLocks noChangeArrowheads="1"/>
            </p:cNvSpPr>
            <p:nvPr/>
          </p:nvSpPr>
          <p:spPr bwMode="auto">
            <a:xfrm>
              <a:off x="68802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Line 144"/>
            <p:cNvSpPr>
              <a:spLocks noChangeShapeType="1"/>
            </p:cNvSpPr>
            <p:nvPr/>
          </p:nvSpPr>
          <p:spPr bwMode="auto">
            <a:xfrm flipV="1">
              <a:off x="3641725" y="3509963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45"/>
            <p:cNvSpPr>
              <a:spLocks noChangeShapeType="1"/>
            </p:cNvSpPr>
            <p:nvPr/>
          </p:nvSpPr>
          <p:spPr bwMode="auto">
            <a:xfrm>
              <a:off x="3641725" y="350996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6"/>
            <p:cNvSpPr>
              <a:spLocks noChangeShapeType="1"/>
            </p:cNvSpPr>
            <p:nvPr/>
          </p:nvSpPr>
          <p:spPr bwMode="auto">
            <a:xfrm>
              <a:off x="4394200" y="3509963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47"/>
            <p:cNvSpPr>
              <a:spLocks noChangeShapeType="1"/>
            </p:cNvSpPr>
            <p:nvPr/>
          </p:nvSpPr>
          <p:spPr bwMode="auto">
            <a:xfrm>
              <a:off x="4394200" y="3900488"/>
              <a:ext cx="857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8"/>
            <p:cNvSpPr>
              <a:spLocks noChangeShapeType="1"/>
            </p:cNvSpPr>
            <p:nvPr/>
          </p:nvSpPr>
          <p:spPr bwMode="auto">
            <a:xfrm>
              <a:off x="5251450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49"/>
            <p:cNvSpPr>
              <a:spLocks noChangeShapeType="1"/>
            </p:cNvSpPr>
            <p:nvPr/>
          </p:nvSpPr>
          <p:spPr bwMode="auto">
            <a:xfrm>
              <a:off x="5251450" y="4052888"/>
              <a:ext cx="1552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50"/>
            <p:cNvSpPr>
              <a:spLocks noChangeArrowheads="1"/>
            </p:cNvSpPr>
            <p:nvPr/>
          </p:nvSpPr>
          <p:spPr bwMode="auto">
            <a:xfrm>
              <a:off x="68802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151"/>
            <p:cNvSpPr>
              <a:spLocks noChangeShapeType="1"/>
            </p:cNvSpPr>
            <p:nvPr/>
          </p:nvSpPr>
          <p:spPr bwMode="auto">
            <a:xfrm flipV="1">
              <a:off x="5251450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52"/>
            <p:cNvSpPr>
              <a:spLocks noChangeShapeType="1"/>
            </p:cNvSpPr>
            <p:nvPr/>
          </p:nvSpPr>
          <p:spPr bwMode="auto">
            <a:xfrm>
              <a:off x="5251450" y="3748088"/>
              <a:ext cx="180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53"/>
            <p:cNvSpPr>
              <a:spLocks noChangeShapeType="1"/>
            </p:cNvSpPr>
            <p:nvPr/>
          </p:nvSpPr>
          <p:spPr bwMode="auto">
            <a:xfrm>
              <a:off x="54324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54"/>
            <p:cNvSpPr>
              <a:spLocks noChangeShapeType="1"/>
            </p:cNvSpPr>
            <p:nvPr/>
          </p:nvSpPr>
          <p:spPr bwMode="auto">
            <a:xfrm>
              <a:off x="5432425" y="3843338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55"/>
            <p:cNvSpPr>
              <a:spLocks noChangeArrowheads="1"/>
            </p:cNvSpPr>
            <p:nvPr/>
          </p:nvSpPr>
          <p:spPr bwMode="auto">
            <a:xfrm>
              <a:off x="68802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Line 156"/>
            <p:cNvSpPr>
              <a:spLocks noChangeShapeType="1"/>
            </p:cNvSpPr>
            <p:nvPr/>
          </p:nvSpPr>
          <p:spPr bwMode="auto">
            <a:xfrm flipV="1">
              <a:off x="54324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57"/>
            <p:cNvSpPr>
              <a:spLocks noChangeShapeType="1"/>
            </p:cNvSpPr>
            <p:nvPr/>
          </p:nvSpPr>
          <p:spPr bwMode="auto">
            <a:xfrm>
              <a:off x="5432425" y="3643313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58"/>
            <p:cNvSpPr>
              <a:spLocks noChangeArrowheads="1"/>
            </p:cNvSpPr>
            <p:nvPr/>
          </p:nvSpPr>
          <p:spPr bwMode="auto">
            <a:xfrm>
              <a:off x="68802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159"/>
            <p:cNvSpPr>
              <a:spLocks noChangeShapeType="1"/>
            </p:cNvSpPr>
            <p:nvPr/>
          </p:nvSpPr>
          <p:spPr bwMode="auto">
            <a:xfrm flipV="1">
              <a:off x="4394200" y="3119438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60"/>
            <p:cNvSpPr>
              <a:spLocks noChangeShapeType="1"/>
            </p:cNvSpPr>
            <p:nvPr/>
          </p:nvSpPr>
          <p:spPr bwMode="auto">
            <a:xfrm>
              <a:off x="4394200" y="3119438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61"/>
            <p:cNvSpPr>
              <a:spLocks noChangeShapeType="1"/>
            </p:cNvSpPr>
            <p:nvPr/>
          </p:nvSpPr>
          <p:spPr bwMode="auto">
            <a:xfrm>
              <a:off x="4556125" y="311943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62"/>
            <p:cNvSpPr>
              <a:spLocks noChangeShapeType="1"/>
            </p:cNvSpPr>
            <p:nvPr/>
          </p:nvSpPr>
          <p:spPr bwMode="auto">
            <a:xfrm>
              <a:off x="4556125" y="3443288"/>
              <a:ext cx="2247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63"/>
            <p:cNvSpPr>
              <a:spLocks noChangeArrowheads="1"/>
            </p:cNvSpPr>
            <p:nvPr/>
          </p:nvSpPr>
          <p:spPr bwMode="auto">
            <a:xfrm>
              <a:off x="6880225" y="332898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164"/>
            <p:cNvSpPr>
              <a:spLocks noChangeShapeType="1"/>
            </p:cNvSpPr>
            <p:nvPr/>
          </p:nvSpPr>
          <p:spPr bwMode="auto">
            <a:xfrm flipV="1">
              <a:off x="4556125" y="280511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65"/>
            <p:cNvSpPr>
              <a:spLocks noChangeShapeType="1"/>
            </p:cNvSpPr>
            <p:nvPr/>
          </p:nvSpPr>
          <p:spPr bwMode="auto">
            <a:xfrm>
              <a:off x="4556125" y="2805113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66"/>
            <p:cNvSpPr>
              <a:spLocks noChangeShapeType="1"/>
            </p:cNvSpPr>
            <p:nvPr/>
          </p:nvSpPr>
          <p:spPr bwMode="auto">
            <a:xfrm>
              <a:off x="4746625" y="2805113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7"/>
            <p:cNvSpPr>
              <a:spLocks noChangeShapeType="1"/>
            </p:cNvSpPr>
            <p:nvPr/>
          </p:nvSpPr>
          <p:spPr bwMode="auto">
            <a:xfrm>
              <a:off x="4746625" y="3081338"/>
              <a:ext cx="476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68"/>
            <p:cNvSpPr>
              <a:spLocks noChangeShapeType="1"/>
            </p:cNvSpPr>
            <p:nvPr/>
          </p:nvSpPr>
          <p:spPr bwMode="auto">
            <a:xfrm>
              <a:off x="5222875" y="30813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69"/>
            <p:cNvSpPr>
              <a:spLocks noChangeShapeType="1"/>
            </p:cNvSpPr>
            <p:nvPr/>
          </p:nvSpPr>
          <p:spPr bwMode="auto">
            <a:xfrm>
              <a:off x="5222875" y="3233738"/>
              <a:ext cx="1581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70"/>
            <p:cNvSpPr>
              <a:spLocks noChangeArrowheads="1"/>
            </p:cNvSpPr>
            <p:nvPr/>
          </p:nvSpPr>
          <p:spPr bwMode="auto">
            <a:xfrm>
              <a:off x="6880225" y="31289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171"/>
            <p:cNvSpPr>
              <a:spLocks noChangeShapeType="1"/>
            </p:cNvSpPr>
            <p:nvPr/>
          </p:nvSpPr>
          <p:spPr bwMode="auto">
            <a:xfrm flipV="1">
              <a:off x="5222875" y="29289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72"/>
            <p:cNvSpPr>
              <a:spLocks noChangeShapeType="1"/>
            </p:cNvSpPr>
            <p:nvPr/>
          </p:nvSpPr>
          <p:spPr bwMode="auto">
            <a:xfrm>
              <a:off x="5222875" y="2928938"/>
              <a:ext cx="219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73"/>
            <p:cNvSpPr>
              <a:spLocks noChangeShapeType="1"/>
            </p:cNvSpPr>
            <p:nvPr/>
          </p:nvSpPr>
          <p:spPr bwMode="auto">
            <a:xfrm>
              <a:off x="5441950" y="29289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74"/>
            <p:cNvSpPr>
              <a:spLocks noChangeShapeType="1"/>
            </p:cNvSpPr>
            <p:nvPr/>
          </p:nvSpPr>
          <p:spPr bwMode="auto">
            <a:xfrm>
              <a:off x="5441950" y="303371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75"/>
            <p:cNvSpPr>
              <a:spLocks noChangeArrowheads="1"/>
            </p:cNvSpPr>
            <p:nvPr/>
          </p:nvSpPr>
          <p:spPr bwMode="auto">
            <a:xfrm>
              <a:off x="6880225" y="29194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Line 176"/>
            <p:cNvSpPr>
              <a:spLocks noChangeShapeType="1"/>
            </p:cNvSpPr>
            <p:nvPr/>
          </p:nvSpPr>
          <p:spPr bwMode="auto">
            <a:xfrm flipV="1">
              <a:off x="5441950" y="28241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77"/>
            <p:cNvSpPr>
              <a:spLocks noChangeShapeType="1"/>
            </p:cNvSpPr>
            <p:nvPr/>
          </p:nvSpPr>
          <p:spPr bwMode="auto">
            <a:xfrm>
              <a:off x="5441950" y="282416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78"/>
            <p:cNvSpPr>
              <a:spLocks noChangeArrowheads="1"/>
            </p:cNvSpPr>
            <p:nvPr/>
          </p:nvSpPr>
          <p:spPr bwMode="auto">
            <a:xfrm>
              <a:off x="6880225" y="271938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Line 179"/>
            <p:cNvSpPr>
              <a:spLocks noChangeShapeType="1"/>
            </p:cNvSpPr>
            <p:nvPr/>
          </p:nvSpPr>
          <p:spPr bwMode="auto">
            <a:xfrm flipV="1">
              <a:off x="4746625" y="2519363"/>
              <a:ext cx="0" cy="2857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80"/>
            <p:cNvSpPr>
              <a:spLocks noChangeShapeType="1"/>
            </p:cNvSpPr>
            <p:nvPr/>
          </p:nvSpPr>
          <p:spPr bwMode="auto">
            <a:xfrm>
              <a:off x="4746625" y="2519363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81"/>
            <p:cNvSpPr>
              <a:spLocks noChangeShapeType="1"/>
            </p:cNvSpPr>
            <p:nvPr/>
          </p:nvSpPr>
          <p:spPr bwMode="auto">
            <a:xfrm>
              <a:off x="5137150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82"/>
            <p:cNvSpPr>
              <a:spLocks noChangeShapeType="1"/>
            </p:cNvSpPr>
            <p:nvPr/>
          </p:nvSpPr>
          <p:spPr bwMode="auto">
            <a:xfrm>
              <a:off x="5137150" y="262413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83"/>
            <p:cNvSpPr>
              <a:spLocks noChangeArrowheads="1"/>
            </p:cNvSpPr>
            <p:nvPr/>
          </p:nvSpPr>
          <p:spPr bwMode="auto">
            <a:xfrm>
              <a:off x="6880225" y="250983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Line 184"/>
            <p:cNvSpPr>
              <a:spLocks noChangeShapeType="1"/>
            </p:cNvSpPr>
            <p:nvPr/>
          </p:nvSpPr>
          <p:spPr bwMode="auto">
            <a:xfrm flipV="1">
              <a:off x="5137150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85"/>
            <p:cNvSpPr>
              <a:spLocks noChangeShapeType="1"/>
            </p:cNvSpPr>
            <p:nvPr/>
          </p:nvSpPr>
          <p:spPr bwMode="auto">
            <a:xfrm>
              <a:off x="5137150" y="241458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86"/>
            <p:cNvSpPr>
              <a:spLocks noChangeArrowheads="1"/>
            </p:cNvSpPr>
            <p:nvPr/>
          </p:nvSpPr>
          <p:spPr bwMode="auto">
            <a:xfrm>
              <a:off x="6880225" y="230981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Partition Methods: K-Means Clustering</a:t>
            </a: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43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Partitions data </a:t>
            </a:r>
            <a:r>
              <a:rPr lang="en-US" sz="2800" dirty="0" smtClean="0"/>
              <a:t>into </a:t>
            </a:r>
            <a:r>
              <a:rPr lang="en-US" sz="2800" dirty="0"/>
              <a:t>groups that minimize TESS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Define </a:t>
            </a:r>
            <a:r>
              <a:rPr lang="en-US" sz="2000" dirty="0"/>
              <a:t># groups (</a:t>
            </a:r>
            <a:r>
              <a:rPr lang="en-US" sz="2000" i="1" dirty="0"/>
              <a:t>k</a:t>
            </a:r>
            <a:r>
              <a:rPr lang="en-US" sz="2000" dirty="0"/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Assign specimens to groups, calculate centroid, and TESS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/>
              <a:t>Repeat many times and choose solution with minimal TESS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Can iterate for 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/>
              <a:t>= 2,3,4 etc. to find optimal # </a:t>
            </a:r>
            <a:r>
              <a:rPr lang="en-US" sz="2800" dirty="0" smtClean="0"/>
              <a:t>groups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Does </a:t>
            </a:r>
            <a:r>
              <a:rPr lang="en-US" sz="2800" dirty="0"/>
              <a:t>not yield </a:t>
            </a:r>
            <a:r>
              <a:rPr lang="en-US" sz="2800" dirty="0" err="1"/>
              <a:t>dendogram</a:t>
            </a:r>
            <a:r>
              <a:rPr lang="en-US" sz="2800" dirty="0"/>
              <a:t> (not hierarchical</a:t>
            </a:r>
            <a:r>
              <a:rPr lang="en-US" sz="2800" dirty="0" smtClean="0"/>
              <a:t>) ; </a:t>
            </a:r>
            <a:r>
              <a:rPr lang="en-US" sz="1800" dirty="0"/>
              <a:t>only </a:t>
            </a:r>
            <a:r>
              <a:rPr lang="en-US" sz="1800" dirty="0" smtClean="0"/>
              <a:t>group </a:t>
            </a:r>
            <a:r>
              <a:rPr lang="en-US" sz="1800" dirty="0"/>
              <a:t>membership</a:t>
            </a:r>
          </a:p>
        </p:txBody>
      </p:sp>
      <p:sp>
        <p:nvSpPr>
          <p:cNvPr id="6062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2738438" y="182880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Ordination and Dimension Reduction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Visualize high dimensional data space as succinctly as possible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Describe variation in original data with new set of variables (typically orthogonal vectors)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Order new variables by variation explained (most – least)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Plot first few dimensions to summarize data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/>
              <a:t>Principal Components Analysis (PCA) one approach (others include: PCoA, MDS, CA, etc.)</a:t>
            </a:r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Clustering: Comments</a:t>
            </a:r>
          </a:p>
        </p:txBody>
      </p:sp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103842" y="1046817"/>
            <a:ext cx="9986089" cy="576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Recall: these methods do </a:t>
            </a:r>
            <a:r>
              <a:rPr lang="en-US" sz="2800" dirty="0"/>
              <a:t>NOT assume process!!  </a:t>
            </a:r>
            <a:endParaRPr lang="en-US" sz="2800" dirty="0" smtClean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Careful </a:t>
            </a:r>
            <a:r>
              <a:rPr lang="en-US" sz="2800" dirty="0"/>
              <a:t>in interpretation </a:t>
            </a:r>
            <a:r>
              <a:rPr lang="en-US" sz="2800" dirty="0" smtClean="0"/>
              <a:t>(not based on evolutionary history)</a:t>
            </a:r>
            <a:r>
              <a:rPr lang="en-US" sz="2800" dirty="0"/>
              <a:t>	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Change of metric/distance measure may alter results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2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Useful to combine with ordination (are complementary)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2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Other </a:t>
            </a:r>
            <a:r>
              <a:rPr lang="en-US" sz="2800" dirty="0"/>
              <a:t>methods exist: </a:t>
            </a:r>
            <a:r>
              <a:rPr lang="en-US" dirty="0" smtClean="0"/>
              <a:t>minimum </a:t>
            </a:r>
            <a:r>
              <a:rPr lang="en-US" dirty="0"/>
              <a:t>spanning </a:t>
            </a:r>
            <a:r>
              <a:rPr lang="en-US" dirty="0" smtClean="0"/>
              <a:t>tree (MST), neighbor-joining, flexible-link </a:t>
            </a:r>
            <a:r>
              <a:rPr lang="en-US" dirty="0"/>
              <a:t>clustering, probabilistic clustering, evolutionary model-based ‘clustering’ (parsimony, </a:t>
            </a:r>
            <a:r>
              <a:rPr lang="en-US" dirty="0" smtClean="0"/>
              <a:t>ML, Bayesian, </a:t>
            </a:r>
            <a:r>
              <a:rPr lang="en-US" dirty="0"/>
              <a:t>etc.)</a:t>
            </a:r>
          </a:p>
        </p:txBody>
      </p:sp>
      <p:sp>
        <p:nvSpPr>
          <p:cNvPr id="5713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90202" y="3103439"/>
            <a:ext cx="4017354" cy="2598072"/>
            <a:chOff x="1455689" y="3211513"/>
            <a:chExt cx="4437111" cy="286953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92500" y="387826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2500" y="397351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82975" y="38877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82975" y="39639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473450" y="389731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473450" y="395446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463925" y="390683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463925" y="39354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63925" y="39258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63925" y="39258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63925" y="38782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987800" y="346868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987800" y="356393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978275" y="347821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978275" y="355441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968750" y="348773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68750" y="354488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959225" y="349726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959225" y="352583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959225" y="351631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59225" y="351631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959225" y="34686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435475" y="501173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35475" y="510698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425950" y="50212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425950" y="50974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16425" y="503078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416425" y="508793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406900" y="50403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406900" y="506888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406900" y="50593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406900" y="50593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406900" y="50117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768600" y="528796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768600" y="538321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759075" y="52974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759075" y="53736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749550" y="530701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749550" y="536416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40025" y="531653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740025" y="53451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740025" y="53355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740025" y="53355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2740025" y="52879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64025" y="407828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264025" y="417353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4254500" y="408781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4254500" y="416401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244975" y="409733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244975" y="415448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35450" y="410686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235450" y="413543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235450" y="412591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235450" y="412591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235450" y="407828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454400" y="324961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454400" y="334486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444875" y="325913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444875" y="333533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435350" y="326866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435350" y="332581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425825" y="327818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425825" y="330676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425825" y="329723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425825" y="329723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3425825" y="32496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559300" y="356393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559300" y="365918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549775" y="35734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549775" y="36496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540250" y="358298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540250" y="364013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4530725" y="35925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4530725" y="362108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530725" y="36115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4530725" y="36115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4530725" y="35639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4968875" y="398303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968875" y="4078288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4959350" y="39925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4959350" y="4068763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949825" y="400208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949825" y="4059238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940300" y="40116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940300" y="404018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940300" y="40306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940300" y="4030663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>
              <a:off x="4940300" y="3983038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959350" y="475456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4959350" y="484981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4949825" y="47640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4949825" y="484028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940300" y="477361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940300" y="483076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930775" y="478313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4930775" y="481171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930775" y="48021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930775" y="480218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4930775" y="475456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5178425" y="446881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5178425" y="4564063"/>
              <a:ext cx="476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5168900" y="447833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5168900" y="4554538"/>
              <a:ext cx="666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5159375" y="448786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5159375" y="4545013"/>
              <a:ext cx="8572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5149850" y="4497388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5149850" y="4525963"/>
              <a:ext cx="104775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5149850" y="451643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5149850" y="4516438"/>
              <a:ext cx="104775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auto">
            <a:xfrm>
              <a:off x="5149850" y="4468813"/>
              <a:ext cx="95250" cy="95250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3121025" y="5421313"/>
              <a:ext cx="22098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3121025" y="54213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4225925" y="54213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5330825" y="54213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2987675" y="5573713"/>
              <a:ext cx="2667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4125913" y="55737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5230813" y="55737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 flipV="1">
              <a:off x="2092325" y="3335338"/>
              <a:ext cx="0" cy="17716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H="1">
              <a:off x="2006600" y="5106988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 flipH="1">
              <a:off x="2006600" y="4659313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 flipH="1">
              <a:off x="2006600" y="4221163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 flipH="1">
              <a:off x="2006600" y="3783013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 flipH="1">
              <a:off x="2006600" y="3335338"/>
              <a:ext cx="857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 rot="16200000">
              <a:off x="1697038" y="4978401"/>
              <a:ext cx="2667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 rot="16200000">
              <a:off x="1697038" y="4529138"/>
              <a:ext cx="2667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 rot="16200000">
              <a:off x="1730375" y="4092576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 rot="16200000">
              <a:off x="1730375" y="3654426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 rot="16200000">
              <a:off x="1730375" y="3206751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2092325" y="3211513"/>
              <a:ext cx="3800475" cy="22098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3696307" y="5834826"/>
              <a:ext cx="6939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PCoA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 rot="16200000">
              <a:off x="1231813" y="4130239"/>
              <a:ext cx="6939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PCoA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3535363" y="3668713"/>
              <a:ext cx="57227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030663" y="3278187"/>
              <a:ext cx="57227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4440238" y="4802188"/>
              <a:ext cx="63158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2835275" y="5078413"/>
              <a:ext cx="53700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4311650" y="3868738"/>
              <a:ext cx="5466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3415777" y="3390642"/>
              <a:ext cx="59792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4611688" y="3373437"/>
              <a:ext cx="55463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040313" y="3792537"/>
              <a:ext cx="52899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5030788" y="4564062"/>
              <a:ext cx="52899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6"/>
            <p:cNvSpPr>
              <a:spLocks noChangeArrowheads="1"/>
            </p:cNvSpPr>
            <p:nvPr/>
          </p:nvSpPr>
          <p:spPr bwMode="auto">
            <a:xfrm>
              <a:off x="5192713" y="4278312"/>
              <a:ext cx="61395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9" name="Text Box 8"/>
          <p:cNvSpPr txBox="1">
            <a:spLocks noChangeArrowheads="1"/>
          </p:cNvSpPr>
          <p:nvPr/>
        </p:nvSpPr>
        <p:spPr bwMode="auto">
          <a:xfrm>
            <a:off x="7078032" y="5239130"/>
            <a:ext cx="15893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UPGMA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6024637" y="3139210"/>
            <a:ext cx="3361584" cy="2063317"/>
            <a:chOff x="3641725" y="2309813"/>
            <a:chExt cx="4143375" cy="2543175"/>
          </a:xfrm>
        </p:grpSpPr>
        <p:sp>
          <p:nvSpPr>
            <p:cNvPr id="151" name="Line 128"/>
            <p:cNvSpPr>
              <a:spLocks noChangeShapeType="1"/>
            </p:cNvSpPr>
            <p:nvPr/>
          </p:nvSpPr>
          <p:spPr bwMode="auto">
            <a:xfrm flipH="1">
              <a:off x="3870325" y="4443413"/>
              <a:ext cx="29337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29"/>
            <p:cNvSpPr>
              <a:spLocks noChangeShapeType="1"/>
            </p:cNvSpPr>
            <p:nvPr/>
          </p:nvSpPr>
          <p:spPr bwMode="auto">
            <a:xfrm>
              <a:off x="68040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30"/>
            <p:cNvSpPr>
              <a:spLocks noChangeShapeType="1"/>
            </p:cNvSpPr>
            <p:nvPr/>
          </p:nvSpPr>
          <p:spPr bwMode="auto">
            <a:xfrm>
              <a:off x="621347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31"/>
            <p:cNvSpPr>
              <a:spLocks noChangeShapeType="1"/>
            </p:cNvSpPr>
            <p:nvPr/>
          </p:nvSpPr>
          <p:spPr bwMode="auto">
            <a:xfrm>
              <a:off x="56229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32"/>
            <p:cNvSpPr>
              <a:spLocks noChangeShapeType="1"/>
            </p:cNvSpPr>
            <p:nvPr/>
          </p:nvSpPr>
          <p:spPr bwMode="auto">
            <a:xfrm>
              <a:off x="504190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33"/>
            <p:cNvSpPr>
              <a:spLocks noChangeShapeType="1"/>
            </p:cNvSpPr>
            <p:nvPr/>
          </p:nvSpPr>
          <p:spPr bwMode="auto">
            <a:xfrm>
              <a:off x="4451350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34"/>
            <p:cNvSpPr>
              <a:spLocks noChangeShapeType="1"/>
            </p:cNvSpPr>
            <p:nvPr/>
          </p:nvSpPr>
          <p:spPr bwMode="auto">
            <a:xfrm>
              <a:off x="3870325" y="4443413"/>
              <a:ext cx="0" cy="857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35"/>
            <p:cNvSpPr>
              <a:spLocks noChangeArrowheads="1"/>
            </p:cNvSpPr>
            <p:nvPr/>
          </p:nvSpPr>
          <p:spPr bwMode="auto">
            <a:xfrm>
              <a:off x="3717925" y="4595813"/>
              <a:ext cx="3048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tangle 136"/>
            <p:cNvSpPr>
              <a:spLocks noChangeArrowheads="1"/>
            </p:cNvSpPr>
            <p:nvPr/>
          </p:nvSpPr>
          <p:spPr bwMode="auto">
            <a:xfrm>
              <a:off x="435133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137"/>
            <p:cNvSpPr>
              <a:spLocks noChangeArrowheads="1"/>
            </p:cNvSpPr>
            <p:nvPr/>
          </p:nvSpPr>
          <p:spPr bwMode="auto">
            <a:xfrm>
              <a:off x="4941888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Rectangle 138"/>
            <p:cNvSpPr>
              <a:spLocks noChangeArrowheads="1"/>
            </p:cNvSpPr>
            <p:nvPr/>
          </p:nvSpPr>
          <p:spPr bwMode="auto">
            <a:xfrm>
              <a:off x="55229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139"/>
            <p:cNvSpPr>
              <a:spLocks noChangeArrowheads="1"/>
            </p:cNvSpPr>
            <p:nvPr/>
          </p:nvSpPr>
          <p:spPr bwMode="auto">
            <a:xfrm>
              <a:off x="611346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ectangle 140"/>
            <p:cNvSpPr>
              <a:spLocks noChangeArrowheads="1"/>
            </p:cNvSpPr>
            <p:nvPr/>
          </p:nvSpPr>
          <p:spPr bwMode="auto">
            <a:xfrm>
              <a:off x="6704013" y="4595813"/>
              <a:ext cx="2000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Line 141"/>
            <p:cNvSpPr>
              <a:spLocks noChangeShapeType="1"/>
            </p:cNvSpPr>
            <p:nvPr/>
          </p:nvSpPr>
          <p:spPr bwMode="auto">
            <a:xfrm>
              <a:off x="3641725" y="3881438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42"/>
            <p:cNvSpPr>
              <a:spLocks noChangeShapeType="1"/>
            </p:cNvSpPr>
            <p:nvPr/>
          </p:nvSpPr>
          <p:spPr bwMode="auto">
            <a:xfrm>
              <a:off x="3641725" y="4252913"/>
              <a:ext cx="31623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43"/>
            <p:cNvSpPr>
              <a:spLocks noChangeArrowheads="1"/>
            </p:cNvSpPr>
            <p:nvPr/>
          </p:nvSpPr>
          <p:spPr bwMode="auto">
            <a:xfrm>
              <a:off x="6880225" y="4148138"/>
              <a:ext cx="7810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4.P_bre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Line 144"/>
            <p:cNvSpPr>
              <a:spLocks noChangeShapeType="1"/>
            </p:cNvSpPr>
            <p:nvPr/>
          </p:nvSpPr>
          <p:spPr bwMode="auto">
            <a:xfrm flipV="1">
              <a:off x="3641725" y="3509963"/>
              <a:ext cx="0" cy="3714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45"/>
            <p:cNvSpPr>
              <a:spLocks noChangeShapeType="1"/>
            </p:cNvSpPr>
            <p:nvPr/>
          </p:nvSpPr>
          <p:spPr bwMode="auto">
            <a:xfrm>
              <a:off x="3641725" y="3509963"/>
              <a:ext cx="7524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46"/>
            <p:cNvSpPr>
              <a:spLocks noChangeShapeType="1"/>
            </p:cNvSpPr>
            <p:nvPr/>
          </p:nvSpPr>
          <p:spPr bwMode="auto">
            <a:xfrm>
              <a:off x="4394200" y="3509963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47"/>
            <p:cNvSpPr>
              <a:spLocks noChangeShapeType="1"/>
            </p:cNvSpPr>
            <p:nvPr/>
          </p:nvSpPr>
          <p:spPr bwMode="auto">
            <a:xfrm>
              <a:off x="4394200" y="3900488"/>
              <a:ext cx="857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48"/>
            <p:cNvSpPr>
              <a:spLocks noChangeShapeType="1"/>
            </p:cNvSpPr>
            <p:nvPr/>
          </p:nvSpPr>
          <p:spPr bwMode="auto">
            <a:xfrm>
              <a:off x="5251450" y="39004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49"/>
            <p:cNvSpPr>
              <a:spLocks noChangeShapeType="1"/>
            </p:cNvSpPr>
            <p:nvPr/>
          </p:nvSpPr>
          <p:spPr bwMode="auto">
            <a:xfrm>
              <a:off x="5251450" y="4052888"/>
              <a:ext cx="15525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50"/>
            <p:cNvSpPr>
              <a:spLocks noChangeArrowheads="1"/>
            </p:cNvSpPr>
            <p:nvPr/>
          </p:nvSpPr>
          <p:spPr bwMode="auto">
            <a:xfrm>
              <a:off x="6880225" y="3938588"/>
              <a:ext cx="8667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6.T_stan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Line 151"/>
            <p:cNvSpPr>
              <a:spLocks noChangeShapeType="1"/>
            </p:cNvSpPr>
            <p:nvPr/>
          </p:nvSpPr>
          <p:spPr bwMode="auto">
            <a:xfrm flipV="1">
              <a:off x="5251450" y="374808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52"/>
            <p:cNvSpPr>
              <a:spLocks noChangeShapeType="1"/>
            </p:cNvSpPr>
            <p:nvPr/>
          </p:nvSpPr>
          <p:spPr bwMode="auto">
            <a:xfrm>
              <a:off x="5251450" y="3748088"/>
              <a:ext cx="1809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53"/>
            <p:cNvSpPr>
              <a:spLocks noChangeShapeType="1"/>
            </p:cNvSpPr>
            <p:nvPr/>
          </p:nvSpPr>
          <p:spPr bwMode="auto">
            <a:xfrm>
              <a:off x="5432425" y="3748088"/>
              <a:ext cx="0" cy="952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54"/>
            <p:cNvSpPr>
              <a:spLocks noChangeShapeType="1"/>
            </p:cNvSpPr>
            <p:nvPr/>
          </p:nvSpPr>
          <p:spPr bwMode="auto">
            <a:xfrm>
              <a:off x="5432425" y="3843338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55"/>
            <p:cNvSpPr>
              <a:spLocks noChangeArrowheads="1"/>
            </p:cNvSpPr>
            <p:nvPr/>
          </p:nvSpPr>
          <p:spPr bwMode="auto">
            <a:xfrm>
              <a:off x="6880225" y="3738563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Line 156"/>
            <p:cNvSpPr>
              <a:spLocks noChangeShapeType="1"/>
            </p:cNvSpPr>
            <p:nvPr/>
          </p:nvSpPr>
          <p:spPr bwMode="auto">
            <a:xfrm flipV="1">
              <a:off x="5432425" y="364331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57"/>
            <p:cNvSpPr>
              <a:spLocks noChangeShapeType="1"/>
            </p:cNvSpPr>
            <p:nvPr/>
          </p:nvSpPr>
          <p:spPr bwMode="auto">
            <a:xfrm>
              <a:off x="5432425" y="3643313"/>
              <a:ext cx="13716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58"/>
            <p:cNvSpPr>
              <a:spLocks noChangeArrowheads="1"/>
            </p:cNvSpPr>
            <p:nvPr/>
          </p:nvSpPr>
          <p:spPr bwMode="auto">
            <a:xfrm>
              <a:off x="6880225" y="3538538"/>
              <a:ext cx="8286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2.T_rom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 flipV="1">
              <a:off x="4394200" y="3119438"/>
              <a:ext cx="0" cy="3905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160"/>
            <p:cNvSpPr>
              <a:spLocks noChangeShapeType="1"/>
            </p:cNvSpPr>
            <p:nvPr/>
          </p:nvSpPr>
          <p:spPr bwMode="auto">
            <a:xfrm>
              <a:off x="4394200" y="3119438"/>
              <a:ext cx="1619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61"/>
            <p:cNvSpPr>
              <a:spLocks noChangeShapeType="1"/>
            </p:cNvSpPr>
            <p:nvPr/>
          </p:nvSpPr>
          <p:spPr bwMode="auto">
            <a:xfrm>
              <a:off x="4556125" y="3119438"/>
              <a:ext cx="0" cy="3238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62"/>
            <p:cNvSpPr>
              <a:spLocks noChangeShapeType="1"/>
            </p:cNvSpPr>
            <p:nvPr/>
          </p:nvSpPr>
          <p:spPr bwMode="auto">
            <a:xfrm>
              <a:off x="4556125" y="3443288"/>
              <a:ext cx="22479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163"/>
            <p:cNvSpPr>
              <a:spLocks noChangeArrowheads="1"/>
            </p:cNvSpPr>
            <p:nvPr/>
          </p:nvSpPr>
          <p:spPr bwMode="auto">
            <a:xfrm>
              <a:off x="6880225" y="3328988"/>
              <a:ext cx="809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7.T_cae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Line 164"/>
            <p:cNvSpPr>
              <a:spLocks noChangeShapeType="1"/>
            </p:cNvSpPr>
            <p:nvPr/>
          </p:nvSpPr>
          <p:spPr bwMode="auto">
            <a:xfrm flipV="1">
              <a:off x="4556125" y="2805113"/>
              <a:ext cx="0" cy="3143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65"/>
            <p:cNvSpPr>
              <a:spLocks noChangeShapeType="1"/>
            </p:cNvSpPr>
            <p:nvPr/>
          </p:nvSpPr>
          <p:spPr bwMode="auto">
            <a:xfrm>
              <a:off x="4556125" y="2805113"/>
              <a:ext cx="1905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66"/>
            <p:cNvSpPr>
              <a:spLocks noChangeShapeType="1"/>
            </p:cNvSpPr>
            <p:nvPr/>
          </p:nvSpPr>
          <p:spPr bwMode="auto">
            <a:xfrm>
              <a:off x="4746625" y="2805113"/>
              <a:ext cx="0" cy="27622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67"/>
            <p:cNvSpPr>
              <a:spLocks noChangeShapeType="1"/>
            </p:cNvSpPr>
            <p:nvPr/>
          </p:nvSpPr>
          <p:spPr bwMode="auto">
            <a:xfrm>
              <a:off x="4746625" y="3081338"/>
              <a:ext cx="4762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68"/>
            <p:cNvSpPr>
              <a:spLocks noChangeShapeType="1"/>
            </p:cNvSpPr>
            <p:nvPr/>
          </p:nvSpPr>
          <p:spPr bwMode="auto">
            <a:xfrm>
              <a:off x="5222875" y="30813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69"/>
            <p:cNvSpPr>
              <a:spLocks noChangeShapeType="1"/>
            </p:cNvSpPr>
            <p:nvPr/>
          </p:nvSpPr>
          <p:spPr bwMode="auto">
            <a:xfrm>
              <a:off x="5222875" y="3233738"/>
              <a:ext cx="15811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70"/>
            <p:cNvSpPr>
              <a:spLocks noChangeArrowheads="1"/>
            </p:cNvSpPr>
            <p:nvPr/>
          </p:nvSpPr>
          <p:spPr bwMode="auto">
            <a:xfrm>
              <a:off x="6880225" y="312896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Line 171"/>
            <p:cNvSpPr>
              <a:spLocks noChangeShapeType="1"/>
            </p:cNvSpPr>
            <p:nvPr/>
          </p:nvSpPr>
          <p:spPr bwMode="auto">
            <a:xfrm flipV="1">
              <a:off x="5222875" y="2928938"/>
              <a:ext cx="0" cy="15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72"/>
            <p:cNvSpPr>
              <a:spLocks noChangeShapeType="1"/>
            </p:cNvSpPr>
            <p:nvPr/>
          </p:nvSpPr>
          <p:spPr bwMode="auto">
            <a:xfrm>
              <a:off x="5222875" y="2928938"/>
              <a:ext cx="219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73"/>
            <p:cNvSpPr>
              <a:spLocks noChangeShapeType="1"/>
            </p:cNvSpPr>
            <p:nvPr/>
          </p:nvSpPr>
          <p:spPr bwMode="auto">
            <a:xfrm>
              <a:off x="5441950" y="292893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74"/>
            <p:cNvSpPr>
              <a:spLocks noChangeShapeType="1"/>
            </p:cNvSpPr>
            <p:nvPr/>
          </p:nvSpPr>
          <p:spPr bwMode="auto">
            <a:xfrm>
              <a:off x="5441950" y="303371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75"/>
            <p:cNvSpPr>
              <a:spLocks noChangeArrowheads="1"/>
            </p:cNvSpPr>
            <p:nvPr/>
          </p:nvSpPr>
          <p:spPr bwMode="auto">
            <a:xfrm>
              <a:off x="6880225" y="2919413"/>
              <a:ext cx="7715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Line 176"/>
            <p:cNvSpPr>
              <a:spLocks noChangeShapeType="1"/>
            </p:cNvSpPr>
            <p:nvPr/>
          </p:nvSpPr>
          <p:spPr bwMode="auto">
            <a:xfrm flipV="1">
              <a:off x="5441950" y="28241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77"/>
            <p:cNvSpPr>
              <a:spLocks noChangeShapeType="1"/>
            </p:cNvSpPr>
            <p:nvPr/>
          </p:nvSpPr>
          <p:spPr bwMode="auto">
            <a:xfrm>
              <a:off x="5441950" y="2824163"/>
              <a:ext cx="136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178"/>
            <p:cNvSpPr>
              <a:spLocks noChangeArrowheads="1"/>
            </p:cNvSpPr>
            <p:nvPr/>
          </p:nvSpPr>
          <p:spPr bwMode="auto">
            <a:xfrm>
              <a:off x="6880225" y="2719388"/>
              <a:ext cx="8858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10.T_eur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Line 179"/>
            <p:cNvSpPr>
              <a:spLocks noChangeShapeType="1"/>
            </p:cNvSpPr>
            <p:nvPr/>
          </p:nvSpPr>
          <p:spPr bwMode="auto">
            <a:xfrm flipV="1">
              <a:off x="4746625" y="2519363"/>
              <a:ext cx="0" cy="2857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80"/>
            <p:cNvSpPr>
              <a:spLocks noChangeShapeType="1"/>
            </p:cNvSpPr>
            <p:nvPr/>
          </p:nvSpPr>
          <p:spPr bwMode="auto">
            <a:xfrm>
              <a:off x="4746625" y="2519363"/>
              <a:ext cx="3905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81"/>
            <p:cNvSpPr>
              <a:spLocks noChangeShapeType="1"/>
            </p:cNvSpPr>
            <p:nvPr/>
          </p:nvSpPr>
          <p:spPr bwMode="auto">
            <a:xfrm>
              <a:off x="5137150" y="2519363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82"/>
            <p:cNvSpPr>
              <a:spLocks noChangeShapeType="1"/>
            </p:cNvSpPr>
            <p:nvPr/>
          </p:nvSpPr>
          <p:spPr bwMode="auto">
            <a:xfrm>
              <a:off x="5137150" y="262413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83"/>
            <p:cNvSpPr>
              <a:spLocks noChangeArrowheads="1"/>
            </p:cNvSpPr>
            <p:nvPr/>
          </p:nvSpPr>
          <p:spPr bwMode="auto">
            <a:xfrm>
              <a:off x="6880225" y="2509838"/>
              <a:ext cx="904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3.M_touc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Line 184"/>
            <p:cNvSpPr>
              <a:spLocks noChangeShapeType="1"/>
            </p:cNvSpPr>
            <p:nvPr/>
          </p:nvSpPr>
          <p:spPr bwMode="auto">
            <a:xfrm flipV="1">
              <a:off x="5137150" y="2414588"/>
              <a:ext cx="0" cy="1047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85"/>
            <p:cNvSpPr>
              <a:spLocks noChangeShapeType="1"/>
            </p:cNvSpPr>
            <p:nvPr/>
          </p:nvSpPr>
          <p:spPr bwMode="auto">
            <a:xfrm>
              <a:off x="5137150" y="2414588"/>
              <a:ext cx="16668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86"/>
            <p:cNvSpPr>
              <a:spLocks noChangeArrowheads="1"/>
            </p:cNvSpPr>
            <p:nvPr/>
          </p:nvSpPr>
          <p:spPr bwMode="auto">
            <a:xfrm>
              <a:off x="6880225" y="2309813"/>
              <a:ext cx="80010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5.T_occ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Ordination Protocols</a:t>
            </a:r>
          </a:p>
        </p:txBody>
      </p:sp>
      <p:sp>
        <p:nvSpPr>
          <p:cNvPr id="57549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Methods based on variables (VCV) or objects (distances)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 dirty="0"/>
              <a:t>Can view methods as flow chart of operations</a:t>
            </a:r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/>
              <a:t>PCA</a:t>
            </a:r>
          </a:p>
          <a:p>
            <a:pPr algn="l">
              <a:spcBef>
                <a:spcPct val="4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 err="1"/>
              <a:t>PCoA</a:t>
            </a:r>
            <a:endParaRPr lang="en-US" sz="2800" dirty="0"/>
          </a:p>
          <a:p>
            <a:pPr algn="l">
              <a:spcBef>
                <a:spcPct val="4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40000"/>
              </a:spcBef>
              <a:buFontTx/>
              <a:buChar char="•"/>
            </a:pPr>
            <a:r>
              <a:rPr lang="en-US" sz="2800" dirty="0" smtClean="0"/>
              <a:t>NMDS</a:t>
            </a:r>
            <a:endParaRPr lang="en-US" sz="2800" dirty="0"/>
          </a:p>
        </p:txBody>
      </p:sp>
      <p:sp>
        <p:nvSpPr>
          <p:cNvPr id="5754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23" name="Text Box 35"/>
          <p:cNvSpPr txBox="1">
            <a:spLocks noChangeArrowheads="1"/>
          </p:cNvSpPr>
          <p:nvPr/>
        </p:nvSpPr>
        <p:spPr bwMode="auto">
          <a:xfrm>
            <a:off x="111125" y="6434138"/>
            <a:ext cx="677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NOTE: </a:t>
            </a:r>
            <a:r>
              <a:rPr lang="en-US" sz="1400" dirty="0" err="1"/>
              <a:t>PCoA</a:t>
            </a:r>
            <a:r>
              <a:rPr lang="en-US" sz="1400" dirty="0"/>
              <a:t> and </a:t>
            </a:r>
            <a:r>
              <a:rPr lang="en-US" sz="1400" dirty="0" smtClean="0"/>
              <a:t>NMDS </a:t>
            </a:r>
            <a:r>
              <a:rPr lang="en-US" sz="1400" dirty="0"/>
              <a:t>can begin directly from D or S</a:t>
            </a:r>
          </a:p>
        </p:txBody>
      </p:sp>
      <p:grpSp>
        <p:nvGrpSpPr>
          <p:cNvPr id="575524" name="Group 36"/>
          <p:cNvGrpSpPr>
            <a:grpSpLocks/>
          </p:cNvGrpSpPr>
          <p:nvPr/>
        </p:nvGrpSpPr>
        <p:grpSpPr bwMode="auto">
          <a:xfrm>
            <a:off x="2328863" y="2214563"/>
            <a:ext cx="4899025" cy="1144587"/>
            <a:chOff x="2156" y="7735"/>
            <a:chExt cx="7714" cy="1802"/>
          </a:xfrm>
        </p:grpSpPr>
        <p:grpSp>
          <p:nvGrpSpPr>
            <p:cNvPr id="575525" name="Group 37"/>
            <p:cNvGrpSpPr>
              <a:grpSpLocks/>
            </p:cNvGrpSpPr>
            <p:nvPr/>
          </p:nvGrpSpPr>
          <p:grpSpPr bwMode="auto">
            <a:xfrm>
              <a:off x="3736" y="8672"/>
              <a:ext cx="862" cy="865"/>
              <a:chOff x="4156" y="9393"/>
              <a:chExt cx="862" cy="865"/>
            </a:xfrm>
          </p:grpSpPr>
          <p:sp>
            <p:nvSpPr>
              <p:cNvPr id="575526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4156" y="9778"/>
                <a:ext cx="47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R</a:t>
                </a:r>
              </a:p>
            </p:txBody>
          </p:sp>
          <p:grpSp>
            <p:nvGrpSpPr>
              <p:cNvPr id="575527" name="Group 39"/>
              <p:cNvGrpSpPr>
                <a:grpSpLocks noChangeAspect="1"/>
              </p:cNvGrpSpPr>
              <p:nvPr/>
            </p:nvGrpSpPr>
            <p:grpSpPr bwMode="auto">
              <a:xfrm>
                <a:off x="4182" y="9393"/>
                <a:ext cx="836" cy="837"/>
                <a:chOff x="2494" y="1822"/>
                <a:chExt cx="751" cy="751"/>
              </a:xfrm>
            </p:grpSpPr>
            <p:sp>
              <p:nvSpPr>
                <p:cNvPr id="575528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496" y="1824"/>
                  <a:ext cx="749" cy="7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5529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2494" y="1822"/>
                  <a:ext cx="748" cy="74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75530" name="Text Box 42"/>
            <p:cNvSpPr txBox="1">
              <a:spLocks noChangeAspect="1" noChangeArrowheads="1"/>
            </p:cNvSpPr>
            <p:nvPr/>
          </p:nvSpPr>
          <p:spPr bwMode="auto">
            <a:xfrm>
              <a:off x="6363" y="8652"/>
              <a:ext cx="48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L</a:t>
              </a:r>
            </a:p>
          </p:txBody>
        </p:sp>
        <p:grpSp>
          <p:nvGrpSpPr>
            <p:cNvPr id="575531" name="Group 43"/>
            <p:cNvGrpSpPr>
              <a:grpSpLocks noChangeAspect="1"/>
            </p:cNvGrpSpPr>
            <p:nvPr/>
          </p:nvGrpSpPr>
          <p:grpSpPr bwMode="auto">
            <a:xfrm>
              <a:off x="6387" y="8267"/>
              <a:ext cx="836" cy="837"/>
              <a:chOff x="2494" y="1822"/>
              <a:chExt cx="751" cy="751"/>
            </a:xfrm>
          </p:grpSpPr>
          <p:sp>
            <p:nvSpPr>
              <p:cNvPr id="575532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749" cy="7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33" name="Line 45"/>
              <p:cNvSpPr>
                <a:spLocks noChangeAspect="1" noChangeShapeType="1"/>
              </p:cNvSpPr>
              <p:nvPr/>
            </p:nvSpPr>
            <p:spPr bwMode="auto">
              <a:xfrm>
                <a:off x="2494" y="1822"/>
                <a:ext cx="748" cy="7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534" name="Group 46"/>
            <p:cNvGrpSpPr>
              <a:grpSpLocks/>
            </p:cNvGrpSpPr>
            <p:nvPr/>
          </p:nvGrpSpPr>
          <p:grpSpPr bwMode="auto">
            <a:xfrm>
              <a:off x="2156" y="7899"/>
              <a:ext cx="642" cy="1178"/>
              <a:chOff x="4511" y="7175"/>
              <a:chExt cx="642" cy="1178"/>
            </a:xfrm>
          </p:grpSpPr>
          <p:sp>
            <p:nvSpPr>
              <p:cNvPr id="575535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4511" y="7175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36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4551" y="7401"/>
                <a:ext cx="4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grpSp>
          <p:nvGrpSpPr>
            <p:cNvPr id="575537" name="Group 49"/>
            <p:cNvGrpSpPr>
              <a:grpSpLocks/>
            </p:cNvGrpSpPr>
            <p:nvPr/>
          </p:nvGrpSpPr>
          <p:grpSpPr bwMode="auto">
            <a:xfrm>
              <a:off x="3606" y="7735"/>
              <a:ext cx="973" cy="930"/>
              <a:chOff x="3081" y="9366"/>
              <a:chExt cx="973" cy="930"/>
            </a:xfrm>
          </p:grpSpPr>
          <p:sp>
            <p:nvSpPr>
              <p:cNvPr id="57553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081" y="9816"/>
                <a:ext cx="88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VCV</a:t>
                </a:r>
              </a:p>
            </p:txBody>
          </p:sp>
          <p:grpSp>
            <p:nvGrpSpPr>
              <p:cNvPr id="575539" name="Group 51"/>
              <p:cNvGrpSpPr>
                <a:grpSpLocks noChangeAspect="1"/>
              </p:cNvGrpSpPr>
              <p:nvPr/>
            </p:nvGrpSpPr>
            <p:grpSpPr bwMode="auto">
              <a:xfrm>
                <a:off x="3217" y="9366"/>
                <a:ext cx="837" cy="837"/>
                <a:chOff x="2494" y="1822"/>
                <a:chExt cx="751" cy="751"/>
              </a:xfrm>
            </p:grpSpPr>
            <p:sp>
              <p:nvSpPr>
                <p:cNvPr id="575540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2496" y="1824"/>
                  <a:ext cx="749" cy="749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5541" name="Line 53"/>
                <p:cNvSpPr>
                  <a:spLocks noChangeAspect="1" noChangeShapeType="1"/>
                </p:cNvSpPr>
                <p:nvPr/>
              </p:nvSpPr>
              <p:spPr bwMode="auto">
                <a:xfrm>
                  <a:off x="2494" y="1822"/>
                  <a:ext cx="748" cy="74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75542" name="Line 54"/>
            <p:cNvSpPr>
              <a:spLocks noChangeAspect="1" noChangeShapeType="1"/>
            </p:cNvSpPr>
            <p:nvPr/>
          </p:nvSpPr>
          <p:spPr bwMode="auto">
            <a:xfrm rot="4975551" flipV="1">
              <a:off x="3057" y="8398"/>
              <a:ext cx="360" cy="5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43" name="Line 55"/>
            <p:cNvSpPr>
              <a:spLocks noChangeAspect="1" noChangeShapeType="1"/>
            </p:cNvSpPr>
            <p:nvPr/>
          </p:nvSpPr>
          <p:spPr bwMode="auto">
            <a:xfrm rot="2356332" flipV="1">
              <a:off x="3077" y="7983"/>
              <a:ext cx="377" cy="5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44" name="Line 56"/>
            <p:cNvSpPr>
              <a:spLocks noChangeAspect="1" noChangeShapeType="1"/>
            </p:cNvSpPr>
            <p:nvPr/>
          </p:nvSpPr>
          <p:spPr bwMode="auto">
            <a:xfrm rot="1882711" flipV="1">
              <a:off x="4812" y="8915"/>
              <a:ext cx="363" cy="5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45" name="Line 57"/>
            <p:cNvSpPr>
              <a:spLocks noChangeAspect="1" noChangeShapeType="1"/>
            </p:cNvSpPr>
            <p:nvPr/>
          </p:nvSpPr>
          <p:spPr bwMode="auto">
            <a:xfrm rot="5034312" flipV="1">
              <a:off x="4780" y="7951"/>
              <a:ext cx="389" cy="5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5546" name="Group 58"/>
            <p:cNvGrpSpPr>
              <a:grpSpLocks/>
            </p:cNvGrpSpPr>
            <p:nvPr/>
          </p:nvGrpSpPr>
          <p:grpSpPr bwMode="auto">
            <a:xfrm>
              <a:off x="5459" y="8269"/>
              <a:ext cx="834" cy="835"/>
              <a:chOff x="5429" y="7695"/>
              <a:chExt cx="834" cy="835"/>
            </a:xfrm>
          </p:grpSpPr>
          <p:sp>
            <p:nvSpPr>
              <p:cNvPr id="575547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5581" y="7868"/>
                <a:ext cx="459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E</a:t>
                </a:r>
              </a:p>
            </p:txBody>
          </p:sp>
          <p:sp>
            <p:nvSpPr>
              <p:cNvPr id="57554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429" y="7695"/>
                <a:ext cx="834" cy="83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49" name="Text Box 61"/>
            <p:cNvSpPr txBox="1">
              <a:spLocks noChangeAspect="1" noChangeArrowheads="1"/>
            </p:cNvSpPr>
            <p:nvPr/>
          </p:nvSpPr>
          <p:spPr bwMode="auto">
            <a:xfrm>
              <a:off x="4668" y="8442"/>
              <a:ext cx="89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eigen</a:t>
              </a:r>
            </a:p>
          </p:txBody>
        </p:sp>
        <p:sp>
          <p:nvSpPr>
            <p:cNvPr id="575550" name="Line 62"/>
            <p:cNvSpPr>
              <a:spLocks noChangeAspect="1" noChangeShapeType="1"/>
            </p:cNvSpPr>
            <p:nvPr/>
          </p:nvSpPr>
          <p:spPr bwMode="auto">
            <a:xfrm rot="3468372" flipV="1">
              <a:off x="7483" y="8448"/>
              <a:ext cx="327" cy="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5551" name="Group 63"/>
            <p:cNvGrpSpPr>
              <a:grpSpLocks/>
            </p:cNvGrpSpPr>
            <p:nvPr/>
          </p:nvGrpSpPr>
          <p:grpSpPr bwMode="auto">
            <a:xfrm>
              <a:off x="8075" y="8079"/>
              <a:ext cx="930" cy="1178"/>
              <a:chOff x="7940" y="7490"/>
              <a:chExt cx="930" cy="1178"/>
            </a:xfrm>
          </p:grpSpPr>
          <p:sp>
            <p:nvSpPr>
              <p:cNvPr id="57555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8006" y="7490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53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7940" y="7611"/>
                <a:ext cx="930" cy="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PC</a:t>
                </a:r>
              </a:p>
              <a:p>
                <a:pPr algn="l"/>
                <a:r>
                  <a:rPr lang="en-US" sz="1200"/>
                  <a:t>Scores</a:t>
                </a:r>
              </a:p>
            </p:txBody>
          </p:sp>
        </p:grpSp>
        <p:grpSp>
          <p:nvGrpSpPr>
            <p:cNvPr id="575554" name="Group 66"/>
            <p:cNvGrpSpPr>
              <a:grpSpLocks/>
            </p:cNvGrpSpPr>
            <p:nvPr/>
          </p:nvGrpSpPr>
          <p:grpSpPr bwMode="auto">
            <a:xfrm>
              <a:off x="9075" y="8374"/>
              <a:ext cx="795" cy="720"/>
              <a:chOff x="9045" y="7800"/>
              <a:chExt cx="795" cy="720"/>
            </a:xfrm>
          </p:grpSpPr>
          <p:sp>
            <p:nvSpPr>
              <p:cNvPr id="575555" name="Line 67"/>
              <p:cNvSpPr>
                <a:spLocks noChangeShapeType="1"/>
              </p:cNvSpPr>
              <p:nvPr/>
            </p:nvSpPr>
            <p:spPr bwMode="auto">
              <a:xfrm>
                <a:off x="9045" y="8130"/>
                <a:ext cx="7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56" name="Line 68"/>
              <p:cNvSpPr>
                <a:spLocks noChangeShapeType="1"/>
              </p:cNvSpPr>
              <p:nvPr/>
            </p:nvSpPr>
            <p:spPr bwMode="auto">
              <a:xfrm flipV="1">
                <a:off x="9435" y="7800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57" name="Oval 69"/>
              <p:cNvSpPr>
                <a:spLocks noChangeArrowheads="1"/>
              </p:cNvSpPr>
              <p:nvPr/>
            </p:nvSpPr>
            <p:spPr bwMode="auto">
              <a:xfrm>
                <a:off x="9510" y="795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58" name="Oval 70"/>
              <p:cNvSpPr>
                <a:spLocks noChangeArrowheads="1"/>
              </p:cNvSpPr>
              <p:nvPr/>
            </p:nvSpPr>
            <p:spPr bwMode="auto">
              <a:xfrm>
                <a:off x="9300" y="802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59" name="Oval 71"/>
              <p:cNvSpPr>
                <a:spLocks noChangeArrowheads="1"/>
              </p:cNvSpPr>
              <p:nvPr/>
            </p:nvSpPr>
            <p:spPr bwMode="auto">
              <a:xfrm>
                <a:off x="9660" y="80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60" name="Oval 72"/>
              <p:cNvSpPr>
                <a:spLocks noChangeArrowheads="1"/>
              </p:cNvSpPr>
              <p:nvPr/>
            </p:nvSpPr>
            <p:spPr bwMode="auto">
              <a:xfrm>
                <a:off x="9315" y="822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61" name="Oval 73"/>
              <p:cNvSpPr>
                <a:spLocks noChangeArrowheads="1"/>
              </p:cNvSpPr>
              <p:nvPr/>
            </p:nvSpPr>
            <p:spPr bwMode="auto">
              <a:xfrm>
                <a:off x="9555" y="83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5562" name="Text Box 74"/>
            <p:cNvSpPr txBox="1">
              <a:spLocks noChangeAspect="1" noChangeArrowheads="1"/>
            </p:cNvSpPr>
            <p:nvPr/>
          </p:nvSpPr>
          <p:spPr bwMode="auto">
            <a:xfrm>
              <a:off x="7173" y="8232"/>
              <a:ext cx="94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PROJ</a:t>
              </a:r>
            </a:p>
          </p:txBody>
        </p:sp>
      </p:grpSp>
      <p:grpSp>
        <p:nvGrpSpPr>
          <p:cNvPr id="575607" name="Group 119"/>
          <p:cNvGrpSpPr>
            <a:grpSpLocks/>
          </p:cNvGrpSpPr>
          <p:nvPr/>
        </p:nvGrpSpPr>
        <p:grpSpPr bwMode="auto">
          <a:xfrm>
            <a:off x="2343150" y="3503613"/>
            <a:ext cx="4940300" cy="1166812"/>
            <a:chOff x="1496" y="2157"/>
            <a:chExt cx="3112" cy="735"/>
          </a:xfrm>
        </p:grpSpPr>
        <p:grpSp>
          <p:nvGrpSpPr>
            <p:cNvPr id="575564" name="Group 76"/>
            <p:cNvGrpSpPr>
              <a:grpSpLocks/>
            </p:cNvGrpSpPr>
            <p:nvPr/>
          </p:nvGrpSpPr>
          <p:grpSpPr bwMode="auto">
            <a:xfrm>
              <a:off x="2145" y="2157"/>
              <a:ext cx="337" cy="369"/>
              <a:chOff x="6072" y="9393"/>
              <a:chExt cx="844" cy="922"/>
            </a:xfrm>
          </p:grpSpPr>
          <p:grpSp>
            <p:nvGrpSpPr>
              <p:cNvPr id="575565" name="Group 77"/>
              <p:cNvGrpSpPr>
                <a:grpSpLocks noChangeAspect="1"/>
              </p:cNvGrpSpPr>
              <p:nvPr/>
            </p:nvGrpSpPr>
            <p:grpSpPr bwMode="auto">
              <a:xfrm>
                <a:off x="6072" y="9393"/>
                <a:ext cx="844" cy="842"/>
                <a:chOff x="2058" y="186"/>
                <a:chExt cx="758" cy="756"/>
              </a:xfrm>
            </p:grpSpPr>
            <p:sp>
              <p:nvSpPr>
                <p:cNvPr id="575566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2060" y="187"/>
                  <a:ext cx="748" cy="75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567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059" y="186"/>
                  <a:ext cx="1" cy="7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568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058" y="940"/>
                  <a:ext cx="7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5569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6111" y="9835"/>
                <a:ext cx="445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S</a:t>
                </a:r>
              </a:p>
            </p:txBody>
          </p:sp>
        </p:grpSp>
        <p:grpSp>
          <p:nvGrpSpPr>
            <p:cNvPr id="575570" name="Group 82"/>
            <p:cNvGrpSpPr>
              <a:grpSpLocks/>
            </p:cNvGrpSpPr>
            <p:nvPr/>
          </p:nvGrpSpPr>
          <p:grpSpPr bwMode="auto">
            <a:xfrm>
              <a:off x="2146" y="2541"/>
              <a:ext cx="341" cy="351"/>
              <a:chOff x="5161" y="9393"/>
              <a:chExt cx="851" cy="878"/>
            </a:xfrm>
          </p:grpSpPr>
          <p:grpSp>
            <p:nvGrpSpPr>
              <p:cNvPr id="575571" name="Group 83"/>
              <p:cNvGrpSpPr>
                <a:grpSpLocks noChangeAspect="1"/>
              </p:cNvGrpSpPr>
              <p:nvPr/>
            </p:nvGrpSpPr>
            <p:grpSpPr bwMode="auto">
              <a:xfrm>
                <a:off x="5168" y="9393"/>
                <a:ext cx="844" cy="842"/>
                <a:chOff x="2058" y="186"/>
                <a:chExt cx="758" cy="756"/>
              </a:xfrm>
            </p:grpSpPr>
            <p:sp>
              <p:nvSpPr>
                <p:cNvPr id="575572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2060" y="187"/>
                  <a:ext cx="748" cy="75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573" name="Line 8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059" y="186"/>
                  <a:ext cx="1" cy="7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574" name="Line 86"/>
                <p:cNvSpPr>
                  <a:spLocks noChangeAspect="1" noChangeShapeType="1"/>
                </p:cNvSpPr>
                <p:nvPr/>
              </p:nvSpPr>
              <p:spPr bwMode="auto">
                <a:xfrm>
                  <a:off x="2058" y="940"/>
                  <a:ext cx="7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5575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5161" y="9791"/>
                <a:ext cx="4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D</a:t>
                </a:r>
              </a:p>
            </p:txBody>
          </p:sp>
        </p:grpSp>
        <p:sp>
          <p:nvSpPr>
            <p:cNvPr id="575576" name="Text Box 88"/>
            <p:cNvSpPr txBox="1">
              <a:spLocks noChangeAspect="1" noChangeArrowheads="1"/>
            </p:cNvSpPr>
            <p:nvPr/>
          </p:nvSpPr>
          <p:spPr bwMode="auto">
            <a:xfrm>
              <a:off x="3885" y="2485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L</a:t>
              </a:r>
            </a:p>
          </p:txBody>
        </p:sp>
        <p:grpSp>
          <p:nvGrpSpPr>
            <p:cNvPr id="575577" name="Group 89"/>
            <p:cNvGrpSpPr>
              <a:grpSpLocks noChangeAspect="1"/>
            </p:cNvGrpSpPr>
            <p:nvPr/>
          </p:nvGrpSpPr>
          <p:grpSpPr bwMode="auto">
            <a:xfrm>
              <a:off x="3869" y="2381"/>
              <a:ext cx="334" cy="335"/>
              <a:chOff x="2494" y="1822"/>
              <a:chExt cx="751" cy="751"/>
            </a:xfrm>
          </p:grpSpPr>
          <p:sp>
            <p:nvSpPr>
              <p:cNvPr id="575578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749" cy="7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79" name="Line 91"/>
              <p:cNvSpPr>
                <a:spLocks noChangeAspect="1" noChangeShapeType="1"/>
              </p:cNvSpPr>
              <p:nvPr/>
            </p:nvSpPr>
            <p:spPr bwMode="auto">
              <a:xfrm>
                <a:off x="2494" y="1822"/>
                <a:ext cx="748" cy="7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580" name="Group 92"/>
            <p:cNvGrpSpPr>
              <a:grpSpLocks/>
            </p:cNvGrpSpPr>
            <p:nvPr/>
          </p:nvGrpSpPr>
          <p:grpSpPr bwMode="auto">
            <a:xfrm>
              <a:off x="1496" y="2234"/>
              <a:ext cx="257" cy="472"/>
              <a:chOff x="4511" y="7175"/>
              <a:chExt cx="642" cy="1178"/>
            </a:xfrm>
          </p:grpSpPr>
          <p:sp>
            <p:nvSpPr>
              <p:cNvPr id="575581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4511" y="7175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82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4551" y="7400"/>
                <a:ext cx="4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575583" name="Line 95"/>
            <p:cNvSpPr>
              <a:spLocks noChangeAspect="1" noChangeShapeType="1"/>
            </p:cNvSpPr>
            <p:nvPr/>
          </p:nvSpPr>
          <p:spPr bwMode="auto">
            <a:xfrm rot="4975551" flipV="1">
              <a:off x="1857" y="2433"/>
              <a:ext cx="144" cy="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84" name="Line 96"/>
            <p:cNvSpPr>
              <a:spLocks noChangeAspect="1" noChangeShapeType="1"/>
            </p:cNvSpPr>
            <p:nvPr/>
          </p:nvSpPr>
          <p:spPr bwMode="auto">
            <a:xfrm rot="2356332" flipV="1">
              <a:off x="1864" y="2268"/>
              <a:ext cx="151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85" name="Line 97"/>
            <p:cNvSpPr>
              <a:spLocks noChangeAspect="1" noChangeShapeType="1"/>
            </p:cNvSpPr>
            <p:nvPr/>
          </p:nvSpPr>
          <p:spPr bwMode="auto">
            <a:xfrm rot="1882711" flipV="1">
              <a:off x="2559" y="2641"/>
              <a:ext cx="145" cy="2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86" name="Line 98"/>
            <p:cNvSpPr>
              <a:spLocks noChangeAspect="1" noChangeShapeType="1"/>
            </p:cNvSpPr>
            <p:nvPr/>
          </p:nvSpPr>
          <p:spPr bwMode="auto">
            <a:xfrm rot="5034312" flipV="1">
              <a:off x="2546" y="2255"/>
              <a:ext cx="156" cy="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587" name="Text Box 99"/>
            <p:cNvSpPr txBox="1">
              <a:spLocks noChangeAspect="1" noChangeArrowheads="1"/>
            </p:cNvSpPr>
            <p:nvPr/>
          </p:nvSpPr>
          <p:spPr bwMode="auto">
            <a:xfrm>
              <a:off x="3201" y="2411"/>
              <a:ext cx="3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eigen</a:t>
              </a:r>
            </a:p>
          </p:txBody>
        </p:sp>
        <p:grpSp>
          <p:nvGrpSpPr>
            <p:cNvPr id="575588" name="Group 100"/>
            <p:cNvGrpSpPr>
              <a:grpSpLocks/>
            </p:cNvGrpSpPr>
            <p:nvPr/>
          </p:nvGrpSpPr>
          <p:grpSpPr bwMode="auto">
            <a:xfrm>
              <a:off x="3548" y="2324"/>
              <a:ext cx="372" cy="472"/>
              <a:chOff x="7940" y="7490"/>
              <a:chExt cx="930" cy="1178"/>
            </a:xfrm>
          </p:grpSpPr>
          <p:sp>
            <p:nvSpPr>
              <p:cNvPr id="575589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8006" y="7490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90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7940" y="7610"/>
                <a:ext cx="930" cy="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PCo</a:t>
                </a:r>
              </a:p>
              <a:p>
                <a:pPr algn="l"/>
                <a:r>
                  <a:rPr lang="en-US" sz="1200"/>
                  <a:t>Scores</a:t>
                </a:r>
              </a:p>
            </p:txBody>
          </p:sp>
        </p:grpSp>
        <p:grpSp>
          <p:nvGrpSpPr>
            <p:cNvPr id="575591" name="Group 103"/>
            <p:cNvGrpSpPr>
              <a:grpSpLocks/>
            </p:cNvGrpSpPr>
            <p:nvPr/>
          </p:nvGrpSpPr>
          <p:grpSpPr bwMode="auto">
            <a:xfrm>
              <a:off x="4290" y="2406"/>
              <a:ext cx="318" cy="288"/>
              <a:chOff x="9045" y="7800"/>
              <a:chExt cx="795" cy="720"/>
            </a:xfrm>
          </p:grpSpPr>
          <p:sp>
            <p:nvSpPr>
              <p:cNvPr id="575592" name="Line 104"/>
              <p:cNvSpPr>
                <a:spLocks noChangeShapeType="1"/>
              </p:cNvSpPr>
              <p:nvPr/>
            </p:nvSpPr>
            <p:spPr bwMode="auto">
              <a:xfrm>
                <a:off x="9045" y="8130"/>
                <a:ext cx="7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3" name="Line 105"/>
              <p:cNvSpPr>
                <a:spLocks noChangeShapeType="1"/>
              </p:cNvSpPr>
              <p:nvPr/>
            </p:nvSpPr>
            <p:spPr bwMode="auto">
              <a:xfrm flipV="1">
                <a:off x="9435" y="7800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4" name="Oval 106"/>
              <p:cNvSpPr>
                <a:spLocks noChangeArrowheads="1"/>
              </p:cNvSpPr>
              <p:nvPr/>
            </p:nvSpPr>
            <p:spPr bwMode="auto">
              <a:xfrm>
                <a:off x="9510" y="795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5" name="Oval 107"/>
              <p:cNvSpPr>
                <a:spLocks noChangeArrowheads="1"/>
              </p:cNvSpPr>
              <p:nvPr/>
            </p:nvSpPr>
            <p:spPr bwMode="auto">
              <a:xfrm>
                <a:off x="9300" y="802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6" name="Oval 108"/>
              <p:cNvSpPr>
                <a:spLocks noChangeArrowheads="1"/>
              </p:cNvSpPr>
              <p:nvPr/>
            </p:nvSpPr>
            <p:spPr bwMode="auto">
              <a:xfrm>
                <a:off x="9660" y="80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7" name="Oval 109"/>
              <p:cNvSpPr>
                <a:spLocks noChangeArrowheads="1"/>
              </p:cNvSpPr>
              <p:nvPr/>
            </p:nvSpPr>
            <p:spPr bwMode="auto">
              <a:xfrm>
                <a:off x="9315" y="822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598" name="Oval 110"/>
              <p:cNvSpPr>
                <a:spLocks noChangeArrowheads="1"/>
              </p:cNvSpPr>
              <p:nvPr/>
            </p:nvSpPr>
            <p:spPr bwMode="auto">
              <a:xfrm>
                <a:off x="9555" y="83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600" name="Group 112"/>
            <p:cNvGrpSpPr>
              <a:grpSpLocks noChangeAspect="1"/>
            </p:cNvGrpSpPr>
            <p:nvPr/>
          </p:nvGrpSpPr>
          <p:grpSpPr bwMode="auto">
            <a:xfrm>
              <a:off x="2807" y="2342"/>
              <a:ext cx="337" cy="337"/>
              <a:chOff x="2058" y="186"/>
              <a:chExt cx="758" cy="756"/>
            </a:xfrm>
          </p:grpSpPr>
          <p:sp>
            <p:nvSpPr>
              <p:cNvPr id="575601" name="Line 113"/>
              <p:cNvSpPr>
                <a:spLocks noChangeAspect="1" noChangeShapeType="1"/>
              </p:cNvSpPr>
              <p:nvPr/>
            </p:nvSpPr>
            <p:spPr bwMode="auto">
              <a:xfrm>
                <a:off x="2060" y="187"/>
                <a:ext cx="748" cy="7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02" name="Line 114"/>
              <p:cNvSpPr>
                <a:spLocks noChangeAspect="1" noChangeShapeType="1"/>
              </p:cNvSpPr>
              <p:nvPr/>
            </p:nvSpPr>
            <p:spPr bwMode="auto">
              <a:xfrm flipH="1">
                <a:off x="2059" y="186"/>
                <a:ext cx="1" cy="7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03" name="Line 115"/>
              <p:cNvSpPr>
                <a:spLocks noChangeAspect="1" noChangeShapeType="1"/>
              </p:cNvSpPr>
              <p:nvPr/>
            </p:nvSpPr>
            <p:spPr bwMode="auto">
              <a:xfrm>
                <a:off x="2058" y="940"/>
                <a:ext cx="7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5604" name="Text Box 116"/>
            <p:cNvSpPr txBox="1">
              <a:spLocks noChangeAspect="1" noChangeArrowheads="1"/>
            </p:cNvSpPr>
            <p:nvPr/>
          </p:nvSpPr>
          <p:spPr bwMode="auto">
            <a:xfrm>
              <a:off x="2773" y="2539"/>
              <a:ext cx="3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DCntr</a:t>
              </a:r>
            </a:p>
          </p:txBody>
        </p:sp>
        <p:sp>
          <p:nvSpPr>
            <p:cNvPr id="575606" name="Line 118"/>
            <p:cNvSpPr>
              <a:spLocks noChangeShapeType="1"/>
            </p:cNvSpPr>
            <p:nvPr/>
          </p:nvSpPr>
          <p:spPr bwMode="auto">
            <a:xfrm>
              <a:off x="3218" y="2572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5608" name="Group 120"/>
          <p:cNvGrpSpPr>
            <a:grpSpLocks/>
          </p:cNvGrpSpPr>
          <p:nvPr/>
        </p:nvGrpSpPr>
        <p:grpSpPr bwMode="auto">
          <a:xfrm>
            <a:off x="2390775" y="4875213"/>
            <a:ext cx="3241675" cy="1165225"/>
            <a:chOff x="2126" y="11167"/>
            <a:chExt cx="5104" cy="1837"/>
          </a:xfrm>
        </p:grpSpPr>
        <p:grpSp>
          <p:nvGrpSpPr>
            <p:cNvPr id="575609" name="Group 121"/>
            <p:cNvGrpSpPr>
              <a:grpSpLocks/>
            </p:cNvGrpSpPr>
            <p:nvPr/>
          </p:nvGrpSpPr>
          <p:grpSpPr bwMode="auto">
            <a:xfrm>
              <a:off x="3747" y="11167"/>
              <a:ext cx="844" cy="924"/>
              <a:chOff x="6072" y="9393"/>
              <a:chExt cx="844" cy="924"/>
            </a:xfrm>
          </p:grpSpPr>
          <p:grpSp>
            <p:nvGrpSpPr>
              <p:cNvPr id="575610" name="Group 122"/>
              <p:cNvGrpSpPr>
                <a:grpSpLocks noChangeAspect="1"/>
              </p:cNvGrpSpPr>
              <p:nvPr/>
            </p:nvGrpSpPr>
            <p:grpSpPr bwMode="auto">
              <a:xfrm>
                <a:off x="6072" y="9393"/>
                <a:ext cx="844" cy="842"/>
                <a:chOff x="2058" y="186"/>
                <a:chExt cx="758" cy="756"/>
              </a:xfrm>
            </p:grpSpPr>
            <p:sp>
              <p:nvSpPr>
                <p:cNvPr id="575611" name="Line 123"/>
                <p:cNvSpPr>
                  <a:spLocks noChangeAspect="1" noChangeShapeType="1"/>
                </p:cNvSpPr>
                <p:nvPr/>
              </p:nvSpPr>
              <p:spPr bwMode="auto">
                <a:xfrm>
                  <a:off x="2060" y="187"/>
                  <a:ext cx="748" cy="75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612" name="Line 1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059" y="186"/>
                  <a:ext cx="1" cy="7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613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2058" y="940"/>
                  <a:ext cx="7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5614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6111" y="9836"/>
                <a:ext cx="445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S</a:t>
                </a:r>
              </a:p>
            </p:txBody>
          </p:sp>
        </p:grpSp>
        <p:grpSp>
          <p:nvGrpSpPr>
            <p:cNvPr id="575615" name="Group 127"/>
            <p:cNvGrpSpPr>
              <a:grpSpLocks/>
            </p:cNvGrpSpPr>
            <p:nvPr/>
          </p:nvGrpSpPr>
          <p:grpSpPr bwMode="auto">
            <a:xfrm>
              <a:off x="3751" y="12126"/>
              <a:ext cx="851" cy="878"/>
              <a:chOff x="5161" y="9393"/>
              <a:chExt cx="851" cy="878"/>
            </a:xfrm>
          </p:grpSpPr>
          <p:grpSp>
            <p:nvGrpSpPr>
              <p:cNvPr id="575616" name="Group 128"/>
              <p:cNvGrpSpPr>
                <a:grpSpLocks noChangeAspect="1"/>
              </p:cNvGrpSpPr>
              <p:nvPr/>
            </p:nvGrpSpPr>
            <p:grpSpPr bwMode="auto">
              <a:xfrm>
                <a:off x="5168" y="9393"/>
                <a:ext cx="844" cy="842"/>
                <a:chOff x="2058" y="186"/>
                <a:chExt cx="758" cy="756"/>
              </a:xfrm>
            </p:grpSpPr>
            <p:sp>
              <p:nvSpPr>
                <p:cNvPr id="575617" name="Line 129"/>
                <p:cNvSpPr>
                  <a:spLocks noChangeAspect="1" noChangeShapeType="1"/>
                </p:cNvSpPr>
                <p:nvPr/>
              </p:nvSpPr>
              <p:spPr bwMode="auto">
                <a:xfrm>
                  <a:off x="2060" y="187"/>
                  <a:ext cx="748" cy="75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618" name="Line 1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059" y="186"/>
                  <a:ext cx="1" cy="75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619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2058" y="940"/>
                  <a:ext cx="7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5620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5161" y="9790"/>
                <a:ext cx="49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D</a:t>
                </a:r>
              </a:p>
            </p:txBody>
          </p:sp>
        </p:grpSp>
        <p:grpSp>
          <p:nvGrpSpPr>
            <p:cNvPr id="575621" name="Group 133"/>
            <p:cNvGrpSpPr>
              <a:grpSpLocks/>
            </p:cNvGrpSpPr>
            <p:nvPr/>
          </p:nvGrpSpPr>
          <p:grpSpPr bwMode="auto">
            <a:xfrm>
              <a:off x="2126" y="11360"/>
              <a:ext cx="642" cy="1178"/>
              <a:chOff x="4511" y="7175"/>
              <a:chExt cx="642" cy="1178"/>
            </a:xfrm>
          </p:grpSpPr>
          <p:sp>
            <p:nvSpPr>
              <p:cNvPr id="575622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4511" y="7175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23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4551" y="7400"/>
                <a:ext cx="49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575624" name="Line 136"/>
            <p:cNvSpPr>
              <a:spLocks noChangeAspect="1" noChangeShapeType="1"/>
            </p:cNvSpPr>
            <p:nvPr/>
          </p:nvSpPr>
          <p:spPr bwMode="auto">
            <a:xfrm rot="4975551" flipV="1">
              <a:off x="3027" y="11859"/>
              <a:ext cx="360" cy="5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625" name="Line 137"/>
            <p:cNvSpPr>
              <a:spLocks noChangeAspect="1" noChangeShapeType="1"/>
            </p:cNvSpPr>
            <p:nvPr/>
          </p:nvSpPr>
          <p:spPr bwMode="auto">
            <a:xfrm rot="2356332" flipV="1">
              <a:off x="3047" y="11444"/>
              <a:ext cx="377" cy="5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626" name="Line 138"/>
            <p:cNvSpPr>
              <a:spLocks noChangeAspect="1" noChangeShapeType="1"/>
            </p:cNvSpPr>
            <p:nvPr/>
          </p:nvSpPr>
          <p:spPr bwMode="auto">
            <a:xfrm rot="1882711" flipV="1">
              <a:off x="4782" y="12376"/>
              <a:ext cx="363" cy="5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627" name="Line 139"/>
            <p:cNvSpPr>
              <a:spLocks noChangeAspect="1" noChangeShapeType="1"/>
            </p:cNvSpPr>
            <p:nvPr/>
          </p:nvSpPr>
          <p:spPr bwMode="auto">
            <a:xfrm rot="5034312" flipV="1">
              <a:off x="4750" y="11412"/>
              <a:ext cx="389" cy="5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628" name="Text Box 140"/>
            <p:cNvSpPr txBox="1">
              <a:spLocks noChangeAspect="1" noChangeArrowheads="1"/>
            </p:cNvSpPr>
            <p:nvPr/>
          </p:nvSpPr>
          <p:spPr bwMode="auto">
            <a:xfrm>
              <a:off x="4638" y="11903"/>
              <a:ext cx="116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‘Guess’</a:t>
              </a:r>
            </a:p>
          </p:txBody>
        </p:sp>
        <p:grpSp>
          <p:nvGrpSpPr>
            <p:cNvPr id="575629" name="Group 141"/>
            <p:cNvGrpSpPr>
              <a:grpSpLocks/>
            </p:cNvGrpSpPr>
            <p:nvPr/>
          </p:nvGrpSpPr>
          <p:grpSpPr bwMode="auto">
            <a:xfrm>
              <a:off x="5555" y="11585"/>
              <a:ext cx="930" cy="1178"/>
              <a:chOff x="7940" y="7490"/>
              <a:chExt cx="930" cy="1178"/>
            </a:xfrm>
          </p:grpSpPr>
          <p:sp>
            <p:nvSpPr>
              <p:cNvPr id="575630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8006" y="7490"/>
                <a:ext cx="642" cy="117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31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7940" y="7610"/>
                <a:ext cx="930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</a:rPr>
                  <a:t>MD</a:t>
                </a:r>
              </a:p>
              <a:p>
                <a:pPr algn="l"/>
                <a:r>
                  <a:rPr lang="en-US" sz="1200"/>
                  <a:t>Scores</a:t>
                </a:r>
              </a:p>
            </p:txBody>
          </p:sp>
        </p:grpSp>
        <p:grpSp>
          <p:nvGrpSpPr>
            <p:cNvPr id="575632" name="Group 144"/>
            <p:cNvGrpSpPr>
              <a:grpSpLocks/>
            </p:cNvGrpSpPr>
            <p:nvPr/>
          </p:nvGrpSpPr>
          <p:grpSpPr bwMode="auto">
            <a:xfrm>
              <a:off x="6435" y="11805"/>
              <a:ext cx="795" cy="720"/>
              <a:chOff x="9045" y="7800"/>
              <a:chExt cx="795" cy="720"/>
            </a:xfrm>
          </p:grpSpPr>
          <p:sp>
            <p:nvSpPr>
              <p:cNvPr id="575633" name="Line 145"/>
              <p:cNvSpPr>
                <a:spLocks noChangeShapeType="1"/>
              </p:cNvSpPr>
              <p:nvPr/>
            </p:nvSpPr>
            <p:spPr bwMode="auto">
              <a:xfrm>
                <a:off x="9045" y="8130"/>
                <a:ext cx="7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4" name="Line 146"/>
              <p:cNvSpPr>
                <a:spLocks noChangeShapeType="1"/>
              </p:cNvSpPr>
              <p:nvPr/>
            </p:nvSpPr>
            <p:spPr bwMode="auto">
              <a:xfrm flipV="1">
                <a:off x="9435" y="7800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5" name="Oval 147"/>
              <p:cNvSpPr>
                <a:spLocks noChangeArrowheads="1"/>
              </p:cNvSpPr>
              <p:nvPr/>
            </p:nvSpPr>
            <p:spPr bwMode="auto">
              <a:xfrm>
                <a:off x="9510" y="795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6" name="Oval 148"/>
              <p:cNvSpPr>
                <a:spLocks noChangeArrowheads="1"/>
              </p:cNvSpPr>
              <p:nvPr/>
            </p:nvSpPr>
            <p:spPr bwMode="auto">
              <a:xfrm>
                <a:off x="9300" y="8025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7" name="Oval 149"/>
              <p:cNvSpPr>
                <a:spLocks noChangeArrowheads="1"/>
              </p:cNvSpPr>
              <p:nvPr/>
            </p:nvSpPr>
            <p:spPr bwMode="auto">
              <a:xfrm>
                <a:off x="9660" y="80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8" name="Oval 150"/>
              <p:cNvSpPr>
                <a:spLocks noChangeArrowheads="1"/>
              </p:cNvSpPr>
              <p:nvPr/>
            </p:nvSpPr>
            <p:spPr bwMode="auto">
              <a:xfrm>
                <a:off x="9315" y="822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639" name="Oval 151"/>
              <p:cNvSpPr>
                <a:spLocks noChangeArrowheads="1"/>
              </p:cNvSpPr>
              <p:nvPr/>
            </p:nvSpPr>
            <p:spPr bwMode="auto">
              <a:xfrm>
                <a:off x="9555" y="8310"/>
                <a:ext cx="43" cy="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Correspondence Analysis (CA)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Ordination for contingency table data (counts, frequencies)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Method VERY useful for ecological data (sites </a:t>
            </a:r>
            <a:r>
              <a:rPr lang="en-US" sz="2800">
                <a:cs typeface="Times New Roman" pitchFamily="18" charset="0"/>
              </a:rPr>
              <a:t>×</a:t>
            </a:r>
            <a:r>
              <a:rPr lang="en-US" sz="2800"/>
              <a:t> species, individuals </a:t>
            </a:r>
            <a:r>
              <a:rPr lang="en-US"/>
              <a:t>×</a:t>
            </a:r>
            <a:r>
              <a:rPr lang="en-US" sz="2800"/>
              <a:t> prey they consumed, etc.)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 preserves X</a:t>
            </a:r>
            <a:r>
              <a:rPr lang="en-US" sz="2800" baseline="30000"/>
              <a:t>2</a:t>
            </a:r>
            <a:r>
              <a:rPr lang="en-US" sz="2800"/>
              <a:t> distance among objects (a weighted Euclidean distance of conditional probabilities)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 provides test for the ‘independence’ of rows and columns</a:t>
            </a:r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6411" name="Rectangle 11"/>
          <p:cNvSpPr>
            <a:spLocks noChangeArrowheads="1"/>
          </p:cNvSpPr>
          <p:nvPr/>
        </p:nvSpPr>
        <p:spPr bwMode="auto">
          <a:xfrm>
            <a:off x="4548188" y="3148013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86410" name="Object 10"/>
          <p:cNvGraphicFramePr>
            <a:graphicFrameLocks noChangeAspect="1"/>
          </p:cNvGraphicFramePr>
          <p:nvPr/>
        </p:nvGraphicFramePr>
        <p:xfrm>
          <a:off x="3305175" y="3387725"/>
          <a:ext cx="31035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98" name="Equation" r:id="rId4" imgW="1511280" imgH="431640" progId="Equation.DSMT4">
                  <p:embed/>
                </p:oleObj>
              </mc:Choice>
              <mc:Fallback>
                <p:oleObj name="Equation" r:id="rId4" imgW="15112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387725"/>
                        <a:ext cx="3103563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/>
          <p:cNvGraphicFramePr>
            <a:graphicFrameLocks noChangeAspect="1"/>
          </p:cNvGraphicFramePr>
          <p:nvPr/>
        </p:nvGraphicFramePr>
        <p:xfrm>
          <a:off x="3275013" y="4313238"/>
          <a:ext cx="341788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99" name="Equation" r:id="rId6" imgW="1663560" imgH="583920" progId="Equation.DSMT4">
                  <p:embed/>
                </p:oleObj>
              </mc:Choice>
              <mc:Fallback>
                <p:oleObj name="Equation" r:id="rId6" imgW="1663560" imgH="5839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4313238"/>
                        <a:ext cx="3417887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0" y="6521450"/>
            <a:ext cx="764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CA also called reciprocal averaging</a:t>
            </a:r>
          </a:p>
        </p:txBody>
      </p:sp>
      <p:sp>
        <p:nvSpPr>
          <p:cNvPr id="486415" name="Text Box 15"/>
          <p:cNvSpPr txBox="1">
            <a:spLocks noChangeArrowheads="1"/>
          </p:cNvSpPr>
          <p:nvPr/>
        </p:nvSpPr>
        <p:spPr bwMode="auto">
          <a:xfrm>
            <a:off x="2378075" y="5564188"/>
            <a:ext cx="764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Where ,                                and                      for rows </a:t>
            </a:r>
            <a:r>
              <a:rPr lang="en-US" sz="1600" i="1"/>
              <a:t>i</a:t>
            </a:r>
            <a:r>
              <a:rPr lang="en-US" sz="1600"/>
              <a:t> and </a:t>
            </a:r>
            <a:r>
              <a:rPr lang="en-US" sz="1600" i="1"/>
              <a:t>j</a:t>
            </a:r>
          </a:p>
        </p:txBody>
      </p:sp>
      <p:graphicFrame>
        <p:nvGraphicFramePr>
          <p:cNvPr id="486416" name="Object 16"/>
          <p:cNvGraphicFramePr>
            <a:graphicFrameLocks noChangeAspect="1"/>
          </p:cNvGraphicFramePr>
          <p:nvPr/>
        </p:nvGraphicFramePr>
        <p:xfrm>
          <a:off x="3181350" y="5559425"/>
          <a:ext cx="1479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00" name="Equation" r:id="rId8" imgW="1168200" imgH="253800" progId="Equation.DSMT4">
                  <p:embed/>
                </p:oleObj>
              </mc:Choice>
              <mc:Fallback>
                <p:oleObj name="Equation" r:id="rId8" imgW="116820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559425"/>
                        <a:ext cx="147955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7" name="Object 17"/>
          <p:cNvGraphicFramePr>
            <a:graphicFrameLocks noChangeAspect="1"/>
          </p:cNvGraphicFramePr>
          <p:nvPr/>
        </p:nvGraphicFramePr>
        <p:xfrm>
          <a:off x="5049838" y="5549900"/>
          <a:ext cx="8524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01" name="Equation" r:id="rId10" imgW="672840" imgH="253800" progId="Equation.DSMT4">
                  <p:embed/>
                </p:oleObj>
              </mc:Choice>
              <mc:Fallback>
                <p:oleObj name="Equation" r:id="rId10" imgW="67284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5549900"/>
                        <a:ext cx="852487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5520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CA: Protocol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058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198438" y="1141413"/>
            <a:ext cx="9793287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Calculate matrix (</a:t>
            </a:r>
            <a:r>
              <a:rPr lang="en-US" sz="2800" b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) of relative frequencies (proportions) from contingency table data:</a:t>
            </a:r>
            <a:endParaRPr lang="en-US" sz="2800" baseline="-250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Calculate elements of matrix     as:                                 </a:t>
            </a:r>
          </a:p>
          <a:p>
            <a:pPr>
              <a:spcBef>
                <a:spcPct val="10000"/>
              </a:spcBef>
            </a:pPr>
            <a:r>
              <a:rPr lang="en-US" sz="1800" dirty="0">
                <a:cs typeface="Times New Roman" pitchFamily="18" charset="0"/>
              </a:rPr>
              <a:t>	(matrix is centered by row and column means, hence ‘reciprocal averaging’)</a:t>
            </a:r>
          </a:p>
          <a:p>
            <a:pPr>
              <a:spcBef>
                <a:spcPct val="10000"/>
              </a:spcBef>
              <a:buFontTx/>
              <a:buAutoNum type="arabicPeriod" startAt="3"/>
            </a:pPr>
            <a:r>
              <a:rPr lang="en-US" sz="2800" dirty="0">
                <a:cs typeface="Times New Roman" pitchFamily="18" charset="0"/>
              </a:rPr>
              <a:t>Perform singular-value decomposition (SVD) on      </a:t>
            </a:r>
            <a:endParaRPr lang="en-US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Eigen-analysis NOT used because    is rectangular (not square)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    factors (‘eigenvectors’) for rows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    factors (‘eigenvectors’) for columns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     singular values (related to eigenvalues)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Ordination plot from scaled &amp; projected row and column factors (see Legendre and Legendre, 1998 for math)</a:t>
            </a:r>
          </a:p>
        </p:txBody>
      </p:sp>
      <p:graphicFrame>
        <p:nvGraphicFramePr>
          <p:cNvPr id="505874" name="Object 18"/>
          <p:cNvGraphicFramePr>
            <a:graphicFrameLocks noChangeAspect="1"/>
          </p:cNvGraphicFramePr>
          <p:nvPr/>
        </p:nvGraphicFramePr>
        <p:xfrm>
          <a:off x="4137025" y="1590675"/>
          <a:ext cx="1609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9" name="Equation" r:id="rId4" imgW="774360" imgH="241200" progId="Equation.DSMT4">
                  <p:embed/>
                </p:oleObj>
              </mc:Choice>
              <mc:Fallback>
                <p:oleObj name="Equation" r:id="rId4" imgW="77436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590675"/>
                        <a:ext cx="1609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6" name="Object 20"/>
          <p:cNvGraphicFramePr>
            <a:graphicFrameLocks noChangeAspect="1"/>
          </p:cNvGraphicFramePr>
          <p:nvPr/>
        </p:nvGraphicFramePr>
        <p:xfrm>
          <a:off x="4938713" y="2024063"/>
          <a:ext cx="3444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0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2024063"/>
                        <a:ext cx="34448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9" name="Object 23"/>
          <p:cNvGraphicFramePr>
            <a:graphicFrameLocks noChangeAspect="1"/>
          </p:cNvGraphicFramePr>
          <p:nvPr/>
        </p:nvGraphicFramePr>
        <p:xfrm>
          <a:off x="7786688" y="2901950"/>
          <a:ext cx="3444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1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2901950"/>
                        <a:ext cx="34448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81" name="Rectangle 25"/>
          <p:cNvSpPr>
            <a:spLocks noChangeArrowheads="1"/>
          </p:cNvSpPr>
          <p:nvPr/>
        </p:nvSpPr>
        <p:spPr bwMode="auto">
          <a:xfrm>
            <a:off x="4586288" y="330993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05880" name="Object 24"/>
          <p:cNvGraphicFramePr>
            <a:graphicFrameLocks noChangeAspect="1"/>
          </p:cNvGraphicFramePr>
          <p:nvPr/>
        </p:nvGraphicFramePr>
        <p:xfrm>
          <a:off x="4130675" y="3325813"/>
          <a:ext cx="25923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2" name="Equation" r:id="rId9" imgW="1117440" imgH="241200" progId="Equation.DSMT4">
                  <p:embed/>
                </p:oleObj>
              </mc:Choice>
              <mc:Fallback>
                <p:oleObj name="Equation" r:id="rId9" imgW="111744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3325813"/>
                        <a:ext cx="25923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2" name="Object 26"/>
          <p:cNvGraphicFramePr>
            <a:graphicFrameLocks noChangeAspect="1"/>
          </p:cNvGraphicFramePr>
          <p:nvPr/>
        </p:nvGraphicFramePr>
        <p:xfrm>
          <a:off x="5889625" y="1822450"/>
          <a:ext cx="17414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3" r:id="rId11" imgW="1193800" imgH="558800" progId="Equation.DSMT4">
                  <p:embed/>
                </p:oleObj>
              </mc:Choice>
              <mc:Fallback>
                <p:oleObj r:id="rId11" imgW="11938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1822450"/>
                        <a:ext cx="17414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4" name="Object 28"/>
          <p:cNvGraphicFramePr>
            <a:graphicFrameLocks noChangeAspect="1"/>
          </p:cNvGraphicFramePr>
          <p:nvPr/>
        </p:nvGraphicFramePr>
        <p:xfrm>
          <a:off x="5621338" y="3795713"/>
          <a:ext cx="3444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4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3795713"/>
                        <a:ext cx="34448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5" name="Object 29"/>
          <p:cNvGraphicFramePr>
            <a:graphicFrameLocks noChangeAspect="1"/>
          </p:cNvGraphicFramePr>
          <p:nvPr/>
        </p:nvGraphicFramePr>
        <p:xfrm>
          <a:off x="655638" y="4251325"/>
          <a:ext cx="384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5" name="Equation" r:id="rId14" imgW="164880" imgH="215640" progId="Equation.DSMT4">
                  <p:embed/>
                </p:oleObj>
              </mc:Choice>
              <mc:Fallback>
                <p:oleObj name="Equation" r:id="rId14" imgW="164880" imgH="215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251325"/>
                        <a:ext cx="384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6" name="Object 30"/>
          <p:cNvGraphicFramePr>
            <a:graphicFrameLocks noChangeAspect="1"/>
          </p:cNvGraphicFramePr>
          <p:nvPr/>
        </p:nvGraphicFramePr>
        <p:xfrm>
          <a:off x="655638" y="4795838"/>
          <a:ext cx="441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6" name="Equation" r:id="rId16" imgW="190440" imgH="177480" progId="Equation.DSMT4">
                  <p:embed/>
                </p:oleObj>
              </mc:Choice>
              <mc:Fallback>
                <p:oleObj name="Equation" r:id="rId16" imgW="19044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795838"/>
                        <a:ext cx="4413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7" name="Object 31"/>
          <p:cNvGraphicFramePr>
            <a:graphicFrameLocks noChangeAspect="1"/>
          </p:cNvGraphicFramePr>
          <p:nvPr/>
        </p:nvGraphicFramePr>
        <p:xfrm>
          <a:off x="633413" y="5254625"/>
          <a:ext cx="4714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7" name="Equation" r:id="rId18" imgW="203040" imgH="177480" progId="Equation.DSMT4">
                  <p:embed/>
                </p:oleObj>
              </mc:Choice>
              <mc:Fallback>
                <p:oleObj name="Equation" r:id="rId18" imgW="20304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254625"/>
                        <a:ext cx="4714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CA: Comments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5091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198438" y="1141413"/>
            <a:ext cx="9793287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Similarity of objects from frequency data can be viewed using ordination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Test of independence between objects and variables (significance implies some objects have higher frequencies on particular variables)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Ordination can be as a biplot (simultaneous plot of rows and columns: objects and variables)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Interesting Note:  Eigenanalysis of          yields    , and eigenanalysis of          yields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Advantage of SVD is that it decomposes rows AND columns simultaneously</a:t>
            </a:r>
          </a:p>
        </p:txBody>
      </p:sp>
      <p:graphicFrame>
        <p:nvGraphicFramePr>
          <p:cNvPr id="550922" name="Object 10"/>
          <p:cNvGraphicFramePr>
            <a:graphicFrameLocks noChangeAspect="1"/>
          </p:cNvGraphicFramePr>
          <p:nvPr/>
        </p:nvGraphicFramePr>
        <p:xfrm>
          <a:off x="5437188" y="4751388"/>
          <a:ext cx="663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07" name="Equation" r:id="rId4" imgW="317160" imgH="228600" progId="Equation.DSMT4">
                  <p:embed/>
                </p:oleObj>
              </mc:Choice>
              <mc:Fallback>
                <p:oleObj name="Equation" r:id="rId4" imgW="3171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751388"/>
                        <a:ext cx="6635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3" name="Object 11"/>
          <p:cNvGraphicFramePr>
            <a:graphicFrameLocks noChangeAspect="1"/>
          </p:cNvGraphicFramePr>
          <p:nvPr/>
        </p:nvGraphicFramePr>
        <p:xfrm>
          <a:off x="7167563" y="4741863"/>
          <a:ext cx="384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08" name="Equation" r:id="rId6" imgW="164880" imgH="215640" progId="Equation.DSMT4">
                  <p:embed/>
                </p:oleObj>
              </mc:Choice>
              <mc:Fallback>
                <p:oleObj name="Equation" r:id="rId6" imgW="16488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741863"/>
                        <a:ext cx="384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5" name="Object 13"/>
          <p:cNvGraphicFramePr>
            <a:graphicFrameLocks noChangeAspect="1"/>
          </p:cNvGraphicFramePr>
          <p:nvPr/>
        </p:nvGraphicFramePr>
        <p:xfrm>
          <a:off x="2703513" y="5187950"/>
          <a:ext cx="663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09" name="Equation" r:id="rId8" imgW="317160" imgH="228600" progId="Equation.DSMT4">
                  <p:embed/>
                </p:oleObj>
              </mc:Choice>
              <mc:Fallback>
                <p:oleObj name="Equation" r:id="rId8" imgW="3171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187950"/>
                        <a:ext cx="66357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26" name="Object 14"/>
          <p:cNvGraphicFramePr>
            <a:graphicFrameLocks noChangeAspect="1"/>
          </p:cNvGraphicFramePr>
          <p:nvPr/>
        </p:nvGraphicFramePr>
        <p:xfrm>
          <a:off x="4421188" y="5270500"/>
          <a:ext cx="441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10" name="Equation" r:id="rId10" imgW="190440" imgH="177480" progId="Equation.DSMT4">
                  <p:embed/>
                </p:oleObj>
              </mc:Choice>
              <mc:Fallback>
                <p:oleObj name="Equation" r:id="rId10" imgW="19044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270500"/>
                        <a:ext cx="4413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CA Example: </a:t>
            </a:r>
            <a:r>
              <a:rPr lang="en-US" sz="3600" b="1" dirty="0" smtClean="0">
                <a:solidFill>
                  <a:srgbClr val="0000FF"/>
                </a:solidFill>
              </a:rPr>
              <a:t>Buzzwords in </a:t>
            </a:r>
            <a:r>
              <a:rPr lang="en-US" sz="3600" b="1" dirty="0">
                <a:solidFill>
                  <a:srgbClr val="0000FF"/>
                </a:solidFill>
              </a:rPr>
              <a:t>Ecology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90980" y="1031051"/>
            <a:ext cx="9793287" cy="95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 of 30 </a:t>
            </a:r>
            <a:r>
              <a:rPr lang="en-US" sz="2800" dirty="0"/>
              <a:t>ecological terms </a:t>
            </a:r>
            <a:r>
              <a:rPr lang="en-US" sz="2800" dirty="0" smtClean="0"/>
              <a:t>(1982-1995) in 43 </a:t>
            </a:r>
            <a:r>
              <a:rPr lang="en-US" sz="2800" dirty="0"/>
              <a:t>journals in 5 categories </a:t>
            </a:r>
            <a:r>
              <a:rPr lang="en-US" sz="1600" dirty="0" smtClean="0"/>
              <a:t>(for A) Ecologists, B) Students, C) Funding/Govt., D) Scientists, E) Biologists)</a:t>
            </a:r>
            <a:endParaRPr lang="en-US" sz="1600" dirty="0"/>
          </a:p>
        </p:txBody>
      </p:sp>
      <p:sp>
        <p:nvSpPr>
          <p:cNvPr id="5468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732"/>
          <p:cNvSpPr txBox="1">
            <a:spLocks noChangeArrowheads="1"/>
          </p:cNvSpPr>
          <p:nvPr/>
        </p:nvSpPr>
        <p:spPr bwMode="auto">
          <a:xfrm>
            <a:off x="0" y="6550223"/>
            <a:ext cx="39283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Adams et al. (1997).  </a:t>
            </a:r>
            <a:r>
              <a:rPr lang="en-US" sz="1400" i="1" dirty="0" err="1"/>
              <a:t>Oikos</a:t>
            </a:r>
            <a:r>
              <a:rPr lang="en-US" sz="1400" i="1" dirty="0"/>
              <a:t>.</a:t>
            </a:r>
            <a:r>
              <a:rPr lang="en-US" sz="1400" dirty="0"/>
              <a:t> 80:632-636.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25373"/>
              </p:ext>
            </p:extLst>
          </p:nvPr>
        </p:nvGraphicFramePr>
        <p:xfrm>
          <a:off x="772506" y="1931586"/>
          <a:ext cx="8555529" cy="461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95" name="Worksheet" r:id="rId4" imgW="8963025" imgH="4886325" progId="Excel.Sheet.8">
                  <p:embed/>
                </p:oleObj>
              </mc:Choice>
              <mc:Fallback>
                <p:oleObj name="Worksheet" r:id="rId4" imgW="8963025" imgH="4886325" progId="Excel.Sheet.8">
                  <p:embed/>
                  <p:pic>
                    <p:nvPicPr>
                      <p:cNvPr id="0" name="Object 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06" y="1931586"/>
                        <a:ext cx="8555529" cy="461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CA Plot</a:t>
            </a:r>
          </a:p>
        </p:txBody>
      </p:sp>
      <p:sp>
        <p:nvSpPr>
          <p:cNvPr id="54886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203200" y="6064250"/>
            <a:ext cx="437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2-D plot describes 89% of variation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2162175" y="15382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1152525" y="1035050"/>
          <a:ext cx="8107363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99" r:id="rId4" imgW="5925312" imgH="4229100" progId="Word.Picture.8">
                  <p:embed/>
                </p:oleObj>
              </mc:Choice>
              <mc:Fallback>
                <p:oleObj r:id="rId4" imgW="5925312" imgH="42291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90" t="15610" r="7872" b="8984"/>
                      <a:stretch>
                        <a:fillRect/>
                      </a:stretch>
                    </p:blipFill>
                    <p:spPr bwMode="auto">
                      <a:xfrm>
                        <a:off x="1152525" y="1035050"/>
                        <a:ext cx="8107363" cy="514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5" name="Line 11"/>
          <p:cNvSpPr>
            <a:spLocks noChangeShapeType="1"/>
          </p:cNvSpPr>
          <p:nvPr/>
        </p:nvSpPr>
        <p:spPr bwMode="auto">
          <a:xfrm flipH="1">
            <a:off x="2806700" y="1892300"/>
            <a:ext cx="361950" cy="116681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876" name="Text Box 12"/>
          <p:cNvSpPr txBox="1">
            <a:spLocks noChangeArrowheads="1"/>
          </p:cNvSpPr>
          <p:nvPr/>
        </p:nvSpPr>
        <p:spPr bwMode="auto">
          <a:xfrm>
            <a:off x="2128838" y="1338263"/>
            <a:ext cx="2949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Journals for funding agencies and general public</a:t>
            </a:r>
          </a:p>
        </p:txBody>
      </p:sp>
      <p:sp>
        <p:nvSpPr>
          <p:cNvPr id="548877" name="Text Box 13"/>
          <p:cNvSpPr txBox="1">
            <a:spLocks noChangeArrowheads="1"/>
          </p:cNvSpPr>
          <p:nvPr/>
        </p:nvSpPr>
        <p:spPr bwMode="auto">
          <a:xfrm>
            <a:off x="215900" y="1347788"/>
            <a:ext cx="167322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Buzzwords frequently used: sustainability, tragedy of commons, biodiversity</a:t>
            </a:r>
          </a:p>
        </p:txBody>
      </p:sp>
      <p:sp>
        <p:nvSpPr>
          <p:cNvPr id="548878" name="Line 14"/>
          <p:cNvSpPr>
            <a:spLocks noChangeShapeType="1"/>
          </p:cNvSpPr>
          <p:nvPr/>
        </p:nvSpPr>
        <p:spPr bwMode="auto">
          <a:xfrm>
            <a:off x="1019175" y="2927350"/>
            <a:ext cx="104140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732"/>
          <p:cNvSpPr txBox="1">
            <a:spLocks noChangeArrowheads="1"/>
          </p:cNvSpPr>
          <p:nvPr/>
        </p:nvSpPr>
        <p:spPr bwMode="auto">
          <a:xfrm>
            <a:off x="0" y="6550223"/>
            <a:ext cx="39283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Data from Adams et al. (1997).  </a:t>
            </a:r>
            <a:r>
              <a:rPr lang="en-US" sz="1400" i="1" dirty="0" err="1"/>
              <a:t>Oikos</a:t>
            </a:r>
            <a:r>
              <a:rPr lang="en-US" sz="1400" i="1" dirty="0"/>
              <a:t>.</a:t>
            </a:r>
            <a:r>
              <a:rPr lang="en-US" sz="1400" dirty="0"/>
              <a:t> 80:632-636.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1909770-600D-4EED-8D53-C2E78AAC7A0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9369</TotalTime>
  <Words>1699</Words>
  <Application>Microsoft Office PowerPoint</Application>
  <PresentationFormat>35mm Slides</PresentationFormat>
  <Paragraphs>529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Default Design</vt:lpstr>
      <vt:lpstr>Equation</vt:lpstr>
      <vt:lpstr>MathType 6.0 Equation</vt:lpstr>
      <vt:lpstr>Microsoft Word Picture</vt:lpstr>
      <vt:lpstr>Worksheet</vt:lpstr>
      <vt:lpstr>Clustering Approaches</vt:lpstr>
      <vt:lpstr>Objectives of Exploratory Data Analyses</vt:lpstr>
      <vt:lpstr>Ordination and Dimension Reduction</vt:lpstr>
      <vt:lpstr>Ordination Protocols</vt:lpstr>
      <vt:lpstr>Correspondence Analysis (CA)</vt:lpstr>
      <vt:lpstr>CA: Protocol</vt:lpstr>
      <vt:lpstr>CA: Comments</vt:lpstr>
      <vt:lpstr>CA Example: Buzzwords in Ecology</vt:lpstr>
      <vt:lpstr>CA Plot</vt:lpstr>
      <vt:lpstr>Ordination Approaches: Closing Comments</vt:lpstr>
      <vt:lpstr>The Arch Effect</vt:lpstr>
      <vt:lpstr>Detrended Correspondence Analysis (DCA)</vt:lpstr>
      <vt:lpstr>DCA: Example</vt:lpstr>
      <vt:lpstr>DCA: Comments</vt:lpstr>
      <vt:lpstr>Clustering Methods</vt:lpstr>
      <vt:lpstr>Classifying Clustering Methods</vt:lpstr>
      <vt:lpstr>SAHN Methods </vt:lpstr>
      <vt:lpstr>SAHN: Single Linkage vs. Complete Linkage</vt:lpstr>
      <vt:lpstr>Clustering Data: Example</vt:lpstr>
      <vt:lpstr>Single Linkage vs. Complete Linkage: Example</vt:lpstr>
      <vt:lpstr>SAHN: UPGMA</vt:lpstr>
      <vt:lpstr>UPGMA: Example</vt:lpstr>
      <vt:lpstr>SAHN: WPGMA</vt:lpstr>
      <vt:lpstr>WPGMA: Example</vt:lpstr>
      <vt:lpstr>SAHN: UPGMC &amp; WPGMC</vt:lpstr>
      <vt:lpstr>Visualizing Centroid Clustering</vt:lpstr>
      <vt:lpstr>UPGMC &amp; WPGMC: Examples</vt:lpstr>
      <vt:lpstr>Ward’s Minimum Variance Method</vt:lpstr>
      <vt:lpstr>Partition Methods: K-Means Clustering</vt:lpstr>
      <vt:lpstr>Clustering: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766</cp:revision>
  <cp:lastPrinted>2000-02-02T20:57:17Z</cp:lastPrinted>
  <dcterms:created xsi:type="dcterms:W3CDTF">1998-06-08T20:00:14Z</dcterms:created>
  <dcterms:modified xsi:type="dcterms:W3CDTF">2014-12-12T21:55:03Z</dcterms:modified>
</cp:coreProperties>
</file>