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46A89-9D80-4247-B4F3-05AD6936406D}">
  <a:tblStyle styleId="{81146A89-9D80-4247-B4F3-05AD69364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d77d7be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d77d7be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d77d7be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d77d7b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9000"/>
            <a:ext cx="85206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24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34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2328"/>
              <a:t>Improving Language Understanding by Generative Pre-Training </a:t>
            </a:r>
            <a:endParaRPr sz="232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1248"/>
              <a:t>Team Members: Asmita Mukherjee , Aurko Mitra ,Ayush Agarwal ,Ayushi Jain, Charvi Jindal, Chetan IIITD</a:t>
            </a:r>
            <a:endParaRPr sz="134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348"/>
          </a:p>
        </p:txBody>
      </p:sp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311700" y="114109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Contributions </a:t>
            </a:r>
            <a:endParaRPr/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311700" y="1713800"/>
            <a:ext cx="85206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Introduction of </a:t>
            </a:r>
            <a:r>
              <a:rPr b="1" lang="en"/>
              <a:t>decoder only</a:t>
            </a:r>
            <a:r>
              <a:rPr lang="en"/>
              <a:t> model inspired by an ICLR 2018 paper “GENERATING WIKIPEDIA BY SUMMARIZING LONG SEQUENCES ”.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b="1" lang="en"/>
              <a:t>2 Stage Training</a:t>
            </a:r>
            <a:r>
              <a:rPr lang="en"/>
              <a:t> : Unsupervised “generative pre training” and supervised “</a:t>
            </a:r>
            <a:r>
              <a:rPr lang="en"/>
              <a:t>discriminative</a:t>
            </a:r>
            <a:r>
              <a:rPr lang="en"/>
              <a:t> fine tuning”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b="1" lang="en"/>
              <a:t>Task aware input transformations</a:t>
            </a:r>
            <a:r>
              <a:rPr lang="en"/>
              <a:t>: This helps </a:t>
            </a:r>
            <a:r>
              <a:rPr lang="en"/>
              <a:t>achieves minimal change to the model architecture while it being applicable to the wide variety of task on which it is applied.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Evaluation and training on wide range of natural language understanding tasks.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Architecture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64554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b="1" lang="en"/>
              <a:t>Decoder only approach :</a:t>
            </a:r>
            <a:r>
              <a:rPr lang="en"/>
              <a:t> </a:t>
            </a:r>
            <a:r>
              <a:rPr lang="en"/>
              <a:t>Encoder decoder models: bulky, requires more data to fine tune and complexity in deployment.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12 layers of T-DMCA (Transformer Decoder with memory compressed attention).</a:t>
            </a:r>
            <a:endParaRPr/>
          </a:p>
          <a:p>
            <a:pPr indent="-290830" lvl="1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Memory Compressed Attention : To handle longer sequences, the multi-head self-attention of the Transformer is modified to reduce memory usage by limiting the dot products between Q and K.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Output consists of 2 heads as GPT aims to fine tune on a </a:t>
            </a:r>
            <a:r>
              <a:rPr lang="en"/>
              <a:t>variety</a:t>
            </a:r>
            <a:r>
              <a:rPr lang="en"/>
              <a:t> of natural language understanding </a:t>
            </a:r>
            <a:r>
              <a:rPr lang="en"/>
              <a:t>tasks</a:t>
            </a:r>
            <a:r>
              <a:rPr lang="en"/>
              <a:t> while keeping </a:t>
            </a:r>
            <a:r>
              <a:rPr lang="en"/>
              <a:t>language</a:t>
            </a:r>
            <a:r>
              <a:rPr lang="en"/>
              <a:t> modelling as its </a:t>
            </a:r>
            <a:r>
              <a:rPr lang="en"/>
              <a:t>auxiliary</a:t>
            </a:r>
            <a:r>
              <a:rPr lang="en"/>
              <a:t> task.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Task aware input transformations:Since different tasks require the input to be in different format, an approach is taken to convert structured inputs to ordered sequences so that the pretrained model can process it </a:t>
            </a:r>
            <a:r>
              <a:rPr lang="en"/>
              <a:t>without</a:t>
            </a:r>
            <a:r>
              <a:rPr lang="en"/>
              <a:t> any extensive change to its architecture.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050" y="950188"/>
            <a:ext cx="17987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Performance/ Model</a:t>
            </a:r>
            <a:r>
              <a:rPr lang="en"/>
              <a:t> Comparison 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625500" y="11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{81146A89-9D80-4247-B4F3-05AD6936406D}</a:tableStyleId>
              </a:tblPr>
              <a:tblGrid>
                <a:gridCol w="498575"/>
                <a:gridCol w="1034075"/>
                <a:gridCol w="1080225"/>
                <a:gridCol w="794025"/>
                <a:gridCol w="895575"/>
              </a:tblGrid>
              <a:tr h="47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34"/>
                        <a:t>Model</a:t>
                      </a:r>
                      <a:endParaRPr b="1" sz="834"/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34"/>
                        <a:t>NLI Task</a:t>
                      </a:r>
                      <a:endParaRPr b="1" sz="834"/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34"/>
                        <a:t>QA/Common sense reasoning</a:t>
                      </a:r>
                      <a:endParaRPr b="1" sz="834"/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34"/>
                        <a:t>Semantic Similarity </a:t>
                      </a:r>
                      <a:endParaRPr b="1" sz="834"/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34"/>
                        <a:t>Classification</a:t>
                      </a:r>
                      <a:endParaRPr b="1" sz="1134"/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</a:tr>
              <a:tr h="72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34"/>
                        <a:t>BART</a:t>
                      </a:r>
                      <a:endParaRPr b="1" sz="834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RTE : 87.0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MNLI-m :89.9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MNLI -mm : 90.1 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 ELI5 dataset BART outperforms best previous work by 1.2 ROUGE-L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QQP : 92.5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SST : 96.6%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1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34"/>
                        <a:t>GPT</a:t>
                      </a:r>
                      <a:endParaRPr b="1" sz="834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34"/>
                        <a:t>:</a:t>
                      </a:r>
                      <a:endParaRPr sz="934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34"/>
                        <a:t>MNLI-m :82.1 , MNLI-mm : 81.4 ( upto 5% inc) , </a:t>
                      </a:r>
                      <a:endParaRPr sz="934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34"/>
                        <a:t>RTE with acc of 56% </a:t>
                      </a:r>
                      <a:endParaRPr b="1" sz="934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34"/>
                        <a:t>86.5% on Story Cloze test </a:t>
                      </a:r>
                      <a:endParaRPr sz="934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34"/>
                        <a:t>70.3% :QQP </a:t>
                      </a:r>
                      <a:endParaRPr sz="934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34"/>
                        <a:t>91.3% : SST</a:t>
                      </a:r>
                      <a:endParaRPr sz="934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162975" y="106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{81146A89-9D80-4247-B4F3-05AD6936406D}</a:tableStyleId>
              </a:tblPr>
              <a:tblGrid>
                <a:gridCol w="1434150"/>
                <a:gridCol w="1434150"/>
                <a:gridCol w="1434150"/>
              </a:tblGrid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Transformer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GPT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BART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</a:tr>
              <a:tr h="7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Encoder-decoder architecture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Autoregressive Decoder only architecture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Bidirectional Encoder and Autoregressive decoder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8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 layers each of encoder and decoder stacked.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12 layers of decoder.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BART base : 6 layers of Enc-Dec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BART larger : 12 layers of Enc-Dec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6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Sinusoidal positional embedding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Learned position embedding.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 in standard transformer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7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Activation function Relu in linear layers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Activation function of GElu in linear layers.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Activation function of GElu in linear layers.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6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BPE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BPE was used for tokenizing the input.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BPE encoding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