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Roboto"/>
      <p:regular r:id="rId42"/>
      <p:bold r:id="rId43"/>
      <p:italic r:id="rId44"/>
      <p:boldItalic r:id="rId45"/>
    </p:embeddedFont>
    <p:embeddedFont>
      <p:font typeface="Work Sans"/>
      <p:regular r:id="rId46"/>
      <p:bold r:id="rId47"/>
      <p:italic r:id="rId48"/>
      <p:boldItalic r:id="rId49"/>
    </p:embeddedFont>
    <p:embeddedFont>
      <p:font typeface="Fira Code"/>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Roboto-regular.fntdata"/><Relationship Id="rId41" Type="http://schemas.openxmlformats.org/officeDocument/2006/relationships/font" Target="fonts/ProximaNova-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WorkSans-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WorkSans-italic.fntdata"/><Relationship Id="rId47" Type="http://schemas.openxmlformats.org/officeDocument/2006/relationships/font" Target="fonts/WorkSans-bold.fntdata"/><Relationship Id="rId49"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Code-bold.fntdata"/><Relationship Id="rId50" Type="http://schemas.openxmlformats.org/officeDocument/2006/relationships/font" Target="fonts/FiraCod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2f87ce15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2f87ce15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2f87ce15a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2f87ce15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2f87ce15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f87ce15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b="1" lang="en" sz="1050">
                <a:solidFill>
                  <a:schemeClr val="dk1"/>
                </a:solidFill>
                <a:highlight>
                  <a:srgbClr val="FFFFFE"/>
                </a:highlight>
                <a:latin typeface="Courier New"/>
                <a:ea typeface="Courier New"/>
                <a:cs typeface="Courier New"/>
                <a:sym typeface="Courier New"/>
              </a:rPr>
              <a:t>**Notice that the class label 'A Capella' and Children's Muisc are not well represented in our data, and therefore we will not be able to accuractly predict the a song that can be considered to be A Capella or Children's Muisc.**</a:t>
            </a:r>
            <a:endParaRPr b="1"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Clr>
                <a:schemeClr val="dk1"/>
              </a:buClr>
              <a:buSzPts val="1100"/>
              <a:buFont typeface="Arial"/>
              <a:buNone/>
            </a:pPr>
            <a:r>
              <a:t/>
            </a:r>
            <a:endParaRPr b="1"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Clr>
                <a:schemeClr val="dk1"/>
              </a:buClr>
              <a:buSzPts val="1100"/>
              <a:buFont typeface="Arial"/>
              <a:buNone/>
            </a:pPr>
            <a:r>
              <a:rPr b="1" lang="en" sz="1050">
                <a:solidFill>
                  <a:schemeClr val="dk1"/>
                </a:solidFill>
                <a:highlight>
                  <a:srgbClr val="FFFFFE"/>
                </a:highlight>
                <a:latin typeface="Courier New"/>
                <a:ea typeface="Courier New"/>
                <a:cs typeface="Courier New"/>
                <a:sym typeface="Courier New"/>
              </a:rPr>
              <a:t>**We will need to remove all instances of songs that are Children's Muisc**</a:t>
            </a:r>
            <a:endParaRPr b="1"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Clr>
                <a:schemeClr val="dk1"/>
              </a:buClr>
              <a:buSzPts val="1100"/>
              <a:buFont typeface="Arial"/>
              <a:buNone/>
            </a:pPr>
            <a:r>
              <a:rPr b="1" lang="en" sz="1050">
                <a:solidFill>
                  <a:schemeClr val="dk1"/>
                </a:solidFill>
                <a:highlight>
                  <a:srgbClr val="FFFFFE"/>
                </a:highlight>
                <a:latin typeface="Courier New"/>
                <a:ea typeface="Courier New"/>
                <a:cs typeface="Courier New"/>
                <a:sym typeface="Courier New"/>
              </a:rPr>
              <a:t>**We will need to remove all instances of songs that are A Capella**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2f87ce15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2f87ce15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2f87ce15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2f87ce15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2f87ce1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2f87ce1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2f87ce15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2f87ce15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2f87ce15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2f87ce15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2f87ce15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f87ce15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2f87ce15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2f87ce15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2f87ce1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2f87ce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2f87ce15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2f87ce15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2f87ce15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2f87ce15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2f87ce15a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2f87ce15a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2f87ce15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2f87ce15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2f87ce15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2f87ce15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2f87ce15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2f87ce15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2f87ce15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2f87ce15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2f87ce15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2f87ce15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2f87ce15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2f87ce15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2f87ce15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2f87ce15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2f87ce15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2f87ce15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2f87ce15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2f87ce15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2f87ce15a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2f87ce15a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2f87ce15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2f87ce15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2f87ce15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2f87ce15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2f87ce15a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f87ce15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2f87ce15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f87ce15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2f87ce15a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f87ce15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2f87ce1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2f87ce1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2f87ce1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f87ce1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1048725" y="3058625"/>
            <a:ext cx="49140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1"/>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
          <p:cNvSpPr txBox="1"/>
          <p:nvPr>
            <p:ph idx="1" type="body"/>
          </p:nvPr>
        </p:nvSpPr>
        <p:spPr>
          <a:xfrm>
            <a:off x="840425" y="3949100"/>
            <a:ext cx="7463100" cy="5196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360"/>
              </a:spcBef>
              <a:spcAft>
                <a:spcPts val="0"/>
              </a:spcAft>
              <a:buSzPts val="1800"/>
              <a:buFont typeface="Work Sans"/>
              <a:buNone/>
              <a:defRPr b="1" sz="1800">
                <a:latin typeface="Work Sans"/>
                <a:ea typeface="Work Sans"/>
                <a:cs typeface="Work Sans"/>
                <a:sym typeface="Work Sans"/>
              </a:defRPr>
            </a:lvl1pPr>
          </a:lstStyle>
          <a:p/>
        </p:txBody>
      </p:sp>
      <p:sp>
        <p:nvSpPr>
          <p:cNvPr id="53" name="Google Shape;53;p11"/>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4" name="Shape 54"/>
        <p:cNvGrpSpPr/>
        <p:nvPr/>
      </p:nvGrpSpPr>
      <p:grpSpPr>
        <a:xfrm>
          <a:off x="0" y="0"/>
          <a:ext cx="0" cy="0"/>
          <a:chOff x="0" y="0"/>
          <a:chExt cx="0" cy="0"/>
        </a:xfrm>
      </p:grpSpPr>
      <p:sp>
        <p:nvSpPr>
          <p:cNvPr id="55" name="Google Shape;5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15" name="Google Shape;15;p3"/>
          <p:cNvSpPr txBox="1"/>
          <p:nvPr>
            <p:ph idx="1" type="body"/>
          </p:nvPr>
        </p:nvSpPr>
        <p:spPr>
          <a:xfrm>
            <a:off x="869150" y="2312925"/>
            <a:ext cx="3594600" cy="21333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sz="1600"/>
            </a:lvl1pPr>
            <a:lvl2pPr indent="-330200" lvl="1" marL="914400" rtl="0" algn="l">
              <a:lnSpc>
                <a:spcPct val="100000"/>
              </a:lnSpc>
              <a:spcBef>
                <a:spcPts val="0"/>
              </a:spcBef>
              <a:spcAft>
                <a:spcPts val="0"/>
              </a:spcAft>
              <a:buSzPts val="1600"/>
              <a:buChar char="□"/>
              <a:defRPr sz="1600"/>
            </a:lvl2pPr>
            <a:lvl3pPr indent="-330200" lvl="2" marL="1371600" rtl="0" algn="l">
              <a:lnSpc>
                <a:spcPct val="100000"/>
              </a:lnSpc>
              <a:spcBef>
                <a:spcPts val="0"/>
              </a:spcBef>
              <a:spcAft>
                <a:spcPts val="0"/>
              </a:spcAft>
              <a:buSzPts val="1600"/>
              <a:buChar char="□"/>
              <a:defRPr sz="1600"/>
            </a:lvl3pPr>
            <a:lvl4pPr indent="-330200" lvl="3" marL="1828800" rtl="0" algn="l">
              <a:lnSpc>
                <a:spcPct val="100000"/>
              </a:lnSpc>
              <a:spcBef>
                <a:spcPts val="0"/>
              </a:spcBef>
              <a:spcAft>
                <a:spcPts val="0"/>
              </a:spcAft>
              <a:buSzPts val="1600"/>
              <a:buChar char="□"/>
              <a:defRPr sz="1600"/>
            </a:lvl4pPr>
            <a:lvl5pPr indent="-330200" lvl="4" marL="2286000" rtl="0" algn="l">
              <a:lnSpc>
                <a:spcPct val="100000"/>
              </a:lnSpc>
              <a:spcBef>
                <a:spcPts val="0"/>
              </a:spcBef>
              <a:spcAft>
                <a:spcPts val="0"/>
              </a:spcAft>
              <a:buSzPts val="1600"/>
              <a:buChar char="○"/>
              <a:defRPr sz="1600"/>
            </a:lvl5pPr>
            <a:lvl6pPr indent="-330200" lvl="5" marL="2743200" rtl="0" algn="l">
              <a:lnSpc>
                <a:spcPct val="100000"/>
              </a:lnSpc>
              <a:spcBef>
                <a:spcPts val="0"/>
              </a:spcBef>
              <a:spcAft>
                <a:spcPts val="0"/>
              </a:spcAft>
              <a:buSzPts val="1600"/>
              <a:buChar char="■"/>
              <a:defRPr sz="1600"/>
            </a:lvl6pPr>
            <a:lvl7pPr indent="-330200" lvl="6" marL="3200400" rtl="0" algn="l">
              <a:lnSpc>
                <a:spcPct val="100000"/>
              </a:lnSpc>
              <a:spcBef>
                <a:spcPts val="0"/>
              </a:spcBef>
              <a:spcAft>
                <a:spcPts val="0"/>
              </a:spcAft>
              <a:buSzPts val="1600"/>
              <a:buChar char="●"/>
              <a:defRPr sz="1600"/>
            </a:lvl7pPr>
            <a:lvl8pPr indent="-330200" lvl="7" marL="3657600" rtl="0" algn="l">
              <a:lnSpc>
                <a:spcPct val="100000"/>
              </a:lnSpc>
              <a:spcBef>
                <a:spcPts val="0"/>
              </a:spcBef>
              <a:spcAft>
                <a:spcPts val="0"/>
              </a:spcAft>
              <a:buSzPts val="1600"/>
              <a:buChar char="○"/>
              <a:defRPr sz="1600"/>
            </a:lvl8pPr>
            <a:lvl9pPr indent="-330200" lvl="8" marL="4114800" rtl="0" algn="l">
              <a:lnSpc>
                <a:spcPct val="100000"/>
              </a:lnSpc>
              <a:spcBef>
                <a:spcPts val="0"/>
              </a:spcBef>
              <a:spcAft>
                <a:spcPts val="0"/>
              </a:spcAft>
              <a:buSzPts val="1600"/>
              <a:buChar char="■"/>
              <a:defRPr sz="1600"/>
            </a:lvl9pPr>
          </a:lstStyle>
          <a:p/>
        </p:txBody>
      </p:sp>
      <p:sp>
        <p:nvSpPr>
          <p:cNvPr id="16" name="Google Shape;16;p3"/>
          <p:cNvSpPr txBox="1"/>
          <p:nvPr>
            <p:ph idx="2" type="body"/>
          </p:nvPr>
        </p:nvSpPr>
        <p:spPr>
          <a:xfrm>
            <a:off x="4680228" y="2312925"/>
            <a:ext cx="3594600" cy="21333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sz="1600"/>
            </a:lvl1pPr>
            <a:lvl2pPr indent="-330200" lvl="1" marL="914400" rtl="0" algn="l">
              <a:lnSpc>
                <a:spcPct val="100000"/>
              </a:lnSpc>
              <a:spcBef>
                <a:spcPts val="0"/>
              </a:spcBef>
              <a:spcAft>
                <a:spcPts val="0"/>
              </a:spcAft>
              <a:buSzPts val="1600"/>
              <a:buChar char="□"/>
              <a:defRPr sz="1600"/>
            </a:lvl2pPr>
            <a:lvl3pPr indent="-330200" lvl="2" marL="1371600" rtl="0" algn="l">
              <a:lnSpc>
                <a:spcPct val="100000"/>
              </a:lnSpc>
              <a:spcBef>
                <a:spcPts val="0"/>
              </a:spcBef>
              <a:spcAft>
                <a:spcPts val="0"/>
              </a:spcAft>
              <a:buSzPts val="1600"/>
              <a:buChar char="□"/>
              <a:defRPr sz="1600"/>
            </a:lvl3pPr>
            <a:lvl4pPr indent="-330200" lvl="3" marL="1828800" rtl="0" algn="l">
              <a:lnSpc>
                <a:spcPct val="100000"/>
              </a:lnSpc>
              <a:spcBef>
                <a:spcPts val="0"/>
              </a:spcBef>
              <a:spcAft>
                <a:spcPts val="0"/>
              </a:spcAft>
              <a:buSzPts val="1600"/>
              <a:buChar char="□"/>
              <a:defRPr sz="1600"/>
            </a:lvl4pPr>
            <a:lvl5pPr indent="-330200" lvl="4" marL="2286000" rtl="0" algn="l">
              <a:lnSpc>
                <a:spcPct val="100000"/>
              </a:lnSpc>
              <a:spcBef>
                <a:spcPts val="0"/>
              </a:spcBef>
              <a:spcAft>
                <a:spcPts val="0"/>
              </a:spcAft>
              <a:buSzPts val="1600"/>
              <a:buChar char="○"/>
              <a:defRPr sz="1600"/>
            </a:lvl5pPr>
            <a:lvl6pPr indent="-330200" lvl="5" marL="2743200" rtl="0" algn="l">
              <a:lnSpc>
                <a:spcPct val="100000"/>
              </a:lnSpc>
              <a:spcBef>
                <a:spcPts val="0"/>
              </a:spcBef>
              <a:spcAft>
                <a:spcPts val="0"/>
              </a:spcAft>
              <a:buSzPts val="1600"/>
              <a:buChar char="■"/>
              <a:defRPr sz="1600"/>
            </a:lvl6pPr>
            <a:lvl7pPr indent="-330200" lvl="6" marL="3200400" rtl="0" algn="l">
              <a:lnSpc>
                <a:spcPct val="100000"/>
              </a:lnSpc>
              <a:spcBef>
                <a:spcPts val="0"/>
              </a:spcBef>
              <a:spcAft>
                <a:spcPts val="0"/>
              </a:spcAft>
              <a:buSzPts val="1600"/>
              <a:buChar char="●"/>
              <a:defRPr sz="1600"/>
            </a:lvl7pPr>
            <a:lvl8pPr indent="-330200" lvl="7" marL="3657600" rtl="0" algn="l">
              <a:lnSpc>
                <a:spcPct val="100000"/>
              </a:lnSpc>
              <a:spcBef>
                <a:spcPts val="0"/>
              </a:spcBef>
              <a:spcAft>
                <a:spcPts val="0"/>
              </a:spcAft>
              <a:buSzPts val="1600"/>
              <a:buChar char="○"/>
              <a:defRPr sz="1600"/>
            </a:lvl8pPr>
            <a:lvl9pPr indent="-330200" lvl="8" marL="4114800" rtl="0" algn="l">
              <a:lnSpc>
                <a:spcPct val="100000"/>
              </a:lnSpc>
              <a:spcBef>
                <a:spcPts val="0"/>
              </a:spcBef>
              <a:spcAft>
                <a:spcPts val="0"/>
              </a:spcAft>
              <a:buSzPts val="1600"/>
              <a:buChar char="■"/>
              <a:defRPr sz="1600"/>
            </a:lvl9pPr>
          </a:lstStyle>
          <a:p/>
        </p:txBody>
      </p:sp>
      <p:sp>
        <p:nvSpPr>
          <p:cNvPr id="17" name="Google Shape;17;p3"/>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1" name="Shape 21"/>
        <p:cNvGrpSpPr/>
        <p:nvPr/>
      </p:nvGrpSpPr>
      <p:grpSpPr>
        <a:xfrm>
          <a:off x="0" y="0"/>
          <a:ext cx="0" cy="0"/>
          <a:chOff x="0" y="0"/>
          <a:chExt cx="0" cy="0"/>
        </a:xfrm>
      </p:grpSpPr>
      <p:sp>
        <p:nvSpPr>
          <p:cNvPr id="22" name="Google Shape;22;p5"/>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
          <p:cNvSpPr txBox="1"/>
          <p:nvPr>
            <p:ph type="ctrTitle"/>
          </p:nvPr>
        </p:nvSpPr>
        <p:spPr>
          <a:xfrm>
            <a:off x="1012800" y="2497750"/>
            <a:ext cx="49500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4" name="Google Shape;24;p5"/>
          <p:cNvSpPr txBox="1"/>
          <p:nvPr>
            <p:ph idx="1" type="subTitle"/>
          </p:nvPr>
        </p:nvSpPr>
        <p:spPr>
          <a:xfrm>
            <a:off x="1012800" y="3678252"/>
            <a:ext cx="49500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2000"/>
              <a:buNone/>
              <a:defRPr>
                <a:solidFill>
                  <a:srgbClr val="000000"/>
                </a:solidFill>
              </a:defRPr>
            </a:lvl1pPr>
            <a:lvl2pPr lvl="1" rtl="0" algn="l">
              <a:lnSpc>
                <a:spcPct val="100000"/>
              </a:lnSpc>
              <a:spcBef>
                <a:spcPts val="0"/>
              </a:spcBef>
              <a:spcAft>
                <a:spcPts val="0"/>
              </a:spcAft>
              <a:buClr>
                <a:srgbClr val="000000"/>
              </a:buClr>
              <a:buSzPts val="2000"/>
              <a:buNone/>
              <a:defRPr>
                <a:solidFill>
                  <a:srgbClr val="000000"/>
                </a:solidFill>
              </a:defRPr>
            </a:lvl2pPr>
            <a:lvl3pPr lvl="2" rtl="0" algn="l">
              <a:lnSpc>
                <a:spcPct val="100000"/>
              </a:lnSpc>
              <a:spcBef>
                <a:spcPts val="0"/>
              </a:spcBef>
              <a:spcAft>
                <a:spcPts val="0"/>
              </a:spcAft>
              <a:buClr>
                <a:srgbClr val="000000"/>
              </a:buClr>
              <a:buSzPts val="2000"/>
              <a:buNone/>
              <a:defRPr>
                <a:solidFill>
                  <a:srgbClr val="000000"/>
                </a:solidFill>
              </a:defRPr>
            </a:lvl3pPr>
            <a:lvl4pPr lvl="3" rtl="0" algn="l">
              <a:lnSpc>
                <a:spcPct val="100000"/>
              </a:lnSpc>
              <a:spcBef>
                <a:spcPts val="0"/>
              </a:spcBef>
              <a:spcAft>
                <a:spcPts val="0"/>
              </a:spcAft>
              <a:buClr>
                <a:srgbClr val="000000"/>
              </a:buClr>
              <a:buSzPts val="2000"/>
              <a:buNone/>
              <a:defRPr>
                <a:solidFill>
                  <a:srgbClr val="000000"/>
                </a:solidFill>
              </a:defRPr>
            </a:lvl4pPr>
            <a:lvl5pPr lvl="4" rtl="0" algn="l">
              <a:lnSpc>
                <a:spcPct val="100000"/>
              </a:lnSpc>
              <a:spcBef>
                <a:spcPts val="0"/>
              </a:spcBef>
              <a:spcAft>
                <a:spcPts val="0"/>
              </a:spcAft>
              <a:buClr>
                <a:srgbClr val="000000"/>
              </a:buClr>
              <a:buSzPts val="2000"/>
              <a:buNone/>
              <a:defRPr>
                <a:solidFill>
                  <a:srgbClr val="000000"/>
                </a:solidFill>
              </a:defRPr>
            </a:lvl5pPr>
            <a:lvl6pPr lvl="5" rtl="0" algn="l">
              <a:lnSpc>
                <a:spcPct val="100000"/>
              </a:lnSpc>
              <a:spcBef>
                <a:spcPts val="0"/>
              </a:spcBef>
              <a:spcAft>
                <a:spcPts val="0"/>
              </a:spcAft>
              <a:buClr>
                <a:srgbClr val="000000"/>
              </a:buClr>
              <a:buSzPts val="2000"/>
              <a:buNone/>
              <a:defRPr>
                <a:solidFill>
                  <a:srgbClr val="000000"/>
                </a:solidFill>
              </a:defRPr>
            </a:lvl6pPr>
            <a:lvl7pPr lvl="6" rtl="0" algn="l">
              <a:lnSpc>
                <a:spcPct val="100000"/>
              </a:lnSpc>
              <a:spcBef>
                <a:spcPts val="0"/>
              </a:spcBef>
              <a:spcAft>
                <a:spcPts val="0"/>
              </a:spcAft>
              <a:buClr>
                <a:srgbClr val="000000"/>
              </a:buClr>
              <a:buSzPts val="2000"/>
              <a:buNone/>
              <a:defRPr>
                <a:solidFill>
                  <a:srgbClr val="000000"/>
                </a:solidFill>
              </a:defRPr>
            </a:lvl7pPr>
            <a:lvl8pPr lvl="7" rtl="0" algn="l">
              <a:lnSpc>
                <a:spcPct val="100000"/>
              </a:lnSpc>
              <a:spcBef>
                <a:spcPts val="0"/>
              </a:spcBef>
              <a:spcAft>
                <a:spcPts val="0"/>
              </a:spcAft>
              <a:buClr>
                <a:srgbClr val="000000"/>
              </a:buClr>
              <a:buSzPts val="2000"/>
              <a:buNone/>
              <a:defRPr>
                <a:solidFill>
                  <a:srgbClr val="000000"/>
                </a:solidFill>
              </a:defRPr>
            </a:lvl8pPr>
            <a:lvl9pPr lvl="8" rtl="0" algn="l">
              <a:lnSpc>
                <a:spcPct val="100000"/>
              </a:lnSpc>
              <a:spcBef>
                <a:spcPts val="0"/>
              </a:spcBef>
              <a:spcAft>
                <a:spcPts val="0"/>
              </a:spcAft>
              <a:buClr>
                <a:srgbClr val="000000"/>
              </a:buClr>
              <a:buSzPts val="2000"/>
              <a:buNone/>
              <a:defRPr>
                <a:solidFill>
                  <a:srgbClr val="000000"/>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5" name="Shape 25"/>
        <p:cNvGrpSpPr/>
        <p:nvPr/>
      </p:nvGrpSpPr>
      <p:grpSpPr>
        <a:xfrm>
          <a:off x="0" y="0"/>
          <a:ext cx="0" cy="0"/>
          <a:chOff x="0" y="0"/>
          <a:chExt cx="0" cy="0"/>
        </a:xfrm>
      </p:grpSpPr>
      <p:sp>
        <p:nvSpPr>
          <p:cNvPr id="26" name="Google Shape;26;p6"/>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txBox="1"/>
          <p:nvPr>
            <p:ph idx="1" type="body"/>
          </p:nvPr>
        </p:nvSpPr>
        <p:spPr>
          <a:xfrm>
            <a:off x="1804525" y="854775"/>
            <a:ext cx="5152200" cy="3505200"/>
          </a:xfrm>
          <a:prstGeom prst="rect">
            <a:avLst/>
          </a:prstGeom>
          <a:noFill/>
          <a:ln>
            <a:noFill/>
          </a:ln>
        </p:spPr>
        <p:txBody>
          <a:bodyPr anchorCtr="0" anchor="t" bIns="91425" lIns="91425" spcFirstLastPara="1" rIns="91425" wrap="square" tIns="91425">
            <a:noAutofit/>
          </a:bodyPr>
          <a:lstStyle>
            <a:lvl1pPr indent="-431800" lvl="0" marL="457200" rtl="0" algn="l">
              <a:lnSpc>
                <a:spcPct val="115000"/>
              </a:lnSpc>
              <a:spcBef>
                <a:spcPts val="600"/>
              </a:spcBef>
              <a:spcAft>
                <a:spcPts val="0"/>
              </a:spcAft>
              <a:buSzPts val="3200"/>
              <a:buChar char="▪"/>
              <a:defRPr i="1" sz="3200"/>
            </a:lvl1pPr>
            <a:lvl2pPr indent="-431800" lvl="1" marL="914400" rtl="0" algn="l">
              <a:lnSpc>
                <a:spcPct val="115000"/>
              </a:lnSpc>
              <a:spcBef>
                <a:spcPts val="0"/>
              </a:spcBef>
              <a:spcAft>
                <a:spcPts val="0"/>
              </a:spcAft>
              <a:buSzPts val="3200"/>
              <a:buChar char="□"/>
              <a:defRPr i="1" sz="3200"/>
            </a:lvl2pPr>
            <a:lvl3pPr indent="-431800" lvl="2" marL="1371600" rtl="0" algn="l">
              <a:lnSpc>
                <a:spcPct val="115000"/>
              </a:lnSpc>
              <a:spcBef>
                <a:spcPts val="0"/>
              </a:spcBef>
              <a:spcAft>
                <a:spcPts val="0"/>
              </a:spcAft>
              <a:buSzPts val="3200"/>
              <a:buChar char="□"/>
              <a:defRPr i="1" sz="3200"/>
            </a:lvl3pPr>
            <a:lvl4pPr indent="-431800" lvl="3" marL="1828800" rtl="0" algn="l">
              <a:lnSpc>
                <a:spcPct val="115000"/>
              </a:lnSpc>
              <a:spcBef>
                <a:spcPts val="0"/>
              </a:spcBef>
              <a:spcAft>
                <a:spcPts val="0"/>
              </a:spcAft>
              <a:buSzPts val="3200"/>
              <a:buChar char="□"/>
              <a:defRPr i="1" sz="3200"/>
            </a:lvl4pPr>
            <a:lvl5pPr indent="-431800" lvl="4" marL="2286000" rtl="0" algn="l">
              <a:lnSpc>
                <a:spcPct val="115000"/>
              </a:lnSpc>
              <a:spcBef>
                <a:spcPts val="0"/>
              </a:spcBef>
              <a:spcAft>
                <a:spcPts val="0"/>
              </a:spcAft>
              <a:buSzPts val="3200"/>
              <a:buChar char="○"/>
              <a:defRPr i="1" sz="3200"/>
            </a:lvl5pPr>
            <a:lvl6pPr indent="-431800" lvl="5" marL="2743200" rtl="0" algn="l">
              <a:lnSpc>
                <a:spcPct val="115000"/>
              </a:lnSpc>
              <a:spcBef>
                <a:spcPts val="0"/>
              </a:spcBef>
              <a:spcAft>
                <a:spcPts val="0"/>
              </a:spcAft>
              <a:buSzPts val="3200"/>
              <a:buChar char="■"/>
              <a:defRPr i="1" sz="3200"/>
            </a:lvl6pPr>
            <a:lvl7pPr indent="-431800" lvl="6" marL="3200400" rtl="0" algn="l">
              <a:lnSpc>
                <a:spcPct val="115000"/>
              </a:lnSpc>
              <a:spcBef>
                <a:spcPts val="0"/>
              </a:spcBef>
              <a:spcAft>
                <a:spcPts val="0"/>
              </a:spcAft>
              <a:buSzPts val="3200"/>
              <a:buChar char="●"/>
              <a:defRPr i="1" sz="3200"/>
            </a:lvl7pPr>
            <a:lvl8pPr indent="-431800" lvl="7" marL="3657600" rtl="0" algn="l">
              <a:lnSpc>
                <a:spcPct val="115000"/>
              </a:lnSpc>
              <a:spcBef>
                <a:spcPts val="0"/>
              </a:spcBef>
              <a:spcAft>
                <a:spcPts val="0"/>
              </a:spcAft>
              <a:buSzPts val="3200"/>
              <a:buChar char="○"/>
              <a:defRPr i="1" sz="3200"/>
            </a:lvl8pPr>
            <a:lvl9pPr indent="-431800" lvl="8" marL="4114800" rtl="0" algn="l">
              <a:lnSpc>
                <a:spcPct val="115000"/>
              </a:lnSpc>
              <a:spcBef>
                <a:spcPts val="0"/>
              </a:spcBef>
              <a:spcAft>
                <a:spcPts val="0"/>
              </a:spcAft>
              <a:buSzPts val="3200"/>
              <a:buChar char="■"/>
              <a:defRPr i="1" sz="3200"/>
            </a:lvl9pPr>
          </a:lstStyle>
          <a:p/>
        </p:txBody>
      </p:sp>
      <p:sp>
        <p:nvSpPr>
          <p:cNvPr id="28" name="Google Shape;28;p6"/>
          <p:cNvSpPr/>
          <p:nvPr/>
        </p:nvSpPr>
        <p:spPr>
          <a:xfrm>
            <a:off x="617750" y="603375"/>
            <a:ext cx="948000" cy="948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
          <p:cNvSpPr/>
          <p:nvPr/>
        </p:nvSpPr>
        <p:spPr>
          <a:xfrm>
            <a:off x="809196" y="854775"/>
            <a:ext cx="565108" cy="445200"/>
          </a:xfrm>
          <a:prstGeom prst="rect">
            <a:avLst/>
          </a:prstGeom>
        </p:spPr>
        <p:txBody>
          <a:bodyPr>
            <a:prstTxWarp prst="textPlain"/>
          </a:bodyPr>
          <a:lstStyle/>
          <a:p>
            <a:pPr lvl="0" algn="ctr"/>
            <a:r>
              <a:rPr b="1" i="0">
                <a:ln>
                  <a:noFill/>
                </a:ln>
                <a:solidFill>
                  <a:srgbClr val="FFFFFF"/>
                </a:solidFill>
                <a:latin typeface="Arial"/>
              </a:rPr>
              <a:t>“</a:t>
            </a:r>
          </a:p>
        </p:txBody>
      </p:sp>
      <p:sp>
        <p:nvSpPr>
          <p:cNvPr id="30" name="Google Shape;30;p6"/>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34" name="Google Shape;34;p7"/>
          <p:cNvSpPr txBox="1"/>
          <p:nvPr>
            <p:ph idx="1" type="body"/>
          </p:nvPr>
        </p:nvSpPr>
        <p:spPr>
          <a:xfrm>
            <a:off x="869150" y="2312925"/>
            <a:ext cx="7405800" cy="20040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a:lvl1pPr>
            <a:lvl2pPr indent="-355600" lvl="1" marL="914400" rtl="0" algn="l">
              <a:lnSpc>
                <a:spcPct val="100000"/>
              </a:lnSpc>
              <a:spcBef>
                <a:spcPts val="0"/>
              </a:spcBef>
              <a:spcAft>
                <a:spcPts val="0"/>
              </a:spcAft>
              <a:buSzPts val="2000"/>
              <a:buChar char="□"/>
              <a:defRPr/>
            </a:lvl2pPr>
            <a:lvl3pPr indent="-355600" lvl="2" marL="1371600" rtl="0" algn="l">
              <a:lnSpc>
                <a:spcPct val="100000"/>
              </a:lnSpc>
              <a:spcBef>
                <a:spcPts val="0"/>
              </a:spcBef>
              <a:spcAft>
                <a:spcPts val="0"/>
              </a:spcAft>
              <a:buSzPts val="2000"/>
              <a:buChar char="□"/>
              <a:defRPr/>
            </a:lvl3pPr>
            <a:lvl4pPr indent="-355600" lvl="3" marL="1828800" rtl="0" algn="l">
              <a:lnSpc>
                <a:spcPct val="100000"/>
              </a:lnSpc>
              <a:spcBef>
                <a:spcPts val="0"/>
              </a:spcBef>
              <a:spcAft>
                <a:spcPts val="0"/>
              </a:spcAft>
              <a:buSzPts val="2000"/>
              <a:buChar char="□"/>
              <a:defRPr/>
            </a:lvl4pPr>
            <a:lvl5pPr indent="-355600" lvl="4" marL="2286000" rtl="0" algn="l">
              <a:lnSpc>
                <a:spcPct val="100000"/>
              </a:lnSpc>
              <a:spcBef>
                <a:spcPts val="0"/>
              </a:spcBef>
              <a:spcAft>
                <a:spcPts val="0"/>
              </a:spcAft>
              <a:buSzPts val="2000"/>
              <a:buChar char="○"/>
              <a:defRPr/>
            </a:lvl5pPr>
            <a:lvl6pPr indent="-355600" lvl="5" marL="2743200" rtl="0" algn="l">
              <a:lnSpc>
                <a:spcPct val="100000"/>
              </a:lnSpc>
              <a:spcBef>
                <a:spcPts val="0"/>
              </a:spcBef>
              <a:spcAft>
                <a:spcPts val="0"/>
              </a:spcAft>
              <a:buSzPts val="2000"/>
              <a:buChar char="■"/>
              <a:defRPr/>
            </a:lvl6pPr>
            <a:lvl7pPr indent="-355600" lvl="6" marL="3200400" rtl="0" algn="l">
              <a:lnSpc>
                <a:spcPct val="100000"/>
              </a:lnSpc>
              <a:spcBef>
                <a:spcPts val="0"/>
              </a:spcBef>
              <a:spcAft>
                <a:spcPts val="0"/>
              </a:spcAft>
              <a:buSzPts val="2000"/>
              <a:buChar char="●"/>
              <a:defRPr/>
            </a:lvl7pPr>
            <a:lvl8pPr indent="-355600" lvl="7" marL="3657600" rtl="0" algn="l">
              <a:lnSpc>
                <a:spcPct val="100000"/>
              </a:lnSpc>
              <a:spcBef>
                <a:spcPts val="0"/>
              </a:spcBef>
              <a:spcAft>
                <a:spcPts val="0"/>
              </a:spcAft>
              <a:buSzPts val="2000"/>
              <a:buChar char="○"/>
              <a:defRPr/>
            </a:lvl8pPr>
            <a:lvl9pPr indent="-355600" lvl="8" marL="4114800" rtl="0" algn="l">
              <a:lnSpc>
                <a:spcPct val="100000"/>
              </a:lnSpc>
              <a:spcBef>
                <a:spcPts val="0"/>
              </a:spcBef>
              <a:spcAft>
                <a:spcPts val="0"/>
              </a:spcAft>
              <a:buSzPts val="2000"/>
              <a:buChar char="■"/>
              <a:defRPr/>
            </a:lvl9pPr>
          </a:lstStyle>
          <a:p/>
        </p:txBody>
      </p:sp>
      <p:sp>
        <p:nvSpPr>
          <p:cNvPr id="35" name="Google Shape;35;p7"/>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verse">
  <p:cSld name="BLANK_1">
    <p:bg>
      <p:bgPr>
        <a:solidFill>
          <a:srgbClr val="000000"/>
        </a:solidFill>
      </p:bgPr>
    </p:bg>
    <p:spTree>
      <p:nvGrpSpPr>
        <p:cNvPr id="36" name="Shape 36"/>
        <p:cNvGrpSpPr/>
        <p:nvPr/>
      </p:nvGrpSpPr>
      <p:grpSpPr>
        <a:xfrm>
          <a:off x="0" y="0"/>
          <a:ext cx="0" cy="0"/>
          <a:chOff x="0" y="0"/>
          <a:chExt cx="0" cy="0"/>
        </a:xfrm>
      </p:grpSpPr>
      <p:sp>
        <p:nvSpPr>
          <p:cNvPr id="37" name="Google Shape;37;p8"/>
          <p:cNvSpPr/>
          <p:nvPr/>
        </p:nvSpPr>
        <p:spPr>
          <a:xfrm>
            <a:off x="198600" y="198600"/>
            <a:ext cx="8746800" cy="4760700"/>
          </a:xfrm>
          <a:prstGeom prst="frame">
            <a:avLst>
              <a:gd fmla="val 4126"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9"/>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42" name="Google Shape;42;p9"/>
          <p:cNvSpPr txBox="1"/>
          <p:nvPr>
            <p:ph idx="1" type="body"/>
          </p:nvPr>
        </p:nvSpPr>
        <p:spPr>
          <a:xfrm>
            <a:off x="869150" y="2312925"/>
            <a:ext cx="2366400" cy="2040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43" name="Google Shape;43;p9"/>
          <p:cNvSpPr txBox="1"/>
          <p:nvPr>
            <p:ph idx="2" type="body"/>
          </p:nvPr>
        </p:nvSpPr>
        <p:spPr>
          <a:xfrm>
            <a:off x="3356739" y="2312925"/>
            <a:ext cx="2366400" cy="2040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44" name="Google Shape;44;p9"/>
          <p:cNvSpPr txBox="1"/>
          <p:nvPr>
            <p:ph idx="3" type="body"/>
          </p:nvPr>
        </p:nvSpPr>
        <p:spPr>
          <a:xfrm>
            <a:off x="5844329" y="2312925"/>
            <a:ext cx="2366400" cy="2040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45" name="Google Shape;45;p9"/>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0"/>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49" name="Google Shape;49;p10"/>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1pPr>
            <a:lvl2pPr lvl="1"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2pPr>
            <a:lvl3pPr lvl="2"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3pPr>
            <a:lvl4pPr lvl="3"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4pPr>
            <a:lvl5pPr lvl="4"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5pPr>
            <a:lvl6pPr lvl="5"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6pPr>
            <a:lvl7pPr lvl="6"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7pPr>
            <a:lvl8pPr lvl="7"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8pPr>
            <a:lvl9pPr lvl="8" marR="0" rtl="0" algn="l">
              <a:lnSpc>
                <a:spcPct val="100000"/>
              </a:lnSpc>
              <a:spcBef>
                <a:spcPts val="0"/>
              </a:spcBef>
              <a:spcAft>
                <a:spcPts val="0"/>
              </a:spcAft>
              <a:buClr>
                <a:schemeClr val="dk1"/>
              </a:buClr>
              <a:buSzPts val="4000"/>
              <a:buFont typeface="Work Sans"/>
              <a:buNone/>
              <a:defRPr b="1" i="0" sz="4000" u="none" cap="none" strike="noStrike">
                <a:solidFill>
                  <a:schemeClr val="dk1"/>
                </a:solidFill>
                <a:latin typeface="Work Sans"/>
                <a:ea typeface="Work Sans"/>
                <a:cs typeface="Work Sans"/>
                <a:sym typeface="Work Sans"/>
              </a:defRPr>
            </a:lvl9pPr>
          </a:lstStyle>
          <a:p/>
        </p:txBody>
      </p:sp>
      <p:sp>
        <p:nvSpPr>
          <p:cNvPr id="7" name="Google Shape;7;p1"/>
          <p:cNvSpPr txBox="1"/>
          <p:nvPr>
            <p:ph idx="1" type="body"/>
          </p:nvPr>
        </p:nvSpPr>
        <p:spPr>
          <a:xfrm>
            <a:off x="869150" y="2312925"/>
            <a:ext cx="7405800" cy="20040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1pPr>
            <a:lvl2pPr indent="-355600" lvl="1" marL="9144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2pPr>
            <a:lvl3pPr indent="-355600" lvl="2" marL="13716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3pPr>
            <a:lvl4pPr indent="-355600" lvl="3" marL="18288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4pPr>
            <a:lvl5pPr indent="-355600" lvl="4" marL="22860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5pPr>
            <a:lvl6pPr indent="-355600" lvl="5" marL="27432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6pPr>
            <a:lvl7pPr indent="-355600" lvl="6" marL="32004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7pPr>
            <a:lvl8pPr indent="-355600" lvl="7" marL="36576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8pPr>
            <a:lvl9pPr indent="-355600" lvl="8" marL="4114800" marR="0" rtl="0" algn="l">
              <a:lnSpc>
                <a:spcPct val="100000"/>
              </a:lnSpc>
              <a:spcBef>
                <a:spcPts val="0"/>
              </a:spcBef>
              <a:spcAft>
                <a:spcPts val="0"/>
              </a:spcAft>
              <a:buClr>
                <a:schemeClr val="dk1"/>
              </a:buClr>
              <a:buSzPts val="2000"/>
              <a:buFont typeface="Work Sans"/>
              <a:buChar char="■"/>
              <a:defRPr b="0" i="0" sz="2000" u="none" cap="none" strike="noStrike">
                <a:solidFill>
                  <a:schemeClr val="dk1"/>
                </a:solidFill>
                <a:latin typeface="Work Sans"/>
                <a:ea typeface="Work Sans"/>
                <a:cs typeface="Work Sans"/>
                <a:sym typeface="Work Sans"/>
              </a:defRPr>
            </a:lvl9pPr>
          </a:lstStyle>
          <a:p/>
        </p:txBody>
      </p:sp>
      <p:sp>
        <p:nvSpPr>
          <p:cNvPr id="8" name="Google Shape;8;p1"/>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kaggle.com/zaheenhamidani"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4294967295" type="ctrTitle"/>
          </p:nvPr>
        </p:nvSpPr>
        <p:spPr>
          <a:xfrm>
            <a:off x="823558" y="669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Data Analysis</a:t>
            </a:r>
            <a:endParaRPr sz="4400">
              <a:solidFill>
                <a:srgbClr val="FFFFFF"/>
              </a:solidFill>
              <a:latin typeface="Proxima Nova"/>
              <a:ea typeface="Proxima Nova"/>
              <a:cs typeface="Proxima Nova"/>
              <a:sym typeface="Proxima Nova"/>
            </a:endParaRPr>
          </a:p>
        </p:txBody>
      </p:sp>
      <p:sp>
        <p:nvSpPr>
          <p:cNvPr id="63" name="Google Shape;63;p13"/>
          <p:cNvSpPr txBox="1"/>
          <p:nvPr>
            <p:ph idx="4294967295" type="subTitle"/>
          </p:nvPr>
        </p:nvSpPr>
        <p:spPr>
          <a:xfrm>
            <a:off x="1722600" y="2834650"/>
            <a:ext cx="56988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latin typeface="Proxima Nova"/>
                <a:ea typeface="Proxima Nova"/>
                <a:cs typeface="Proxima Nova"/>
                <a:sym typeface="Proxima Nova"/>
              </a:rPr>
              <a:t>Predicting the Genre of a Song</a:t>
            </a:r>
            <a:endParaRPr>
              <a:solidFill>
                <a:srgbClr val="FFFFFF"/>
              </a:solidFill>
              <a:latin typeface="Proxima Nova"/>
              <a:ea typeface="Proxima Nova"/>
              <a:cs typeface="Proxima Nova"/>
              <a:sym typeface="Proxima Nova"/>
            </a:endParaRPr>
          </a:p>
        </p:txBody>
      </p:sp>
      <p:pic>
        <p:nvPicPr>
          <p:cNvPr id="64" name="Google Shape;64;p13"/>
          <p:cNvPicPr preferRelativeResize="0"/>
          <p:nvPr/>
        </p:nvPicPr>
        <p:blipFill>
          <a:blip r:embed="rId3">
            <a:alphaModFix/>
          </a:blip>
          <a:stretch>
            <a:fillRect/>
          </a:stretch>
        </p:blipFill>
        <p:spPr>
          <a:xfrm>
            <a:off x="1275075" y="575175"/>
            <a:ext cx="3033676" cy="297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rotWithShape="1">
          <a:blip r:embed="rId3">
            <a:alphaModFix/>
          </a:blip>
          <a:srcRect b="7201" l="0" r="0" t="0"/>
          <a:stretch/>
        </p:blipFill>
        <p:spPr>
          <a:xfrm>
            <a:off x="2061075" y="1248825"/>
            <a:ext cx="5021850" cy="3532600"/>
          </a:xfrm>
          <a:prstGeom prst="rect">
            <a:avLst/>
          </a:prstGeom>
          <a:noFill/>
          <a:ln>
            <a:noFill/>
          </a:ln>
        </p:spPr>
      </p:pic>
      <p:sp>
        <p:nvSpPr>
          <p:cNvPr id="130" name="Google Shape;130;p22"/>
          <p:cNvSpPr txBox="1"/>
          <p:nvPr>
            <p:ph type="title"/>
          </p:nvPr>
        </p:nvSpPr>
        <p:spPr>
          <a:xfrm>
            <a:off x="822625" y="510250"/>
            <a:ext cx="5092200" cy="87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More Visuals...</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4294967295" type="ctrTitle"/>
          </p:nvPr>
        </p:nvSpPr>
        <p:spPr>
          <a:xfrm>
            <a:off x="823558" y="669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Data Analysis</a:t>
            </a:r>
            <a:endParaRPr sz="4400">
              <a:solidFill>
                <a:srgbClr val="FFFFFF"/>
              </a:solidFill>
              <a:latin typeface="Proxima Nova"/>
              <a:ea typeface="Proxima Nova"/>
              <a:cs typeface="Proxima Nova"/>
              <a:sym typeface="Proxima Nova"/>
            </a:endParaRPr>
          </a:p>
        </p:txBody>
      </p:sp>
      <p:sp>
        <p:nvSpPr>
          <p:cNvPr id="136" name="Google Shape;136;p23"/>
          <p:cNvSpPr txBox="1"/>
          <p:nvPr>
            <p:ph idx="4294967295" type="subTitle"/>
          </p:nvPr>
        </p:nvSpPr>
        <p:spPr>
          <a:xfrm>
            <a:off x="1722600" y="2834650"/>
            <a:ext cx="56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roxima Nova"/>
                <a:ea typeface="Proxima Nova"/>
                <a:cs typeface="Proxima Nova"/>
                <a:sym typeface="Proxima Nova"/>
              </a:rPr>
              <a:t>Data Preparation</a:t>
            </a:r>
            <a:endParaRPr b="1" sz="4000">
              <a:solidFill>
                <a:srgbClr val="FFFFFF"/>
              </a:solidFill>
              <a:latin typeface="Proxima Nova"/>
              <a:ea typeface="Proxima Nova"/>
              <a:cs typeface="Proxima Nova"/>
              <a:sym typeface="Proxima Nova"/>
            </a:endParaRPr>
          </a:p>
          <a:p>
            <a:pPr indent="0" lvl="0" marL="0" rtl="0" algn="ctr">
              <a:spcBef>
                <a:spcPts val="600"/>
              </a:spcBef>
              <a:spcAft>
                <a:spcPts val="0"/>
              </a:spcAft>
              <a:buNone/>
            </a:pPr>
            <a:r>
              <a:t/>
            </a:r>
            <a:endParaRPr>
              <a:solidFill>
                <a:srgbClr val="FFFFFF"/>
              </a:solidFill>
              <a:latin typeface="Proxima Nova"/>
              <a:ea typeface="Proxima Nova"/>
              <a:cs typeface="Proxima Nova"/>
              <a:sym typeface="Proxima Nova"/>
            </a:endParaRPr>
          </a:p>
        </p:txBody>
      </p:sp>
      <p:pic>
        <p:nvPicPr>
          <p:cNvPr id="137" name="Google Shape;137;p23"/>
          <p:cNvPicPr preferRelativeResize="0"/>
          <p:nvPr/>
        </p:nvPicPr>
        <p:blipFill>
          <a:blip r:embed="rId3">
            <a:alphaModFix/>
          </a:blip>
          <a:stretch>
            <a:fillRect/>
          </a:stretch>
        </p:blipFill>
        <p:spPr>
          <a:xfrm>
            <a:off x="1298350" y="551875"/>
            <a:ext cx="3033676" cy="297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869150" y="847600"/>
            <a:ext cx="7506900" cy="10488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highlight>
                  <a:srgbClr val="FFFFFE"/>
                </a:highlight>
                <a:latin typeface="Proxima Nova"/>
                <a:ea typeface="Proxima Nova"/>
                <a:cs typeface="Proxima Nova"/>
                <a:sym typeface="Proxima Nova"/>
              </a:rPr>
              <a:t>Duplicate Class Labels</a:t>
            </a:r>
            <a:r>
              <a:rPr lang="en">
                <a:highlight>
                  <a:srgbClr val="FFFFFE"/>
                </a:highlight>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43" name="Google Shape;143;p24"/>
          <p:cNvSpPr txBox="1"/>
          <p:nvPr>
            <p:ph idx="1" type="body"/>
          </p:nvPr>
        </p:nvSpPr>
        <p:spPr>
          <a:xfrm>
            <a:off x="869150" y="1733400"/>
            <a:ext cx="7405800" cy="25836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None/>
            </a:pPr>
            <a:r>
              <a:rPr b="1" lang="en" sz="1600">
                <a:solidFill>
                  <a:schemeClr val="dk1"/>
                </a:solidFill>
                <a:latin typeface="Proxima Nova"/>
                <a:ea typeface="Proxima Nova"/>
                <a:cs typeface="Proxima Nova"/>
                <a:sym typeface="Proxima Nova"/>
              </a:rPr>
              <a:t>Notice that some target variable values in our data are have the same name but are not labeled the same</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Children's Music</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lnSpc>
                <a:spcPct val="135714"/>
              </a:lnSpc>
              <a:spcBef>
                <a:spcPts val="600"/>
              </a:spcBef>
              <a:spcAft>
                <a:spcPts val="0"/>
              </a:spcAft>
              <a:buNone/>
            </a:pPr>
            <a:r>
              <a:rPr b="1" lang="en" sz="1600">
                <a:latin typeface="Proxima Nova"/>
                <a:ea typeface="Proxima Nova"/>
                <a:cs typeface="Proxima Nova"/>
                <a:sym typeface="Proxima Nova"/>
              </a:rPr>
              <a:t>Solution:</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The apostrophe in the two words are different! Now we will have to use the replace() function to rename all the children's </a:t>
            </a:r>
            <a:r>
              <a:rPr lang="en" sz="1600">
                <a:latin typeface="Proxima Nova"/>
                <a:ea typeface="Proxima Nova"/>
                <a:cs typeface="Proxima Nova"/>
                <a:sym typeface="Proxima Nova"/>
              </a:rPr>
              <a:t>music</a:t>
            </a:r>
            <a:r>
              <a:rPr lang="en" sz="1600">
                <a:solidFill>
                  <a:schemeClr val="dk1"/>
                </a:solidFill>
                <a:latin typeface="Proxima Nova"/>
                <a:ea typeface="Proxima Nova"/>
                <a:cs typeface="Proxima Nova"/>
                <a:sym typeface="Proxima Nova"/>
              </a:rPr>
              <a:t> values</a:t>
            </a:r>
            <a:endParaRPr sz="1050">
              <a:solidFill>
                <a:schemeClr val="dk1"/>
              </a:solidFill>
              <a:latin typeface="Times New Roman"/>
              <a:ea typeface="Times New Roman"/>
              <a:cs typeface="Times New Roman"/>
              <a:sym typeface="Times New Roman"/>
            </a:endParaRPr>
          </a:p>
          <a:p>
            <a:pPr indent="0" lvl="0" marL="0" rtl="0" algn="l">
              <a:lnSpc>
                <a:spcPct val="135714"/>
              </a:lnSpc>
              <a:spcBef>
                <a:spcPts val="600"/>
              </a:spcBef>
              <a:spcAft>
                <a:spcPts val="0"/>
              </a:spcAft>
              <a:buNone/>
            </a:pPr>
            <a:r>
              <a:rPr lang="en" sz="1200">
                <a:solidFill>
                  <a:srgbClr val="008000"/>
                </a:solidFill>
                <a:latin typeface="Fira Code"/>
                <a:ea typeface="Fira Code"/>
                <a:cs typeface="Fira Code"/>
                <a:sym typeface="Fira Code"/>
              </a:rPr>
              <a:t>#REPLACES 2 DIFFERENT GENRE TITLES WITH 1 COMMON LABEL</a:t>
            </a:r>
            <a:endParaRPr sz="1200">
              <a:solidFill>
                <a:srgbClr val="008000"/>
              </a:solidFill>
              <a:latin typeface="Fira Code"/>
              <a:ea typeface="Fira Code"/>
              <a:cs typeface="Fira Code"/>
              <a:sym typeface="Fira Code"/>
            </a:endParaRPr>
          </a:p>
          <a:p>
            <a:pPr indent="0" lvl="0" marL="0" rtl="0" algn="l">
              <a:lnSpc>
                <a:spcPct val="135714"/>
              </a:lnSpc>
              <a:spcBef>
                <a:spcPts val="600"/>
              </a:spcBef>
              <a:spcAft>
                <a:spcPts val="0"/>
              </a:spcAft>
              <a:buNone/>
            </a:pPr>
            <a:r>
              <a:rPr lang="en" sz="1200">
                <a:solidFill>
                  <a:schemeClr val="dk1"/>
                </a:solidFill>
                <a:latin typeface="Fira Code"/>
                <a:ea typeface="Fira Code"/>
                <a:cs typeface="Fira Code"/>
                <a:sym typeface="Fira Code"/>
              </a:rPr>
              <a:t>df.genre=df.genre.replace({</a:t>
            </a:r>
            <a:r>
              <a:rPr lang="en" sz="1200">
                <a:solidFill>
                  <a:srgbClr val="A31515"/>
                </a:solidFill>
                <a:latin typeface="Fira Code"/>
                <a:ea typeface="Fira Code"/>
                <a:cs typeface="Fira Code"/>
                <a:sym typeface="Fira Code"/>
              </a:rPr>
              <a:t>"Children's Music"</a:t>
            </a:r>
            <a:r>
              <a:rPr lang="en" sz="1200">
                <a:solidFill>
                  <a:schemeClr val="dk1"/>
                </a:solidFill>
                <a:latin typeface="Fira Code"/>
                <a:ea typeface="Fira Code"/>
                <a:cs typeface="Fira Code"/>
                <a:sym typeface="Fira Code"/>
              </a:rPr>
              <a:t>: </a:t>
            </a:r>
            <a:r>
              <a:rPr lang="en" sz="1200">
                <a:solidFill>
                  <a:srgbClr val="A31515"/>
                </a:solidFill>
                <a:latin typeface="Fira Code"/>
                <a:ea typeface="Fira Code"/>
                <a:cs typeface="Fira Code"/>
                <a:sym typeface="Fira Code"/>
              </a:rPr>
              <a:t>"Children's Music"</a:t>
            </a:r>
            <a:r>
              <a:rPr lang="en" sz="1200">
                <a:solidFill>
                  <a:schemeClr val="dk1"/>
                </a:solidFill>
                <a:latin typeface="Fira Code"/>
                <a:ea typeface="Fira Code"/>
                <a:cs typeface="Fira Code"/>
                <a:sym typeface="Fira Code"/>
              </a:rPr>
              <a:t>})</a:t>
            </a:r>
            <a:endParaRPr sz="1200">
              <a:solidFill>
                <a:schemeClr val="dk1"/>
              </a:solidFill>
              <a:latin typeface="Fira Code"/>
              <a:ea typeface="Fira Code"/>
              <a:cs typeface="Fira Code"/>
              <a:sym typeface="Fira Code"/>
            </a:endParaRPr>
          </a:p>
          <a:p>
            <a:pPr indent="0" lvl="0" marL="0" rtl="0" algn="l">
              <a:lnSpc>
                <a:spcPct val="135714"/>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df.genre=df.genre.replace({</a:t>
            </a:r>
            <a:r>
              <a:rPr lang="en" sz="1200">
                <a:solidFill>
                  <a:srgbClr val="A31515"/>
                </a:solidFill>
                <a:latin typeface="Fira Code"/>
                <a:ea typeface="Fira Code"/>
                <a:cs typeface="Fira Code"/>
                <a:sym typeface="Fira Code"/>
              </a:rPr>
              <a:t>"Children’s Music"</a:t>
            </a:r>
            <a:r>
              <a:rPr lang="en" sz="1200">
                <a:solidFill>
                  <a:schemeClr val="dk1"/>
                </a:solidFill>
                <a:latin typeface="Fira Code"/>
                <a:ea typeface="Fira Code"/>
                <a:cs typeface="Fira Code"/>
                <a:sym typeface="Fira Code"/>
              </a:rPr>
              <a:t>: </a:t>
            </a:r>
            <a:r>
              <a:rPr lang="en" sz="1200">
                <a:solidFill>
                  <a:srgbClr val="A31515"/>
                </a:solidFill>
                <a:latin typeface="Fira Code"/>
                <a:ea typeface="Fira Code"/>
                <a:cs typeface="Fira Code"/>
                <a:sym typeface="Fira Code"/>
              </a:rPr>
              <a:t>"Children's Music"</a:t>
            </a:r>
            <a:r>
              <a:rPr lang="en" sz="1200">
                <a:solidFill>
                  <a:schemeClr val="dk1"/>
                </a:solidFill>
                <a:latin typeface="Fira Code"/>
                <a:ea typeface="Fira Code"/>
                <a:cs typeface="Fira Code"/>
                <a:sym typeface="Fira Code"/>
              </a:rPr>
              <a:t>})</a:t>
            </a:r>
            <a:endParaRPr b="1" sz="1050">
              <a:solidFill>
                <a:schemeClr val="dk1"/>
              </a:solidFill>
              <a:highlight>
                <a:srgbClr val="FFFFFE"/>
              </a:highlight>
              <a:latin typeface="Courier New"/>
              <a:ea typeface="Courier New"/>
              <a:cs typeface="Courier New"/>
              <a:sym typeface="Courier New"/>
            </a:endParaRPr>
          </a:p>
          <a:p>
            <a:pPr indent="0" lvl="0" marL="0" rtl="0" algn="l">
              <a:spcBef>
                <a:spcPts val="600"/>
              </a:spcBef>
              <a:spcAft>
                <a:spcPts val="0"/>
              </a:spcAft>
              <a:buNone/>
            </a:pPr>
            <a:r>
              <a:t/>
            </a:r>
            <a:endParaRPr sz="1350">
              <a:solidFill>
                <a:srgbClr val="333333"/>
              </a:solidFill>
              <a:highlight>
                <a:srgbClr val="FFFFFF"/>
              </a:highlight>
            </a:endParaRPr>
          </a:p>
          <a:p>
            <a:pPr indent="0" lvl="0" marL="0" rtl="0" algn="l">
              <a:spcBef>
                <a:spcPts val="600"/>
              </a:spcBef>
              <a:spcAft>
                <a:spcPts val="0"/>
              </a:spcAft>
              <a:buNone/>
            </a:pPr>
            <a:r>
              <a:t/>
            </a:r>
            <a:endParaRPr sz="1350">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51250" y="614925"/>
            <a:ext cx="8241600" cy="10488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None/>
            </a:pPr>
            <a:r>
              <a:rPr lang="en">
                <a:highlight>
                  <a:srgbClr val="FFFFFE"/>
                </a:highlight>
                <a:latin typeface="Proxima Nova"/>
                <a:ea typeface="Proxima Nova"/>
                <a:cs typeface="Proxima Nova"/>
                <a:sym typeface="Proxima Nova"/>
              </a:rPr>
              <a:t>I</a:t>
            </a:r>
            <a:r>
              <a:rPr lang="en">
                <a:highlight>
                  <a:srgbClr val="FFFFFE"/>
                </a:highlight>
                <a:latin typeface="Proxima Nova"/>
                <a:ea typeface="Proxima Nova"/>
                <a:cs typeface="Proxima Nova"/>
                <a:sym typeface="Proxima Nova"/>
              </a:rPr>
              <a:t>mbalance of “A Capella” instances</a:t>
            </a:r>
            <a:endParaRPr>
              <a:latin typeface="Proxima Nova"/>
              <a:ea typeface="Proxima Nova"/>
              <a:cs typeface="Proxima Nova"/>
              <a:sym typeface="Proxima Nova"/>
            </a:endParaRPr>
          </a:p>
        </p:txBody>
      </p:sp>
      <p:sp>
        <p:nvSpPr>
          <p:cNvPr id="149" name="Google Shape;149;p25"/>
          <p:cNvSpPr txBox="1"/>
          <p:nvPr>
            <p:ph idx="1" type="body"/>
          </p:nvPr>
        </p:nvSpPr>
        <p:spPr>
          <a:xfrm>
            <a:off x="451250" y="1605425"/>
            <a:ext cx="4098300" cy="2583600"/>
          </a:xfrm>
          <a:prstGeom prst="rect">
            <a:avLst/>
          </a:prstGeom>
        </p:spPr>
        <p:txBody>
          <a:bodyPr anchorCtr="0" anchor="t" bIns="91425" lIns="91425" spcFirstLastPara="1" rIns="91425" wrap="square" tIns="91425">
            <a:noAutofit/>
          </a:bodyPr>
          <a:lstStyle/>
          <a:p>
            <a:pPr indent="-330200" lvl="0" marL="457200" rtl="0" algn="l">
              <a:lnSpc>
                <a:spcPct val="135714"/>
              </a:lnSpc>
              <a:spcBef>
                <a:spcPts val="600"/>
              </a:spcBef>
              <a:spcAft>
                <a:spcPts val="0"/>
              </a:spcAft>
              <a:buSzPts val="1600"/>
              <a:buFont typeface="Proxima Nova"/>
              <a:buChar char="▪"/>
            </a:pPr>
            <a:r>
              <a:rPr b="1" lang="en" sz="1600">
                <a:highlight>
                  <a:srgbClr val="FFFFFE"/>
                </a:highlight>
                <a:latin typeface="Proxima Nova"/>
                <a:ea typeface="Proxima Nova"/>
                <a:cs typeface="Proxima Nova"/>
                <a:sym typeface="Proxima Nova"/>
              </a:rPr>
              <a:t>Notice that the class label 'A Capella' are not well represented in our data, and therefore we will not be able to accurately predict the a song that can be considered to be A Capella.</a:t>
            </a:r>
            <a:endParaRPr sz="1600">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SzPts val="1600"/>
              <a:buFont typeface="Proxima Nova"/>
              <a:buChar char="▪"/>
            </a:pPr>
            <a:r>
              <a:rPr b="1" lang="en" sz="1600">
                <a:highlight>
                  <a:srgbClr val="FFFFFE"/>
                </a:highlight>
                <a:latin typeface="Proxima Nova"/>
                <a:ea typeface="Proxima Nova"/>
                <a:cs typeface="Proxima Nova"/>
                <a:sym typeface="Proxima Nova"/>
              </a:rPr>
              <a:t>We will need to remove all instances of songs that are A Capella</a:t>
            </a:r>
            <a:endParaRPr b="1" sz="1600">
              <a:latin typeface="Proxima Nova"/>
              <a:ea typeface="Proxima Nova"/>
              <a:cs typeface="Proxima Nova"/>
              <a:sym typeface="Proxima Nova"/>
            </a:endParaRPr>
          </a:p>
          <a:p>
            <a:pPr indent="0" lvl="0" marL="0" rtl="0" algn="l">
              <a:spcBef>
                <a:spcPts val="600"/>
              </a:spcBef>
              <a:spcAft>
                <a:spcPts val="0"/>
              </a:spcAft>
              <a:buNone/>
            </a:pPr>
            <a:r>
              <a:t/>
            </a:r>
            <a:endParaRPr sz="1350">
              <a:solidFill>
                <a:srgbClr val="333333"/>
              </a:solidFill>
              <a:highlight>
                <a:srgbClr val="FFFFFF"/>
              </a:highlight>
            </a:endParaRPr>
          </a:p>
          <a:p>
            <a:pPr indent="0" lvl="0" marL="0" rtl="0" algn="l">
              <a:spcBef>
                <a:spcPts val="600"/>
              </a:spcBef>
              <a:spcAft>
                <a:spcPts val="0"/>
              </a:spcAft>
              <a:buNone/>
            </a:pPr>
            <a:r>
              <a:t/>
            </a:r>
            <a:endParaRPr sz="1350">
              <a:solidFill>
                <a:srgbClr val="333333"/>
              </a:solidFill>
              <a:highlight>
                <a:srgbClr val="FFFFFF"/>
              </a:highlight>
            </a:endParaRPr>
          </a:p>
        </p:txBody>
      </p:sp>
      <p:pic>
        <p:nvPicPr>
          <p:cNvPr id="150" name="Google Shape;150;p25"/>
          <p:cNvPicPr preferRelativeResize="0"/>
          <p:nvPr/>
        </p:nvPicPr>
        <p:blipFill>
          <a:blip r:embed="rId3">
            <a:alphaModFix/>
          </a:blip>
          <a:stretch>
            <a:fillRect/>
          </a:stretch>
        </p:blipFill>
        <p:spPr>
          <a:xfrm>
            <a:off x="4549550" y="1923311"/>
            <a:ext cx="4143300" cy="2349664"/>
          </a:xfrm>
          <a:prstGeom prst="rect">
            <a:avLst/>
          </a:prstGeom>
          <a:noFill/>
          <a:ln cap="flat" cmpd="sng" w="19050">
            <a:solidFill>
              <a:srgbClr val="000000"/>
            </a:solidFill>
            <a:prstDash val="solid"/>
            <a:round/>
            <a:headEnd len="sm" w="sm" type="none"/>
            <a:tailEnd len="sm" w="sm" type="none"/>
          </a:ln>
        </p:spPr>
      </p:pic>
      <p:sp>
        <p:nvSpPr>
          <p:cNvPr id="151" name="Google Shape;151;p25"/>
          <p:cNvSpPr txBox="1"/>
          <p:nvPr/>
        </p:nvSpPr>
        <p:spPr>
          <a:xfrm>
            <a:off x="1047025" y="4060150"/>
            <a:ext cx="6921900" cy="511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8000"/>
                </a:solidFill>
                <a:highlight>
                  <a:srgbClr val="FFFFFE"/>
                </a:highlight>
                <a:latin typeface="Fira Code"/>
                <a:ea typeface="Fira Code"/>
                <a:cs typeface="Fira Code"/>
                <a:sym typeface="Fira Code"/>
              </a:rPr>
              <a:t>#REMOVES A CAPELLEA GENRE FROM DF</a:t>
            </a:r>
            <a:endParaRPr sz="1200">
              <a:solidFill>
                <a:srgbClr val="008000"/>
              </a:solidFill>
              <a:highlight>
                <a:srgbClr val="FFFFFE"/>
              </a:highlight>
              <a:latin typeface="Fira Code"/>
              <a:ea typeface="Fira Code"/>
              <a:cs typeface="Fira Code"/>
              <a:sym typeface="Fira Code"/>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highlight>
                  <a:srgbClr val="FFFFFE"/>
                </a:highlight>
                <a:latin typeface="Fira Code"/>
                <a:ea typeface="Fira Code"/>
                <a:cs typeface="Fira Code"/>
                <a:sym typeface="Fira Code"/>
              </a:rPr>
              <a:t>df = df[df[</a:t>
            </a:r>
            <a:r>
              <a:rPr lang="en" sz="1200">
                <a:solidFill>
                  <a:srgbClr val="A31515"/>
                </a:solidFill>
                <a:highlight>
                  <a:srgbClr val="FFFFFE"/>
                </a:highlight>
                <a:latin typeface="Fira Code"/>
                <a:ea typeface="Fira Code"/>
                <a:cs typeface="Fira Code"/>
                <a:sym typeface="Fira Code"/>
              </a:rPr>
              <a:t>'genre'</a:t>
            </a:r>
            <a:r>
              <a:rPr lang="en" sz="1200">
                <a:solidFill>
                  <a:schemeClr val="dk1"/>
                </a:solidFill>
                <a:highlight>
                  <a:srgbClr val="FFFFFE"/>
                </a:highlight>
                <a:latin typeface="Fira Code"/>
                <a:ea typeface="Fira Code"/>
                <a:cs typeface="Fira Code"/>
                <a:sym typeface="Fira Code"/>
              </a:rPr>
              <a:t>] != </a:t>
            </a:r>
            <a:r>
              <a:rPr lang="en" sz="1200">
                <a:solidFill>
                  <a:srgbClr val="A31515"/>
                </a:solidFill>
                <a:highlight>
                  <a:srgbClr val="FFFFFE"/>
                </a:highlight>
                <a:latin typeface="Fira Code"/>
                <a:ea typeface="Fira Code"/>
                <a:cs typeface="Fira Code"/>
                <a:sym typeface="Fira Code"/>
              </a:rPr>
              <a:t>'A Capella'</a:t>
            </a:r>
            <a:r>
              <a:rPr lang="en" sz="1200">
                <a:solidFill>
                  <a:schemeClr val="dk1"/>
                </a:solidFill>
                <a:highlight>
                  <a:srgbClr val="FFFFFE"/>
                </a:highlight>
                <a:latin typeface="Fira Code"/>
                <a:ea typeface="Fira Code"/>
                <a:cs typeface="Fira Code"/>
                <a:sym typeface="Fira Code"/>
              </a:rPr>
              <a:t>]</a:t>
            </a:r>
            <a:endParaRPr sz="1200">
              <a:solidFill>
                <a:schemeClr val="dk1"/>
              </a:solidFill>
              <a:highlight>
                <a:srgbClr val="FFFFFE"/>
              </a:highlight>
              <a:latin typeface="Fira Code"/>
              <a:ea typeface="Fira Code"/>
              <a:cs typeface="Fira Code"/>
              <a:sym typeface="Fira Code"/>
            </a:endParaRPr>
          </a:p>
          <a:p>
            <a:pPr indent="0" lvl="0" marL="0" rtl="0" algn="l">
              <a:spcBef>
                <a:spcPts val="0"/>
              </a:spcBef>
              <a:spcAft>
                <a:spcPts val="0"/>
              </a:spcAft>
              <a:buNone/>
            </a:pPr>
            <a:r>
              <a:t/>
            </a:r>
            <a:endParaRPr>
              <a:latin typeface="Work Sans"/>
              <a:ea typeface="Work Sans"/>
              <a:cs typeface="Work Sans"/>
              <a:sym typeface="Work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869150" y="405525"/>
            <a:ext cx="75768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highlight>
                  <a:srgbClr val="FFFFFE"/>
                </a:highlight>
                <a:latin typeface="Proxima Nova"/>
                <a:ea typeface="Proxima Nova"/>
                <a:cs typeface="Proxima Nova"/>
                <a:sym typeface="Proxima Nova"/>
              </a:rPr>
              <a:t>Class Labels</a:t>
            </a:r>
            <a:r>
              <a:rPr lang="en">
                <a:highlight>
                  <a:srgbClr val="FFFFFE"/>
                </a:highlight>
                <a:latin typeface="Proxima Nova"/>
                <a:ea typeface="Proxima Nova"/>
                <a:cs typeface="Proxima Nova"/>
                <a:sym typeface="Proxima Nova"/>
              </a:rPr>
              <a:t> with bad symbols</a:t>
            </a:r>
            <a:endParaRPr>
              <a:latin typeface="Proxima Nova"/>
              <a:ea typeface="Proxima Nova"/>
              <a:cs typeface="Proxima Nova"/>
              <a:sym typeface="Proxima Nova"/>
            </a:endParaRPr>
          </a:p>
        </p:txBody>
      </p:sp>
      <p:sp>
        <p:nvSpPr>
          <p:cNvPr id="157" name="Google Shape;157;p26"/>
          <p:cNvSpPr txBox="1"/>
          <p:nvPr>
            <p:ph idx="1" type="body"/>
          </p:nvPr>
        </p:nvSpPr>
        <p:spPr>
          <a:xfrm>
            <a:off x="869150" y="1765725"/>
            <a:ext cx="7405800" cy="2551200"/>
          </a:xfrm>
          <a:prstGeom prst="rect">
            <a:avLst/>
          </a:prstGeom>
        </p:spPr>
        <p:txBody>
          <a:bodyPr anchorCtr="0" anchor="t" bIns="91425" lIns="91425" spcFirstLastPara="1" rIns="91425" wrap="square" tIns="91425">
            <a:noAutofit/>
          </a:bodyPr>
          <a:lstStyle/>
          <a:p>
            <a:pPr indent="-330200" lvl="0" marL="457200" rtl="0" algn="l">
              <a:lnSpc>
                <a:spcPct val="135714"/>
              </a:lnSpc>
              <a:spcBef>
                <a:spcPts val="60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Notice that some target variable values in our data are have symbols that can be harmful to the model building process later in this lab </a:t>
            </a:r>
            <a:r>
              <a:rPr lang="en" sz="1600">
                <a:latin typeface="Proxima Nova"/>
                <a:ea typeface="Proxima Nova"/>
                <a:cs typeface="Proxima Nova"/>
                <a:sym typeface="Proxima Nova"/>
              </a:rPr>
              <a:t>(R&amp;B, Hip-Hop)</a:t>
            </a:r>
            <a:endParaRPr b="1" sz="1600">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Lets rename all of the values in the genre series that we don't want... </a:t>
            </a:r>
            <a:endParaRPr sz="1050">
              <a:solidFill>
                <a:schemeClr val="dk1"/>
              </a:solidFill>
              <a:latin typeface="Courier New"/>
              <a:ea typeface="Courier New"/>
              <a:cs typeface="Courier New"/>
              <a:sym typeface="Courier New"/>
            </a:endParaRPr>
          </a:p>
          <a:p>
            <a:pPr indent="0" lvl="0" marL="0" rtl="0" algn="l">
              <a:lnSpc>
                <a:spcPct val="135714"/>
              </a:lnSpc>
              <a:spcBef>
                <a:spcPts val="600"/>
              </a:spcBef>
              <a:spcAft>
                <a:spcPts val="0"/>
              </a:spcAft>
              <a:buNone/>
            </a:pPr>
            <a:r>
              <a:rPr lang="en" sz="1200">
                <a:solidFill>
                  <a:srgbClr val="008000"/>
                </a:solidFill>
                <a:latin typeface="Fira Code"/>
                <a:ea typeface="Fira Code"/>
                <a:cs typeface="Fira Code"/>
                <a:sym typeface="Fira Code"/>
              </a:rPr>
              <a:t>#REPLACES 2 UNPARSABLE GENRE TITLES WITH PARSABLE LABEL</a:t>
            </a:r>
            <a:endParaRPr sz="1200">
              <a:solidFill>
                <a:srgbClr val="008000"/>
              </a:solidFill>
              <a:latin typeface="Fira Code"/>
              <a:ea typeface="Fira Code"/>
              <a:cs typeface="Fira Code"/>
              <a:sym typeface="Fira Code"/>
            </a:endParaRPr>
          </a:p>
          <a:p>
            <a:pPr indent="0" lvl="0" marL="0" rtl="0" algn="l">
              <a:lnSpc>
                <a:spcPct val="135714"/>
              </a:lnSpc>
              <a:spcBef>
                <a:spcPts val="600"/>
              </a:spcBef>
              <a:spcAft>
                <a:spcPts val="0"/>
              </a:spcAft>
              <a:buNone/>
            </a:pPr>
            <a:r>
              <a:rPr lang="en" sz="1200">
                <a:solidFill>
                  <a:schemeClr val="dk1"/>
                </a:solidFill>
                <a:latin typeface="Fira Code"/>
                <a:ea typeface="Fira Code"/>
                <a:cs typeface="Fira Code"/>
                <a:sym typeface="Fira Code"/>
              </a:rPr>
              <a:t>df.genre=df.genre.replace({</a:t>
            </a:r>
            <a:r>
              <a:rPr lang="en" sz="1200">
                <a:solidFill>
                  <a:srgbClr val="A31515"/>
                </a:solidFill>
                <a:latin typeface="Fira Code"/>
                <a:ea typeface="Fira Code"/>
                <a:cs typeface="Fira Code"/>
                <a:sym typeface="Fira Code"/>
              </a:rPr>
              <a:t>'R&amp;B'</a:t>
            </a:r>
            <a:r>
              <a:rPr lang="en" sz="1200">
                <a:solidFill>
                  <a:schemeClr val="dk1"/>
                </a:solidFill>
                <a:latin typeface="Fira Code"/>
                <a:ea typeface="Fira Code"/>
                <a:cs typeface="Fira Code"/>
                <a:sym typeface="Fira Code"/>
              </a:rPr>
              <a:t>: </a:t>
            </a:r>
            <a:r>
              <a:rPr lang="en" sz="1200">
                <a:solidFill>
                  <a:srgbClr val="A31515"/>
                </a:solidFill>
                <a:latin typeface="Fira Code"/>
                <a:ea typeface="Fira Code"/>
                <a:cs typeface="Fira Code"/>
                <a:sym typeface="Fira Code"/>
              </a:rPr>
              <a:t>'RnB'</a:t>
            </a:r>
            <a:r>
              <a:rPr lang="en" sz="1200">
                <a:solidFill>
                  <a:schemeClr val="dk1"/>
                </a:solidFill>
                <a:latin typeface="Fira Code"/>
                <a:ea typeface="Fira Code"/>
                <a:cs typeface="Fira Code"/>
                <a:sym typeface="Fira Code"/>
              </a:rPr>
              <a:t>})</a:t>
            </a:r>
            <a:endParaRPr sz="1200">
              <a:solidFill>
                <a:schemeClr val="dk1"/>
              </a:solidFill>
              <a:latin typeface="Fira Code"/>
              <a:ea typeface="Fira Code"/>
              <a:cs typeface="Fira Code"/>
              <a:sym typeface="Fira Code"/>
            </a:endParaRPr>
          </a:p>
          <a:p>
            <a:pPr indent="0" lvl="0" marL="0" rtl="0" algn="l">
              <a:lnSpc>
                <a:spcPct val="135714"/>
              </a:lnSpc>
              <a:spcBef>
                <a:spcPts val="600"/>
              </a:spcBef>
              <a:spcAft>
                <a:spcPts val="0"/>
              </a:spcAft>
              <a:buNone/>
            </a:pPr>
            <a:r>
              <a:rPr lang="en" sz="1200">
                <a:solidFill>
                  <a:schemeClr val="dk1"/>
                </a:solidFill>
                <a:latin typeface="Fira Code"/>
                <a:ea typeface="Fira Code"/>
                <a:cs typeface="Fira Code"/>
                <a:sym typeface="Fira Code"/>
              </a:rPr>
              <a:t>df.genre=df.genre.replace({</a:t>
            </a:r>
            <a:r>
              <a:rPr lang="en" sz="1200">
                <a:solidFill>
                  <a:srgbClr val="A31515"/>
                </a:solidFill>
                <a:latin typeface="Fira Code"/>
                <a:ea typeface="Fira Code"/>
                <a:cs typeface="Fira Code"/>
                <a:sym typeface="Fira Code"/>
              </a:rPr>
              <a:t>'Hip-Hop'</a:t>
            </a:r>
            <a:r>
              <a:rPr lang="en" sz="1200">
                <a:solidFill>
                  <a:schemeClr val="dk1"/>
                </a:solidFill>
                <a:latin typeface="Fira Code"/>
                <a:ea typeface="Fira Code"/>
                <a:cs typeface="Fira Code"/>
                <a:sym typeface="Fira Code"/>
              </a:rPr>
              <a:t>: </a:t>
            </a:r>
            <a:r>
              <a:rPr lang="en" sz="1200">
                <a:solidFill>
                  <a:srgbClr val="A31515"/>
                </a:solidFill>
                <a:latin typeface="Fira Code"/>
                <a:ea typeface="Fira Code"/>
                <a:cs typeface="Fira Code"/>
                <a:sym typeface="Fira Code"/>
              </a:rPr>
              <a:t>'HipHop'</a:t>
            </a:r>
            <a:r>
              <a:rPr lang="en" sz="1200">
                <a:solidFill>
                  <a:schemeClr val="dk1"/>
                </a:solidFill>
                <a:latin typeface="Fira Code"/>
                <a:ea typeface="Fira Code"/>
                <a:cs typeface="Fira Code"/>
                <a:sym typeface="Fira Code"/>
              </a:rPr>
              <a:t>})</a:t>
            </a:r>
            <a:endParaRPr sz="1200">
              <a:solidFill>
                <a:schemeClr val="dk1"/>
              </a:solidFill>
              <a:latin typeface="Fira Code"/>
              <a:ea typeface="Fira Code"/>
              <a:cs typeface="Fira Code"/>
              <a:sym typeface="Fira Code"/>
            </a:endParaRPr>
          </a:p>
          <a:p>
            <a:pPr indent="0" lvl="0" marL="0" rtl="0" algn="l">
              <a:lnSpc>
                <a:spcPct val="135714"/>
              </a:lnSpc>
              <a:spcBef>
                <a:spcPts val="600"/>
              </a:spcBef>
              <a:spcAft>
                <a:spcPts val="0"/>
              </a:spcAft>
              <a:buClr>
                <a:schemeClr val="dk1"/>
              </a:buClr>
              <a:buSzPts val="1100"/>
              <a:buFont typeface="Arial"/>
              <a:buNone/>
            </a:pPr>
            <a:r>
              <a:t/>
            </a:r>
            <a:endParaRPr sz="12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869100" y="1254250"/>
            <a:ext cx="7405800" cy="20040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b="1" lang="en" sz="1600">
                <a:solidFill>
                  <a:schemeClr val="dk1"/>
                </a:solidFill>
                <a:highlight>
                  <a:srgbClr val="FFFFFE"/>
                </a:highlight>
                <a:latin typeface="Proxima Nova"/>
                <a:ea typeface="Proxima Nova"/>
                <a:cs typeface="Proxima Nova"/>
                <a:sym typeface="Proxima Nova"/>
              </a:rPr>
              <a:t>Notice that </a:t>
            </a:r>
            <a:r>
              <a:rPr b="1" lang="en" sz="1600">
                <a:highlight>
                  <a:srgbClr val="FFFFFE"/>
                </a:highlight>
                <a:latin typeface="Proxima Nova"/>
                <a:ea typeface="Proxima Nova"/>
                <a:cs typeface="Proxima Nova"/>
                <a:sym typeface="Proxima Nova"/>
              </a:rPr>
              <a:t>our data is not </a:t>
            </a:r>
            <a:r>
              <a:rPr b="1" lang="en" sz="1600">
                <a:highlight>
                  <a:srgbClr val="FFFFFE"/>
                </a:highlight>
                <a:latin typeface="Proxima Nova"/>
                <a:ea typeface="Proxima Nova"/>
                <a:cs typeface="Proxima Nova"/>
                <a:sym typeface="Proxima Nova"/>
              </a:rPr>
              <a:t>representative</a:t>
            </a:r>
            <a:r>
              <a:rPr b="1" lang="en" sz="1600">
                <a:highlight>
                  <a:srgbClr val="FFFFFE"/>
                </a:highlight>
                <a:latin typeface="Proxima Nova"/>
                <a:ea typeface="Proxima Nova"/>
                <a:cs typeface="Proxima Nova"/>
                <a:sym typeface="Proxima Nova"/>
              </a:rPr>
              <a:t> of the frequencies of real world genres</a:t>
            </a:r>
            <a:r>
              <a:rPr b="1" lang="en" sz="1600">
                <a:solidFill>
                  <a:schemeClr val="dk1"/>
                </a:solidFill>
                <a:highlight>
                  <a:srgbClr val="FFFFFE"/>
                </a:highlight>
                <a:latin typeface="Proxima Nova"/>
                <a:ea typeface="Proxima Nova"/>
                <a:cs typeface="Proxima Nova"/>
                <a:sym typeface="Proxima Nova"/>
              </a:rPr>
              <a:t>. We will need to rebalance the dataset by removing any instances of genres that exceed the genre whose class label is </a:t>
            </a:r>
            <a:r>
              <a:rPr b="1" lang="en" sz="1600">
                <a:highlight>
                  <a:srgbClr val="FFFFFE"/>
                </a:highlight>
                <a:latin typeface="Proxima Nova"/>
                <a:ea typeface="Proxima Nova"/>
                <a:cs typeface="Proxima Nova"/>
                <a:sym typeface="Proxima Nova"/>
              </a:rPr>
              <a:t>least</a:t>
            </a:r>
            <a:r>
              <a:rPr b="1" lang="en" sz="1600">
                <a:solidFill>
                  <a:schemeClr val="dk1"/>
                </a:solidFill>
                <a:highlight>
                  <a:srgbClr val="FFFFFE"/>
                </a:highlight>
                <a:latin typeface="Proxima Nova"/>
                <a:ea typeface="Proxima Nova"/>
                <a:cs typeface="Proxima Nova"/>
                <a:sym typeface="Proxima Nova"/>
              </a:rPr>
              <a:t> expressed in the data. This </a:t>
            </a:r>
            <a:r>
              <a:rPr b="1" lang="en" sz="1600">
                <a:highlight>
                  <a:srgbClr val="FFFFFE"/>
                </a:highlight>
                <a:latin typeface="Proxima Nova"/>
                <a:ea typeface="Proxima Nova"/>
                <a:cs typeface="Proxima Nova"/>
                <a:sym typeface="Proxima Nova"/>
              </a:rPr>
              <a:t>will allow us to create a uniform dataset to have our models learn on</a:t>
            </a:r>
            <a:endParaRPr b="1" sz="1600">
              <a:solidFill>
                <a:schemeClr val="dk1"/>
              </a:solidFill>
              <a:highlight>
                <a:srgbClr val="FFFFFE"/>
              </a:highlight>
              <a:latin typeface="Proxima Nova"/>
              <a:ea typeface="Proxima Nova"/>
              <a:cs typeface="Proxima Nova"/>
              <a:sym typeface="Proxima Nova"/>
            </a:endParaRPr>
          </a:p>
          <a:p>
            <a:pPr indent="0" lvl="0" marL="0" rtl="0" algn="l">
              <a:spcBef>
                <a:spcPts val="600"/>
              </a:spcBef>
              <a:spcAft>
                <a:spcPts val="0"/>
              </a:spcAft>
              <a:buNone/>
            </a:pPr>
            <a:r>
              <a:t/>
            </a:r>
            <a:endParaRPr/>
          </a:p>
        </p:txBody>
      </p:sp>
      <p:pic>
        <p:nvPicPr>
          <p:cNvPr id="163" name="Google Shape;163;p27"/>
          <p:cNvPicPr preferRelativeResize="0"/>
          <p:nvPr/>
        </p:nvPicPr>
        <p:blipFill>
          <a:blip r:embed="rId3">
            <a:alphaModFix/>
          </a:blip>
          <a:stretch>
            <a:fillRect/>
          </a:stretch>
        </p:blipFill>
        <p:spPr>
          <a:xfrm>
            <a:off x="5018600" y="2757150"/>
            <a:ext cx="3256300" cy="2004000"/>
          </a:xfrm>
          <a:prstGeom prst="rect">
            <a:avLst/>
          </a:prstGeom>
          <a:noFill/>
          <a:ln cap="flat" cmpd="sng" w="19050">
            <a:solidFill>
              <a:srgbClr val="000000"/>
            </a:solidFill>
            <a:prstDash val="solid"/>
            <a:round/>
            <a:headEnd len="sm" w="sm" type="none"/>
            <a:tailEnd len="sm" w="sm" type="none"/>
          </a:ln>
        </p:spPr>
      </p:pic>
      <p:pic>
        <p:nvPicPr>
          <p:cNvPr id="164" name="Google Shape;164;p27"/>
          <p:cNvPicPr preferRelativeResize="0"/>
          <p:nvPr/>
        </p:nvPicPr>
        <p:blipFill>
          <a:blip r:embed="rId4">
            <a:alphaModFix/>
          </a:blip>
          <a:stretch>
            <a:fillRect/>
          </a:stretch>
        </p:blipFill>
        <p:spPr>
          <a:xfrm>
            <a:off x="930675" y="2757150"/>
            <a:ext cx="3588900" cy="2004000"/>
          </a:xfrm>
          <a:prstGeom prst="rect">
            <a:avLst/>
          </a:prstGeom>
          <a:noFill/>
          <a:ln cap="flat" cmpd="sng" w="19050">
            <a:solidFill>
              <a:srgbClr val="000000"/>
            </a:solidFill>
            <a:prstDash val="solid"/>
            <a:round/>
            <a:headEnd len="sm" w="sm" type="none"/>
            <a:tailEnd len="sm" w="sm" type="none"/>
          </a:ln>
        </p:spPr>
      </p:pic>
      <p:sp>
        <p:nvSpPr>
          <p:cNvPr id="165" name="Google Shape;165;p27"/>
          <p:cNvSpPr txBox="1"/>
          <p:nvPr>
            <p:ph type="title"/>
          </p:nvPr>
        </p:nvSpPr>
        <p:spPr>
          <a:xfrm>
            <a:off x="869100" y="254275"/>
            <a:ext cx="75768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None/>
            </a:pPr>
            <a:r>
              <a:rPr lang="en">
                <a:highlight>
                  <a:srgbClr val="FFFFFE"/>
                </a:highlight>
                <a:latin typeface="Proxima Nova"/>
                <a:ea typeface="Proxima Nova"/>
                <a:cs typeface="Proxima Nova"/>
                <a:sym typeface="Proxima Nova"/>
              </a:rPr>
              <a:t>Rebalancing Data</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835950" y="265900"/>
            <a:ext cx="74721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highlight>
                  <a:srgbClr val="FFFFFE"/>
                </a:highlight>
                <a:latin typeface="Proxima Nova"/>
                <a:ea typeface="Proxima Nova"/>
                <a:cs typeface="Proxima Nova"/>
                <a:sym typeface="Proxima Nova"/>
              </a:rPr>
              <a:t>Data features</a:t>
            </a:r>
            <a:r>
              <a:rPr lang="en">
                <a:highlight>
                  <a:srgbClr val="FFFFFE"/>
                </a:highlight>
                <a:latin typeface="Proxima Nova"/>
                <a:ea typeface="Proxima Nova"/>
                <a:cs typeface="Proxima Nova"/>
                <a:sym typeface="Proxima Nova"/>
              </a:rPr>
              <a:t> unique to a song</a:t>
            </a:r>
            <a:endParaRPr>
              <a:latin typeface="Proxima Nova"/>
              <a:ea typeface="Proxima Nova"/>
              <a:cs typeface="Proxima Nova"/>
              <a:sym typeface="Proxima Nova"/>
            </a:endParaRPr>
          </a:p>
        </p:txBody>
      </p:sp>
      <p:sp>
        <p:nvSpPr>
          <p:cNvPr id="171" name="Google Shape;171;p28"/>
          <p:cNvSpPr txBox="1"/>
          <p:nvPr>
            <p:ph idx="1" type="body"/>
          </p:nvPr>
        </p:nvSpPr>
        <p:spPr>
          <a:xfrm>
            <a:off x="869100" y="1405550"/>
            <a:ext cx="7405800" cy="2004000"/>
          </a:xfrm>
          <a:prstGeom prst="rect">
            <a:avLst/>
          </a:prstGeom>
        </p:spPr>
        <p:txBody>
          <a:bodyPr anchorCtr="0" anchor="t" bIns="91425" lIns="91425" spcFirstLastPara="1" rIns="91425" wrap="square" tIns="91425">
            <a:noAutofit/>
          </a:bodyPr>
          <a:lstStyle/>
          <a:p>
            <a:pPr indent="-330200" lvl="0" marL="457200" rtl="0" algn="l">
              <a:lnSpc>
                <a:spcPct val="135714"/>
              </a:lnSpc>
              <a:spcBef>
                <a:spcPts val="600"/>
              </a:spcBef>
              <a:spcAft>
                <a:spcPts val="0"/>
              </a:spcAft>
              <a:buSzPts val="1600"/>
              <a:buFont typeface="Proxima Nova"/>
              <a:buChar char="▪"/>
            </a:pPr>
            <a:r>
              <a:rPr b="1" lang="en" sz="1600">
                <a:solidFill>
                  <a:schemeClr val="dk1"/>
                </a:solidFill>
                <a:highlight>
                  <a:srgbClr val="FFFFFE"/>
                </a:highlight>
                <a:latin typeface="Proxima Nova"/>
                <a:ea typeface="Proxima Nova"/>
                <a:cs typeface="Proxima Nova"/>
                <a:sym typeface="Proxima Nova"/>
              </a:rPr>
              <a:t>Notice that some non target </a:t>
            </a:r>
            <a:r>
              <a:rPr b="1" lang="en" sz="1600">
                <a:highlight>
                  <a:srgbClr val="FFFFFE"/>
                </a:highlight>
                <a:latin typeface="Proxima Nova"/>
                <a:ea typeface="Proxima Nova"/>
                <a:cs typeface="Proxima Nova"/>
                <a:sym typeface="Proxima Nova"/>
              </a:rPr>
              <a:t>feature</a:t>
            </a:r>
            <a:r>
              <a:rPr b="1" lang="en" sz="1600">
                <a:solidFill>
                  <a:schemeClr val="dk1"/>
                </a:solidFill>
                <a:highlight>
                  <a:srgbClr val="FFFFFE"/>
                </a:highlight>
                <a:latin typeface="Proxima Nova"/>
                <a:ea typeface="Proxima Nova"/>
                <a:cs typeface="Proxima Nova"/>
                <a:sym typeface="Proxima Nova"/>
              </a:rPr>
              <a:t> values in our data are unique to a specific </a:t>
            </a:r>
            <a:r>
              <a:rPr b="1" lang="en" sz="1600">
                <a:highlight>
                  <a:srgbClr val="FFFFFE"/>
                </a:highlight>
                <a:latin typeface="Proxima Nova"/>
                <a:ea typeface="Proxima Nova"/>
                <a:cs typeface="Proxima Nova"/>
                <a:sym typeface="Proxima Nova"/>
              </a:rPr>
              <a:t>song</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Because of this, our machine learning models will not be able to accurately and precisely predict our target outcome genre.</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SzPts val="1600"/>
              <a:buFont typeface="Proxima Nova"/>
              <a:buChar char="▪"/>
            </a:pPr>
            <a:r>
              <a:rPr lang="en" sz="1600">
                <a:solidFill>
                  <a:schemeClr val="dk1"/>
                </a:solidFill>
                <a:highlight>
                  <a:srgbClr val="FFFFFE"/>
                </a:highlight>
                <a:latin typeface="Proxima Nova"/>
                <a:ea typeface="Proxima Nova"/>
                <a:cs typeface="Proxima Nova"/>
                <a:sym typeface="Proxima Nova"/>
              </a:rPr>
              <a:t>In order to fix this we will need to remove all non-target variables, whos feature values have unique information to a </a:t>
            </a:r>
            <a:r>
              <a:rPr lang="en" sz="1600">
                <a:highlight>
                  <a:srgbClr val="FFFFFE"/>
                </a:highlight>
                <a:latin typeface="Proxima Nova"/>
                <a:ea typeface="Proxima Nova"/>
                <a:cs typeface="Proxima Nova"/>
                <a:sym typeface="Proxima Nova"/>
              </a:rPr>
              <a:t>singular</a:t>
            </a:r>
            <a:r>
              <a:rPr lang="en" sz="1600">
                <a:solidFill>
                  <a:schemeClr val="dk1"/>
                </a:solidFill>
                <a:highlight>
                  <a:srgbClr val="FFFFFE"/>
                </a:highlight>
                <a:latin typeface="Proxima Nova"/>
                <a:ea typeface="Proxima Nova"/>
                <a:cs typeface="Proxima Nova"/>
                <a:sym typeface="Proxima Nova"/>
              </a:rPr>
              <a:t> song will need to be removed.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172" name="Google Shape;172;p28"/>
          <p:cNvSpPr txBox="1"/>
          <p:nvPr/>
        </p:nvSpPr>
        <p:spPr>
          <a:xfrm>
            <a:off x="1843950" y="3687875"/>
            <a:ext cx="5456100" cy="756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sz="1200">
                <a:solidFill>
                  <a:srgbClr val="008000"/>
                </a:solidFill>
                <a:latin typeface="Fira Code"/>
                <a:ea typeface="Fira Code"/>
                <a:cs typeface="Fira Code"/>
                <a:sym typeface="Fira Code"/>
              </a:rPr>
              <a:t>##REMOVES IDENTIFIER FEATURES</a:t>
            </a:r>
            <a:endParaRPr sz="1200">
              <a:solidFill>
                <a:srgbClr val="008000"/>
              </a:solidFill>
              <a:latin typeface="Fira Code"/>
              <a:ea typeface="Fira Code"/>
              <a:cs typeface="Fira Code"/>
              <a:sym typeface="Fira Code"/>
            </a:endParaRPr>
          </a:p>
          <a:p>
            <a:pPr indent="0" lvl="0" marL="0" rtl="0" algn="l">
              <a:lnSpc>
                <a:spcPct val="135714"/>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columns_to_drop=[</a:t>
            </a:r>
            <a:r>
              <a:rPr lang="en" sz="1200">
                <a:solidFill>
                  <a:srgbClr val="A31515"/>
                </a:solidFill>
                <a:latin typeface="Fira Code"/>
                <a:ea typeface="Fira Code"/>
                <a:cs typeface="Fira Code"/>
                <a:sym typeface="Fira Code"/>
              </a:rPr>
              <a:t>'artist_name'</a:t>
            </a:r>
            <a:r>
              <a:rPr lang="en" sz="1200">
                <a:solidFill>
                  <a:schemeClr val="dk1"/>
                </a:solidFill>
                <a:latin typeface="Fira Code"/>
                <a:ea typeface="Fira Code"/>
                <a:cs typeface="Fira Code"/>
                <a:sym typeface="Fira Code"/>
              </a:rPr>
              <a:t>,</a:t>
            </a:r>
            <a:r>
              <a:rPr lang="en" sz="1200">
                <a:solidFill>
                  <a:srgbClr val="A31515"/>
                </a:solidFill>
                <a:latin typeface="Fira Code"/>
                <a:ea typeface="Fira Code"/>
                <a:cs typeface="Fira Code"/>
                <a:sym typeface="Fira Code"/>
              </a:rPr>
              <a:t>'track_name'</a:t>
            </a:r>
            <a:r>
              <a:rPr lang="en" sz="1200">
                <a:solidFill>
                  <a:schemeClr val="dk1"/>
                </a:solidFill>
                <a:latin typeface="Fira Code"/>
                <a:ea typeface="Fira Code"/>
                <a:cs typeface="Fira Code"/>
                <a:sym typeface="Fira Code"/>
              </a:rPr>
              <a:t>,</a:t>
            </a:r>
            <a:r>
              <a:rPr lang="en" sz="1200">
                <a:solidFill>
                  <a:srgbClr val="A31515"/>
                </a:solidFill>
                <a:latin typeface="Fira Code"/>
                <a:ea typeface="Fira Code"/>
                <a:cs typeface="Fira Code"/>
                <a:sym typeface="Fira Code"/>
              </a:rPr>
              <a:t>'track_id'</a:t>
            </a:r>
            <a:r>
              <a:rPr lang="en" sz="1200">
                <a:solidFill>
                  <a:schemeClr val="dk1"/>
                </a:solidFill>
                <a:latin typeface="Fira Code"/>
                <a:ea typeface="Fira Code"/>
                <a:cs typeface="Fira Code"/>
                <a:sym typeface="Fira Code"/>
              </a:rPr>
              <a:t>,]</a:t>
            </a:r>
            <a:endParaRPr sz="1200">
              <a:solidFill>
                <a:schemeClr val="dk1"/>
              </a:solidFill>
              <a:latin typeface="Fira Code"/>
              <a:ea typeface="Fira Code"/>
              <a:cs typeface="Fira Code"/>
              <a:sym typeface="Fira Code"/>
            </a:endParaRPr>
          </a:p>
          <a:p>
            <a:pPr indent="0" lvl="0" marL="0" rtl="0" algn="l">
              <a:lnSpc>
                <a:spcPct val="135714"/>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df=df.drop(columns=columns_to_drop)</a:t>
            </a:r>
            <a:endParaRPr sz="1200">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869100" y="149575"/>
            <a:ext cx="77979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None/>
            </a:pPr>
            <a:r>
              <a:rPr lang="en">
                <a:highlight>
                  <a:srgbClr val="FFFFFE"/>
                </a:highlight>
                <a:latin typeface="Proxima Nova"/>
                <a:ea typeface="Proxima Nova"/>
                <a:cs typeface="Proxima Nova"/>
                <a:sym typeface="Proxima Nova"/>
              </a:rPr>
              <a:t>L</a:t>
            </a:r>
            <a:r>
              <a:rPr lang="en">
                <a:highlight>
                  <a:srgbClr val="FFFFFE"/>
                </a:highlight>
                <a:latin typeface="Proxima Nova"/>
                <a:ea typeface="Proxima Nova"/>
                <a:cs typeface="Proxima Nova"/>
                <a:sym typeface="Proxima Nova"/>
              </a:rPr>
              <a:t>abeling categorical data </a:t>
            </a:r>
            <a:endParaRPr>
              <a:latin typeface="Proxima Nova"/>
              <a:ea typeface="Proxima Nova"/>
              <a:cs typeface="Proxima Nova"/>
              <a:sym typeface="Proxima Nova"/>
            </a:endParaRPr>
          </a:p>
        </p:txBody>
      </p:sp>
      <p:sp>
        <p:nvSpPr>
          <p:cNvPr id="178" name="Google Shape;178;p29"/>
          <p:cNvSpPr txBox="1"/>
          <p:nvPr>
            <p:ph idx="1" type="body"/>
          </p:nvPr>
        </p:nvSpPr>
        <p:spPr>
          <a:xfrm>
            <a:off x="869100" y="1393450"/>
            <a:ext cx="7405800" cy="41673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None/>
            </a:pPr>
            <a:r>
              <a:rPr b="1" lang="en" sz="1600">
                <a:solidFill>
                  <a:schemeClr val="dk1"/>
                </a:solidFill>
                <a:latin typeface="Proxima Nova"/>
                <a:ea typeface="Proxima Nova"/>
                <a:cs typeface="Proxima Nova"/>
                <a:sym typeface="Proxima Nova"/>
              </a:rPr>
              <a:t>Notice that our feature values are not all in the same format. We will need to binarize categorical and discrete data found in our feature values</a:t>
            </a:r>
            <a:endParaRPr sz="1600">
              <a:solidFill>
                <a:schemeClr val="dk1"/>
              </a:solidFill>
              <a:latin typeface="Proxima Nova"/>
              <a:ea typeface="Proxima Nova"/>
              <a:cs typeface="Proxima Nova"/>
              <a:sym typeface="Proxima Nova"/>
            </a:endParaRPr>
          </a:p>
          <a:p>
            <a:pPr indent="0" lvl="0" marL="0" rtl="0" algn="l">
              <a:lnSpc>
                <a:spcPct val="135714"/>
              </a:lnSpc>
              <a:spcBef>
                <a:spcPts val="600"/>
              </a:spcBef>
              <a:spcAft>
                <a:spcPts val="0"/>
              </a:spcAft>
              <a:buNone/>
            </a:pPr>
            <a:r>
              <a:rPr lang="en" sz="1600">
                <a:solidFill>
                  <a:schemeClr val="dk1"/>
                </a:solidFill>
                <a:latin typeface="Proxima Nova"/>
                <a:ea typeface="Proxima Nova"/>
                <a:cs typeface="Proxima Nova"/>
                <a:sym typeface="Proxima Nova"/>
              </a:rPr>
              <a:t>Since our data is not all in the same format, our classification methods will become useless in interpreting the significance of the difference between; for example, the key C# and F#. </a:t>
            </a:r>
            <a:endParaRPr sz="1600">
              <a:solidFill>
                <a:schemeClr val="dk1"/>
              </a:solidFill>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This is why we must label the categorical variables (genre, mode) and one hot-encode discrete variables (key and time-signature).</a:t>
            </a:r>
            <a:endParaRPr sz="1600">
              <a:solidFill>
                <a:schemeClr val="dk1"/>
              </a:solidFill>
              <a:latin typeface="Proxima Nova"/>
              <a:ea typeface="Proxima Nova"/>
              <a:cs typeface="Proxima Nova"/>
              <a:sym typeface="Proxima Nova"/>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869150" y="847600"/>
            <a:ext cx="5092200" cy="50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Scaling</a:t>
            </a:r>
            <a:r>
              <a:rPr lang="en"/>
              <a:t> </a:t>
            </a:r>
            <a:r>
              <a:rPr lang="en">
                <a:latin typeface="Proxima Nova"/>
                <a:ea typeface="Proxima Nova"/>
                <a:cs typeface="Proxima Nova"/>
                <a:sym typeface="Proxima Nova"/>
              </a:rPr>
              <a:t>Data</a:t>
            </a:r>
            <a:endParaRPr>
              <a:latin typeface="Proxima Nova"/>
              <a:ea typeface="Proxima Nova"/>
              <a:cs typeface="Proxima Nova"/>
              <a:sym typeface="Proxima Nova"/>
            </a:endParaRPr>
          </a:p>
        </p:txBody>
      </p:sp>
      <p:sp>
        <p:nvSpPr>
          <p:cNvPr id="184" name="Google Shape;184;p30"/>
          <p:cNvSpPr txBox="1"/>
          <p:nvPr>
            <p:ph idx="1" type="body"/>
          </p:nvPr>
        </p:nvSpPr>
        <p:spPr>
          <a:xfrm>
            <a:off x="869100" y="1349500"/>
            <a:ext cx="7611900" cy="2004000"/>
          </a:xfrm>
          <a:prstGeom prst="rect">
            <a:avLst/>
          </a:prstGeom>
        </p:spPr>
        <p:txBody>
          <a:bodyPr anchorCtr="0" anchor="t" bIns="91425" lIns="91425" spcFirstLastPara="1" rIns="91425" wrap="square" tIns="91425">
            <a:noAutofit/>
          </a:bodyPr>
          <a:lstStyle/>
          <a:p>
            <a:pPr indent="-330200" lvl="0" marL="457200" rtl="0" algn="l">
              <a:lnSpc>
                <a:spcPct val="135714"/>
              </a:lnSpc>
              <a:spcBef>
                <a:spcPts val="60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Since each column is not all expressed in the same means of units, we will need to normalize, or scale our entire dataframe.</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We have many options, however there </a:t>
            </a:r>
            <a:r>
              <a:rPr lang="en" sz="1600">
                <a:solidFill>
                  <a:schemeClr val="dk1"/>
                </a:solidFill>
                <a:highlight>
                  <a:srgbClr val="FFFFFE"/>
                </a:highlight>
                <a:latin typeface="Proxima Nova"/>
                <a:ea typeface="Proxima Nova"/>
                <a:cs typeface="Proxima Nova"/>
                <a:sym typeface="Proxima Nova"/>
              </a:rPr>
              <a:t>seems</a:t>
            </a:r>
            <a:r>
              <a:rPr lang="en" sz="1600">
                <a:solidFill>
                  <a:schemeClr val="dk1"/>
                </a:solidFill>
                <a:highlight>
                  <a:srgbClr val="FFFFFE"/>
                </a:highlight>
                <a:latin typeface="Proxima Nova"/>
                <a:ea typeface="Proxima Nova"/>
                <a:cs typeface="Proxima Nova"/>
                <a:sym typeface="Proxima Nova"/>
              </a:rPr>
              <a:t> to be one that would be best suited for this situation. The MinMaxScaler.</a:t>
            </a:r>
            <a:endParaRPr/>
          </a:p>
          <a:p>
            <a:pPr indent="0" lvl="0" marL="0" rtl="0" algn="l">
              <a:lnSpc>
                <a:spcPct val="100000"/>
              </a:lnSpc>
              <a:spcBef>
                <a:spcPts val="600"/>
              </a:spcBef>
              <a:spcAft>
                <a:spcPts val="0"/>
              </a:spcAft>
              <a:buClr>
                <a:schemeClr val="dk1"/>
              </a:buClr>
              <a:buSzPts val="1100"/>
              <a:buFont typeface="Arial"/>
              <a:buNone/>
            </a:pPr>
            <a:r>
              <a:rPr lang="en" sz="1200">
                <a:solidFill>
                  <a:srgbClr val="008000"/>
                </a:solidFill>
                <a:latin typeface="Fira Code"/>
                <a:ea typeface="Fira Code"/>
                <a:cs typeface="Fira Code"/>
                <a:sym typeface="Fira Code"/>
              </a:rPr>
              <a:t>#HELPER FUNCTION TO SCALE DATAFRAME</a:t>
            </a:r>
            <a:endParaRPr sz="1200">
              <a:solidFill>
                <a:srgbClr val="008000"/>
              </a:solidFill>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200">
                <a:solidFill>
                  <a:srgbClr val="0000FF"/>
                </a:solidFill>
                <a:latin typeface="Fira Code"/>
                <a:ea typeface="Fira Code"/>
                <a:cs typeface="Fira Code"/>
                <a:sym typeface="Fira Code"/>
              </a:rPr>
              <a:t>def</a:t>
            </a:r>
            <a:r>
              <a:rPr lang="en" sz="1200">
                <a:solidFill>
                  <a:schemeClr val="dk1"/>
                </a:solidFill>
                <a:latin typeface="Fira Code"/>
                <a:ea typeface="Fira Code"/>
                <a:cs typeface="Fira Code"/>
                <a:sym typeface="Fira Code"/>
              </a:rPr>
              <a:t> </a:t>
            </a:r>
            <a:r>
              <a:rPr lang="en" sz="1200">
                <a:solidFill>
                  <a:srgbClr val="795E26"/>
                </a:solidFill>
                <a:latin typeface="Fira Code"/>
                <a:ea typeface="Fira Code"/>
                <a:cs typeface="Fira Code"/>
                <a:sym typeface="Fira Code"/>
              </a:rPr>
              <a:t>scaleColumns</a:t>
            </a:r>
            <a:r>
              <a:rPr lang="en" sz="1200">
                <a:solidFill>
                  <a:schemeClr val="dk1"/>
                </a:solidFill>
                <a:latin typeface="Fira Code"/>
                <a:ea typeface="Fira Code"/>
                <a:cs typeface="Fira Code"/>
                <a:sym typeface="Fira Code"/>
              </a:rPr>
              <a:t>(</a:t>
            </a:r>
            <a:r>
              <a:rPr lang="en" sz="1200">
                <a:solidFill>
                  <a:srgbClr val="001080"/>
                </a:solidFill>
                <a:latin typeface="Fira Code"/>
                <a:ea typeface="Fira Code"/>
                <a:cs typeface="Fira Code"/>
                <a:sym typeface="Fira Code"/>
              </a:rPr>
              <a:t>df</a:t>
            </a:r>
            <a:r>
              <a:rPr lang="en" sz="1200">
                <a:solidFill>
                  <a:schemeClr val="dk1"/>
                </a:solidFill>
                <a:latin typeface="Fira Code"/>
                <a:ea typeface="Fira Code"/>
                <a:cs typeface="Fira Code"/>
                <a:sym typeface="Fira Code"/>
              </a:rPr>
              <a:t>, </a:t>
            </a:r>
            <a:r>
              <a:rPr lang="en" sz="1200">
                <a:solidFill>
                  <a:srgbClr val="001080"/>
                </a:solidFill>
                <a:latin typeface="Fira Code"/>
                <a:ea typeface="Fira Code"/>
                <a:cs typeface="Fira Code"/>
                <a:sym typeface="Fira Code"/>
              </a:rPr>
              <a:t>cols_to_scale</a:t>
            </a:r>
            <a:r>
              <a:rPr lang="en" sz="1200">
                <a:solidFill>
                  <a:schemeClr val="dk1"/>
                </a:solidFill>
                <a:latin typeface="Fira Code"/>
                <a:ea typeface="Fira Code"/>
                <a:cs typeface="Fira Code"/>
                <a:sym typeface="Fira Code"/>
              </a:rPr>
              <a:t>):</a:t>
            </a:r>
            <a:endParaRPr sz="1200">
              <a:solidFill>
                <a:schemeClr val="dk1"/>
              </a:solidFill>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   min_max_scaler = MinMaxScaler()</a:t>
            </a:r>
            <a:endParaRPr sz="1200">
              <a:solidFill>
                <a:schemeClr val="dk1"/>
              </a:solidFill>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   </a:t>
            </a:r>
            <a:r>
              <a:rPr lang="en" sz="1200">
                <a:solidFill>
                  <a:srgbClr val="AF00DB"/>
                </a:solidFill>
                <a:latin typeface="Fira Code"/>
                <a:ea typeface="Fira Code"/>
                <a:cs typeface="Fira Code"/>
                <a:sym typeface="Fira Code"/>
              </a:rPr>
              <a:t>for</a:t>
            </a:r>
            <a:r>
              <a:rPr lang="en" sz="1200">
                <a:solidFill>
                  <a:schemeClr val="dk1"/>
                </a:solidFill>
                <a:latin typeface="Fira Code"/>
                <a:ea typeface="Fira Code"/>
                <a:cs typeface="Fira Code"/>
                <a:sym typeface="Fira Code"/>
              </a:rPr>
              <a:t> col </a:t>
            </a:r>
            <a:r>
              <a:rPr lang="en" sz="1200">
                <a:solidFill>
                  <a:srgbClr val="0000FF"/>
                </a:solidFill>
                <a:latin typeface="Fira Code"/>
                <a:ea typeface="Fira Code"/>
                <a:cs typeface="Fira Code"/>
                <a:sym typeface="Fira Code"/>
              </a:rPr>
              <a:t>in</a:t>
            </a:r>
            <a:r>
              <a:rPr lang="en" sz="1200">
                <a:solidFill>
                  <a:schemeClr val="dk1"/>
                </a:solidFill>
                <a:latin typeface="Fira Code"/>
                <a:ea typeface="Fira Code"/>
                <a:cs typeface="Fira Code"/>
                <a:sym typeface="Fira Code"/>
              </a:rPr>
              <a:t> cols_to_scale:</a:t>
            </a:r>
            <a:endParaRPr sz="1200">
              <a:solidFill>
                <a:schemeClr val="dk1"/>
              </a:solidFill>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       df[col] = pd.DataFrame(min_max_scaler.fit_transform(pd.DataFrame(df[col])),columns=[col])</a:t>
            </a:r>
            <a:endParaRPr sz="1200">
              <a:solidFill>
                <a:schemeClr val="dk1"/>
              </a:solidFill>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   </a:t>
            </a:r>
            <a:r>
              <a:rPr lang="en" sz="1200">
                <a:solidFill>
                  <a:srgbClr val="AF00DB"/>
                </a:solidFill>
                <a:latin typeface="Fira Code"/>
                <a:ea typeface="Fira Code"/>
                <a:cs typeface="Fira Code"/>
                <a:sym typeface="Fira Code"/>
              </a:rPr>
              <a:t>return</a:t>
            </a:r>
            <a:r>
              <a:rPr lang="en" sz="1200">
                <a:solidFill>
                  <a:schemeClr val="dk1"/>
                </a:solidFill>
                <a:latin typeface="Fira Code"/>
                <a:ea typeface="Fira Code"/>
                <a:cs typeface="Fira Code"/>
                <a:sym typeface="Fira Code"/>
              </a:rPr>
              <a:t> df</a:t>
            </a:r>
            <a:endParaRPr sz="1200">
              <a:solidFill>
                <a:schemeClr val="dk1"/>
              </a:solidFill>
              <a:latin typeface="Fira Code"/>
              <a:ea typeface="Fira Code"/>
              <a:cs typeface="Fira Code"/>
              <a:sym typeface="Fira Code"/>
            </a:endParaRPr>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795150" y="824350"/>
            <a:ext cx="7553700" cy="46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Resulting Data</a:t>
            </a:r>
            <a:r>
              <a:rPr lang="en" sz="1600">
                <a:latin typeface="Proxima Nova"/>
                <a:ea typeface="Proxima Nova"/>
                <a:cs typeface="Proxima Nova"/>
                <a:sym typeface="Proxima Nova"/>
              </a:rPr>
              <a:t> (</a:t>
            </a:r>
            <a:r>
              <a:rPr lang="en" sz="1600">
                <a:latin typeface="Proxima Nova"/>
                <a:ea typeface="Proxima Nova"/>
                <a:cs typeface="Proxima Nova"/>
                <a:sym typeface="Proxima Nova"/>
              </a:rPr>
              <a:t>Notice: col # and sample count)</a:t>
            </a:r>
            <a:endParaRPr sz="1600">
              <a:latin typeface="Proxima Nova"/>
              <a:ea typeface="Proxima Nova"/>
              <a:cs typeface="Proxima Nova"/>
              <a:sym typeface="Proxima Nova"/>
            </a:endParaRPr>
          </a:p>
        </p:txBody>
      </p:sp>
      <p:pic>
        <p:nvPicPr>
          <p:cNvPr id="190" name="Google Shape;190;p31"/>
          <p:cNvPicPr preferRelativeResize="0"/>
          <p:nvPr/>
        </p:nvPicPr>
        <p:blipFill rotWithShape="1">
          <a:blip r:embed="rId3">
            <a:alphaModFix/>
          </a:blip>
          <a:srcRect b="0" l="4324" r="0" t="0"/>
          <a:stretch/>
        </p:blipFill>
        <p:spPr>
          <a:xfrm>
            <a:off x="622400" y="1239850"/>
            <a:ext cx="7899201" cy="343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869100" y="260825"/>
            <a:ext cx="7732500" cy="10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Motivation </a:t>
            </a:r>
            <a:endParaRPr>
              <a:latin typeface="Proxima Nova"/>
              <a:ea typeface="Proxima Nova"/>
              <a:cs typeface="Proxima Nova"/>
              <a:sym typeface="Proxima Nova"/>
            </a:endParaRPr>
          </a:p>
        </p:txBody>
      </p:sp>
      <p:sp>
        <p:nvSpPr>
          <p:cNvPr id="70" name="Google Shape;70;p14"/>
          <p:cNvSpPr txBox="1"/>
          <p:nvPr>
            <p:ph idx="1" type="body"/>
          </p:nvPr>
        </p:nvSpPr>
        <p:spPr>
          <a:xfrm>
            <a:off x="869100" y="1111200"/>
            <a:ext cx="7405800" cy="3345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Genres in any industry are subjective. Definitions can change over time, and the more specific you try to get, the more people will angrily tell you you’re wrong. But the basic genres will have a few principle aspects that make it easier to identify them.</a:t>
            </a:r>
            <a:endParaRPr sz="1600">
              <a:solidFill>
                <a:schemeClr val="dk1"/>
              </a:solidFill>
              <a:latin typeface="Proxima Nova"/>
              <a:ea typeface="Proxima Nova"/>
              <a:cs typeface="Proxima Nova"/>
              <a:sym typeface="Proxima Nova"/>
            </a:endParaRPr>
          </a:p>
          <a:p>
            <a:pPr indent="0" lvl="0" marL="457200" rtl="0" algn="l">
              <a:spcBef>
                <a:spcPts val="600"/>
              </a:spcBef>
              <a:spcAft>
                <a:spcPts val="0"/>
              </a:spcAft>
              <a:buNone/>
            </a:pPr>
            <a:r>
              <a:t/>
            </a:r>
            <a:endParaRPr sz="1600">
              <a:latin typeface="Proxima Nova"/>
              <a:ea typeface="Proxima Nova"/>
              <a:cs typeface="Proxima Nova"/>
              <a:sym typeface="Proxima Nova"/>
            </a:endParaRPr>
          </a:p>
          <a:p>
            <a:pPr indent="-330200" lvl="0" marL="457200" rtl="0" algn="l">
              <a:spcBef>
                <a:spcPts val="600"/>
              </a:spcBef>
              <a:spcAft>
                <a:spcPts val="0"/>
              </a:spcAft>
              <a:buClr>
                <a:schemeClr val="dk1"/>
              </a:buClr>
              <a:buSzPts val="1600"/>
              <a:buFont typeface="Georgia"/>
              <a:buChar char="▪"/>
            </a:pPr>
            <a:r>
              <a:rPr lang="en" sz="1600">
                <a:solidFill>
                  <a:schemeClr val="dk1"/>
                </a:solidFill>
                <a:latin typeface="Proxima Nova"/>
                <a:ea typeface="Proxima Nova"/>
                <a:cs typeface="Proxima Nova"/>
                <a:sym typeface="Proxima Nova"/>
              </a:rPr>
              <a:t>For the most part, genres are defined by the </a:t>
            </a:r>
            <a:r>
              <a:rPr b="1" lang="en" sz="1600">
                <a:solidFill>
                  <a:schemeClr val="dk1"/>
                </a:solidFill>
                <a:latin typeface="Proxima Nova"/>
                <a:ea typeface="Proxima Nova"/>
                <a:cs typeface="Proxima Nova"/>
                <a:sym typeface="Proxima Nova"/>
              </a:rPr>
              <a:t>experiences</a:t>
            </a:r>
            <a:endParaRPr b="1" sz="1600">
              <a:solidFill>
                <a:schemeClr val="dk1"/>
              </a:solidFill>
              <a:latin typeface="Proxima Nova"/>
              <a:ea typeface="Proxima Nova"/>
              <a:cs typeface="Proxima Nova"/>
              <a:sym typeface="Proxima Nova"/>
            </a:endParaRPr>
          </a:p>
          <a:p>
            <a:pPr indent="0" lvl="0" marL="457200" rtl="0" algn="l">
              <a:spcBef>
                <a:spcPts val="600"/>
              </a:spcBef>
              <a:spcAft>
                <a:spcPts val="0"/>
              </a:spcAft>
              <a:buNone/>
            </a:pPr>
            <a:r>
              <a:t/>
            </a:r>
            <a:endParaRPr b="1" sz="1600">
              <a:latin typeface="Proxima Nova"/>
              <a:ea typeface="Proxima Nova"/>
              <a:cs typeface="Proxima Nova"/>
              <a:sym typeface="Proxima Nova"/>
            </a:endParaRPr>
          </a:p>
          <a:p>
            <a:pPr indent="-330200" lvl="0" marL="457200" rtl="0" algn="l">
              <a:spcBef>
                <a:spcPts val="600"/>
              </a:spcBef>
              <a:spcAft>
                <a:spcPts val="0"/>
              </a:spcAft>
              <a:buSzPts val="1600"/>
              <a:buFont typeface="Proxima Nova"/>
              <a:buChar char="▪"/>
            </a:pPr>
            <a:r>
              <a:rPr lang="en" sz="1600">
                <a:solidFill>
                  <a:schemeClr val="dk1"/>
                </a:solidFill>
                <a:latin typeface="Proxima Nova"/>
                <a:ea typeface="Proxima Nova"/>
                <a:cs typeface="Proxima Nova"/>
                <a:sym typeface="Proxima Nova"/>
              </a:rPr>
              <a:t>The ideal process would be to </a:t>
            </a:r>
            <a:r>
              <a:rPr lang="en" sz="1600">
                <a:latin typeface="Proxima Nova"/>
                <a:ea typeface="Proxima Nova"/>
                <a:cs typeface="Proxima Nova"/>
                <a:sym typeface="Proxima Nova"/>
              </a:rPr>
              <a:t>use</a:t>
            </a:r>
            <a:r>
              <a:rPr lang="en" sz="1600">
                <a:solidFill>
                  <a:schemeClr val="dk1"/>
                </a:solidFill>
                <a:latin typeface="Proxima Nova"/>
                <a:ea typeface="Proxima Nova"/>
                <a:cs typeface="Proxima Nova"/>
                <a:sym typeface="Proxima Nova"/>
              </a:rPr>
              <a:t> </a:t>
            </a:r>
            <a:r>
              <a:rPr i="1" lang="en" sz="1600">
                <a:solidFill>
                  <a:schemeClr val="dk1"/>
                </a:solidFill>
                <a:latin typeface="Proxima Nova"/>
                <a:ea typeface="Proxima Nova"/>
                <a:cs typeface="Proxima Nova"/>
                <a:sym typeface="Proxima Nova"/>
              </a:rPr>
              <a:t>all</a:t>
            </a:r>
            <a:r>
              <a:rPr lang="en" sz="1600">
                <a:solidFill>
                  <a:schemeClr val="dk1"/>
                </a:solidFill>
                <a:latin typeface="Proxima Nova"/>
                <a:ea typeface="Proxima Nova"/>
                <a:cs typeface="Proxima Nova"/>
                <a:sym typeface="Proxima Nova"/>
              </a:rPr>
              <a:t> the representative features of an entertainment medium, figure out how to interpret the values for these features from the source material, grab a bunch of data, throw it in a classification algorithm, and boom, genres!</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idx="4294967295" type="ctrTitle"/>
          </p:nvPr>
        </p:nvSpPr>
        <p:spPr>
          <a:xfrm>
            <a:off x="823558" y="669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Data Analysis</a:t>
            </a:r>
            <a:endParaRPr sz="4400">
              <a:solidFill>
                <a:srgbClr val="FFFFFF"/>
              </a:solidFill>
              <a:latin typeface="Proxima Nova"/>
              <a:ea typeface="Proxima Nova"/>
              <a:cs typeface="Proxima Nova"/>
              <a:sym typeface="Proxima Nova"/>
            </a:endParaRPr>
          </a:p>
        </p:txBody>
      </p:sp>
      <p:sp>
        <p:nvSpPr>
          <p:cNvPr id="196" name="Google Shape;196;p32"/>
          <p:cNvSpPr txBox="1"/>
          <p:nvPr>
            <p:ph idx="4294967295" type="subTitle"/>
          </p:nvPr>
        </p:nvSpPr>
        <p:spPr>
          <a:xfrm>
            <a:off x="1722600" y="2834650"/>
            <a:ext cx="56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roxima Nova"/>
                <a:ea typeface="Proxima Nova"/>
                <a:cs typeface="Proxima Nova"/>
                <a:sym typeface="Proxima Nova"/>
              </a:rPr>
              <a:t>Model </a:t>
            </a:r>
            <a:r>
              <a:rPr b="1" lang="en" sz="4000">
                <a:solidFill>
                  <a:srgbClr val="FFFFFF"/>
                </a:solidFill>
                <a:latin typeface="Proxima Nova"/>
                <a:ea typeface="Proxima Nova"/>
                <a:cs typeface="Proxima Nova"/>
                <a:sym typeface="Proxima Nova"/>
              </a:rPr>
              <a:t>Preparation</a:t>
            </a:r>
            <a:endParaRPr b="1" sz="4000">
              <a:solidFill>
                <a:srgbClr val="FFFFFF"/>
              </a:solidFill>
              <a:latin typeface="Proxima Nova"/>
              <a:ea typeface="Proxima Nova"/>
              <a:cs typeface="Proxima Nova"/>
              <a:sym typeface="Proxima Nova"/>
            </a:endParaRPr>
          </a:p>
          <a:p>
            <a:pPr indent="0" lvl="0" marL="0" rtl="0" algn="ctr">
              <a:spcBef>
                <a:spcPts val="600"/>
              </a:spcBef>
              <a:spcAft>
                <a:spcPts val="0"/>
              </a:spcAft>
              <a:buNone/>
            </a:pPr>
            <a:r>
              <a:t/>
            </a:r>
            <a:endParaRPr>
              <a:solidFill>
                <a:srgbClr val="FFFFFF"/>
              </a:solidFill>
              <a:latin typeface="Proxima Nova"/>
              <a:ea typeface="Proxima Nova"/>
              <a:cs typeface="Proxima Nova"/>
              <a:sym typeface="Proxima Nova"/>
            </a:endParaRPr>
          </a:p>
        </p:txBody>
      </p:sp>
      <p:pic>
        <p:nvPicPr>
          <p:cNvPr id="197" name="Google Shape;197;p32"/>
          <p:cNvPicPr preferRelativeResize="0"/>
          <p:nvPr/>
        </p:nvPicPr>
        <p:blipFill>
          <a:blip r:embed="rId3">
            <a:alphaModFix/>
          </a:blip>
          <a:stretch>
            <a:fillRect/>
          </a:stretch>
        </p:blipFill>
        <p:spPr>
          <a:xfrm>
            <a:off x="1298350" y="563525"/>
            <a:ext cx="3033676" cy="297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869150" y="452050"/>
            <a:ext cx="7053300" cy="12348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solidFill>
                  <a:srgbClr val="000000"/>
                </a:solidFill>
                <a:highlight>
                  <a:srgbClr val="FFFFFE"/>
                </a:highlight>
                <a:latin typeface="Proxima Nova"/>
                <a:ea typeface="Proxima Nova"/>
                <a:cs typeface="Proxima Nova"/>
                <a:sym typeface="Proxima Nova"/>
              </a:rPr>
              <a:t>Train Validate Test Sets</a:t>
            </a:r>
            <a:endParaRPr>
              <a:solidFill>
                <a:srgbClr val="000000"/>
              </a:solidFill>
              <a:latin typeface="Proxima Nova"/>
              <a:ea typeface="Proxima Nova"/>
              <a:cs typeface="Proxima Nova"/>
              <a:sym typeface="Proxima Nova"/>
            </a:endParaRPr>
          </a:p>
        </p:txBody>
      </p:sp>
      <p:sp>
        <p:nvSpPr>
          <p:cNvPr id="203" name="Google Shape;203;p33"/>
          <p:cNvSpPr txBox="1"/>
          <p:nvPr>
            <p:ph idx="1" type="body"/>
          </p:nvPr>
        </p:nvSpPr>
        <p:spPr>
          <a:xfrm>
            <a:off x="869100" y="1569750"/>
            <a:ext cx="7405800" cy="20040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sz="1600">
                <a:solidFill>
                  <a:schemeClr val="dk1"/>
                </a:solidFill>
                <a:highlight>
                  <a:srgbClr val="FFFFFE"/>
                </a:highlight>
                <a:latin typeface="Proxima Nova"/>
                <a:ea typeface="Proxima Nova"/>
                <a:cs typeface="Proxima Nova"/>
                <a:sym typeface="Proxima Nova"/>
              </a:rPr>
              <a:t>Typically, this is done after the models have been created and are ready to be fit, however seeing that we will be testing multiple models, we will need our data to be separated into 3 partitions; Train, Validation and test sets</a:t>
            </a:r>
            <a:endParaRPr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solidFill>
                  <a:schemeClr val="dk1"/>
                </a:solidFill>
                <a:highlight>
                  <a:srgbClr val="FFFFFE"/>
                </a:highlight>
                <a:latin typeface="Proxima Nova"/>
                <a:ea typeface="Proxima Nova"/>
                <a:cs typeface="Proxima Nova"/>
                <a:sym typeface="Proxima Nova"/>
              </a:rPr>
              <a:t>Sets:</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60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Train (60% of our data)</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Validation (20% of our data)</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Test (20% of our data)</a:t>
            </a:r>
            <a:endParaRPr sz="1600">
              <a:solidFill>
                <a:schemeClr val="dk1"/>
              </a:solidFill>
              <a:highlight>
                <a:srgbClr val="FFFFFE"/>
              </a:highlight>
              <a:latin typeface="Proxima Nova"/>
              <a:ea typeface="Proxima Nova"/>
              <a:cs typeface="Proxima Nova"/>
              <a:sym typeface="Proxima Nova"/>
            </a:endParaRPr>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869150" y="0"/>
            <a:ext cx="50922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Model Selection</a:t>
            </a:r>
            <a:endParaRPr>
              <a:latin typeface="Proxima Nova"/>
              <a:ea typeface="Proxima Nova"/>
              <a:cs typeface="Proxima Nova"/>
              <a:sym typeface="Proxima Nova"/>
            </a:endParaRPr>
          </a:p>
        </p:txBody>
      </p:sp>
      <p:sp>
        <p:nvSpPr>
          <p:cNvPr id="209" name="Google Shape;209;p34"/>
          <p:cNvSpPr txBox="1"/>
          <p:nvPr>
            <p:ph idx="1" type="body"/>
          </p:nvPr>
        </p:nvSpPr>
        <p:spPr>
          <a:xfrm>
            <a:off x="869100" y="1360200"/>
            <a:ext cx="7405800" cy="20040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b="1" lang="en" sz="1600">
                <a:highlight>
                  <a:srgbClr val="FFFFFE"/>
                </a:highlight>
                <a:latin typeface="Proxima Nova"/>
                <a:ea typeface="Proxima Nova"/>
                <a:cs typeface="Proxima Nova"/>
                <a:sym typeface="Proxima Nova"/>
              </a:rPr>
              <a:t>Aftering taking a look at our goal of the project one more time, it is clear that we will be using as many classification algorithms as we see fit. We will analyze each of them and then select the best model.</a:t>
            </a:r>
            <a:endParaRPr b="1" sz="1600">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b="1" lang="en" sz="1600">
                <a:highlight>
                  <a:srgbClr val="FFFFFE"/>
                </a:highlight>
                <a:latin typeface="Proxima Nova"/>
                <a:ea typeface="Proxima Nova"/>
                <a:cs typeface="Proxima Nova"/>
                <a:sym typeface="Proxima Nova"/>
              </a:rPr>
              <a:t>Using the most common classification models:</a:t>
            </a:r>
            <a:endParaRPr b="1" sz="1600">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highlight>
                  <a:srgbClr val="FFFFFE"/>
                </a:highlight>
                <a:latin typeface="Proxima Nova"/>
                <a:ea typeface="Proxima Nova"/>
                <a:cs typeface="Proxima Nova"/>
                <a:sym typeface="Proxima Nova"/>
              </a:rPr>
              <a:t>'KNeighborsClassifier',</a:t>
            </a:r>
            <a:endParaRPr sz="1600">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highlight>
                  <a:srgbClr val="FFFFFE"/>
                </a:highlight>
                <a:latin typeface="Proxima Nova"/>
                <a:ea typeface="Proxima Nova"/>
                <a:cs typeface="Proxima Nova"/>
                <a:sym typeface="Proxima Nova"/>
              </a:rPr>
              <a:t>'DecisionTreeClassifier',</a:t>
            </a:r>
            <a:endParaRPr sz="1600">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highlight>
                  <a:srgbClr val="FFFFFE"/>
                </a:highlight>
                <a:latin typeface="Proxima Nova"/>
                <a:ea typeface="Proxima Nova"/>
                <a:cs typeface="Proxima Nova"/>
                <a:sym typeface="Proxima Nova"/>
              </a:rPr>
              <a:t>'RandomForestClassifier',</a:t>
            </a:r>
            <a:endParaRPr sz="1600">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highlight>
                  <a:srgbClr val="FFFFFE"/>
                </a:highlight>
                <a:latin typeface="Proxima Nova"/>
                <a:ea typeface="Proxima Nova"/>
                <a:cs typeface="Proxima Nova"/>
                <a:sym typeface="Proxima Nova"/>
              </a:rPr>
              <a:t>'LogisticRegression'</a:t>
            </a:r>
            <a:endParaRPr sz="1600">
              <a:highlight>
                <a:srgbClr val="FFFFFE"/>
              </a:highlight>
              <a:latin typeface="Proxima Nova"/>
              <a:ea typeface="Proxima Nova"/>
              <a:cs typeface="Proxima Nova"/>
              <a:sym typeface="Proxima Nova"/>
            </a:endParaRPr>
          </a:p>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idx="4294967295" type="ctrTitle"/>
          </p:nvPr>
        </p:nvSpPr>
        <p:spPr>
          <a:xfrm>
            <a:off x="823558" y="669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Data Analysis</a:t>
            </a:r>
            <a:endParaRPr sz="4400">
              <a:solidFill>
                <a:srgbClr val="FFFFFF"/>
              </a:solidFill>
              <a:latin typeface="Proxima Nova"/>
              <a:ea typeface="Proxima Nova"/>
              <a:cs typeface="Proxima Nova"/>
              <a:sym typeface="Proxima Nova"/>
            </a:endParaRPr>
          </a:p>
        </p:txBody>
      </p:sp>
      <p:sp>
        <p:nvSpPr>
          <p:cNvPr id="215" name="Google Shape;215;p35"/>
          <p:cNvSpPr txBox="1"/>
          <p:nvPr>
            <p:ph idx="4294967295" type="subTitle"/>
          </p:nvPr>
        </p:nvSpPr>
        <p:spPr>
          <a:xfrm>
            <a:off x="1722600" y="2834650"/>
            <a:ext cx="56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roxima Nova"/>
                <a:ea typeface="Proxima Nova"/>
                <a:cs typeface="Proxima Nova"/>
                <a:sym typeface="Proxima Nova"/>
              </a:rPr>
              <a:t>Model Building</a:t>
            </a:r>
            <a:endParaRPr b="1" sz="4000">
              <a:solidFill>
                <a:srgbClr val="FFFFFF"/>
              </a:solidFill>
              <a:latin typeface="Proxima Nova"/>
              <a:ea typeface="Proxima Nova"/>
              <a:cs typeface="Proxima Nova"/>
              <a:sym typeface="Proxima Nova"/>
            </a:endParaRPr>
          </a:p>
          <a:p>
            <a:pPr indent="0" lvl="0" marL="0" rtl="0" algn="ctr">
              <a:spcBef>
                <a:spcPts val="600"/>
              </a:spcBef>
              <a:spcAft>
                <a:spcPts val="0"/>
              </a:spcAft>
              <a:buNone/>
            </a:pPr>
            <a:r>
              <a:t/>
            </a:r>
            <a:endParaRPr>
              <a:solidFill>
                <a:srgbClr val="FFFFFF"/>
              </a:solidFill>
              <a:latin typeface="Proxima Nova"/>
              <a:ea typeface="Proxima Nova"/>
              <a:cs typeface="Proxima Nova"/>
              <a:sym typeface="Proxima Nova"/>
            </a:endParaRPr>
          </a:p>
        </p:txBody>
      </p:sp>
      <p:pic>
        <p:nvPicPr>
          <p:cNvPr id="216" name="Google Shape;216;p35"/>
          <p:cNvPicPr preferRelativeResize="0"/>
          <p:nvPr/>
        </p:nvPicPr>
        <p:blipFill>
          <a:blip r:embed="rId3">
            <a:alphaModFix/>
          </a:blip>
          <a:stretch>
            <a:fillRect/>
          </a:stretch>
        </p:blipFill>
        <p:spPr>
          <a:xfrm>
            <a:off x="1298350" y="551875"/>
            <a:ext cx="3033676" cy="297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869150" y="0"/>
            <a:ext cx="50922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solidFill>
                  <a:srgbClr val="000000"/>
                </a:solidFill>
                <a:highlight>
                  <a:srgbClr val="FFFFFE"/>
                </a:highlight>
                <a:latin typeface="Proxima Nova"/>
                <a:ea typeface="Proxima Nova"/>
                <a:cs typeface="Proxima Nova"/>
                <a:sym typeface="Proxima Nova"/>
              </a:rPr>
              <a:t>Building our Models</a:t>
            </a:r>
            <a:endParaRPr>
              <a:solidFill>
                <a:srgbClr val="000000"/>
              </a:solidFill>
              <a:latin typeface="Proxima Nova"/>
              <a:ea typeface="Proxima Nova"/>
              <a:cs typeface="Proxima Nova"/>
              <a:sym typeface="Proxima Nova"/>
            </a:endParaRPr>
          </a:p>
        </p:txBody>
      </p:sp>
      <p:sp>
        <p:nvSpPr>
          <p:cNvPr id="222" name="Google Shape;222;p36"/>
          <p:cNvSpPr txBox="1"/>
          <p:nvPr>
            <p:ph idx="1" type="body"/>
          </p:nvPr>
        </p:nvSpPr>
        <p:spPr>
          <a:xfrm>
            <a:off x="869100" y="1209900"/>
            <a:ext cx="7405800" cy="23637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None/>
            </a:pPr>
            <a:r>
              <a:rPr b="1" lang="en" sz="1600">
                <a:solidFill>
                  <a:schemeClr val="dk1"/>
                </a:solidFill>
                <a:highlight>
                  <a:srgbClr val="FFFFFE"/>
                </a:highlight>
                <a:latin typeface="Proxima Nova"/>
                <a:ea typeface="Proxima Nova"/>
                <a:cs typeface="Proxima Nova"/>
                <a:sym typeface="Proxima Nova"/>
              </a:rPr>
              <a:t>Note: Our goal is to find the best model to predict the genre of a single single song using various machine learning classification algorithms.</a:t>
            </a:r>
            <a:endParaRPr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None/>
            </a:pPr>
            <a:r>
              <a:rPr b="1" lang="en" sz="1600">
                <a:solidFill>
                  <a:srgbClr val="000000"/>
                </a:solidFill>
                <a:highlight>
                  <a:srgbClr val="FFFFFE"/>
                </a:highlight>
                <a:latin typeface="Proxima Nova"/>
                <a:ea typeface="Proxima Nova"/>
                <a:cs typeface="Proxima Nova"/>
                <a:sym typeface="Proxima Nova"/>
              </a:rPr>
              <a:t>Lets also use a grid search to tune our hyperparameters.</a:t>
            </a:r>
            <a:endParaRPr b="1" sz="1600">
              <a:solidFill>
                <a:srgbClr val="000000"/>
              </a:solidFill>
              <a:highlight>
                <a:srgbClr val="FFFFFE"/>
              </a:highlight>
              <a:latin typeface="Proxima Nova"/>
              <a:ea typeface="Proxima Nova"/>
              <a:cs typeface="Proxima Nova"/>
              <a:sym typeface="Proxima Nova"/>
            </a:endParaRPr>
          </a:p>
          <a:p>
            <a:pPr indent="-330200" lvl="0" marL="457200" rtl="0" algn="l">
              <a:lnSpc>
                <a:spcPct val="135714"/>
              </a:lnSpc>
              <a:spcBef>
                <a:spcPts val="60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This will not be time </a:t>
            </a:r>
            <a:r>
              <a:rPr lang="en" sz="1600">
                <a:highlight>
                  <a:srgbClr val="FFFFFE"/>
                </a:highlight>
                <a:latin typeface="Proxima Nova"/>
                <a:ea typeface="Proxima Nova"/>
                <a:cs typeface="Proxima Nova"/>
                <a:sym typeface="Proxima Nova"/>
              </a:rPr>
              <a:t>efficient</a:t>
            </a:r>
            <a:r>
              <a:rPr lang="en" sz="1600">
                <a:solidFill>
                  <a:schemeClr val="dk1"/>
                </a:solidFill>
                <a:highlight>
                  <a:srgbClr val="FFFFFE"/>
                </a:highlight>
                <a:latin typeface="Proxima Nova"/>
                <a:ea typeface="Proxima Nova"/>
                <a:cs typeface="Proxima Nova"/>
                <a:sym typeface="Proxima Nova"/>
              </a:rPr>
              <a:t>, this will take a minute, but it will find the best result</a:t>
            </a:r>
            <a:endParaRPr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None/>
            </a:pPr>
            <a:r>
              <a:t/>
            </a:r>
            <a:endParaRPr sz="1600">
              <a:solidFill>
                <a:srgbClr val="0000FF"/>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381500" y="1727100"/>
            <a:ext cx="4620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100">
                <a:solidFill>
                  <a:srgbClr val="008000"/>
                </a:solidFill>
                <a:highlight>
                  <a:srgbClr val="FFFFFE"/>
                </a:highlight>
                <a:latin typeface="Fira Code"/>
                <a:ea typeface="Fira Code"/>
                <a:cs typeface="Fira Code"/>
                <a:sym typeface="Fira Code"/>
              </a:rPr>
              <a:t>#KNN Classifier with GRIDSEARCH </a:t>
            </a:r>
            <a:r>
              <a:rPr b="1" lang="en" sz="1100">
                <a:solidFill>
                  <a:srgbClr val="008000"/>
                </a:solidFill>
                <a:highlight>
                  <a:srgbClr val="FFFFFE"/>
                </a:highlight>
                <a:latin typeface="Fira Code"/>
                <a:ea typeface="Fira Code"/>
                <a:cs typeface="Fira Code"/>
                <a:sym typeface="Fira Code"/>
              </a:rPr>
              <a:t>hyperparameters</a:t>
            </a:r>
            <a:endParaRPr b="1"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hyperparameters={</a:t>
            </a:r>
            <a:r>
              <a:rPr lang="en" sz="1100">
                <a:solidFill>
                  <a:srgbClr val="A31515"/>
                </a:solidFill>
                <a:highlight>
                  <a:srgbClr val="FFFFFE"/>
                </a:highlight>
                <a:latin typeface="Fira Code"/>
                <a:ea typeface="Fira Code"/>
                <a:cs typeface="Fira Code"/>
                <a:sym typeface="Fira Code"/>
              </a:rPr>
              <a:t>'ALL POSSIBLE HYPERPARAMETERS’</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b="1" lang="en" sz="1100">
                <a:solidFill>
                  <a:schemeClr val="dk1"/>
                </a:solidFill>
                <a:highlight>
                  <a:srgbClr val="FFFFFE"/>
                </a:highlight>
                <a:latin typeface="Fira Code"/>
                <a:ea typeface="Fira Code"/>
                <a:cs typeface="Fira Code"/>
                <a:sym typeface="Fira Code"/>
              </a:rPr>
              <a:t>knn=KNeighborsClassifier()</a:t>
            </a:r>
            <a:endParaRPr b="1"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knn=GridSearchCV(knn, hyperparameters)</a:t>
            </a:r>
            <a:endParaRPr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None/>
            </a:pPr>
            <a:r>
              <a:rPr lang="en" sz="1100">
                <a:solidFill>
                  <a:schemeClr val="dk1"/>
                </a:solidFill>
                <a:highlight>
                  <a:srgbClr val="FFFFFE"/>
                </a:highlight>
                <a:latin typeface="Fira Code"/>
                <a:ea typeface="Fira Code"/>
                <a:cs typeface="Fira Code"/>
                <a:sym typeface="Fira Code"/>
              </a:rPr>
              <a:t>knn.fit(xtrain,ytrain.values.reshape(</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None/>
            </a:pPr>
            <a:r>
              <a:t/>
            </a:r>
            <a:endParaRPr sz="1100">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None/>
            </a:pPr>
            <a:r>
              <a:rPr b="1" lang="en" sz="1100">
                <a:solidFill>
                  <a:srgbClr val="008000"/>
                </a:solidFill>
                <a:highlight>
                  <a:srgbClr val="FFFFFE"/>
                </a:highlight>
                <a:latin typeface="Fira Code"/>
                <a:ea typeface="Fira Code"/>
                <a:cs typeface="Fira Code"/>
                <a:sym typeface="Fira Code"/>
              </a:rPr>
              <a:t>#DT Classifier with GRIDSEARCH </a:t>
            </a:r>
            <a:r>
              <a:rPr b="1" lang="en" sz="1100">
                <a:solidFill>
                  <a:srgbClr val="008000"/>
                </a:solidFill>
                <a:highlight>
                  <a:srgbClr val="FFFFFE"/>
                </a:highlight>
                <a:latin typeface="Fira Code"/>
                <a:ea typeface="Fira Code"/>
                <a:cs typeface="Fira Code"/>
                <a:sym typeface="Fira Code"/>
              </a:rPr>
              <a:t>hyperparameters</a:t>
            </a:r>
            <a:endParaRPr b="1" sz="1100">
              <a:solidFill>
                <a:srgbClr val="008000"/>
              </a:solidFill>
              <a:highlight>
                <a:srgbClr val="FFFFFE"/>
              </a:highlight>
              <a:latin typeface="Fira Code"/>
              <a:ea typeface="Fira Code"/>
              <a:cs typeface="Fira Code"/>
              <a:sym typeface="Fira Code"/>
            </a:endParaRPr>
          </a:p>
          <a:p>
            <a:pPr indent="0" lvl="0" marL="0" rtl="0" algn="l">
              <a:spcBef>
                <a:spcPts val="600"/>
              </a:spcBef>
              <a:spcAft>
                <a:spcPts val="0"/>
              </a:spcAft>
              <a:buNone/>
            </a:pPr>
            <a:r>
              <a:rPr lang="en" sz="1100">
                <a:highlight>
                  <a:srgbClr val="FFFFFE"/>
                </a:highlight>
                <a:latin typeface="Fira Code"/>
                <a:ea typeface="Fira Code"/>
                <a:cs typeface="Fira Code"/>
                <a:sym typeface="Fira Code"/>
              </a:rPr>
              <a:t>hyperparameters={</a:t>
            </a:r>
            <a:r>
              <a:rPr lang="en" sz="1100">
                <a:solidFill>
                  <a:srgbClr val="A31515"/>
                </a:solidFill>
                <a:highlight>
                  <a:srgbClr val="FFFFFE"/>
                </a:highlight>
                <a:latin typeface="Fira Code"/>
                <a:ea typeface="Fira Code"/>
                <a:cs typeface="Fira Code"/>
                <a:sym typeface="Fira Code"/>
              </a:rPr>
              <a:t>'ALL POSSIBLE HYPERPARAMETERS’</a:t>
            </a:r>
            <a:r>
              <a:rPr lang="en" sz="1100">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None/>
            </a:pPr>
            <a:r>
              <a:rPr b="1" lang="en" sz="1100">
                <a:solidFill>
                  <a:schemeClr val="dk1"/>
                </a:solidFill>
                <a:highlight>
                  <a:srgbClr val="FFFFFE"/>
                </a:highlight>
                <a:latin typeface="Fira Code"/>
                <a:ea typeface="Fira Code"/>
                <a:cs typeface="Fira Code"/>
                <a:sym typeface="Fira Code"/>
              </a:rPr>
              <a:t>dt=DecisionTreeClassifier()</a:t>
            </a:r>
            <a:endParaRPr b="1"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None/>
            </a:pPr>
            <a:r>
              <a:rPr lang="en" sz="1100">
                <a:solidFill>
                  <a:schemeClr val="dk1"/>
                </a:solidFill>
                <a:highlight>
                  <a:srgbClr val="FFFFFE"/>
                </a:highlight>
                <a:latin typeface="Fira Code"/>
                <a:ea typeface="Fira Code"/>
                <a:cs typeface="Fira Code"/>
                <a:sym typeface="Fira Code"/>
              </a:rPr>
              <a:t>dt=GridSearchCV(dt, hyperparameters)</a:t>
            </a:r>
            <a:endParaRPr sz="1100">
              <a:solidFill>
                <a:schemeClr val="dk1"/>
              </a:solidFill>
              <a:highlight>
                <a:srgbClr val="FFFFFE"/>
              </a:highlight>
              <a:latin typeface="Fira Code"/>
              <a:ea typeface="Fira Code"/>
              <a:cs typeface="Fira Code"/>
              <a:sym typeface="Fira Code"/>
            </a:endParaRPr>
          </a:p>
          <a:p>
            <a:pPr indent="0" lvl="0" marL="0" rtl="0" algn="l">
              <a:lnSpc>
                <a:spcPct val="100000"/>
              </a:lnSpc>
              <a:spcBef>
                <a:spcPts val="600"/>
              </a:spcBef>
              <a:spcAft>
                <a:spcPts val="0"/>
              </a:spcAft>
              <a:buNone/>
            </a:pPr>
            <a:r>
              <a:rPr lang="en" sz="1100">
                <a:solidFill>
                  <a:schemeClr val="dk1"/>
                </a:solidFill>
                <a:highlight>
                  <a:srgbClr val="FFFFFE"/>
                </a:highlight>
                <a:latin typeface="Fira Code"/>
                <a:ea typeface="Fira Code"/>
                <a:cs typeface="Fira Code"/>
                <a:sym typeface="Fira Code"/>
              </a:rPr>
              <a:t>dt.fit(xtrain,ytrain.values.reshape(</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lnSpc>
                <a:spcPct val="135714"/>
              </a:lnSpc>
              <a:spcBef>
                <a:spcPts val="60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60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228" name="Google Shape;228;p37"/>
          <p:cNvSpPr txBox="1"/>
          <p:nvPr/>
        </p:nvSpPr>
        <p:spPr>
          <a:xfrm>
            <a:off x="4467325" y="1727100"/>
            <a:ext cx="4339200" cy="3386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100">
                <a:solidFill>
                  <a:srgbClr val="008000"/>
                </a:solidFill>
                <a:highlight>
                  <a:srgbClr val="FFFFFE"/>
                </a:highlight>
                <a:latin typeface="Fira Code"/>
                <a:ea typeface="Fira Code"/>
                <a:cs typeface="Fira Code"/>
                <a:sym typeface="Fira Code"/>
              </a:rPr>
              <a:t>#RF Classifier with GRIDSEARCH hyperparamters</a:t>
            </a:r>
            <a:endParaRPr b="1" sz="1100">
              <a:solidFill>
                <a:srgbClr val="008000"/>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hyperparameters={</a:t>
            </a:r>
            <a:r>
              <a:rPr lang="en" sz="1100">
                <a:solidFill>
                  <a:srgbClr val="A31515"/>
                </a:solidFill>
                <a:highlight>
                  <a:srgbClr val="FFFFFE"/>
                </a:highlight>
                <a:latin typeface="Fira Code"/>
                <a:ea typeface="Fira Code"/>
                <a:cs typeface="Fira Code"/>
                <a:sym typeface="Fira Code"/>
              </a:rPr>
              <a:t>'ALL POSSIBLE HYPERPARAMETERS’</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b="1" lang="en" sz="1100">
                <a:solidFill>
                  <a:schemeClr val="dk1"/>
                </a:solidFill>
                <a:highlight>
                  <a:srgbClr val="FFFFFE"/>
                </a:highlight>
                <a:latin typeface="Fira Code"/>
                <a:ea typeface="Fira Code"/>
                <a:cs typeface="Fira Code"/>
                <a:sym typeface="Fira Code"/>
              </a:rPr>
              <a:t>rf=RandomForestClassifier()</a:t>
            </a:r>
            <a:endParaRPr b="1"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rf=GridSearchCV(rf, hyperparameters)</a:t>
            </a:r>
            <a:endParaRPr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None/>
            </a:pPr>
            <a:r>
              <a:rPr lang="en" sz="1100">
                <a:solidFill>
                  <a:schemeClr val="dk1"/>
                </a:solidFill>
                <a:highlight>
                  <a:srgbClr val="FFFFFE"/>
                </a:highlight>
                <a:latin typeface="Fira Code"/>
                <a:ea typeface="Fira Code"/>
                <a:cs typeface="Fira Code"/>
                <a:sym typeface="Fira Code"/>
              </a:rPr>
              <a:t>rf.fit(xtrain,ytrain.values.reshape(</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t/>
            </a:r>
            <a:endParaRPr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b="1" lang="en" sz="1100">
                <a:solidFill>
                  <a:srgbClr val="008000"/>
                </a:solidFill>
                <a:highlight>
                  <a:srgbClr val="FFFFFE"/>
                </a:highlight>
                <a:latin typeface="Fira Code"/>
                <a:ea typeface="Fira Code"/>
                <a:cs typeface="Fira Code"/>
                <a:sym typeface="Fira Code"/>
              </a:rPr>
              <a:t>#LOG REG Classifier with GRIDSEARCH hyperparamters</a:t>
            </a:r>
            <a:endParaRPr b="1"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hyperparameters={</a:t>
            </a:r>
            <a:r>
              <a:rPr lang="en" sz="1100">
                <a:solidFill>
                  <a:srgbClr val="A31515"/>
                </a:solidFill>
                <a:highlight>
                  <a:srgbClr val="FFFFFE"/>
                </a:highlight>
                <a:latin typeface="Fira Code"/>
                <a:ea typeface="Fira Code"/>
                <a:cs typeface="Fira Code"/>
                <a:sym typeface="Fira Code"/>
              </a:rPr>
              <a:t>'ALL POSSIBLE HYPERPARAMETERS’</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b="1" lang="en" sz="1100">
                <a:solidFill>
                  <a:schemeClr val="dk1"/>
                </a:solidFill>
                <a:highlight>
                  <a:srgbClr val="FFFFFE"/>
                </a:highlight>
                <a:latin typeface="Fira Code"/>
                <a:ea typeface="Fira Code"/>
                <a:cs typeface="Fira Code"/>
                <a:sym typeface="Fira Code"/>
              </a:rPr>
              <a:t>lgr=LogisticRegression(multi_class=</a:t>
            </a:r>
            <a:r>
              <a:rPr b="1" lang="en" sz="1100">
                <a:solidFill>
                  <a:srgbClr val="A31515"/>
                </a:solidFill>
                <a:highlight>
                  <a:srgbClr val="FFFFFE"/>
                </a:highlight>
                <a:latin typeface="Fira Code"/>
                <a:ea typeface="Fira Code"/>
                <a:cs typeface="Fira Code"/>
                <a:sym typeface="Fira Code"/>
              </a:rPr>
              <a:t>'multinomial'</a:t>
            </a:r>
            <a:r>
              <a:rPr b="1" lang="en" sz="1100">
                <a:solidFill>
                  <a:schemeClr val="dk1"/>
                </a:solidFill>
                <a:highlight>
                  <a:srgbClr val="FFFFFE"/>
                </a:highlight>
                <a:latin typeface="Fira Code"/>
                <a:ea typeface="Fira Code"/>
                <a:cs typeface="Fira Code"/>
                <a:sym typeface="Fira Code"/>
              </a:rPr>
              <a:t>)</a:t>
            </a:r>
            <a:endParaRPr b="1"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lgr=GridSearchCV(lgr, hyperparameters)</a:t>
            </a:r>
            <a:endParaRPr sz="1100">
              <a:solidFill>
                <a:schemeClr val="dk1"/>
              </a:solidFill>
              <a:highlight>
                <a:srgbClr val="FFFFFE"/>
              </a:highlight>
              <a:latin typeface="Fira Code"/>
              <a:ea typeface="Fira Code"/>
              <a:cs typeface="Fira Code"/>
              <a:sym typeface="Fira Code"/>
            </a:endParaRPr>
          </a:p>
          <a:p>
            <a:pPr indent="0" lvl="0" marL="0" rtl="0" algn="l">
              <a:spcBef>
                <a:spcPts val="600"/>
              </a:spcBef>
              <a:spcAft>
                <a:spcPts val="0"/>
              </a:spcAft>
              <a:buClr>
                <a:schemeClr val="dk1"/>
              </a:buClr>
              <a:buSzPts val="1100"/>
              <a:buFont typeface="Arial"/>
              <a:buNone/>
            </a:pPr>
            <a:r>
              <a:rPr lang="en" sz="1100">
                <a:solidFill>
                  <a:schemeClr val="dk1"/>
                </a:solidFill>
                <a:highlight>
                  <a:srgbClr val="FFFFFE"/>
                </a:highlight>
                <a:latin typeface="Fira Code"/>
                <a:ea typeface="Fira Code"/>
                <a:cs typeface="Fira Code"/>
                <a:sym typeface="Fira Code"/>
              </a:rPr>
              <a:t>lgr.fit(xtrain,ytrain.values.reshape(</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r>
              <a:rPr lang="en" sz="1100">
                <a:solidFill>
                  <a:srgbClr val="09885A"/>
                </a:solidFill>
                <a:highlight>
                  <a:srgbClr val="FFFFFE"/>
                </a:highlight>
                <a:latin typeface="Fira Code"/>
                <a:ea typeface="Fira Code"/>
                <a:cs typeface="Fira Code"/>
                <a:sym typeface="Fira Code"/>
              </a:rPr>
              <a:t>1</a:t>
            </a:r>
            <a:r>
              <a:rPr lang="en" sz="1100">
                <a:solidFill>
                  <a:schemeClr val="dk1"/>
                </a:solidFill>
                <a:highlight>
                  <a:srgbClr val="FFFFFE"/>
                </a:highlight>
                <a:latin typeface="Fira Code"/>
                <a:ea typeface="Fira Code"/>
                <a:cs typeface="Fira Code"/>
                <a:sym typeface="Fira Code"/>
              </a:rPr>
              <a:t>))</a:t>
            </a:r>
            <a:endParaRPr sz="1100">
              <a:solidFill>
                <a:schemeClr val="dk1"/>
              </a:solidFill>
              <a:highlight>
                <a:srgbClr val="FFFFFE"/>
              </a:highlight>
              <a:latin typeface="Fira Code"/>
              <a:ea typeface="Fira Code"/>
              <a:cs typeface="Fira Code"/>
              <a:sym typeface="Fira Code"/>
            </a:endParaRPr>
          </a:p>
          <a:p>
            <a:pPr indent="0" lvl="0" marL="0" rtl="0" algn="l">
              <a:spcBef>
                <a:spcPts val="0"/>
              </a:spcBef>
              <a:spcAft>
                <a:spcPts val="0"/>
              </a:spcAft>
              <a:buNone/>
            </a:pPr>
            <a:r>
              <a:t/>
            </a:r>
            <a:endParaRPr>
              <a:latin typeface="Work Sans"/>
              <a:ea typeface="Work Sans"/>
              <a:cs typeface="Work Sans"/>
              <a:sym typeface="Work Sans"/>
            </a:endParaRPr>
          </a:p>
        </p:txBody>
      </p:sp>
      <p:cxnSp>
        <p:nvCxnSpPr>
          <p:cNvPr id="229" name="Google Shape;229;p37"/>
          <p:cNvCxnSpPr/>
          <p:nvPr/>
        </p:nvCxnSpPr>
        <p:spPr>
          <a:xfrm>
            <a:off x="4467325" y="1849750"/>
            <a:ext cx="11700" cy="2919900"/>
          </a:xfrm>
          <a:prstGeom prst="straightConnector1">
            <a:avLst/>
          </a:prstGeom>
          <a:noFill/>
          <a:ln cap="flat" cmpd="sng" w="38100">
            <a:solidFill>
              <a:schemeClr val="dk2"/>
            </a:solidFill>
            <a:prstDash val="solid"/>
            <a:round/>
            <a:headEnd len="med" w="med" type="none"/>
            <a:tailEnd len="med" w="med" type="none"/>
          </a:ln>
        </p:spPr>
      </p:cxnSp>
      <p:cxnSp>
        <p:nvCxnSpPr>
          <p:cNvPr id="230" name="Google Shape;230;p37"/>
          <p:cNvCxnSpPr/>
          <p:nvPr/>
        </p:nvCxnSpPr>
        <p:spPr>
          <a:xfrm flipH="1" rot="10800000">
            <a:off x="359550" y="3302200"/>
            <a:ext cx="8424900" cy="15000"/>
          </a:xfrm>
          <a:prstGeom prst="straightConnector1">
            <a:avLst/>
          </a:prstGeom>
          <a:noFill/>
          <a:ln cap="flat" cmpd="sng" w="38100">
            <a:solidFill>
              <a:schemeClr val="dk2"/>
            </a:solidFill>
            <a:prstDash val="solid"/>
            <a:round/>
            <a:headEnd len="med" w="med" type="none"/>
            <a:tailEnd len="med" w="med" type="none"/>
          </a:ln>
        </p:spPr>
      </p:cxnSp>
      <p:sp>
        <p:nvSpPr>
          <p:cNvPr id="231" name="Google Shape;231;p37"/>
          <p:cNvSpPr txBox="1"/>
          <p:nvPr>
            <p:ph type="title"/>
          </p:nvPr>
        </p:nvSpPr>
        <p:spPr>
          <a:xfrm>
            <a:off x="717900" y="221025"/>
            <a:ext cx="50922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None/>
            </a:pPr>
            <a:r>
              <a:rPr lang="en">
                <a:solidFill>
                  <a:srgbClr val="000000"/>
                </a:solidFill>
                <a:highlight>
                  <a:srgbClr val="FFFFFE"/>
                </a:highlight>
                <a:latin typeface="Proxima Nova"/>
                <a:ea typeface="Proxima Nova"/>
                <a:cs typeface="Proxima Nova"/>
                <a:sym typeface="Proxima Nova"/>
              </a:rPr>
              <a:t>Final</a:t>
            </a:r>
            <a:r>
              <a:rPr lang="en">
                <a:solidFill>
                  <a:srgbClr val="000000"/>
                </a:solidFill>
                <a:highlight>
                  <a:srgbClr val="FFFFFE"/>
                </a:highlight>
                <a:latin typeface="Proxima Nova"/>
                <a:ea typeface="Proxima Nova"/>
                <a:cs typeface="Proxima Nova"/>
                <a:sym typeface="Proxima Nova"/>
              </a:rPr>
              <a:t> Models</a:t>
            </a:r>
            <a:endParaRPr>
              <a:solidFill>
                <a:srgbClr val="000000"/>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661350" y="335725"/>
            <a:ext cx="78213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solidFill>
                  <a:srgbClr val="000000"/>
                </a:solidFill>
                <a:latin typeface="Proxima Nova"/>
                <a:ea typeface="Proxima Nova"/>
                <a:cs typeface="Proxima Nova"/>
                <a:sym typeface="Proxima Nova"/>
              </a:rPr>
              <a:t>S</a:t>
            </a:r>
            <a:r>
              <a:rPr lang="en">
                <a:solidFill>
                  <a:srgbClr val="000000"/>
                </a:solidFill>
                <a:latin typeface="Proxima Nova"/>
                <a:ea typeface="Proxima Nova"/>
                <a:cs typeface="Proxima Nova"/>
                <a:sym typeface="Proxima Nova"/>
              </a:rPr>
              <a:t>olution to the issue in our Data</a:t>
            </a:r>
            <a:endParaRPr>
              <a:solidFill>
                <a:srgbClr val="000000"/>
              </a:solidFill>
              <a:latin typeface="Proxima Nova"/>
              <a:ea typeface="Proxima Nova"/>
              <a:cs typeface="Proxima Nova"/>
              <a:sym typeface="Proxima Nova"/>
            </a:endParaRPr>
          </a:p>
        </p:txBody>
      </p:sp>
      <p:sp>
        <p:nvSpPr>
          <p:cNvPr id="237" name="Google Shape;237;p38"/>
          <p:cNvSpPr txBox="1"/>
          <p:nvPr>
            <p:ph idx="1" type="body"/>
          </p:nvPr>
        </p:nvSpPr>
        <p:spPr>
          <a:xfrm>
            <a:off x="869100" y="1360350"/>
            <a:ext cx="7774500" cy="2004000"/>
          </a:xfrm>
          <a:prstGeom prst="rect">
            <a:avLst/>
          </a:prstGeom>
        </p:spPr>
        <p:txBody>
          <a:bodyPr anchorCtr="0" anchor="t" bIns="91425" lIns="91425" spcFirstLastPara="1" rIns="91425" wrap="square" tIns="91425">
            <a:noAutofit/>
          </a:bodyPr>
          <a:lstStyle/>
          <a:p>
            <a:pPr indent="-330200" lvl="0" marL="457200" rtl="0" algn="l">
              <a:lnSpc>
                <a:spcPct val="135714"/>
              </a:lnSpc>
              <a:spcBef>
                <a:spcPts val="60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Instead of predicting 1 genre, for a song that fits in many different genres. We should predict the top 'n' genres, where n is a # of predictions a model can make.</a:t>
            </a:r>
            <a:endParaRPr sz="1600">
              <a:solidFill>
                <a:schemeClr val="dk1"/>
              </a:solidFill>
              <a:highlight>
                <a:srgbClr val="FFFFFE"/>
              </a:highlight>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highlight>
                  <a:srgbClr val="FFFFFE"/>
                </a:highlight>
                <a:latin typeface="Proxima Nova"/>
                <a:ea typeface="Proxima Nova"/>
                <a:cs typeface="Proxima Nova"/>
                <a:sym typeface="Proxima Nova"/>
              </a:rPr>
              <a:t>This way the model will be able to make a variety of guesses without being confused about how a single song can have multiple labels.</a:t>
            </a:r>
            <a:endParaRPr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None/>
            </a:pPr>
            <a:r>
              <a:rPr b="1" lang="en" sz="1600">
                <a:highlight>
                  <a:srgbClr val="FFFFFE"/>
                </a:highlight>
                <a:latin typeface="Proxima Nova"/>
                <a:ea typeface="Proxima Nova"/>
                <a:cs typeface="Proxima Nova"/>
                <a:sym typeface="Proxima Nova"/>
              </a:rPr>
              <a:t>I</a:t>
            </a:r>
            <a:r>
              <a:rPr b="1" lang="en" sz="1600">
                <a:solidFill>
                  <a:schemeClr val="dk1"/>
                </a:solidFill>
                <a:highlight>
                  <a:srgbClr val="FFFFFE"/>
                </a:highlight>
                <a:latin typeface="Proxima Nova"/>
                <a:ea typeface="Proxima Nova"/>
                <a:cs typeface="Proxima Nova"/>
                <a:sym typeface="Proxima Nova"/>
              </a:rPr>
              <a:t> </a:t>
            </a:r>
            <a:r>
              <a:rPr b="1" lang="en" sz="1600">
                <a:highlight>
                  <a:srgbClr val="FFFFFE"/>
                </a:highlight>
                <a:latin typeface="Proxima Nova"/>
                <a:ea typeface="Proxima Nova"/>
                <a:cs typeface="Proxima Nova"/>
                <a:sym typeface="Proxima Nova"/>
              </a:rPr>
              <a:t>created</a:t>
            </a:r>
            <a:r>
              <a:rPr b="1" lang="en" sz="1600">
                <a:solidFill>
                  <a:schemeClr val="dk1"/>
                </a:solidFill>
                <a:highlight>
                  <a:srgbClr val="FFFFFE"/>
                </a:highlight>
                <a:latin typeface="Proxima Nova"/>
                <a:ea typeface="Proxima Nova"/>
                <a:cs typeface="Proxima Nova"/>
                <a:sym typeface="Proxima Nova"/>
              </a:rPr>
              <a:t> </a:t>
            </a:r>
            <a:r>
              <a:rPr b="1" lang="en" sz="1600">
                <a:highlight>
                  <a:srgbClr val="FFFFFE"/>
                </a:highlight>
                <a:latin typeface="Proxima Nova"/>
                <a:ea typeface="Proxima Nova"/>
                <a:cs typeface="Proxima Nova"/>
                <a:sym typeface="Proxima Nova"/>
              </a:rPr>
              <a:t>the</a:t>
            </a:r>
            <a:r>
              <a:rPr b="1" lang="en" sz="1600">
                <a:solidFill>
                  <a:schemeClr val="dk1"/>
                </a:solidFill>
                <a:highlight>
                  <a:srgbClr val="FFFFFE"/>
                </a:highlight>
                <a:latin typeface="Proxima Nova"/>
                <a:ea typeface="Proxima Nova"/>
                <a:cs typeface="Proxima Nova"/>
                <a:sym typeface="Proxima Nova"/>
              </a:rPr>
              <a:t> n variable in case we want to change the n value to increase our models accuracy.</a:t>
            </a:r>
            <a:endParaRPr b="1"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None/>
            </a:pPr>
            <a:r>
              <a:rPr b="1" lang="en" sz="1600">
                <a:highlight>
                  <a:srgbClr val="FFFFFE"/>
                </a:highlight>
                <a:latin typeface="Proxima Nova"/>
                <a:ea typeface="Proxima Nova"/>
                <a:cs typeface="Proxima Nova"/>
                <a:sym typeface="Proxima Nova"/>
              </a:rPr>
              <a:t>I also created a helper function to change our "single label ypred-ictions" to a array of "multi-labeled ypred-ictions"</a:t>
            </a:r>
            <a:endParaRPr b="1" sz="1600">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None/>
            </a:pPr>
            <a:r>
              <a:t/>
            </a:r>
            <a:endParaRPr sz="1600">
              <a:solidFill>
                <a:srgbClr val="09885A"/>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None/>
            </a:pPr>
            <a:r>
              <a:t/>
            </a:r>
            <a:endParaRPr b="1"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869150" y="265925"/>
            <a:ext cx="79143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on Validation set</a:t>
            </a:r>
            <a:endParaRPr/>
          </a:p>
        </p:txBody>
      </p:sp>
      <p:sp>
        <p:nvSpPr>
          <p:cNvPr id="243" name="Google Shape;243;p39"/>
          <p:cNvSpPr txBox="1"/>
          <p:nvPr>
            <p:ph idx="1" type="body"/>
          </p:nvPr>
        </p:nvSpPr>
        <p:spPr>
          <a:xfrm>
            <a:off x="869100" y="1498575"/>
            <a:ext cx="7405800" cy="10731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b="1" lang="en" sz="1600">
                <a:solidFill>
                  <a:srgbClr val="000000"/>
                </a:solidFill>
                <a:latin typeface="Proxima Nova"/>
                <a:ea typeface="Proxima Nova"/>
                <a:cs typeface="Proxima Nova"/>
                <a:sym typeface="Proxima Nova"/>
              </a:rPr>
              <a:t>For this instance we will bump up the # of estimates the model will be allowed to present to 5. This way if the accuracy of a model is below a 25%, we can conclude that that model is not well suited for this data and we can remove it</a:t>
            </a:r>
            <a:endParaRPr b="1"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Results from </a:t>
            </a:r>
            <a:r>
              <a:rPr lang="en" sz="1600">
                <a:solidFill>
                  <a:srgbClr val="000000"/>
                </a:solidFill>
                <a:latin typeface="Proxima Nova"/>
                <a:ea typeface="Proxima Nova"/>
                <a:cs typeface="Proxima Nova"/>
                <a:sym typeface="Proxima Nova"/>
              </a:rPr>
              <a:t>predictions</a:t>
            </a:r>
            <a:r>
              <a:rPr lang="en" sz="1600">
                <a:solidFill>
                  <a:srgbClr val="000000"/>
                </a:solidFill>
                <a:latin typeface="Proxima Nova"/>
                <a:ea typeface="Proxima Nova"/>
                <a:cs typeface="Proxima Nova"/>
                <a:sym typeface="Proxima Nova"/>
              </a:rPr>
              <a:t>:</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K Nearest Neighbors Classifier Accuracy Percentage: 0.71</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Decision Tree Classifier Accuracy Percentage: 0.7</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b="1" lang="en" sz="1600">
                <a:solidFill>
                  <a:srgbClr val="000000"/>
                </a:solidFill>
                <a:latin typeface="Proxima Nova"/>
                <a:ea typeface="Proxima Nova"/>
                <a:cs typeface="Proxima Nova"/>
                <a:sym typeface="Proxima Nova"/>
              </a:rPr>
              <a:t>Random Forest Classifier Accuracy Percentage: 0.86</a:t>
            </a:r>
            <a:endParaRPr b="1"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Logistic Regression Classifier Accuracy Percentage: 0.81</a:t>
            </a:r>
            <a:endParaRPr sz="1600">
              <a:solidFill>
                <a:srgbClr val="00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idx="4294967295" type="ctrTitle"/>
          </p:nvPr>
        </p:nvSpPr>
        <p:spPr>
          <a:xfrm>
            <a:off x="823558" y="669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Data Analysis</a:t>
            </a:r>
            <a:endParaRPr sz="4400">
              <a:solidFill>
                <a:srgbClr val="FFFFFF"/>
              </a:solidFill>
              <a:latin typeface="Proxima Nova"/>
              <a:ea typeface="Proxima Nova"/>
              <a:cs typeface="Proxima Nova"/>
              <a:sym typeface="Proxima Nova"/>
            </a:endParaRPr>
          </a:p>
        </p:txBody>
      </p:sp>
      <p:sp>
        <p:nvSpPr>
          <p:cNvPr id="249" name="Google Shape;249;p40"/>
          <p:cNvSpPr txBox="1"/>
          <p:nvPr>
            <p:ph idx="4294967295" type="subTitle"/>
          </p:nvPr>
        </p:nvSpPr>
        <p:spPr>
          <a:xfrm>
            <a:off x="1722600" y="2834650"/>
            <a:ext cx="56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roxima Nova"/>
                <a:ea typeface="Proxima Nova"/>
                <a:cs typeface="Proxima Nova"/>
                <a:sym typeface="Proxima Nova"/>
              </a:rPr>
              <a:t>Results</a:t>
            </a:r>
            <a:endParaRPr b="1" sz="4000">
              <a:solidFill>
                <a:srgbClr val="FFFFFF"/>
              </a:solidFill>
              <a:latin typeface="Proxima Nova"/>
              <a:ea typeface="Proxima Nova"/>
              <a:cs typeface="Proxima Nova"/>
              <a:sym typeface="Proxima Nova"/>
            </a:endParaRPr>
          </a:p>
          <a:p>
            <a:pPr indent="0" lvl="0" marL="0" rtl="0" algn="ctr">
              <a:spcBef>
                <a:spcPts val="600"/>
              </a:spcBef>
              <a:spcAft>
                <a:spcPts val="0"/>
              </a:spcAft>
              <a:buNone/>
            </a:pPr>
            <a:r>
              <a:t/>
            </a:r>
            <a:endParaRPr>
              <a:solidFill>
                <a:srgbClr val="FFFFFF"/>
              </a:solidFill>
              <a:latin typeface="Proxima Nova"/>
              <a:ea typeface="Proxima Nova"/>
              <a:cs typeface="Proxima Nova"/>
              <a:sym typeface="Proxima Nova"/>
            </a:endParaRPr>
          </a:p>
        </p:txBody>
      </p:sp>
      <p:pic>
        <p:nvPicPr>
          <p:cNvPr id="250" name="Google Shape;250;p40"/>
          <p:cNvPicPr preferRelativeResize="0"/>
          <p:nvPr/>
        </p:nvPicPr>
        <p:blipFill>
          <a:blip r:embed="rId3">
            <a:alphaModFix/>
          </a:blip>
          <a:stretch>
            <a:fillRect/>
          </a:stretch>
        </p:blipFill>
        <p:spPr>
          <a:xfrm>
            <a:off x="1298350" y="551875"/>
            <a:ext cx="3033676" cy="2977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869100" y="0"/>
            <a:ext cx="79143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on Test set</a:t>
            </a:r>
            <a:endParaRPr/>
          </a:p>
        </p:txBody>
      </p:sp>
      <p:sp>
        <p:nvSpPr>
          <p:cNvPr id="256" name="Google Shape;256;p41"/>
          <p:cNvSpPr txBox="1"/>
          <p:nvPr>
            <p:ph idx="1" type="body"/>
          </p:nvPr>
        </p:nvSpPr>
        <p:spPr>
          <a:xfrm>
            <a:off x="648075" y="1068150"/>
            <a:ext cx="3795900" cy="349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Clr>
                <a:schemeClr val="dk1"/>
              </a:buClr>
              <a:buSzPts val="1100"/>
              <a:buFont typeface="Arial"/>
              <a:buNone/>
            </a:pPr>
            <a:r>
              <a:rPr lang="en" sz="1600">
                <a:latin typeface="Proxima Nova"/>
                <a:ea typeface="Proxima Nova"/>
                <a:cs typeface="Proxima Nova"/>
                <a:sym typeface="Proxima Nova"/>
              </a:rPr>
              <a:t>Accuracy Percentages for each model:</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K Nearest Neighbors = 0.79</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Decision Tree Classifier = 0.68</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b="1" lang="en" sz="1600">
                <a:solidFill>
                  <a:srgbClr val="000000"/>
                </a:solidFill>
                <a:latin typeface="Proxima Nova"/>
                <a:ea typeface="Proxima Nova"/>
                <a:cs typeface="Proxima Nova"/>
                <a:sym typeface="Proxima Nova"/>
              </a:rPr>
              <a:t>Random Forest Classifier: = 0.84</a:t>
            </a:r>
            <a:endParaRPr b="1"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Logistic Regression Classifier= 0.78</a:t>
            </a:r>
            <a:endParaRPr sz="1600">
              <a:solidFill>
                <a:srgbClr val="000000"/>
              </a:solidFill>
              <a:latin typeface="Proxima Nova"/>
              <a:ea typeface="Proxima Nova"/>
              <a:cs typeface="Proxima Nova"/>
              <a:sym typeface="Proxima Nova"/>
            </a:endParaRPr>
          </a:p>
        </p:txBody>
      </p:sp>
      <p:sp>
        <p:nvSpPr>
          <p:cNvPr id="257" name="Google Shape;257;p41"/>
          <p:cNvSpPr txBox="1"/>
          <p:nvPr/>
        </p:nvSpPr>
        <p:spPr>
          <a:xfrm>
            <a:off x="4385875" y="1360200"/>
            <a:ext cx="4257600" cy="3001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600">
                <a:solidFill>
                  <a:schemeClr val="dk1"/>
                </a:solidFill>
                <a:latin typeface="Proxima Nova"/>
                <a:ea typeface="Proxima Nova"/>
                <a:cs typeface="Proxima Nova"/>
                <a:sym typeface="Proxima Nova"/>
              </a:rPr>
              <a:t>H</a:t>
            </a:r>
            <a:r>
              <a:rPr b="1" lang="en" sz="1600">
                <a:solidFill>
                  <a:schemeClr val="dk1"/>
                </a:solidFill>
                <a:latin typeface="Proxima Nova"/>
                <a:ea typeface="Proxima Nova"/>
                <a:cs typeface="Proxima Nova"/>
                <a:sym typeface="Proxima Nova"/>
              </a:rPr>
              <a:t>ardest genres for RF model to classify:</a:t>
            </a:r>
            <a:endParaRPr sz="1600">
              <a:solidFill>
                <a:schemeClr val="dk1"/>
              </a:solidFill>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Movie (F1-score = .7)</a:t>
            </a:r>
            <a:endParaRPr sz="1600">
              <a:solidFill>
                <a:schemeClr val="dk1"/>
              </a:solidFill>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Country (F1-score = .71)</a:t>
            </a:r>
            <a:endParaRPr sz="1600">
              <a:solidFill>
                <a:schemeClr val="dk1"/>
              </a:solidFill>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Anime (F1-score = .76)</a:t>
            </a:r>
            <a:endParaRPr sz="1600">
              <a:solidFill>
                <a:schemeClr val="dk1"/>
              </a:solidFill>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Children’s Music (F1-score = .76)</a:t>
            </a:r>
            <a:endParaRPr sz="1600">
              <a:solidFill>
                <a:schemeClr val="dk1"/>
              </a:solidFill>
              <a:latin typeface="Proxima Nova"/>
              <a:ea typeface="Proxima Nova"/>
              <a:cs typeface="Proxima Nova"/>
              <a:sym typeface="Proxima Nova"/>
            </a:endParaRPr>
          </a:p>
          <a:p>
            <a:pPr indent="-330200" lvl="0" marL="457200" rtl="0" algn="l">
              <a:lnSpc>
                <a:spcPct val="135714"/>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Soul</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869100" y="260825"/>
            <a:ext cx="7732500" cy="10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Tools</a:t>
            </a:r>
            <a:endParaRPr>
              <a:latin typeface="Proxima Nova"/>
              <a:ea typeface="Proxima Nova"/>
              <a:cs typeface="Proxima Nova"/>
              <a:sym typeface="Proxima Nova"/>
            </a:endParaRPr>
          </a:p>
        </p:txBody>
      </p:sp>
      <p:sp>
        <p:nvSpPr>
          <p:cNvPr id="76" name="Google Shape;76;p15"/>
          <p:cNvSpPr txBox="1"/>
          <p:nvPr>
            <p:ph idx="1" type="body"/>
          </p:nvPr>
        </p:nvSpPr>
        <p:spPr>
          <a:xfrm>
            <a:off x="869100" y="1111200"/>
            <a:ext cx="7405800" cy="33456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Georgia"/>
              <a:buChar char="▪"/>
            </a:pPr>
            <a:r>
              <a:rPr b="1" lang="en" sz="1600">
                <a:highlight>
                  <a:srgbClr val="FFFFFF"/>
                </a:highlight>
                <a:latin typeface="Proxima Nova"/>
                <a:ea typeface="Proxima Nova"/>
                <a:cs typeface="Proxima Nova"/>
                <a:sym typeface="Proxima Nova"/>
              </a:rPr>
              <a:t>Sk-learn </a:t>
            </a:r>
            <a:r>
              <a:rPr lang="en" sz="1600">
                <a:highlight>
                  <a:srgbClr val="FFFFFF"/>
                </a:highlight>
                <a:latin typeface="Proxima Nova"/>
                <a:ea typeface="Proxima Nova"/>
                <a:cs typeface="Proxima Nova"/>
                <a:sym typeface="Proxima Nova"/>
              </a:rPr>
              <a:t>was great for building and testing different models</a:t>
            </a:r>
            <a:endParaRPr sz="1600">
              <a:highlight>
                <a:srgbClr val="FFFFFF"/>
              </a:highlight>
              <a:latin typeface="Proxima Nova"/>
              <a:ea typeface="Proxima Nova"/>
              <a:cs typeface="Proxima Nova"/>
              <a:sym typeface="Proxima Nova"/>
            </a:endParaRPr>
          </a:p>
          <a:p>
            <a:pPr indent="-330200" lvl="0" marL="457200" rtl="0" algn="l">
              <a:spcBef>
                <a:spcPts val="600"/>
              </a:spcBef>
              <a:spcAft>
                <a:spcPts val="0"/>
              </a:spcAft>
              <a:buSzPts val="1600"/>
              <a:buFont typeface="Georgia"/>
              <a:buChar char="▪"/>
            </a:pPr>
            <a:r>
              <a:rPr b="1" lang="en" sz="1600">
                <a:highlight>
                  <a:srgbClr val="FFFFFF"/>
                </a:highlight>
                <a:latin typeface="Proxima Nova"/>
                <a:ea typeface="Proxima Nova"/>
                <a:cs typeface="Proxima Nova"/>
                <a:sym typeface="Proxima Nova"/>
              </a:rPr>
              <a:t>Pandas/NumPy</a:t>
            </a:r>
            <a:r>
              <a:rPr lang="en" sz="1600">
                <a:highlight>
                  <a:srgbClr val="FFFFFF"/>
                </a:highlight>
                <a:latin typeface="Proxima Nova"/>
                <a:ea typeface="Proxima Nova"/>
                <a:cs typeface="Proxima Nova"/>
                <a:sym typeface="Proxima Nova"/>
              </a:rPr>
              <a:t> was nice for storing the data. I also used Flask to help make the app.</a:t>
            </a:r>
            <a:endParaRPr sz="1600">
              <a:highlight>
                <a:srgbClr val="FFFFFF"/>
              </a:highlight>
              <a:latin typeface="Proxima Nova"/>
              <a:ea typeface="Proxima Nova"/>
              <a:cs typeface="Proxima Nova"/>
              <a:sym typeface="Proxima Nova"/>
            </a:endParaRPr>
          </a:p>
          <a:p>
            <a:pPr indent="-330200" lvl="0" marL="457200" rtl="0" algn="l">
              <a:spcBef>
                <a:spcPts val="600"/>
              </a:spcBef>
              <a:spcAft>
                <a:spcPts val="0"/>
              </a:spcAft>
              <a:buSzPts val="1600"/>
              <a:buFont typeface="Georgia"/>
              <a:buChar char="▪"/>
            </a:pPr>
            <a:r>
              <a:rPr b="1" lang="en" sz="1600">
                <a:highlight>
                  <a:srgbClr val="FFFFFF"/>
                </a:highlight>
                <a:latin typeface="Proxima Nova"/>
                <a:ea typeface="Proxima Nova"/>
                <a:cs typeface="Proxima Nova"/>
                <a:sym typeface="Proxima Nova"/>
              </a:rPr>
              <a:t>SeaBorn </a:t>
            </a:r>
            <a:r>
              <a:rPr lang="en" sz="1600">
                <a:highlight>
                  <a:srgbClr val="FFFFFF"/>
                </a:highlight>
                <a:latin typeface="Proxima Nova"/>
                <a:ea typeface="Proxima Nova"/>
                <a:cs typeface="Proxima Nova"/>
                <a:sym typeface="Proxima Nova"/>
              </a:rPr>
              <a:t>was great to make visualizations with the paired tool matplotlib</a:t>
            </a:r>
            <a:endParaRPr sz="1600">
              <a:highlight>
                <a:srgbClr val="FFFFFF"/>
              </a:highlight>
              <a:latin typeface="Proxima Nova"/>
              <a:ea typeface="Proxima Nova"/>
              <a:cs typeface="Proxima Nova"/>
              <a:sym typeface="Proxima Nova"/>
            </a:endParaRPr>
          </a:p>
          <a:p>
            <a:pPr indent="-330200" lvl="0" marL="457200" rtl="0" algn="l">
              <a:spcBef>
                <a:spcPts val="600"/>
              </a:spcBef>
              <a:spcAft>
                <a:spcPts val="0"/>
              </a:spcAft>
              <a:buSzPts val="1600"/>
              <a:buFont typeface="Proxima Nova"/>
              <a:buChar char="▪"/>
            </a:pPr>
            <a:r>
              <a:rPr lang="en" sz="1600">
                <a:highlight>
                  <a:srgbClr val="FFFFFF"/>
                </a:highlight>
                <a:latin typeface="Proxima Nova"/>
                <a:ea typeface="Proxima Nova"/>
                <a:cs typeface="Proxima Nova"/>
                <a:sym typeface="Proxima Nova"/>
              </a:rPr>
              <a:t>Other imports were used for small necessities.</a:t>
            </a:r>
            <a:endParaRPr sz="16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869150" y="56500"/>
            <a:ext cx="7483800" cy="1360200"/>
          </a:xfrm>
          <a:prstGeom prst="rect">
            <a:avLst/>
          </a:prstGeom>
        </p:spPr>
        <p:txBody>
          <a:bodyPr anchorCtr="0" anchor="b"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lang="en">
                <a:solidFill>
                  <a:srgbClr val="000000"/>
                </a:solidFill>
                <a:latin typeface="Proxima Nova"/>
                <a:ea typeface="Proxima Nova"/>
                <a:cs typeface="Proxima Nova"/>
                <a:sym typeface="Proxima Nova"/>
              </a:rPr>
              <a:t>I</a:t>
            </a:r>
            <a:r>
              <a:rPr lang="en">
                <a:solidFill>
                  <a:srgbClr val="000000"/>
                </a:solidFill>
                <a:latin typeface="Proxima Nova"/>
                <a:ea typeface="Proxima Nova"/>
                <a:cs typeface="Proxima Nova"/>
                <a:sym typeface="Proxima Nova"/>
              </a:rPr>
              <a:t>s this really our best model</a:t>
            </a:r>
            <a:endParaRPr>
              <a:solidFill>
                <a:srgbClr val="000000"/>
              </a:solidFill>
              <a:latin typeface="Proxima Nova"/>
              <a:ea typeface="Proxima Nova"/>
              <a:cs typeface="Proxima Nova"/>
              <a:sym typeface="Proxima Nova"/>
            </a:endParaRPr>
          </a:p>
        </p:txBody>
      </p:sp>
      <p:sp>
        <p:nvSpPr>
          <p:cNvPr id="263" name="Google Shape;263;p42"/>
          <p:cNvSpPr txBox="1"/>
          <p:nvPr>
            <p:ph idx="1" type="body"/>
          </p:nvPr>
        </p:nvSpPr>
        <p:spPr>
          <a:xfrm>
            <a:off x="908150" y="1277550"/>
            <a:ext cx="7405800" cy="2004000"/>
          </a:xfrm>
          <a:prstGeom prst="rect">
            <a:avLst/>
          </a:prstGeom>
        </p:spPr>
        <p:txBody>
          <a:bodyPr anchorCtr="0" anchor="t" bIns="91425" lIns="91425" spcFirstLastPara="1" rIns="91425" wrap="square" tIns="91425">
            <a:noAutofit/>
          </a:bodyPr>
          <a:lstStyle/>
          <a:p>
            <a:pPr indent="0" lvl="0" marL="0" rtl="0" algn="l">
              <a:lnSpc>
                <a:spcPct val="135714"/>
              </a:lnSpc>
              <a:spcBef>
                <a:spcPts val="600"/>
              </a:spcBef>
              <a:spcAft>
                <a:spcPts val="0"/>
              </a:spcAft>
              <a:buClr>
                <a:schemeClr val="dk1"/>
              </a:buClr>
              <a:buSzPts val="1100"/>
              <a:buFont typeface="Arial"/>
              <a:buNone/>
            </a:pPr>
            <a:r>
              <a:rPr b="1" lang="en" sz="1600">
                <a:solidFill>
                  <a:schemeClr val="dk1"/>
                </a:solidFill>
                <a:highlight>
                  <a:srgbClr val="FFFFFE"/>
                </a:highlight>
                <a:latin typeface="Proxima Nova"/>
                <a:ea typeface="Proxima Nova"/>
                <a:cs typeface="Proxima Nova"/>
                <a:sym typeface="Proxima Nova"/>
              </a:rPr>
              <a:t>Note: Our goal is to find the best model to predict the genre of a single single song using various machine learning classification algorithms.</a:t>
            </a:r>
            <a:endParaRPr b="1"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solidFill>
                  <a:schemeClr val="dk1"/>
                </a:solidFill>
                <a:highlight>
                  <a:srgbClr val="FFFFFE"/>
                </a:highlight>
                <a:latin typeface="Proxima Nova"/>
                <a:ea typeface="Proxima Nova"/>
                <a:cs typeface="Proxima Nova"/>
                <a:sym typeface="Proxima Nova"/>
              </a:rPr>
              <a:t>All of these models serve our purpose in predicting the genre of a song, some even predict better than others.</a:t>
            </a:r>
            <a:endParaRPr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b="1" lang="en" sz="1600">
                <a:solidFill>
                  <a:schemeClr val="dk1"/>
                </a:solidFill>
                <a:highlight>
                  <a:srgbClr val="FFFFFE"/>
                </a:highlight>
                <a:latin typeface="Proxima Nova"/>
                <a:ea typeface="Proxima Nova"/>
                <a:cs typeface="Proxima Nova"/>
                <a:sym typeface="Proxima Nova"/>
              </a:rPr>
              <a:t>**We can use all of these models to create a </a:t>
            </a:r>
            <a:r>
              <a:rPr b="1" lang="en" sz="1600">
                <a:highlight>
                  <a:srgbClr val="FFFFFE"/>
                </a:highlight>
                <a:latin typeface="Proxima Nova"/>
                <a:ea typeface="Proxima Nova"/>
                <a:cs typeface="Proxima Nova"/>
                <a:sym typeface="Proxima Nova"/>
              </a:rPr>
              <a:t>SUPERMODEL</a:t>
            </a:r>
            <a:r>
              <a:rPr b="1" lang="en" sz="1600">
                <a:solidFill>
                  <a:schemeClr val="dk1"/>
                </a:solidFill>
                <a:highlight>
                  <a:srgbClr val="FFFFFE"/>
                </a:highlight>
                <a:latin typeface="Proxima Nova"/>
                <a:ea typeface="Proxima Nova"/>
                <a:cs typeface="Proxima Nova"/>
                <a:sym typeface="Proxima Nova"/>
              </a:rPr>
              <a:t>**</a:t>
            </a:r>
            <a:endParaRPr sz="1600">
              <a:solidFill>
                <a:srgbClr val="0000FF"/>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solidFill>
                  <a:schemeClr val="dk1"/>
                </a:solidFill>
                <a:highlight>
                  <a:srgbClr val="FFFFFE"/>
                </a:highlight>
                <a:latin typeface="Proxima Nova"/>
                <a:ea typeface="Proxima Nova"/>
                <a:cs typeface="Proxima Nova"/>
                <a:sym typeface="Proxima Nova"/>
              </a:rPr>
              <a:t>The bagging method takes all of these models and uses them to create a voting </a:t>
            </a:r>
            <a:r>
              <a:rPr lang="en" sz="1600">
                <a:highlight>
                  <a:srgbClr val="FFFFFE"/>
                </a:highlight>
                <a:latin typeface="Proxima Nova"/>
                <a:ea typeface="Proxima Nova"/>
                <a:cs typeface="Proxima Nova"/>
                <a:sym typeface="Proxima Nova"/>
              </a:rPr>
              <a:t>classifier</a:t>
            </a:r>
            <a:r>
              <a:rPr lang="en" sz="1600">
                <a:solidFill>
                  <a:schemeClr val="dk1"/>
                </a:solidFill>
                <a:highlight>
                  <a:srgbClr val="FFFFFE"/>
                </a:highlight>
                <a:latin typeface="Proxima Nova"/>
                <a:ea typeface="Proxima Nova"/>
                <a:cs typeface="Proxima Nova"/>
                <a:sym typeface="Proxima Nova"/>
              </a:rPr>
              <a:t> which can take the output predictions of each and select the predictions that are the most common.</a:t>
            </a:r>
            <a:endParaRPr sz="1600">
              <a:solidFill>
                <a:schemeClr val="dk1"/>
              </a:solidFill>
              <a:highlight>
                <a:srgbClr val="FFFFFE"/>
              </a:highlight>
              <a:latin typeface="Proxima Nova"/>
              <a:ea typeface="Proxima Nova"/>
              <a:cs typeface="Proxima Nova"/>
              <a:sym typeface="Proxima Nova"/>
            </a:endParaRPr>
          </a:p>
          <a:p>
            <a:pPr indent="0" lvl="0" marL="0" rtl="0" algn="l">
              <a:lnSpc>
                <a:spcPct val="135714"/>
              </a:lnSpc>
              <a:spcBef>
                <a:spcPts val="600"/>
              </a:spcBef>
              <a:spcAft>
                <a:spcPts val="0"/>
              </a:spcAft>
              <a:buClr>
                <a:schemeClr val="dk1"/>
              </a:buClr>
              <a:buSzPts val="1100"/>
              <a:buFont typeface="Arial"/>
              <a:buNone/>
            </a:pPr>
            <a:r>
              <a:rPr lang="en" sz="1600">
                <a:solidFill>
                  <a:schemeClr val="dk1"/>
                </a:solidFill>
                <a:highlight>
                  <a:srgbClr val="FFFFFE"/>
                </a:highlight>
                <a:latin typeface="Proxima Nova"/>
                <a:ea typeface="Proxima Nova"/>
                <a:cs typeface="Proxima Nova"/>
                <a:sym typeface="Proxima Nova"/>
              </a:rPr>
              <a:t>This is also </a:t>
            </a:r>
            <a:r>
              <a:rPr lang="en" sz="1600">
                <a:highlight>
                  <a:srgbClr val="FFFFFE"/>
                </a:highlight>
                <a:latin typeface="Proxima Nova"/>
                <a:ea typeface="Proxima Nova"/>
                <a:cs typeface="Proxima Nova"/>
                <a:sym typeface="Proxima Nova"/>
              </a:rPr>
              <a:t>known</a:t>
            </a:r>
            <a:r>
              <a:rPr lang="en" sz="1600">
                <a:solidFill>
                  <a:schemeClr val="dk1"/>
                </a:solidFill>
                <a:highlight>
                  <a:srgbClr val="FFFFFE"/>
                </a:highlight>
                <a:latin typeface="Proxima Nova"/>
                <a:ea typeface="Proxima Nova"/>
                <a:cs typeface="Proxima Nova"/>
                <a:sym typeface="Proxima Nova"/>
              </a:rPr>
              <a:t> as </a:t>
            </a:r>
            <a:r>
              <a:rPr lang="en" sz="1600">
                <a:highlight>
                  <a:srgbClr val="FFFFFE"/>
                </a:highlight>
                <a:latin typeface="Proxima Nova"/>
                <a:ea typeface="Proxima Nova"/>
                <a:cs typeface="Proxima Nova"/>
                <a:sym typeface="Proxima Nova"/>
              </a:rPr>
              <a:t>using</a:t>
            </a:r>
            <a:r>
              <a:rPr lang="en" sz="1600">
                <a:solidFill>
                  <a:schemeClr val="dk1"/>
                </a:solidFill>
                <a:highlight>
                  <a:srgbClr val="FFFFFE"/>
                </a:highlight>
                <a:latin typeface="Proxima Nova"/>
                <a:ea typeface="Proxima Nova"/>
                <a:cs typeface="Proxima Nova"/>
                <a:sym typeface="Proxima Nova"/>
              </a:rPr>
              <a:t> a </a:t>
            </a:r>
            <a:r>
              <a:rPr lang="en" sz="1600">
                <a:highlight>
                  <a:srgbClr val="FFFFFE"/>
                </a:highlight>
                <a:latin typeface="Proxima Nova"/>
                <a:ea typeface="Proxima Nova"/>
                <a:cs typeface="Proxima Nova"/>
                <a:sym typeface="Proxima Nova"/>
              </a:rPr>
              <a:t>Voting Classifier</a:t>
            </a:r>
            <a:r>
              <a:rPr lang="en" sz="1600">
                <a:solidFill>
                  <a:schemeClr val="dk1"/>
                </a:solidFill>
                <a:highlight>
                  <a:srgbClr val="FFFFFE"/>
                </a:highlight>
                <a:latin typeface="Proxima Nova"/>
                <a:ea typeface="Proxima Nova"/>
                <a:cs typeface="Proxima Nova"/>
                <a:sym typeface="Proxima Nova"/>
              </a:rPr>
              <a:t> in SKL</a:t>
            </a:r>
            <a:r>
              <a:rPr lang="en" sz="1600">
                <a:highlight>
                  <a:srgbClr val="FFFFFE"/>
                </a:highlight>
                <a:latin typeface="Proxima Nova"/>
                <a:ea typeface="Proxima Nova"/>
                <a:cs typeface="Proxima Nova"/>
                <a:sym typeface="Proxima Nova"/>
              </a:rPr>
              <a:t>earn</a:t>
            </a:r>
            <a:r>
              <a:rPr lang="en" sz="1600">
                <a:solidFill>
                  <a:schemeClr val="dk1"/>
                </a:solidFill>
                <a:highlight>
                  <a:srgbClr val="FFFFFE"/>
                </a:highlight>
                <a:latin typeface="Proxima Nova"/>
                <a:ea typeface="Proxima Nova"/>
                <a:cs typeface="Proxima Nova"/>
                <a:sym typeface="Proxima Nova"/>
              </a:rPr>
              <a:t>...</a:t>
            </a:r>
            <a:endParaRPr sz="1600">
              <a:solidFill>
                <a:schemeClr val="dk1"/>
              </a:solidFill>
              <a:highlight>
                <a:srgbClr val="FFFFFE"/>
              </a:highlight>
              <a:latin typeface="Proxima Nova"/>
              <a:ea typeface="Proxima Nova"/>
              <a:cs typeface="Proxima Nova"/>
              <a:sym typeface="Proxima Nova"/>
            </a:endParaRPr>
          </a:p>
          <a:p>
            <a:pPr indent="0" lvl="0" marL="0" rtl="0" algn="l">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869150" y="-209625"/>
            <a:ext cx="64485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VotingClassifier Results</a:t>
            </a:r>
            <a:endParaRPr/>
          </a:p>
        </p:txBody>
      </p:sp>
      <p:sp>
        <p:nvSpPr>
          <p:cNvPr id="269" name="Google Shape;269;p43"/>
          <p:cNvSpPr txBox="1"/>
          <p:nvPr>
            <p:ph idx="1" type="body"/>
          </p:nvPr>
        </p:nvSpPr>
        <p:spPr>
          <a:xfrm>
            <a:off x="869150" y="1262550"/>
            <a:ext cx="44010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Proxima Nova"/>
                <a:ea typeface="Proxima Nova"/>
                <a:cs typeface="Proxima Nova"/>
                <a:sym typeface="Proxima Nova"/>
              </a:rPr>
              <a:t>After giving our Voting Classifier all of our previously defined models, we can optimize its hyper parameters using grid search as well.</a:t>
            </a:r>
            <a:endParaRPr sz="1600">
              <a:latin typeface="Proxima Nova"/>
              <a:ea typeface="Proxima Nova"/>
              <a:cs typeface="Proxima Nova"/>
              <a:sym typeface="Proxima Nova"/>
            </a:endParaRPr>
          </a:p>
          <a:p>
            <a:pPr indent="0" lvl="0" marL="0" rtl="0" algn="l">
              <a:spcBef>
                <a:spcPts val="600"/>
              </a:spcBef>
              <a:spcAft>
                <a:spcPts val="0"/>
              </a:spcAft>
              <a:buNone/>
            </a:pPr>
            <a:r>
              <a:rPr lang="en" sz="1600">
                <a:latin typeface="Proxima Nova"/>
                <a:ea typeface="Proxima Nova"/>
                <a:cs typeface="Proxima Nova"/>
                <a:sym typeface="Proxima Nova"/>
              </a:rPr>
              <a:t>Observing</a:t>
            </a:r>
            <a:r>
              <a:rPr lang="en" sz="1600">
                <a:latin typeface="Proxima Nova"/>
                <a:ea typeface="Proxima Nova"/>
                <a:cs typeface="Proxima Nova"/>
                <a:sym typeface="Proxima Nova"/>
              </a:rPr>
              <a:t> our results from the classification report in SkLearn, we can see that the accuracy of the Voting-Classifier is actually less than the Random Forest </a:t>
            </a:r>
            <a:r>
              <a:rPr lang="en" sz="1600">
                <a:latin typeface="Proxima Nova"/>
                <a:ea typeface="Proxima Nova"/>
                <a:cs typeface="Proxima Nova"/>
                <a:sym typeface="Proxima Nova"/>
              </a:rPr>
              <a:t>Classifier, Decision Tree, and Logistic Regression Models</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pic>
        <p:nvPicPr>
          <p:cNvPr id="270" name="Google Shape;270;p43"/>
          <p:cNvPicPr preferRelativeResize="0"/>
          <p:nvPr/>
        </p:nvPicPr>
        <p:blipFill rotWithShape="1">
          <a:blip r:embed="rId3">
            <a:alphaModFix/>
          </a:blip>
          <a:srcRect b="0" l="0" r="0" t="11308"/>
          <a:stretch/>
        </p:blipFill>
        <p:spPr>
          <a:xfrm>
            <a:off x="5500525" y="1093588"/>
            <a:ext cx="3108326" cy="3507825"/>
          </a:xfrm>
          <a:prstGeom prst="rect">
            <a:avLst/>
          </a:prstGeom>
          <a:noFill/>
          <a:ln cap="flat" cmpd="sng" w="19050">
            <a:solidFill>
              <a:srgbClr val="000000"/>
            </a:solidFill>
            <a:prstDash val="solid"/>
            <a:round/>
            <a:headEnd len="sm" w="sm" type="none"/>
            <a:tailEnd len="sm" w="sm" type="none"/>
          </a:ln>
        </p:spPr>
      </p:pic>
      <p:pic>
        <p:nvPicPr>
          <p:cNvPr id="271" name="Google Shape;271;p43"/>
          <p:cNvPicPr preferRelativeResize="0"/>
          <p:nvPr/>
        </p:nvPicPr>
        <p:blipFill rotWithShape="1">
          <a:blip r:embed="rId4">
            <a:alphaModFix/>
          </a:blip>
          <a:srcRect b="0" l="32820" r="-6" t="4131"/>
          <a:stretch/>
        </p:blipFill>
        <p:spPr>
          <a:xfrm>
            <a:off x="6356975" y="1186638"/>
            <a:ext cx="960675" cy="3036374"/>
          </a:xfrm>
          <a:prstGeom prst="rect">
            <a:avLst/>
          </a:prstGeom>
          <a:noFill/>
          <a:ln>
            <a:noFill/>
          </a:ln>
        </p:spPr>
      </p:pic>
      <p:sp>
        <p:nvSpPr>
          <p:cNvPr id="272" name="Google Shape;272;p43"/>
          <p:cNvSpPr txBox="1"/>
          <p:nvPr/>
        </p:nvSpPr>
        <p:spPr>
          <a:xfrm>
            <a:off x="6134225" y="1150575"/>
            <a:ext cx="1250400" cy="198900"/>
          </a:xfrm>
          <a:prstGeom prst="rect">
            <a:avLst/>
          </a:prstGeom>
          <a:solidFill>
            <a:srgbClr val="FFFFF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cxnSp>
        <p:nvCxnSpPr>
          <p:cNvPr id="273" name="Google Shape;273;p43"/>
          <p:cNvCxnSpPr/>
          <p:nvPr/>
        </p:nvCxnSpPr>
        <p:spPr>
          <a:xfrm>
            <a:off x="6084350" y="1477475"/>
            <a:ext cx="1791600" cy="0"/>
          </a:xfrm>
          <a:prstGeom prst="straightConnector1">
            <a:avLst/>
          </a:prstGeom>
          <a:noFill/>
          <a:ln cap="flat" cmpd="sng" w="9525">
            <a:solidFill>
              <a:srgbClr val="FF0000"/>
            </a:solidFill>
            <a:prstDash val="solid"/>
            <a:round/>
            <a:headEnd len="med" w="med" type="none"/>
            <a:tailEnd len="med" w="med" type="none"/>
          </a:ln>
        </p:spPr>
      </p:cxnSp>
      <p:cxnSp>
        <p:nvCxnSpPr>
          <p:cNvPr id="274" name="Google Shape;274;p43"/>
          <p:cNvCxnSpPr/>
          <p:nvPr/>
        </p:nvCxnSpPr>
        <p:spPr>
          <a:xfrm>
            <a:off x="6084350" y="1791250"/>
            <a:ext cx="1791600" cy="0"/>
          </a:xfrm>
          <a:prstGeom prst="straightConnector1">
            <a:avLst/>
          </a:prstGeom>
          <a:noFill/>
          <a:ln cap="flat" cmpd="sng" w="9525">
            <a:solidFill>
              <a:srgbClr val="FF0000"/>
            </a:solidFill>
            <a:prstDash val="solid"/>
            <a:round/>
            <a:headEnd len="med" w="med" type="none"/>
            <a:tailEnd len="med" w="med" type="none"/>
          </a:ln>
        </p:spPr>
      </p:cxnSp>
      <p:cxnSp>
        <p:nvCxnSpPr>
          <p:cNvPr id="275" name="Google Shape;275;p43"/>
          <p:cNvCxnSpPr/>
          <p:nvPr/>
        </p:nvCxnSpPr>
        <p:spPr>
          <a:xfrm>
            <a:off x="6084350" y="2225625"/>
            <a:ext cx="1791600" cy="0"/>
          </a:xfrm>
          <a:prstGeom prst="straightConnector1">
            <a:avLst/>
          </a:prstGeom>
          <a:noFill/>
          <a:ln cap="flat" cmpd="sng" w="9525">
            <a:solidFill>
              <a:srgbClr val="FF0000"/>
            </a:solidFill>
            <a:prstDash val="solid"/>
            <a:round/>
            <a:headEnd len="med" w="med" type="none"/>
            <a:tailEnd len="med" w="med" type="none"/>
          </a:ln>
        </p:spPr>
      </p:cxnSp>
      <p:cxnSp>
        <p:nvCxnSpPr>
          <p:cNvPr id="276" name="Google Shape;276;p43"/>
          <p:cNvCxnSpPr/>
          <p:nvPr/>
        </p:nvCxnSpPr>
        <p:spPr>
          <a:xfrm>
            <a:off x="6084338" y="2469800"/>
            <a:ext cx="1791600" cy="0"/>
          </a:xfrm>
          <a:prstGeom prst="straightConnector1">
            <a:avLst/>
          </a:prstGeom>
          <a:noFill/>
          <a:ln cap="flat" cmpd="sng" w="9525">
            <a:solidFill>
              <a:srgbClr val="FF0000"/>
            </a:solidFill>
            <a:prstDash val="solid"/>
            <a:round/>
            <a:headEnd len="med" w="med" type="none"/>
            <a:tailEnd len="med" w="med" type="none"/>
          </a:ln>
        </p:spPr>
      </p:cxnSp>
      <p:cxnSp>
        <p:nvCxnSpPr>
          <p:cNvPr id="277" name="Google Shape;277;p43"/>
          <p:cNvCxnSpPr/>
          <p:nvPr/>
        </p:nvCxnSpPr>
        <p:spPr>
          <a:xfrm>
            <a:off x="6084338" y="2659988"/>
            <a:ext cx="1791600" cy="0"/>
          </a:xfrm>
          <a:prstGeom prst="straightConnector1">
            <a:avLst/>
          </a:prstGeom>
          <a:noFill/>
          <a:ln cap="flat" cmpd="sng" w="9525">
            <a:solidFill>
              <a:srgbClr val="FF0000"/>
            </a:solidFill>
            <a:prstDash val="solid"/>
            <a:round/>
            <a:headEnd len="med" w="med" type="none"/>
            <a:tailEnd len="med" w="med" type="none"/>
          </a:ln>
        </p:spPr>
      </p:cxnSp>
      <p:cxnSp>
        <p:nvCxnSpPr>
          <p:cNvPr id="278" name="Google Shape;278;p43"/>
          <p:cNvCxnSpPr/>
          <p:nvPr/>
        </p:nvCxnSpPr>
        <p:spPr>
          <a:xfrm>
            <a:off x="6084338" y="3530800"/>
            <a:ext cx="1791600" cy="0"/>
          </a:xfrm>
          <a:prstGeom prst="straightConnector1">
            <a:avLst/>
          </a:prstGeom>
          <a:noFill/>
          <a:ln cap="flat" cmpd="sng" w="9525">
            <a:solidFill>
              <a:srgbClr val="FF0000"/>
            </a:solidFill>
            <a:prstDash val="solid"/>
            <a:round/>
            <a:headEnd len="med" w="med" type="none"/>
            <a:tailEnd len="med" w="med" type="none"/>
          </a:ln>
        </p:spPr>
      </p:cxnSp>
      <p:cxnSp>
        <p:nvCxnSpPr>
          <p:cNvPr id="279" name="Google Shape;279;p43"/>
          <p:cNvCxnSpPr/>
          <p:nvPr/>
        </p:nvCxnSpPr>
        <p:spPr>
          <a:xfrm flipH="1" rot="10800000">
            <a:off x="6084338" y="3832325"/>
            <a:ext cx="1815900" cy="498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869150" y="184475"/>
            <a:ext cx="72510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r>
              <a:rPr lang="en" sz="2500"/>
              <a:t>(and limitations)</a:t>
            </a:r>
            <a:endParaRPr sz="2500"/>
          </a:p>
        </p:txBody>
      </p:sp>
      <p:sp>
        <p:nvSpPr>
          <p:cNvPr id="285" name="Google Shape;285;p44"/>
          <p:cNvSpPr txBox="1"/>
          <p:nvPr>
            <p:ph idx="1" type="body"/>
          </p:nvPr>
        </p:nvSpPr>
        <p:spPr>
          <a:xfrm>
            <a:off x="869100" y="1459750"/>
            <a:ext cx="7405800" cy="2966700"/>
          </a:xfrm>
          <a:prstGeom prst="rect">
            <a:avLst/>
          </a:prstGeom>
        </p:spPr>
        <p:txBody>
          <a:bodyPr anchorCtr="0" anchor="t" bIns="91425" lIns="91425" spcFirstLastPara="1" rIns="91425" wrap="square" tIns="91425">
            <a:noAutofit/>
          </a:bodyPr>
          <a:lstStyle/>
          <a:p>
            <a:pPr indent="457200" lvl="0" marL="0" rtl="0" algn="l">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In this project we discovered that we can predict the genre of a single song </a:t>
            </a:r>
            <a:r>
              <a:rPr b="1" lang="en" sz="1200">
                <a:solidFill>
                  <a:srgbClr val="212121"/>
                </a:solidFill>
                <a:highlight>
                  <a:srgbClr val="FFFFFF"/>
                </a:highlight>
                <a:latin typeface="Roboto"/>
                <a:ea typeface="Roboto"/>
                <a:cs typeface="Roboto"/>
                <a:sym typeface="Roboto"/>
              </a:rPr>
              <a:t>using the Random Forest Classifier</a:t>
            </a:r>
            <a:r>
              <a:rPr lang="en" sz="1200">
                <a:solidFill>
                  <a:srgbClr val="212121"/>
                </a:solidFill>
                <a:highlight>
                  <a:srgbClr val="FFFFFF"/>
                </a:highlight>
                <a:latin typeface="Roboto"/>
                <a:ea typeface="Roboto"/>
                <a:cs typeface="Roboto"/>
                <a:sym typeface="Roboto"/>
              </a:rPr>
              <a:t> with an </a:t>
            </a:r>
            <a:r>
              <a:rPr b="1" lang="en" sz="1200">
                <a:solidFill>
                  <a:srgbClr val="212121"/>
                </a:solidFill>
                <a:highlight>
                  <a:srgbClr val="FFFFFF"/>
                </a:highlight>
                <a:latin typeface="Roboto"/>
                <a:ea typeface="Roboto"/>
                <a:cs typeface="Roboto"/>
                <a:sym typeface="Roboto"/>
              </a:rPr>
              <a:t>accuracy of 84%</a:t>
            </a:r>
            <a:r>
              <a:rPr lang="en" sz="1200">
                <a:solidFill>
                  <a:srgbClr val="212121"/>
                </a:solidFill>
                <a:highlight>
                  <a:srgbClr val="FFFFFF"/>
                </a:highlight>
                <a:latin typeface="Roboto"/>
                <a:ea typeface="Roboto"/>
                <a:cs typeface="Roboto"/>
                <a:sym typeface="Roboto"/>
              </a:rPr>
              <a:t>. </a:t>
            </a:r>
            <a:r>
              <a:rPr lang="en" sz="1200">
                <a:solidFill>
                  <a:srgbClr val="212121"/>
                </a:solidFill>
                <a:highlight>
                  <a:srgbClr val="FFFFFF"/>
                </a:highlight>
                <a:latin typeface="Roboto"/>
                <a:ea typeface="Roboto"/>
                <a:cs typeface="Roboto"/>
                <a:sym typeface="Roboto"/>
              </a:rPr>
              <a:t>However, our models were only capable of this when presented with the opportunity to estimate more than one genre of a song. This addresses our largest issue in the dataset. Our contained a total of 40% duplicate tracks. Most of which had multiple genre labels as we observed earlier in the exploration of this lab.</a:t>
            </a:r>
            <a:endParaRPr sz="1200">
              <a:solidFill>
                <a:srgbClr val="212121"/>
              </a:solidFill>
              <a:highlight>
                <a:srgbClr val="FFFFFF"/>
              </a:highlight>
              <a:latin typeface="Roboto"/>
              <a:ea typeface="Roboto"/>
              <a:cs typeface="Roboto"/>
              <a:sym typeface="Roboto"/>
            </a:endParaRPr>
          </a:p>
          <a:p>
            <a:pPr indent="457200" lvl="0" marL="0" rtl="0" algn="l">
              <a:lnSpc>
                <a:spcPct val="115000"/>
              </a:lnSpc>
              <a:spcBef>
                <a:spcPts val="600"/>
              </a:spcBef>
              <a:spcAft>
                <a:spcPts val="50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In this lab we made a few very large assumptions that if were not made, would have completely changed the results of the project. Since our data wasn't balanced, and we did rebalance the information </a:t>
            </a:r>
            <a:r>
              <a:rPr b="1" lang="en" sz="1200">
                <a:solidFill>
                  <a:srgbClr val="212121"/>
                </a:solidFill>
                <a:highlight>
                  <a:srgbClr val="FFFFFF"/>
                </a:highlight>
                <a:latin typeface="Roboto"/>
                <a:ea typeface="Roboto"/>
                <a:cs typeface="Roboto"/>
                <a:sym typeface="Roboto"/>
              </a:rPr>
              <a:t>we must conclude that this model is not applicable to the real world</a:t>
            </a:r>
            <a:r>
              <a:rPr lang="en" sz="1200">
                <a:solidFill>
                  <a:srgbClr val="212121"/>
                </a:solidFill>
                <a:highlight>
                  <a:srgbClr val="FFFFFF"/>
                </a:highlight>
                <a:latin typeface="Roboto"/>
                <a:ea typeface="Roboto"/>
                <a:cs typeface="Roboto"/>
                <a:sym typeface="Roboto"/>
              </a:rPr>
              <a:t>. We do not know the frequencies of the amounts of songs that fit in each genre in the real world. This was something that was unforeseen as the project begun, and it is something I would change if I had more time to work on the project. </a:t>
            </a:r>
            <a:r>
              <a:rPr b="1" lang="en" sz="1200">
                <a:solidFill>
                  <a:srgbClr val="212121"/>
                </a:solidFill>
                <a:highlight>
                  <a:srgbClr val="FFFFFF"/>
                </a:highlight>
                <a:latin typeface="Roboto"/>
                <a:ea typeface="Roboto"/>
                <a:cs typeface="Roboto"/>
                <a:sym typeface="Roboto"/>
              </a:rPr>
              <a:t>Additionally</a:t>
            </a:r>
            <a:r>
              <a:rPr b="1" lang="en" sz="1200">
                <a:solidFill>
                  <a:srgbClr val="212121"/>
                </a:solidFill>
                <a:highlight>
                  <a:srgbClr val="FFFFFF"/>
                </a:highlight>
                <a:latin typeface="Roboto"/>
                <a:ea typeface="Roboto"/>
                <a:cs typeface="Roboto"/>
                <a:sym typeface="Roboto"/>
              </a:rPr>
              <a:t>, I would've preferred it use Bayesian optimization to limit the total run time of the project.</a:t>
            </a:r>
            <a:r>
              <a:rPr lang="en" sz="1200">
                <a:solidFill>
                  <a:srgbClr val="212121"/>
                </a:solidFill>
                <a:highlight>
                  <a:srgbClr val="FFFFFF"/>
                </a:highlight>
                <a:latin typeface="Roboto"/>
                <a:ea typeface="Roboto"/>
                <a:cs typeface="Roboto"/>
                <a:sym typeface="Roboto"/>
              </a:rPr>
              <a:t> Using Grid Search to optimize the parameters of 5 total models did not allow this project to be quickly analyzed, but it Bayesian optimization was utilized, I believe the project run time would have reduced significantly.</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69100" y="260825"/>
            <a:ext cx="7732500" cy="10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My Data:</a:t>
            </a:r>
            <a:r>
              <a:rPr lang="en" sz="4900">
                <a:latin typeface="Proxima Nova"/>
                <a:ea typeface="Proxima Nova"/>
                <a:cs typeface="Proxima Nova"/>
                <a:sym typeface="Proxima Nova"/>
              </a:rPr>
              <a:t> </a:t>
            </a:r>
            <a:r>
              <a:rPr lang="en">
                <a:highlight>
                  <a:srgbClr val="FFFFFF"/>
                </a:highlight>
                <a:latin typeface="Proxima Nova"/>
                <a:ea typeface="Proxima Nova"/>
                <a:cs typeface="Proxima Nova"/>
                <a:sym typeface="Proxima Nova"/>
              </a:rPr>
              <a:t>“Spotify Tracks DB” </a:t>
            </a:r>
            <a:endParaRPr sz="2700">
              <a:latin typeface="Proxima Nova"/>
              <a:ea typeface="Proxima Nova"/>
              <a:cs typeface="Proxima Nova"/>
              <a:sym typeface="Proxima Nova"/>
            </a:endParaRPr>
          </a:p>
        </p:txBody>
      </p:sp>
      <p:sp>
        <p:nvSpPr>
          <p:cNvPr id="82" name="Google Shape;82;p16"/>
          <p:cNvSpPr txBox="1"/>
          <p:nvPr>
            <p:ph idx="1" type="body"/>
          </p:nvPr>
        </p:nvSpPr>
        <p:spPr>
          <a:xfrm>
            <a:off x="869100" y="1036300"/>
            <a:ext cx="7405800" cy="334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roxima Nova"/>
              <a:buChar char="▪"/>
            </a:pPr>
            <a:r>
              <a:rPr lang="en" sz="1600">
                <a:highlight>
                  <a:srgbClr val="FFFFFF"/>
                </a:highlight>
                <a:latin typeface="Proxima Nova"/>
                <a:ea typeface="Proxima Nova"/>
                <a:cs typeface="Proxima Nova"/>
                <a:sym typeface="Proxima Nova"/>
              </a:rPr>
              <a:t>Created by</a:t>
            </a:r>
            <a:r>
              <a:rPr lang="en" sz="1600">
                <a:highlight>
                  <a:srgbClr val="FFFFFF"/>
                </a:highlight>
                <a:latin typeface="Proxima Nova"/>
                <a:ea typeface="Proxima Nova"/>
                <a:cs typeface="Proxima Nova"/>
                <a:sym typeface="Proxima Nova"/>
              </a:rPr>
              <a:t> </a:t>
            </a:r>
            <a:r>
              <a:rPr lang="en" sz="1600">
                <a:highlight>
                  <a:srgbClr val="FFFFFF"/>
                </a:highlight>
                <a:uFill>
                  <a:noFill/>
                </a:uFill>
                <a:latin typeface="Proxima Nova"/>
                <a:ea typeface="Proxima Nova"/>
                <a:cs typeface="Proxima Nova"/>
                <a:sym typeface="Proxima Nova"/>
                <a:hlinkClick r:id="rId3"/>
              </a:rPr>
              <a:t>Zaheen Hamidani</a:t>
            </a:r>
            <a:r>
              <a:rPr lang="en" sz="1600">
                <a:highlight>
                  <a:srgbClr val="FFFFFF"/>
                </a:highlight>
                <a:latin typeface="Proxima Nova"/>
                <a:ea typeface="Proxima Nova"/>
                <a:cs typeface="Proxima Nova"/>
                <a:sym typeface="Proxima Nova"/>
              </a:rPr>
              <a:t> on Kaggle </a:t>
            </a:r>
            <a:endParaRPr sz="1600">
              <a:highlight>
                <a:srgbClr val="FFFFFF"/>
              </a:highlight>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highlight>
                  <a:srgbClr val="FFFFFF"/>
                </a:highlight>
                <a:latin typeface="Proxima Nova"/>
                <a:ea typeface="Proxima Nova"/>
                <a:cs typeface="Proxima Nova"/>
                <a:sym typeface="Proxima Nova"/>
              </a:rPr>
              <a:t>Total of 232,725 tracks, with each Track containing 18 features including our target class ‘genre’</a:t>
            </a:r>
            <a:endParaRPr sz="1600">
              <a:highlight>
                <a:srgbClr val="FFFFFF"/>
              </a:highlight>
              <a:latin typeface="Proxima Nova"/>
              <a:ea typeface="Proxima Nova"/>
              <a:cs typeface="Proxima Nova"/>
              <a:sym typeface="Proxima Nova"/>
            </a:endParaRPr>
          </a:p>
          <a:p>
            <a:pPr indent="-330200" lvl="0" marL="457200" rtl="0" algn="l">
              <a:spcBef>
                <a:spcPts val="600"/>
              </a:spcBef>
              <a:spcAft>
                <a:spcPts val="0"/>
              </a:spcAft>
              <a:buSzPts val="1600"/>
              <a:buFont typeface="Proxima Nova"/>
              <a:buChar char="▪"/>
            </a:pPr>
            <a:r>
              <a:rPr lang="en" sz="1600">
                <a:highlight>
                  <a:srgbClr val="FFFFFF"/>
                </a:highlight>
                <a:latin typeface="Proxima Nova"/>
                <a:ea typeface="Proxima Nova"/>
                <a:cs typeface="Proxima Nova"/>
                <a:sym typeface="Proxima Nova"/>
              </a:rPr>
              <a:t>There are 26 different genres in the full dataset</a:t>
            </a:r>
            <a:endParaRPr b="1" sz="1600">
              <a:highlight>
                <a:srgbClr val="FFFFFF"/>
              </a:highlight>
              <a:latin typeface="Proxima Nova"/>
              <a:ea typeface="Proxima Nova"/>
              <a:cs typeface="Proxima Nova"/>
              <a:sym typeface="Proxima Nova"/>
            </a:endParaRPr>
          </a:p>
        </p:txBody>
      </p:sp>
      <p:pic>
        <p:nvPicPr>
          <p:cNvPr id="83" name="Google Shape;83;p16"/>
          <p:cNvPicPr preferRelativeResize="0"/>
          <p:nvPr/>
        </p:nvPicPr>
        <p:blipFill rotWithShape="1">
          <a:blip r:embed="rId4">
            <a:alphaModFix/>
          </a:blip>
          <a:srcRect b="52671" l="8071" r="0" t="0"/>
          <a:stretch/>
        </p:blipFill>
        <p:spPr>
          <a:xfrm>
            <a:off x="731375" y="2245825"/>
            <a:ext cx="3840625" cy="2434426"/>
          </a:xfrm>
          <a:prstGeom prst="rect">
            <a:avLst/>
          </a:prstGeom>
          <a:noFill/>
          <a:ln cap="flat" cmpd="sng" w="19050">
            <a:solidFill>
              <a:srgbClr val="000000"/>
            </a:solidFill>
            <a:prstDash val="solid"/>
            <a:round/>
            <a:headEnd len="sm" w="sm" type="none"/>
            <a:tailEnd len="sm" w="sm" type="none"/>
          </a:ln>
        </p:spPr>
      </p:pic>
      <p:pic>
        <p:nvPicPr>
          <p:cNvPr id="84" name="Google Shape;84;p16"/>
          <p:cNvPicPr preferRelativeResize="0"/>
          <p:nvPr/>
        </p:nvPicPr>
        <p:blipFill rotWithShape="1">
          <a:blip r:embed="rId4">
            <a:alphaModFix/>
          </a:blip>
          <a:srcRect b="0" l="8071" r="0" t="55531"/>
          <a:stretch/>
        </p:blipFill>
        <p:spPr>
          <a:xfrm>
            <a:off x="4659400" y="2245826"/>
            <a:ext cx="3840625" cy="243442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869150" y="56525"/>
            <a:ext cx="50922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Assumptions</a:t>
            </a:r>
            <a:endParaRPr>
              <a:latin typeface="Proxima Nova"/>
              <a:ea typeface="Proxima Nova"/>
              <a:cs typeface="Proxima Nova"/>
              <a:sym typeface="Proxima Nova"/>
            </a:endParaRPr>
          </a:p>
        </p:txBody>
      </p:sp>
      <p:sp>
        <p:nvSpPr>
          <p:cNvPr id="90" name="Google Shape;90;p17"/>
          <p:cNvSpPr txBox="1"/>
          <p:nvPr>
            <p:ph idx="1" type="body"/>
          </p:nvPr>
        </p:nvSpPr>
        <p:spPr>
          <a:xfrm>
            <a:off x="869100" y="1416725"/>
            <a:ext cx="7405800" cy="279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212121"/>
                </a:solidFill>
                <a:highlight>
                  <a:srgbClr val="FFFFFF"/>
                </a:highlight>
                <a:latin typeface="Proxima Nova"/>
                <a:ea typeface="Proxima Nova"/>
                <a:cs typeface="Proxima Nova"/>
                <a:sym typeface="Proxima Nova"/>
              </a:rPr>
              <a:t>In this lab we made a few very large assumptions that if were not made, would have completely changed the results of the project. </a:t>
            </a:r>
            <a:endParaRPr sz="1600">
              <a:solidFill>
                <a:srgbClr val="212121"/>
              </a:solidFill>
              <a:highlight>
                <a:srgbClr val="FFFFFF"/>
              </a:highlight>
              <a:latin typeface="Proxima Nova"/>
              <a:ea typeface="Proxima Nova"/>
              <a:cs typeface="Proxima Nova"/>
              <a:sym typeface="Proxima Nova"/>
            </a:endParaRPr>
          </a:p>
          <a:p>
            <a:pPr indent="-330200" lvl="0" marL="457200" rtl="0" algn="l">
              <a:spcBef>
                <a:spcPts val="600"/>
              </a:spcBef>
              <a:spcAft>
                <a:spcPts val="0"/>
              </a:spcAft>
              <a:buClr>
                <a:srgbClr val="212121"/>
              </a:buClr>
              <a:buSzPts val="1600"/>
              <a:buFont typeface="Proxima Nova"/>
              <a:buChar char="▪"/>
            </a:pPr>
            <a:r>
              <a:rPr lang="en" sz="1600">
                <a:solidFill>
                  <a:srgbClr val="212121"/>
                </a:solidFill>
                <a:highlight>
                  <a:srgbClr val="FFFFFF"/>
                </a:highlight>
                <a:latin typeface="Proxima Nova"/>
                <a:ea typeface="Proxima Nova"/>
                <a:cs typeface="Proxima Nova"/>
                <a:sym typeface="Proxima Nova"/>
              </a:rPr>
              <a:t>First we assumed that the data had not been balanced to resemble to real world distribution of the frequencies of genres. </a:t>
            </a:r>
            <a:r>
              <a:rPr lang="en" sz="1600">
                <a:solidFill>
                  <a:srgbClr val="212121"/>
                </a:solidFill>
                <a:highlight>
                  <a:srgbClr val="FFFFFF"/>
                </a:highlight>
                <a:latin typeface="Proxima Nova"/>
                <a:ea typeface="Proxima Nova"/>
                <a:cs typeface="Proxima Nova"/>
                <a:sym typeface="Proxima Nova"/>
              </a:rPr>
              <a:t>Because</a:t>
            </a:r>
            <a:r>
              <a:rPr lang="en" sz="1600">
                <a:solidFill>
                  <a:srgbClr val="212121"/>
                </a:solidFill>
                <a:highlight>
                  <a:srgbClr val="FFFFFF"/>
                </a:highlight>
                <a:latin typeface="Proxima Nova"/>
                <a:ea typeface="Proxima Nova"/>
                <a:cs typeface="Proxima Nova"/>
                <a:sym typeface="Proxima Nova"/>
              </a:rPr>
              <a:t> of this assumption we were forced to rebalance the data and in turn change the overall applicability of our project. </a:t>
            </a:r>
            <a:endParaRPr sz="1600">
              <a:solidFill>
                <a:srgbClr val="212121"/>
              </a:solidFill>
              <a:highlight>
                <a:srgbClr val="FFFFFF"/>
              </a:highlight>
              <a:latin typeface="Proxima Nova"/>
              <a:ea typeface="Proxima Nova"/>
              <a:cs typeface="Proxima Nova"/>
              <a:sym typeface="Proxima Nova"/>
            </a:endParaRPr>
          </a:p>
          <a:p>
            <a:pPr indent="-330200" lvl="0" marL="457200" rtl="0" algn="l">
              <a:spcBef>
                <a:spcPts val="0"/>
              </a:spcBef>
              <a:spcAft>
                <a:spcPts val="0"/>
              </a:spcAft>
              <a:buClr>
                <a:srgbClr val="212121"/>
              </a:buClr>
              <a:buSzPts val="1600"/>
              <a:buFont typeface="Proxima Nova"/>
              <a:buChar char="▪"/>
            </a:pPr>
            <a:r>
              <a:rPr lang="en" sz="1600">
                <a:solidFill>
                  <a:srgbClr val="212121"/>
                </a:solidFill>
                <a:highlight>
                  <a:srgbClr val="FFFFFF"/>
                </a:highlight>
                <a:latin typeface="Proxima Nova"/>
                <a:ea typeface="Proxima Nova"/>
                <a:cs typeface="Proxima Nova"/>
                <a:sym typeface="Proxima Nova"/>
              </a:rPr>
              <a:t>Second we assumed that this data had been randomly selected without bias. </a:t>
            </a:r>
            <a:r>
              <a:rPr lang="en" sz="1600">
                <a:solidFill>
                  <a:srgbClr val="212121"/>
                </a:solidFill>
                <a:highlight>
                  <a:srgbClr val="FFFFFF"/>
                </a:highlight>
                <a:latin typeface="Proxima Nova"/>
                <a:ea typeface="Proxima Nova"/>
                <a:cs typeface="Proxima Nova"/>
                <a:sym typeface="Proxima Nova"/>
              </a:rPr>
              <a:t>Obviously</a:t>
            </a:r>
            <a:r>
              <a:rPr lang="en" sz="1600">
                <a:solidFill>
                  <a:srgbClr val="212121"/>
                </a:solidFill>
                <a:highlight>
                  <a:srgbClr val="FFFFFF"/>
                </a:highlight>
                <a:latin typeface="Proxima Nova"/>
                <a:ea typeface="Proxima Nova"/>
                <a:cs typeface="Proxima Nova"/>
                <a:sym typeface="Proxima Nova"/>
              </a:rPr>
              <a:t> this is not something we are capable of verifying, but with most test labs, it is a common assumption.</a:t>
            </a:r>
            <a:endParaRPr sz="16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98950" y="5193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96" name="Google Shape;96;p18"/>
          <p:cNvSpPr txBox="1"/>
          <p:nvPr>
            <p:ph idx="1" type="body"/>
          </p:nvPr>
        </p:nvSpPr>
        <p:spPr>
          <a:xfrm>
            <a:off x="498950" y="776175"/>
            <a:ext cx="8520600" cy="34164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genre</a:t>
            </a:r>
            <a:r>
              <a:rPr lang="en" sz="1300">
                <a:solidFill>
                  <a:srgbClr val="000000"/>
                </a:solidFill>
                <a:latin typeface="Proxima Nova"/>
                <a:ea typeface="Proxima Nova"/>
                <a:cs typeface="Proxima Nova"/>
                <a:sym typeface="Proxima Nova"/>
              </a:rPr>
              <a:t>: a category of artistic composition</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artist_name</a:t>
            </a:r>
            <a:r>
              <a:rPr lang="en" sz="1300">
                <a:solidFill>
                  <a:srgbClr val="000000"/>
                </a:solidFill>
                <a:latin typeface="Proxima Nova"/>
                <a:ea typeface="Proxima Nova"/>
                <a:cs typeface="Proxima Nova"/>
                <a:sym typeface="Proxima Nova"/>
              </a:rPr>
              <a:t>: the name of the artist</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track_name</a:t>
            </a:r>
            <a:r>
              <a:rPr lang="en" sz="1300">
                <a:solidFill>
                  <a:srgbClr val="000000"/>
                </a:solidFill>
                <a:latin typeface="Proxima Nova"/>
                <a:ea typeface="Proxima Nova"/>
                <a:cs typeface="Proxima Nova"/>
                <a:sym typeface="Proxima Nova"/>
              </a:rPr>
              <a:t>: the name of the song</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track_id</a:t>
            </a:r>
            <a:r>
              <a:rPr lang="en" sz="1300">
                <a:solidFill>
                  <a:srgbClr val="000000"/>
                </a:solidFill>
                <a:latin typeface="Proxima Nova"/>
                <a:ea typeface="Proxima Nova"/>
                <a:cs typeface="Proxima Nova"/>
                <a:sym typeface="Proxima Nova"/>
              </a:rPr>
              <a:t>: the </a:t>
            </a:r>
            <a:r>
              <a:rPr lang="en" sz="1300">
                <a:solidFill>
                  <a:srgbClr val="000000"/>
                </a:solidFill>
                <a:latin typeface="Proxima Nova"/>
                <a:ea typeface="Proxima Nova"/>
                <a:cs typeface="Proxima Nova"/>
                <a:sym typeface="Proxima Nova"/>
              </a:rPr>
              <a:t>Spotify</a:t>
            </a:r>
            <a:r>
              <a:rPr lang="en" sz="1300">
                <a:solidFill>
                  <a:srgbClr val="000000"/>
                </a:solidFill>
                <a:latin typeface="Proxima Nova"/>
                <a:ea typeface="Proxima Nova"/>
                <a:cs typeface="Proxima Nova"/>
                <a:sym typeface="Proxima Nova"/>
              </a:rPr>
              <a:t> Id of the song (every song has a unique id)</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popularity:</a:t>
            </a:r>
            <a:r>
              <a:rPr lang="en" sz="1300">
                <a:solidFill>
                  <a:srgbClr val="000000"/>
                </a:solidFill>
                <a:latin typeface="Proxima Nova"/>
                <a:ea typeface="Proxima Nova"/>
                <a:cs typeface="Proxima Nova"/>
                <a:sym typeface="Proxima Nova"/>
              </a:rPr>
              <a:t> the spotify's rating of popularity (range: [1,100])</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acousticness</a:t>
            </a:r>
            <a:r>
              <a:rPr lang="en" sz="1300">
                <a:solidFill>
                  <a:srgbClr val="000000"/>
                </a:solidFill>
                <a:latin typeface="Proxima Nova"/>
                <a:ea typeface="Proxima Nova"/>
                <a:cs typeface="Proxima Nova"/>
                <a:sym typeface="Proxima Nova"/>
              </a:rPr>
              <a:t>: A confidence measure from 0.0 to 1.0 of whether the track is acoustic.</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danceability</a:t>
            </a:r>
            <a:r>
              <a:rPr lang="en" sz="1300">
                <a:solidFill>
                  <a:srgbClr val="000000"/>
                </a:solidFill>
                <a:latin typeface="Proxima Nova"/>
                <a:ea typeface="Proxima Nova"/>
                <a:cs typeface="Proxima Nova"/>
                <a:sym typeface="Proxima Nova"/>
              </a:rPr>
              <a:t>: Danceability describes how suitable a track is for dancing based on a combination of musical elements including tempo, rhythm stability, beat strength, and overall regularity.</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duration_ms</a:t>
            </a:r>
            <a:r>
              <a:rPr lang="en" sz="1300">
                <a:solidFill>
                  <a:srgbClr val="000000"/>
                </a:solidFill>
                <a:latin typeface="Proxima Nova"/>
                <a:ea typeface="Proxima Nova"/>
                <a:cs typeface="Proxima Nova"/>
                <a:sym typeface="Proxima Nova"/>
              </a:rPr>
              <a:t>: the length of the song measure in </a:t>
            </a:r>
            <a:r>
              <a:rPr lang="en" sz="1300">
                <a:solidFill>
                  <a:srgbClr val="000000"/>
                </a:solidFill>
                <a:latin typeface="Proxima Nova"/>
                <a:ea typeface="Proxima Nova"/>
                <a:cs typeface="Proxima Nova"/>
                <a:sym typeface="Proxima Nova"/>
              </a:rPr>
              <a:t>milliseconds</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Energy</a:t>
            </a:r>
            <a:r>
              <a:rPr lang="en" sz="1300">
                <a:solidFill>
                  <a:srgbClr val="000000"/>
                </a:solidFill>
                <a:latin typeface="Proxima Nova"/>
                <a:ea typeface="Proxima Nova"/>
                <a:cs typeface="Proxima Nova"/>
                <a:sym typeface="Proxima Nova"/>
              </a:rPr>
              <a:t>: Energy is a measure from 0.0 to 1.0 and represents a perceptual measure of intensity and activity.</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Instrumentalness</a:t>
            </a:r>
            <a:r>
              <a:rPr lang="en" sz="1300">
                <a:solidFill>
                  <a:srgbClr val="000000"/>
                </a:solidFill>
                <a:latin typeface="Proxima Nova"/>
                <a:ea typeface="Proxima Nova"/>
                <a:cs typeface="Proxima Nova"/>
                <a:sym typeface="Proxima Nova"/>
              </a:rPr>
              <a:t>: Predicts whether a track contains no vocals.</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key:</a:t>
            </a:r>
            <a:r>
              <a:rPr lang="en" sz="1300">
                <a:solidFill>
                  <a:srgbClr val="000000"/>
                </a:solidFill>
                <a:latin typeface="Proxima Nova"/>
                <a:ea typeface="Proxima Nova"/>
                <a:cs typeface="Proxima Nova"/>
                <a:sym typeface="Proxima Nova"/>
              </a:rPr>
              <a:t> the key the song is played in</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liveness:</a:t>
            </a:r>
            <a:r>
              <a:rPr lang="en" sz="1300">
                <a:solidFill>
                  <a:srgbClr val="000000"/>
                </a:solidFill>
                <a:latin typeface="Proxima Nova"/>
                <a:ea typeface="Proxima Nova"/>
                <a:cs typeface="Proxima Nova"/>
                <a:sym typeface="Proxima Nova"/>
              </a:rPr>
              <a:t> Detects the presence of an audience in the recording.</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Loudness:</a:t>
            </a:r>
            <a:r>
              <a:rPr lang="en" sz="1300">
                <a:solidFill>
                  <a:srgbClr val="000000"/>
                </a:solidFill>
                <a:latin typeface="Proxima Nova"/>
                <a:ea typeface="Proxima Nova"/>
                <a:cs typeface="Proxima Nova"/>
                <a:sym typeface="Proxima Nova"/>
              </a:rPr>
              <a:t> The overall loudness of a track in decibels (dB).</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Mode</a:t>
            </a:r>
            <a:r>
              <a:rPr lang="en" sz="1300">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whether</a:t>
            </a:r>
            <a:r>
              <a:rPr lang="en" sz="1300">
                <a:solidFill>
                  <a:srgbClr val="000000"/>
                </a:solidFill>
                <a:latin typeface="Proxima Nova"/>
                <a:ea typeface="Proxima Nova"/>
                <a:cs typeface="Proxima Nova"/>
                <a:sym typeface="Proxima Nova"/>
              </a:rPr>
              <a:t> the song is played in a minor or major chord</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speechiness:</a:t>
            </a:r>
            <a:r>
              <a:rPr lang="en" sz="1300">
                <a:solidFill>
                  <a:srgbClr val="000000"/>
                </a:solidFill>
                <a:latin typeface="Proxima Nova"/>
                <a:ea typeface="Proxima Nova"/>
                <a:cs typeface="Proxima Nova"/>
                <a:sym typeface="Proxima Nova"/>
              </a:rPr>
              <a:t> Speechiness detects the presence of spoken words in a track.</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tempo: </a:t>
            </a:r>
            <a:r>
              <a:rPr lang="en" sz="1300">
                <a:solidFill>
                  <a:srgbClr val="000000"/>
                </a:solidFill>
                <a:latin typeface="Proxima Nova"/>
                <a:ea typeface="Proxima Nova"/>
                <a:cs typeface="Proxima Nova"/>
                <a:sym typeface="Proxima Nova"/>
              </a:rPr>
              <a:t>the pace at which the song is played at</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time signature</a:t>
            </a:r>
            <a:r>
              <a:rPr lang="en" sz="1300">
                <a:solidFill>
                  <a:srgbClr val="000000"/>
                </a:solidFill>
                <a:latin typeface="Proxima Nova"/>
                <a:ea typeface="Proxima Nova"/>
                <a:cs typeface="Proxima Nova"/>
                <a:sym typeface="Proxima Nova"/>
              </a:rPr>
              <a:t>: the signature the pace of the song is played at</a:t>
            </a:r>
            <a:endParaRPr sz="1300">
              <a:solidFill>
                <a:srgbClr val="000000"/>
              </a:solidFill>
              <a:latin typeface="Proxima Nova"/>
              <a:ea typeface="Proxima Nova"/>
              <a:cs typeface="Proxima Nova"/>
              <a:sym typeface="Proxima Nova"/>
            </a:endParaRPr>
          </a:p>
          <a:p>
            <a:pPr indent="-311150" lvl="0" marL="457200" rtl="0" algn="l">
              <a:spcBef>
                <a:spcPts val="0"/>
              </a:spcBef>
              <a:spcAft>
                <a:spcPts val="0"/>
              </a:spcAft>
              <a:buClr>
                <a:srgbClr val="000000"/>
              </a:buClr>
              <a:buSzPts val="1300"/>
              <a:buFont typeface="Roboto"/>
              <a:buChar char="▪"/>
            </a:pPr>
            <a:r>
              <a:rPr b="1" lang="en" sz="1300">
                <a:solidFill>
                  <a:srgbClr val="000000"/>
                </a:solidFill>
                <a:latin typeface="Proxima Nova"/>
                <a:ea typeface="Proxima Nova"/>
                <a:cs typeface="Proxima Nova"/>
                <a:sym typeface="Proxima Nova"/>
              </a:rPr>
              <a:t>valence: </a:t>
            </a:r>
            <a:r>
              <a:rPr lang="en" sz="1300">
                <a:solidFill>
                  <a:srgbClr val="000000"/>
                </a:solidFill>
                <a:latin typeface="Proxima Nova"/>
                <a:ea typeface="Proxima Nova"/>
                <a:cs typeface="Proxima Nova"/>
                <a:sym typeface="Proxima Nova"/>
              </a:rPr>
              <a:t>A measure from 0.0 to 1.0 describing the musical positiveness conveyed by a track.</a:t>
            </a:r>
            <a:endParaRPr sz="1300">
              <a:solidFill>
                <a:srgbClr val="000000"/>
              </a:solidFill>
              <a:latin typeface="Proxima Nova"/>
              <a:ea typeface="Proxima Nova"/>
              <a:cs typeface="Proxima Nova"/>
              <a:sym typeface="Proxima Nova"/>
            </a:endParaRPr>
          </a:p>
          <a:p>
            <a:pPr indent="0" lvl="0" marL="0" rtl="0" algn="l">
              <a:spcBef>
                <a:spcPts val="600"/>
              </a:spcBef>
              <a:spcAft>
                <a:spcPts val="0"/>
              </a:spcAft>
              <a:buNone/>
            </a:pPr>
            <a:r>
              <a:t/>
            </a:r>
            <a:endParaRPr sz="1300">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4294967295" type="ctrTitle"/>
          </p:nvPr>
        </p:nvSpPr>
        <p:spPr>
          <a:xfrm>
            <a:off x="823558" y="669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FFFFFF"/>
                </a:solidFill>
                <a:latin typeface="Proxima Nova"/>
                <a:ea typeface="Proxima Nova"/>
                <a:cs typeface="Proxima Nova"/>
                <a:sym typeface="Proxima Nova"/>
              </a:rPr>
              <a:t> </a:t>
            </a:r>
            <a:r>
              <a:rPr lang="en" sz="4400">
                <a:solidFill>
                  <a:srgbClr val="FFFFFF"/>
                </a:solidFill>
                <a:latin typeface="Proxima Nova"/>
                <a:ea typeface="Proxima Nova"/>
                <a:cs typeface="Proxima Nova"/>
                <a:sym typeface="Proxima Nova"/>
              </a:rPr>
              <a:t>        Data Analysis</a:t>
            </a:r>
            <a:endParaRPr sz="4400">
              <a:solidFill>
                <a:srgbClr val="FFFFFF"/>
              </a:solidFill>
              <a:latin typeface="Proxima Nova"/>
              <a:ea typeface="Proxima Nova"/>
              <a:cs typeface="Proxima Nova"/>
              <a:sym typeface="Proxima Nova"/>
            </a:endParaRPr>
          </a:p>
        </p:txBody>
      </p:sp>
      <p:sp>
        <p:nvSpPr>
          <p:cNvPr id="102" name="Google Shape;102;p19"/>
          <p:cNvSpPr txBox="1"/>
          <p:nvPr>
            <p:ph idx="4294967295" type="subTitle"/>
          </p:nvPr>
        </p:nvSpPr>
        <p:spPr>
          <a:xfrm>
            <a:off x="1722600" y="2834650"/>
            <a:ext cx="56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solidFill>
                  <a:srgbClr val="FFFFFF"/>
                </a:solidFill>
                <a:latin typeface="Proxima Nova"/>
                <a:ea typeface="Proxima Nova"/>
                <a:cs typeface="Proxima Nova"/>
                <a:sym typeface="Proxima Nova"/>
              </a:rPr>
              <a:t>Data Exploration</a:t>
            </a:r>
            <a:endParaRPr b="1" sz="4000">
              <a:solidFill>
                <a:srgbClr val="FFFFFF"/>
              </a:solidFill>
              <a:latin typeface="Proxima Nova"/>
              <a:ea typeface="Proxima Nova"/>
              <a:cs typeface="Proxima Nova"/>
              <a:sym typeface="Proxima Nova"/>
            </a:endParaRPr>
          </a:p>
          <a:p>
            <a:pPr indent="0" lvl="0" marL="0" rtl="0" algn="ctr">
              <a:spcBef>
                <a:spcPts val="600"/>
              </a:spcBef>
              <a:spcAft>
                <a:spcPts val="0"/>
              </a:spcAft>
              <a:buNone/>
            </a:pPr>
            <a:r>
              <a:t/>
            </a:r>
            <a:endParaRPr>
              <a:solidFill>
                <a:srgbClr val="FFFFFF"/>
              </a:solidFill>
              <a:latin typeface="Proxima Nova"/>
              <a:ea typeface="Proxima Nova"/>
              <a:cs typeface="Proxima Nova"/>
              <a:sym typeface="Proxima Nova"/>
            </a:endParaRPr>
          </a:p>
        </p:txBody>
      </p:sp>
      <p:pic>
        <p:nvPicPr>
          <p:cNvPr id="103" name="Google Shape;103;p19"/>
          <p:cNvPicPr preferRelativeResize="0"/>
          <p:nvPr/>
        </p:nvPicPr>
        <p:blipFill>
          <a:blip r:embed="rId3">
            <a:alphaModFix/>
          </a:blip>
          <a:stretch>
            <a:fillRect/>
          </a:stretch>
        </p:blipFill>
        <p:spPr>
          <a:xfrm>
            <a:off x="1309975" y="563525"/>
            <a:ext cx="3033676" cy="297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869150" y="651475"/>
            <a:ext cx="7379100" cy="7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Duplicates and Missing info</a:t>
            </a:r>
            <a:endParaRPr/>
          </a:p>
        </p:txBody>
      </p:sp>
      <p:sp>
        <p:nvSpPr>
          <p:cNvPr id="109" name="Google Shape;109;p20"/>
          <p:cNvSpPr txBox="1"/>
          <p:nvPr>
            <p:ph idx="1" type="body"/>
          </p:nvPr>
        </p:nvSpPr>
        <p:spPr>
          <a:xfrm>
            <a:off x="694625" y="1329625"/>
            <a:ext cx="3516600" cy="5838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Proxima Nova"/>
              <a:buChar char="▪"/>
            </a:pPr>
            <a:r>
              <a:rPr lang="en">
                <a:highlight>
                  <a:srgbClr val="FFFFFE"/>
                </a:highlight>
                <a:latin typeface="Proxima Nova"/>
                <a:ea typeface="Proxima Nova"/>
                <a:cs typeface="Proxima Nova"/>
                <a:sym typeface="Proxima Nova"/>
              </a:rPr>
              <a:t>On a positive note, our </a:t>
            </a:r>
            <a:r>
              <a:rPr lang="en">
                <a:highlight>
                  <a:srgbClr val="FFFFFE"/>
                </a:highlight>
                <a:latin typeface="Proxima Nova"/>
                <a:ea typeface="Proxima Nova"/>
                <a:cs typeface="Proxima Nova"/>
                <a:sym typeface="Proxima Nova"/>
              </a:rPr>
              <a:t>data frame</a:t>
            </a:r>
            <a:r>
              <a:rPr lang="en">
                <a:highlight>
                  <a:srgbClr val="FFFFFE"/>
                </a:highlight>
                <a:latin typeface="Proxima Nova"/>
                <a:ea typeface="Proxima Nova"/>
                <a:cs typeface="Proxima Nova"/>
                <a:sym typeface="Proxima Nova"/>
              </a:rPr>
              <a:t> contained no NaNs, which is great for knowing that we </a:t>
            </a:r>
            <a:r>
              <a:rPr lang="en">
                <a:highlight>
                  <a:srgbClr val="FFFFFE"/>
                </a:highlight>
                <a:latin typeface="Proxima Nova"/>
                <a:ea typeface="Proxima Nova"/>
                <a:cs typeface="Proxima Nova"/>
                <a:sym typeface="Proxima Nova"/>
              </a:rPr>
              <a:t>won't</a:t>
            </a:r>
            <a:r>
              <a:rPr lang="en">
                <a:highlight>
                  <a:srgbClr val="FFFFFE"/>
                </a:highlight>
                <a:latin typeface="Proxima Nova"/>
                <a:ea typeface="Proxima Nova"/>
                <a:cs typeface="Proxima Nova"/>
                <a:sym typeface="Proxima Nova"/>
              </a:rPr>
              <a:t> be required to remove to replace feature values.</a:t>
            </a:r>
            <a:endParaRPr>
              <a:highlight>
                <a:srgbClr val="FFFFFE"/>
              </a:highlight>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a:highlight>
                  <a:srgbClr val="FFFFFE"/>
                </a:highlight>
                <a:latin typeface="Proxima Nova"/>
                <a:ea typeface="Proxima Nova"/>
                <a:cs typeface="Proxima Nova"/>
                <a:sym typeface="Proxima Nova"/>
              </a:rPr>
              <a:t>However, even </a:t>
            </a:r>
            <a:r>
              <a:rPr lang="en">
                <a:highlight>
                  <a:srgbClr val="FFFFFE"/>
                </a:highlight>
                <a:latin typeface="Proxima Nova"/>
                <a:ea typeface="Proxima Nova"/>
                <a:cs typeface="Proxima Nova"/>
                <a:sym typeface="Proxima Nova"/>
              </a:rPr>
              <a:t>though there</a:t>
            </a:r>
            <a:r>
              <a:rPr lang="en">
                <a:highlight>
                  <a:srgbClr val="FFFFFE"/>
                </a:highlight>
                <a:latin typeface="Proxima Nova"/>
                <a:ea typeface="Proxima Nova"/>
                <a:cs typeface="Proxima Nova"/>
                <a:sym typeface="Proxima Nova"/>
              </a:rPr>
              <a:t> were no missing </a:t>
            </a:r>
            <a:r>
              <a:rPr lang="en">
                <a:highlight>
                  <a:srgbClr val="FFFFFE"/>
                </a:highlight>
                <a:latin typeface="Proxima Nova"/>
                <a:ea typeface="Proxima Nova"/>
                <a:cs typeface="Proxima Nova"/>
                <a:sym typeface="Proxima Nova"/>
              </a:rPr>
              <a:t>pieces</a:t>
            </a:r>
            <a:r>
              <a:rPr lang="en">
                <a:highlight>
                  <a:srgbClr val="FFFFFE"/>
                </a:highlight>
                <a:latin typeface="Proxima Nova"/>
                <a:ea typeface="Proxima Nova"/>
                <a:cs typeface="Proxima Nova"/>
                <a:sym typeface="Proxima Nova"/>
              </a:rPr>
              <a:t> of information, </a:t>
            </a:r>
            <a:r>
              <a:rPr lang="en">
                <a:highlight>
                  <a:srgbClr val="FFFFFE"/>
                </a:highlight>
                <a:latin typeface="Proxima Nova"/>
                <a:ea typeface="Proxima Nova"/>
                <a:cs typeface="Proxima Nova"/>
                <a:sym typeface="Proxima Nova"/>
              </a:rPr>
              <a:t>there were songs that labelled were  into multiple genres. Take a look at this data</a:t>
            </a:r>
            <a:endParaRPr>
              <a:highlight>
                <a:srgbClr val="FFFFFE"/>
              </a:highlight>
              <a:latin typeface="Proxima Nova"/>
              <a:ea typeface="Proxima Nova"/>
              <a:cs typeface="Proxima Nova"/>
              <a:sym typeface="Proxima Nova"/>
            </a:endParaRPr>
          </a:p>
          <a:p>
            <a:pPr indent="0" lvl="0" marL="0" rtl="0" algn="l">
              <a:spcBef>
                <a:spcPts val="600"/>
              </a:spcBef>
              <a:spcAft>
                <a:spcPts val="0"/>
              </a:spcAft>
              <a:buNone/>
            </a:pPr>
            <a:r>
              <a:t/>
            </a:r>
            <a:endParaRPr sz="1050">
              <a:highlight>
                <a:srgbClr val="FFFFFE"/>
              </a:highlight>
              <a:latin typeface="Georgia"/>
              <a:ea typeface="Georgia"/>
              <a:cs typeface="Georgia"/>
              <a:sym typeface="Georgia"/>
            </a:endParaRPr>
          </a:p>
          <a:p>
            <a:pPr indent="0" lvl="0" marL="0" rtl="0" algn="l">
              <a:spcBef>
                <a:spcPts val="600"/>
              </a:spcBef>
              <a:spcAft>
                <a:spcPts val="0"/>
              </a:spcAft>
              <a:buNone/>
            </a:pPr>
            <a:r>
              <a:t/>
            </a:r>
            <a:endParaRPr/>
          </a:p>
        </p:txBody>
      </p:sp>
      <p:pic>
        <p:nvPicPr>
          <p:cNvPr id="110" name="Google Shape;110;p20"/>
          <p:cNvPicPr preferRelativeResize="0"/>
          <p:nvPr/>
        </p:nvPicPr>
        <p:blipFill rotWithShape="1">
          <a:blip r:embed="rId3">
            <a:alphaModFix/>
          </a:blip>
          <a:srcRect b="0" l="6533" r="0" t="0"/>
          <a:stretch/>
        </p:blipFill>
        <p:spPr>
          <a:xfrm>
            <a:off x="4385750" y="1480875"/>
            <a:ext cx="4316200" cy="2181750"/>
          </a:xfrm>
          <a:prstGeom prst="rect">
            <a:avLst/>
          </a:prstGeom>
          <a:noFill/>
          <a:ln cap="flat" cmpd="sng" w="19050">
            <a:solidFill>
              <a:srgbClr val="000000"/>
            </a:solidFill>
            <a:prstDash val="solid"/>
            <a:round/>
            <a:headEnd len="sm" w="sm" type="none"/>
            <a:tailEnd len="sm" w="sm" type="none"/>
          </a:ln>
        </p:spPr>
      </p:pic>
      <p:sp>
        <p:nvSpPr>
          <p:cNvPr id="111" name="Google Shape;111;p20"/>
          <p:cNvSpPr txBox="1"/>
          <p:nvPr/>
        </p:nvSpPr>
        <p:spPr>
          <a:xfrm>
            <a:off x="5299000" y="3680325"/>
            <a:ext cx="2489700" cy="10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Proxima Nova"/>
                <a:ea typeface="Proxima Nova"/>
                <a:cs typeface="Proxima Nova"/>
                <a:sym typeface="Proxima Nova"/>
              </a:rPr>
              <a:t>Analysis of full dataframe:</a:t>
            </a:r>
            <a:endParaRPr b="1" sz="12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Unique Duplicates: 55951</a:t>
            </a:r>
            <a:endParaRPr sz="12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Total Duplicates: 91075</a:t>
            </a:r>
            <a:endParaRPr sz="12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Total Data: 232725</a:t>
            </a:r>
            <a:endParaRPr sz="12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Duplicates %: 39.13</a:t>
            </a:r>
            <a:endParaRPr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869150" y="673100"/>
            <a:ext cx="5092200" cy="87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Unbalanced</a:t>
            </a:r>
            <a:r>
              <a:rPr lang="en">
                <a:latin typeface="Proxima Nova"/>
                <a:ea typeface="Proxima Nova"/>
                <a:cs typeface="Proxima Nova"/>
                <a:sym typeface="Proxima Nova"/>
              </a:rPr>
              <a:t> Data</a:t>
            </a:r>
            <a:endParaRPr>
              <a:latin typeface="Proxima Nova"/>
              <a:ea typeface="Proxima Nova"/>
              <a:cs typeface="Proxima Nova"/>
              <a:sym typeface="Proxima Nova"/>
            </a:endParaRPr>
          </a:p>
        </p:txBody>
      </p:sp>
      <p:sp>
        <p:nvSpPr>
          <p:cNvPr id="117" name="Google Shape;117;p21"/>
          <p:cNvSpPr txBox="1"/>
          <p:nvPr>
            <p:ph idx="1" type="body"/>
          </p:nvPr>
        </p:nvSpPr>
        <p:spPr>
          <a:xfrm>
            <a:off x="869150" y="1547300"/>
            <a:ext cx="5401200" cy="87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000000"/>
                </a:solidFill>
                <a:latin typeface="Proxima Nova"/>
                <a:ea typeface="Proxima Nova"/>
                <a:cs typeface="Proxima Nova"/>
                <a:sym typeface="Proxima Nova"/>
              </a:rPr>
              <a:t>Notice that the instances of each genre are not balanced. We need to change this later</a:t>
            </a:r>
            <a:endParaRPr b="1"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rPr lang="en" sz="1600">
                <a:solidFill>
                  <a:srgbClr val="000000"/>
                </a:solidFill>
                <a:latin typeface="Proxima Nova"/>
                <a:ea typeface="Proxima Nova"/>
                <a:cs typeface="Proxima Nova"/>
                <a:sym typeface="Proxima Nova"/>
              </a:rPr>
              <a:t>Imbalanced classes put “accuracy” out of business. </a:t>
            </a:r>
            <a:endParaRPr sz="1600">
              <a:solidFill>
                <a:srgbClr val="000000"/>
              </a:solidFill>
              <a:latin typeface="Proxima Nova"/>
              <a:ea typeface="Proxima Nova"/>
              <a:cs typeface="Proxima Nova"/>
              <a:sym typeface="Proxima Nova"/>
            </a:endParaRPr>
          </a:p>
          <a:p>
            <a:pPr indent="0" lvl="0" marL="0" rtl="0" algn="l">
              <a:spcBef>
                <a:spcPts val="600"/>
              </a:spcBef>
              <a:spcAft>
                <a:spcPts val="0"/>
              </a:spcAft>
              <a:buNone/>
            </a:pPr>
            <a:r>
              <a:t/>
            </a:r>
            <a:endParaRPr sz="1350">
              <a:solidFill>
                <a:srgbClr val="333333"/>
              </a:solidFill>
              <a:highlight>
                <a:srgbClr val="FFFFFF"/>
              </a:highlight>
            </a:endParaRPr>
          </a:p>
        </p:txBody>
      </p:sp>
      <p:pic>
        <p:nvPicPr>
          <p:cNvPr id="118" name="Google Shape;118;p21"/>
          <p:cNvPicPr preferRelativeResize="0"/>
          <p:nvPr/>
        </p:nvPicPr>
        <p:blipFill>
          <a:blip r:embed="rId3">
            <a:alphaModFix/>
          </a:blip>
          <a:stretch>
            <a:fillRect/>
          </a:stretch>
        </p:blipFill>
        <p:spPr>
          <a:xfrm>
            <a:off x="6341513" y="497338"/>
            <a:ext cx="2231038" cy="4148825"/>
          </a:xfrm>
          <a:prstGeom prst="rect">
            <a:avLst/>
          </a:prstGeom>
          <a:noFill/>
          <a:ln>
            <a:noFill/>
          </a:ln>
        </p:spPr>
      </p:pic>
      <p:pic>
        <p:nvPicPr>
          <p:cNvPr id="119" name="Google Shape;119;p21"/>
          <p:cNvPicPr preferRelativeResize="0"/>
          <p:nvPr/>
        </p:nvPicPr>
        <p:blipFill>
          <a:blip r:embed="rId4">
            <a:alphaModFix/>
          </a:blip>
          <a:stretch>
            <a:fillRect/>
          </a:stretch>
        </p:blipFill>
        <p:spPr>
          <a:xfrm>
            <a:off x="1430925" y="2571750"/>
            <a:ext cx="3448500" cy="1955650"/>
          </a:xfrm>
          <a:prstGeom prst="rect">
            <a:avLst/>
          </a:prstGeom>
          <a:noFill/>
          <a:ln cap="flat" cmpd="sng" w="19050">
            <a:solidFill>
              <a:srgbClr val="000000"/>
            </a:solidFill>
            <a:prstDash val="solid"/>
            <a:round/>
            <a:headEnd len="sm" w="sm" type="none"/>
            <a:tailEnd len="sm" w="sm" type="none"/>
          </a:ln>
        </p:spPr>
      </p:pic>
      <p:sp>
        <p:nvSpPr>
          <p:cNvPr id="120" name="Google Shape;120;p21"/>
          <p:cNvSpPr/>
          <p:nvPr/>
        </p:nvSpPr>
        <p:spPr>
          <a:xfrm>
            <a:off x="6561350" y="4095025"/>
            <a:ext cx="1826400" cy="27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781100" y="2699000"/>
            <a:ext cx="1826400" cy="15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549600" y="3328375"/>
            <a:ext cx="3022500" cy="15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4816300" y="3129425"/>
            <a:ext cx="14538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Notice:</a:t>
            </a:r>
            <a:endParaRPr b="1"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There is 2 copies of the same genre</a:t>
            </a:r>
            <a:endParaRPr sz="1200">
              <a:latin typeface="Proxima Nova"/>
              <a:ea typeface="Proxima Nova"/>
              <a:cs typeface="Proxima Nova"/>
              <a:sym typeface="Proxima Nova"/>
            </a:endParaRPr>
          </a:p>
        </p:txBody>
      </p:sp>
      <p:cxnSp>
        <p:nvCxnSpPr>
          <p:cNvPr id="124" name="Google Shape;124;p21"/>
          <p:cNvCxnSpPr/>
          <p:nvPr/>
        </p:nvCxnSpPr>
        <p:spPr>
          <a:xfrm>
            <a:off x="4744875" y="3403975"/>
            <a:ext cx="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