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74" r:id="rId3"/>
    <p:sldId id="258" r:id="rId4"/>
    <p:sldId id="275" r:id="rId5"/>
    <p:sldId id="276" r:id="rId6"/>
    <p:sldId id="277" r:id="rId7"/>
    <p:sldId id="278" r:id="rId8"/>
    <p:sldId id="279" r:id="rId9"/>
    <p:sldId id="281" r:id="rId10"/>
    <p:sldId id="282" r:id="rId11"/>
    <p:sldId id="283" r:id="rId12"/>
    <p:sldId id="284" r:id="rId13"/>
    <p:sldId id="285" r:id="rId14"/>
    <p:sldId id="286" r:id="rId15"/>
    <p:sldId id="265" r:id="rId16"/>
    <p:sldId id="266" r:id="rId17"/>
    <p:sldId id="268" r:id="rId18"/>
    <p:sldId id="267" r:id="rId19"/>
    <p:sldId id="269" r:id="rId20"/>
    <p:sldId id="287" r:id="rId21"/>
    <p:sldId id="270" r:id="rId22"/>
    <p:sldId id="288" r:id="rId23"/>
    <p:sldId id="292" r:id="rId24"/>
    <p:sldId id="271" r:id="rId25"/>
    <p:sldId id="272" r:id="rId26"/>
    <p:sldId id="291" r:id="rId27"/>
    <p:sldId id="293" r:id="rId28"/>
    <p:sldId id="294" r:id="rId29"/>
    <p:sldId id="295" r:id="rId30"/>
    <p:sldId id="296" r:id="rId31"/>
    <p:sldId id="289" r:id="rId32"/>
    <p:sldId id="29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37" autoAdjust="0"/>
    <p:restoredTop sz="92185" autoAdjust="0"/>
  </p:normalViewPr>
  <p:slideViewPr>
    <p:cSldViewPr snapToGrid="0">
      <p:cViewPr varScale="1">
        <p:scale>
          <a:sx n="63" d="100"/>
          <a:sy n="63" d="100"/>
        </p:scale>
        <p:origin x="2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CC4BF-4657-4477-B0AF-8D6A89FEF20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A3ED5-16E2-4F36-A3B6-FFFF5C5E1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07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https://www.sportico.com/feature/nba-valuations-average-team-worth-billion-warriors-1234698263/ </a:t>
            </a:r>
          </a:p>
          <a:p>
            <a:endParaRPr lang="en-US" dirty="0"/>
          </a:p>
          <a:p>
            <a:r>
              <a:rPr lang="en-US" dirty="0"/>
              <a:t>https://www.grandviewresearch.com/industry-analysis/sports-betting-market-report#:~:text=The%20sports%20betting%20market%20was,USD%20182.12%20billion%20by%202030.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0D991-4CA0-41A1-809E-A1E23617E6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51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A3ED5-16E2-4F36-A3B6-FFFF5C5E16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36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A3ED5-16E2-4F36-A3B6-FFFF5C5E16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5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A3ED5-16E2-4F36-A3B6-FFFF5C5E16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0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https://www.analyticsvidhya.com/blog/2017/10/svm-skilltest/#:~:text=Explanation%3A%20The%20cost%20parameter%20decides,as%20the%20cost%20of%20misclassification.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A3ED5-16E2-4F36-A3B6-FFFF5C5E16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0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A3ED5-16E2-4F36-A3B6-FFFF5C5E16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78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A3ED5-16E2-4F36-A3B6-FFFF5C5E16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15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A3ED5-16E2-4F36-A3B6-FFFF5C5E16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92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A3ED5-16E2-4F36-A3B6-FFFF5C5E16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78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C0BAB2"/>
                </a:solidFill>
                <a:effectLst/>
                <a:latin typeface="Roboto" panose="02000000000000000000" pitchFamily="2" charset="0"/>
              </a:rPr>
              <a:t>Target leakage</a:t>
            </a:r>
            <a:r>
              <a:rPr lang="en-US" b="0" i="0" dirty="0">
                <a:solidFill>
                  <a:srgbClr val="C1BCB4"/>
                </a:solidFill>
                <a:effectLst/>
                <a:latin typeface="Roboto" panose="02000000000000000000" pitchFamily="2" charset="0"/>
              </a:rPr>
              <a:t> occurs when your predictors include data that will not be available at the time you make predictions.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A3ED5-16E2-4F36-A3B6-FFFF5C5E16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67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A3ED5-16E2-4F36-A3B6-FFFF5C5E16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7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Variation 1: AVG_PT_DIF_HOME: 0.2294, 0.7706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Variation 1*: HT_HOME_W_PCT: 0.2297, 0.7703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AVG_PT_DIF_AWAY: 0.2276, 0.7724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AT_ROAD_W_PCT: 0.2277, 0.7723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poly(AVG_PT_DIF_HOME, 6) + poly(AVG_PT_DIF_AWAY, 3) + poly(HT_HOME_W_PCT, 4) + poly(AT_ROAD_W_PCT, 3)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A3ED5-16E2-4F36-A3B6-FFFF5C5E16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54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A3ED5-16E2-4F36-A3B6-FFFF5C5E16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16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A3ED5-16E2-4F36-A3B6-FFFF5C5E16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54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**ADD FOR VARIATION 1 WITH HT_HOME_W_PCT GIVEN XGBOOST IMPORTANCE!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poly(AVG_PT_DIF_HOME, 6) + poly(AVG_PT_DIF_AWAY, 3) + poly(HT_HOME_W_PCT, 4) + poly(AT_ROAD_W_PCT, 3)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#High Multicollinearity: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GAME_DATE_EST, HT_HOME_W_PCT, HT_ROAD_W_PCT, HT_W_PCT, TOT_PTS_HOME, SEASON*, HT_G, TOT_REB_HOME, PTLast3_Home, AT_G, FG_PCTLast3_Home, AT_W_PCT, AT_HOME_W_PCT, AT_ROAD_W_PCT, TOT_PTS_AWAY, TOT_AST_AWAY, TOT_REB_AWAY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#Really High Multicollinearity: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GAME_DATE_EST, SEASON, HT_G, AT_G, TOT_PTS_AWAY, TOT_PTS_HOME, TOT_REB_HOME, TOT_AST_HOME, TOT_REB_AWAY, TOT_AST_AWAY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A3ED5-16E2-4F36-A3B6-FFFF5C5E16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30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Variation 1: AVG_PT_DIF_HOME: 0.2294, 0.7706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Variation 1*: HT_HOME_W_PCT: 0.2297, 0.7703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AVG_PT_DIF_AWAY: 0.2276, 0.7724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AT_ROAD_W_PCT: 0.2277, 0.7723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A3ED5-16E2-4F36-A3B6-FFFF5C5E16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49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A3ED5-16E2-4F36-A3B6-FFFF5C5E16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8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fld id="{C1EAE887-1C44-4CC3-BA84-5ED76B9E0F1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BA67-0C15-4226-A237-B5CDE227C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8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E887-1C44-4CC3-BA84-5ED76B9E0F1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BA67-0C15-4226-A237-B5CDE227C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7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C1EAE887-1C44-4CC3-BA84-5ED76B9E0F1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3170BA67-0C15-4226-A237-B5CDE227C9E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E887-1C44-4CC3-BA84-5ED76B9E0F1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BA67-0C15-4226-A237-B5CDE227C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E887-1C44-4CC3-BA84-5ED76B9E0F1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BA67-0C15-4226-A237-B5CDE227C9E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4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E887-1C44-4CC3-BA84-5ED76B9E0F1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BA67-0C15-4226-A237-B5CDE227C9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7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E887-1C44-4CC3-BA84-5ED76B9E0F1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BA67-0C15-4226-A237-B5CDE227C9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E887-1C44-4CC3-BA84-5ED76B9E0F1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BA67-0C15-4226-A237-B5CDE227C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8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E887-1C44-4CC3-BA84-5ED76B9E0F1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BA67-0C15-4226-A237-B5CDE227C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0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C1EAE887-1C44-4CC3-BA84-5ED76B9E0F1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BA67-0C15-4226-A237-B5CDE227C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2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C1EAE887-1C44-4CC3-BA84-5ED76B9E0F1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BA67-0C15-4226-A237-B5CDE227C9E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4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1EAE887-1C44-4CC3-BA84-5ED76B9E0F1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170BA67-0C15-4226-A237-B5CDE227C9E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8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angelini/DS504FinalProject/blob/main/master_games.csv" TargetMode="External"/><Relationship Id="rId2" Type="http://schemas.openxmlformats.org/officeDocument/2006/relationships/hyperlink" Target="https://www.kaggle.com/datasets/nathanlauga/nba-gam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deangelini@wpi.edu" TargetMode="External"/><Relationship Id="rId4" Type="http://schemas.openxmlformats.org/officeDocument/2006/relationships/hyperlink" Target="https://github.com/deangelini/DS504FinalProject/blob/main/DS504_models.Rmd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andviewresearch.com/industry-analysis/sports-betting-market-report#:~:text=The%20sports%20betting%20market%20wa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1" y="0"/>
            <a:ext cx="3027529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95508"/>
            <a:ext cx="9158373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A3D3D-92CB-CA4A-9ED6-AC6EE4BC6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589" y="1709530"/>
            <a:ext cx="7366236" cy="3311479"/>
          </a:xfrm>
        </p:spPr>
        <p:txBody>
          <a:bodyPr anchor="b"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sz="4600" dirty="0">
                <a:solidFill>
                  <a:schemeClr val="tx2"/>
                </a:solidFill>
              </a:rPr>
              <a:t>Comparing classification models to predict NBA GAME OUTCOMES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C21BC-03BC-AA53-7A2A-E48FE6156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021008"/>
            <a:ext cx="7362825" cy="958441"/>
          </a:xfrm>
        </p:spPr>
        <p:txBody>
          <a:bodyPr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tx2"/>
                </a:solidFill>
              </a:rPr>
              <a:t>Danielle Angelini</a:t>
            </a:r>
          </a:p>
          <a:p>
            <a:pPr>
              <a:lnSpc>
                <a:spcPct val="140000"/>
              </a:lnSpc>
            </a:pPr>
            <a:r>
              <a:rPr lang="en-US" sz="1500">
                <a:solidFill>
                  <a:schemeClr val="tx2"/>
                </a:solidFill>
              </a:rPr>
              <a:t>DS504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9201530" cy="73455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DF095C-665A-4B22-A777-D3196F495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1420" y="6167615"/>
            <a:ext cx="3027529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09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D752C-DB3F-EE54-A5FC-BF33A5D9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What can we do with these important variables?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5DEC0-6334-F702-4336-46C5A4DF2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2" y="2391770"/>
            <a:ext cx="9027731" cy="437702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the table and importance graph, it looks like the following variables should be considered: </a:t>
            </a:r>
            <a:r>
              <a:rPr lang="en-US" sz="1800" dirty="0"/>
              <a:t>HT_HOME_W_PCT, AVG_PT_DIF_HOME, AT_ROAD_W_PCT, and AVG_PT_DIF_AWAY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interactions of these variables could improve results.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do this through adding a polynomial of a given variable into the relationship between the target and predictor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77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D752C-DB3F-EE54-A5FC-BF33A5D9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What can we do with these important variables?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5DEC0-6334-F702-4336-46C5A4DF2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2" y="2391770"/>
            <a:ext cx="10441037" cy="867287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each variable, let’s see what degree polynomial would decrease the test mean squared error using a basic logistic regression model: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ED231BD-CEA0-3239-3FA5-6D7E8CFEC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717674"/>
              </p:ext>
            </p:extLst>
          </p:nvPr>
        </p:nvGraphicFramePr>
        <p:xfrm>
          <a:off x="2478225" y="3237497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921336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433125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25790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Predictor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Most Optimal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Test MSE Achieved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2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HT_HOME_W_PCT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34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AVG_PT_DIF_HOME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7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AT_ROAD_W_PCT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0.2277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09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AVG_PT_DIF_AWAY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0.2276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31940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485CED-0130-7E4E-8FFE-A2D9CA8B80C0}"/>
              </a:ext>
            </a:extLst>
          </p:cNvPr>
          <p:cNvSpPr txBox="1">
            <a:spLocks/>
          </p:cNvSpPr>
          <p:nvPr/>
        </p:nvSpPr>
        <p:spPr>
          <a:xfrm>
            <a:off x="1535372" y="5252806"/>
            <a:ext cx="10441037" cy="1605194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AVG_PT_DIF_AWAY performed best overall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Although AT_ROAD_W_PCT has a lower error score than HT_HOME_W_PCT, it would be interesting to consider HT_HOME_W_PCT instead given its importance according to </a:t>
            </a:r>
            <a:r>
              <a:rPr lang="en-US" sz="1600" dirty="0" err="1"/>
              <a:t>XGBoost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7079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EC504-D75B-6DE2-9333-A6ABBF36D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What else can we expect from our dataset? Is multicollinearity a concern?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C6DD0-330B-CCDC-9B8C-C58063AC0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511930"/>
            <a:ext cx="9935571" cy="3964357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Multicollinearity occurs when two or more independent variables are highly correlated, which becomes more of a concern for regression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 classification models tend to be tree-based, it is still important to investigate multicollinearity especially for logistic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measure multicollinearity of variables using variance inflation factor (VIF). A VIF &gt; 5 tends to be a good measure for detecting multicollinearity.</a:t>
            </a:r>
          </a:p>
        </p:txBody>
      </p:sp>
    </p:spTree>
    <p:extLst>
      <p:ext uri="{BB962C8B-B14F-4D97-AF65-F5344CB8AC3E}">
        <p14:creationId xmlns:p14="http://schemas.microsoft.com/office/powerpoint/2010/main" val="3426580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EC504-D75B-6DE2-9333-A6ABBF36D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Which variables have high multicollinearity?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23077F7-20E5-242D-8C5B-48AF599AC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583" y="2729062"/>
            <a:ext cx="4842435" cy="3232297"/>
          </a:xfrm>
          <a:prstGeom prst="rect">
            <a:avLst/>
          </a:prstGeom>
        </p:spPr>
      </p:pic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DC350D24-58FE-6E1C-A3E8-F578F1F3F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985973"/>
              </p:ext>
            </p:extLst>
          </p:nvPr>
        </p:nvGraphicFramePr>
        <p:xfrm>
          <a:off x="1430855" y="2680354"/>
          <a:ext cx="5434748" cy="3281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309">
                  <a:extLst>
                    <a:ext uri="{9D8B030D-6E8A-4147-A177-3AD203B41FA5}">
                      <a16:colId xmlns:a16="http://schemas.microsoft.com/office/drawing/2014/main" val="4122337690"/>
                    </a:ext>
                  </a:extLst>
                </a:gridCol>
                <a:gridCol w="4083439">
                  <a:extLst>
                    <a:ext uri="{9D8B030D-6E8A-4147-A177-3AD203B41FA5}">
                      <a16:colId xmlns:a16="http://schemas.microsoft.com/office/drawing/2014/main" val="1465391595"/>
                    </a:ext>
                  </a:extLst>
                </a:gridCol>
              </a:tblGrid>
              <a:tr h="3338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 VIF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 Predictor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869128"/>
                  </a:ext>
                </a:extLst>
              </a:tr>
              <a:tr h="1380466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VIF &gt;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GAME_DATE_EST, HT_HOME_W_PCT, HT_ROAD_W_PCT, HT_W_PCT, TOT_PTS_HOME, SEASON, HT_G, TOT_REB_HOME, PTLast3_Home, AT_G, FG_PCTLast3_Home, AT_W_PCT, AT_HOME_W_PCT, AT_ROAD_W_PCT, TOT_PTS_AWAY, TOT_AST_AWAY, TOT_REB_AWAY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038707"/>
                  </a:ext>
                </a:extLst>
              </a:tr>
              <a:tr h="1147405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VIF &gt;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GAME_DATE_EST, SEASON, HT_G, AT_G, TOT_PTS_AWAY, TOT_PTS_HOME, TOT_REB_HOME, TOT_AST_HOME, TOT_REB_AWAY, TOT_AST_AWAY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883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685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6DD79-F4CA-4DD7-9C78-AC180665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495508"/>
            <a:ext cx="4426072" cy="43680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A6392-9BE6-49C9-4371-45C44B87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952825"/>
            <a:ext cx="3411973" cy="363569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How can we use this dataset to predict a game’s outcome?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4426072" cy="15144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514475"/>
            <a:ext cx="7765922" cy="435699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0132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51" y="5863306"/>
            <a:ext cx="12192001" cy="99469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80746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34029-4266-5111-22ED-7B877414B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1952825"/>
            <a:ext cx="6431173" cy="3635693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 this as a classification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 train-test split of 70% - 30%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Models to consider: logistic regression, random forest classifier, </a:t>
            </a:r>
            <a:r>
              <a:rPr lang="en-US" dirty="0" err="1"/>
              <a:t>XGBoost</a:t>
            </a:r>
            <a:r>
              <a:rPr lang="en-US" dirty="0"/>
              <a:t> classifier, SVM, and Gaussian Naïve Bayes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metrics: accuracy, test error, and confusion matrices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Tools: R</a:t>
            </a:r>
          </a:p>
        </p:txBody>
      </p:sp>
    </p:spTree>
    <p:extLst>
      <p:ext uri="{BB962C8B-B14F-4D97-AF65-F5344CB8AC3E}">
        <p14:creationId xmlns:p14="http://schemas.microsoft.com/office/powerpoint/2010/main" val="1772178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0F57BD-5613-BCFB-A0A0-6E2AE79B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How can we use this dataset to predict a game’s outcome?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F20A38-2965-0C41-93D2-9E9E0DEFC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535201"/>
            <a:ext cx="9935571" cy="3524076"/>
          </a:xfrm>
        </p:spPr>
        <p:txBody>
          <a:bodyPr anchor="t">
            <a:norm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ECF35C49-357D-34F0-6E73-CDE318AD21CF}"/>
              </a:ext>
            </a:extLst>
          </p:cNvPr>
          <p:cNvSpPr txBox="1">
            <a:spLocks/>
          </p:cNvSpPr>
          <p:nvPr/>
        </p:nvSpPr>
        <p:spPr>
          <a:xfrm>
            <a:off x="1516896" y="2244357"/>
            <a:ext cx="9935571" cy="1086164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The following model variations will be considered across model types where applicable: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C01BB69-80A9-5278-7656-A17C15F28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25731"/>
              </p:ext>
            </p:extLst>
          </p:nvPr>
        </p:nvGraphicFramePr>
        <p:xfrm>
          <a:off x="1629123" y="2979257"/>
          <a:ext cx="9972520" cy="3761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6260">
                  <a:extLst>
                    <a:ext uri="{9D8B030D-6E8A-4147-A177-3AD203B41FA5}">
                      <a16:colId xmlns:a16="http://schemas.microsoft.com/office/drawing/2014/main" val="2108974940"/>
                    </a:ext>
                  </a:extLst>
                </a:gridCol>
                <a:gridCol w="4986260">
                  <a:extLst>
                    <a:ext uri="{9D8B030D-6E8A-4147-A177-3AD203B41FA5}">
                      <a16:colId xmlns:a16="http://schemas.microsoft.com/office/drawing/2014/main" val="620465585"/>
                    </a:ext>
                  </a:extLst>
                </a:gridCol>
              </a:tblGrid>
              <a:tr h="32609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Variation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Variation Reasoning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843097"/>
                  </a:ext>
                </a:extLst>
              </a:tr>
              <a:tr h="504566">
                <a:tc>
                  <a:txBody>
                    <a:bodyPr/>
                    <a:lstStyle/>
                    <a:p>
                      <a:r>
                        <a:rPr lang="en-US" sz="1200" dirty="0"/>
                        <a:t>Base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Basic model considering all features with no feature interaction.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794316"/>
                  </a:ext>
                </a:extLst>
              </a:tr>
              <a:tr h="559078">
                <a:tc>
                  <a:txBody>
                    <a:bodyPr/>
                    <a:lstStyle/>
                    <a:p>
                      <a:r>
                        <a:rPr lang="en-US" sz="1200" u="sng" dirty="0"/>
                        <a:t>Variation 1</a:t>
                      </a:r>
                      <a:r>
                        <a:rPr lang="en-US" sz="1200" dirty="0"/>
                        <a:t>:</a:t>
                      </a:r>
                      <a:r>
                        <a:rPr lang="en-US" sz="1200" baseline="0" dirty="0"/>
                        <a:t> poly(AVG_PT_DIF_AWAY, 3)</a:t>
                      </a:r>
                      <a:endParaRPr 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Variable was considered to have high significance with </a:t>
                      </a:r>
                      <a:r>
                        <a:rPr lang="en-US" sz="1400"/>
                        <a:t>logistic and XGBoost summary. Degree </a:t>
                      </a:r>
                      <a:r>
                        <a:rPr lang="en-US" sz="1400" dirty="0"/>
                        <a:t>was selected based on which gave minimal test MSE</a:t>
                      </a:r>
                      <a:r>
                        <a:rPr lang="en-US" sz="1400"/>
                        <a:t>.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85272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sz="1200" u="sng" dirty="0"/>
                        <a:t>Variation 2:</a:t>
                      </a:r>
                      <a:r>
                        <a:rPr lang="en-US" sz="1200" u="none" dirty="0"/>
                        <a:t> poly(HT_HOME_W_PCT, 4)</a:t>
                      </a:r>
                      <a:endParaRPr lang="en-US" sz="1200" u="sn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257935"/>
                  </a:ext>
                </a:extLst>
              </a:tr>
              <a:tr h="637455">
                <a:tc>
                  <a:txBody>
                    <a:bodyPr/>
                    <a:lstStyle/>
                    <a:p>
                      <a:r>
                        <a:rPr lang="en-US" sz="1200" u="sng" dirty="0"/>
                        <a:t>Variation 3</a:t>
                      </a:r>
                      <a:r>
                        <a:rPr lang="en-US" sz="1200" u="none" dirty="0"/>
                        <a:t>: - GAME_DATE_EST - SEASON - HT_G - AT_G - TOT_PTS_AWAY -  TOT_PTS_HOME - TOT_REB_HOME - TOT_AST_HOME - TOT_REB_AWAY - TOT_AST_AWAY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Removing predictor variables with a high VIF &gt; 50.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875418"/>
                  </a:ext>
                </a:extLst>
              </a:tr>
              <a:tr h="1095999">
                <a:tc>
                  <a:txBody>
                    <a:bodyPr/>
                    <a:lstStyle/>
                    <a:p>
                      <a:r>
                        <a:rPr lang="en-US" sz="1200" u="sng" dirty="0"/>
                        <a:t>Variation 4:</a:t>
                      </a:r>
                      <a:r>
                        <a:rPr lang="en-US" sz="1200" u="none" dirty="0"/>
                        <a:t> - GAME_DATE_EST - HT_HOME_W_PCT - HT_ROAD_W_PCT - HT_W_PCT - TOT_PTS_HOME - SEASON - HT_G - TOT_REB_HOME - PTLast3_Home - AT_G - FG_PCTLast3_Home - AT_W_PCT - AT_HOME_W_PCT - AT_ROAD_W_PCT - TOT_PTS_AWAY - TOT_AST_AWAY - TOT_REB_AWAY</a:t>
                      </a:r>
                      <a:endParaRPr 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Removing all predictor variables with a VIF &gt; 5.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4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945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0F57BD-5613-BCFB-A0A0-6E2AE79B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Logistic Model Results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F20A38-2965-0C41-93D2-9E9E0DEFC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535201"/>
            <a:ext cx="9935571" cy="3524076"/>
          </a:xfrm>
        </p:spPr>
        <p:txBody>
          <a:bodyPr anchor="t">
            <a:norm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ECF35C49-357D-34F0-6E73-CDE318AD21CF}"/>
              </a:ext>
            </a:extLst>
          </p:cNvPr>
          <p:cNvSpPr txBox="1">
            <a:spLocks/>
          </p:cNvSpPr>
          <p:nvPr/>
        </p:nvSpPr>
        <p:spPr>
          <a:xfrm>
            <a:off x="1535371" y="2391770"/>
            <a:ext cx="9935571" cy="1086164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following accuracy and test mean squared errors were produced by each variation: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5A4D378-BDCD-D5AB-3CA0-E57D3500B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351566"/>
              </p:ext>
            </p:extLst>
          </p:nvPr>
        </p:nvGraphicFramePr>
        <p:xfrm>
          <a:off x="2066402" y="3429000"/>
          <a:ext cx="8951646" cy="3099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882">
                  <a:extLst>
                    <a:ext uri="{9D8B030D-6E8A-4147-A177-3AD203B41FA5}">
                      <a16:colId xmlns:a16="http://schemas.microsoft.com/office/drawing/2014/main" val="1358131377"/>
                    </a:ext>
                  </a:extLst>
                </a:gridCol>
                <a:gridCol w="2983882">
                  <a:extLst>
                    <a:ext uri="{9D8B030D-6E8A-4147-A177-3AD203B41FA5}">
                      <a16:colId xmlns:a16="http://schemas.microsoft.com/office/drawing/2014/main" val="2032496702"/>
                    </a:ext>
                  </a:extLst>
                </a:gridCol>
                <a:gridCol w="2983882">
                  <a:extLst>
                    <a:ext uri="{9D8B030D-6E8A-4147-A177-3AD203B41FA5}">
                      <a16:colId xmlns:a16="http://schemas.microsoft.com/office/drawing/2014/main" val="1523173424"/>
                    </a:ext>
                  </a:extLst>
                </a:gridCol>
              </a:tblGrid>
              <a:tr h="5165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057909"/>
                  </a:ext>
                </a:extLst>
              </a:tr>
              <a:tr h="5165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Base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0.2321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0.7679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782037"/>
                  </a:ext>
                </a:extLst>
              </a:tr>
              <a:tr h="5165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Variation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0.2276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0.7724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78207"/>
                  </a:ext>
                </a:extLst>
              </a:tr>
              <a:tr h="5165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Variation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0.2297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0.7703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498819"/>
                  </a:ext>
                </a:extLst>
              </a:tr>
              <a:tr h="5165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Variation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0.2321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0.7679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878704"/>
                  </a:ext>
                </a:extLst>
              </a:tr>
              <a:tr h="5165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Variation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0.3657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0.6433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529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874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0F57BD-5613-BCFB-A0A0-6E2AE79B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Random Forest Hyperparameter Tuning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F20A38-2965-0C41-93D2-9E9E0DEFC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535201"/>
            <a:ext cx="9935571" cy="3524076"/>
          </a:xfrm>
        </p:spPr>
        <p:txBody>
          <a:bodyPr anchor="t">
            <a:norm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ECF35C49-357D-34F0-6E73-CDE318AD21CF}"/>
              </a:ext>
            </a:extLst>
          </p:cNvPr>
          <p:cNvSpPr txBox="1">
            <a:spLocks/>
          </p:cNvSpPr>
          <p:nvPr/>
        </p:nvSpPr>
        <p:spPr>
          <a:xfrm>
            <a:off x="1535372" y="2391769"/>
            <a:ext cx="4560628" cy="4062193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 model hyperparameter tuning was performed on “</a:t>
            </a:r>
            <a:r>
              <a:rPr lang="en-US" dirty="0" err="1"/>
              <a:t>mtry</a:t>
            </a:r>
            <a:r>
              <a:rPr lang="en-US" dirty="0"/>
              <a:t>”, the number of variables randomly sampled as candidates at each split.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indicated a drop in test MSE after </a:t>
            </a:r>
            <a:r>
              <a:rPr lang="en-US" dirty="0" err="1"/>
              <a:t>mtry</a:t>
            </a:r>
            <a:r>
              <a:rPr lang="en-US" dirty="0"/>
              <a:t> = 12, with the lowest test MSE resulting from </a:t>
            </a:r>
            <a:r>
              <a:rPr lang="en-US" dirty="0" err="1"/>
              <a:t>mtry</a:t>
            </a:r>
            <a:r>
              <a:rPr lang="en-US" dirty="0"/>
              <a:t> = 27.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128 trees were chosen given the speed of training and minor changes in model accuracy with greater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Mtry</a:t>
            </a:r>
            <a:r>
              <a:rPr lang="en-US" dirty="0"/>
              <a:t> = 17 and </a:t>
            </a:r>
            <a:r>
              <a:rPr lang="en-US" dirty="0" err="1"/>
              <a:t>mtry</a:t>
            </a:r>
            <a:r>
              <a:rPr lang="en-US" dirty="0"/>
              <a:t> = 10 were used for variations 3 and 4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310344E-734A-EC56-697E-E78D173D9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003" y="2616859"/>
            <a:ext cx="5439377" cy="336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38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0F57BD-5613-BCFB-A0A0-6E2AE79B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Random Forest Model Results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F20A38-2965-0C41-93D2-9E9E0DEFC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535201"/>
            <a:ext cx="9935571" cy="3524076"/>
          </a:xfrm>
        </p:spPr>
        <p:txBody>
          <a:bodyPr anchor="t">
            <a:norm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ECF35C49-357D-34F0-6E73-CDE318AD21CF}"/>
              </a:ext>
            </a:extLst>
          </p:cNvPr>
          <p:cNvSpPr txBox="1">
            <a:spLocks/>
          </p:cNvSpPr>
          <p:nvPr/>
        </p:nvSpPr>
        <p:spPr>
          <a:xfrm>
            <a:off x="1535371" y="2391770"/>
            <a:ext cx="9935571" cy="1086164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following accuracy and test errors were produced by each variation: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5A4D378-BDCD-D5AB-3CA0-E57D3500B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87435"/>
              </p:ext>
            </p:extLst>
          </p:nvPr>
        </p:nvGraphicFramePr>
        <p:xfrm>
          <a:off x="2066402" y="3252672"/>
          <a:ext cx="8951646" cy="3099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882">
                  <a:extLst>
                    <a:ext uri="{9D8B030D-6E8A-4147-A177-3AD203B41FA5}">
                      <a16:colId xmlns:a16="http://schemas.microsoft.com/office/drawing/2014/main" val="1358131377"/>
                    </a:ext>
                  </a:extLst>
                </a:gridCol>
                <a:gridCol w="2983882">
                  <a:extLst>
                    <a:ext uri="{9D8B030D-6E8A-4147-A177-3AD203B41FA5}">
                      <a16:colId xmlns:a16="http://schemas.microsoft.com/office/drawing/2014/main" val="2032496702"/>
                    </a:ext>
                  </a:extLst>
                </a:gridCol>
                <a:gridCol w="2983882">
                  <a:extLst>
                    <a:ext uri="{9D8B030D-6E8A-4147-A177-3AD203B41FA5}">
                      <a16:colId xmlns:a16="http://schemas.microsoft.com/office/drawing/2014/main" val="1523173424"/>
                    </a:ext>
                  </a:extLst>
                </a:gridCol>
              </a:tblGrid>
              <a:tr h="5165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057909"/>
                  </a:ext>
                </a:extLst>
              </a:tr>
              <a:tr h="5165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Base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0.2399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0.7601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782037"/>
                  </a:ext>
                </a:extLst>
              </a:tr>
              <a:tr h="5165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Variation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78207"/>
                  </a:ext>
                </a:extLst>
              </a:tr>
              <a:tr h="5165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Variation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430298"/>
                  </a:ext>
                </a:extLst>
              </a:tr>
              <a:tr h="5165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Variation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0.2414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0.7586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878704"/>
                  </a:ext>
                </a:extLst>
              </a:tr>
              <a:tr h="5165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Variation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0.3720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0.6280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5296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E659A4D-3D1C-69F0-995D-EDA569DBD098}"/>
              </a:ext>
            </a:extLst>
          </p:cNvPr>
          <p:cNvSpPr txBox="1"/>
          <p:nvPr/>
        </p:nvSpPr>
        <p:spPr>
          <a:xfrm>
            <a:off x="1535371" y="6373425"/>
            <a:ext cx="102630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Note Variations 1 and 2 could not be applied to a random forest. Variations 3 and 4 were still considered to see impact.</a:t>
            </a:r>
          </a:p>
        </p:txBody>
      </p:sp>
    </p:spTree>
    <p:extLst>
      <p:ext uri="{BB962C8B-B14F-4D97-AF65-F5344CB8AC3E}">
        <p14:creationId xmlns:p14="http://schemas.microsoft.com/office/powerpoint/2010/main" val="677543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0F57BD-5613-BCFB-A0A0-6E2AE79B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XGBoost</a:t>
            </a:r>
            <a:r>
              <a:rPr lang="en-US" dirty="0">
                <a:solidFill>
                  <a:schemeClr val="bg1"/>
                </a:solidFill>
              </a:rPr>
              <a:t> Hyperparameter Tuning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F20A38-2965-0C41-93D2-9E9E0DEFC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535201"/>
            <a:ext cx="9935571" cy="1038316"/>
          </a:xfrm>
        </p:spPr>
        <p:txBody>
          <a:bodyPr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ECF35C49-357D-34F0-6E73-CDE318AD21CF}"/>
              </a:ext>
            </a:extLst>
          </p:cNvPr>
          <p:cNvSpPr txBox="1">
            <a:spLocks/>
          </p:cNvSpPr>
          <p:nvPr/>
        </p:nvSpPr>
        <p:spPr>
          <a:xfrm>
            <a:off x="1535371" y="2391770"/>
            <a:ext cx="9935571" cy="1347716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Hyperparameter tuning was performed on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XGBoost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using a grid search method on parameters: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max_depth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min_child_weight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subsample, and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colsample_bytree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DAE6D-4373-F84D-28EF-C9FDAF9F361F}"/>
              </a:ext>
            </a:extLst>
          </p:cNvPr>
          <p:cNvSpPr txBox="1"/>
          <p:nvPr/>
        </p:nvSpPr>
        <p:spPr>
          <a:xfrm>
            <a:off x="1535369" y="5874612"/>
            <a:ext cx="9395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Received a cross-validation accuracy score of 0.771 with tuned model.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1763DF-284D-2C7E-562C-BDD0E830D68F}"/>
              </a:ext>
            </a:extLst>
          </p:cNvPr>
          <p:cNvSpPr txBox="1"/>
          <p:nvPr/>
        </p:nvSpPr>
        <p:spPr>
          <a:xfrm>
            <a:off x="2564524" y="3671362"/>
            <a:ext cx="83662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max_depth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maximum depth of a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min_child_weight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minimum sum of weights of all observations required in a 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subsample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fraction of samples to be used for fitting the individual base learners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colsample_bytree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subsample ratio of dataset columns when constructing each tree</a:t>
            </a:r>
          </a:p>
        </p:txBody>
      </p:sp>
    </p:spTree>
    <p:extLst>
      <p:ext uri="{BB962C8B-B14F-4D97-AF65-F5344CB8AC3E}">
        <p14:creationId xmlns:p14="http://schemas.microsoft.com/office/powerpoint/2010/main" val="426498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C478AF-9F78-2826-9A02-12492BD26F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7862" y="203688"/>
            <a:ext cx="10383715" cy="124704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National Basketball Association Summary</a:t>
            </a:r>
          </a:p>
        </p:txBody>
      </p:sp>
      <p:graphicFrame>
        <p:nvGraphicFramePr>
          <p:cNvPr id="26" name="Table 27">
            <a:extLst>
              <a:ext uri="{FF2B5EF4-FFF2-40B4-BE49-F238E27FC236}">
                <a16:creationId xmlns:a16="http://schemas.microsoft.com/office/drawing/2014/main" id="{EA10FA49-3FFD-43B3-99BF-B1DCDE0B3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121428"/>
              </p:ext>
            </p:extLst>
          </p:nvPr>
        </p:nvGraphicFramePr>
        <p:xfrm>
          <a:off x="397532" y="1138396"/>
          <a:ext cx="11396936" cy="5515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9234">
                  <a:extLst>
                    <a:ext uri="{9D8B030D-6E8A-4147-A177-3AD203B41FA5}">
                      <a16:colId xmlns:a16="http://schemas.microsoft.com/office/drawing/2014/main" val="3202129792"/>
                    </a:ext>
                  </a:extLst>
                </a:gridCol>
                <a:gridCol w="2849234">
                  <a:extLst>
                    <a:ext uri="{9D8B030D-6E8A-4147-A177-3AD203B41FA5}">
                      <a16:colId xmlns:a16="http://schemas.microsoft.com/office/drawing/2014/main" val="2016212943"/>
                    </a:ext>
                  </a:extLst>
                </a:gridCol>
                <a:gridCol w="2849234">
                  <a:extLst>
                    <a:ext uri="{9D8B030D-6E8A-4147-A177-3AD203B41FA5}">
                      <a16:colId xmlns:a16="http://schemas.microsoft.com/office/drawing/2014/main" val="1654927763"/>
                    </a:ext>
                  </a:extLst>
                </a:gridCol>
                <a:gridCol w="2849234">
                  <a:extLst>
                    <a:ext uri="{9D8B030D-6E8A-4147-A177-3AD203B41FA5}">
                      <a16:colId xmlns:a16="http://schemas.microsoft.com/office/drawing/2014/main" val="1595594903"/>
                    </a:ext>
                  </a:extLst>
                </a:gridCol>
              </a:tblGrid>
              <a:tr h="5515916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WHY</a:t>
                      </a:r>
                    </a:p>
                    <a:p>
                      <a:pPr algn="l"/>
                      <a:endParaRPr lang="en-US" sz="15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The National Basketball Association (NBA) is worth over $90 billion across all teams as of 2022.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The sports betting industry is worth over $83 billion as of 2022.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Being able to predict NBA game outcomes allows sport company and sport betting leaders to make profitable business decisions.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How can we use data analytics to create greater value in the sports industry?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WHAT</a:t>
                      </a:r>
                    </a:p>
                    <a:p>
                      <a:pPr algn="ctr"/>
                      <a:endParaRPr lang="en-US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What game statistics are important to consider and have the most impact on a game outcome?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Can we create a model that can accurately predict an outcome of an NBA game?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Which type of classification model would give the best results?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What can we take away to aid in business decisions?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b="1" dirty="0"/>
                        <a:t>HOW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800" b="1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="1" dirty="0"/>
                        <a:t>Popular classification models used for predicting game outcomes include  logistic regression models, random forest classifiers, support vector machines, </a:t>
                      </a:r>
                      <a:r>
                        <a:rPr lang="en-US" sz="1500" b="1" dirty="0" err="1"/>
                        <a:t>XGBoost</a:t>
                      </a:r>
                      <a:r>
                        <a:rPr lang="en-US" sz="1500" b="1" dirty="0"/>
                        <a:t> classifiers, and Gaussian Naïve Bayes Classifiers.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="1" dirty="0"/>
                        <a:t>Tools like R are useful to implement these models.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  <a:p>
                      <a:pPr algn="ctr"/>
                      <a:r>
                        <a:rPr lang="en-US" dirty="0"/>
                        <a:t>THE DATA</a:t>
                      </a:r>
                    </a:p>
                    <a:p>
                      <a:pPr algn="ctr"/>
                      <a:endParaRPr lang="en-US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From Kaggle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20,000+ games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40+ game statistics such as game date, season year, home team, visitor team, and number of games, home and road win percentages, points, rebounds, assists, FG %, FT %, and FG3 % for both teams.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19 years of data from 2003 to 2022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30 teams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US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307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430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6DD79-F4CA-4DD7-9C78-AC180665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495508"/>
            <a:ext cx="4426072" cy="43680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C074D-8B44-87F3-3309-22D3263F1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9" y="1897725"/>
            <a:ext cx="4298056" cy="3635693"/>
          </a:xfrm>
        </p:spPr>
        <p:txBody>
          <a:bodyPr>
            <a:normAutofit/>
          </a:bodyPr>
          <a:lstStyle/>
          <a:p>
            <a:r>
              <a:rPr lang="en-US" sz="3400" dirty="0" err="1">
                <a:solidFill>
                  <a:schemeClr val="bg1"/>
                </a:solidFill>
              </a:rPr>
              <a:t>XGBoost</a:t>
            </a:r>
            <a:r>
              <a:rPr lang="en-US" sz="3400" dirty="0">
                <a:solidFill>
                  <a:schemeClr val="bg1"/>
                </a:solidFill>
              </a:rPr>
              <a:t> Hyperparameter Tuning – Run Results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4426072" cy="15144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514475"/>
            <a:ext cx="7765922" cy="435699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0132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51" y="5863306"/>
            <a:ext cx="12192001" cy="99469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80746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B3CC3A0-75C4-5BEE-1451-0BE7699C2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951" y="1625111"/>
            <a:ext cx="6696656" cy="41357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38D617-A2B1-5E0F-DC36-E7CB2624651A}"/>
              </a:ext>
            </a:extLst>
          </p:cNvPr>
          <p:cNvSpPr txBox="1"/>
          <p:nvPr/>
        </p:nvSpPr>
        <p:spPr>
          <a:xfrm>
            <a:off x="4716714" y="6034880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max_depth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4;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min_child_weight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2.81; subsample = 0.662;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colsample_bytree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0.822</a:t>
            </a:r>
          </a:p>
        </p:txBody>
      </p:sp>
    </p:spTree>
    <p:extLst>
      <p:ext uri="{BB962C8B-B14F-4D97-AF65-F5344CB8AC3E}">
        <p14:creationId xmlns:p14="http://schemas.microsoft.com/office/powerpoint/2010/main" val="873819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0F57BD-5613-BCFB-A0A0-6E2AE79B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XGBoost</a:t>
            </a:r>
            <a:r>
              <a:rPr lang="en-US" dirty="0">
                <a:solidFill>
                  <a:schemeClr val="bg1"/>
                </a:solidFill>
              </a:rPr>
              <a:t> Model Results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F20A38-2965-0C41-93D2-9E9E0DEFC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535201"/>
            <a:ext cx="9935571" cy="3524076"/>
          </a:xfrm>
        </p:spPr>
        <p:txBody>
          <a:bodyPr anchor="t">
            <a:norm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ECF35C49-357D-34F0-6E73-CDE318AD21CF}"/>
              </a:ext>
            </a:extLst>
          </p:cNvPr>
          <p:cNvSpPr txBox="1">
            <a:spLocks/>
          </p:cNvSpPr>
          <p:nvPr/>
        </p:nvSpPr>
        <p:spPr>
          <a:xfrm>
            <a:off x="1535371" y="2391770"/>
            <a:ext cx="9935571" cy="1086164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following accuracy and test errors were produced by each variation: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5A4D378-BDCD-D5AB-3CA0-E57D3500B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655796"/>
              </p:ext>
            </p:extLst>
          </p:nvPr>
        </p:nvGraphicFramePr>
        <p:xfrm>
          <a:off x="2180856" y="3307991"/>
          <a:ext cx="8817669" cy="293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9223">
                  <a:extLst>
                    <a:ext uri="{9D8B030D-6E8A-4147-A177-3AD203B41FA5}">
                      <a16:colId xmlns:a16="http://schemas.microsoft.com/office/drawing/2014/main" val="1358131377"/>
                    </a:ext>
                  </a:extLst>
                </a:gridCol>
                <a:gridCol w="2939223">
                  <a:extLst>
                    <a:ext uri="{9D8B030D-6E8A-4147-A177-3AD203B41FA5}">
                      <a16:colId xmlns:a16="http://schemas.microsoft.com/office/drawing/2014/main" val="2032496702"/>
                    </a:ext>
                  </a:extLst>
                </a:gridCol>
                <a:gridCol w="2939223">
                  <a:extLst>
                    <a:ext uri="{9D8B030D-6E8A-4147-A177-3AD203B41FA5}">
                      <a16:colId xmlns:a16="http://schemas.microsoft.com/office/drawing/2014/main" val="1523173424"/>
                    </a:ext>
                  </a:extLst>
                </a:gridCol>
              </a:tblGrid>
              <a:tr h="4897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057909"/>
                  </a:ext>
                </a:extLst>
              </a:tr>
              <a:tr h="4897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Base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0.2315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0.7685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782037"/>
                  </a:ext>
                </a:extLst>
              </a:tr>
              <a:tr h="4897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Variation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78207"/>
                  </a:ext>
                </a:extLst>
              </a:tr>
              <a:tr h="4897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Variation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512405"/>
                  </a:ext>
                </a:extLst>
              </a:tr>
              <a:tr h="4897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Variation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0.2374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0.7626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878704"/>
                  </a:ext>
                </a:extLst>
              </a:tr>
              <a:tr h="4897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Variation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0.3678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0.6322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5296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E659A4D-3D1C-69F0-995D-EDA569DBD098}"/>
              </a:ext>
            </a:extLst>
          </p:cNvPr>
          <p:cNvSpPr txBox="1"/>
          <p:nvPr/>
        </p:nvSpPr>
        <p:spPr>
          <a:xfrm>
            <a:off x="1535371" y="6361249"/>
            <a:ext cx="99355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Note Variations 1 and 2 could not be applied to an </a:t>
            </a:r>
            <a:r>
              <a:rPr lang="en-US" sz="1400" dirty="0" err="1"/>
              <a:t>XGBoost</a:t>
            </a:r>
            <a:r>
              <a:rPr lang="en-US" sz="1400" dirty="0"/>
              <a:t>. Variations 3 and 4 were still considered to see impact.</a:t>
            </a:r>
          </a:p>
        </p:txBody>
      </p:sp>
    </p:spTree>
    <p:extLst>
      <p:ext uri="{BB962C8B-B14F-4D97-AF65-F5344CB8AC3E}">
        <p14:creationId xmlns:p14="http://schemas.microsoft.com/office/powerpoint/2010/main" val="2142252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092DB-1574-F0C0-3EE7-3BEB3D97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SVM Hyperparameter Tuning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6CE96-9A69-F9F6-2C91-EE6DFACBF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Hyperparameter tuned on kernel type: linear or radial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Hyperparameter tuned on the cost function, which seeks to approximate the logistic function with a piecewise linear; a higher cost allows the SVM to “bend” more with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values: {0.001, 0.01, 0.1, 1, 5, 10, 100}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Note, due to size of data, only 1000 samples of the data were used for tuning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91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EC850-D70F-4F53-AFB0-352FEA945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667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3277F-6C84-09EC-EBA8-0E1F5AF1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800">
                <a:solidFill>
                  <a:schemeClr val="bg1"/>
                </a:solidFill>
              </a:rPr>
              <a:t>SVM Hyperparameter Tuning - Results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928BEC-981A-4B8F-98FA-839975C5F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63" y="9307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Graphical user interface&#10;&#10;Description automatically generated">
            <a:extLst>
              <a:ext uri="{FF2B5EF4-FFF2-40B4-BE49-F238E27FC236}">
                <a16:creationId xmlns:a16="http://schemas.microsoft.com/office/drawing/2014/main" id="{8EA7ECCE-3995-314C-90BF-EB3572054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001" y="735622"/>
            <a:ext cx="4691171" cy="2017191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515921"/>
            <a:ext cx="5789163" cy="334207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5114E9F-2A15-431C-9EF8-E5F1FFEE1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8B9C70-F708-443B-82A0-80E311A00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48457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7B94B2-D9B6-4EAC-8CD9-3961D1784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1EB9A7-E5B2-6F75-FD58-79A09B5FB226}"/>
              </a:ext>
            </a:extLst>
          </p:cNvPr>
          <p:cNvSpPr txBox="1"/>
          <p:nvPr/>
        </p:nvSpPr>
        <p:spPr>
          <a:xfrm>
            <a:off x="1434622" y="3707542"/>
            <a:ext cx="5117253" cy="2945506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kernel and cost of 0.01: test error = 0.1961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b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Radial kernel and cost of 1: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error = 0.1878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A6FE760-E70F-4EB9-BCB1-D7795F04B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102F240-0CEE-5A79-9020-227881B94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111" y="4197963"/>
            <a:ext cx="4683061" cy="20171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060AFF-3E0A-B128-601B-D58847212AEE}"/>
              </a:ext>
            </a:extLst>
          </p:cNvPr>
          <p:cNvSpPr txBox="1"/>
          <p:nvPr/>
        </p:nvSpPr>
        <p:spPr>
          <a:xfrm>
            <a:off x="7256672" y="78785"/>
            <a:ext cx="5117253" cy="601920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Kernel Results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413E4E-A2D5-AF02-F80A-4D2EE6FF34CA}"/>
              </a:ext>
            </a:extLst>
          </p:cNvPr>
          <p:cNvSpPr txBox="1"/>
          <p:nvPr/>
        </p:nvSpPr>
        <p:spPr>
          <a:xfrm>
            <a:off x="7273116" y="3529445"/>
            <a:ext cx="5117253" cy="601920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Radial Kernel Results</a:t>
            </a:r>
          </a:p>
        </p:txBody>
      </p:sp>
    </p:spTree>
    <p:extLst>
      <p:ext uri="{BB962C8B-B14F-4D97-AF65-F5344CB8AC3E}">
        <p14:creationId xmlns:p14="http://schemas.microsoft.com/office/powerpoint/2010/main" val="586022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0F57BD-5613-BCFB-A0A0-6E2AE79B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SVM Model Results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F20A38-2965-0C41-93D2-9E9E0DEFC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535201"/>
            <a:ext cx="9935571" cy="3524076"/>
          </a:xfrm>
        </p:spPr>
        <p:txBody>
          <a:bodyPr anchor="t">
            <a:norm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ECF35C49-357D-34F0-6E73-CDE318AD21CF}"/>
              </a:ext>
            </a:extLst>
          </p:cNvPr>
          <p:cNvSpPr txBox="1">
            <a:spLocks/>
          </p:cNvSpPr>
          <p:nvPr/>
        </p:nvSpPr>
        <p:spPr>
          <a:xfrm>
            <a:off x="1535371" y="2391770"/>
            <a:ext cx="9935571" cy="1086164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925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following accuracy and test errors were produced by each variation using a radial kernel, cost value of 1, and gamma of 0.0233: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5A4D378-BDCD-D5AB-3CA0-E57D3500B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409619"/>
              </p:ext>
            </p:extLst>
          </p:nvPr>
        </p:nvGraphicFramePr>
        <p:xfrm>
          <a:off x="2077539" y="3429000"/>
          <a:ext cx="8951646" cy="3099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882">
                  <a:extLst>
                    <a:ext uri="{9D8B030D-6E8A-4147-A177-3AD203B41FA5}">
                      <a16:colId xmlns:a16="http://schemas.microsoft.com/office/drawing/2014/main" val="1358131377"/>
                    </a:ext>
                  </a:extLst>
                </a:gridCol>
                <a:gridCol w="2983882">
                  <a:extLst>
                    <a:ext uri="{9D8B030D-6E8A-4147-A177-3AD203B41FA5}">
                      <a16:colId xmlns:a16="http://schemas.microsoft.com/office/drawing/2014/main" val="2032496702"/>
                    </a:ext>
                  </a:extLst>
                </a:gridCol>
                <a:gridCol w="2983882">
                  <a:extLst>
                    <a:ext uri="{9D8B030D-6E8A-4147-A177-3AD203B41FA5}">
                      <a16:colId xmlns:a16="http://schemas.microsoft.com/office/drawing/2014/main" val="1523173424"/>
                    </a:ext>
                  </a:extLst>
                </a:gridCol>
              </a:tblGrid>
              <a:tr h="5165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057909"/>
                  </a:ext>
                </a:extLst>
              </a:tr>
              <a:tr h="5165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Base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0.7653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782037"/>
                  </a:ext>
                </a:extLst>
              </a:tr>
              <a:tr h="5165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Variation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0.2367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0.7633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78207"/>
                  </a:ext>
                </a:extLst>
              </a:tr>
              <a:tr h="5165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Variation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0.2361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0.7639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32249"/>
                  </a:ext>
                </a:extLst>
              </a:tr>
              <a:tr h="5165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Variation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0.2424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0.7576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878704"/>
                  </a:ext>
                </a:extLst>
              </a:tr>
              <a:tr h="5165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Variation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0.6396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529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090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0F57BD-5613-BCFB-A0A0-6E2AE79B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Gaussian Naïve Bayes Model Results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F20A38-2965-0C41-93D2-9E9E0DEFC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535201"/>
            <a:ext cx="9935571" cy="3524076"/>
          </a:xfrm>
        </p:spPr>
        <p:txBody>
          <a:bodyPr anchor="t">
            <a:norm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ECF35C49-357D-34F0-6E73-CDE318AD21CF}"/>
              </a:ext>
            </a:extLst>
          </p:cNvPr>
          <p:cNvSpPr txBox="1">
            <a:spLocks/>
          </p:cNvSpPr>
          <p:nvPr/>
        </p:nvSpPr>
        <p:spPr>
          <a:xfrm>
            <a:off x="1535371" y="2391770"/>
            <a:ext cx="9935571" cy="1086164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following accuracy and test errors were produced by each variation: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5A4D378-BDCD-D5AB-3CA0-E57D3500B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988482"/>
              </p:ext>
            </p:extLst>
          </p:nvPr>
        </p:nvGraphicFramePr>
        <p:xfrm>
          <a:off x="2077539" y="3307991"/>
          <a:ext cx="8951646" cy="3099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882">
                  <a:extLst>
                    <a:ext uri="{9D8B030D-6E8A-4147-A177-3AD203B41FA5}">
                      <a16:colId xmlns:a16="http://schemas.microsoft.com/office/drawing/2014/main" val="1358131377"/>
                    </a:ext>
                  </a:extLst>
                </a:gridCol>
                <a:gridCol w="2983882">
                  <a:extLst>
                    <a:ext uri="{9D8B030D-6E8A-4147-A177-3AD203B41FA5}">
                      <a16:colId xmlns:a16="http://schemas.microsoft.com/office/drawing/2014/main" val="2032496702"/>
                    </a:ext>
                  </a:extLst>
                </a:gridCol>
                <a:gridCol w="2983882">
                  <a:extLst>
                    <a:ext uri="{9D8B030D-6E8A-4147-A177-3AD203B41FA5}">
                      <a16:colId xmlns:a16="http://schemas.microsoft.com/office/drawing/2014/main" val="1523173424"/>
                    </a:ext>
                  </a:extLst>
                </a:gridCol>
              </a:tblGrid>
              <a:tr h="5165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057909"/>
                  </a:ext>
                </a:extLst>
              </a:tr>
              <a:tr h="5165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Base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0.2934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0.7066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782037"/>
                  </a:ext>
                </a:extLst>
              </a:tr>
              <a:tr h="5165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Variation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78207"/>
                  </a:ext>
                </a:extLst>
              </a:tr>
              <a:tr h="5165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Variation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852778"/>
                  </a:ext>
                </a:extLst>
              </a:tr>
              <a:tr h="5165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Variation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0.2913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0.7087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878704"/>
                  </a:ext>
                </a:extLst>
              </a:tr>
              <a:tr h="5165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Variation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0.3856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0.6144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5296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2E56DA-3B7C-294F-70B3-F0DB22C1740F}"/>
              </a:ext>
            </a:extLst>
          </p:cNvPr>
          <p:cNvSpPr txBox="1"/>
          <p:nvPr/>
        </p:nvSpPr>
        <p:spPr>
          <a:xfrm>
            <a:off x="1535371" y="6478826"/>
            <a:ext cx="102630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Note Variations 1 and 2 could not be applied. Variations 3 and 4 were still considered to see impact.</a:t>
            </a:r>
          </a:p>
        </p:txBody>
      </p:sp>
    </p:spTree>
    <p:extLst>
      <p:ext uri="{BB962C8B-B14F-4D97-AF65-F5344CB8AC3E}">
        <p14:creationId xmlns:p14="http://schemas.microsoft.com/office/powerpoint/2010/main" val="180643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6DD79-F4CA-4DD7-9C78-AC180665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495508"/>
            <a:ext cx="4426072" cy="43680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88A0B-EF73-E291-6D34-1837CDD86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952825"/>
            <a:ext cx="3411973" cy="363569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...so which model and variation type performed the best?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4426072" cy="15144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514475"/>
            <a:ext cx="7765922" cy="435699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0132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51" y="5863306"/>
            <a:ext cx="12192001" cy="99469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80746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82CF8A35-BAF7-7C73-496A-4FD672C51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468392"/>
              </p:ext>
            </p:extLst>
          </p:nvPr>
        </p:nvGraphicFramePr>
        <p:xfrm>
          <a:off x="5068990" y="2019747"/>
          <a:ext cx="6550979" cy="3346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745">
                  <a:extLst>
                    <a:ext uri="{9D8B030D-6E8A-4147-A177-3AD203B41FA5}">
                      <a16:colId xmlns:a16="http://schemas.microsoft.com/office/drawing/2014/main" val="2766005233"/>
                    </a:ext>
                  </a:extLst>
                </a:gridCol>
                <a:gridCol w="1637745">
                  <a:extLst>
                    <a:ext uri="{9D8B030D-6E8A-4147-A177-3AD203B41FA5}">
                      <a16:colId xmlns:a16="http://schemas.microsoft.com/office/drawing/2014/main" val="1358131377"/>
                    </a:ext>
                  </a:extLst>
                </a:gridCol>
                <a:gridCol w="1295579">
                  <a:extLst>
                    <a:ext uri="{9D8B030D-6E8A-4147-A177-3AD203B41FA5}">
                      <a16:colId xmlns:a16="http://schemas.microsoft.com/office/drawing/2014/main" val="2032496702"/>
                    </a:ext>
                  </a:extLst>
                </a:gridCol>
                <a:gridCol w="1979910">
                  <a:extLst>
                    <a:ext uri="{9D8B030D-6E8A-4147-A177-3AD203B41FA5}">
                      <a16:colId xmlns:a16="http://schemas.microsoft.com/office/drawing/2014/main" val="1523173424"/>
                    </a:ext>
                  </a:extLst>
                </a:gridCol>
              </a:tblGrid>
              <a:tr h="5165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057909"/>
                  </a:ext>
                </a:extLst>
              </a:tr>
              <a:tr h="5165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Variation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0.2276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0.7724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782037"/>
                  </a:ext>
                </a:extLst>
              </a:tr>
              <a:tr h="5165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Base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0.2399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0.7601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78207"/>
                  </a:ext>
                </a:extLst>
              </a:tr>
              <a:tr h="516573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2"/>
                          </a:solidFill>
                        </a:rPr>
                        <a:t>XGBoost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Base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0.2315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0.7685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498819"/>
                  </a:ext>
                </a:extLst>
              </a:tr>
              <a:tr h="5165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Base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0.7653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878704"/>
                  </a:ext>
                </a:extLst>
              </a:tr>
              <a:tr h="5165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Gaussian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Variation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0.2913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0.7087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529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653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E99F6-89C4-E351-3A45-2D17CCEF0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What can we take away from these results?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1FB5E-A167-6594-6F2A-DB64CA9B5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2" y="2702257"/>
            <a:ext cx="5096656" cy="3426158"/>
          </a:xfrm>
        </p:spPr>
        <p:txBody>
          <a:bodyPr anchor="t">
            <a:normAutofit/>
          </a:bodyPr>
          <a:lstStyle/>
          <a:p>
            <a:r>
              <a:rPr lang="en-US" dirty="0"/>
              <a:t>The Logistic Model with Variation 1 had the best results with an accuracy of 77.24%</a:t>
            </a:r>
          </a:p>
          <a:p>
            <a:endParaRPr lang="en-US" dirty="0"/>
          </a:p>
          <a:p>
            <a:r>
              <a:rPr lang="en-US" dirty="0"/>
              <a:t>This model produced the following confusion matrix: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257484-A0E8-7BA8-1227-F14868032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535265"/>
              </p:ext>
            </p:extLst>
          </p:nvPr>
        </p:nvGraphicFramePr>
        <p:xfrm>
          <a:off x="8042641" y="3140998"/>
          <a:ext cx="2613987" cy="2071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83">
                  <a:extLst>
                    <a:ext uri="{9D8B030D-6E8A-4147-A177-3AD203B41FA5}">
                      <a16:colId xmlns:a16="http://schemas.microsoft.com/office/drawing/2014/main" val="3337084507"/>
                    </a:ext>
                  </a:extLst>
                </a:gridCol>
                <a:gridCol w="1069442">
                  <a:extLst>
                    <a:ext uri="{9D8B030D-6E8A-4147-A177-3AD203B41FA5}">
                      <a16:colId xmlns:a16="http://schemas.microsoft.com/office/drawing/2014/main" val="2435710653"/>
                    </a:ext>
                  </a:extLst>
                </a:gridCol>
                <a:gridCol w="1039662">
                  <a:extLst>
                    <a:ext uri="{9D8B030D-6E8A-4147-A177-3AD203B41FA5}">
                      <a16:colId xmlns:a16="http://schemas.microsoft.com/office/drawing/2014/main" val="1738935512"/>
                    </a:ext>
                  </a:extLst>
                </a:gridCol>
              </a:tblGrid>
              <a:tr h="357351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74945"/>
                  </a:ext>
                </a:extLst>
              </a:tr>
              <a:tr h="85262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1937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703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568596"/>
                  </a:ext>
                </a:extLst>
              </a:tr>
              <a:tr h="85262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927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3595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487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3605AB-EE89-B537-487F-8446D6DE8605}"/>
              </a:ext>
            </a:extLst>
          </p:cNvPr>
          <p:cNvSpPr txBox="1"/>
          <p:nvPr/>
        </p:nvSpPr>
        <p:spPr>
          <a:xfrm rot="16200000">
            <a:off x="6896278" y="4206031"/>
            <a:ext cx="192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Predicted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6489F-FD9D-48FD-2F18-7FF92B2F3659}"/>
              </a:ext>
            </a:extLst>
          </p:cNvPr>
          <p:cNvSpPr txBox="1"/>
          <p:nvPr/>
        </p:nvSpPr>
        <p:spPr>
          <a:xfrm>
            <a:off x="8623738" y="2771664"/>
            <a:ext cx="192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Actual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9DDCAE-EFC9-DCF0-9A73-B565855D59F1}"/>
              </a:ext>
            </a:extLst>
          </p:cNvPr>
          <p:cNvCxnSpPr/>
          <p:nvPr/>
        </p:nvCxnSpPr>
        <p:spPr>
          <a:xfrm>
            <a:off x="6915807" y="2244357"/>
            <a:ext cx="0" cy="461364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242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E99F6-89C4-E351-3A45-2D17CCEF0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What can we take away from these results?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1FB5E-A167-6594-6F2A-DB64CA9B5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727" y="2607314"/>
            <a:ext cx="5096656" cy="3887729"/>
          </a:xfrm>
        </p:spPr>
        <p:txBody>
          <a:bodyPr anchor="t"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Confusion matrix suggests 703 false negatives and 927 false positives for predicting that the home team wins a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sports betting company would profit off a home team winning, then false positives should be a concern.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sports betting company would profit off a home team losing, then false negatives should be a concern.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False Positive Rate = 0.324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False Negative Rate =0.164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257484-A0E8-7BA8-1227-F14868032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308052"/>
              </p:ext>
            </p:extLst>
          </p:nvPr>
        </p:nvGraphicFramePr>
        <p:xfrm>
          <a:off x="8042641" y="3140998"/>
          <a:ext cx="2613987" cy="2071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83">
                  <a:extLst>
                    <a:ext uri="{9D8B030D-6E8A-4147-A177-3AD203B41FA5}">
                      <a16:colId xmlns:a16="http://schemas.microsoft.com/office/drawing/2014/main" val="3337084507"/>
                    </a:ext>
                  </a:extLst>
                </a:gridCol>
                <a:gridCol w="1069442">
                  <a:extLst>
                    <a:ext uri="{9D8B030D-6E8A-4147-A177-3AD203B41FA5}">
                      <a16:colId xmlns:a16="http://schemas.microsoft.com/office/drawing/2014/main" val="2435710653"/>
                    </a:ext>
                  </a:extLst>
                </a:gridCol>
                <a:gridCol w="1039662">
                  <a:extLst>
                    <a:ext uri="{9D8B030D-6E8A-4147-A177-3AD203B41FA5}">
                      <a16:colId xmlns:a16="http://schemas.microsoft.com/office/drawing/2014/main" val="1738935512"/>
                    </a:ext>
                  </a:extLst>
                </a:gridCol>
              </a:tblGrid>
              <a:tr h="357351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74945"/>
                  </a:ext>
                </a:extLst>
              </a:tr>
              <a:tr h="85262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1937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703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568596"/>
                  </a:ext>
                </a:extLst>
              </a:tr>
              <a:tr h="85262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927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3595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487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3605AB-EE89-B537-487F-8446D6DE8605}"/>
              </a:ext>
            </a:extLst>
          </p:cNvPr>
          <p:cNvSpPr txBox="1"/>
          <p:nvPr/>
        </p:nvSpPr>
        <p:spPr>
          <a:xfrm rot="16200000">
            <a:off x="6896278" y="4206031"/>
            <a:ext cx="192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Predicted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6489F-FD9D-48FD-2F18-7FF92B2F3659}"/>
              </a:ext>
            </a:extLst>
          </p:cNvPr>
          <p:cNvSpPr txBox="1"/>
          <p:nvPr/>
        </p:nvSpPr>
        <p:spPr>
          <a:xfrm>
            <a:off x="8623738" y="2771664"/>
            <a:ext cx="192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Actual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9DDCAE-EFC9-DCF0-9A73-B565855D59F1}"/>
              </a:ext>
            </a:extLst>
          </p:cNvPr>
          <p:cNvCxnSpPr/>
          <p:nvPr/>
        </p:nvCxnSpPr>
        <p:spPr>
          <a:xfrm>
            <a:off x="6915807" y="2244357"/>
            <a:ext cx="0" cy="461364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451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DCD3D-6D2D-3253-4833-D5E038BA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What decisions should be made based on our findings?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0DB08-5BD8-DD26-0BB4-3F618C2FB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6"/>
            <a:ext cx="9935571" cy="3950791"/>
          </a:xfrm>
        </p:spPr>
        <p:txBody>
          <a:bodyPr anchor="t"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logistic regression model is arguably the simplest model out of the five tested, making it appealing for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accuracy score of around 77.4% is a great starting point, but the lack of variation between accuracy scores and models may suggest that the models could benefit from additional predictor variables. This is also shown from a general model performance decrease when removing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logistic model has more of a tendency to produce false positives. This should be noted by sports betting companies who may implement this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56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ACE16D9-29EE-B37F-EFEB-B01BD68A9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can we expect from our data...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C482E4-3A17-6BC4-8ACF-806EB160D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878157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target variable’s perspective is of the home team.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Joined games and rankings datasets from Kaggle by game date and home team ID to create a master games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Upon initial data processing, there were 39 duplicate games, 99 blank games, and 2,651 outliers based on both home and away points, assists, rebounds, field goal %, free throw %, and three-pointer %.</a:t>
            </a:r>
          </a:p>
        </p:txBody>
      </p:sp>
    </p:spTree>
    <p:extLst>
      <p:ext uri="{BB962C8B-B14F-4D97-AF65-F5344CB8AC3E}">
        <p14:creationId xmlns:p14="http://schemas.microsoft.com/office/powerpoint/2010/main" val="2358868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26816-12C0-5DD6-19A3-A8E1CC08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we have learned in summary...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82537-4C78-A9B7-3DAE-6541DD7CC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6"/>
            <a:ext cx="9935571" cy="3889929"/>
          </a:xfrm>
        </p:spPr>
        <p:txBody>
          <a:bodyPr anchor="t"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Multicollinearity hardly impacts tree-based models with this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outcomes mainly come down to a team’s point differentials from previous games and their winning percentage at home and on the road.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game statistics could benefit prediction. Some statistics to consider include player statistics and a team’s injury report.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models can make predicting an NBA game outcome possible, which would be useful to both NBA franchises and sports betting companies.</a:t>
            </a:r>
          </a:p>
        </p:txBody>
      </p:sp>
    </p:spTree>
    <p:extLst>
      <p:ext uri="{BB962C8B-B14F-4D97-AF65-F5344CB8AC3E}">
        <p14:creationId xmlns:p14="http://schemas.microsoft.com/office/powerpoint/2010/main" val="390205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363234-E0BA-4476-B051-D8D9FA506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0645"/>
            <a:ext cx="4062884" cy="63873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6572"/>
            <a:ext cx="4086897" cy="5132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C9F0E8-EF8B-43C1-9C77-E9DDAF1A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9990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9DC473-98F8-45DF-B136-EC0F0F4C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20996" y="534650"/>
            <a:ext cx="8071002" cy="563296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E5CC702-9117-1A5F-6DA6-F9D85D64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718" y="740041"/>
            <a:ext cx="6754446" cy="1154102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180584-4F47-209F-EB71-E2FDBECCC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718" y="1894143"/>
            <a:ext cx="7212930" cy="4273473"/>
          </a:xfrm>
        </p:spPr>
        <p:txBody>
          <a:bodyPr anchor="t">
            <a:noAutofit/>
          </a:bodyPr>
          <a:lstStyle/>
          <a:p>
            <a:r>
              <a:rPr lang="en-US" sz="1200" dirty="0"/>
              <a:t>For more information on the original dataset, visit:</a:t>
            </a:r>
          </a:p>
          <a:p>
            <a:r>
              <a:rPr lang="en-US" sz="1200" dirty="0">
                <a:hlinkClick r:id="rId2"/>
              </a:rPr>
              <a:t>https://www.kaggle.com/datasets/nathanlauga/nba-games</a:t>
            </a:r>
            <a:r>
              <a:rPr lang="en-US" sz="1200" dirty="0"/>
              <a:t> </a:t>
            </a:r>
          </a:p>
          <a:p>
            <a:r>
              <a:rPr lang="en-US" sz="1200" dirty="0"/>
              <a:t>For more information on the transformed dataset, visit:</a:t>
            </a:r>
          </a:p>
          <a:p>
            <a:r>
              <a:rPr lang="en-US" sz="1200" dirty="0">
                <a:hlinkClick r:id="rId3"/>
              </a:rPr>
              <a:t>https://github.com/deangelini/DS504FinalProject/blob/main/master_games.csv</a:t>
            </a:r>
            <a:r>
              <a:rPr lang="en-US" sz="1200" dirty="0"/>
              <a:t> </a:t>
            </a:r>
          </a:p>
          <a:p>
            <a:r>
              <a:rPr lang="en-US" sz="1200" dirty="0"/>
              <a:t>For more information on the classification models, visit:</a:t>
            </a:r>
          </a:p>
          <a:p>
            <a:r>
              <a:rPr lang="en-US" sz="1200" dirty="0">
                <a:hlinkClick r:id="rId4"/>
              </a:rPr>
              <a:t>https://github.com/deangelini/DS504FinalProject/blob/main/DS504_models.Rmd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/>
              <a:t>Continue the conversion with us online:</a:t>
            </a:r>
          </a:p>
          <a:p>
            <a:r>
              <a:rPr lang="en-US" sz="1200" dirty="0"/>
              <a:t>Danielle Angelini, </a:t>
            </a:r>
            <a:r>
              <a:rPr lang="en-US" sz="1200" dirty="0">
                <a:hlinkClick r:id="rId5"/>
              </a:rPr>
              <a:t>deangelini@wpi.edu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20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382B7B-3D81-4F72-0362-25A58481A88D}"/>
              </a:ext>
            </a:extLst>
          </p:cNvPr>
          <p:cNvSpPr txBox="1">
            <a:spLocks/>
          </p:cNvSpPr>
          <p:nvPr/>
        </p:nvSpPr>
        <p:spPr>
          <a:xfrm>
            <a:off x="458790" y="294873"/>
            <a:ext cx="11130697" cy="61952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Additional Resources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95AED-8958-3D16-5025-D3392C2659AD}"/>
              </a:ext>
            </a:extLst>
          </p:cNvPr>
          <p:cNvSpPr txBox="1"/>
          <p:nvPr/>
        </p:nvSpPr>
        <p:spPr>
          <a:xfrm>
            <a:off x="530651" y="1033485"/>
            <a:ext cx="1113069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45" marR="0" indent="-360045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Badenhausen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, Kurt, and Kurt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Badenhausen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. “NBA Valuations: Warriors Top $7.6 Billion as Teams Average $3 Billion.” Sportico.com, 13 Dec. 2022, www.sportico.com/feature/nba-valuations-average-team-worth-billion-warriors-1234698263/.</a:t>
            </a:r>
          </a:p>
          <a:p>
            <a:pPr marL="360045" marR="0" indent="-360045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“Beginners Tutorial on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XGBoost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 and Parameter Tuning in R Tutorials &amp; Notes: Machine Learning.” </a:t>
            </a:r>
            <a:r>
              <a:rPr lang="en-US" sz="120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HackerEarth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HackerEarth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, https://www.hackerearth.com/practice/machine-learning/machine-learning-algorithms/beginners-tutorial-on-xgboost-parameter-tuning-r/tutorial/. </a:t>
            </a:r>
          </a:p>
          <a:p>
            <a:pPr marL="360045" marR="0" indent="-360045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Bunker, Rory P, and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Thadi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Thabtah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. “A Machine Learning Framework for Sport Result Prediction.”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Applied Computing and Informatics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, Elsevier, 19 Sept. 2017, https://www.sciencedirect.com/science/article/pii/S2210832717301485. </a:t>
            </a:r>
          </a:p>
          <a:p>
            <a:pPr marL="360045" marR="0" indent="-360045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Duan, James. “Exploratory Data Analysis of Home Team Advantage in the NBA 2004–2020.”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Medium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, Medium, 8 Mar. 2021, https://jyduan-8715.medium.com/exploratory-data-analysis-of-home-team-advantage-in-the-nba-2004-2020-58c9922a8744. </a:t>
            </a:r>
          </a:p>
          <a:p>
            <a:pPr marL="360045" marR="0" indent="-360045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Duan, James. “Predicting the Outcome of NBA Games Using Machine Learning.”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Medium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, Nerd For Tech, 12 May 2021, https://medium.com/nerd-for-tech/predicting-the-outcome-of-nba-games-using-machine-learning-676a62549040. </a:t>
            </a:r>
          </a:p>
          <a:p>
            <a:pPr marL="360045" marR="0" indent="-360045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Houde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, Matthew. “Predicting the Outcome of NBA Games - Bryant University.”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Bryant Digital Repository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, Bryant University, Apr. 2021, https://digitalcommons.bryant.edu/cgi/viewcontent.cgi?article=1000&amp;context=honors_data_science. </a:t>
            </a:r>
          </a:p>
          <a:p>
            <a:pPr marL="360045" marR="0" indent="-360045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“Industry Market Research, Reports, and Statistics.”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IBISWorld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, 31 Jan. 2023, https://www.ibisworld.com/industry-statistics/market-size/sports-franchises-united-states/. </a:t>
            </a:r>
          </a:p>
          <a:p>
            <a:pPr marL="360045" marR="0" indent="-360045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Jones, Eric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Scot.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 “Predicting Outcomes of NBA Basketball Games - North Dakota State University.”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North Dakota State University Library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, North Dakota State University, Apr. 2016, https://library.ndsu.edu/ir/bitstream/handle/10365/28084/Predicting%20Outcomes%20of%20NBA%20Basketball%20Games.pdf?sequence=1. </a:t>
            </a:r>
          </a:p>
          <a:p>
            <a:pPr marL="360045" marR="0" indent="-360045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Lauga, Nathan. “NBA Games Data.”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Kaggle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, 23 Dec. 2022, https://www.kaggle.com/datasets/nathanlauga/nba-games?resource=download. </a:t>
            </a:r>
          </a:p>
          <a:p>
            <a:pPr marL="360045" marR="0" indent="-360045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“Naïve Bayes Classifier.”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Naïve Bayes Classifier · UC Business Analytics R Programming Guide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, https://uc-r.github.io/naive_bayes. </a:t>
            </a:r>
          </a:p>
          <a:p>
            <a:pPr marL="360045" marR="0" indent="-360045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Ozanian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, Mike. “NBA Team Values 2022: For the First Time in Two Decades, the Top Spot Goes to a Franchise That's Not the Knicks or Lakers.”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Forbes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, Forbes Magazine, 29 Oct. 2022, https://www.forbes.com/sites/mikeozanian/2022/10/27/nba-team-values-2022-for-the-first-time-in-two-decades-the-top-spot-goes-to-a-franchise-thats-not-the-knicks-or-lakers/?sh=87cfe671ccec. </a:t>
            </a:r>
          </a:p>
          <a:p>
            <a:pPr marL="360045" marR="0" indent="-360045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“Sports Betting Market Size &amp; Share Report, 2021-2028.” Www.grandviewresearch.com,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  <a:hlinkClick r:id="rId2"/>
              </a:rPr>
              <a:t>www.grandviewresearch.com/industry-analysis/sports-betting-market-report#:~:text=The%20sports%20betting%20market%20was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.</a:t>
            </a:r>
          </a:p>
          <a:p>
            <a:pPr marL="360045" marR="0" indent="-360045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“SVM Skill Test: 25 MCQs to Test a Data Scientist on SVM (Updated 2023).” Analytics Vidhya, 5 Oct. 2017, www.analyticsvidhya.com/blog/2017/10/svm-skilltest/#:~:text=Explanation%3A%20The%20cost%20parameter%20decides. Accessed 28 Apr. 2023.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6120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ACE16D9-29EE-B37F-EFEB-B01BD68A9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997721"/>
            <a:ext cx="10183663" cy="103036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For our main game statistics, we see a normal distribution meaning less randomness in the dataset...</a:t>
            </a:r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F5A3F812-B8A7-44FD-C500-F3A2BBCA0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225" y="4491281"/>
            <a:ext cx="4134508" cy="2358500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0CBA89E1-43C4-1146-D93A-4A8A223F0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383" y="2244357"/>
            <a:ext cx="4134508" cy="2147714"/>
          </a:xfrm>
          <a:prstGeom prst="rect">
            <a:avLst/>
          </a:prstGeom>
        </p:spPr>
      </p:pic>
      <p:pic>
        <p:nvPicPr>
          <p:cNvPr id="24" name="Picture 23" descr="Chart, histogram&#10;&#10;Description automatically generated">
            <a:extLst>
              <a:ext uri="{FF2B5EF4-FFF2-40B4-BE49-F238E27FC236}">
                <a16:creationId xmlns:a16="http://schemas.microsoft.com/office/drawing/2014/main" id="{392D8897-32DB-8F41-D7A4-D467811B8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90" y="2265868"/>
            <a:ext cx="4134509" cy="2233632"/>
          </a:xfrm>
          <a:prstGeom prst="rect">
            <a:avLst/>
          </a:prstGeom>
        </p:spPr>
      </p:pic>
      <p:pic>
        <p:nvPicPr>
          <p:cNvPr id="32" name="Picture 31" descr="Chart, histogram&#10;&#10;Description automatically generated">
            <a:extLst>
              <a:ext uri="{FF2B5EF4-FFF2-40B4-BE49-F238E27FC236}">
                <a16:creationId xmlns:a16="http://schemas.microsoft.com/office/drawing/2014/main" id="{B2385463-B5AB-F318-ABFD-922A9CF8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91" y="4499501"/>
            <a:ext cx="4134508" cy="235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4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7544660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B3A2175-6CD7-49B5-8894-C0BD1F22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58" y="0"/>
            <a:ext cx="4647341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8212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04046E7-A78B-FCE3-9379-A05E562B8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752" y="178676"/>
            <a:ext cx="3224881" cy="1991365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4D0C3621-0E3D-FCE2-8D4E-A7F449BEF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368" y="2254233"/>
            <a:ext cx="3353647" cy="2070878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13623516-8311-3FC2-E501-5DAEEA6A2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201" y="4409304"/>
            <a:ext cx="3269351" cy="2018826"/>
          </a:xfrm>
          <a:prstGeom prst="rect">
            <a:avLst/>
          </a:prstGeom>
        </p:spPr>
      </p:pic>
      <p:sp>
        <p:nvSpPr>
          <p:cNvPr id="21" name="Title 5">
            <a:extLst>
              <a:ext uri="{FF2B5EF4-FFF2-40B4-BE49-F238E27FC236}">
                <a16:creationId xmlns:a16="http://schemas.microsoft.com/office/drawing/2014/main" id="{59F03878-B608-CA53-8039-88EEE4DF931F}"/>
              </a:ext>
            </a:extLst>
          </p:cNvPr>
          <p:cNvSpPr txBox="1">
            <a:spLocks/>
          </p:cNvSpPr>
          <p:nvPr/>
        </p:nvSpPr>
        <p:spPr>
          <a:xfrm>
            <a:off x="424564" y="2170041"/>
            <a:ext cx="6610206" cy="2696249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...and our variables tend to be positively correlated with point differentials, which is the most obvious game winning factor</a:t>
            </a:r>
          </a:p>
        </p:txBody>
      </p:sp>
    </p:spTree>
    <p:extLst>
      <p:ext uri="{BB962C8B-B14F-4D97-AF65-F5344CB8AC3E}">
        <p14:creationId xmlns:p14="http://schemas.microsoft.com/office/powerpoint/2010/main" val="86218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4E7B50-D68C-43EB-930F-EA442A13A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11DA2B-4CF7-4A57-82AC-FA120DE44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37230"/>
            <a:ext cx="9158373" cy="50751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3C2BB-7E64-A486-A1F5-71D0814E7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51238"/>
            <a:ext cx="9181901" cy="1140580"/>
          </a:xfrm>
          <a:solidFill>
            <a:schemeClr val="tx2"/>
          </a:solidFill>
          <a:ln w="57150">
            <a:noFill/>
          </a:ln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Would target leakage exist with our current dataset?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822754-E01B-4742-88B9-BE0984BAF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1" y="-4078"/>
            <a:ext cx="3027529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304E59-B4DC-4CA3-89F1-5C88000EB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1420" y="6167615"/>
            <a:ext cx="3027529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CF7BFC-0A02-4106-88A8-CCC0D9444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9201530" cy="73455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1079DE-42AC-4D2A-8027-2E9A51B36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C5BBA-BBE2-4821-96CF-38FC49570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D9ED7-AA5F-7B79-62B1-A909288B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2366010"/>
            <a:ext cx="8031955" cy="3554729"/>
          </a:xfrm>
          <a:ln w="19050">
            <a:noFill/>
          </a:ln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leakage occurs when predictors include data that will not be available at the time of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Statistics like points, rebounds, assists, and shooting statistics of a given game are not going to be known until after we know the outcome of the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remove target leakage from the dataset through creating a dataset with only statistics known up until a given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167A8C-FFEF-4D1B-8459-E2BB5C04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A3DFBE-30A6-4BDE-9238-14F3652B4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D238BE-A63B-CBF1-F75B-AD57544495DD}"/>
              </a:ext>
            </a:extLst>
          </p:cNvPr>
          <p:cNvSpPr txBox="1">
            <a:spLocks/>
          </p:cNvSpPr>
          <p:nvPr/>
        </p:nvSpPr>
        <p:spPr>
          <a:xfrm>
            <a:off x="-4" y="1067583"/>
            <a:ext cx="9140943" cy="1140580"/>
          </a:xfrm>
          <a:prstGeom prst="rect">
            <a:avLst/>
          </a:prstGeom>
          <a:ln w="57150">
            <a:solidFill>
              <a:schemeClr val="tx2"/>
            </a:solidFill>
          </a:ln>
        </p:spPr>
        <p:txBody>
          <a:bodyPr vert="horz" lIns="109728" tIns="109728" rIns="109728" bIns="91440" rtlCol="0" anchor="ctr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426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528D0-8D04-3691-EB41-7B80E9690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...which brings us to our new dataset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6DC3317-8B86-362F-6466-A82D6CFF4A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789090"/>
              </p:ext>
            </p:extLst>
          </p:nvPr>
        </p:nvGraphicFramePr>
        <p:xfrm>
          <a:off x="1310721" y="2605382"/>
          <a:ext cx="1064133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0665">
                  <a:extLst>
                    <a:ext uri="{9D8B030D-6E8A-4147-A177-3AD203B41FA5}">
                      <a16:colId xmlns:a16="http://schemas.microsoft.com/office/drawing/2014/main" val="405940151"/>
                    </a:ext>
                  </a:extLst>
                </a:gridCol>
                <a:gridCol w="5320665">
                  <a:extLst>
                    <a:ext uri="{9D8B030D-6E8A-4147-A177-3AD203B41FA5}">
                      <a16:colId xmlns:a16="http://schemas.microsoft.com/office/drawing/2014/main" val="2547113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 Dataset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Modified Dataset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54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Game Date, Game ID, Season, Home Team ID, Game Status, Visitor Team ID, </a:t>
                      </a:r>
                      <a:r>
                        <a:rPr lang="en-US" dirty="0" err="1"/>
                        <a:t>Team_ID_X</a:t>
                      </a:r>
                      <a:r>
                        <a:rPr lang="en-US" dirty="0"/>
                        <a:t>, </a:t>
                      </a:r>
                    </a:p>
                    <a:p>
                      <a:pPr algn="ctr"/>
                      <a:r>
                        <a:rPr lang="en-US" dirty="0"/>
                        <a:t> XT_G, XT_W, XT_W_PCT, Home Team Home Record, Home Team Road Record, </a:t>
                      </a:r>
                    </a:p>
                    <a:p>
                      <a:pPr algn="ctr"/>
                      <a:r>
                        <a:rPr lang="en-US" dirty="0"/>
                        <a:t>PTS_X, </a:t>
                      </a:r>
                    </a:p>
                    <a:p>
                      <a:pPr algn="ctr"/>
                      <a:r>
                        <a:rPr lang="en-US" dirty="0"/>
                        <a:t>FG_PCT_X, FT_PCT_X, FG3_PCT_X, </a:t>
                      </a:r>
                    </a:p>
                    <a:p>
                      <a:pPr algn="ctr"/>
                      <a:r>
                        <a:rPr lang="en-US" dirty="0"/>
                        <a:t>AST_X, REB_X, HOME_TEAM_WINS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Game Date, Game ID, Season, </a:t>
                      </a:r>
                      <a:r>
                        <a:rPr lang="en-US" dirty="0" err="1"/>
                        <a:t>Team_ID_X</a:t>
                      </a:r>
                      <a:r>
                        <a:rPr lang="en-US" dirty="0"/>
                        <a:t>, XT_G, XT_W_PCT, XT_HOME_W_PCT, XT_ROAD_W_PCT, </a:t>
                      </a:r>
                    </a:p>
                    <a:p>
                      <a:pPr algn="ctr"/>
                      <a:r>
                        <a:rPr lang="en-US" dirty="0"/>
                        <a:t>TOT_PTS_X, AVG_PT_DIF_X, AVG_FG_PCT_X, AVG_FT_PCT_X, AVG_FG3_PCT_X, TOT_AST_X, TOT_REB_X, AVG_AST_DIF_X, AVG_REB_DIF_X, PTLast3_X, REBLast3_X, ASTLast3_X, FG_PCTLast3_X, FT_PCTLast3_X, FG3_PCTLast3_X, HOME_TEAM_WINS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3324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C9BC00-4ECC-016D-A057-9F1537F762E7}"/>
              </a:ext>
            </a:extLst>
          </p:cNvPr>
          <p:cNvSpPr txBox="1"/>
          <p:nvPr/>
        </p:nvSpPr>
        <p:spPr>
          <a:xfrm>
            <a:off x="1215331" y="6427650"/>
            <a:ext cx="10333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*For listing purposes, X is a stand in for variables that occur for both home and away teams.</a:t>
            </a:r>
          </a:p>
        </p:txBody>
      </p:sp>
    </p:spTree>
    <p:extLst>
      <p:ext uri="{BB962C8B-B14F-4D97-AF65-F5344CB8AC3E}">
        <p14:creationId xmlns:p14="http://schemas.microsoft.com/office/powerpoint/2010/main" val="41681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528D0-8D04-3691-EB41-7B80E9690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do these new variables mean?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6DC3317-8B86-362F-6466-A82D6CFF4A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784983"/>
              </p:ext>
            </p:extLst>
          </p:nvPr>
        </p:nvGraphicFramePr>
        <p:xfrm>
          <a:off x="1310721" y="2457312"/>
          <a:ext cx="1064133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0665">
                  <a:extLst>
                    <a:ext uri="{9D8B030D-6E8A-4147-A177-3AD203B41FA5}">
                      <a16:colId xmlns:a16="http://schemas.microsoft.com/office/drawing/2014/main" val="405940151"/>
                    </a:ext>
                  </a:extLst>
                </a:gridCol>
                <a:gridCol w="5320665">
                  <a:extLst>
                    <a:ext uri="{9D8B030D-6E8A-4147-A177-3AD203B41FA5}">
                      <a16:colId xmlns:a16="http://schemas.microsoft.com/office/drawing/2014/main" val="2547113263"/>
                    </a:ext>
                  </a:extLst>
                </a:gridCol>
              </a:tblGrid>
              <a:tr h="3095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Modified Dataset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Modified Dataset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54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TOT_PTS_X, TOT_AST_X, TOT_REB_X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Season total points, assists, and rebounds up until current game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38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AVG_FG_PCT_X, AVG_FT_PCT_X, AVG_FG3_PCT_X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Season average field goal, free throw, and three-pointer percentage up until current game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57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AVG_PT_DIF_X, AVG_AST_DIF_X, AVG_REB_DIF_X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Season average point, assist, and rebound differential up until current game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55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PTLast3_X, REBLast3_X, ASTLast3_X,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Total points, assists, and rebounds of last three games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994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FG_PCTLast3_X, FT_PCTLast3_X, FG3_PCTLast3_X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field goal, free throw, and three-pointer percentage of last three games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3634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C9BC00-4ECC-016D-A057-9F1537F762E7}"/>
              </a:ext>
            </a:extLst>
          </p:cNvPr>
          <p:cNvSpPr txBox="1"/>
          <p:nvPr/>
        </p:nvSpPr>
        <p:spPr>
          <a:xfrm>
            <a:off x="1215331" y="6510747"/>
            <a:ext cx="10333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*For listing purposes, X is a stand in for variables that occur for both home and away teams.</a:t>
            </a:r>
          </a:p>
        </p:txBody>
      </p:sp>
    </p:spTree>
    <p:extLst>
      <p:ext uri="{BB962C8B-B14F-4D97-AF65-F5344CB8AC3E}">
        <p14:creationId xmlns:p14="http://schemas.microsoft.com/office/powerpoint/2010/main" val="153738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3A3B7F-6B85-9B8A-28A7-05FF6623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0"/>
            <a:ext cx="4663439" cy="3962398"/>
          </a:xfrm>
          <a:solidFill>
            <a:schemeClr val="tx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can we expect from our new dataset?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41AA826-8B63-71E6-9DDC-E66AF51C6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767500"/>
              </p:ext>
            </p:extLst>
          </p:nvPr>
        </p:nvGraphicFramePr>
        <p:xfrm>
          <a:off x="5088834" y="606783"/>
          <a:ext cx="6857999" cy="2258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324">
                  <a:extLst>
                    <a:ext uri="{9D8B030D-6E8A-4147-A177-3AD203B41FA5}">
                      <a16:colId xmlns:a16="http://schemas.microsoft.com/office/drawing/2014/main" val="938823883"/>
                    </a:ext>
                  </a:extLst>
                </a:gridCol>
                <a:gridCol w="1528324">
                  <a:extLst>
                    <a:ext uri="{9D8B030D-6E8A-4147-A177-3AD203B41FA5}">
                      <a16:colId xmlns:a16="http://schemas.microsoft.com/office/drawing/2014/main" val="377934464"/>
                    </a:ext>
                  </a:extLst>
                </a:gridCol>
                <a:gridCol w="3801351">
                  <a:extLst>
                    <a:ext uri="{9D8B030D-6E8A-4147-A177-3AD203B41FA5}">
                      <a16:colId xmlns:a16="http://schemas.microsoft.com/office/drawing/2014/main" val="3546940665"/>
                    </a:ext>
                  </a:extLst>
                </a:gridCol>
              </a:tblGrid>
              <a:tr h="256817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solidFill>
                            <a:schemeClr val="tx2"/>
                          </a:solidFill>
                        </a:rPr>
                        <a:t>P </a:t>
                      </a:r>
                      <a:r>
                        <a:rPr lang="en-US" sz="1200" b="1" i="0" dirty="0">
                          <a:solidFill>
                            <a:schemeClr val="tx2"/>
                          </a:solidFill>
                        </a:rPr>
                        <a:t>- value</a:t>
                      </a:r>
                      <a:endParaRPr lang="en-US" sz="1200" b="1" i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Predictor Variable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104800"/>
                  </a:ext>
                </a:extLst>
              </a:tr>
              <a:tr h="43008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2"/>
                          </a:solidFill>
                        </a:rPr>
                        <a:t> ***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2"/>
                          </a:solidFill>
                        </a:rPr>
                        <a:t>&lt; 0.001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</a:rPr>
                        <a:t>HT_HOME_W_PCT, AVG_PT_DIF_HOME, AT_ROAD_W_PCT, AVG_PT_DIF_AWAY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84910"/>
                  </a:ext>
                </a:extLst>
              </a:tr>
              <a:tr h="43008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2"/>
                          </a:solidFill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2"/>
                          </a:solidFill>
                        </a:rPr>
                        <a:t>&lt; 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</a:rPr>
                        <a:t>AVG_AST_DIF_HOME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904217"/>
                  </a:ext>
                </a:extLst>
              </a:tr>
              <a:tr h="43008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2"/>
                          </a:solidFill>
                        </a:rPr>
                        <a:t>&lt; 0.05</a:t>
                      </a:r>
                    </a:p>
                    <a:p>
                      <a:pPr algn="ctr"/>
                      <a:endParaRPr lang="en-US" sz="12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</a:rPr>
                        <a:t>GAME_DATE_EST, TOT_AST_HOME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262802"/>
                  </a:ext>
                </a:extLst>
              </a:tr>
              <a:tr h="43008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2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2"/>
                          </a:solidFill>
                        </a:rPr>
                        <a:t>&lt; 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2"/>
                          </a:solidFill>
                        </a:rPr>
                        <a:t>SEASON, TOT_REB_HOME, REBLast3_Home, AVG_FG3_PCT_AWAY, PTLast3_Away, FG_PCTLast3_Away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50768"/>
                  </a:ext>
                </a:extLst>
              </a:tr>
            </a:tbl>
          </a:graphicData>
        </a:graphic>
      </p:graphicFrame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1894E2E-E5DF-BE78-9B10-26809AD0DD5B}"/>
              </a:ext>
            </a:extLst>
          </p:cNvPr>
          <p:cNvSpPr txBox="1">
            <a:spLocks/>
          </p:cNvSpPr>
          <p:nvPr/>
        </p:nvSpPr>
        <p:spPr>
          <a:xfrm>
            <a:off x="5059680" y="0"/>
            <a:ext cx="6858000" cy="769356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With a preliminary logistic regression run, the following variables are considered important from most to least: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2198783F-8ADE-9C8E-56EF-FF3C154B62AE}"/>
              </a:ext>
            </a:extLst>
          </p:cNvPr>
          <p:cNvSpPr txBox="1">
            <a:spLocks/>
          </p:cNvSpPr>
          <p:nvPr/>
        </p:nvSpPr>
        <p:spPr>
          <a:xfrm>
            <a:off x="5088833" y="3044322"/>
            <a:ext cx="6858000" cy="7693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With a preliminary </a:t>
            </a:r>
            <a:r>
              <a:rPr lang="en-US" sz="1200" dirty="0" err="1"/>
              <a:t>XGBoost</a:t>
            </a:r>
            <a:r>
              <a:rPr lang="en-US" sz="1200" dirty="0"/>
              <a:t> classification run, the following variables are considered important from most to least: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3A2EC6-AF68-8CC3-3571-812DB89F7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977" y="3540788"/>
            <a:ext cx="6050704" cy="313433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D52257-CEC0-7650-C7BE-C8F86E77A662}"/>
              </a:ext>
            </a:extLst>
          </p:cNvPr>
          <p:cNvCxnSpPr/>
          <p:nvPr/>
        </p:nvCxnSpPr>
        <p:spPr>
          <a:xfrm>
            <a:off x="4663440" y="2946400"/>
            <a:ext cx="765048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021474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HW3_EDA_Forbes_Athletes</Template>
  <TotalTime>958</TotalTime>
  <Words>3984</Words>
  <Application>Microsoft Office PowerPoint</Application>
  <PresentationFormat>Widescreen</PresentationFormat>
  <Paragraphs>419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Meiryo</vt:lpstr>
      <vt:lpstr>Arial</vt:lpstr>
      <vt:lpstr>Calibri</vt:lpstr>
      <vt:lpstr>Corbel</vt:lpstr>
      <vt:lpstr>Roboto</vt:lpstr>
      <vt:lpstr>ShojiVTI</vt:lpstr>
      <vt:lpstr>Comparing classification models to predict NBA GAME OUTCOMES</vt:lpstr>
      <vt:lpstr>National Basketball Association Summary</vt:lpstr>
      <vt:lpstr>What can we expect from our data...</vt:lpstr>
      <vt:lpstr>For our main game statistics, we see a normal distribution meaning less randomness in the dataset...</vt:lpstr>
      <vt:lpstr>PowerPoint Presentation</vt:lpstr>
      <vt:lpstr>Would target leakage exist with our current dataset?</vt:lpstr>
      <vt:lpstr>...which brings us to our new dataset</vt:lpstr>
      <vt:lpstr>What do these new variables mean?</vt:lpstr>
      <vt:lpstr>What can we expect from our new dataset?</vt:lpstr>
      <vt:lpstr>What can we do with these important variables?</vt:lpstr>
      <vt:lpstr>What can we do with these important variables?</vt:lpstr>
      <vt:lpstr>What else can we expect from our dataset? Is multicollinearity a concern?</vt:lpstr>
      <vt:lpstr>Which variables have high multicollinearity?</vt:lpstr>
      <vt:lpstr>How can we use this dataset to predict a game’s outcome?</vt:lpstr>
      <vt:lpstr>How can we use this dataset to predict a game’s outcome?</vt:lpstr>
      <vt:lpstr>Logistic Model Results</vt:lpstr>
      <vt:lpstr>Random Forest Hyperparameter Tuning</vt:lpstr>
      <vt:lpstr>Random Forest Model Results</vt:lpstr>
      <vt:lpstr>XGBoost Hyperparameter Tuning</vt:lpstr>
      <vt:lpstr>XGBoost Hyperparameter Tuning – Run Results</vt:lpstr>
      <vt:lpstr>XGBoost Model Results</vt:lpstr>
      <vt:lpstr>SVM Hyperparameter Tuning</vt:lpstr>
      <vt:lpstr>SVM Hyperparameter Tuning - Results</vt:lpstr>
      <vt:lpstr>SVM Model Results</vt:lpstr>
      <vt:lpstr>Gaussian Naïve Bayes Model Results</vt:lpstr>
      <vt:lpstr>...so which model and variation type performed the best?</vt:lpstr>
      <vt:lpstr>What can we take away from these results?</vt:lpstr>
      <vt:lpstr>What can we take away from these results?</vt:lpstr>
      <vt:lpstr>What decisions should be made based on our findings?</vt:lpstr>
      <vt:lpstr>What we have learned in summary...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status report – NBA PREDICTIVE MODEL</dc:title>
  <dc:creator>Angelini, Danielle</dc:creator>
  <cp:lastModifiedBy>Angelini, Danielle</cp:lastModifiedBy>
  <cp:revision>305</cp:revision>
  <dcterms:created xsi:type="dcterms:W3CDTF">2023-03-25T14:56:39Z</dcterms:created>
  <dcterms:modified xsi:type="dcterms:W3CDTF">2023-04-28T19:03:23Z</dcterms:modified>
</cp:coreProperties>
</file>