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7"/>
  </p:notesMasterIdLst>
  <p:sldIdLst>
    <p:sldId id="275" r:id="rId3"/>
    <p:sldId id="357" r:id="rId4"/>
    <p:sldId id="302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4" r:id="rId17"/>
    <p:sldId id="316" r:id="rId18"/>
    <p:sldId id="317" r:id="rId19"/>
    <p:sldId id="318" r:id="rId20"/>
    <p:sldId id="319" r:id="rId21"/>
    <p:sldId id="320" r:id="rId22"/>
    <p:sldId id="321" r:id="rId23"/>
    <p:sldId id="334" r:id="rId24"/>
    <p:sldId id="336" r:id="rId25"/>
    <p:sldId id="335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5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8" r:id="rId43"/>
    <p:sldId id="355" r:id="rId44"/>
    <p:sldId id="356" r:id="rId45"/>
    <p:sldId id="359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2C4"/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45B69-18E8-4114-9911-CDD699B4BB5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45B69-18E8-4114-9911-CDD699B4BB5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7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39509"/>
            <a:ext cx="9144000" cy="226448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611796"/>
            <a:ext cx="9144000" cy="1919908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915285" y="1851670"/>
            <a:ext cx="7109708" cy="53591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5400" b="1" dirty="0" err="1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Pengantar</a:t>
            </a:r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Aljabar</a:t>
            </a:r>
            <a:endParaRPr lang="en-US" altLang="ko-KR" sz="5400" b="1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1501" y="2499742"/>
            <a:ext cx="56268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cap="none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Teknologi</a:t>
            </a:r>
            <a:r>
              <a:rPr lang="en-US" sz="1200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cap="none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Informatika</a:t>
            </a:r>
            <a:endParaRPr lang="en-US" sz="1200" cap="none" dirty="0">
              <a:solidFill>
                <a:schemeClr val="accent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200" cap="none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Politeknik</a:t>
            </a:r>
            <a:r>
              <a:rPr lang="en-US" sz="1200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Negeri Malang</a:t>
            </a:r>
          </a:p>
          <a:p>
            <a:pPr algn="ctr"/>
            <a:r>
              <a:rPr lang="en-ID" sz="1200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2021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2CBE4AA-FFC1-4AD8-82E6-D217AFCE9DBB}"/>
              </a:ext>
            </a:extLst>
          </p:cNvPr>
          <p:cNvGrpSpPr/>
          <p:nvPr/>
        </p:nvGrpSpPr>
        <p:grpSpPr>
          <a:xfrm>
            <a:off x="-972616" y="1611796"/>
            <a:ext cx="3286833" cy="3490091"/>
            <a:chOff x="395536" y="1376189"/>
            <a:chExt cx="3286833" cy="3490091"/>
          </a:xfrm>
          <a:solidFill>
            <a:schemeClr val="accent6">
              <a:lumMod val="5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61FFBC01-5933-4742-B864-67F556E54F84}"/>
                </a:ext>
              </a:extLst>
            </p:cNvPr>
            <p:cNvGrpSpPr/>
            <p:nvPr/>
          </p:nvGrpSpPr>
          <p:grpSpPr>
            <a:xfrm>
              <a:off x="395536" y="1376189"/>
              <a:ext cx="3286833" cy="3490091"/>
              <a:chOff x="4848046" y="3681671"/>
              <a:chExt cx="2758049" cy="2928608"/>
            </a:xfrm>
            <a:grpFill/>
          </p:grpSpPr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xmlns="" id="{3835971D-3647-4E15-A946-7DE0D1665FBB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ounded Rectangle 5">
                <a:extLst>
                  <a:ext uri="{FF2B5EF4-FFF2-40B4-BE49-F238E27FC236}">
                    <a16:creationId xmlns:a16="http://schemas.microsoft.com/office/drawing/2014/main" xmlns="" id="{EB25CC8E-D9E6-43B4-A281-D3410A2001F4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6">
                <a:extLst>
                  <a:ext uri="{FF2B5EF4-FFF2-40B4-BE49-F238E27FC236}">
                    <a16:creationId xmlns:a16="http://schemas.microsoft.com/office/drawing/2014/main" xmlns="" id="{91F38CEA-252D-4712-AEE7-9224EAE10B08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7">
                <a:extLst>
                  <a:ext uri="{FF2B5EF4-FFF2-40B4-BE49-F238E27FC236}">
                    <a16:creationId xmlns:a16="http://schemas.microsoft.com/office/drawing/2014/main" xmlns="" id="{25DA5C2A-46C2-4AFC-8FE1-A3125A35B198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8">
                <a:extLst>
                  <a:ext uri="{FF2B5EF4-FFF2-40B4-BE49-F238E27FC236}">
                    <a16:creationId xmlns:a16="http://schemas.microsoft.com/office/drawing/2014/main" xmlns="" id="{3243D08A-69D5-4A74-BC83-622B11E5E936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9">
                <a:extLst>
                  <a:ext uri="{FF2B5EF4-FFF2-40B4-BE49-F238E27FC236}">
                    <a16:creationId xmlns:a16="http://schemas.microsoft.com/office/drawing/2014/main" xmlns="" id="{D2307C68-48C5-4355-ADC9-04BAF7460548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10">
                <a:extLst>
                  <a:ext uri="{FF2B5EF4-FFF2-40B4-BE49-F238E27FC236}">
                    <a16:creationId xmlns:a16="http://schemas.microsoft.com/office/drawing/2014/main" xmlns="" id="{3CEDEBDC-31CB-46EE-B175-E7EB840487DE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1">
                <a:extLst>
                  <a:ext uri="{FF2B5EF4-FFF2-40B4-BE49-F238E27FC236}">
                    <a16:creationId xmlns:a16="http://schemas.microsoft.com/office/drawing/2014/main" xmlns="" id="{B3556776-CBE1-476E-A5B3-F0199CFB7206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5709AB60-4E03-4969-9D8A-E97E97CD8A9F}"/>
                </a:ext>
              </a:extLst>
            </p:cNvPr>
            <p:cNvGrpSpPr/>
            <p:nvPr/>
          </p:nvGrpSpPr>
          <p:grpSpPr>
            <a:xfrm>
              <a:off x="1195903" y="1998538"/>
              <a:ext cx="1670013" cy="2047118"/>
              <a:chOff x="1195903" y="1537915"/>
              <a:chExt cx="1670013" cy="2047118"/>
            </a:xfrm>
            <a:grpFill/>
          </p:grpSpPr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xmlns="" id="{E5329D8B-1275-46D5-95EB-D5BCA67360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4470" y="1768048"/>
                <a:ext cx="264724" cy="26693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12F94EB6-50A6-4F70-9D1E-9B7316BA9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3964" y="190993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xmlns="" id="{2A2E458D-FACA-48AC-96E9-9757514452E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050853">
                <a:off x="1326433" y="2753031"/>
                <a:ext cx="173268" cy="17471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xmlns="" id="{926436BF-99FE-4FD4-A23D-37B3397E60F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8847">
                <a:off x="1195903" y="2266763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Oval 21">
                <a:extLst>
                  <a:ext uri="{FF2B5EF4-FFF2-40B4-BE49-F238E27FC236}">
                    <a16:creationId xmlns:a16="http://schemas.microsoft.com/office/drawing/2014/main" xmlns="" id="{2E17E8D8-E9CA-448D-A6E1-5B23D45D1F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4470" y="2278418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Oval 21">
                <a:extLst>
                  <a:ext uri="{FF2B5EF4-FFF2-40B4-BE49-F238E27FC236}">
                    <a16:creationId xmlns:a16="http://schemas.microsoft.com/office/drawing/2014/main" xmlns="" id="{0C7192D8-4A8B-425D-B53A-6B4BEB9CCA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800" y="2460930"/>
                <a:ext cx="309554" cy="312141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Oval 21">
                <a:extLst>
                  <a:ext uri="{FF2B5EF4-FFF2-40B4-BE49-F238E27FC236}">
                    <a16:creationId xmlns:a16="http://schemas.microsoft.com/office/drawing/2014/main" xmlns="" id="{5956CFBF-F711-4AD0-B01C-C44E852924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5429" y="2143218"/>
                <a:ext cx="282537" cy="28489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Oval 21">
                <a:extLst>
                  <a:ext uri="{FF2B5EF4-FFF2-40B4-BE49-F238E27FC236}">
                    <a16:creationId xmlns:a16="http://schemas.microsoft.com/office/drawing/2014/main" xmlns="" id="{08FCC277-B194-4432-994C-6DF244C9B5B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3757">
                <a:off x="1665484" y="3272892"/>
                <a:ext cx="309554" cy="312141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Oval 21">
                <a:extLst>
                  <a:ext uri="{FF2B5EF4-FFF2-40B4-BE49-F238E27FC236}">
                    <a16:creationId xmlns:a16="http://schemas.microsoft.com/office/drawing/2014/main" xmlns="" id="{DFB37C4C-6C43-40F8-8B47-37217902DA2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364806">
                <a:off x="1656905" y="1674846"/>
                <a:ext cx="267508" cy="269744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Oval 21">
                <a:extLst>
                  <a:ext uri="{FF2B5EF4-FFF2-40B4-BE49-F238E27FC236}">
                    <a16:creationId xmlns:a16="http://schemas.microsoft.com/office/drawing/2014/main" xmlns="" id="{22A5F32C-BCD5-4440-B9CD-1771BBB3D2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3017" y="1930545"/>
                <a:ext cx="424361" cy="42790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Oval 21">
                <a:extLst>
                  <a:ext uri="{FF2B5EF4-FFF2-40B4-BE49-F238E27FC236}">
                    <a16:creationId xmlns:a16="http://schemas.microsoft.com/office/drawing/2014/main" xmlns="" id="{A11DC174-E5A6-4357-89DE-60666B70EFB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45186">
                <a:off x="1260512" y="1980363"/>
                <a:ext cx="333550" cy="336337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Oval 21">
                <a:extLst>
                  <a:ext uri="{FF2B5EF4-FFF2-40B4-BE49-F238E27FC236}">
                    <a16:creationId xmlns:a16="http://schemas.microsoft.com/office/drawing/2014/main" xmlns="" id="{380AE4DD-51BE-4E6C-99FE-2A30BDA6A5A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32827">
                <a:off x="1766846" y="2371713"/>
                <a:ext cx="405789" cy="40918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Oval 21">
                <a:extLst>
                  <a:ext uri="{FF2B5EF4-FFF2-40B4-BE49-F238E27FC236}">
                    <a16:creationId xmlns:a16="http://schemas.microsoft.com/office/drawing/2014/main" xmlns="" id="{C34058A5-685F-4379-A4C2-913EBC77AE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2245" y="1873583"/>
                <a:ext cx="591365" cy="596307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Oval 21">
                <a:extLst>
                  <a:ext uri="{FF2B5EF4-FFF2-40B4-BE49-F238E27FC236}">
                    <a16:creationId xmlns:a16="http://schemas.microsoft.com/office/drawing/2014/main" xmlns="" id="{02987E40-B90A-4168-8200-A17BEF98A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0219" y="1680508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Oval 21">
                <a:extLst>
                  <a:ext uri="{FF2B5EF4-FFF2-40B4-BE49-F238E27FC236}">
                    <a16:creationId xmlns:a16="http://schemas.microsoft.com/office/drawing/2014/main" xmlns="" id="{024149F5-B9D9-40F7-ADB5-E2319848BD0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203558">
                <a:off x="1468306" y="2867514"/>
                <a:ext cx="139314" cy="14047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Oval 21">
                <a:extLst>
                  <a:ext uri="{FF2B5EF4-FFF2-40B4-BE49-F238E27FC236}">
                    <a16:creationId xmlns:a16="http://schemas.microsoft.com/office/drawing/2014/main" xmlns="" id="{8A3F486C-9F0D-4631-906B-BF589E409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4605" y="2685223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Oval 21">
                <a:extLst>
                  <a:ext uri="{FF2B5EF4-FFF2-40B4-BE49-F238E27FC236}">
                    <a16:creationId xmlns:a16="http://schemas.microsoft.com/office/drawing/2014/main" xmlns="" id="{04393040-FEB9-41D1-8369-C324FA5F2E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1800405" y="2755645"/>
                <a:ext cx="216579" cy="21839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Oval 21">
                <a:extLst>
                  <a:ext uri="{FF2B5EF4-FFF2-40B4-BE49-F238E27FC236}">
                    <a16:creationId xmlns:a16="http://schemas.microsoft.com/office/drawing/2014/main" xmlns="" id="{1BF863BA-CA64-474C-AF7D-3650310E3B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85792">
                <a:off x="1591521" y="2830231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Oval 21">
                <a:extLst>
                  <a:ext uri="{FF2B5EF4-FFF2-40B4-BE49-F238E27FC236}">
                    <a16:creationId xmlns:a16="http://schemas.microsoft.com/office/drawing/2014/main" xmlns="" id="{E5D4AF30-5C66-41EE-BB43-51CAD00C5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870" y="2430818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Oval 21">
                <a:extLst>
                  <a:ext uri="{FF2B5EF4-FFF2-40B4-BE49-F238E27FC236}">
                    <a16:creationId xmlns:a16="http://schemas.microsoft.com/office/drawing/2014/main" xmlns="" id="{62B8F149-0FE8-46C2-A199-203496F3B0C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61415">
                <a:off x="1961493" y="1831077"/>
                <a:ext cx="309554" cy="312141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Oval 21">
                <a:extLst>
                  <a:ext uri="{FF2B5EF4-FFF2-40B4-BE49-F238E27FC236}">
                    <a16:creationId xmlns:a16="http://schemas.microsoft.com/office/drawing/2014/main" xmlns="" id="{5A0AEB57-7F60-478B-BE5E-1419FE8E1DC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1487267" y="2639444"/>
                <a:ext cx="216579" cy="21839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Oval 21">
                <a:extLst>
                  <a:ext uri="{FF2B5EF4-FFF2-40B4-BE49-F238E27FC236}">
                    <a16:creationId xmlns:a16="http://schemas.microsoft.com/office/drawing/2014/main" xmlns="" id="{4F7EDAAA-E8BA-4324-95AD-E97A3A3027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1171" y="2361128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Oval 21">
                <a:extLst>
                  <a:ext uri="{FF2B5EF4-FFF2-40B4-BE49-F238E27FC236}">
                    <a16:creationId xmlns:a16="http://schemas.microsoft.com/office/drawing/2014/main" xmlns="" id="{8C4ECBCD-A706-441F-B2A7-F39B543047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9336" y="2285667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Oval 21">
                <a:extLst>
                  <a:ext uri="{FF2B5EF4-FFF2-40B4-BE49-F238E27FC236}">
                    <a16:creationId xmlns:a16="http://schemas.microsoft.com/office/drawing/2014/main" xmlns="" id="{47DB00BC-41EE-4EC5-8580-DE172B119FE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859187">
                <a:off x="1875957" y="3147672"/>
                <a:ext cx="196820" cy="19846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Oval 21">
                <a:extLst>
                  <a:ext uri="{FF2B5EF4-FFF2-40B4-BE49-F238E27FC236}">
                    <a16:creationId xmlns:a16="http://schemas.microsoft.com/office/drawing/2014/main" xmlns="" id="{F7498D5C-1A6D-4D7A-A7A5-49D9E51AD4C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32827">
                <a:off x="2016649" y="3174821"/>
                <a:ext cx="405789" cy="40918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Oval 21">
                <a:extLst>
                  <a:ext uri="{FF2B5EF4-FFF2-40B4-BE49-F238E27FC236}">
                    <a16:creationId xmlns:a16="http://schemas.microsoft.com/office/drawing/2014/main" xmlns="" id="{01A8EC84-80B3-4692-BC25-8FA737E06DF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32827">
                <a:off x="2373855" y="2474192"/>
                <a:ext cx="405789" cy="40918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Oval 21">
                <a:extLst>
                  <a:ext uri="{FF2B5EF4-FFF2-40B4-BE49-F238E27FC236}">
                    <a16:creationId xmlns:a16="http://schemas.microsoft.com/office/drawing/2014/main" xmlns="" id="{17906703-301F-4A21-B077-9A3192CD7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7966" y="2356564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Oval 21">
                <a:extLst>
                  <a:ext uri="{FF2B5EF4-FFF2-40B4-BE49-F238E27FC236}">
                    <a16:creationId xmlns:a16="http://schemas.microsoft.com/office/drawing/2014/main" xmlns="" id="{B90BD298-A1D8-45E3-BCA7-FA5DC9DB70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1720" y="2905247"/>
                <a:ext cx="282537" cy="28489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Oval 21">
                <a:extLst>
                  <a:ext uri="{FF2B5EF4-FFF2-40B4-BE49-F238E27FC236}">
                    <a16:creationId xmlns:a16="http://schemas.microsoft.com/office/drawing/2014/main" xmlns="" id="{ED55AE6B-7F91-4DAB-AB48-05A0247F98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1788" y="2312226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Oval 21">
                <a:extLst>
                  <a:ext uri="{FF2B5EF4-FFF2-40B4-BE49-F238E27FC236}">
                    <a16:creationId xmlns:a16="http://schemas.microsoft.com/office/drawing/2014/main" xmlns="" id="{86B26305-9F4B-415C-8E57-ED59B5E39DE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1770483" y="2955490"/>
                <a:ext cx="216579" cy="21839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Oval 21">
                <a:extLst>
                  <a:ext uri="{FF2B5EF4-FFF2-40B4-BE49-F238E27FC236}">
                    <a16:creationId xmlns:a16="http://schemas.microsoft.com/office/drawing/2014/main" xmlns="" id="{DCFE49BF-5681-43DA-89F4-F55E936A039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2115911" y="2614000"/>
                <a:ext cx="275390" cy="277693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Oval 21">
                <a:extLst>
                  <a:ext uri="{FF2B5EF4-FFF2-40B4-BE49-F238E27FC236}">
                    <a16:creationId xmlns:a16="http://schemas.microsoft.com/office/drawing/2014/main" xmlns="" id="{7A358967-3D51-441D-ABEB-C986E9E3B2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4293" y="2894551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Oval 21">
                <a:extLst>
                  <a:ext uri="{FF2B5EF4-FFF2-40B4-BE49-F238E27FC236}">
                    <a16:creationId xmlns:a16="http://schemas.microsoft.com/office/drawing/2014/main" xmlns="" id="{611884BA-FE73-4290-84AA-EB7BA45C98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479" y="2464579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Oval 21">
                <a:extLst>
                  <a:ext uri="{FF2B5EF4-FFF2-40B4-BE49-F238E27FC236}">
                    <a16:creationId xmlns:a16="http://schemas.microsoft.com/office/drawing/2014/main" xmlns="" id="{DF14824F-56E3-4EEE-A168-A6F1CC98F5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80435" y="2877367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21">
                <a:extLst>
                  <a:ext uri="{FF2B5EF4-FFF2-40B4-BE49-F238E27FC236}">
                    <a16:creationId xmlns:a16="http://schemas.microsoft.com/office/drawing/2014/main" xmlns="" id="{5260E28B-93E7-4F2C-A0D4-1ABBECC46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241" y="303937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21">
                <a:extLst>
                  <a:ext uri="{FF2B5EF4-FFF2-40B4-BE49-F238E27FC236}">
                    <a16:creationId xmlns:a16="http://schemas.microsoft.com/office/drawing/2014/main" xmlns="" id="{07137748-0ED2-4DE4-A664-AB76825517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1493" y="3484382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21">
                <a:extLst>
                  <a:ext uri="{FF2B5EF4-FFF2-40B4-BE49-F238E27FC236}">
                    <a16:creationId xmlns:a16="http://schemas.microsoft.com/office/drawing/2014/main" xmlns="" id="{4D2EE250-35C4-4900-90FA-F740220E5A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662" y="300355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21">
                <a:extLst>
                  <a:ext uri="{FF2B5EF4-FFF2-40B4-BE49-F238E27FC236}">
                    <a16:creationId xmlns:a16="http://schemas.microsoft.com/office/drawing/2014/main" xmlns="" id="{788F5F8A-A64A-4493-93EB-195ABAA086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8031" y="3057800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xmlns="" id="{D3ABAEFE-14F7-488B-9639-A7225ACE29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0222" y="3161559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21">
                <a:extLst>
                  <a:ext uri="{FF2B5EF4-FFF2-40B4-BE49-F238E27FC236}">
                    <a16:creationId xmlns:a16="http://schemas.microsoft.com/office/drawing/2014/main" xmlns="" id="{565676B3-C97C-4EE2-9B5D-51123DDC57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1060" y="2871624"/>
                <a:ext cx="228226" cy="230133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21">
                <a:extLst>
                  <a:ext uri="{FF2B5EF4-FFF2-40B4-BE49-F238E27FC236}">
                    <a16:creationId xmlns:a16="http://schemas.microsoft.com/office/drawing/2014/main" xmlns="" id="{98F12FF0-1CBD-4EC0-848A-BBC468479B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9001" y="3119404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21">
                <a:extLst>
                  <a:ext uri="{FF2B5EF4-FFF2-40B4-BE49-F238E27FC236}">
                    <a16:creationId xmlns:a16="http://schemas.microsoft.com/office/drawing/2014/main" xmlns="" id="{2439C1C9-0E75-4265-B34E-EE9BFCA022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9480" y="2513009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21">
                <a:extLst>
                  <a:ext uri="{FF2B5EF4-FFF2-40B4-BE49-F238E27FC236}">
                    <a16:creationId xmlns:a16="http://schemas.microsoft.com/office/drawing/2014/main" xmlns="" id="{6E45BFCD-6E63-4203-B0F6-39E258481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2300" y="244457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21">
                <a:extLst>
                  <a:ext uri="{FF2B5EF4-FFF2-40B4-BE49-F238E27FC236}">
                    <a16:creationId xmlns:a16="http://schemas.microsoft.com/office/drawing/2014/main" xmlns="" id="{112C9F26-B839-4139-B63D-35464031F3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9364" y="2506052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21">
                <a:extLst>
                  <a:ext uri="{FF2B5EF4-FFF2-40B4-BE49-F238E27FC236}">
                    <a16:creationId xmlns:a16="http://schemas.microsoft.com/office/drawing/2014/main" xmlns="" id="{2DF4FB84-B2CE-4C97-A8A4-BF499EAB3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432" y="2794749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21">
                <a:extLst>
                  <a:ext uri="{FF2B5EF4-FFF2-40B4-BE49-F238E27FC236}">
                    <a16:creationId xmlns:a16="http://schemas.microsoft.com/office/drawing/2014/main" xmlns="" id="{77F77805-9A98-419D-AC3E-B8ABD8D117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2196" y="3210761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21">
                <a:extLst>
                  <a:ext uri="{FF2B5EF4-FFF2-40B4-BE49-F238E27FC236}">
                    <a16:creationId xmlns:a16="http://schemas.microsoft.com/office/drawing/2014/main" xmlns="" id="{9A154733-BBD7-48FE-9A8A-A1F0A215B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8211" y="1600868"/>
                <a:ext cx="282537" cy="28489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21">
                <a:extLst>
                  <a:ext uri="{FF2B5EF4-FFF2-40B4-BE49-F238E27FC236}">
                    <a16:creationId xmlns:a16="http://schemas.microsoft.com/office/drawing/2014/main" xmlns="" id="{1486ABCA-158C-4671-93FB-9953C7445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5627" y="1537915"/>
                <a:ext cx="228226" cy="230133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21">
                <a:extLst>
                  <a:ext uri="{FF2B5EF4-FFF2-40B4-BE49-F238E27FC236}">
                    <a16:creationId xmlns:a16="http://schemas.microsoft.com/office/drawing/2014/main" xmlns="" id="{BA3C5DE4-D55F-4469-848E-9865B372E9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0246" y="1755731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21">
                <a:extLst>
                  <a:ext uri="{FF2B5EF4-FFF2-40B4-BE49-F238E27FC236}">
                    <a16:creationId xmlns:a16="http://schemas.microsoft.com/office/drawing/2014/main" xmlns="" id="{90E829C6-1F9D-4616-B486-FDEE02CE6D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69089" y="1901516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Oval 21">
                <a:extLst>
                  <a:ext uri="{FF2B5EF4-FFF2-40B4-BE49-F238E27FC236}">
                    <a16:creationId xmlns:a16="http://schemas.microsoft.com/office/drawing/2014/main" xmlns="" id="{40A8AC99-BDD2-4E27-B57D-99C1847E5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2856" y="1699484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Oval 21">
                <a:extLst>
                  <a:ext uri="{FF2B5EF4-FFF2-40B4-BE49-F238E27FC236}">
                    <a16:creationId xmlns:a16="http://schemas.microsoft.com/office/drawing/2014/main" xmlns="" id="{47A4E7FB-7D93-44B0-A3D9-5ED8E2E7AA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6404" y="1732638"/>
                <a:ext cx="152882" cy="15415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Oval 21">
                <a:extLst>
                  <a:ext uri="{FF2B5EF4-FFF2-40B4-BE49-F238E27FC236}">
                    <a16:creationId xmlns:a16="http://schemas.microsoft.com/office/drawing/2014/main" xmlns="" id="{D493783D-3FE3-41E5-9F50-F8EFE9B0A9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9216" y="1600868"/>
                <a:ext cx="66122" cy="66674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Oval 21">
                <a:extLst>
                  <a:ext uri="{FF2B5EF4-FFF2-40B4-BE49-F238E27FC236}">
                    <a16:creationId xmlns:a16="http://schemas.microsoft.com/office/drawing/2014/main" xmlns="" id="{DFE97B8D-7868-4F58-AC0F-42B4C1AD66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289" y="1954875"/>
                <a:ext cx="66122" cy="66674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2389C0DA-EA68-4E2A-8B25-CA776753F29B}"/>
              </a:ext>
            </a:extLst>
          </p:cNvPr>
          <p:cNvSpPr/>
          <p:nvPr/>
        </p:nvSpPr>
        <p:spPr>
          <a:xfrm>
            <a:off x="3037410" y="3294348"/>
            <a:ext cx="4198886" cy="3071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Text Placeholder 9">
            <a:extLst>
              <a:ext uri="{FF2B5EF4-FFF2-40B4-BE49-F238E27FC236}">
                <a16:creationId xmlns:a16="http://schemas.microsoft.com/office/drawing/2014/main" xmlns="" id="{3049E924-74B5-4BD5-8041-DB1CB842958A}"/>
              </a:ext>
            </a:extLst>
          </p:cNvPr>
          <p:cNvSpPr txBox="1">
            <a:spLocks/>
          </p:cNvSpPr>
          <p:nvPr/>
        </p:nvSpPr>
        <p:spPr>
          <a:xfrm>
            <a:off x="3090108" y="3291830"/>
            <a:ext cx="4650244" cy="3790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Deasy Sandhya Elya Ikawati, S. Si, M. Si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D954E930-0843-4699-B38D-9829582C66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1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5" grpId="0" animBg="1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2F16311-281F-41E0-942D-F483FFDE3CBF}"/>
              </a:ext>
            </a:extLst>
          </p:cNvPr>
          <p:cNvSpPr/>
          <p:nvPr/>
        </p:nvSpPr>
        <p:spPr>
          <a:xfrm>
            <a:off x="1691680" y="339502"/>
            <a:ext cx="77768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166EF8AB-FAF4-4B3F-AEA6-1819EDD82B79}"/>
              </a:ext>
            </a:extLst>
          </p:cNvPr>
          <p:cNvSpPr txBox="1">
            <a:spLocks/>
          </p:cNvSpPr>
          <p:nvPr/>
        </p:nvSpPr>
        <p:spPr>
          <a:xfrm>
            <a:off x="2339752" y="411510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Aturan</a:t>
            </a:r>
            <a:r>
              <a:rPr lang="en-US" sz="4400" b="1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Aljabar</a:t>
            </a:r>
            <a:endParaRPr lang="en-ID" sz="44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268D8F6-AEE2-4C26-8CC4-E556D7819AEB}"/>
              </a:ext>
            </a:extLst>
          </p:cNvPr>
          <p:cNvSpPr txBox="1"/>
          <p:nvPr/>
        </p:nvSpPr>
        <p:spPr>
          <a:xfrm>
            <a:off x="0" y="1275606"/>
            <a:ext cx="2736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ASOSIATIF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C473285-E611-4A90-A757-29C743C74416}"/>
                  </a:ext>
                </a:extLst>
              </p:cNvPr>
              <p:cNvSpPr txBox="1"/>
              <p:nvPr/>
            </p:nvSpPr>
            <p:spPr>
              <a:xfrm>
                <a:off x="683568" y="1724643"/>
                <a:ext cx="8064896" cy="25340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j-lt"/>
                    <a:cs typeface="Arial" pitchFamily="34" charset="0"/>
                  </a:rPr>
                  <a:t>Cara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diasosiasikan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dalam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pengurangan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pembagian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akan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mempengaruhi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hasil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kecuali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)≠(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)÷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kecuali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≠0</m:t>
                    </m:r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Pengurangan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pembagian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bukan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merupakan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operasi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asosiatif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kecuali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pada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kasus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tertentu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73285-E611-4A90-A757-29C743C7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24643"/>
                <a:ext cx="8064896" cy="2534027"/>
              </a:xfrm>
              <a:prstGeom prst="rect">
                <a:avLst/>
              </a:prstGeom>
              <a:blipFill>
                <a:blip r:embed="rId2"/>
                <a:stretch>
                  <a:fillRect l="-605" b="-33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C2266F-C55C-488C-826F-CD2E6A5126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1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2F16311-281F-41E0-942D-F483FFDE3CBF}"/>
              </a:ext>
            </a:extLst>
          </p:cNvPr>
          <p:cNvSpPr/>
          <p:nvPr/>
        </p:nvSpPr>
        <p:spPr>
          <a:xfrm>
            <a:off x="1691680" y="339502"/>
            <a:ext cx="77768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166EF8AB-FAF4-4B3F-AEA6-1819EDD82B79}"/>
              </a:ext>
            </a:extLst>
          </p:cNvPr>
          <p:cNvSpPr txBox="1">
            <a:spLocks/>
          </p:cNvSpPr>
          <p:nvPr/>
        </p:nvSpPr>
        <p:spPr>
          <a:xfrm>
            <a:off x="2339752" y="411510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Aturan</a:t>
            </a:r>
            <a:r>
              <a:rPr lang="en-US" sz="4400" b="1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Aljabar</a:t>
            </a:r>
            <a:endParaRPr lang="en-ID" sz="44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268D8F6-AEE2-4C26-8CC4-E556D7819AEB}"/>
              </a:ext>
            </a:extLst>
          </p:cNvPr>
          <p:cNvSpPr txBox="1"/>
          <p:nvPr/>
        </p:nvSpPr>
        <p:spPr>
          <a:xfrm>
            <a:off x="395536" y="1275606"/>
            <a:ext cx="2736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DISTRIBUTIF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C473285-E611-4A90-A757-29C743C74416}"/>
                  </a:ext>
                </a:extLst>
              </p:cNvPr>
              <p:cNvSpPr txBox="1"/>
              <p:nvPr/>
            </p:nvSpPr>
            <p:spPr>
              <a:xfrm>
                <a:off x="755576" y="1883538"/>
                <a:ext cx="8064896" cy="279916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+mj-lt"/>
                    <a:cs typeface="Arial" pitchFamily="34" charset="0"/>
                  </a:rPr>
                  <a:t>Perkalian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didistribusikan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melalui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penjumlahan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pengurangan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kiri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kanan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𝑥𝑧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 dan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𝑦𝑧</m:t>
                    </m:r>
                  </m:oMath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𝑥𝑧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 dan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𝑦𝑧</m:t>
                    </m:r>
                  </m:oMath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Pembagian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didistribusikan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melalui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penjumlahan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pengurangan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kanan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tetapi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i="1" dirty="0" err="1">
                    <a:latin typeface="Arial" pitchFamily="34" charset="0"/>
                    <a:cs typeface="Arial" pitchFamily="34" charset="0"/>
                  </a:rPr>
                  <a:t>tidak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kiri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÷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+(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÷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+(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 tetapi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73285-E611-4A90-A757-29C743C7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83538"/>
                <a:ext cx="8064896" cy="2799164"/>
              </a:xfrm>
              <a:prstGeom prst="rect">
                <a:avLst/>
              </a:prstGeom>
              <a:blipFill>
                <a:blip r:embed="rId2"/>
                <a:stretch>
                  <a:fillRect l="-454" b="-2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D64F9E2-30F4-427C-96A4-B22AA6080B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599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1B007CA-1DB8-4883-8B68-7D833E703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Aturan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Prioritas</a:t>
            </a:r>
            <a:endParaRPr lang="en-ID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F804A7A-CE52-48E1-8B45-5426218D5DB2}"/>
                  </a:ext>
                </a:extLst>
              </p:cNvPr>
              <p:cNvSpPr txBox="1"/>
              <p:nvPr/>
            </p:nvSpPr>
            <p:spPr>
              <a:xfrm>
                <a:off x="539552" y="1060793"/>
                <a:ext cx="8064896" cy="3832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+mj-lt"/>
                    <a:cs typeface="Arial" pitchFamily="34" charset="0"/>
                  </a:rPr>
                  <a:t>	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Aturan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prioritas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sudah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dikenal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terus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berlaku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ketika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ekspresi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aljabar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melibatkan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operasi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campuran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harus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dimanipulasi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err="1"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2000" b="1" dirty="0"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sz="2000" b="1" dirty="0" err="1">
                    <a:latin typeface="+mj-lt"/>
                    <a:cs typeface="Arial" pitchFamily="34" charset="0"/>
                  </a:rPr>
                  <a:t>Koefisien</a:t>
                </a:r>
                <a:endParaRPr lang="en-US" altLang="ko-KR" sz="2000" b="1" dirty="0"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Ekspresi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aljabar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terdiri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alfabet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terhubung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bersama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operator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aritmatika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latin typeface="Arial" pitchFamily="34" charset="0"/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 :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𝑥𝑦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ekspresi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aljabar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dua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variabel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Setiap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komponen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pada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ekspresi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ini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b="1" i="1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Pada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ekspresi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aljabar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tersebut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ada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dua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yaitu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𝑥𝑦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pada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setiap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b="1" i="1" dirty="0" err="1">
                    <a:latin typeface="Arial" pitchFamily="34" charset="0"/>
                    <a:cs typeface="Arial" pitchFamily="34" charset="0"/>
                  </a:rPr>
                  <a:t>koefisien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masing-masing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Sehinga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koefisien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−3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koefisien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𝑥𝑦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04A7A-CE52-48E1-8B45-5426218D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60793"/>
                <a:ext cx="8064896" cy="3832331"/>
              </a:xfrm>
              <a:prstGeom prst="rect">
                <a:avLst/>
              </a:prstGeom>
              <a:blipFill>
                <a:blip r:embed="rId2"/>
                <a:stretch>
                  <a:fillRect l="-832" b="-1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F75A3D-23AD-454C-9004-8A48F4156E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389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1B007CA-1DB8-4883-8B68-7D833E703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Aturan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Prioritas</a:t>
            </a:r>
            <a:endParaRPr lang="en-ID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F804A7A-CE52-48E1-8B45-5426218D5DB2}"/>
                  </a:ext>
                </a:extLst>
              </p:cNvPr>
              <p:cNvSpPr txBox="1"/>
              <p:nvPr/>
            </p:nvSpPr>
            <p:spPr>
              <a:xfrm>
                <a:off x="539552" y="1347614"/>
                <a:ext cx="8064896" cy="317465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+mj-lt"/>
                    <a:cs typeface="Arial" pitchFamily="34" charset="0"/>
                  </a:rPr>
                  <a:t>Mengumpulkan </a:t>
                </a:r>
                <a:r>
                  <a:rPr lang="en-US" altLang="ko-KR" sz="2000" b="1" dirty="0" err="1"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2000" b="1" dirty="0">
                    <a:latin typeface="+mj-lt"/>
                    <a:cs typeface="Arial" pitchFamily="34" charset="0"/>
                  </a:rPr>
                  <a:t> yang Sama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variabel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dikumpulkan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bersama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penjumlahan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pengurangan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latin typeface="Arial" pitchFamily="34" charset="0"/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+4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diubah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+4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 dan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disederhanakan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+8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Bagaimana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bentuk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sederhana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𝒖𝒗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𝒖𝒛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𝒘𝒛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𝒖𝒗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𝒘𝒛</m:t>
                    </m:r>
                  </m:oMath>
                </a14:m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04A7A-CE52-48E1-8B45-5426218D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47614"/>
                <a:ext cx="8064896" cy="3174652"/>
              </a:xfrm>
              <a:prstGeom prst="rect">
                <a:avLst/>
              </a:prstGeom>
              <a:blipFill>
                <a:blip r:embed="rId2"/>
                <a:stretch>
                  <a:fillRect l="-832" b="-2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1A2B8A-1CD4-47A1-A04A-353F81BFB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293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1B007CA-1DB8-4883-8B68-7D833E703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Aturan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Prioritas</a:t>
            </a:r>
            <a:endParaRPr lang="en-ID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F804A7A-CE52-48E1-8B45-5426218D5DB2}"/>
                  </a:ext>
                </a:extLst>
              </p:cNvPr>
              <p:cNvSpPr txBox="1"/>
              <p:nvPr/>
            </p:nvSpPr>
            <p:spPr>
              <a:xfrm>
                <a:off x="539552" y="1409867"/>
                <a:ext cx="8064896" cy="31341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+mj-lt"/>
                    <a:cs typeface="Arial" pitchFamily="34" charset="0"/>
                  </a:rPr>
                  <a:t>Suku </a:t>
                </a:r>
                <a:r>
                  <a:rPr lang="en-US" altLang="ko-KR" sz="2000" b="1" dirty="0" err="1">
                    <a:latin typeface="+mj-lt"/>
                    <a:cs typeface="Arial" pitchFamily="34" charset="0"/>
                  </a:rPr>
                  <a:t>Serupa</a:t>
                </a:r>
                <a:endParaRPr lang="en-US" altLang="ko-KR" sz="2000" b="1" dirty="0"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Ekspresi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aljabar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𝑎𝑐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sama-sama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serupa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Huruf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persekutuan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difaktorkan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𝑎𝑏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𝑎𝑐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Proses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ini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faktorisasi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Hal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ini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juga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berlaku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pada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bilangan</a:t>
                </a:r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latin typeface="Arial" pitchFamily="34" charset="0"/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𝑝𝑞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𝑞𝑟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𝑞𝑝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𝑞𝑟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𝑞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Bagaimana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ekspresi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𝒔𝒕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𝒔𝒗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𝒔𝒘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= . . . .</m:t>
                    </m:r>
                  </m:oMath>
                </a14:m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04A7A-CE52-48E1-8B45-5426218D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09867"/>
                <a:ext cx="8064896" cy="3134191"/>
              </a:xfrm>
              <a:prstGeom prst="rect">
                <a:avLst/>
              </a:prstGeom>
              <a:blipFill>
                <a:blip r:embed="rId2"/>
                <a:stretch>
                  <a:fillRect l="-832" b="-29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1CE94-E45A-4E65-9552-34322DC076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65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0F2E3C-ABEE-412D-8602-3171BF063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Perluasan</a:t>
            </a:r>
            <a:r>
              <a:rPr lang="en-US" dirty="0">
                <a:latin typeface="Arial Black" panose="020B0A04020102020204" pitchFamily="34" charset="0"/>
              </a:rPr>
              <a:t> Tanda </a:t>
            </a:r>
            <a:r>
              <a:rPr lang="en-US" dirty="0" err="1">
                <a:latin typeface="Arial Black" panose="020B0A04020102020204" pitchFamily="34" charset="0"/>
              </a:rPr>
              <a:t>Kurung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5BF246-4944-4033-A61F-B827C64900EC}"/>
              </a:ext>
            </a:extLst>
          </p:cNvPr>
          <p:cNvSpPr/>
          <p:nvPr/>
        </p:nvSpPr>
        <p:spPr>
          <a:xfrm>
            <a:off x="0" y="1075928"/>
            <a:ext cx="9144000" cy="4160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75062BED-0F12-474D-A71E-A3EFE434CE29}"/>
                  </a:ext>
                </a:extLst>
              </p:cNvPr>
              <p:cNvSpPr txBox="1"/>
              <p:nvPr/>
            </p:nvSpPr>
            <p:spPr>
              <a:xfrm>
                <a:off x="395536" y="1250592"/>
                <a:ext cx="8352928" cy="36974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+mj-lt"/>
                    <a:cs typeface="Arial" pitchFamily="34" charset="0"/>
                  </a:rPr>
                  <a:t>Terkadang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perlu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membalikkan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proses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faktorisasi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menghilangkan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tanda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kurung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cara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Mengalikan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membagikan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di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kurung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di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luar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kurung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tapi</a:t>
                </a:r>
                <a:endParaRPr lang="en-US" altLang="ko-KR" sz="1600" dirty="0">
                  <a:latin typeface="+mj-lt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Jika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di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luar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kurung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negatif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maka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setiap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di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kurung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berubah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tanda</a:t>
                </a:r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latin typeface="Arial" pitchFamily="34" charset="0"/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−2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 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−6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𝑥𝑧</m:t>
                    </m:r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  dan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−2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(2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−4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cs typeface="Arial" pitchFamily="34" charset="0"/>
                  </a:rPr>
                  <a:t>  </a:t>
                </a:r>
                <a:r>
                  <a:rPr lang="en-US" altLang="ko-KR" sz="1600" dirty="0" err="1"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−4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𝑥𝑦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+8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𝑦𝑧</m:t>
                    </m:r>
                  </m:oMath>
                </a14:m>
                <a:endParaRPr lang="en-US" altLang="ko-KR" sz="1600" dirty="0"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 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÷8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÷4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 menjadi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 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 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062BED-0F12-474D-A71E-A3EFE434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50592"/>
                <a:ext cx="8352928" cy="3697422"/>
              </a:xfrm>
              <a:prstGeom prst="rect">
                <a:avLst/>
              </a:prstGeom>
              <a:blipFill>
                <a:blip r:embed="rId2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9BF0B5-2195-41A3-AD68-3163CE53FD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86181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B3D29E6-E1E8-4506-80BA-D7AC9D50F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68760" y="424068"/>
            <a:ext cx="6695728" cy="576064"/>
          </a:xfrm>
        </p:spPr>
        <p:txBody>
          <a:bodyPr/>
          <a:lstStyle/>
          <a:p>
            <a:r>
              <a:rPr lang="en-US" sz="4000" dirty="0" err="1">
                <a:latin typeface="Arial Black" panose="020B0A04020102020204" pitchFamily="34" charset="0"/>
              </a:rPr>
              <a:t>Kurung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Bersarang</a:t>
            </a:r>
            <a:endParaRPr lang="en-ID" sz="4000" dirty="0">
              <a:latin typeface="Arial Black" panose="020B0A040201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740D3FD-B50F-4D9F-B908-448964B90D52}"/>
              </a:ext>
            </a:extLst>
          </p:cNvPr>
          <p:cNvSpPr/>
          <p:nvPr/>
        </p:nvSpPr>
        <p:spPr>
          <a:xfrm>
            <a:off x="-2520280" y="1000132"/>
            <a:ext cx="5796136" cy="6036114"/>
          </a:xfrm>
          <a:prstGeom prst="ellipse">
            <a:avLst/>
          </a:prstGeom>
          <a:solidFill>
            <a:srgbClr val="D1D2C4"/>
          </a:solidFill>
          <a:ln>
            <a:solidFill>
              <a:srgbClr val="D1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3EBAF85-FC77-4C04-A4AD-370DE40AE9F5}"/>
                  </a:ext>
                </a:extLst>
              </p:cNvPr>
              <p:cNvSpPr txBox="1"/>
              <p:nvPr/>
            </p:nvSpPr>
            <p:spPr>
              <a:xfrm>
                <a:off x="395536" y="1393709"/>
                <a:ext cx="8352928" cy="341119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+mj-lt"/>
                    <a:cs typeface="Arial" pitchFamily="34" charset="0"/>
                  </a:rPr>
                  <a:t>Setiap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ekspresi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aljabar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mengandung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tanda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kurung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bersarang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di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tanda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kurung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lain,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kurung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terdalam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dihapus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terlebih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dahulu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latin typeface="+mj-lt"/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latin typeface="+mj-lt"/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7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4−5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−3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=7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4−5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𝑏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+15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</a:p>
              <a:p>
                <a:pPr marL="2066925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=7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−4+5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−15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1600" b="0" dirty="0">
                    <a:latin typeface="+mj-lt"/>
                    <a:cs typeface="Arial" pitchFamily="34" charset="0"/>
                  </a:rPr>
                  <a:t> </a:t>
                </a:r>
              </a:p>
              <a:p>
                <a:pPr marL="2066925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=7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−28+35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−105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</a:p>
              <a:p>
                <a:pPr marL="2066925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=35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−98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−28</m:t>
                    </m:r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 err="1">
                    <a:latin typeface="+mj-lt"/>
                    <a:cs typeface="Arial" pitchFamily="34" charset="0"/>
                  </a:rPr>
                  <a:t>Bagaimana</a:t>
                </a:r>
                <a:r>
                  <a:rPr lang="en-US" altLang="ko-KR" b="1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b="1" dirty="0"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𝟒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𝟓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𝒙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= . . . . . . </m:t>
                    </m:r>
                  </m:oMath>
                </a14:m>
                <a:r>
                  <a:rPr lang="en-US" altLang="ko-KR" b="1" dirty="0">
                    <a:latin typeface="+mj-lt"/>
                    <a:cs typeface="Arial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BAF85-FC77-4C04-A4AD-370DE40AE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93709"/>
                <a:ext cx="8352928" cy="3411190"/>
              </a:xfrm>
              <a:prstGeom prst="rect">
                <a:avLst/>
              </a:prstGeom>
              <a:blipFill>
                <a:blip r:embed="rId2"/>
                <a:stretch>
                  <a:fillRect l="-657" b="-25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719182-6B41-4A1B-8E68-6A01B135A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13709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C7EF50C2-6E8D-46C8-BE8C-15ABFE49137E}"/>
              </a:ext>
            </a:extLst>
          </p:cNvPr>
          <p:cNvSpPr txBox="1">
            <a:spLocks/>
          </p:cNvSpPr>
          <p:nvPr/>
        </p:nvSpPr>
        <p:spPr>
          <a:xfrm>
            <a:off x="2664296" y="195486"/>
            <a:ext cx="38154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Bahnschrift" panose="020B0502040204020203" pitchFamily="34" charset="0"/>
              </a:rPr>
              <a:t>Latihan </a:t>
            </a:r>
            <a:r>
              <a:rPr lang="en-US" sz="4000" b="1" dirty="0" err="1">
                <a:latin typeface="Bahnschrift" panose="020B0502040204020203" pitchFamily="34" charset="0"/>
              </a:rPr>
              <a:t>Soal</a:t>
            </a:r>
            <a:endParaRPr lang="en-ID" sz="40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0ECF2D-F5A0-4647-9FF5-B2240E98E314}"/>
              </a:ext>
            </a:extLst>
          </p:cNvPr>
          <p:cNvSpPr txBox="1"/>
          <p:nvPr/>
        </p:nvSpPr>
        <p:spPr>
          <a:xfrm>
            <a:off x="395536" y="895178"/>
            <a:ext cx="8352928" cy="3739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cs typeface="Arial" pitchFamily="34" charset="0"/>
              </a:rPr>
              <a:t>1.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Sederhanakan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dengan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mengumpulkan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suku</a:t>
            </a:r>
            <a:r>
              <a:rPr lang="en-US" altLang="ko-KR" sz="1600" dirty="0">
                <a:latin typeface="+mj-lt"/>
                <a:cs typeface="Arial" pitchFamily="34" charset="0"/>
              </a:rPr>
              <a:t> yang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sama</a:t>
            </a:r>
            <a:r>
              <a:rPr lang="en-US" altLang="ko-KR" sz="1600" dirty="0">
                <a:latin typeface="+mj-lt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cs typeface="Arial" pitchFamily="34" charset="0"/>
              </a:rPr>
              <a:t>2.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Sederhanakan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dengan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mengumpulkan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suku</a:t>
            </a:r>
            <a:r>
              <a:rPr lang="en-US" altLang="ko-KR" sz="1600" dirty="0">
                <a:latin typeface="+mj-lt"/>
                <a:cs typeface="Arial" pitchFamily="34" charset="0"/>
              </a:rPr>
              <a:t> yang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sama</a:t>
            </a:r>
            <a:r>
              <a:rPr lang="en-US" altLang="ko-KR" sz="1600" dirty="0">
                <a:latin typeface="+mj-lt"/>
                <a:cs typeface="Arial" pitchFamily="34" charset="0"/>
              </a:rPr>
              <a:t> dan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faktorkan</a:t>
            </a:r>
            <a:r>
              <a:rPr lang="en-US" altLang="ko-KR" sz="1600" dirty="0">
                <a:latin typeface="+mj-lt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6E1A41-0B69-491A-BDE3-4F41AE25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97767"/>
            <a:ext cx="2952328" cy="1390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B18232-4C2B-404C-BDA6-ED3E3679B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3203"/>
            <a:ext cx="3114132" cy="115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E97795-2FBE-404C-8641-0CF1332798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6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C7EF50C2-6E8D-46C8-BE8C-15ABFE49137E}"/>
              </a:ext>
            </a:extLst>
          </p:cNvPr>
          <p:cNvSpPr txBox="1">
            <a:spLocks/>
          </p:cNvSpPr>
          <p:nvPr/>
        </p:nvSpPr>
        <p:spPr>
          <a:xfrm>
            <a:off x="2664296" y="195486"/>
            <a:ext cx="38154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Bahnschrift" panose="020B0502040204020203" pitchFamily="34" charset="0"/>
              </a:rPr>
              <a:t>Latihan </a:t>
            </a:r>
            <a:r>
              <a:rPr lang="en-US" sz="4000" b="1" dirty="0" err="1">
                <a:latin typeface="Bahnschrift" panose="020B0502040204020203" pitchFamily="34" charset="0"/>
              </a:rPr>
              <a:t>Soal</a:t>
            </a:r>
            <a:endParaRPr lang="en-ID" sz="40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0ECF2D-F5A0-4647-9FF5-B2240E98E314}"/>
              </a:ext>
            </a:extLst>
          </p:cNvPr>
          <p:cNvSpPr txBox="1"/>
          <p:nvPr/>
        </p:nvSpPr>
        <p:spPr>
          <a:xfrm>
            <a:off x="395536" y="915566"/>
            <a:ext cx="8352928" cy="416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cs typeface="Arial" pitchFamily="34" charset="0"/>
              </a:rPr>
              <a:t>3.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Perluas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berikut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ini</a:t>
            </a:r>
            <a:r>
              <a:rPr lang="en-US" altLang="ko-KR" sz="1600" dirty="0">
                <a:latin typeface="+mj-lt"/>
                <a:cs typeface="Arial" pitchFamily="34" charset="0"/>
              </a:rPr>
              <a:t>,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kemudian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faktorkan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jika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mungkin</a:t>
            </a:r>
            <a:r>
              <a:rPr lang="en-US" altLang="ko-KR" sz="1600" dirty="0">
                <a:latin typeface="+mj-lt"/>
                <a:cs typeface="Arial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179B15-49C7-4BCC-992C-FEE8D82E2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6763" r="49940" b="-1"/>
          <a:stretch/>
        </p:blipFill>
        <p:spPr>
          <a:xfrm>
            <a:off x="971601" y="1203598"/>
            <a:ext cx="2448272" cy="1150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1F4B52A-2700-4C83-9D72-3841202F3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34" t="-2175"/>
          <a:stretch/>
        </p:blipFill>
        <p:spPr>
          <a:xfrm>
            <a:off x="990021" y="2355726"/>
            <a:ext cx="2213827" cy="859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2E8EDF-3491-4995-91CE-4FEA55E1D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3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9D920C-F6CD-43A8-81C5-C3DD9EBBA4A9}"/>
              </a:ext>
            </a:extLst>
          </p:cNvPr>
          <p:cNvSpPr/>
          <p:nvPr/>
        </p:nvSpPr>
        <p:spPr>
          <a:xfrm>
            <a:off x="-36512" y="411510"/>
            <a:ext cx="9324528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xmlns="" id="{E6AFB256-CA5E-4126-949A-6FC68B1F4167}"/>
              </a:ext>
            </a:extLst>
          </p:cNvPr>
          <p:cNvSpPr txBox="1">
            <a:spLocks/>
          </p:cNvSpPr>
          <p:nvPr/>
        </p:nvSpPr>
        <p:spPr>
          <a:xfrm>
            <a:off x="2051720" y="123478"/>
            <a:ext cx="6695728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latin typeface="Arial Black" panose="020B0A04020102020204" pitchFamily="34" charset="0"/>
              </a:rPr>
              <a:t>Pangkat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Aljabar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endParaRPr lang="en-ID" sz="36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F46BC41-AA67-4960-A64B-844CEF83DDD6}"/>
                  </a:ext>
                </a:extLst>
              </p:cNvPr>
              <p:cNvSpPr txBox="1"/>
              <p:nvPr/>
            </p:nvSpPr>
            <p:spPr>
              <a:xfrm>
                <a:off x="394520" y="1569109"/>
                <a:ext cx="8352928" cy="1960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Pengulangan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basis yang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misalnya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ditulis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menunjukkan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banyaknya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dikalikan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bersama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. Pada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umumnya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hasil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kali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seperti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bulat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positif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dituliskan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𝒂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, dimana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1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basis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indeks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eksponen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pangkat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dikalikan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koefisien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46BC41-AA67-4960-A64B-844CEF83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569109"/>
                <a:ext cx="8352928" cy="1960088"/>
              </a:xfrm>
              <a:prstGeom prst="rect">
                <a:avLst/>
              </a:prstGeom>
              <a:blipFill>
                <a:blip r:embed="rId2"/>
                <a:stretch>
                  <a:fillRect l="-438" b="-18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BFE6AB-4723-4656-AB3B-6B977F35C6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10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D849BF-192A-4C52-AAD8-7D7D1A0FEE95}"/>
              </a:ext>
            </a:extLst>
          </p:cNvPr>
          <p:cNvSpPr/>
          <p:nvPr/>
        </p:nvSpPr>
        <p:spPr>
          <a:xfrm>
            <a:off x="0" y="1059582"/>
            <a:ext cx="9144000" cy="4160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C8589E7-2C59-4E3D-89E7-505B95905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Simbol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Selain</a:t>
            </a:r>
            <a:r>
              <a:rPr lang="en-US" dirty="0">
                <a:latin typeface="Arial Black" panose="020B0A04020102020204" pitchFamily="34" charset="0"/>
              </a:rPr>
              <a:t> Angka</a:t>
            </a:r>
            <a:endParaRPr lang="en-ID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B11A8CE-102A-4C40-B8B0-33083743B3E7}"/>
                  </a:ext>
                </a:extLst>
              </p:cNvPr>
              <p:cNvSpPr txBox="1"/>
              <p:nvPr/>
            </p:nvSpPr>
            <p:spPr>
              <a:xfrm>
                <a:off x="539552" y="1203598"/>
                <a:ext cx="8064896" cy="8617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600" dirty="0"/>
                  <a:t>Huruf </a:t>
                </a:r>
                <a:r>
                  <a:rPr lang="en-US" sz="1600" dirty="0" err="1"/>
                  <a:t>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digunakan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untuk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mewakili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bilangan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ketika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bilangan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tertentu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tidak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diketahui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Misal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bilangan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tidak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diketahui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diwakili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huruf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D" sz="1600" dirty="0"/>
                  <a:t>.</a:t>
                </a:r>
              </a:p>
              <a:p>
                <a:endParaRPr lang="en-ID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11A8CE-102A-4C40-B8B0-33083743B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03598"/>
                <a:ext cx="8064896" cy="861774"/>
              </a:xfrm>
              <a:prstGeom prst="rect">
                <a:avLst/>
              </a:prstGeom>
              <a:blipFill>
                <a:blip r:embed="rId2"/>
                <a:stretch>
                  <a:fillRect l="-454" r="-5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xmlns="" id="{D93F4F68-E1CC-42FC-BB40-2AD3D61D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069423"/>
                  </p:ext>
                </p:extLst>
              </p:nvPr>
            </p:nvGraphicFramePr>
            <p:xfrm>
              <a:off x="863600" y="1995686"/>
              <a:ext cx="7416800" cy="29725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04344">
                      <a:extLst>
                        <a:ext uri="{9D8B030D-6E8A-4147-A177-3AD203B41FA5}">
                          <a16:colId xmlns:a16="http://schemas.microsoft.com/office/drawing/2014/main" xmlns="" val="4177853574"/>
                        </a:ext>
                      </a:extLst>
                    </a:gridCol>
                    <a:gridCol w="4212456">
                      <a:extLst>
                        <a:ext uri="{9D8B030D-6E8A-4147-A177-3AD203B41FA5}">
                          <a16:colId xmlns:a16="http://schemas.microsoft.com/office/drawing/2014/main" xmlns="" val="4072375304"/>
                        </a:ext>
                      </a:extLst>
                    </a:gridCol>
                  </a:tblGrid>
                  <a:tr h="36490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Pikirkan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sebuah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bilangan</a:t>
                          </a:r>
                          <a:r>
                            <a:rPr lang="en-US" sz="1400" dirty="0"/>
                            <a:t> </a:t>
                          </a:r>
                          <a:endParaRPr lang="en-ID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ID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56505831"/>
                      </a:ext>
                    </a:extLst>
                  </a:tr>
                  <a:tr h="364905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Ditambah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oMath>
                          </a14:m>
                          <a:endParaRPr lang="en-ID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</m:oMath>
                          </a14:m>
                          <a:r>
                            <a:rPr lang="en-ID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89434152"/>
                      </a:ext>
                    </a:extLst>
                  </a:tr>
                  <a:tr h="36490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Gandakan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hasilnya</a:t>
                          </a:r>
                          <a:endParaRPr lang="en-ID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+15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2×</m:t>
                                  </m:r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2×15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2×</m:t>
                                  </m:r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+30</m:t>
                              </m:r>
                            </m:oMath>
                          </a14:m>
                          <a:r>
                            <a:rPr lang="en-ID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39687472"/>
                      </a:ext>
                    </a:extLst>
                  </a:tr>
                  <a:tr h="629836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Tambahkan </a:t>
                          </a:r>
                          <a:r>
                            <a:rPr lang="en-US" sz="1400" dirty="0" err="1"/>
                            <a:t>hasilnya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dengan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bilangan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pertama</a:t>
                          </a:r>
                          <a:r>
                            <a:rPr lang="en-US" sz="140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ID" sz="1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2×</m:t>
                                  </m:r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+30=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3×</m:t>
                                  </m:r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+30</m:t>
                              </m:r>
                            </m:oMath>
                          </a14:m>
                          <a:r>
                            <a:rPr lang="en-ID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72406352"/>
                      </a:ext>
                    </a:extLst>
                  </a:tr>
                  <a:tr h="364905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Bagi </a:t>
                          </a:r>
                          <a:r>
                            <a:rPr lang="en-US" sz="1400" dirty="0" err="1"/>
                            <a:t>hasilnya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dengan</a:t>
                          </a:r>
                          <a:r>
                            <a:rPr 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ID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smtClean="0">
                                          <a:latin typeface="Cambria Math" panose="02040503050406030204" pitchFamily="18" charset="0"/>
                                        </a:rPr>
                                        <m:t>3×</m:t>
                                      </m:r>
                                      <m:r>
                                        <a:rPr lang="en-US" sz="14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+30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÷3=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oMath>
                          </a14:m>
                          <a:r>
                            <a:rPr lang="en-ID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68709385"/>
                      </a:ext>
                    </a:extLst>
                  </a:tr>
                  <a:tr h="364905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Ambil  </a:t>
                          </a:r>
                          <a:r>
                            <a:rPr lang="en-US" sz="1400" dirty="0" err="1"/>
                            <a:t>bilangan</a:t>
                          </a:r>
                          <a:r>
                            <a:rPr lang="en-US" sz="1400" dirty="0"/>
                            <a:t> yang </a:t>
                          </a:r>
                          <a:r>
                            <a:rPr lang="en-US" sz="1400" dirty="0" err="1"/>
                            <a:t>kamu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fikirkan</a:t>
                          </a:r>
                          <a:r>
                            <a:rPr lang="en-US" sz="1400" dirty="0"/>
                            <a:t> </a:t>
                          </a:r>
                        </a:p>
                        <a:p>
                          <a:r>
                            <a:rPr lang="en-US" sz="1400" dirty="0" err="1"/>
                            <a:t>pertama</a:t>
                          </a:r>
                          <a:endParaRPr lang="en-ID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+10−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oMath>
                          </a14:m>
                          <a:r>
                            <a:rPr lang="en-ID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134798502"/>
                      </a:ext>
                    </a:extLst>
                  </a:tr>
                  <a:tr h="364905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Hasilnya </a:t>
                          </a:r>
                          <a:r>
                            <a:rPr lang="en-US" sz="1400" dirty="0" err="1"/>
                            <a:t>adalah</a:t>
                          </a:r>
                          <a:r>
                            <a:rPr 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endParaRPr lang="en-ID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15839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D93F4F68-E1CC-42FC-BB40-2AD3D61D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069423"/>
                  </p:ext>
                </p:extLst>
              </p:nvPr>
            </p:nvGraphicFramePr>
            <p:xfrm>
              <a:off x="863600" y="1995686"/>
              <a:ext cx="7416800" cy="29725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04344">
                      <a:extLst>
                        <a:ext uri="{9D8B030D-6E8A-4147-A177-3AD203B41FA5}">
                          <a16:colId xmlns:a16="http://schemas.microsoft.com/office/drawing/2014/main" val="4177853574"/>
                        </a:ext>
                      </a:extLst>
                    </a:gridCol>
                    <a:gridCol w="4212456">
                      <a:extLst>
                        <a:ext uri="{9D8B030D-6E8A-4147-A177-3AD203B41FA5}">
                          <a16:colId xmlns:a16="http://schemas.microsoft.com/office/drawing/2014/main" val="4072375304"/>
                        </a:ext>
                      </a:extLst>
                    </a:gridCol>
                  </a:tblGrid>
                  <a:tr h="36490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Pikirkan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sebuah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bilangan</a:t>
                          </a:r>
                          <a:r>
                            <a:rPr lang="en-US" sz="1400" dirty="0"/>
                            <a:t> </a:t>
                          </a:r>
                          <a:endParaRPr lang="en-ID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012" t="-1667" b="-7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6505831"/>
                      </a:ext>
                    </a:extLst>
                  </a:tr>
                  <a:tr h="364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1667" r="-131559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012" t="-101667" b="-6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34152"/>
                      </a:ext>
                    </a:extLst>
                  </a:tr>
                  <a:tr h="36490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Gandakan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hasilnya</a:t>
                          </a:r>
                          <a:endParaRPr lang="en-ID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012" t="-201667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687472"/>
                      </a:ext>
                    </a:extLst>
                  </a:tr>
                  <a:tr h="6298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75728" r="-13155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012" t="-17572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406352"/>
                      </a:ext>
                    </a:extLst>
                  </a:tr>
                  <a:tr h="364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73333" r="-131559" b="-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012" t="-473333" b="-24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7093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Ambil  </a:t>
                          </a:r>
                          <a:r>
                            <a:rPr lang="en-US" sz="1400" dirty="0" err="1"/>
                            <a:t>bilangan</a:t>
                          </a:r>
                          <a:r>
                            <a:rPr lang="en-US" sz="1400" dirty="0"/>
                            <a:t> yang </a:t>
                          </a:r>
                          <a:r>
                            <a:rPr lang="en-US" sz="1400" dirty="0" err="1"/>
                            <a:t>kamu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fikirkan</a:t>
                          </a:r>
                          <a:r>
                            <a:rPr lang="en-US" sz="1400" dirty="0"/>
                            <a:t> </a:t>
                          </a:r>
                        </a:p>
                        <a:p>
                          <a:r>
                            <a:rPr lang="en-US" sz="1400" dirty="0" err="1"/>
                            <a:t>pertama</a:t>
                          </a:r>
                          <a:endParaRPr lang="en-ID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012" t="-404706" b="-7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798502"/>
                      </a:ext>
                    </a:extLst>
                  </a:tr>
                  <a:tr h="364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15000" r="-13155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D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83998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AF5088-A10F-45D9-ABDB-F29EE47B0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70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9D920C-F6CD-43A8-81C5-C3DD9EBBA4A9}"/>
              </a:ext>
            </a:extLst>
          </p:cNvPr>
          <p:cNvSpPr/>
          <p:nvPr/>
        </p:nvSpPr>
        <p:spPr>
          <a:xfrm>
            <a:off x="-36512" y="1059582"/>
            <a:ext cx="9324528" cy="38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F46BC41-AA67-4960-A64B-844CEF83DDD6}"/>
                  </a:ext>
                </a:extLst>
              </p:cNvPr>
              <p:cNvSpPr txBox="1"/>
              <p:nvPr/>
            </p:nvSpPr>
            <p:spPr>
              <a:xfrm>
                <a:off x="611560" y="1005972"/>
                <a:ext cx="8352928" cy="38700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sup>
                    </m:sSup>
                    <m:r>
                      <a:rPr lang="en-US" altLang="ko-KR" sz="16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		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contoh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5+2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		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contoh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5−2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𝑚𝑛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		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contoh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p>
                    </m:sSup>
                    <m:r>
                      <a:rPr lang="en-US" altLang="ko-KR" sz="16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		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karena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sup>
                    </m:sSup>
                    <m:r>
                      <a:rPr lang="en-US" altLang="ko-KR" sz="16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sup>
                    </m:sSup>
                    <m:r>
                      <a:rPr lang="en-US" altLang="ko-KR" sz="16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600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  <a:p>
                <a:pPr marL="1884363"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Maka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jika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 dan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. Jadi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endParaRPr lang="en-US" altLang="ko-KR" sz="1600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	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karena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600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ad>
                      <m:radPr>
                        <m:ctrl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deg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	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karena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160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ko-KR" sz="16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endParaRPr lang="en-US" altLang="ko-KR" sz="1600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7.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  <m:r>
                      <a:rPr lang="en-US" altLang="ko-KR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ko-KR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𝑚</m:t>
                                </m:r>
                              </m:deg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𝑎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 </a:t>
                </a:r>
                <a:r>
                  <a:rPr lang="en-US" altLang="ko-KR" sz="1600" dirty="0" err="1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solidFill>
                      <a:schemeClr val="bg2"/>
                    </a:solidFill>
                    <a:latin typeface="+mj-lt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ko-KR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deg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1600" dirty="0">
                  <a:solidFill>
                    <a:schemeClr val="bg2"/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46BC41-AA67-4960-A64B-844CEF83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05972"/>
                <a:ext cx="8352928" cy="3870034"/>
              </a:xfrm>
              <a:prstGeom prst="rect">
                <a:avLst/>
              </a:prstGeom>
              <a:blipFill>
                <a:blip r:embed="rId2"/>
                <a:stretch>
                  <a:fillRect l="-365" b="-157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B4C40D-924A-4279-9E16-B7D18828DD91}"/>
              </a:ext>
            </a:extLst>
          </p:cNvPr>
          <p:cNvSpPr txBox="1"/>
          <p:nvPr/>
        </p:nvSpPr>
        <p:spPr>
          <a:xfrm>
            <a:off x="1619672" y="411510"/>
            <a:ext cx="48975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ATURAN PANGKAT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909B09EF-B12B-47F5-AC3A-F977847F4D05}"/>
                  </a:ext>
                </a:extLst>
              </p:cNvPr>
              <p:cNvSpPr txBox="1"/>
              <p:nvPr/>
            </p:nvSpPr>
            <p:spPr>
              <a:xfrm>
                <a:off x="5271472" y="3867894"/>
                <a:ext cx="4067944" cy="118769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4">
                        <a:lumMod val="75000"/>
                      </a:schemeClr>
                    </a:solidFill>
                    <a:latin typeface="+mj-lt"/>
                    <a:cs typeface="Arial" pitchFamily="34" charset="0"/>
                  </a:rPr>
                  <a:t>Sederhanakanlah</a:t>
                </a:r>
                <a:r>
                  <a:rPr lang="en-US" altLang="ko-KR" b="1" dirty="0">
                    <a:solidFill>
                      <a:schemeClr val="accent4">
                        <a:lumMod val="75000"/>
                      </a:schemeClr>
                    </a:solidFill>
                    <a:latin typeface="+mj-lt"/>
                    <a:cs typeface="Arial" pitchFamily="34" charset="0"/>
                  </a:rPr>
                  <a:t>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deg>
                        <m:e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𝟔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𝟑</m:t>
                              </m:r>
                            </m:sup>
                          </m:sSup>
                        </m:e>
                      </m:rad>
                      <m:r>
                        <a:rPr lang="en-US" altLang="ko-K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÷</m:t>
                      </m:r>
                      <m:rad>
                        <m:radPr>
                          <m:degHide m:val="on"/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𝟗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𝟔</m:t>
                              </m:r>
                            </m:sup>
                          </m:sSup>
                        </m:e>
                      </m:rad>
                      <m:r>
                        <a:rPr lang="en-US" altLang="ko-K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b="1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b="1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𝟔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b="1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ko-KR" b="1" dirty="0">
                  <a:solidFill>
                    <a:schemeClr val="accent4">
                      <a:lumMod val="7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9B09EF-B12B-47F5-AC3A-F977847F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72" y="3867894"/>
                <a:ext cx="4067944" cy="1187697"/>
              </a:xfrm>
              <a:prstGeom prst="rect">
                <a:avLst/>
              </a:prstGeom>
              <a:blipFill>
                <a:blip r:embed="rId3"/>
                <a:stretch>
                  <a:fillRect l="-1349" t="-20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F2C847-D8C4-42FE-9D22-D06DB69A6F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8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C7EF50C2-6E8D-46C8-BE8C-15ABFE49137E}"/>
              </a:ext>
            </a:extLst>
          </p:cNvPr>
          <p:cNvSpPr txBox="1">
            <a:spLocks/>
          </p:cNvSpPr>
          <p:nvPr/>
        </p:nvSpPr>
        <p:spPr>
          <a:xfrm>
            <a:off x="2664296" y="195486"/>
            <a:ext cx="38154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Bahnschrift" panose="020B0502040204020203" pitchFamily="34" charset="0"/>
              </a:rPr>
              <a:t>Latihan </a:t>
            </a:r>
            <a:r>
              <a:rPr lang="en-US" sz="4000" b="1" dirty="0" err="1">
                <a:latin typeface="Bahnschrift" panose="020B0502040204020203" pitchFamily="34" charset="0"/>
              </a:rPr>
              <a:t>Soal</a:t>
            </a:r>
            <a:endParaRPr lang="en-ID" sz="40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0ECF2D-F5A0-4647-9FF5-B2240E98E314}"/>
              </a:ext>
            </a:extLst>
          </p:cNvPr>
          <p:cNvSpPr txBox="1"/>
          <p:nvPr/>
        </p:nvSpPr>
        <p:spPr>
          <a:xfrm>
            <a:off x="395536" y="915566"/>
            <a:ext cx="8352928" cy="416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j-lt"/>
                <a:cs typeface="Arial" pitchFamily="34" charset="0"/>
              </a:rPr>
              <a:t>Sederhanakanlah</a:t>
            </a:r>
            <a:r>
              <a:rPr lang="en-US" altLang="ko-KR" sz="1600" dirty="0">
                <a:latin typeface="+mj-lt"/>
                <a:cs typeface="Arial" pitchFamily="34" charset="0"/>
              </a:rPr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881577-219A-4557-94FF-B78D961F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75593"/>
            <a:ext cx="4317494" cy="3040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4AE15D-9FFC-4B4C-80B9-4FBEA29D9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389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B0F7FE-C1CB-4EF1-A353-B7FAB2A1F00D}"/>
              </a:ext>
            </a:extLst>
          </p:cNvPr>
          <p:cNvSpPr/>
          <p:nvPr/>
        </p:nvSpPr>
        <p:spPr>
          <a:xfrm>
            <a:off x="0" y="975699"/>
            <a:ext cx="9144000" cy="4167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F496FD7-2722-4F10-A629-562522039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Perkalian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Aljabar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E431E883-3C02-4F33-A6C3-47050C79A7B0}"/>
              </a:ext>
            </a:extLst>
          </p:cNvPr>
          <p:cNvSpPr/>
          <p:nvPr/>
        </p:nvSpPr>
        <p:spPr>
          <a:xfrm rot="11331924">
            <a:off x="7589142" y="-550131"/>
            <a:ext cx="3851920" cy="581211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30E5FBE5-855C-4076-BF9C-5FC2D4FEB3E1}"/>
                  </a:ext>
                </a:extLst>
              </p:cNvPr>
              <p:cNvSpPr txBox="1"/>
              <p:nvPr/>
            </p:nvSpPr>
            <p:spPr>
              <a:xfrm>
                <a:off x="251520" y="1000330"/>
                <a:ext cx="8352928" cy="39476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Contoh 1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+3</m:t>
                        </m:r>
                      </m:e>
                    </m:d>
                  </m:oMath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9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2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+5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+3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+4</m:t>
                        </m:r>
                      </m:e>
                    </m:d>
                  </m:oMath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Setiap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pada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persamaan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dikalikan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kemudian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persamaan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juga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dikalikan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hasil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perkalian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dijumlahkan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Mengalikan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persamaan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6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	         (1)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Mengalikan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persamaan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15</m:t>
                    </m:r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+20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      (2)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Tambahkan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(1) dan (2) 			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11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23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+20</m:t>
                    </m:r>
                  </m:oMath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Jadi,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+5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+3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+4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+11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+23</m:t>
                    </m:r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+20</m:t>
                    </m:r>
                  </m:oMath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E5FBE5-855C-4076-BF9C-5FC2D4FE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00330"/>
                <a:ext cx="8352928" cy="3947684"/>
              </a:xfrm>
              <a:prstGeom prst="rect">
                <a:avLst/>
              </a:prstGeom>
              <a:blipFill>
                <a:blip r:embed="rId2"/>
                <a:stretch>
                  <a:fillRect l="-365" b="-15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139F3E-4375-44D7-8287-0558E97C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75" y="1483073"/>
            <a:ext cx="2937929" cy="872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47F6751-E6AD-4DE1-A445-2A763C234D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76153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B0F7FE-C1CB-4EF1-A353-B7FAB2A1F00D}"/>
              </a:ext>
            </a:extLst>
          </p:cNvPr>
          <p:cNvSpPr/>
          <p:nvPr/>
        </p:nvSpPr>
        <p:spPr>
          <a:xfrm>
            <a:off x="0" y="975699"/>
            <a:ext cx="9144000" cy="4167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F496FD7-2722-4F10-A629-562522039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Pembagian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Aljabar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E431E883-3C02-4F33-A6C3-47050C79A7B0}"/>
              </a:ext>
            </a:extLst>
          </p:cNvPr>
          <p:cNvSpPr/>
          <p:nvPr/>
        </p:nvSpPr>
        <p:spPr>
          <a:xfrm rot="11331924">
            <a:off x="7589142" y="-550131"/>
            <a:ext cx="3851920" cy="581211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E844A46-8E0A-4091-8A54-2C66B5F07F24}"/>
                  </a:ext>
                </a:extLst>
              </p:cNvPr>
              <p:cNvSpPr txBox="1"/>
              <p:nvPr/>
            </p:nvSpPr>
            <p:spPr>
              <a:xfrm>
                <a:off x="395536" y="975699"/>
                <a:ext cx="8352928" cy="373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Contoh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−3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+28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÷(3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+4)</m:t>
                    </m:r>
                  </m:oMath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Hasil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bagi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dua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persamaan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tersebut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diperoleh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cara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seperti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pembagian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cara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panjang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Untuk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membuat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12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harus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dikalikan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letakkan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pertama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hasil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bagi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pembagi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+4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kurangkan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persamaan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					</a:t>
                </a:r>
                <a:r>
                  <a:rPr lang="en-US" altLang="ko-KR" sz="14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Letakkan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selanjutnya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bawah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−3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					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dan </a:t>
                </a:r>
                <a:r>
                  <a:rPr lang="en-US" altLang="ko-KR" sz="14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ulangi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prosesnya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844A46-8E0A-4091-8A54-2C66B5F07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75699"/>
                <a:ext cx="8352928" cy="3739998"/>
              </a:xfrm>
              <a:prstGeom prst="rect">
                <a:avLst/>
              </a:prstGeom>
              <a:blipFill>
                <a:blip r:embed="rId2"/>
                <a:stretch>
                  <a:fillRect l="-438" b="-11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A6497E-4308-4D88-B2D1-4017EBBD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87" y="3499131"/>
            <a:ext cx="2718619" cy="1104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4A37B3-4A6B-4A77-A7DC-277AF05CE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998" y="2153421"/>
            <a:ext cx="2718620" cy="346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FC2C7E0-46AC-46E2-9EC4-F11587322F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1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B0F7FE-C1CB-4EF1-A353-B7FAB2A1F00D}"/>
              </a:ext>
            </a:extLst>
          </p:cNvPr>
          <p:cNvSpPr/>
          <p:nvPr/>
        </p:nvSpPr>
        <p:spPr>
          <a:xfrm>
            <a:off x="0" y="975699"/>
            <a:ext cx="9144000" cy="4167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F496FD7-2722-4F10-A629-562522039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Pembagian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Aljabar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E431E883-3C02-4F33-A6C3-47050C79A7B0}"/>
              </a:ext>
            </a:extLst>
          </p:cNvPr>
          <p:cNvSpPr/>
          <p:nvPr/>
        </p:nvSpPr>
        <p:spPr>
          <a:xfrm rot="11331924">
            <a:off x="7589142" y="-550131"/>
            <a:ext cx="3851920" cy="581211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E844A46-8E0A-4091-8A54-2C66B5F07F24}"/>
                  </a:ext>
                </a:extLst>
              </p:cNvPr>
              <p:cNvSpPr txBox="1"/>
              <p:nvPr/>
            </p:nvSpPr>
            <p:spPr>
              <a:xfrm>
                <a:off x="395536" y="1203598"/>
                <a:ext cx="8352928" cy="300127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Untuk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memperoleh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−18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harus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dikalikan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−6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diperoleh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Lanjutkan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proses yang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untuk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terakhir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untuk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memperoleh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hasil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bagi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Jadi,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−3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+28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+4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=. . . . . . .</m:t>
                    </m:r>
                  </m:oMath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844A46-8E0A-4091-8A54-2C66B5F07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03598"/>
                <a:ext cx="8352928" cy="3001271"/>
              </a:xfrm>
              <a:prstGeom prst="rect">
                <a:avLst/>
              </a:prstGeom>
              <a:blipFill>
                <a:blip r:embed="rId2"/>
                <a:stretch>
                  <a:fillRect l="-438" b="-22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C01956B-1389-4F50-AF01-A349CA76C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79662"/>
            <a:ext cx="2819400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4840707-3838-47DD-88B0-4013021525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84007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C7EF50C2-6E8D-46C8-BE8C-15ABFE49137E}"/>
              </a:ext>
            </a:extLst>
          </p:cNvPr>
          <p:cNvSpPr txBox="1">
            <a:spLocks/>
          </p:cNvSpPr>
          <p:nvPr/>
        </p:nvSpPr>
        <p:spPr>
          <a:xfrm>
            <a:off x="2664296" y="195486"/>
            <a:ext cx="38154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Bahnschrift" panose="020B0502040204020203" pitchFamily="34" charset="0"/>
              </a:rPr>
              <a:t>Latihan </a:t>
            </a:r>
            <a:r>
              <a:rPr lang="en-US" sz="4000" b="1" dirty="0" err="1">
                <a:latin typeface="Bahnschrift" panose="020B0502040204020203" pitchFamily="34" charset="0"/>
              </a:rPr>
              <a:t>Soal</a:t>
            </a:r>
            <a:endParaRPr lang="en-ID" sz="40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0ECF2D-F5A0-4647-9FF5-B2240E98E314}"/>
              </a:ext>
            </a:extLst>
          </p:cNvPr>
          <p:cNvSpPr txBox="1"/>
          <p:nvPr/>
        </p:nvSpPr>
        <p:spPr>
          <a:xfrm>
            <a:off x="774486" y="1623807"/>
            <a:ext cx="8352928" cy="1524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cs typeface="Arial" pitchFamily="34" charset="0"/>
              </a:rPr>
              <a:t>1.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Selesaikan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perkalian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berikut</a:t>
            </a:r>
            <a:r>
              <a:rPr lang="en-US" altLang="ko-KR" sz="1600" dirty="0">
                <a:latin typeface="+mj-lt"/>
                <a:cs typeface="Arial" pitchFamily="34" charset="0"/>
              </a:rPr>
              <a:t> dan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sederhanakan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hasilnya</a:t>
            </a:r>
            <a:r>
              <a:rPr lang="en-US" altLang="ko-KR" sz="1600" dirty="0">
                <a:latin typeface="+mj-lt"/>
                <a:cs typeface="Arial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cs typeface="Arial" pitchFamily="34" charset="0"/>
              </a:rPr>
              <a:t>2.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Selesaikan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pembagian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berikut</a:t>
            </a:r>
            <a:r>
              <a:rPr lang="en-US" altLang="ko-KR" sz="1600" dirty="0">
                <a:latin typeface="+mj-lt"/>
                <a:cs typeface="Arial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31E29C-1177-4F65-BA41-FF61B025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12" y="2067694"/>
            <a:ext cx="2193368" cy="58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78E144-4DAA-4793-A696-02E212A3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12" y="3147814"/>
            <a:ext cx="2790056" cy="912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68C563B-E195-4CAC-B52A-CBB83600E5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4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0E8C7E6-9AC1-44E2-A948-B54EB3026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60" y="2565240"/>
            <a:ext cx="2448272" cy="576064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  <a:latin typeface="Arial Black" panose="020B0A04020102020204" pitchFamily="34" charset="0"/>
              </a:rPr>
              <a:t>Pecahan</a:t>
            </a:r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Black" panose="020B0A04020102020204" pitchFamily="34" charset="0"/>
              </a:rPr>
              <a:t>Aljabar</a:t>
            </a:r>
            <a:endParaRPr lang="en-ID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82862E2F-8A98-4288-87B3-CC0D3F1A7942}"/>
                  </a:ext>
                </a:extLst>
              </p:cNvPr>
              <p:cNvSpPr txBox="1"/>
              <p:nvPr/>
            </p:nvSpPr>
            <p:spPr>
              <a:xfrm>
                <a:off x="3347864" y="1066756"/>
                <a:ext cx="5400600" cy="36652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Penjumlahan dan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pengurangan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aljabar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mengikuti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cara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penjumlahan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pengurangan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Penjumlahan</a:t>
                </a: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  <m: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  <m: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  <m: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𝑐𝑏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Pengurangan</a:t>
                </a: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  <m: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  <m: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  <m: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𝑐𝑏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Asalkan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≠0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≠0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862E2F-8A98-4288-87B3-CC0D3F1A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066756"/>
                <a:ext cx="5400600" cy="3665234"/>
              </a:xfrm>
              <a:prstGeom prst="rect">
                <a:avLst/>
              </a:prstGeom>
              <a:blipFill>
                <a:blip r:embed="rId2"/>
                <a:stretch>
                  <a:fillRect l="-564" b="-18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707309-FE11-4BFF-9CB3-8709EC9979C1}"/>
              </a:ext>
            </a:extLst>
          </p:cNvPr>
          <p:cNvSpPr txBox="1"/>
          <p:nvPr/>
        </p:nvSpPr>
        <p:spPr>
          <a:xfrm>
            <a:off x="611560" y="381893"/>
            <a:ext cx="79928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PENJUMLAHAN dan PENGURANGAN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7109F-F17C-4069-91C4-7332D80AD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0E8C7E6-9AC1-44E2-A948-B54EB3026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60" y="2565240"/>
            <a:ext cx="2448272" cy="576064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  <a:latin typeface="Arial Black" panose="020B0A04020102020204" pitchFamily="34" charset="0"/>
              </a:rPr>
              <a:t>Pecahan</a:t>
            </a:r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Black" panose="020B0A04020102020204" pitchFamily="34" charset="0"/>
              </a:rPr>
              <a:t>Aljabar</a:t>
            </a:r>
            <a:endParaRPr lang="en-ID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862E2F-8A98-4288-87B3-CC0D3F1A7942}"/>
              </a:ext>
            </a:extLst>
          </p:cNvPr>
          <p:cNvSpPr txBox="1"/>
          <p:nvPr/>
        </p:nvSpPr>
        <p:spPr>
          <a:xfrm>
            <a:off x="3347864" y="1203598"/>
            <a:ext cx="5400600" cy="416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Contoh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707309-FE11-4BFF-9CB3-8709EC9979C1}"/>
              </a:ext>
            </a:extLst>
          </p:cNvPr>
          <p:cNvSpPr txBox="1"/>
          <p:nvPr/>
        </p:nvSpPr>
        <p:spPr>
          <a:xfrm>
            <a:off x="611560" y="381893"/>
            <a:ext cx="79928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PENJUMLAHAN dan PENGURANGAN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1E241FB-C289-4C4A-80AC-3404C46A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7" y="1716684"/>
            <a:ext cx="2736304" cy="1359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76831D-3EB4-4970-B5D0-26BBE8F04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8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0E8C7E6-9AC1-44E2-A948-B54EB3026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60" y="2565240"/>
            <a:ext cx="2448272" cy="576064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  <a:latin typeface="Arial Black" panose="020B0A04020102020204" pitchFamily="34" charset="0"/>
              </a:rPr>
              <a:t>Pecahan</a:t>
            </a:r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Black" panose="020B0A04020102020204" pitchFamily="34" charset="0"/>
              </a:rPr>
              <a:t>Aljabar</a:t>
            </a:r>
            <a:endParaRPr lang="en-ID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82862E2F-8A98-4288-87B3-CC0D3F1A7942}"/>
                  </a:ext>
                </a:extLst>
              </p:cNvPr>
              <p:cNvSpPr txBox="1"/>
              <p:nvPr/>
            </p:nvSpPr>
            <p:spPr>
              <a:xfrm>
                <a:off x="3347864" y="904244"/>
                <a:ext cx="5616624" cy="39902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Hasil kali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dua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pecahan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diperoleh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mengalikan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masing-masing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pembilang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Kebalikan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suatu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satu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dibagi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tersebut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Contoh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: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kebalikan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16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kebalikan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ko-KR" sz="16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𝑏</m:t>
                            </m:r>
                          </m:den>
                        </m:f>
                      </m:den>
                    </m:f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=1×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 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(</a:t>
                </a:r>
                <a:r>
                  <a:rPr lang="en-US" altLang="ko-KR" sz="1200" i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pembilang</a:t>
                </a:r>
                <a:r>
                  <a:rPr lang="en-US" altLang="ko-KR" sz="1200" i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sz="1200" i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penyebut</a:t>
                </a:r>
                <a:r>
                  <a:rPr lang="en-US" altLang="ko-KR" sz="1200" i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i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ditukar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)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862E2F-8A98-4288-87B3-CC0D3F1A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904244"/>
                <a:ext cx="5616624" cy="3990260"/>
              </a:xfrm>
              <a:prstGeom prst="rect">
                <a:avLst/>
              </a:prstGeo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707309-FE11-4BFF-9CB3-8709EC9979C1}"/>
              </a:ext>
            </a:extLst>
          </p:cNvPr>
          <p:cNvSpPr txBox="1"/>
          <p:nvPr/>
        </p:nvSpPr>
        <p:spPr>
          <a:xfrm>
            <a:off x="611560" y="381893"/>
            <a:ext cx="79928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PERKALIAN dan PEMBAGIAN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2C19EF-344C-497C-824D-5E355D211B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6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0E8C7E6-9AC1-44E2-A948-B54EB3026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60" y="2565240"/>
            <a:ext cx="2448272" cy="576064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  <a:latin typeface="Arial Black" panose="020B0A04020102020204" pitchFamily="34" charset="0"/>
              </a:rPr>
              <a:t>Pecahan</a:t>
            </a:r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Black" panose="020B0A04020102020204" pitchFamily="34" charset="0"/>
              </a:rPr>
              <a:t>Aljabar</a:t>
            </a:r>
            <a:endParaRPr lang="en-ID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82862E2F-8A98-4288-87B3-CC0D3F1A7942}"/>
                  </a:ext>
                </a:extLst>
              </p:cNvPr>
              <p:cNvSpPr txBox="1"/>
              <p:nvPr/>
            </p:nvSpPr>
            <p:spPr>
              <a:xfrm>
                <a:off x="3419872" y="1362410"/>
                <a:ext cx="5616624" cy="12028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Contoh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862E2F-8A98-4288-87B3-CC0D3F1A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2410"/>
                <a:ext cx="5616624" cy="1202830"/>
              </a:xfrm>
              <a:prstGeom prst="rect">
                <a:avLst/>
              </a:prstGeom>
              <a:blipFill>
                <a:blip r:embed="rId2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707309-FE11-4BFF-9CB3-8709EC9979C1}"/>
              </a:ext>
            </a:extLst>
          </p:cNvPr>
          <p:cNvSpPr txBox="1"/>
          <p:nvPr/>
        </p:nvSpPr>
        <p:spPr>
          <a:xfrm>
            <a:off x="611560" y="381893"/>
            <a:ext cx="79928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PERKALIAN dan PEMBAGIAN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5E94ECBD-F401-4A9D-AFEA-69D6DD29761B}"/>
                  </a:ext>
                </a:extLst>
              </p:cNvPr>
              <p:cNvSpPr txBox="1"/>
              <p:nvPr/>
            </p:nvSpPr>
            <p:spPr>
              <a:xfrm>
                <a:off x="3527376" y="3141304"/>
                <a:ext cx="5616624" cy="14922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Berapakah 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𝒃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20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𝒃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𝟔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𝒂𝒃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 . . . . . . </m:t>
                      </m:r>
                    </m:oMath>
                  </m:oMathPara>
                </a14:m>
                <a:endParaRPr lang="en-US" altLang="ko-KR" sz="20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94ECBD-F401-4A9D-AFEA-69D6DD297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76" y="3141304"/>
                <a:ext cx="5616624" cy="1492268"/>
              </a:xfrm>
              <a:prstGeom prst="rect">
                <a:avLst/>
              </a:prstGeom>
              <a:blipFill>
                <a:blip r:embed="rId3"/>
                <a:stretch>
                  <a:fillRect l="-11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8AC9AAF-7026-4C9B-AF22-4B87FC3779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3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D849BF-192A-4C52-AAD8-7D7D1A0FEE95}"/>
              </a:ext>
            </a:extLst>
          </p:cNvPr>
          <p:cNvSpPr/>
          <p:nvPr/>
        </p:nvSpPr>
        <p:spPr>
          <a:xfrm>
            <a:off x="0" y="1059582"/>
            <a:ext cx="9144000" cy="4160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B11A8CE-102A-4C40-B8B0-33083743B3E7}"/>
                  </a:ext>
                </a:extLst>
              </p:cNvPr>
              <p:cNvSpPr txBox="1"/>
              <p:nvPr/>
            </p:nvSpPr>
            <p:spPr>
              <a:xfrm>
                <a:off x="539552" y="1240532"/>
                <a:ext cx="8064896" cy="30973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mewakili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dua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bilangan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tidak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diketahui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maka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 marL="530225">
                  <a:lnSpc>
                    <a:spcPct val="150000"/>
                  </a:lnSpc>
                </a:pP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Penjumlahan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𝒂</m:t>
                    </m:r>
                  </m:oMath>
                </a14:m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𝒃</m:t>
                    </m:r>
                  </m:oMath>
                </a14:m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 marL="530225">
                  <a:lnSpc>
                    <a:spcPct val="150000"/>
                  </a:lnSpc>
                </a:pP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Selisih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𝒂</m:t>
                    </m:r>
                  </m:oMath>
                </a14:m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𝒃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 marL="530225">
                  <a:lnSpc>
                    <a:spcPct val="150000"/>
                  </a:lnSpc>
                </a:pP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Hasil kali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𝒂</m:t>
                    </m:r>
                  </m:oMath>
                </a14:m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𝒃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atau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atau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𝑎𝑏</m:t>
                    </m:r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 marL="530225">
                  <a:lnSpc>
                    <a:spcPct val="150000"/>
                  </a:lnSpc>
                </a:pP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Hasil </a:t>
                </a: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bagi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𝒂</m:t>
                    </m:r>
                  </m:oMath>
                </a14:m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𝒃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atau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atau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asalkan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≠0</m:t>
                    </m:r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 marL="530225">
                  <a:lnSpc>
                    <a:spcPct val="150000"/>
                  </a:lnSpc>
                </a:pP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Menaikkan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𝒂</m:t>
                    </m:r>
                  </m:oMath>
                </a14:m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ke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dirty="0" err="1">
                    <a:latin typeface="Arial" pitchFamily="34" charset="0"/>
                    <a:cs typeface="Arial" pitchFamily="34" charset="0"/>
                  </a:rPr>
                  <a:t>pangkat</a:t>
                </a:r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𝒃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Menggunakan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huruf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angka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seperti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ini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disebut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sebagai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aljabar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11A8CE-102A-4C40-B8B0-33083743B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40532"/>
                <a:ext cx="8064896" cy="3097386"/>
              </a:xfrm>
              <a:prstGeom prst="rect">
                <a:avLst/>
              </a:prstGeom>
              <a:blipFill>
                <a:blip r:embed="rId2"/>
                <a:stretch>
                  <a:fillRect l="-681" b="-27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F86A57-3727-416E-B34B-B2CF008555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257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C7EF50C2-6E8D-46C8-BE8C-15ABFE49137E}"/>
              </a:ext>
            </a:extLst>
          </p:cNvPr>
          <p:cNvSpPr txBox="1">
            <a:spLocks/>
          </p:cNvSpPr>
          <p:nvPr/>
        </p:nvSpPr>
        <p:spPr>
          <a:xfrm>
            <a:off x="2664296" y="195486"/>
            <a:ext cx="38154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Bahnschrift" panose="020B0502040204020203" pitchFamily="34" charset="0"/>
              </a:rPr>
              <a:t>Latihan </a:t>
            </a:r>
            <a:r>
              <a:rPr lang="en-US" sz="4000" b="1" dirty="0" err="1">
                <a:latin typeface="Bahnschrift" panose="020B0502040204020203" pitchFamily="34" charset="0"/>
              </a:rPr>
              <a:t>Soal</a:t>
            </a:r>
            <a:endParaRPr lang="en-ID" sz="40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0ECF2D-F5A0-4647-9FF5-B2240E98E314}"/>
              </a:ext>
            </a:extLst>
          </p:cNvPr>
          <p:cNvSpPr txBox="1"/>
          <p:nvPr/>
        </p:nvSpPr>
        <p:spPr>
          <a:xfrm>
            <a:off x="774486" y="1254475"/>
            <a:ext cx="8352928" cy="2262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cs typeface="Arial" pitchFamily="34" charset="0"/>
              </a:rPr>
              <a:t>1.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Selesaikan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perkalian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berikut</a:t>
            </a:r>
            <a:r>
              <a:rPr lang="en-US" altLang="ko-KR" sz="1600" dirty="0">
                <a:latin typeface="+mj-lt"/>
                <a:cs typeface="Arial" pitchFamily="34" charset="0"/>
              </a:rPr>
              <a:t> dan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sederhanakan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hasilnya</a:t>
            </a:r>
            <a:r>
              <a:rPr lang="en-US" altLang="ko-KR" sz="1600" dirty="0">
                <a:latin typeface="+mj-lt"/>
                <a:cs typeface="Arial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cs typeface="Arial" pitchFamily="34" charset="0"/>
              </a:rPr>
              <a:t>2.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Sederhanakan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bentuk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pecahan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aljabar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berikut</a:t>
            </a:r>
            <a:r>
              <a:rPr lang="en-US" altLang="ko-KR" sz="1600" dirty="0">
                <a:latin typeface="+mj-lt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cs typeface="Arial" pitchFamily="34" charset="0"/>
              </a:rPr>
              <a:t>3.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Selesaikan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menggunakan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pembagian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panjang</a:t>
            </a:r>
            <a:r>
              <a:rPr lang="en-US" altLang="ko-KR" sz="1600" dirty="0">
                <a:latin typeface="+mj-lt"/>
                <a:cs typeface="Arial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8C97C1-E248-4083-946E-D37E11DE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1707654"/>
            <a:ext cx="4032448" cy="319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80D797D-E33A-4714-9CBB-EACF2D6C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3" y="2514527"/>
            <a:ext cx="4188693" cy="529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3A02A8D-0E71-4952-8920-7A3A173B0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218" y="3531025"/>
            <a:ext cx="710211" cy="52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0480B0-23D0-47C2-B05A-AF6368FFFD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3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19B3E1D-E8F0-431C-8E7A-CB80F2B1C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Faktorisasi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Bentuk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Aljabar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285CAC-BE9F-4CB5-B418-94C9B047746D}"/>
              </a:ext>
            </a:extLst>
          </p:cNvPr>
          <p:cNvSpPr/>
          <p:nvPr/>
        </p:nvSpPr>
        <p:spPr>
          <a:xfrm>
            <a:off x="0" y="975699"/>
            <a:ext cx="9144000" cy="4188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82BADFFE-7849-492C-8FCC-110552D01423}"/>
                  </a:ext>
                </a:extLst>
              </p:cNvPr>
              <p:cNvSpPr txBox="1"/>
              <p:nvPr/>
            </p:nvSpPr>
            <p:spPr>
              <a:xfrm>
                <a:off x="395536" y="1009241"/>
                <a:ext cx="8352928" cy="37947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Pecahan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aljabar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sering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disederhanakan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menuliskan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pembilang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penyebut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sukunya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membatalkannya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jika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mungkin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25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−15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40</m:t>
                          </m:r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𝑎𝑏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5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−3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8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𝑎𝑏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5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−3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ko-KR" sz="1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banyak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penggunaan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faktorisasi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bentuk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aljabar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proses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lanjutan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Umum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Umum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Pengelompokan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Hasil Kali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Dua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Sederhana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Bentuk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Kuadrat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Hasil Kali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Dua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Sederhana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BADFFE-7849-492C-8FCC-110552D0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09241"/>
                <a:ext cx="8352928" cy="3794757"/>
              </a:xfrm>
              <a:prstGeom prst="rect">
                <a:avLst/>
              </a:prstGeom>
              <a:blipFill>
                <a:blip r:embed="rId2"/>
                <a:stretch>
                  <a:fillRect l="-438" b="-176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2DD8FF-43BB-49EE-98B0-66C3C7A18D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91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2F16311-281F-41E0-942D-F483FFDE3CBF}"/>
              </a:ext>
            </a:extLst>
          </p:cNvPr>
          <p:cNvSpPr/>
          <p:nvPr/>
        </p:nvSpPr>
        <p:spPr>
          <a:xfrm>
            <a:off x="1619672" y="123478"/>
            <a:ext cx="777686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166EF8AB-FAF4-4B3F-AEA6-1819EDD82B79}"/>
              </a:ext>
            </a:extLst>
          </p:cNvPr>
          <p:cNvSpPr txBox="1">
            <a:spLocks/>
          </p:cNvSpPr>
          <p:nvPr/>
        </p:nvSpPr>
        <p:spPr>
          <a:xfrm>
            <a:off x="2369041" y="195486"/>
            <a:ext cx="9187735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bg2"/>
                </a:solidFill>
                <a:latin typeface="Arial Black" panose="020B0A04020102020204" pitchFamily="34" charset="0"/>
              </a:rPr>
              <a:t>1. </a:t>
            </a:r>
            <a:r>
              <a:rPr lang="en-US" sz="36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Faktor</a:t>
            </a:r>
            <a:r>
              <a:rPr lang="en-US" sz="3600" b="1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Umum</a:t>
            </a:r>
            <a:endParaRPr lang="en-ID" sz="36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C473285-E611-4A90-A757-29C743C74416}"/>
                  </a:ext>
                </a:extLst>
              </p:cNvPr>
              <p:cNvSpPr txBox="1"/>
              <p:nvPr/>
            </p:nvSpPr>
            <p:spPr>
              <a:xfrm>
                <a:off x="539552" y="987574"/>
                <a:ext cx="8064896" cy="38555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j-lt"/>
                    <a:cs typeface="Arial" pitchFamily="34" charset="0"/>
                  </a:rPr>
                  <a:t>Bentuk paling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sederhana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dari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faktorisasi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ekstraksi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FPB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dari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sebuah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persamaan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. </a:t>
                </a:r>
                <a:r>
                  <a:rPr lang="en-US" altLang="ko-KR" b="1" dirty="0" err="1">
                    <a:latin typeface="+mj-lt"/>
                    <a:cs typeface="Arial" pitchFamily="34" charset="0"/>
                  </a:rPr>
                  <a:t>Contoh</a:t>
                </a:r>
                <a:r>
                  <a:rPr lang="en-US" altLang="ko-KR" b="1" dirty="0">
                    <a:latin typeface="+mj-lt"/>
                    <a:cs typeface="Arial" pitchFamily="34" charset="0"/>
                  </a:rPr>
                  <a:t> :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+8</m:t>
                        </m:r>
                      </m:e>
                    </m:d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dapat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ditulis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+4</m:t>
                        </m:r>
                      </m:e>
                    </m:d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(35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FPB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koefisien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35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10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FPB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pangkat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FPB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pangkat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Jadi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35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−10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7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err="1">
                    <a:latin typeface="Arial" pitchFamily="34" charset="0"/>
                    <a:cs typeface="Arial" pitchFamily="34" charset="0"/>
                  </a:rPr>
                  <a:t>Bagaimana</a:t>
                </a:r>
                <a:r>
                  <a:rPr lang="en-US" altLang="ko-KR" sz="20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2000" b="1" dirty="0">
                    <a:latin typeface="Arial" pitchFamily="34" charset="0"/>
                    <a:cs typeface="Arial" pitchFamily="34" charset="0"/>
                  </a:rPr>
                  <a:t> : (a)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𝟖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𝒚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𝟑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𝟔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𝒚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Arial" pitchFamily="34" charset="0"/>
                    <a:cs typeface="Arial" pitchFamily="34" charset="0"/>
                  </a:rPr>
                  <a:t>   dan   (b)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𝟏𝟓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𝒂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𝟑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𝒃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𝟗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𝒂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atin typeface="Arial" pitchFamily="34" charset="0"/>
                    <a:cs typeface="Arial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73285-E611-4A90-A757-29C743C7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7574"/>
                <a:ext cx="8064896" cy="3855543"/>
              </a:xfrm>
              <a:prstGeom prst="rect">
                <a:avLst/>
              </a:prstGeom>
              <a:blipFill>
                <a:blip r:embed="rId2"/>
                <a:stretch>
                  <a:fillRect l="-832" r="-756" b="-22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DF4F11-B49C-448B-9523-EEDFB9934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5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C473285-E611-4A90-A757-29C743C74416}"/>
                  </a:ext>
                </a:extLst>
              </p:cNvPr>
              <p:cNvSpPr txBox="1"/>
              <p:nvPr/>
            </p:nvSpPr>
            <p:spPr>
              <a:xfrm>
                <a:off x="425823" y="881892"/>
                <a:ext cx="8064896" cy="34592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Persamaan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empat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kadang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difaktorkan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mengelompokkan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dua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persamaan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binomial dan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mengekstrak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umum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masing-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masingnya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latin typeface="Arial" pitchFamily="34" charset="0"/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beberapa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kasus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diperlukan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pengaturan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ulang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urutan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empat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asli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Misal</a:t>
                </a:r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b="1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err="1">
                    <a:latin typeface="Arial" pitchFamily="34" charset="0"/>
                    <a:cs typeface="Arial" pitchFamily="34" charset="0"/>
                  </a:rPr>
                  <a:t>Bagaimana</a:t>
                </a:r>
                <a:r>
                  <a:rPr lang="en-US" altLang="ko-KR" sz="20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2000" b="1" dirty="0">
                    <a:latin typeface="Arial" pitchFamily="34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  <a:cs typeface="Arial" pitchFamily="34" charset="0"/>
                      </a:rPr>
                      <m:t>𝟐𝟎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𝟑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𝒚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𝒚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𝟏𝟓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= . . . . . . . . .</m:t>
                    </m:r>
                  </m:oMath>
                </a14:m>
                <a:r>
                  <a:rPr lang="en-US" altLang="ko-KR" sz="2000" b="1" dirty="0"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73285-E611-4A90-A757-29C743C7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3" y="881892"/>
                <a:ext cx="8064896" cy="3459280"/>
              </a:xfrm>
              <a:prstGeom prst="rect">
                <a:avLst/>
              </a:prstGeom>
              <a:blipFill>
                <a:blip r:embed="rId2"/>
                <a:stretch>
                  <a:fillRect l="-831" b="-28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36ECA32-F537-4681-A1DA-23CFCDF3C4EA}"/>
              </a:ext>
            </a:extLst>
          </p:cNvPr>
          <p:cNvSpPr/>
          <p:nvPr/>
        </p:nvSpPr>
        <p:spPr>
          <a:xfrm>
            <a:off x="-828600" y="123478"/>
            <a:ext cx="88569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xmlns="" id="{1545359A-3CB1-4055-BFC6-8AEBBFB95BE6}"/>
              </a:ext>
            </a:extLst>
          </p:cNvPr>
          <p:cNvSpPr txBox="1">
            <a:spLocks/>
          </p:cNvSpPr>
          <p:nvPr/>
        </p:nvSpPr>
        <p:spPr>
          <a:xfrm>
            <a:off x="-36511" y="195486"/>
            <a:ext cx="813690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2"/>
                </a:solidFill>
                <a:latin typeface="Arial Black" panose="020B0A04020102020204" pitchFamily="34" charset="0"/>
              </a:rPr>
              <a:t>2. </a:t>
            </a:r>
            <a:r>
              <a:rPr lang="en-US" sz="28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Faktor</a:t>
            </a:r>
            <a:r>
              <a:rPr lang="en-US" sz="2800" b="1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Umum</a:t>
            </a:r>
            <a:r>
              <a:rPr lang="en-US" sz="2800" b="1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dengan</a:t>
            </a:r>
            <a:r>
              <a:rPr lang="en-US" sz="2800" b="1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Pengelompokan</a:t>
            </a:r>
            <a:endParaRPr lang="en-ID" sz="28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1E6878B-6AC9-4D37-ADF6-C9BCF198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935" y="1931698"/>
            <a:ext cx="4489745" cy="847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BED57D3-5C73-4DD4-A782-83643896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212038"/>
            <a:ext cx="4104456" cy="295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A7BD840-CC19-4B6F-97D5-96C82E5D17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39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B0F7FE-C1CB-4EF1-A353-B7FAB2A1F00D}"/>
              </a:ext>
            </a:extLst>
          </p:cNvPr>
          <p:cNvSpPr/>
          <p:nvPr/>
        </p:nvSpPr>
        <p:spPr>
          <a:xfrm>
            <a:off x="0" y="975699"/>
            <a:ext cx="9144000" cy="4167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F496FD7-2722-4F10-A629-562522039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67544" y="195486"/>
            <a:ext cx="9144000" cy="576064"/>
          </a:xfrm>
        </p:spPr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3. Hasil Kali </a:t>
            </a:r>
            <a:r>
              <a:rPr lang="en-US" sz="3200" dirty="0" err="1">
                <a:latin typeface="Arial Black" panose="020B0A04020102020204" pitchFamily="34" charset="0"/>
              </a:rPr>
              <a:t>Dua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Faktor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Sederhana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844A46-8E0A-4091-8A54-2C66B5F07F24}"/>
              </a:ext>
            </a:extLst>
          </p:cNvPr>
          <p:cNvSpPr txBox="1"/>
          <p:nvPr/>
        </p:nvSpPr>
        <p:spPr>
          <a:xfrm>
            <a:off x="1187624" y="3066445"/>
            <a:ext cx="8352928" cy="416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Hasil di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atas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digunakan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secara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terbalik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yaitu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8EA9893-CF16-4B4E-B493-903761E8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03598"/>
            <a:ext cx="3816424" cy="17577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E614F4-09DE-4D2F-B365-D8E67D664C78}"/>
              </a:ext>
            </a:extLst>
          </p:cNvPr>
          <p:cNvSpPr/>
          <p:nvPr/>
        </p:nvSpPr>
        <p:spPr>
          <a:xfrm>
            <a:off x="4067944" y="2597882"/>
            <a:ext cx="1781944" cy="4160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accent4">
                    <a:lumMod val="50000"/>
                  </a:schemeClr>
                </a:solidFill>
              </a:rPr>
              <a:t>selisih</a:t>
            </a:r>
            <a:r>
              <a:rPr lang="en-US" sz="1400" i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4">
                    <a:lumMod val="50000"/>
                  </a:schemeClr>
                </a:solidFill>
              </a:rPr>
              <a:t>dua</a:t>
            </a:r>
            <a:r>
              <a:rPr lang="en-US" sz="1400" i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4">
                    <a:lumMod val="50000"/>
                  </a:schemeClr>
                </a:solidFill>
              </a:rPr>
              <a:t>kuadrat</a:t>
            </a:r>
            <a:endParaRPr lang="en-ID" sz="14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3B002A-BFC7-490B-9D47-9C939E82A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507854"/>
            <a:ext cx="2304256" cy="82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CE4AC04-1670-45DC-B62A-DF0647886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5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B0F7FE-C1CB-4EF1-A353-B7FAB2A1F00D}"/>
              </a:ext>
            </a:extLst>
          </p:cNvPr>
          <p:cNvSpPr/>
          <p:nvPr/>
        </p:nvSpPr>
        <p:spPr>
          <a:xfrm>
            <a:off x="0" y="975699"/>
            <a:ext cx="9144000" cy="4167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F496FD7-2722-4F10-A629-562522039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96552" y="195486"/>
            <a:ext cx="9144000" cy="576064"/>
          </a:xfrm>
        </p:spPr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3. Hasil Kali </a:t>
            </a:r>
            <a:r>
              <a:rPr lang="en-US" sz="3200" dirty="0" err="1">
                <a:latin typeface="Arial Black" panose="020B0A04020102020204" pitchFamily="34" charset="0"/>
              </a:rPr>
              <a:t>Dua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Faktor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Sederhana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844A46-8E0A-4091-8A54-2C66B5F07F24}"/>
              </a:ext>
            </a:extLst>
          </p:cNvPr>
          <p:cNvSpPr txBox="1"/>
          <p:nvPr/>
        </p:nvSpPr>
        <p:spPr>
          <a:xfrm>
            <a:off x="611560" y="1316433"/>
            <a:ext cx="8352928" cy="416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Contoh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208D857-5F3B-4562-82B0-AA0A7579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32444"/>
            <a:ext cx="3024336" cy="899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AF43B52-CBCA-4013-94A5-2BB3BC53A933}"/>
              </a:ext>
            </a:extLst>
          </p:cNvPr>
          <p:cNvSpPr txBox="1"/>
          <p:nvPr/>
        </p:nvSpPr>
        <p:spPr>
          <a:xfrm>
            <a:off x="611560" y="2853128"/>
            <a:ext cx="8352928" cy="416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Contoh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AF39CB1-7A52-45D8-95D2-3A7EDB2B6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277158"/>
            <a:ext cx="3147991" cy="878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B6914B6-CF35-4AB7-B698-2F9443924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6" y="1804926"/>
            <a:ext cx="2686299" cy="8265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910275-18AA-42A3-B9B3-32630F3C73B8}"/>
              </a:ext>
            </a:extLst>
          </p:cNvPr>
          <p:cNvSpPr txBox="1"/>
          <p:nvPr/>
        </p:nvSpPr>
        <p:spPr>
          <a:xfrm>
            <a:off x="5227952" y="1321583"/>
            <a:ext cx="2268760" cy="416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Contoh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C4D0A61-117B-4A51-8A75-F381DB5BA171}"/>
              </a:ext>
            </a:extLst>
          </p:cNvPr>
          <p:cNvSpPr txBox="1"/>
          <p:nvPr/>
        </p:nvSpPr>
        <p:spPr>
          <a:xfrm>
            <a:off x="4964414" y="2772143"/>
            <a:ext cx="4269342" cy="496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Faktorkan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bentuk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berikut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D745E21-0972-455D-B13B-0D3309E3E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095" y="3291830"/>
            <a:ext cx="3482319" cy="953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D822B89-428B-4D88-B423-2C33B0A929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0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0E8C7E6-9AC1-44E2-A948-B54EB3026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560" y="2643758"/>
            <a:ext cx="2448272" cy="576064"/>
          </a:xfrm>
        </p:spPr>
        <p:txBody>
          <a:bodyPr/>
          <a:lstStyle/>
          <a:p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Bentuk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Kuadrat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sebagai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Hasil Kali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Dua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Faktor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Sederhana</a:t>
            </a:r>
            <a:endParaRPr lang="en-ID" sz="28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82862E2F-8A98-4288-87B3-CC0D3F1A7942}"/>
                  </a:ext>
                </a:extLst>
              </p:cNvPr>
              <p:cNvSpPr txBox="1"/>
              <p:nvPr/>
            </p:nvSpPr>
            <p:spPr>
              <a:xfrm>
                <a:off x="3347864" y="1145300"/>
                <a:ext cx="5616624" cy="33706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𝑔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𝑔𝑘</m:t>
                    </m:r>
                  </m:oMath>
                </a14:m>
                <a:endParaRPr lang="en-US" altLang="ko-KR" sz="1600" b="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 marL="263525">
                  <a:lnSpc>
                    <a:spcPct val="150000"/>
                  </a:lnSpc>
                </a:pP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Koefisien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tengah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penjumlahan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</m:oMath>
                </a14:m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serta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terakhir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hasil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kali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𝑔</m:t>
                        </m:r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𝑔𝑘</m:t>
                    </m:r>
                  </m:oMath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 marL="263525">
                  <a:lnSpc>
                    <a:spcPct val="150000"/>
                  </a:lnSpc>
                </a:pP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Koefisien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tengah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negatif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dari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penjumlahan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</m:oMath>
                </a14:m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serta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terakhir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hasil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kali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𝑔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𝑔𝑘</m:t>
                    </m:r>
                  </m:oMath>
                </a14:m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 marL="263525">
                  <a:lnSpc>
                    <a:spcPct val="150000"/>
                  </a:lnSpc>
                </a:pP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Koefisien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tengah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selisih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</m:oMath>
                </a14:m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serta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suku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terakhir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negatif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dari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b="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hasil</a:t>
                </a:r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kali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altLang="ko-KR" sz="1600" b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862E2F-8A98-4288-87B3-CC0D3F1A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145300"/>
                <a:ext cx="5616624" cy="3370666"/>
              </a:xfrm>
              <a:prstGeom prst="rect">
                <a:avLst/>
              </a:prstGeom>
              <a:blipFill>
                <a:blip r:embed="rId2"/>
                <a:stretch>
                  <a:fillRect l="-542" b="-19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F33F61-4CF9-4264-BE1B-ADE92F96A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018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1D5FCF1-262F-43FD-8288-BE33A399B3EB}"/>
              </a:ext>
            </a:extLst>
          </p:cNvPr>
          <p:cNvSpPr/>
          <p:nvPr/>
        </p:nvSpPr>
        <p:spPr>
          <a:xfrm>
            <a:off x="539552" y="4587974"/>
            <a:ext cx="8064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xmlns="" id="{E2BB3E66-109E-499B-8474-808C43696E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95486"/>
                <a:ext cx="2520280" cy="302433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Faktorisasi</a:t>
                </a:r>
                <a:r>
                  <a:rPr lang="en-US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Bentuk</a:t>
                </a:r>
                <a:r>
                  <a:rPr lang="en-US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Kuadrat</a:t>
                </a:r>
                <a:r>
                  <a:rPr lang="en-US" sz="2800" dirty="0">
                    <a:latin typeface="Arial Black" panose="020B0A040201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ID" sz="2800" dirty="0">
                    <a:latin typeface="Arial Black" panose="020B0A0402010202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D" sz="28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E2BB3E66-109E-499B-8474-808C4369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5486"/>
                <a:ext cx="2520280" cy="3024336"/>
              </a:xfrm>
              <a:prstGeom prst="rect">
                <a:avLst/>
              </a:prstGeom>
              <a:blipFill>
                <a:blip r:embed="rId2"/>
                <a:stretch>
                  <a:fillRect l="-1208" t="-2016" r="-12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28CB666-477B-4F8E-87A5-0EAF2A9E30F5}"/>
                  </a:ext>
                </a:extLst>
              </p:cNvPr>
              <p:cNvSpPr txBox="1"/>
              <p:nvPr/>
            </p:nvSpPr>
            <p:spPr>
              <a:xfrm>
                <a:off x="2772689" y="552979"/>
                <a:ext cx="5832648" cy="11546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+mj-lt"/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maka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bentuk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aljabarnya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bentuk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quadratnya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bisa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positif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atau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negatif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8CB666-477B-4F8E-87A5-0EAF2A9E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689" y="552979"/>
                <a:ext cx="5832648" cy="1154675"/>
              </a:xfrm>
              <a:prstGeom prst="rect">
                <a:avLst/>
              </a:prstGeom>
              <a:blipFill>
                <a:blip r:embed="rId3"/>
                <a:stretch>
                  <a:fillRect l="-627" r="-627" b="-68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0D582FFD-90D8-4851-8470-24EFB60C41B0}"/>
                  </a:ext>
                </a:extLst>
              </p:cNvPr>
              <p:cNvSpPr txBox="1"/>
              <p:nvPr/>
            </p:nvSpPr>
            <p:spPr>
              <a:xfrm>
                <a:off x="2765122" y="1683201"/>
                <a:ext cx="5832648" cy="13450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𝒄</m:t>
                    </m:r>
                  </m:oMath>
                </a14:m>
                <a:r>
                  <a:rPr lang="en-US" altLang="ko-KR" sz="1400" b="1" dirty="0">
                    <a:latin typeface="Arial" pitchFamily="34" charset="0"/>
                    <a:cs typeface="Arial" pitchFamily="34" charset="0"/>
                  </a:rPr>
                  <a:t> positif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keduanya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tanda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Penjumlahan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endParaRPr lang="en-US" altLang="ko-KR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582FFD-90D8-4851-8470-24EFB60C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22" y="1683201"/>
                <a:ext cx="5832648" cy="1345048"/>
              </a:xfrm>
              <a:prstGeom prst="rect">
                <a:avLst/>
              </a:prstGeom>
              <a:blipFill>
                <a:blip r:embed="rId4"/>
                <a:stretch>
                  <a:fillRect l="-314" b="-452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AF5A18AC-F1A4-42F6-B53B-3D6EC65E33A0}"/>
                  </a:ext>
                </a:extLst>
              </p:cNvPr>
              <p:cNvSpPr txBox="1"/>
              <p:nvPr/>
            </p:nvSpPr>
            <p:spPr>
              <a:xfrm>
                <a:off x="1043608" y="3075806"/>
                <a:ext cx="7776864" cy="13450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𝒄</m:t>
                    </m:r>
                  </m:oMath>
                </a14:m>
                <a:r>
                  <a:rPr lang="en-US" altLang="ko-KR" sz="1400" b="1" dirty="0">
                    <a:latin typeface="Arial" pitchFamily="34" charset="0"/>
                    <a:cs typeface="Arial" pitchFamily="34" charset="0"/>
                  </a:rPr>
                  <a:t> negatif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bilangan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lebih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besar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tanda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sedangkan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bilangan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kecil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tanda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berlawanan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Selisih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antara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4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4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endParaRPr lang="en-US" altLang="ko-KR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5A18AC-F1A4-42F6-B53B-3D6EC65E3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75806"/>
                <a:ext cx="7776864" cy="1345048"/>
              </a:xfrm>
              <a:prstGeom prst="rect">
                <a:avLst/>
              </a:prstGeom>
              <a:blipFill>
                <a:blip r:embed="rId5"/>
                <a:stretch>
                  <a:fillRect l="-235" b="-45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6F27587-5F66-4E2A-9C46-2C9F6ED359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8018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1D5FCF1-262F-43FD-8288-BE33A399B3EB}"/>
              </a:ext>
            </a:extLst>
          </p:cNvPr>
          <p:cNvSpPr/>
          <p:nvPr/>
        </p:nvSpPr>
        <p:spPr>
          <a:xfrm>
            <a:off x="539552" y="4587974"/>
            <a:ext cx="8064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xmlns="" id="{E2BB3E66-109E-499B-8474-808C43696E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95486"/>
                <a:ext cx="2520280" cy="302433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Faktorisasi</a:t>
                </a:r>
                <a:r>
                  <a:rPr lang="en-US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Bentuk</a:t>
                </a:r>
                <a:r>
                  <a:rPr lang="en-US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Kuadrat</a:t>
                </a:r>
                <a:r>
                  <a:rPr lang="en-US" sz="2800" dirty="0">
                    <a:latin typeface="Arial Black" panose="020B0A040201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ID" sz="2800" dirty="0">
                    <a:latin typeface="Arial Black" panose="020B0A0402010202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D" sz="28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E2BB3E66-109E-499B-8474-808C4369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5486"/>
                <a:ext cx="2520280" cy="3024336"/>
              </a:xfrm>
              <a:prstGeom prst="rect">
                <a:avLst/>
              </a:prstGeom>
              <a:blipFill>
                <a:blip r:embed="rId2"/>
                <a:stretch>
                  <a:fillRect l="-1208" t="-2016" r="-12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28CB666-477B-4F8E-87A5-0EAF2A9E30F5}"/>
                  </a:ext>
                </a:extLst>
              </p:cNvPr>
              <p:cNvSpPr txBox="1"/>
              <p:nvPr/>
            </p:nvSpPr>
            <p:spPr>
              <a:xfrm>
                <a:off x="1449948" y="2571750"/>
                <a:ext cx="3312370" cy="18933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highlight>
                      <a:srgbClr val="C0C0C0"/>
                    </a:highlight>
                    <a:latin typeface="+mj-lt"/>
                    <a:cs typeface="Arial" pitchFamily="34" charset="0"/>
                  </a:rPr>
                  <a:t>Contoh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+6=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−9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+20=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−5</m:t>
                        </m:r>
                      </m:e>
                    </m:d>
                  </m:oMath>
                </a14:m>
                <a:endParaRPr lang="en-US" altLang="ko-KR" sz="1600" dirty="0"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−10=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+5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−24=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+4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−6</m:t>
                        </m:r>
                      </m:e>
                    </m:d>
                  </m:oMath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8CB666-477B-4F8E-87A5-0EAF2A9E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48" y="2571750"/>
                <a:ext cx="3312370" cy="1893339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914705-B5AC-4ED0-BADB-6EB65CA4E497}"/>
              </a:ext>
            </a:extLst>
          </p:cNvPr>
          <p:cNvSpPr txBox="1"/>
          <p:nvPr/>
        </p:nvSpPr>
        <p:spPr>
          <a:xfrm>
            <a:off x="3995936" y="387133"/>
            <a:ext cx="5832648" cy="496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+mj-lt"/>
                <a:cs typeface="Arial" pitchFamily="34" charset="0"/>
              </a:rPr>
              <a:t>Berapakah</a:t>
            </a:r>
            <a:r>
              <a:rPr lang="en-US" altLang="ko-KR" sz="2000" b="1" dirty="0">
                <a:latin typeface="+mj-lt"/>
                <a:cs typeface="Arial" pitchFamily="34" charset="0"/>
              </a:rPr>
              <a:t> </a:t>
            </a:r>
            <a:r>
              <a:rPr lang="en-US" altLang="ko-KR" sz="2000" b="1" dirty="0" err="1">
                <a:latin typeface="+mj-lt"/>
                <a:cs typeface="Arial" pitchFamily="34" charset="0"/>
              </a:rPr>
              <a:t>faktor</a:t>
            </a:r>
            <a:r>
              <a:rPr lang="en-US" altLang="ko-KR" sz="2000" b="1" dirty="0">
                <a:latin typeface="+mj-lt"/>
                <a:cs typeface="Arial" pitchFamily="34" charset="0"/>
              </a:rPr>
              <a:t> </a:t>
            </a:r>
            <a:r>
              <a:rPr lang="en-US" altLang="ko-KR" sz="2000" b="1" dirty="0" err="1">
                <a:latin typeface="+mj-lt"/>
                <a:cs typeface="Arial" pitchFamily="34" charset="0"/>
              </a:rPr>
              <a:t>dari</a:t>
            </a:r>
            <a:r>
              <a:rPr lang="en-US" altLang="ko-KR" sz="2000" b="1" dirty="0">
                <a:latin typeface="+mj-lt"/>
                <a:cs typeface="Arial" pitchFamily="34" charset="0"/>
              </a:rPr>
              <a:t> :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1C3E4E-5BA0-47A5-9DD4-001D088CD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850" y="957150"/>
            <a:ext cx="2000250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F0F7DC-A427-4BF8-A260-A8F8C05AB7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52675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1D5FCF1-262F-43FD-8288-BE33A399B3EB}"/>
              </a:ext>
            </a:extLst>
          </p:cNvPr>
          <p:cNvSpPr/>
          <p:nvPr/>
        </p:nvSpPr>
        <p:spPr>
          <a:xfrm>
            <a:off x="539552" y="4587974"/>
            <a:ext cx="8064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xmlns="" id="{E2BB3E66-109E-499B-8474-808C43696E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95486"/>
                <a:ext cx="2520280" cy="302433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Faktorisasi</a:t>
                </a:r>
                <a:r>
                  <a:rPr lang="en-US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Bentuk</a:t>
                </a:r>
                <a:r>
                  <a:rPr lang="en-US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Kuadrat</a:t>
                </a:r>
                <a:r>
                  <a:rPr lang="en-US" sz="2800" dirty="0">
                    <a:latin typeface="Arial Black" panose="020B0A040201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ID" sz="2800" dirty="0">
                    <a:latin typeface="Arial Black" panose="020B0A0402010202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D" sz="28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E2BB3E66-109E-499B-8474-808C4369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5486"/>
                <a:ext cx="2520280" cy="3024336"/>
              </a:xfrm>
              <a:prstGeom prst="rect">
                <a:avLst/>
              </a:prstGeom>
              <a:blipFill>
                <a:blip r:embed="rId2"/>
                <a:stretch>
                  <a:fillRect l="-1208" t="-2016" r="-12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28CB666-477B-4F8E-87A5-0EAF2A9E30F5}"/>
                  </a:ext>
                </a:extLst>
              </p:cNvPr>
              <p:cNvSpPr txBox="1"/>
              <p:nvPr/>
            </p:nvSpPr>
            <p:spPr>
              <a:xfrm>
                <a:off x="2771800" y="275801"/>
                <a:ext cx="5976664" cy="415543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+mj-lt"/>
                    <a:cs typeface="Arial" pitchFamily="34" charset="0"/>
                  </a:rPr>
                  <a:t>Langkah-Langkah </a:t>
                </a:r>
                <a:r>
                  <a:rPr lang="en-US" altLang="ko-KR" b="1" dirty="0" err="1">
                    <a:latin typeface="+mj-lt"/>
                    <a:cs typeface="Arial" pitchFamily="34" charset="0"/>
                  </a:rPr>
                  <a:t>memfaktorkan</a:t>
                </a:r>
                <a:r>
                  <a:rPr lang="en-US" altLang="ko-KR" b="1" dirty="0">
                    <a:latin typeface="+mj-lt"/>
                    <a:cs typeface="Arial" pitchFamily="34" charset="0"/>
                  </a:rPr>
                  <a:t> 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ko-KR" sz="1600" dirty="0" err="1">
                    <a:latin typeface="+mj-lt"/>
                    <a:cs typeface="Arial" pitchFamily="34" charset="0"/>
                  </a:rPr>
                  <a:t>Carilah</a:t>
                </a:r>
                <a:r>
                  <a:rPr lang="en-US" altLang="ko-KR" sz="1600" dirty="0"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tanda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hasil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kali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diabaikan</a:t>
                </a:r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Tuliskan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semua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pasangan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mungkin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𝑎𝑐</m:t>
                        </m:r>
                      </m:e>
                    </m:d>
                  </m:oMath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latin typeface="Arial" pitchFamily="34" charset="0"/>
                    <a:cs typeface="Arial" pitchFamily="34" charset="0"/>
                  </a:rPr>
                  <a:t>positif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pilih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pasangan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hasil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penjumlahan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dua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faktornya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tanda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Jika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latin typeface="Arial" pitchFamily="34" charset="0"/>
                    <a:cs typeface="Arial" pitchFamily="34" charset="0"/>
                  </a:rPr>
                  <a:t>negatif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pilih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pasangan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dua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tersebut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salah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satu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angka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lebih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besar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tanda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satu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lainnya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tanda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berlawanan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Dalam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setiap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kasus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nyatakan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dituliskan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8CB666-477B-4F8E-87A5-0EAF2A9E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75801"/>
                <a:ext cx="5976664" cy="4155433"/>
              </a:xfrm>
              <a:prstGeom prst="rect">
                <a:avLst/>
              </a:prstGeom>
              <a:blipFill>
                <a:blip r:embed="rId3"/>
                <a:stretch>
                  <a:fillRect l="-918" b="-16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0AEAA0A-7D7A-4580-BC2F-70E9453956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7939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39552" y="554548"/>
            <a:ext cx="2736304" cy="7266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Konstanta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A8DF47-F012-4A34-83FA-900E7B4680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3C5D7AF7-1CBE-490C-B557-96467D8BB0D1}"/>
                  </a:ext>
                </a:extLst>
              </p:cNvPr>
              <p:cNvSpPr txBox="1"/>
              <p:nvPr/>
            </p:nvSpPr>
            <p:spPr>
              <a:xfrm>
                <a:off x="539552" y="1282412"/>
                <a:ext cx="8064896" cy="25853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+mj-lt"/>
                    <a:cs typeface="Arial" pitchFamily="34" charset="0"/>
                  </a:rPr>
                  <a:t>Konstanta </a:t>
                </a:r>
                <a:r>
                  <a:rPr lang="en-US" altLang="ko-KR" dirty="0" err="1" smtClean="0">
                    <a:latin typeface="+mj-lt"/>
                    <a:cs typeface="Arial" pitchFamily="34" charset="0"/>
                  </a:rPr>
                  <a:t>merepresentasikan</a:t>
                </a:r>
                <a:r>
                  <a:rPr lang="en-US" altLang="ko-KR" dirty="0" smtClean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+mj-lt"/>
                    <a:cs typeface="Arial" pitchFamily="34" charset="0"/>
                  </a:rPr>
                  <a:t>sebuah</a:t>
                </a:r>
                <a:r>
                  <a:rPr lang="en-US" altLang="ko-KR" dirty="0" smtClean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+mj-lt"/>
                    <a:cs typeface="Arial" pitchFamily="34" charset="0"/>
                  </a:rPr>
                  <a:t>angka</a:t>
                </a:r>
                <a:r>
                  <a:rPr lang="en-US" altLang="ko-KR" dirty="0" smtClean="0">
                    <a:latin typeface="+mj-lt"/>
                    <a:cs typeface="Arial" pitchFamily="34" charset="0"/>
                  </a:rPr>
                  <a:t> yang </a:t>
                </a:r>
                <a:r>
                  <a:rPr lang="en-US" altLang="ko-KR" dirty="0" err="1" smtClean="0">
                    <a:latin typeface="+mj-lt"/>
                    <a:cs typeface="Arial" pitchFamily="34" charset="0"/>
                  </a:rPr>
                  <a:t>belum</a:t>
                </a:r>
                <a:r>
                  <a:rPr lang="en-US" altLang="ko-KR" dirty="0" smtClean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+mj-lt"/>
                    <a:cs typeface="Arial" pitchFamily="34" charset="0"/>
                  </a:rPr>
                  <a:t>diketahui</a:t>
                </a:r>
                <a:r>
                  <a:rPr lang="en-US" altLang="ko-KR" dirty="0" smtClean="0"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Apabila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diketahui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+5=12</m:t>
                    </m:r>
                  </m:oMath>
                </a14:m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maka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=7</m:t>
                    </m:r>
                  </m:oMath>
                </a14:m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demikian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konstanta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dikatakan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sebagai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variable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apabila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merepresentasikan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banyak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angka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belum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 smtClean="0">
                    <a:latin typeface="Arial" pitchFamily="34" charset="0"/>
                    <a:cs typeface="Arial" pitchFamily="34" charset="0"/>
                  </a:rPr>
                  <a:t>diketahui</a:t>
                </a:r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.</a:t>
                </a:r>
                <a:br>
                  <a:rPr lang="en-US" altLang="ko-KR" dirty="0" smtClean="0">
                    <a:latin typeface="Arial" pitchFamily="34" charset="0"/>
                    <a:cs typeface="Arial" pitchFamily="34" charset="0"/>
                  </a:rPr>
                </a:br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3C5D7AF7-1CBE-490C-B557-96467D8B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82412"/>
                <a:ext cx="8064896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1D5FCF1-262F-43FD-8288-BE33A399B3EB}"/>
              </a:ext>
            </a:extLst>
          </p:cNvPr>
          <p:cNvSpPr/>
          <p:nvPr/>
        </p:nvSpPr>
        <p:spPr>
          <a:xfrm>
            <a:off x="539552" y="4587974"/>
            <a:ext cx="8064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xmlns="" id="{E2BB3E66-109E-499B-8474-808C43696E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95486"/>
                <a:ext cx="2448272" cy="18722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Faktorisasi</a:t>
                </a:r>
                <a:r>
                  <a:rPr lang="en-US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Bentuk</a:t>
                </a:r>
                <a:r>
                  <a:rPr lang="en-US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Kuadrat</a:t>
                </a:r>
                <a:r>
                  <a:rPr lang="en-US" sz="2800" dirty="0">
                    <a:latin typeface="Arial Black" panose="020B0A040201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ID" sz="2800" dirty="0">
                    <a:latin typeface="Arial Black" panose="020B0A0402010202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D" sz="28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E2BB3E66-109E-499B-8474-808C4369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5486"/>
                <a:ext cx="2448272" cy="1872208"/>
              </a:xfrm>
              <a:prstGeom prst="rect">
                <a:avLst/>
              </a:prstGeom>
              <a:blipFill>
                <a:blip r:embed="rId2"/>
                <a:stretch>
                  <a:fillRect l="-2736" t="-3257" r="-2736" b="-416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28CB666-477B-4F8E-87A5-0EAF2A9E30F5}"/>
                  </a:ext>
                </a:extLst>
              </p:cNvPr>
              <p:cNvSpPr txBox="1"/>
              <p:nvPr/>
            </p:nvSpPr>
            <p:spPr>
              <a:xfrm>
                <a:off x="2457504" y="695831"/>
                <a:ext cx="6480720" cy="263200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Contoh 1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6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+11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+3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=6.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=11,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=3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𝑎𝑐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=18</m:t>
                    </m:r>
                  </m:oMath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mungkin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18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yaitu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1, 18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(2, 9)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3,6</m:t>
                        </m:r>
                      </m:e>
                    </m:d>
                  </m:oMath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Karena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positif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diperlukan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jika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dijumlah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hasilnya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=11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memenuhi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(2, 9)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=2, 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9, 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6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+11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+3=6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+9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+3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pengelompokannya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8CB666-477B-4F8E-87A5-0EAF2A9E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04" y="695831"/>
                <a:ext cx="6480720" cy="2632003"/>
              </a:xfrm>
              <a:prstGeom prst="rect">
                <a:avLst/>
              </a:prstGeom>
              <a:blipFill>
                <a:blip r:embed="rId3"/>
                <a:stretch>
                  <a:fillRect l="-470" b="-25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DC51EC-1AFD-466B-AA6F-C6F52DD7C5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27764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1D5FCF1-262F-43FD-8288-BE33A399B3EB}"/>
              </a:ext>
            </a:extLst>
          </p:cNvPr>
          <p:cNvSpPr/>
          <p:nvPr/>
        </p:nvSpPr>
        <p:spPr>
          <a:xfrm>
            <a:off x="539552" y="4587974"/>
            <a:ext cx="8064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xmlns="" id="{E2BB3E66-109E-499B-8474-808C43696E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95486"/>
                <a:ext cx="2448272" cy="18722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Faktorisasi</a:t>
                </a:r>
                <a:r>
                  <a:rPr lang="en-US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Bentuk</a:t>
                </a:r>
                <a:r>
                  <a:rPr lang="en-US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err="1">
                    <a:latin typeface="Arial Black" panose="020B0A04020102020204" pitchFamily="34" charset="0"/>
                  </a:rPr>
                  <a:t>Kuadrat</a:t>
                </a:r>
                <a:r>
                  <a:rPr lang="en-US" sz="2800" dirty="0">
                    <a:latin typeface="Arial Black" panose="020B0A040201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 sz="2800" dirty="0">
                    <a:latin typeface="Arial Black" panose="020B0A04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ID" sz="2800" dirty="0">
                    <a:latin typeface="Arial Black" panose="020B0A0402010202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D" sz="28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E2BB3E66-109E-499B-8474-808C4369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5486"/>
                <a:ext cx="2448272" cy="1872208"/>
              </a:xfrm>
              <a:prstGeom prst="rect">
                <a:avLst/>
              </a:prstGeom>
              <a:blipFill>
                <a:blip r:embed="rId2"/>
                <a:stretch>
                  <a:fillRect l="-2736" t="-3257" r="-2736" b="-416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28CB666-477B-4F8E-87A5-0EAF2A9E30F5}"/>
                  </a:ext>
                </a:extLst>
              </p:cNvPr>
              <p:cNvSpPr txBox="1"/>
              <p:nvPr/>
            </p:nvSpPr>
            <p:spPr>
              <a:xfrm>
                <a:off x="2457504" y="511166"/>
                <a:ext cx="6480720" cy="30013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Contoh 2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−14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+8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=3,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=−14,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=8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𝑎𝑐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=24</m:t>
                    </m:r>
                  </m:oMath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mungkin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24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yaitu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1, 24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2, 12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(3, 8)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4,6</m:t>
                        </m:r>
                      </m:e>
                    </m:d>
                  </m:oMath>
                </a14:m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Karena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positif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diperlukan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jika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dijumlah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hasilnya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4,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yaitu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(2, 12)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tanda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yaitu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negatif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memenuhi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adalah</a:t>
                </a:r>
                <a:endParaRPr lang="en-US" altLang="ko-K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=−2, 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−12, 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dan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−14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+8=3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−12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pengelompokannya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latin typeface="Arial" pitchFamily="34" charset="0"/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8CB666-477B-4F8E-87A5-0EAF2A9E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04" y="511166"/>
                <a:ext cx="6480720" cy="3001334"/>
              </a:xfrm>
              <a:prstGeom prst="rect">
                <a:avLst/>
              </a:prstGeom>
              <a:blipFill>
                <a:blip r:embed="rId3"/>
                <a:stretch>
                  <a:fillRect l="-470" b="-22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A5F1F3-8B7B-4A12-B9A0-D19989AAF9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3444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58E37F38-6E53-4C1A-870A-8BE58B3B815C}"/>
              </a:ext>
            </a:extLst>
          </p:cNvPr>
          <p:cNvSpPr txBox="1">
            <a:spLocks/>
          </p:cNvSpPr>
          <p:nvPr/>
        </p:nvSpPr>
        <p:spPr>
          <a:xfrm>
            <a:off x="611560" y="2643758"/>
            <a:ext cx="244827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Tes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untuk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Faktor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Sederhana</a:t>
            </a:r>
            <a:endParaRPr lang="en-ID" sz="28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B970D08D-D8E4-4321-9855-050E854EDBC8}"/>
                  </a:ext>
                </a:extLst>
              </p:cNvPr>
              <p:cNvSpPr txBox="1"/>
              <p:nvPr/>
            </p:nvSpPr>
            <p:spPr>
              <a:xfrm>
                <a:off x="3509056" y="1298608"/>
                <a:ext cx="5616624" cy="30013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Untuk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menentukan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apakah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dapat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difaktorkan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menjadi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dua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faktor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sederhana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dengan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menghitung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bentuk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kuadrat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sempurna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persamaan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ditulis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untuk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beberapa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bulat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dapat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difaktorkan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menjadi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dua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faktor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sederhana</a:t>
                </a:r>
                <a:r>
                  <a:rPr lang="en-ID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bukan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kuadrat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sempurna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tidak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sederhana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70D08D-D8E4-4321-9855-050E854ED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056" y="1298608"/>
                <a:ext cx="5616624" cy="3001334"/>
              </a:xfrm>
              <a:prstGeom prst="rect">
                <a:avLst/>
              </a:prstGeom>
              <a:blipFill>
                <a:blip r:embed="rId2"/>
                <a:stretch>
                  <a:fillRect l="-651" b="-22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5BFD37-202E-42FB-BBFF-7057080A7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4032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58E37F38-6E53-4C1A-870A-8BE58B3B815C}"/>
              </a:ext>
            </a:extLst>
          </p:cNvPr>
          <p:cNvSpPr txBox="1">
            <a:spLocks/>
          </p:cNvSpPr>
          <p:nvPr/>
        </p:nvSpPr>
        <p:spPr>
          <a:xfrm>
            <a:off x="611560" y="2643758"/>
            <a:ext cx="244827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Tes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untuk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Faktor</a:t>
            </a:r>
            <a:r>
              <a:rPr lang="en-US" altLang="ko-KR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Sederhana</a:t>
            </a:r>
            <a:endParaRPr lang="en-ID" sz="28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B970D08D-D8E4-4321-9855-050E854EDBC8}"/>
                  </a:ext>
                </a:extLst>
              </p:cNvPr>
              <p:cNvSpPr txBox="1"/>
              <p:nvPr/>
            </p:nvSpPr>
            <p:spPr>
              <a:xfrm>
                <a:off x="3203848" y="648841"/>
                <a:ext cx="5940152" cy="378565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Contoh 1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−4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+5</m:t>
                    </m:r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=3,  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=−4,  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=5</m:t>
                    </m:r>
                  </m:oMath>
                </a14:m>
                <a:endParaRPr lang="en-US" altLang="ko-KR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=16−4×3×5=16−60=−44</m:t>
                    </m:r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(</a:t>
                </a:r>
                <a:r>
                  <a:rPr lang="en-US" altLang="ko-KR" sz="12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bukan</a:t>
                </a:r>
                <a:r>
                  <a:rPr lang="en-US" altLang="ko-KR" sz="12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kuadrat</a:t>
                </a:r>
                <a:r>
                  <a:rPr lang="en-US" altLang="ko-KR" sz="12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sempurna</a:t>
                </a:r>
                <a:r>
                  <a:rPr lang="en-US" altLang="ko-KR" sz="12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)</a:t>
                </a:r>
                <a:endParaRPr lang="en-US" altLang="ko-KR" sz="20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Tidak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ada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sederhana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−4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+5</m:t>
                    </m:r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2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+5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−3</m:t>
                    </m:r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=2,  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=5,  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=−3</m:t>
                    </m:r>
                  </m:oMath>
                </a14:m>
                <a:endParaRPr lang="en-US" altLang="ko-KR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=25−4×2×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=25+24=49</m:t>
                    </m:r>
                    <m:r>
                      <a:rPr lang="en-US" sz="16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(kuadrat </a:t>
                </a:r>
                <a:r>
                  <a:rPr lang="en-US" altLang="ko-KR" sz="12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sempurna</a:t>
                </a:r>
                <a:r>
                  <a:rPr lang="en-US" altLang="ko-KR" sz="12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+5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−3</m:t>
                    </m:r>
                  </m:oMath>
                </a14:m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dapat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difaktorkan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menjadi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faktor</a:t>
                </a:r>
                <a:r>
                  <a:rPr lang="en-US" altLang="ko-KR" sz="16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accent6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sederhana</a:t>
                </a:r>
                <a:endParaRPr lang="en-US" altLang="ko-KR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70D08D-D8E4-4321-9855-050E854ED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648841"/>
                <a:ext cx="5940152" cy="3785652"/>
              </a:xfrm>
              <a:prstGeom prst="rect">
                <a:avLst/>
              </a:prstGeom>
              <a:blipFill>
                <a:blip r:embed="rId2"/>
                <a:stretch>
                  <a:fillRect l="-616" r="-8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4F0D32-C25A-4A1D-8016-4B3EF071C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5192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C7EF50C2-6E8D-46C8-BE8C-15ABFE49137E}"/>
              </a:ext>
            </a:extLst>
          </p:cNvPr>
          <p:cNvSpPr txBox="1">
            <a:spLocks/>
          </p:cNvSpPr>
          <p:nvPr/>
        </p:nvSpPr>
        <p:spPr>
          <a:xfrm>
            <a:off x="2664296" y="195486"/>
            <a:ext cx="38154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Bahnschrift" panose="020B0502040204020203" pitchFamily="34" charset="0"/>
              </a:rPr>
              <a:t>Latihan </a:t>
            </a:r>
            <a:r>
              <a:rPr lang="en-US" sz="4000" b="1" dirty="0" err="1">
                <a:latin typeface="Bahnschrift" panose="020B0502040204020203" pitchFamily="34" charset="0"/>
              </a:rPr>
              <a:t>Soal</a:t>
            </a:r>
            <a:endParaRPr lang="en-ID" sz="40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0ECF2D-F5A0-4647-9FF5-B2240E98E314}"/>
              </a:ext>
            </a:extLst>
          </p:cNvPr>
          <p:cNvSpPr txBox="1"/>
          <p:nvPr/>
        </p:nvSpPr>
        <p:spPr>
          <a:xfrm>
            <a:off x="791072" y="1203598"/>
            <a:ext cx="8352928" cy="416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j-lt"/>
                <a:cs typeface="Arial" pitchFamily="34" charset="0"/>
              </a:rPr>
              <a:t>Faktorkan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bentuk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aljabar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berikut</a:t>
            </a:r>
            <a:r>
              <a:rPr lang="en-US" altLang="ko-KR" sz="1600" dirty="0"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latin typeface="+mj-lt"/>
                <a:cs typeface="Arial" pitchFamily="34" charset="0"/>
              </a:rPr>
              <a:t>ini</a:t>
            </a:r>
            <a:r>
              <a:rPr lang="en-US" altLang="ko-KR" sz="1600" dirty="0">
                <a:latin typeface="+mj-lt"/>
                <a:cs typeface="Arial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94330E-4AD2-4031-ABC7-631E3E48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48" y="1707654"/>
            <a:ext cx="2306096" cy="255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CB0099D-A278-44B5-8C49-BCB17C5F41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51DA4A6-0F65-4407-98E2-2E875B485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sz="4400" b="1" dirty="0" err="1">
                <a:latin typeface="Arial Black" panose="020B0A04020102020204" pitchFamily="34" charset="0"/>
              </a:rPr>
              <a:t>Variabel</a:t>
            </a:r>
            <a:endParaRPr lang="en-ID" sz="4400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519B881-CF87-4B60-AD84-0ACA1E081E76}"/>
                  </a:ext>
                </a:extLst>
              </p:cNvPr>
              <p:cNvSpPr txBox="1"/>
              <p:nvPr/>
            </p:nvSpPr>
            <p:spPr>
              <a:xfrm>
                <a:off x="539552" y="1347614"/>
                <a:ext cx="8064896" cy="17030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j-lt"/>
                    <a:cs typeface="Arial" pitchFamily="34" charset="0"/>
                  </a:rPr>
                  <a:t>Karena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operasi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penjumlahan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bersifat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komutatif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,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sehingga</a:t>
                </a:r>
                <a:endParaRPr lang="en-US" altLang="ko-KR" b="0" dirty="0">
                  <a:latin typeface="+mj-lt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dimana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mewakili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bilangan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apa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saja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disebut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variabel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karena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mewakili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tidak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hanya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satu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bilangan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tetapi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bilangan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apa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saja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19B881-CF87-4B60-AD84-0ACA1E081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47614"/>
                <a:ext cx="8064896" cy="1703030"/>
              </a:xfrm>
              <a:prstGeom prst="rect">
                <a:avLst/>
              </a:prstGeom>
              <a:blipFill>
                <a:blip r:embed="rId2"/>
                <a:stretch>
                  <a:fillRect l="-681" b="-53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0AD108-4125-42F9-93E9-3CC4069FE1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0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2F16311-281F-41E0-942D-F483FFDE3CBF}"/>
              </a:ext>
            </a:extLst>
          </p:cNvPr>
          <p:cNvSpPr/>
          <p:nvPr/>
        </p:nvSpPr>
        <p:spPr>
          <a:xfrm>
            <a:off x="1691680" y="339502"/>
            <a:ext cx="77768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166EF8AB-FAF4-4B3F-AEA6-1819EDD82B79}"/>
              </a:ext>
            </a:extLst>
          </p:cNvPr>
          <p:cNvSpPr txBox="1">
            <a:spLocks/>
          </p:cNvSpPr>
          <p:nvPr/>
        </p:nvSpPr>
        <p:spPr>
          <a:xfrm>
            <a:off x="2339752" y="411510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Aturan</a:t>
            </a:r>
            <a:r>
              <a:rPr lang="en-US" sz="4400" b="1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Aljabar</a:t>
            </a:r>
            <a:endParaRPr lang="en-ID" sz="44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970257E-E8FB-44AC-BF2D-1541E0849D66}"/>
              </a:ext>
            </a:extLst>
          </p:cNvPr>
          <p:cNvCxnSpPr>
            <a:endCxn id="15" idx="4"/>
          </p:cNvCxnSpPr>
          <p:nvPr/>
        </p:nvCxnSpPr>
        <p:spPr>
          <a:xfrm flipV="1">
            <a:off x="5514800" y="2351981"/>
            <a:ext cx="1073424" cy="175173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1C54B0C-D8FD-4C3A-B197-CF6B7500EE26}"/>
              </a:ext>
            </a:extLst>
          </p:cNvPr>
          <p:cNvCxnSpPr>
            <a:endCxn id="12" idx="6"/>
          </p:cNvCxnSpPr>
          <p:nvPr/>
        </p:nvCxnSpPr>
        <p:spPr>
          <a:xfrm flipH="1" flipV="1">
            <a:off x="3136066" y="3862536"/>
            <a:ext cx="2325181" cy="241176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EC39397-24CF-4142-852B-BB92C8BBEB8C}"/>
              </a:ext>
            </a:extLst>
          </p:cNvPr>
          <p:cNvSpPr/>
          <p:nvPr/>
        </p:nvSpPr>
        <p:spPr>
          <a:xfrm>
            <a:off x="4788024" y="3430488"/>
            <a:ext cx="1346448" cy="13464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096017A-8E38-48F3-B32C-47D406CDAB28}"/>
              </a:ext>
            </a:extLst>
          </p:cNvPr>
          <p:cNvSpPr/>
          <p:nvPr/>
        </p:nvSpPr>
        <p:spPr>
          <a:xfrm>
            <a:off x="2271970" y="3430488"/>
            <a:ext cx="864096" cy="86409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EA04F01-8BDD-4AA4-BAB0-E8F360AC6802}"/>
              </a:ext>
            </a:extLst>
          </p:cNvPr>
          <p:cNvSpPr/>
          <p:nvPr/>
        </p:nvSpPr>
        <p:spPr>
          <a:xfrm>
            <a:off x="6156176" y="1487885"/>
            <a:ext cx="864096" cy="8640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4CA7089F-24FC-4CC1-B2AE-8DB667C8BCA0}"/>
              </a:ext>
            </a:extLst>
          </p:cNvPr>
          <p:cNvSpPr/>
          <p:nvPr/>
        </p:nvSpPr>
        <p:spPr>
          <a:xfrm rot="16200000">
            <a:off x="5163798" y="3834002"/>
            <a:ext cx="544699" cy="53941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268D8F6-AEE2-4C26-8CC4-E556D7819AEB}"/>
              </a:ext>
            </a:extLst>
          </p:cNvPr>
          <p:cNvSpPr txBox="1"/>
          <p:nvPr/>
        </p:nvSpPr>
        <p:spPr>
          <a:xfrm>
            <a:off x="1364768" y="1723072"/>
            <a:ext cx="25033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KOMUTATIF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xmlns="" id="{11B69990-F11F-4394-9209-C9EAAD2B5F93}"/>
              </a:ext>
            </a:extLst>
          </p:cNvPr>
          <p:cNvSpPr/>
          <p:nvPr/>
        </p:nvSpPr>
        <p:spPr>
          <a:xfrm>
            <a:off x="6429619" y="176179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Parallelogram 15">
            <a:extLst>
              <a:ext uri="{FF2B5EF4-FFF2-40B4-BE49-F238E27FC236}">
                <a16:creationId xmlns:a16="http://schemas.microsoft.com/office/drawing/2014/main" xmlns="" id="{58F0C954-D092-41F0-A2C0-985FC870D0F2}"/>
              </a:ext>
            </a:extLst>
          </p:cNvPr>
          <p:cNvSpPr/>
          <p:nvPr/>
        </p:nvSpPr>
        <p:spPr>
          <a:xfrm rot="16200000">
            <a:off x="5089035" y="2346154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572BA3FF-C55C-4735-BF62-67CC7330E0D2}"/>
              </a:ext>
            </a:extLst>
          </p:cNvPr>
          <p:cNvGrpSpPr/>
          <p:nvPr/>
        </p:nvGrpSpPr>
        <p:grpSpPr>
          <a:xfrm rot="1011943">
            <a:off x="3866627" y="2004944"/>
            <a:ext cx="1733242" cy="1320758"/>
            <a:chOff x="3541552" y="2211710"/>
            <a:chExt cx="1894544" cy="132075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AE3398C-055C-4C99-AA84-713251FE5A83}"/>
                </a:ext>
              </a:extLst>
            </p:cNvPr>
            <p:cNvCxnSpPr>
              <a:cxnSpLocks/>
            </p:cNvCxnSpPr>
            <p:nvPr/>
          </p:nvCxnSpPr>
          <p:spPr>
            <a:xfrm rot="968082" flipH="1" flipV="1">
              <a:off x="4182172" y="3022127"/>
              <a:ext cx="1253924" cy="510341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6C760547-B76C-445C-8453-0784A4C6BB96}"/>
                </a:ext>
              </a:extLst>
            </p:cNvPr>
            <p:cNvSpPr/>
            <p:nvPr/>
          </p:nvSpPr>
          <p:spPr>
            <a:xfrm rot="968082">
              <a:off x="3541552" y="2211710"/>
              <a:ext cx="864096" cy="86409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xmlns="" id="{EE89AAB9-D37C-435C-A4B9-D72E0EC65011}"/>
                </a:ext>
              </a:extLst>
            </p:cNvPr>
            <p:cNvSpPr/>
            <p:nvPr/>
          </p:nvSpPr>
          <p:spPr>
            <a:xfrm rot="3668082">
              <a:off x="3840639" y="2405385"/>
              <a:ext cx="265920" cy="47674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9337DCA6-D862-431C-84A8-C28353DB3FB4}"/>
              </a:ext>
            </a:extLst>
          </p:cNvPr>
          <p:cNvSpPr/>
          <p:nvPr/>
        </p:nvSpPr>
        <p:spPr>
          <a:xfrm>
            <a:off x="2523955" y="3662806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04011A4-B4A8-4ACE-BA48-C6A654E5B91F}"/>
              </a:ext>
            </a:extLst>
          </p:cNvPr>
          <p:cNvSpPr txBox="1"/>
          <p:nvPr/>
        </p:nvSpPr>
        <p:spPr>
          <a:xfrm>
            <a:off x="5957425" y="2062186"/>
            <a:ext cx="27363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ASOSIATIF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A9B3666-4C85-4276-BF8E-311BB43D5B7D}"/>
              </a:ext>
            </a:extLst>
          </p:cNvPr>
          <p:cNvSpPr txBox="1"/>
          <p:nvPr/>
        </p:nvSpPr>
        <p:spPr>
          <a:xfrm>
            <a:off x="-3384" y="3019120"/>
            <a:ext cx="27363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DISTRIBUTIF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13F979A-DC56-40B0-A9A0-ECA76B972D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0406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5" grpId="0" animBg="1"/>
      <p:bldP spid="19" grpId="0"/>
      <p:bldP spid="20" grpId="0" animBg="1"/>
      <p:bldP spid="23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2F16311-281F-41E0-942D-F483FFDE3CBF}"/>
              </a:ext>
            </a:extLst>
          </p:cNvPr>
          <p:cNvSpPr/>
          <p:nvPr/>
        </p:nvSpPr>
        <p:spPr>
          <a:xfrm>
            <a:off x="1691680" y="339502"/>
            <a:ext cx="77768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166EF8AB-FAF4-4B3F-AEA6-1819EDD82B79}"/>
              </a:ext>
            </a:extLst>
          </p:cNvPr>
          <p:cNvSpPr txBox="1">
            <a:spLocks/>
          </p:cNvSpPr>
          <p:nvPr/>
        </p:nvSpPr>
        <p:spPr>
          <a:xfrm>
            <a:off x="2339752" y="411510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Aturan</a:t>
            </a:r>
            <a:r>
              <a:rPr lang="en-US" sz="4400" b="1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Aljabar</a:t>
            </a:r>
            <a:endParaRPr lang="en-ID" sz="44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268D8F6-AEE2-4C26-8CC4-E556D7819AEB}"/>
              </a:ext>
            </a:extLst>
          </p:cNvPr>
          <p:cNvSpPr txBox="1"/>
          <p:nvPr/>
        </p:nvSpPr>
        <p:spPr>
          <a:xfrm>
            <a:off x="0" y="1275606"/>
            <a:ext cx="2736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KOMUTATIF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C473285-E611-4A90-A757-29C743C74416}"/>
                  </a:ext>
                </a:extLst>
              </p:cNvPr>
              <p:cNvSpPr txBox="1"/>
              <p:nvPr/>
            </p:nvSpPr>
            <p:spPr>
              <a:xfrm>
                <a:off x="683568" y="1932389"/>
                <a:ext cx="8064896" cy="21185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j-lt"/>
                    <a:cs typeface="Arial" pitchFamily="34" charset="0"/>
                  </a:rPr>
                  <a:t>Dua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dapat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ditambah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atau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dikalikan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dalam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urutan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apapun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tanpa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mempengaruhi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hasil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𝑦𝑥</m:t>
                      </m:r>
                    </m:oMath>
                  </m:oMathPara>
                </a14:m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Penjumlahan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perkalian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merupakan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operasi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komutat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if</a:t>
                </a:r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73285-E611-4A90-A757-29C743C7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32389"/>
                <a:ext cx="8064896" cy="2118529"/>
              </a:xfrm>
              <a:prstGeom prst="rect">
                <a:avLst/>
              </a:prstGeom>
              <a:blipFill>
                <a:blip r:embed="rId2"/>
                <a:stretch>
                  <a:fillRect l="-605" b="-43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ED4F36-A7E3-49B4-B17D-C15A42F33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3645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2F16311-281F-41E0-942D-F483FFDE3CBF}"/>
              </a:ext>
            </a:extLst>
          </p:cNvPr>
          <p:cNvSpPr/>
          <p:nvPr/>
        </p:nvSpPr>
        <p:spPr>
          <a:xfrm>
            <a:off x="1691680" y="339502"/>
            <a:ext cx="77768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166EF8AB-FAF4-4B3F-AEA6-1819EDD82B79}"/>
              </a:ext>
            </a:extLst>
          </p:cNvPr>
          <p:cNvSpPr txBox="1">
            <a:spLocks/>
          </p:cNvSpPr>
          <p:nvPr/>
        </p:nvSpPr>
        <p:spPr>
          <a:xfrm>
            <a:off x="2339752" y="411510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Aturan</a:t>
            </a:r>
            <a:r>
              <a:rPr lang="en-US" sz="4400" b="1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Aljabar</a:t>
            </a:r>
            <a:endParaRPr lang="en-ID" sz="44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268D8F6-AEE2-4C26-8CC4-E556D7819AEB}"/>
              </a:ext>
            </a:extLst>
          </p:cNvPr>
          <p:cNvSpPr txBox="1"/>
          <p:nvPr/>
        </p:nvSpPr>
        <p:spPr>
          <a:xfrm>
            <a:off x="0" y="1275606"/>
            <a:ext cx="2736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KOMUTATIF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C473285-E611-4A90-A757-29C743C74416}"/>
                  </a:ext>
                </a:extLst>
              </p:cNvPr>
              <p:cNvSpPr txBox="1"/>
              <p:nvPr/>
            </p:nvSpPr>
            <p:spPr>
              <a:xfrm>
                <a:off x="683568" y="1811139"/>
                <a:ext cx="8064896" cy="23610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j-lt"/>
                    <a:cs typeface="Arial" pitchFamily="34" charset="0"/>
                  </a:rPr>
                  <a:t>Urutan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dimana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dua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dikurang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atau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dibagi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akan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mempengaruhi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hasil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b="0" dirty="0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  <a:t>		</a:t>
                </a:r>
                <a:r>
                  <a:rPr lang="en-US" altLang="ko-KR" b="0" dirty="0" err="1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  <a:t>kecuali</a:t>
                </a:r>
                <a:r>
                  <a:rPr lang="en-US" altLang="ko-KR" b="0" dirty="0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endParaRPr lang="en-US" altLang="ko-KR" b="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  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≠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kecuali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tidak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sama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nol</a:t>
                </a:r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Pengurangan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pembagian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bukan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operasi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komutatif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kecuali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dalam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kasus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tertentu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73285-E611-4A90-A757-29C743C7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11139"/>
                <a:ext cx="8064896" cy="2361031"/>
              </a:xfrm>
              <a:prstGeom prst="rect">
                <a:avLst/>
              </a:prstGeom>
              <a:blipFill>
                <a:blip r:embed="rId2"/>
                <a:stretch>
                  <a:fillRect l="-605" b="-38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EAD47D3-A770-44D5-BC6F-7B20F3FEFB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0635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2F16311-281F-41E0-942D-F483FFDE3CBF}"/>
              </a:ext>
            </a:extLst>
          </p:cNvPr>
          <p:cNvSpPr/>
          <p:nvPr/>
        </p:nvSpPr>
        <p:spPr>
          <a:xfrm>
            <a:off x="1691680" y="339502"/>
            <a:ext cx="77768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166EF8AB-FAF4-4B3F-AEA6-1819EDD82B79}"/>
              </a:ext>
            </a:extLst>
          </p:cNvPr>
          <p:cNvSpPr txBox="1">
            <a:spLocks/>
          </p:cNvSpPr>
          <p:nvPr/>
        </p:nvSpPr>
        <p:spPr>
          <a:xfrm>
            <a:off x="2339752" y="411510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Aturan</a:t>
            </a:r>
            <a:r>
              <a:rPr lang="en-US" sz="4400" b="1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bg2"/>
                </a:solidFill>
                <a:latin typeface="Arial Black" panose="020B0A04020102020204" pitchFamily="34" charset="0"/>
              </a:rPr>
              <a:t>Aljabar</a:t>
            </a:r>
            <a:endParaRPr lang="en-ID" sz="44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268D8F6-AEE2-4C26-8CC4-E556D7819AEB}"/>
              </a:ext>
            </a:extLst>
          </p:cNvPr>
          <p:cNvSpPr txBox="1"/>
          <p:nvPr/>
        </p:nvSpPr>
        <p:spPr>
          <a:xfrm>
            <a:off x="0" y="1275606"/>
            <a:ext cx="2736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ASOSIATIF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C473285-E611-4A90-A757-29C743C74416}"/>
                  </a:ext>
                </a:extLst>
              </p:cNvPr>
              <p:cNvSpPr txBox="1"/>
              <p:nvPr/>
            </p:nvSpPr>
            <p:spPr>
              <a:xfrm>
                <a:off x="683568" y="1932391"/>
                <a:ext cx="8064896" cy="21185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+mj-lt"/>
                    <a:cs typeface="Arial" pitchFamily="34" charset="0"/>
                  </a:rPr>
                  <a:t>Cara </a:t>
                </a:r>
                <a:r>
                  <a:rPr lang="en-US" altLang="ko-KR" dirty="0" err="1">
                    <a:latin typeface="+mj-lt"/>
                    <a:cs typeface="Arial" pitchFamily="34" charset="0"/>
                  </a:rPr>
                  <a:t>bilangan</a:t>
                </a:r>
                <a:r>
                  <a:rPr lang="en-US" altLang="ko-KR" dirty="0">
                    <a:latin typeface="+mj-lt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diasosiasikan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dalam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penjumlahan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atau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perkalian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tidak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akan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mempengaruhi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dirty="0" err="1">
                    <a:latin typeface="Arial" pitchFamily="34" charset="0"/>
                    <a:cs typeface="Arial" pitchFamily="34" charset="0"/>
                  </a:rPr>
                  <a:t>hasil</a:t>
                </a:r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𝑥𝑦𝑧</m:t>
                    </m:r>
                  </m:oMath>
                </a14:m>
                <a:r>
                  <a:rPr lang="en-US" altLang="ko-KR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Penjumlahan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dan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perkalian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merupakan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operasi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b="1" i="1" dirty="0" err="1">
                    <a:latin typeface="Arial" pitchFamily="34" charset="0"/>
                    <a:cs typeface="Arial" pitchFamily="34" charset="0"/>
                  </a:rPr>
                  <a:t>asosiatif</a:t>
                </a:r>
                <a:r>
                  <a:rPr lang="en-US" altLang="ko-KR" b="1" i="1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73285-E611-4A90-A757-29C743C7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32391"/>
                <a:ext cx="8064896" cy="2118529"/>
              </a:xfrm>
              <a:prstGeom prst="rect">
                <a:avLst/>
              </a:prstGeom>
              <a:blipFill>
                <a:blip r:embed="rId2"/>
                <a:stretch>
                  <a:fillRect l="-605" b="-43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FB23BE-82AA-4C67-BC30-8A7BAD862F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8166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5251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898</Words>
  <Application>Microsoft Office PowerPoint</Application>
  <PresentationFormat>On-screen Show (16:9)</PresentationFormat>
  <Paragraphs>310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 Unicode MS</vt:lpstr>
      <vt:lpstr>맑은 고딕</vt:lpstr>
      <vt:lpstr>Arial</vt:lpstr>
      <vt:lpstr>Arial Black</vt:lpstr>
      <vt:lpstr>Arial Rounded MT Bold</vt:lpstr>
      <vt:lpstr>Bahnschrift</vt:lpstr>
      <vt:lpstr>Cambria Math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dea.elya@gmail.com</cp:lastModifiedBy>
  <cp:revision>96</cp:revision>
  <dcterms:created xsi:type="dcterms:W3CDTF">2016-12-05T23:26:54Z</dcterms:created>
  <dcterms:modified xsi:type="dcterms:W3CDTF">2021-11-02T07:05:57Z</dcterms:modified>
</cp:coreProperties>
</file>