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6"/>
  </p:notesMasterIdLst>
  <p:handoutMasterIdLst>
    <p:handoutMasterId r:id="rId17"/>
  </p:handoutMasterIdLst>
  <p:sldIdLst>
    <p:sldId id="25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7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F3C04A"/>
    <a:srgbClr val="A0C458"/>
    <a:srgbClr val="76B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792" y="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9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77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DE3F3C-8D02-430D-867F-EAFB61599BF0}"/>
              </a:ext>
            </a:extLst>
          </p:cNvPr>
          <p:cNvSpPr/>
          <p:nvPr/>
        </p:nvSpPr>
        <p:spPr>
          <a:xfrm>
            <a:off x="3419872" y="228584"/>
            <a:ext cx="2592288" cy="2815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 Placeholder 13"/>
          <p:cNvSpPr txBox="1">
            <a:spLocks/>
          </p:cNvSpPr>
          <p:nvPr/>
        </p:nvSpPr>
        <p:spPr>
          <a:xfrm>
            <a:off x="1999449" y="1508661"/>
            <a:ext cx="5145101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TRIGONOMETRI</a:t>
            </a:r>
            <a:endParaRPr lang="ko-KR" altLang="en-US" sz="4800" b="1">
              <a:solidFill>
                <a:schemeClr val="accent1"/>
              </a:solidFill>
              <a:latin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861B1E-97ED-401C-9C29-3F681531F1CC}"/>
              </a:ext>
            </a:extLst>
          </p:cNvPr>
          <p:cNvSpPr txBox="1"/>
          <p:nvPr/>
        </p:nvSpPr>
        <p:spPr>
          <a:xfrm>
            <a:off x="2400333" y="2260436"/>
            <a:ext cx="43433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cap="none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200" cap="none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cap="none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endParaRPr lang="en-US" sz="1200" cap="none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200" cap="none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200" cap="none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pPr algn="ctr"/>
            <a:r>
              <a:rPr lang="en-ID" sz="1200" cap="none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2021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B7A9911-E4F9-46D7-9EC8-203FE349CDBC}"/>
              </a:ext>
            </a:extLst>
          </p:cNvPr>
          <p:cNvGrpSpPr/>
          <p:nvPr/>
        </p:nvGrpSpPr>
        <p:grpSpPr>
          <a:xfrm>
            <a:off x="2781413" y="3170834"/>
            <a:ext cx="3581173" cy="234020"/>
            <a:chOff x="1393058" y="4411652"/>
            <a:chExt cx="3581173" cy="2340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A8D8E72-F882-461E-BC22-4102571264B7}"/>
                </a:ext>
              </a:extLst>
            </p:cNvPr>
            <p:cNvSpPr/>
            <p:nvPr/>
          </p:nvSpPr>
          <p:spPr>
            <a:xfrm>
              <a:off x="1393058" y="4415133"/>
              <a:ext cx="3581173" cy="2305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 Placeholder 9">
              <a:extLst>
                <a:ext uri="{FF2B5EF4-FFF2-40B4-BE49-F238E27FC236}">
                  <a16:creationId xmlns:a16="http://schemas.microsoft.com/office/drawing/2014/main" xmlns="" id="{3FDDC74E-4A87-4F4B-BEFD-F80A8E8A0D2D}"/>
                </a:ext>
              </a:extLst>
            </p:cNvPr>
            <p:cNvSpPr txBox="1">
              <a:spLocks/>
            </p:cNvSpPr>
            <p:nvPr/>
          </p:nvSpPr>
          <p:spPr>
            <a:xfrm>
              <a:off x="1445756" y="4411652"/>
              <a:ext cx="3528475" cy="2330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id-ID" sz="120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Deasy Sandhya Elya Ikawati, S. Si, M. Si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1CB5055-1C67-4051-8899-8BEC743D0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1485A-D520-461B-867A-CD72CBD0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052"/>
            <a:ext cx="9144000" cy="776530"/>
          </a:xfrm>
        </p:spPr>
        <p:txBody>
          <a:bodyPr/>
          <a:lstStyle/>
          <a:p>
            <a:r>
              <a:rPr lang="en-US">
                <a:solidFill>
                  <a:srgbClr val="F26D9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Sudut 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Istimewa</a:t>
            </a:r>
            <a:endParaRPr lang="en-ID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BE0639-863E-4E87-8E4F-C99528696F22}"/>
              </a:ext>
            </a:extLst>
          </p:cNvPr>
          <p:cNvSpPr/>
          <p:nvPr/>
        </p:nvSpPr>
        <p:spPr>
          <a:xfrm>
            <a:off x="8460432" y="0"/>
            <a:ext cx="683568" cy="5148480"/>
          </a:xfrm>
          <a:prstGeom prst="rect">
            <a:avLst/>
          </a:prstGeom>
          <a:solidFill>
            <a:srgbClr val="F26D9A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674621C0-84C2-4E23-8B7F-8E6E4CF5F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121941"/>
                  </p:ext>
                </p:extLst>
              </p:nvPr>
            </p:nvGraphicFramePr>
            <p:xfrm>
              <a:off x="899592" y="1538148"/>
              <a:ext cx="6984774" cy="233366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64129">
                      <a:extLst>
                        <a:ext uri="{9D8B030D-6E8A-4147-A177-3AD203B41FA5}">
                          <a16:colId xmlns:a16="http://schemas.microsoft.com/office/drawing/2014/main" xmlns="" val="3681449058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xmlns="" val="2460637210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xmlns="" val="3591974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xmlns="" val="99892908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xmlns="" val="517905243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xmlns="" val="3518125658"/>
                        </a:ext>
                      </a:extLst>
                    </a:gridCol>
                  </a:tblGrid>
                  <a:tr h="516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80685933"/>
                      </a:ext>
                    </a:extLst>
                  </a:tr>
                  <a:tr h="516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D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66670062"/>
                      </a:ext>
                    </a:extLst>
                  </a:tr>
                  <a:tr h="516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D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88438403"/>
                      </a:ext>
                    </a:extLst>
                  </a:tr>
                  <a:tr h="516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∝</m:t>
                                </m:r>
                              </m:oMath>
                            </m:oMathPara>
                          </a14:m>
                          <a:endParaRPr lang="en-ID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943346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74621C0-84C2-4E23-8B7F-8E6E4CF5F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121941"/>
                  </p:ext>
                </p:extLst>
              </p:nvPr>
            </p:nvGraphicFramePr>
            <p:xfrm>
              <a:off x="899592" y="1538148"/>
              <a:ext cx="6984774" cy="233366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64129">
                      <a:extLst>
                        <a:ext uri="{9D8B030D-6E8A-4147-A177-3AD203B41FA5}">
                          <a16:colId xmlns:a16="http://schemas.microsoft.com/office/drawing/2014/main" val="3681449058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2460637210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591974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99892908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517905243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518125658"/>
                        </a:ext>
                      </a:extLst>
                    </a:gridCol>
                  </a:tblGrid>
                  <a:tr h="516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4" t="-1176" r="-502618" b="-3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24" t="-1176" r="-402618" b="-3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79" t="-1176" r="-300521" b="-3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47" t="-1176" r="-202094" b="-3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47" t="-1176" r="-102094" b="-3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47" t="-1176" r="-2094" b="-35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685933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4" t="-86000" r="-502618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24" t="-86000" r="-402618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79" t="-86000" r="-300521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47" t="-86000" r="-202094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47" t="-86000" r="-102094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47" t="-86000" r="-2094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670062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4" t="-187879" r="-502618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24" t="-187879" r="-402618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79" t="-187879" r="-30052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47" t="-187879" r="-202094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47" t="-187879" r="-102094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47" t="-187879" r="-209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43840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4" t="-285000" r="-50261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24" t="-285000" r="-40261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79" t="-285000" r="-30052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47" t="-285000" r="-2020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047" t="-285000" r="-1020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47" t="-285000" r="-209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346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11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</a:t>
            </a:r>
            <a:r>
              <a:rPr lang="en-US" dirty="0" smtClean="0"/>
              <a:t> Sin, Cos,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3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3FDEC-81D0-4D57-8B60-10C91A3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139036"/>
            <a:ext cx="7596336" cy="776530"/>
          </a:xfrm>
        </p:spPr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Latihan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Soal</a:t>
            </a:r>
            <a:endParaRPr lang="en-ID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3237038F-AC7A-444C-BB7C-64FF6E7FAF7B}"/>
                  </a:ext>
                </a:extLst>
              </p:cNvPr>
              <p:cNvSpPr txBox="1"/>
              <p:nvPr/>
            </p:nvSpPr>
            <p:spPr>
              <a:xfrm>
                <a:off x="1331640" y="1203598"/>
                <a:ext cx="7272808" cy="222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Temukan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nilai-nilai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berikut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tempat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desimal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730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32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15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72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°</m:t>
                        </m:r>
                      </m:e>
                    </m:func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730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sec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57,8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𝑐𝑜𝑠𝑒𝑐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13,33°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f)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cot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99</m:t>
                        </m:r>
                      </m:e>
                    </m:func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73050" indent="-2730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Diberikan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miring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segitiga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siku-siku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5,6 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12,3 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tentukan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ketiga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!</a:t>
                </a:r>
              </a:p>
              <a:p>
                <a:pPr marL="273050" indent="-2730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Tunjukkan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bahwa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segitiga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sisi-sisi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40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41 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segitiga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siku-siku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37038F-AC7A-444C-BB7C-64FF6E7F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03598"/>
                <a:ext cx="7272808" cy="2226250"/>
              </a:xfrm>
              <a:prstGeom prst="rect">
                <a:avLst/>
              </a:prstGeom>
              <a:blipFill>
                <a:blip r:embed="rId2"/>
                <a:stretch>
                  <a:fillRect l="-419" t="-820" b="-24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altLang="ko-KR" sz="4400">
                <a:solidFill>
                  <a:schemeClr val="accent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Trigono</a:t>
            </a:r>
            <a:r>
              <a:rPr lang="en-US" altLang="ko-KR" sz="4400">
                <a:latin typeface="Segoe UI Black" panose="020B0A02040204020203" pitchFamily="34" charset="0"/>
                <a:ea typeface="Segoe UI Black" panose="020B0A02040204020203" pitchFamily="34" charset="0"/>
              </a:rPr>
              <a:t>metri</a:t>
            </a:r>
            <a:endParaRPr lang="ko-KR" altLang="en-US" sz="4400">
              <a:latin typeface="Segoe UI Black" panose="020B0A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325425" y="4297660"/>
            <a:ext cx="5395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rapezoid 13"/>
          <p:cNvSpPr/>
          <p:nvPr/>
        </p:nvSpPr>
        <p:spPr>
          <a:xfrm>
            <a:off x="1677709" y="2097280"/>
            <a:ext cx="413412" cy="34956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7"/>
          <p:cNvSpPr/>
          <p:nvPr/>
        </p:nvSpPr>
        <p:spPr>
          <a:xfrm>
            <a:off x="4444871" y="2048649"/>
            <a:ext cx="258195" cy="4468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18"/>
          <p:cNvSpPr/>
          <p:nvPr/>
        </p:nvSpPr>
        <p:spPr>
          <a:xfrm>
            <a:off x="4220308" y="1167086"/>
            <a:ext cx="703383" cy="5588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5"/>
          <p:cNvSpPr/>
          <p:nvPr/>
        </p:nvSpPr>
        <p:spPr>
          <a:xfrm>
            <a:off x="7060027" y="2048649"/>
            <a:ext cx="317779" cy="44682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78390" y="2571750"/>
            <a:ext cx="2664296" cy="261066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3239852" y="2571750"/>
            <a:ext cx="2664296" cy="2571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5901314" y="2571750"/>
            <a:ext cx="2664296" cy="25717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07834" y="1741337"/>
            <a:ext cx="5311949" cy="271030"/>
            <a:chOff x="1907834" y="1781092"/>
            <a:chExt cx="5311949" cy="271030"/>
          </a:xfrm>
        </p:grpSpPr>
        <p:sp>
          <p:nvSpPr>
            <p:cNvPr id="55" name="Freeform 54"/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83568" y="3057803"/>
            <a:ext cx="2481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Rasio Trigonometri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19283" y="3057803"/>
            <a:ext cx="1888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err="1">
                <a:solidFill>
                  <a:schemeClr val="bg1"/>
                </a:solidFill>
                <a:cs typeface="Arial" pitchFamily="34" charset="0"/>
              </a:rPr>
              <a:t>Kebalikan</a:t>
            </a:r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 Rasio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56176" y="3057803"/>
            <a:ext cx="2203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err="1">
                <a:solidFill>
                  <a:schemeClr val="bg1"/>
                </a:solidFill>
                <a:cs typeface="Arial" pitchFamily="34" charset="0"/>
              </a:rPr>
              <a:t>Teorema</a:t>
            </a:r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 Pythagoras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EC4AD52-8EDE-4A4B-B33C-34CEACBCA9A9}"/>
              </a:ext>
            </a:extLst>
          </p:cNvPr>
          <p:cNvSpPr/>
          <p:nvPr/>
        </p:nvSpPr>
        <p:spPr>
          <a:xfrm>
            <a:off x="578390" y="4407138"/>
            <a:ext cx="7987220" cy="77022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3CEB25-4341-485B-8B0F-D5FDAAD36CBA}"/>
              </a:ext>
            </a:extLst>
          </p:cNvPr>
          <p:cNvSpPr txBox="1"/>
          <p:nvPr/>
        </p:nvSpPr>
        <p:spPr>
          <a:xfrm>
            <a:off x="2689798" y="4496802"/>
            <a:ext cx="402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Sudut Istimewa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55ED490-27F5-4884-9031-C59471DDB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1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70" grpId="0"/>
      <p:bldP spid="73" grpId="0"/>
      <p:bldP spid="76" grpId="0"/>
      <p:bldP spid="3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2C6263-8303-4A5B-B1E8-9F595D81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35" y="924779"/>
            <a:ext cx="1359201" cy="179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9E429-BFF7-49A5-BC1F-ADD24249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altLang="ko-KR" sz="44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Rasio</a:t>
            </a:r>
            <a:r>
              <a:rPr lang="en-US" altLang="ko-KR" sz="4400" b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Trigonometri</a:t>
            </a:r>
            <a:endParaRPr lang="en-ID" sz="440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229C3E2-2AC9-4F42-9BC4-2B7D2C005CC5}"/>
              </a:ext>
            </a:extLst>
          </p:cNvPr>
          <p:cNvSpPr/>
          <p:nvPr/>
        </p:nvSpPr>
        <p:spPr>
          <a:xfrm>
            <a:off x="2865" y="1"/>
            <a:ext cx="1400783" cy="518241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1D213D9C-36F8-42A3-A05E-42DEB4927A57}"/>
                  </a:ext>
                </a:extLst>
              </p:cNvPr>
              <p:cNvSpPr txBox="1"/>
              <p:nvPr/>
            </p:nvSpPr>
            <p:spPr>
              <a:xfrm>
                <a:off x="1547664" y="1043079"/>
                <a:ext cx="56166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Segitiga siku-siku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𝐴𝐵𝐶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sudt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siku-siku di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dilambangkan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persegi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kecil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Pada segitiga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tersebur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besar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di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dilambangkan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(theta)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𝐴𝐶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berhadapan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𝐵𝐶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bersebelahan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miring.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213D9C-36F8-42A3-A05E-42DEB49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43079"/>
                <a:ext cx="5616624" cy="1323439"/>
              </a:xfrm>
              <a:prstGeom prst="rect">
                <a:avLst/>
              </a:prstGeom>
              <a:blipFill>
                <a:blip r:embed="rId3"/>
                <a:stretch>
                  <a:fillRect l="-651" t="-1382" r="-1520" b="-50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9D13FA2-223E-44CB-91AA-08639C4E9A9F}"/>
                  </a:ext>
                </a:extLst>
              </p:cNvPr>
              <p:cNvSpPr txBox="1"/>
              <p:nvPr/>
            </p:nvSpPr>
            <p:spPr>
              <a:xfrm>
                <a:off x="1673424" y="2492462"/>
                <a:ext cx="7200800" cy="195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Rasio trigonometri </a:t>
                </a:r>
                <a:r>
                  <a:rPr lang="en-US" altLang="ko-KR" sz="16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didefinisikan</a:t>
                </a: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𝑠𝑖𝑛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sebagai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berhadapan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miring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𝐴𝐶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-  rasio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dinotasikan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6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𝑐𝑜𝑠𝑖𝑛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sebagai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besebelahan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miring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𝐵𝐶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-  rasio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dinotasikan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𝑡𝑎𝑛𝑔𝑒𝑛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sebagai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berhadapan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sisi</m:t>
                        </m:r>
                        <m:r>
                          <m:rPr>
                            <m:nor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itchFamily="34" charset="0"/>
                            <a:cs typeface="Arial" pitchFamily="34" charset="0"/>
                          </a:rPr>
                          <m:t>bersebelahan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𝐴𝐶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-  rasio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dinotasikan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tan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D13FA2-223E-44CB-91AA-08639C4E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24" y="2492462"/>
                <a:ext cx="7200800" cy="1951496"/>
              </a:xfrm>
              <a:prstGeom prst="rect">
                <a:avLst/>
              </a:prstGeom>
              <a:blipFill>
                <a:blip r:embed="rId4"/>
                <a:stretch>
                  <a:fillRect l="-508" t="-938" b="-62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A80771-AF4F-4989-8089-344EDBC554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9E429-BFF7-49A5-BC1F-ADD24249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altLang="ko-KR" sz="44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Rasio</a:t>
            </a:r>
            <a:r>
              <a:rPr lang="en-US" altLang="ko-KR" sz="4400" b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Trigonometri</a:t>
            </a:r>
            <a:endParaRPr lang="en-ID" sz="440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229C3E2-2AC9-4F42-9BC4-2B7D2C005CC5}"/>
              </a:ext>
            </a:extLst>
          </p:cNvPr>
          <p:cNvSpPr/>
          <p:nvPr/>
        </p:nvSpPr>
        <p:spPr>
          <a:xfrm>
            <a:off x="2865" y="1"/>
            <a:ext cx="1400783" cy="518241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1D213D9C-36F8-42A3-A05E-42DEB4927A57}"/>
                  </a:ext>
                </a:extLst>
              </p:cNvPr>
              <p:cNvSpPr txBox="1"/>
              <p:nvPr/>
            </p:nvSpPr>
            <p:spPr>
              <a:xfrm>
                <a:off x="1547664" y="1059582"/>
                <a:ext cx="72008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Masing-masing rasio trigonometri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ditemukan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menggunakan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kalkulator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Rasio trigonometri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digunakan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menemukan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diketahui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Sebuah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bersandar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dinding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vertical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56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terhadap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horizontal.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213D9C-36F8-42A3-A05E-42DEB49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59582"/>
                <a:ext cx="7200800" cy="1631216"/>
              </a:xfrm>
              <a:prstGeom prst="rect">
                <a:avLst/>
              </a:prstGeom>
              <a:blipFill>
                <a:blip r:embed="rId2"/>
                <a:stretch>
                  <a:fillRect l="-508" t="-1124" b="-41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FAB2C0-169C-40FA-B951-26469F27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7774"/>
            <a:ext cx="1738418" cy="2129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CE30AC5-D60A-48F1-9E26-43C638A16ACA}"/>
                  </a:ext>
                </a:extLst>
              </p:cNvPr>
              <p:cNvSpPr txBox="1"/>
              <p:nvPr/>
            </p:nvSpPr>
            <p:spPr>
              <a:xfrm>
                <a:off x="3518914" y="2715766"/>
                <a:ext cx="5470766" cy="227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Garis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vertikal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ditemukan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Membagi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tinggi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vertical (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berhadapan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miring)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memberikan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nilai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sin sudut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56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𝑝𝑎𝑛𝑗𝑎𝑛𝑔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𝑣𝑒𝑟𝑡𝑖𝑘𝑎𝑙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𝑝𝑎𝑛𝑗𝑎𝑛𝑔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𝑡𝑎𝑛𝑔𝑔𝑎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56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𝑣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=0,82903 . . . 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diperoleh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𝑣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=3×0,82903=2,4</m:t>
                      </m:r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9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30AC5-D60A-48F1-9E26-43C638A1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14" y="2715766"/>
                <a:ext cx="5470766" cy="2276457"/>
              </a:xfrm>
              <a:prstGeom prst="rect">
                <a:avLst/>
              </a:prstGeom>
              <a:blipFill>
                <a:blip r:embed="rId4"/>
                <a:stretch>
                  <a:fillRect l="-557" t="-5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39E069-5115-4A39-AAA6-C7861F2770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9E429-BFF7-49A5-BC1F-ADD24249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altLang="ko-KR" sz="44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Rasio</a:t>
            </a:r>
            <a:r>
              <a:rPr lang="en-US" altLang="ko-KR" sz="4400" b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Trigonometri</a:t>
            </a:r>
            <a:endParaRPr lang="en-ID" sz="440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229C3E2-2AC9-4F42-9BC4-2B7D2C005CC5}"/>
              </a:ext>
            </a:extLst>
          </p:cNvPr>
          <p:cNvSpPr/>
          <p:nvPr/>
        </p:nvSpPr>
        <p:spPr>
          <a:xfrm>
            <a:off x="2865" y="1"/>
            <a:ext cx="1400783" cy="518241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1D213D9C-36F8-42A3-A05E-42DEB4927A57}"/>
                  </a:ext>
                </a:extLst>
              </p:cNvPr>
              <p:cNvSpPr txBox="1"/>
              <p:nvPr/>
            </p:nvSpPr>
            <p:spPr>
              <a:xfrm>
                <a:off x="1707728" y="1390005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Berapakah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tangga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jika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yang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terbentuk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tangga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bersandar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dinding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𝟔𝟎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</m:oMath>
                </a14:m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terhadap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horizontal dan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puncak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tangga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𝟒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𝟓</m:t>
                    </m:r>
                  </m:oMath>
                </a14:m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 di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atas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tanah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213D9C-36F8-42A3-A05E-42DEB49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28" y="1390005"/>
                <a:ext cx="7200800" cy="1015663"/>
              </a:xfrm>
              <a:prstGeom prst="rect">
                <a:avLst/>
              </a:prstGeom>
              <a:blipFill>
                <a:blip r:embed="rId2"/>
                <a:stretch>
                  <a:fillRect l="-847" t="-2395" b="-101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2EC7DE8-480C-4302-B12F-3B8DD009BCC2}"/>
              </a:ext>
            </a:extLst>
          </p:cNvPr>
          <p:cNvGrpSpPr/>
          <p:nvPr/>
        </p:nvGrpSpPr>
        <p:grpSpPr>
          <a:xfrm>
            <a:off x="3131840" y="2571750"/>
            <a:ext cx="1738418" cy="2129354"/>
            <a:chOff x="3131840" y="2571750"/>
            <a:chExt cx="1738418" cy="2129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CCFAB2C0-169C-40FA-B951-26469F27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1840" y="2571750"/>
              <a:ext cx="1738418" cy="21293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C5B310A8-EED8-4B6E-95A0-129CB3BA978D}"/>
                </a:ext>
              </a:extLst>
            </p:cNvPr>
            <p:cNvSpPr/>
            <p:nvPr/>
          </p:nvSpPr>
          <p:spPr>
            <a:xfrm>
              <a:off x="3735321" y="3636427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0547320A-0612-49CF-BD74-9B4DCCF2CD44}"/>
                </a:ext>
              </a:extLst>
            </p:cNvPr>
            <p:cNvSpPr/>
            <p:nvPr/>
          </p:nvSpPr>
          <p:spPr>
            <a:xfrm>
              <a:off x="3481128" y="4403598"/>
              <a:ext cx="360040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CE6C0A-27A5-4DC8-BD97-65BA546D3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AEEBB-AD9F-4849-A226-02937CDC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41150D-081C-4342-BF0B-D3D11C800C05}"/>
              </a:ext>
            </a:extLst>
          </p:cNvPr>
          <p:cNvSpPr/>
          <p:nvPr/>
        </p:nvSpPr>
        <p:spPr>
          <a:xfrm rot="5400000">
            <a:off x="3914414" y="-3991952"/>
            <a:ext cx="1315172" cy="9144000"/>
          </a:xfrm>
          <a:prstGeom prst="rect">
            <a:avLst/>
          </a:prstGeom>
          <a:solidFill>
            <a:srgbClr val="A0C45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C891BCC-315A-4E57-8DAE-C7BB6B27B5FB}"/>
              </a:ext>
            </a:extLst>
          </p:cNvPr>
          <p:cNvSpPr txBox="1">
            <a:spLocks/>
          </p:cNvSpPr>
          <p:nvPr/>
        </p:nvSpPr>
        <p:spPr>
          <a:xfrm>
            <a:off x="0" y="1390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Kebalikan</a:t>
            </a:r>
            <a:r>
              <a:rPr lang="en-US" sz="44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Rasio</a:t>
            </a:r>
            <a:endParaRPr lang="en-ID" sz="440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B59F04C-4157-4A8A-8C6B-3AB0A3DD27DD}"/>
                  </a:ext>
                </a:extLst>
              </p:cNvPr>
              <p:cNvSpPr txBox="1"/>
              <p:nvPr/>
            </p:nvSpPr>
            <p:spPr>
              <a:xfrm>
                <a:off x="467544" y="1599446"/>
                <a:ext cx="8136904" cy="1836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Selain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tiga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perbandingan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trigonometri,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terdapat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tiga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perbandingan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timbal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balik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𝑐𝑜𝑠𝑒𝑐𝑎𝑛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𝑐𝑜𝑠𝑒𝑐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𝑠𝑒𝑐𝑎𝑛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𝑐𝑜𝑡𝑎𝑛𝑔𝑒𝑛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(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𝑐𝑜𝑡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algn="ctr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𝑐𝑜𝑠𝑒𝑐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ko-KR" alt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ko-K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sec</m:t>
                        </m:r>
                      </m:fName>
                      <m:e>
                        <m:r>
                          <a:rPr lang="ko-KR" alt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ko-KR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ko-K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dan</a:t>
                </a:r>
                <a:r>
                  <a:rPr lang="en-US" altLang="ko-K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cot</m:t>
                        </m:r>
                      </m:fName>
                      <m:e>
                        <m:r>
                          <a:rPr lang="ko-KR" alt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ko-KR" alt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Nilai-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nilai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perbandingan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juga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ditemukan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menggunakan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kalkulator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9F04C-4157-4A8A-8C6B-3AB0A3DD2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99446"/>
                <a:ext cx="8136904" cy="1836400"/>
              </a:xfrm>
              <a:prstGeom prst="rect">
                <a:avLst/>
              </a:prstGeom>
              <a:blipFill>
                <a:blip r:embed="rId2"/>
                <a:stretch>
                  <a:fillRect l="-450" t="-9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78D068-8D4E-491A-B961-F4322C984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10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AEEBB-AD9F-4849-A226-02937CDC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41150D-081C-4342-BF0B-D3D11C800C05}"/>
              </a:ext>
            </a:extLst>
          </p:cNvPr>
          <p:cNvSpPr/>
          <p:nvPr/>
        </p:nvSpPr>
        <p:spPr>
          <a:xfrm rot="5400000">
            <a:off x="3914414" y="-3991952"/>
            <a:ext cx="1315172" cy="9144000"/>
          </a:xfrm>
          <a:prstGeom prst="rect">
            <a:avLst/>
          </a:prstGeom>
          <a:solidFill>
            <a:srgbClr val="A0C45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C891BCC-315A-4E57-8DAE-C7BB6B27B5FB}"/>
              </a:ext>
            </a:extLst>
          </p:cNvPr>
          <p:cNvSpPr txBox="1">
            <a:spLocks/>
          </p:cNvSpPr>
          <p:nvPr/>
        </p:nvSpPr>
        <p:spPr>
          <a:xfrm>
            <a:off x="0" y="1390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Kebalikan</a:t>
            </a:r>
            <a:r>
              <a:rPr lang="en-US" sz="44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Rasio</a:t>
            </a:r>
            <a:endParaRPr lang="en-ID" sz="440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B59F04C-4157-4A8A-8C6B-3AB0A3DD27DD}"/>
                  </a:ext>
                </a:extLst>
              </p:cNvPr>
              <p:cNvSpPr txBox="1"/>
              <p:nvPr/>
            </p:nvSpPr>
            <p:spPr>
              <a:xfrm>
                <a:off x="467544" y="1491630"/>
                <a:ext cx="8136904" cy="251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Contoh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memperkuat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dinding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vertical,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sebuah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penyangga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harus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diletakkan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 di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atas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dinding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dimiringkan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sudut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43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tanah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Berapakah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Panjang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penyangga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diperlukan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Karena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𝑝𝑎𝑛𝑗𝑎𝑛𝑔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𝑝𝑒𝑛𝑦𝑎𝑛𝑔𝑔𝑎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43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°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𝑐𝑜𝑠𝑒𝑐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43°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=1,4662 . . .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diperoleh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𝐿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=7,33</m:t>
                    </m:r>
                  </m:oMath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9F04C-4157-4A8A-8C6B-3AB0A3DD2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91630"/>
                <a:ext cx="8136904" cy="2515112"/>
              </a:xfrm>
              <a:prstGeom prst="rect">
                <a:avLst/>
              </a:prstGeom>
              <a:blipFill>
                <a:blip r:embed="rId2"/>
                <a:stretch>
                  <a:fillRect l="-450" t="-7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77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94864-B7E3-4B22-83FF-6C322CE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sz="4400" err="1">
                <a:latin typeface="Segoe UI Black" panose="020B0A02040204020203" pitchFamily="34" charset="0"/>
                <a:ea typeface="Segoe UI Black" panose="020B0A02040204020203" pitchFamily="34" charset="0"/>
              </a:rPr>
              <a:t>Teorema</a:t>
            </a:r>
            <a:r>
              <a:rPr lang="en-US" sz="440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>
                <a:solidFill>
                  <a:srgbClr val="F3C04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Pythagoras</a:t>
            </a:r>
            <a:endParaRPr lang="en-ID" sz="4400">
              <a:solidFill>
                <a:srgbClr val="F3C04A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C73C14-110C-45C6-9EEC-01074983B5C9}"/>
              </a:ext>
            </a:extLst>
          </p:cNvPr>
          <p:cNvSpPr/>
          <p:nvPr/>
        </p:nvSpPr>
        <p:spPr>
          <a:xfrm rot="5400000">
            <a:off x="4283968" y="450310"/>
            <a:ext cx="576063" cy="9144000"/>
          </a:xfrm>
          <a:prstGeom prst="rect">
            <a:avLst/>
          </a:prstGeom>
          <a:solidFill>
            <a:srgbClr val="F3C04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945ED110-AB34-4D20-8498-01605E5FD0CC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8136904" cy="292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Semua segitiga siku-siku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sifat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dinyatakan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Teorema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Pythagoras :</a:t>
                </a:r>
              </a:p>
              <a:p>
                <a:pPr marL="3619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Kuadrat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miring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segitiga siku-siku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kuadrat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lainnya</a:t>
                </a:r>
                <a:r>
                  <a:rPr lang="en-US" altLang="ko-KR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𝒄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ED110-AB34-4D20-8498-01605E5F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8136904" cy="2929456"/>
              </a:xfrm>
              <a:prstGeom prst="rect">
                <a:avLst/>
              </a:prstGeom>
              <a:blipFill>
                <a:blip r:embed="rId2"/>
                <a:stretch>
                  <a:fillRect l="-450" t="-6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E66100-8D0F-43B1-8810-F604B380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50222"/>
            <a:ext cx="1209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23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94864-B7E3-4B22-83FF-6C322CE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r>
              <a:rPr lang="en-US" sz="4400" err="1">
                <a:latin typeface="Segoe UI Black" panose="020B0A02040204020203" pitchFamily="34" charset="0"/>
                <a:ea typeface="Segoe UI Black" panose="020B0A02040204020203" pitchFamily="34" charset="0"/>
              </a:rPr>
              <a:t>Teorema</a:t>
            </a:r>
            <a:r>
              <a:rPr lang="en-US" sz="440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>
                <a:solidFill>
                  <a:srgbClr val="F3C04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Pythagoras</a:t>
            </a:r>
            <a:endParaRPr lang="en-ID" sz="4400">
              <a:solidFill>
                <a:srgbClr val="F3C04A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C73C14-110C-45C6-9EEC-01074983B5C9}"/>
              </a:ext>
            </a:extLst>
          </p:cNvPr>
          <p:cNvSpPr/>
          <p:nvPr/>
        </p:nvSpPr>
        <p:spPr>
          <a:xfrm rot="5400000">
            <a:off x="4283968" y="450310"/>
            <a:ext cx="576063" cy="9144000"/>
          </a:xfrm>
          <a:prstGeom prst="rect">
            <a:avLst/>
          </a:prstGeom>
          <a:solidFill>
            <a:srgbClr val="F3C04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945ED110-AB34-4D20-8498-01605E5FD0CC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8136904" cy="1690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Contoh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Jika segitiga siku-siku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miring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lainnya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Panjang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ketiga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. . 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mewakili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panjang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ketiga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maka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=64−9=55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diperoleh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=7,416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ED110-AB34-4D20-8498-01605E5F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8136904" cy="1690656"/>
              </a:xfrm>
              <a:prstGeom prst="rect">
                <a:avLst/>
              </a:prstGeom>
              <a:blipFill>
                <a:blip r:embed="rId2"/>
                <a:stretch>
                  <a:fillRect l="-450" t="-1079" r="-4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4574EA6-8131-4C95-B036-78FF5C4C2938}"/>
                  </a:ext>
                </a:extLst>
              </p:cNvPr>
              <p:cNvSpPr txBox="1"/>
              <p:nvPr/>
            </p:nvSpPr>
            <p:spPr>
              <a:xfrm>
                <a:off x="467544" y="3094574"/>
                <a:ext cx="81369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Apakah segitiga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sisi-sisi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𝟕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𝟐𝟒</m:t>
                    </m:r>
                  </m:oMath>
                </a14:m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𝟐𝟓</m:t>
                    </m:r>
                  </m:oMath>
                </a14:m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segitiga siku-siku?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4EA6-8131-4C95-B036-78FF5C4C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94574"/>
                <a:ext cx="8136904" cy="707886"/>
              </a:xfrm>
              <a:prstGeom prst="rect">
                <a:avLst/>
              </a:prstGeom>
              <a:blipFill>
                <a:blip r:embed="rId3"/>
                <a:stretch>
                  <a:fillRect l="-825" t="-4310" r="-975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305</Words>
  <Application>Microsoft Office PowerPoint</Application>
  <PresentationFormat>On-screen Show (16:9)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맑은 고딕</vt:lpstr>
      <vt:lpstr>Arial</vt:lpstr>
      <vt:lpstr>Arial Black</vt:lpstr>
      <vt:lpstr>Arial Rounded MT Bold</vt:lpstr>
      <vt:lpstr>Cambria Math</vt:lpstr>
      <vt:lpstr>Segoe UI Black</vt:lpstr>
      <vt:lpstr>Cover and End Slide Master</vt:lpstr>
      <vt:lpstr>Contents Slide Master</vt:lpstr>
      <vt:lpstr>Section Break Slide Master</vt:lpstr>
      <vt:lpstr>PowerPoint Presentation</vt:lpstr>
      <vt:lpstr>Trigonometri</vt:lpstr>
      <vt:lpstr>Rasio Trigonometri</vt:lpstr>
      <vt:lpstr>Rasio Trigonometri</vt:lpstr>
      <vt:lpstr>Rasio Trigonometri</vt:lpstr>
      <vt:lpstr>PowerPoint Presentation</vt:lpstr>
      <vt:lpstr>PowerPoint Presentation</vt:lpstr>
      <vt:lpstr>Teorema Pythagoras</vt:lpstr>
      <vt:lpstr>Teorema Pythagoras</vt:lpstr>
      <vt:lpstr>Sudut Istimewa</vt:lpstr>
      <vt:lpstr>Grafik Sin, Cos, Tan</vt:lpstr>
      <vt:lpstr>Latihan Soal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dea.elya@gmail.com</cp:lastModifiedBy>
  <cp:revision>84</cp:revision>
  <dcterms:created xsi:type="dcterms:W3CDTF">2016-11-15T01:04:21Z</dcterms:created>
  <dcterms:modified xsi:type="dcterms:W3CDTF">2021-11-08T23:47:45Z</dcterms:modified>
</cp:coreProperties>
</file>