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08" r:id="rId2"/>
    <p:sldId id="257" r:id="rId3"/>
    <p:sldId id="311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10" r:id="rId15"/>
    <p:sldId id="283" r:id="rId16"/>
    <p:sldId id="284" r:id="rId17"/>
    <p:sldId id="285" r:id="rId18"/>
    <p:sldId id="288" r:id="rId19"/>
    <p:sldId id="312" r:id="rId20"/>
    <p:sldId id="290" r:id="rId21"/>
    <p:sldId id="287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13" r:id="rId30"/>
    <p:sldId id="302" r:id="rId31"/>
    <p:sldId id="30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429"/>
    <a:srgbClr val="0E1F43"/>
    <a:srgbClr val="FEB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3"/>
    <p:restoredTop sz="87500" autoAdjust="0"/>
  </p:normalViewPr>
  <p:slideViewPr>
    <p:cSldViewPr snapToGrid="0" snapToObjects="1">
      <p:cViewPr varScale="1">
        <p:scale>
          <a:sx n="64" d="100"/>
          <a:sy n="64" d="100"/>
        </p:scale>
        <p:origin x="84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32240-92BF-CC44-99DC-FE41B557DD1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C698C-85A1-7645-8D99-88ACA29C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2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Kotak </a:t>
            </a:r>
            <a:r>
              <a:rPr lang="en-US" dirty="0" err="1"/>
              <a:t>hijau</a:t>
            </a:r>
            <a:r>
              <a:rPr lang="en-US" dirty="0"/>
              <a:t> : sorted data</a:t>
            </a:r>
            <a:endParaRPr dirty="0"/>
          </a:p>
        </p:txBody>
      </p:sp>
      <p:sp>
        <p:nvSpPr>
          <p:cNvPr id="173" name="Google Shape;173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Pseudo code Bubble sort ascending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 :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descending?</a:t>
            </a:r>
            <a:endParaRPr dirty="0"/>
          </a:p>
        </p:txBody>
      </p:sp>
      <p:sp>
        <p:nvSpPr>
          <p:cNvPr id="268" name="Google Shape;268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1836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Penguatan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: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badan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barisan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5-6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lakukan</a:t>
            </a:r>
            <a:r>
              <a:rPr lang="en-US" dirty="0"/>
              <a:t> proses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bubble sort</a:t>
            </a:r>
          </a:p>
        </p:txBody>
      </p:sp>
      <p:sp>
        <p:nvSpPr>
          <p:cNvPr id="268" name="Google Shape;268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" name="Google Shape;279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Shading </a:t>
            </a:r>
            <a:r>
              <a:rPr lang="en-US" dirty="0" err="1"/>
              <a:t>biru</a:t>
            </a:r>
            <a:r>
              <a:rPr lang="en-US" dirty="0"/>
              <a:t> : index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font </a:t>
            </a:r>
            <a:r>
              <a:rPr lang="en-US" dirty="0" err="1"/>
              <a:t>jingga</a:t>
            </a:r>
            <a:r>
              <a:rPr lang="en-US" dirty="0"/>
              <a:t> : </a:t>
            </a:r>
            <a:r>
              <a:rPr lang="en-US" dirty="0" err="1"/>
              <a:t>nilai</a:t>
            </a:r>
            <a:r>
              <a:rPr lang="en-US" dirty="0"/>
              <a:t> min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Shading </a:t>
            </a:r>
            <a:r>
              <a:rPr lang="en-US" dirty="0" err="1"/>
              <a:t>jingga</a:t>
            </a:r>
            <a:r>
              <a:rPr lang="en-US" dirty="0"/>
              <a:t> : sorted data</a:t>
            </a:r>
            <a:endParaRPr dirty="0"/>
          </a:p>
        </p:txBody>
      </p:sp>
      <p:sp>
        <p:nvSpPr>
          <p:cNvPr id="298" name="Google Shape;298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916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Kesimpulan : </a:t>
            </a:r>
            <a:r>
              <a:rPr lang="en-US" dirty="0" err="1"/>
              <a:t>Jumlah</a:t>
            </a:r>
            <a:r>
              <a:rPr lang="en-US" dirty="0"/>
              <a:t> data = 8,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7 </a:t>
            </a:r>
            <a:r>
              <a:rPr lang="en-US" dirty="0" err="1"/>
              <a:t>tahap</a:t>
            </a:r>
            <a:r>
              <a:rPr lang="en-US" dirty="0"/>
              <a:t> (</a:t>
            </a:r>
            <a:r>
              <a:rPr lang="en-US" dirty="0" err="1"/>
              <a:t>tahap</a:t>
            </a:r>
            <a:r>
              <a:rPr lang="en-US" dirty="0"/>
              <a:t> ke-0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ke-6) –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minimal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tahapannya</a:t>
            </a:r>
            <a:r>
              <a:rPr lang="en-US" dirty="0"/>
              <a:t> (</a:t>
            </a:r>
            <a:r>
              <a:rPr lang="en-US" dirty="0" err="1"/>
              <a:t>dari</a:t>
            </a:r>
            <a:r>
              <a:rPr lang="en-US" dirty="0"/>
              <a:t> index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index </a:t>
            </a:r>
            <a:r>
              <a:rPr lang="en-US" dirty="0" err="1"/>
              <a:t>terakhir</a:t>
            </a:r>
            <a:r>
              <a:rPr lang="en-US" dirty="0"/>
              <a:t>), </a:t>
            </a:r>
            <a:r>
              <a:rPr lang="en-US" dirty="0" err="1"/>
              <a:t>simpan</a:t>
            </a:r>
            <a:r>
              <a:rPr lang="en-US" dirty="0"/>
              <a:t> id </a:t>
            </a:r>
            <a:r>
              <a:rPr lang="en-US" dirty="0" err="1"/>
              <a:t>nilai</a:t>
            </a:r>
            <a:r>
              <a:rPr lang="en-US" dirty="0"/>
              <a:t> minimal dan swap </a:t>
            </a:r>
            <a:r>
              <a:rPr lang="en-US" dirty="0" err="1"/>
              <a:t>dengan</a:t>
            </a:r>
            <a:r>
              <a:rPr lang="en-US" dirty="0"/>
              <a:t> index </a:t>
            </a:r>
            <a:r>
              <a:rPr lang="en-US" dirty="0" err="1"/>
              <a:t>ke</a:t>
            </a:r>
            <a:r>
              <a:rPr lang="en-US" dirty="0"/>
              <a:t> (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).</a:t>
            </a:r>
            <a:endParaRPr dirty="0"/>
          </a:p>
        </p:txBody>
      </p:sp>
      <p:sp>
        <p:nvSpPr>
          <p:cNvPr id="313" name="Google Shape;313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Pseudo code selection sort ascending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 :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descending?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1" name="Google Shape;291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lang="en-US" dirty="0" err="1"/>
              <a:t>Penguatan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: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badan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barisan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5-6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lakukan</a:t>
            </a:r>
            <a:r>
              <a:rPr lang="en-US" dirty="0"/>
              <a:t> proses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selection sort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0" name="Google Shape;370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3,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masing-masing </a:t>
            </a:r>
            <a:r>
              <a:rPr lang="en-US" dirty="0" err="1"/>
              <a:t>nilai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 (sorted)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kirinya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sorted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bergeser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b="1" dirty="0" err="1"/>
              <a:t>terus</a:t>
            </a:r>
            <a:r>
              <a:rPr lang="en-US" b="1" dirty="0"/>
              <a:t> </a:t>
            </a:r>
            <a:r>
              <a:rPr lang="en-US" b="1" dirty="0" err="1"/>
              <a:t>berulang</a:t>
            </a:r>
            <a:r>
              <a:rPr lang="en-US" b="1" dirty="0"/>
              <a:t> </a:t>
            </a:r>
            <a:r>
              <a:rPr lang="en-US" b="1" dirty="0" err="1"/>
              <a:t>selama</a:t>
            </a:r>
            <a:r>
              <a:rPr lang="en-US" b="1" dirty="0"/>
              <a:t> di </a:t>
            </a:r>
            <a:r>
              <a:rPr lang="en-US" b="1" dirty="0" err="1"/>
              <a:t>bagian</a:t>
            </a:r>
            <a:r>
              <a:rPr lang="en-US" b="1" dirty="0"/>
              <a:t> sorted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dan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belum</a:t>
            </a:r>
            <a:r>
              <a:rPr lang="en-US" b="1" dirty="0"/>
              <a:t> di paling </a:t>
            </a:r>
            <a:r>
              <a:rPr lang="en-US" b="1" dirty="0" err="1"/>
              <a:t>ujung</a:t>
            </a:r>
            <a:r>
              <a:rPr lang="en-US" b="1" dirty="0"/>
              <a:t> (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1)</a:t>
            </a:r>
            <a:r>
              <a:rPr lang="en-US" dirty="0"/>
              <a:t>,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ditemukan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sorted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yang </a:t>
            </a:r>
            <a:r>
              <a:rPr lang="en-US" b="1" dirty="0" err="1"/>
              <a:t>disimpan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telah</a:t>
            </a:r>
            <a:r>
              <a:rPr lang="en-US" b="1" dirty="0"/>
              <a:t> </a:t>
            </a:r>
            <a:r>
              <a:rPr lang="en-US" b="1" dirty="0" err="1"/>
              <a:t>berada</a:t>
            </a:r>
            <a:r>
              <a:rPr lang="en-US" b="1" dirty="0"/>
              <a:t> di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1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dan </a:t>
            </a:r>
            <a:r>
              <a:rPr lang="en-US" b="1" dirty="0" err="1"/>
              <a:t>nilai</a:t>
            </a:r>
            <a:r>
              <a:rPr lang="en-US" b="1" dirty="0"/>
              <a:t> yang </a:t>
            </a:r>
            <a:r>
              <a:rPr lang="en-US" b="1" dirty="0" err="1"/>
              <a:t>disimpan</a:t>
            </a:r>
            <a:r>
              <a:rPr lang="en-US" b="1" dirty="0"/>
              <a:t> </a:t>
            </a:r>
            <a:r>
              <a:rPr lang="en-US" b="1" dirty="0" err="1"/>
              <a:t>disisipkan</a:t>
            </a:r>
            <a:r>
              <a:rPr lang="en-US" b="1" dirty="0"/>
              <a:t> di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terakhir</a:t>
            </a:r>
            <a:r>
              <a:rPr lang="en-US" b="1" dirty="0"/>
              <a:t> </a:t>
            </a:r>
            <a:r>
              <a:rPr lang="en-US" b="1" dirty="0" err="1"/>
              <a:t>bergeser</a:t>
            </a:r>
            <a:endParaRPr b="1" dirty="0"/>
          </a:p>
        </p:txBody>
      </p:sp>
      <p:sp>
        <p:nvSpPr>
          <p:cNvPr id="430" name="Google Shape;430;p9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0" name="Google Shape;470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1" name="Google Shape;471;p9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Pseudo code selection sort ascending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 :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descending?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1" name="Google Shape;291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3618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lang="en-US" dirty="0" err="1"/>
              <a:t>Penguatan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: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badan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barisan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5-6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lakukan</a:t>
            </a:r>
            <a:r>
              <a:rPr lang="en-US" dirty="0"/>
              <a:t> proses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insertion sort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506" name="Google Shape;506;p10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2" name="Google Shape;512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4B05-89B4-CA49-A97D-5773967B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60A4-FBDB-4843-A801-7FFC30DA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97A6-CA83-FF41-9FAC-EC2882B2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3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A94-8D9A-4E4A-AD66-402DD74E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C41D6-3F8C-DA45-96E9-AAD73F7E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CB4ECE-6AC8-DC4C-80E9-8A5497E2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4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42041" y="1584151"/>
            <a:ext cx="6708000" cy="3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 b="1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41967" y="5066384"/>
            <a:ext cx="6708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1020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57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5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39D6-43C2-7940-80F9-253DBC1B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E9BC-8A3D-6B42-99C9-B7266D56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FD4BF-C3E7-3041-A5E6-6932EA5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1C11-60E3-C045-BCE0-AD65788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D280-FEC7-AC41-B88B-3D24EAD3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AB09-472A-4146-AC09-A639F16E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1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CD8-E19A-2541-B4FD-AF17A165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F5D4-FD0F-454A-9D32-8D3AC1046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3185E-503D-184D-A457-6D2E008E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529CF98-528F-F142-A8CE-F41C053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E782-E64F-3847-B0C9-76552A99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F551E-3E4D-8A4B-A08B-9F8498FC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5C0E-B956-3D42-B89A-059553CB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F1CEF-BAD8-5C41-ACBB-417D72A0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0CC60-106D-DE45-9340-A080FCE48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AAE4CE-26CC-2545-8200-7B1ACF68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2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327-42D2-9242-81F1-56D26598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C298-763E-7F43-8112-3A5D6F49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C6E1BC-7B77-924A-8E4B-2D84DBDD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0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CC28-0CBF-4F45-89D0-BF884ED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7325-F5A1-5643-A326-4156B842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68988"/>
            <a:ext cx="6172200" cy="450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08614-0288-394B-8691-ED3561F07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693BB2-E99E-C241-84D5-09AB94B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2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FB47-BF9D-394F-B485-E6AE781A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E88D9-E9CA-064E-9C41-9DA437436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58949"/>
            <a:ext cx="6172200" cy="47021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9B332-76DB-B84F-9ACD-440C4163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129D4C-D814-1141-9FAA-4AC35030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878C8-2155-244B-8A61-4BFD0C98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ED88-0471-1847-8B59-9219388D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76B69-3363-D74E-8F72-C2BEFD434A7D}"/>
              </a:ext>
            </a:extLst>
          </p:cNvPr>
          <p:cNvGrpSpPr/>
          <p:nvPr userDrawn="1"/>
        </p:nvGrpSpPr>
        <p:grpSpPr>
          <a:xfrm>
            <a:off x="0" y="0"/>
            <a:ext cx="12192000" cy="180000"/>
            <a:chOff x="0" y="0"/>
            <a:chExt cx="12192000" cy="18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7839B7-137E-8A4E-9DBB-93A67DB6D1ED}"/>
                </a:ext>
              </a:extLst>
            </p:cNvPr>
            <p:cNvSpPr/>
            <p:nvPr userDrawn="1"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CF3AEE-341B-BB49-8751-E52CB39D92AF}"/>
                </a:ext>
              </a:extLst>
            </p:cNvPr>
            <p:cNvSpPr/>
            <p:nvPr userDrawn="1"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6A58AB-C36B-604D-8B97-CE1BEA3C01D4}"/>
                </a:ext>
              </a:extLst>
            </p:cNvPr>
            <p:cNvSpPr/>
            <p:nvPr userDrawn="1"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B165E-2D96-7D41-9261-3925CBFF1B1E}"/>
              </a:ext>
            </a:extLst>
          </p:cNvPr>
          <p:cNvGrpSpPr/>
          <p:nvPr userDrawn="1"/>
        </p:nvGrpSpPr>
        <p:grpSpPr>
          <a:xfrm>
            <a:off x="10454640" y="291181"/>
            <a:ext cx="1506792" cy="720000"/>
            <a:chOff x="10454640" y="291181"/>
            <a:chExt cx="1506792" cy="720000"/>
          </a:xfrm>
        </p:grpSpPr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99A3263D-297E-2F43-B98D-4E9E2A3C11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</p:spPr>
        </p:pic>
        <p:pic>
          <p:nvPicPr>
            <p:cNvPr id="13" name="Picture 12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55E9DA91-D852-0248-8634-854C9B3EBC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19177D-DF27-9F4C-A66D-0B003FAEF161}"/>
              </a:ext>
            </a:extLst>
          </p:cNvPr>
          <p:cNvGrpSpPr/>
          <p:nvPr userDrawn="1"/>
        </p:nvGrpSpPr>
        <p:grpSpPr>
          <a:xfrm>
            <a:off x="0" y="6318000"/>
            <a:ext cx="12191999" cy="540000"/>
            <a:chOff x="0" y="6318000"/>
            <a:chExt cx="12191999" cy="5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E9C83E-A616-6E42-990B-61E3910357B5}"/>
                </a:ext>
              </a:extLst>
            </p:cNvPr>
            <p:cNvSpPr/>
            <p:nvPr userDrawn="1"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rgbClr val="0E1F43"/>
                  </a:solidFill>
                </a:rPr>
                <a:t>ALGORITMA DAN STRUKTUR 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AD3BBA-AEA9-9148-AEEF-D0900E4D913C}"/>
                </a:ext>
              </a:extLst>
            </p:cNvPr>
            <p:cNvSpPr/>
            <p:nvPr userDrawn="1"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075315-7447-4D49-8AF9-D4C106A08E63}"/>
                </a:ext>
              </a:extLst>
            </p:cNvPr>
            <p:cNvSpPr/>
            <p:nvPr userDrawn="1"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44BCBA-6CCA-E048-9AA3-D193ADD12CD3}"/>
              </a:ext>
            </a:extLst>
          </p:cNvPr>
          <p:cNvSpPr txBox="1"/>
          <p:nvPr userDrawn="1"/>
        </p:nvSpPr>
        <p:spPr>
          <a:xfrm>
            <a:off x="0" y="6372556"/>
            <a:ext cx="287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+mn-lt"/>
              </a:rPr>
              <a:t>jti.polinema.ac.id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503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2864058" y="4518925"/>
            <a:ext cx="6277207" cy="11418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90000"/>
              </a:lnSpc>
              <a:buClr>
                <a:srgbClr val="080808"/>
              </a:buClr>
              <a:buSzPct val="100000"/>
            </a:pPr>
            <a:r>
              <a:rPr lang="en-US" sz="1600" dirty="0">
                <a:solidFill>
                  <a:srgbClr val="080808"/>
                </a:solidFill>
              </a:rPr>
              <a:t>Tim Ajar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rgbClr val="080808"/>
              </a:buClr>
              <a:buSzPct val="100000"/>
            </a:pPr>
            <a:r>
              <a:rPr lang="en-US" sz="1600" dirty="0">
                <a:solidFill>
                  <a:srgbClr val="080808"/>
                </a:solidFill>
              </a:rPr>
              <a:t>MATA KULIAH ALGORITMA DAN STRUKTUR DATA 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rgbClr val="080808"/>
              </a:buClr>
              <a:buSzPct val="100000"/>
            </a:pPr>
            <a:r>
              <a:rPr lang="en-US" sz="1600" dirty="0" err="1">
                <a:solidFill>
                  <a:srgbClr val="080808"/>
                </a:solidFill>
              </a:rPr>
              <a:t>Jurusan</a:t>
            </a:r>
            <a:r>
              <a:rPr lang="en-US" sz="1600" dirty="0">
                <a:solidFill>
                  <a:srgbClr val="080808"/>
                </a:solidFill>
              </a:rPr>
              <a:t> </a:t>
            </a:r>
            <a:r>
              <a:rPr lang="en-US" sz="1600" dirty="0" err="1">
                <a:solidFill>
                  <a:srgbClr val="080808"/>
                </a:solidFill>
              </a:rPr>
              <a:t>Teknologi</a:t>
            </a:r>
            <a:r>
              <a:rPr lang="en-US" sz="1600" dirty="0">
                <a:solidFill>
                  <a:srgbClr val="080808"/>
                </a:solidFill>
              </a:rPr>
              <a:t> </a:t>
            </a:r>
            <a:r>
              <a:rPr lang="en-US" sz="1600" dirty="0" err="1">
                <a:solidFill>
                  <a:srgbClr val="080808"/>
                </a:solidFill>
              </a:rPr>
              <a:t>Informasi</a:t>
            </a:r>
            <a:endParaRPr sz="1600" dirty="0">
              <a:solidFill>
                <a:srgbClr val="080808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2608728" y="2957815"/>
            <a:ext cx="6790765" cy="10753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0000"/>
          </a:bodyPr>
          <a:lstStyle/>
          <a:p>
            <a:pPr>
              <a:lnSpc>
                <a:spcPct val="90000"/>
              </a:lnSpc>
              <a:buClr>
                <a:srgbClr val="15537E"/>
              </a:buClr>
              <a:buSzPct val="100000"/>
            </a:pPr>
            <a:r>
              <a:rPr lang="en-US" sz="7300" dirty="0">
                <a:solidFill>
                  <a:srgbClr val="15537E"/>
                </a:solidFill>
              </a:rPr>
              <a:t>Sorting</a:t>
            </a:r>
            <a:endParaRPr sz="7300" dirty="0">
              <a:solidFill>
                <a:srgbClr val="08080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57189" indent="-342891">
              <a:buSzPts val="1800"/>
            </a:pP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i="1" dirty="0"/>
              <a:t>list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dirty="0"/>
          </a:p>
          <a:p>
            <a:pPr marL="457189" indent="-228594">
              <a:buSzPts val="1800"/>
              <a:buNone/>
            </a:pPr>
            <a:endParaRPr dirty="0"/>
          </a:p>
          <a:p>
            <a:pPr marL="457189" indent="-342891">
              <a:buSzPts val="1800"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dirty="0"/>
          </a:p>
          <a:p>
            <a:pPr marL="0" indent="0">
              <a:buSzPts val="1800"/>
              <a:buNone/>
            </a:pPr>
            <a:endParaRPr dirty="0"/>
          </a:p>
        </p:txBody>
      </p:sp>
      <p:pic>
        <p:nvPicPr>
          <p:cNvPr id="153" name="Google Shape;153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593" y="2359681"/>
            <a:ext cx="3885889" cy="634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3"/>
          <p:cNvPicPr preferRelativeResize="0"/>
          <p:nvPr/>
        </p:nvPicPr>
        <p:blipFill rotWithShape="1">
          <a:blip r:embed="rId4">
            <a:alphaModFix/>
          </a:blip>
          <a:srcRect b="26283"/>
          <a:stretch/>
        </p:blipFill>
        <p:spPr>
          <a:xfrm>
            <a:off x="1325594" y="3528268"/>
            <a:ext cx="6083300" cy="20596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2;p58">
            <a:extLst>
              <a:ext uri="{FF2B5EF4-FFF2-40B4-BE49-F238E27FC236}">
                <a16:creationId xmlns:a16="http://schemas.microsoft.com/office/drawing/2014/main" id="{C9CF6A81-E076-C41B-39EB-57A7C8F5CD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(5)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57189" indent="-342891">
              <a:buSzPts val="1800"/>
            </a:pP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i="1" dirty="0"/>
              <a:t>list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dirty="0"/>
          </a:p>
          <a:p>
            <a:pPr marL="457189" indent="-228594">
              <a:buSzPts val="1800"/>
              <a:buNone/>
            </a:pPr>
            <a:endParaRPr dirty="0"/>
          </a:p>
          <a:p>
            <a:pPr marL="457189" indent="-342891">
              <a:buSzPts val="1800"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dirty="0"/>
          </a:p>
          <a:p>
            <a:pPr marL="0" indent="0">
              <a:buSzPts val="1800"/>
              <a:buNone/>
            </a:pPr>
            <a:endParaRPr dirty="0"/>
          </a:p>
        </p:txBody>
      </p:sp>
      <p:pic>
        <p:nvPicPr>
          <p:cNvPr id="161" name="Google Shape;161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4603" y="2307771"/>
            <a:ext cx="3500126" cy="572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64"/>
          <p:cNvPicPr preferRelativeResize="0"/>
          <p:nvPr/>
        </p:nvPicPr>
        <p:blipFill rotWithShape="1">
          <a:blip r:embed="rId4">
            <a:alphaModFix/>
          </a:blip>
          <a:srcRect b="12582"/>
          <a:stretch/>
        </p:blipFill>
        <p:spPr>
          <a:xfrm>
            <a:off x="1394603" y="3551916"/>
            <a:ext cx="6083300" cy="244241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2;p58">
            <a:extLst>
              <a:ext uri="{FF2B5EF4-FFF2-40B4-BE49-F238E27FC236}">
                <a16:creationId xmlns:a16="http://schemas.microsoft.com/office/drawing/2014/main" id="{87CDBE66-62C9-03E5-3931-1A1DF16A6B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(6)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57189" indent="-342891">
              <a:buSzPts val="1800"/>
            </a:pP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i="1" dirty="0"/>
              <a:t>list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dirty="0"/>
          </a:p>
          <a:p>
            <a:pPr marL="457189" indent="-228594">
              <a:buSzPts val="1800"/>
              <a:buNone/>
            </a:pPr>
            <a:endParaRPr dirty="0"/>
          </a:p>
          <a:p>
            <a:pPr marL="457189" indent="-342891">
              <a:buSzPts val="1800"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dirty="0"/>
          </a:p>
          <a:p>
            <a:pPr marL="0" indent="0">
              <a:buSzPts val="1800"/>
              <a:buNone/>
            </a:pPr>
            <a:endParaRPr dirty="0"/>
          </a:p>
        </p:txBody>
      </p:sp>
      <p:pic>
        <p:nvPicPr>
          <p:cNvPr id="169" name="Google Shape;169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5827" y="2319201"/>
            <a:ext cx="3531091" cy="621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3638" y="3452165"/>
            <a:ext cx="6083300" cy="27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2;p58">
            <a:extLst>
              <a:ext uri="{FF2B5EF4-FFF2-40B4-BE49-F238E27FC236}">
                <a16:creationId xmlns:a16="http://schemas.microsoft.com/office/drawing/2014/main" id="{90570EAF-04DE-425A-F345-D8504B546A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(7)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6"/>
          <p:cNvSpPr txBox="1">
            <a:spLocks noGrp="1"/>
          </p:cNvSpPr>
          <p:nvPr>
            <p:ph type="title"/>
          </p:nvPr>
        </p:nvSpPr>
        <p:spPr>
          <a:xfrm>
            <a:off x="282384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b="1" dirty="0"/>
              <a:t>Skema Bubble Sort </a:t>
            </a:r>
            <a:r>
              <a:rPr lang="en-US" b="1" dirty="0" err="1"/>
              <a:t>dengan</a:t>
            </a:r>
            <a:r>
              <a:rPr lang="en-US" b="1" dirty="0"/>
              <a:t> Size data = 8</a:t>
            </a:r>
            <a:endParaRPr b="1" dirty="0"/>
          </a:p>
        </p:txBody>
      </p:sp>
      <p:pic>
        <p:nvPicPr>
          <p:cNvPr id="178" name="Google Shape;178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8336" y="1567591"/>
            <a:ext cx="4686300" cy="47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66"/>
          <p:cNvPicPr preferRelativeResize="0"/>
          <p:nvPr/>
        </p:nvPicPr>
        <p:blipFill rotWithShape="1">
          <a:blip r:embed="rId4">
            <a:alphaModFix/>
          </a:blip>
          <a:srcRect b="13496"/>
          <a:stretch/>
        </p:blipFill>
        <p:spPr>
          <a:xfrm>
            <a:off x="7238766" y="1763106"/>
            <a:ext cx="4610100" cy="25707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95C835-68AD-17E6-831E-A463736C0D27}"/>
              </a:ext>
            </a:extLst>
          </p:cNvPr>
          <p:cNvSpPr txBox="1"/>
          <p:nvPr/>
        </p:nvSpPr>
        <p:spPr>
          <a:xfrm>
            <a:off x="343134" y="3500712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1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23C2B-8C70-B332-D1BA-17F6C3E01A8E}"/>
              </a:ext>
            </a:extLst>
          </p:cNvPr>
          <p:cNvSpPr txBox="1"/>
          <p:nvPr/>
        </p:nvSpPr>
        <p:spPr>
          <a:xfrm>
            <a:off x="343134" y="1759781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0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258E1-5F66-6503-3C02-65A7DED6503E}"/>
              </a:ext>
            </a:extLst>
          </p:cNvPr>
          <p:cNvSpPr txBox="1"/>
          <p:nvPr/>
        </p:nvSpPr>
        <p:spPr>
          <a:xfrm>
            <a:off x="343134" y="5020138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2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F41AD-05E5-4EFD-225D-72C0BDCFCEF2}"/>
              </a:ext>
            </a:extLst>
          </p:cNvPr>
          <p:cNvSpPr txBox="1"/>
          <p:nvPr/>
        </p:nvSpPr>
        <p:spPr>
          <a:xfrm>
            <a:off x="6302655" y="1768982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3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A7926E-BFA9-AC27-A615-A6E710DBDC88}"/>
              </a:ext>
            </a:extLst>
          </p:cNvPr>
          <p:cNvSpPr txBox="1"/>
          <p:nvPr/>
        </p:nvSpPr>
        <p:spPr>
          <a:xfrm>
            <a:off x="6325118" y="2846882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4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EDA2F-8830-CBF5-B79F-4B3CDF640CAC}"/>
              </a:ext>
            </a:extLst>
          </p:cNvPr>
          <p:cNvSpPr txBox="1"/>
          <p:nvPr/>
        </p:nvSpPr>
        <p:spPr>
          <a:xfrm>
            <a:off x="6313887" y="3730051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5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FD5D6-BC3E-6712-CC8B-DB8F0608FC75}"/>
              </a:ext>
            </a:extLst>
          </p:cNvPr>
          <p:cNvSpPr txBox="1"/>
          <p:nvPr/>
        </p:nvSpPr>
        <p:spPr>
          <a:xfrm>
            <a:off x="6325118" y="4504373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6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F74E1B-B193-F876-BD6A-A267507B0EF6}"/>
              </a:ext>
            </a:extLst>
          </p:cNvPr>
          <p:cNvSpPr txBox="1"/>
          <p:nvPr/>
        </p:nvSpPr>
        <p:spPr>
          <a:xfrm>
            <a:off x="259169" y="2104216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</a:t>
            </a:r>
            <a:r>
              <a:rPr lang="en-US" dirty="0" err="1"/>
              <a:t>langkah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258DF7-7635-7E3F-9208-286B4890C917}"/>
              </a:ext>
            </a:extLst>
          </p:cNvPr>
          <p:cNvSpPr txBox="1"/>
          <p:nvPr/>
        </p:nvSpPr>
        <p:spPr>
          <a:xfrm>
            <a:off x="212964" y="3821396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langkah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59E9DE-6F17-6EBA-4437-52F426FB3CE0}"/>
              </a:ext>
            </a:extLst>
          </p:cNvPr>
          <p:cNvSpPr txBox="1"/>
          <p:nvPr/>
        </p:nvSpPr>
        <p:spPr>
          <a:xfrm>
            <a:off x="254946" y="5353910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langkah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748B4F-397A-BFA7-AF6A-5173A8813EB3}"/>
              </a:ext>
            </a:extLst>
          </p:cNvPr>
          <p:cNvSpPr txBox="1"/>
          <p:nvPr/>
        </p:nvSpPr>
        <p:spPr>
          <a:xfrm>
            <a:off x="6234903" y="2065575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</a:t>
            </a:r>
            <a:r>
              <a:rPr lang="en-US" dirty="0" err="1"/>
              <a:t>langkah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62917-0FBA-2BFA-12E9-1F147DC689C3}"/>
              </a:ext>
            </a:extLst>
          </p:cNvPr>
          <p:cNvSpPr txBox="1"/>
          <p:nvPr/>
        </p:nvSpPr>
        <p:spPr>
          <a:xfrm>
            <a:off x="6224460" y="3107366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</a:t>
            </a:r>
            <a:r>
              <a:rPr lang="en-US" dirty="0" err="1"/>
              <a:t>langkah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F9750E-F7E4-A052-3107-3B89CC5AC088}"/>
              </a:ext>
            </a:extLst>
          </p:cNvPr>
          <p:cNvSpPr txBox="1"/>
          <p:nvPr/>
        </p:nvSpPr>
        <p:spPr>
          <a:xfrm>
            <a:off x="6229922" y="3964491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langkah</a:t>
            </a:r>
            <a:endParaRPr lang="en-ID" dirty="0"/>
          </a:p>
        </p:txBody>
      </p:sp>
      <p:pic>
        <p:nvPicPr>
          <p:cNvPr id="15" name="Google Shape;179;p66">
            <a:extLst>
              <a:ext uri="{FF2B5EF4-FFF2-40B4-BE49-F238E27FC236}">
                <a16:creationId xmlns:a16="http://schemas.microsoft.com/office/drawing/2014/main" id="{E54A4A8D-F920-7283-F000-6D77816FB26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84937"/>
          <a:stretch/>
        </p:blipFill>
        <p:spPr>
          <a:xfrm>
            <a:off x="7238766" y="4446237"/>
            <a:ext cx="4610100" cy="44763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23F535-1619-2075-50EE-A0FE06148A8E}"/>
              </a:ext>
            </a:extLst>
          </p:cNvPr>
          <p:cNvSpPr txBox="1"/>
          <p:nvPr/>
        </p:nvSpPr>
        <p:spPr>
          <a:xfrm>
            <a:off x="6234903" y="4767338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langkah</a:t>
            </a:r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2CADEF-3748-0671-9DBC-E895B84434B0}"/>
              </a:ext>
            </a:extLst>
          </p:cNvPr>
          <p:cNvSpPr/>
          <p:nvPr/>
        </p:nvSpPr>
        <p:spPr>
          <a:xfrm>
            <a:off x="5176565" y="3107366"/>
            <a:ext cx="263887" cy="29907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787033-5FE2-02B4-35C7-A3E739FDF86C}"/>
              </a:ext>
            </a:extLst>
          </p:cNvPr>
          <p:cNvSpPr/>
          <p:nvPr/>
        </p:nvSpPr>
        <p:spPr>
          <a:xfrm>
            <a:off x="4860436" y="4617801"/>
            <a:ext cx="580016" cy="29907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D3F707-35D7-5D3E-D1DE-062A204FDC77}"/>
              </a:ext>
            </a:extLst>
          </p:cNvPr>
          <p:cNvSpPr/>
          <p:nvPr/>
        </p:nvSpPr>
        <p:spPr>
          <a:xfrm>
            <a:off x="4547453" y="5917049"/>
            <a:ext cx="855668" cy="29907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C8C595-D7BF-C799-993D-94D429EE936D}"/>
              </a:ext>
            </a:extLst>
          </p:cNvPr>
          <p:cNvSpPr/>
          <p:nvPr/>
        </p:nvSpPr>
        <p:spPr>
          <a:xfrm>
            <a:off x="10217960" y="2467807"/>
            <a:ext cx="1118535" cy="29907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962B22-D259-6773-B51A-D91F2E92E371}"/>
              </a:ext>
            </a:extLst>
          </p:cNvPr>
          <p:cNvSpPr/>
          <p:nvPr/>
        </p:nvSpPr>
        <p:spPr>
          <a:xfrm>
            <a:off x="10217961" y="3327161"/>
            <a:ext cx="1430494" cy="29907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64367E-6348-F6DA-1B52-935D808A0014}"/>
              </a:ext>
            </a:extLst>
          </p:cNvPr>
          <p:cNvSpPr/>
          <p:nvPr/>
        </p:nvSpPr>
        <p:spPr>
          <a:xfrm>
            <a:off x="9898840" y="3974874"/>
            <a:ext cx="1749615" cy="29907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974703-5A51-7E36-7B1C-1931FD9C6CAB}"/>
              </a:ext>
            </a:extLst>
          </p:cNvPr>
          <p:cNvSpPr/>
          <p:nvPr/>
        </p:nvSpPr>
        <p:spPr>
          <a:xfrm>
            <a:off x="9598132" y="4539502"/>
            <a:ext cx="2050323" cy="29907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b="1" dirty="0" err="1"/>
              <a:t>Algoritma</a:t>
            </a:r>
            <a:r>
              <a:rPr lang="en-US" b="1" dirty="0"/>
              <a:t> Bubble Sort</a:t>
            </a:r>
            <a:endParaRPr b="1" dirty="0"/>
          </a:p>
        </p:txBody>
      </p:sp>
      <p:sp>
        <p:nvSpPr>
          <p:cNvPr id="271" name="Google Shape;271;p81"/>
          <p:cNvSpPr txBox="1"/>
          <p:nvPr/>
        </p:nvSpPr>
        <p:spPr>
          <a:xfrm>
            <a:off x="838201" y="2119194"/>
            <a:ext cx="6841564" cy="22467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Bubble Sort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, size) 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for i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0 to size-1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	for j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0 to size-i-1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if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[j]&gt;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[j+1] 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	swap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[j] and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[j+1]</a:t>
            </a:r>
          </a:p>
          <a:p>
            <a:endParaRPr lang="en-US"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return (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)</a:t>
            </a:r>
            <a:endParaRPr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70E1E0-DD84-03FE-03F6-1385D44961A3}"/>
              </a:ext>
            </a:extLst>
          </p:cNvPr>
          <p:cNvSpPr txBox="1"/>
          <p:nvPr/>
        </p:nvSpPr>
        <p:spPr>
          <a:xfrm>
            <a:off x="838200" y="5396753"/>
            <a:ext cx="9433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Keterangan</a:t>
            </a:r>
            <a:r>
              <a:rPr lang="en-US" dirty="0"/>
              <a:t> </a:t>
            </a:r>
          </a:p>
          <a:p>
            <a:r>
              <a:rPr lang="en-US" dirty="0"/>
              <a:t>Nested loop </a:t>
            </a:r>
            <a:r>
              <a:rPr lang="en-US" dirty="0">
                <a:sym typeface="Wingdings" panose="05000000000000000000" pitchFamily="2" charset="2"/>
              </a:rPr>
              <a:t> Outer loop </a:t>
            </a:r>
            <a:r>
              <a:rPr lang="en-US" dirty="0" err="1">
                <a:sym typeface="Wingdings" panose="05000000000000000000" pitchFamily="2" charset="2"/>
              </a:rPr>
              <a:t>menunjukkan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Tahapan</a:t>
            </a:r>
            <a:r>
              <a:rPr lang="en-US" dirty="0">
                <a:sym typeface="Wingdings" panose="05000000000000000000" pitchFamily="2" charset="2"/>
              </a:rPr>
              <a:t> dan Inner loop </a:t>
            </a:r>
            <a:r>
              <a:rPr lang="en-US" dirty="0" err="1">
                <a:sym typeface="Wingdings" panose="05000000000000000000" pitchFamily="2" charset="2"/>
              </a:rPr>
              <a:t>menunjukkan</a:t>
            </a:r>
            <a:r>
              <a:rPr lang="en-US" dirty="0">
                <a:sym typeface="Wingdings" panose="05000000000000000000" pitchFamily="2" charset="2"/>
              </a:rPr>
              <a:t> Langkah </a:t>
            </a:r>
            <a:r>
              <a:rPr lang="en-US" dirty="0" err="1">
                <a:sym typeface="Wingdings" panose="05000000000000000000" pitchFamily="2" charset="2"/>
              </a:rPr>
              <a:t>tiap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tahap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70430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b="1" dirty="0" err="1"/>
              <a:t>Visualisasi</a:t>
            </a:r>
            <a:r>
              <a:rPr lang="en-US" b="1" dirty="0"/>
              <a:t> Bubble Sort</a:t>
            </a:r>
            <a:endParaRPr b="1" dirty="0"/>
          </a:p>
        </p:txBody>
      </p:sp>
      <p:pic>
        <p:nvPicPr>
          <p:cNvPr id="3" name="Ilustrasi BubbleSort">
            <a:hlinkClick r:id="" action="ppaction://media"/>
            <a:extLst>
              <a:ext uri="{FF2B5EF4-FFF2-40B4-BE49-F238E27FC236}">
                <a16:creationId xmlns:a16="http://schemas.microsoft.com/office/drawing/2014/main" id="{DBE69B5D-C1F7-F058-E977-1F0F8FC5AFC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019550" y="2128838"/>
            <a:ext cx="4152900" cy="260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8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2"/>
          <p:cNvSpPr txBox="1">
            <a:spLocks noGrp="1"/>
          </p:cNvSpPr>
          <p:nvPr>
            <p:ph type="ctrTitle"/>
          </p:nvPr>
        </p:nvSpPr>
        <p:spPr>
          <a:xfrm>
            <a:off x="1524000" y="171871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6000"/>
            </a:pPr>
            <a:r>
              <a:rPr lang="en-US"/>
              <a:t>Selection Sort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b="1" dirty="0"/>
              <a:t>Selection Sort</a:t>
            </a:r>
            <a:endParaRPr b="1" dirty="0"/>
          </a:p>
        </p:txBody>
      </p:sp>
      <p:sp>
        <p:nvSpPr>
          <p:cNvPr id="282" name="Google Shape;282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57189" indent="-342891">
              <a:buSzPts val="1800"/>
            </a:pPr>
            <a:r>
              <a:rPr lang="en-US" dirty="0"/>
              <a:t>Proses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(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, </a:t>
            </a:r>
            <a:r>
              <a:rPr lang="en-US" i="1" dirty="0"/>
              <a:t>ascending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descending</a:t>
            </a:r>
            <a:r>
              <a:rPr lang="en-US" dirty="0"/>
              <a:t>),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pertukaran</a:t>
            </a:r>
            <a:r>
              <a:rPr lang="en-US" dirty="0"/>
              <a:t> (</a:t>
            </a:r>
            <a:r>
              <a:rPr lang="en-US" i="1" dirty="0"/>
              <a:t>swapping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terkiri</a:t>
            </a:r>
            <a:r>
              <a:rPr lang="en-US" dirty="0"/>
              <a:t> (</a:t>
            </a:r>
            <a:r>
              <a:rPr lang="en-US" dirty="0" err="1"/>
              <a:t>awal</a:t>
            </a:r>
            <a:r>
              <a:rPr lang="en-US" dirty="0"/>
              <a:t>)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, dan proses </a:t>
            </a:r>
            <a:r>
              <a:rPr lang="en-US" dirty="0" err="1"/>
              <a:t>berlanjut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.</a:t>
            </a:r>
          </a:p>
          <a:p>
            <a:pPr marL="457189" indent="-342891">
              <a:buSzPts val="1800"/>
            </a:pP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bubble sort yang </a:t>
            </a:r>
            <a:r>
              <a:rPr lang="en-US" dirty="0" err="1"/>
              <a:t>menukar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/</a:t>
            </a:r>
            <a:r>
              <a:rPr lang="en-US" dirty="0" err="1"/>
              <a:t>kecil</a:t>
            </a:r>
            <a:r>
              <a:rPr lang="en-US" dirty="0"/>
              <a:t>, selection sort </a:t>
            </a:r>
            <a:r>
              <a:rPr lang="en-US" dirty="0" err="1"/>
              <a:t>mencari</a:t>
            </a:r>
            <a:r>
              <a:rPr lang="en-US" dirty="0"/>
              <a:t> element </a:t>
            </a:r>
            <a:r>
              <a:rPr lang="en-US" dirty="0" err="1"/>
              <a:t>terkecil</a:t>
            </a:r>
            <a:r>
              <a:rPr lang="en-US" dirty="0"/>
              <a:t>/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menukarnya</a:t>
            </a:r>
            <a:r>
              <a:rPr lang="en-US" dirty="0"/>
              <a:t>.</a:t>
            </a:r>
          </a:p>
          <a:p>
            <a:pPr marL="114298" indent="0" algn="ctr">
              <a:buSzPts val="1800"/>
              <a:buNone/>
            </a:pPr>
            <a:r>
              <a:rPr lang="en-US" b="1" i="1" dirty="0">
                <a:solidFill>
                  <a:srgbClr val="FF0000"/>
                </a:solidFill>
              </a:rPr>
              <a:t>Min / Max </a:t>
            </a:r>
            <a:r>
              <a:rPr lang="en-US" b="1" i="1" dirty="0">
                <a:solidFill>
                  <a:srgbClr val="FF0000"/>
                </a:solidFill>
                <a:sym typeface="Wingdings" panose="05000000000000000000" pitchFamily="2" charset="2"/>
              </a:rPr>
              <a:t> Swap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47D9F71-E988-FF8B-3ECA-1AC073571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577661"/>
              </p:ext>
            </p:extLst>
          </p:nvPr>
        </p:nvGraphicFramePr>
        <p:xfrm>
          <a:off x="1332865" y="2823883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577899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8114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32967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8309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72703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164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89744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98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47905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D888406-6DDA-2EFE-D0A1-8DF9E80922DA}"/>
              </a:ext>
            </a:extLst>
          </p:cNvPr>
          <p:cNvSpPr txBox="1"/>
          <p:nvPr/>
        </p:nvSpPr>
        <p:spPr>
          <a:xfrm>
            <a:off x="838200" y="1775202"/>
            <a:ext cx="550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/>
              <a:t>Data = {10,14,27,35,42,19,33,29}</a:t>
            </a:r>
            <a:endParaRPr lang="en-ID" sz="2400" spc="300" dirty="0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C8E07E6D-A592-2F6C-93AF-C9C2BE19F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491054"/>
              </p:ext>
            </p:extLst>
          </p:nvPr>
        </p:nvGraphicFramePr>
        <p:xfrm>
          <a:off x="7373471" y="2841811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577899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8114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32967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8309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72703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164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89744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98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4790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63A538-562C-F5E3-7528-CC3AA6056D3D}"/>
              </a:ext>
            </a:extLst>
          </p:cNvPr>
          <p:cNvSpPr txBox="1"/>
          <p:nvPr/>
        </p:nvSpPr>
        <p:spPr>
          <a:xfrm>
            <a:off x="419217" y="2828530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0813D-C740-22C4-7F69-E498365B6016}"/>
              </a:ext>
            </a:extLst>
          </p:cNvPr>
          <p:cNvSpPr txBox="1"/>
          <p:nvPr/>
        </p:nvSpPr>
        <p:spPr>
          <a:xfrm>
            <a:off x="6459823" y="2839490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0258D-B150-8F64-3EAD-1F3F5C312093}"/>
              </a:ext>
            </a:extLst>
          </p:cNvPr>
          <p:cNvSpPr txBox="1"/>
          <p:nvPr/>
        </p:nvSpPr>
        <p:spPr>
          <a:xfrm>
            <a:off x="1241895" y="3353395"/>
            <a:ext cx="418505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Index = 0 ; id = 0</a:t>
            </a:r>
          </a:p>
          <a:p>
            <a:r>
              <a:rPr lang="en-US" sz="1600" dirty="0"/>
              <a:t>Min </a:t>
            </a:r>
            <a:r>
              <a:rPr lang="en-US" sz="1600" dirty="0" err="1"/>
              <a:t>awal</a:t>
            </a:r>
            <a:r>
              <a:rPr lang="en-US" sz="1600" dirty="0"/>
              <a:t> =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14 &lt;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27 &lt;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35 &lt;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42 &lt;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19 &lt;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33 &lt;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29 &lt; 10</a:t>
            </a:r>
          </a:p>
          <a:p>
            <a:r>
              <a:rPr lang="en-US" sz="1600" dirty="0"/>
              <a:t>Swap index 0 dan id 0 {</a:t>
            </a:r>
            <a:r>
              <a:rPr lang="en-US" sz="1600" b="1" dirty="0"/>
              <a:t>10</a:t>
            </a:r>
            <a:r>
              <a:rPr lang="en-US" sz="1600" dirty="0"/>
              <a:t>,14,27,35,42,19,33,29}</a:t>
            </a:r>
            <a:endParaRPr lang="en-ID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337A5-C27E-37EB-4ACA-4F2559BB56DC}"/>
              </a:ext>
            </a:extLst>
          </p:cNvPr>
          <p:cNvSpPr txBox="1"/>
          <p:nvPr/>
        </p:nvSpPr>
        <p:spPr>
          <a:xfrm>
            <a:off x="7311001" y="3398812"/>
            <a:ext cx="41850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Index = 1 ; id = 1</a:t>
            </a:r>
          </a:p>
          <a:p>
            <a:r>
              <a:rPr lang="en-US" sz="1600" dirty="0"/>
              <a:t>Min </a:t>
            </a:r>
            <a:r>
              <a:rPr lang="en-US" sz="1600" dirty="0" err="1"/>
              <a:t>awal</a:t>
            </a:r>
            <a:r>
              <a:rPr lang="en-US" sz="1600" dirty="0"/>
              <a:t> = 14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27 &lt; 14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35 &lt; 14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42 &lt; 14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19 &lt; 14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33 &lt; 14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29 &lt; 14</a:t>
            </a:r>
          </a:p>
          <a:p>
            <a:r>
              <a:rPr lang="en-US" sz="1600" dirty="0"/>
              <a:t>Swap index 1 dan id 1 {</a:t>
            </a:r>
            <a:r>
              <a:rPr lang="en-US" sz="1600" b="1" dirty="0"/>
              <a:t>10</a:t>
            </a:r>
            <a:r>
              <a:rPr lang="en-US" sz="1600" dirty="0"/>
              <a:t>,</a:t>
            </a:r>
            <a:r>
              <a:rPr lang="en-US" sz="1600" b="1" dirty="0"/>
              <a:t>14</a:t>
            </a:r>
            <a:r>
              <a:rPr lang="en-US" sz="1600" dirty="0"/>
              <a:t>,27,35,42,19,33,29}</a:t>
            </a:r>
            <a:endParaRPr lang="en-ID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(2)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47D9F71-E988-FF8B-3ECA-1AC073571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64678"/>
              </p:ext>
            </p:extLst>
          </p:nvPr>
        </p:nvGraphicFramePr>
        <p:xfrm>
          <a:off x="1262813" y="2378629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577899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8114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32967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8309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72703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164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89744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98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4790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63A538-562C-F5E3-7528-CC3AA6056D3D}"/>
              </a:ext>
            </a:extLst>
          </p:cNvPr>
          <p:cNvSpPr txBox="1"/>
          <p:nvPr/>
        </p:nvSpPr>
        <p:spPr>
          <a:xfrm>
            <a:off x="349165" y="2383276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2</a:t>
            </a: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A1DBC50F-7879-5B3C-4511-8708B279A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318766"/>
              </p:ext>
            </p:extLst>
          </p:nvPr>
        </p:nvGraphicFramePr>
        <p:xfrm>
          <a:off x="7033800" y="2378629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577899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8114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32967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8309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72703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164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89744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98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27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47905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288AADC-1B72-BD59-0AE9-1BBDDF944958}"/>
              </a:ext>
            </a:extLst>
          </p:cNvPr>
          <p:cNvSpPr txBox="1"/>
          <p:nvPr/>
        </p:nvSpPr>
        <p:spPr>
          <a:xfrm>
            <a:off x="6120152" y="2376308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C568F6-BE45-BB6A-233F-CB9519E2E32F}"/>
              </a:ext>
            </a:extLst>
          </p:cNvPr>
          <p:cNvSpPr txBox="1"/>
          <p:nvPr/>
        </p:nvSpPr>
        <p:spPr>
          <a:xfrm>
            <a:off x="1192761" y="2881839"/>
            <a:ext cx="418505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Index = 2 ; id = 2</a:t>
            </a:r>
          </a:p>
          <a:p>
            <a:r>
              <a:rPr lang="en-US" sz="1600" dirty="0"/>
              <a:t>Min </a:t>
            </a:r>
            <a:r>
              <a:rPr lang="en-US" sz="1600" dirty="0" err="1"/>
              <a:t>awal</a:t>
            </a:r>
            <a:r>
              <a:rPr lang="en-US" sz="1600" dirty="0"/>
              <a:t> = 27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35 &lt; 27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42 &lt; 27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19 &lt; 27 (min = 19, id = 5)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33 &lt; 19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29 &lt; 19</a:t>
            </a:r>
          </a:p>
          <a:p>
            <a:r>
              <a:rPr lang="en-US" sz="1600" dirty="0"/>
              <a:t>Swap index 2 dan id 5 {</a:t>
            </a:r>
            <a:r>
              <a:rPr lang="en-US" sz="1600" b="1" dirty="0"/>
              <a:t>10</a:t>
            </a:r>
            <a:r>
              <a:rPr lang="en-US" sz="1600" dirty="0"/>
              <a:t>,</a:t>
            </a:r>
            <a:r>
              <a:rPr lang="en-US" sz="1600" b="1" dirty="0"/>
              <a:t>14</a:t>
            </a:r>
            <a:r>
              <a:rPr lang="en-US" sz="1600" dirty="0"/>
              <a:t>,</a:t>
            </a:r>
            <a:r>
              <a:rPr lang="en-US" sz="1600" b="1" dirty="0"/>
              <a:t>19</a:t>
            </a:r>
            <a:r>
              <a:rPr lang="en-US" sz="1600" dirty="0"/>
              <a:t>,35,42,27,33,29}</a:t>
            </a:r>
            <a:endParaRPr lang="en-ID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601FC9-C697-FFA7-F4EF-E8325064C439}"/>
              </a:ext>
            </a:extLst>
          </p:cNvPr>
          <p:cNvSpPr txBox="1"/>
          <p:nvPr/>
        </p:nvSpPr>
        <p:spPr>
          <a:xfrm>
            <a:off x="6930877" y="2880041"/>
            <a:ext cx="398468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Index = 3 ; id = 3</a:t>
            </a:r>
          </a:p>
          <a:p>
            <a:r>
              <a:rPr lang="en-US" sz="1600" dirty="0"/>
              <a:t>Min </a:t>
            </a:r>
            <a:r>
              <a:rPr lang="en-US" sz="1600" dirty="0" err="1"/>
              <a:t>awal</a:t>
            </a:r>
            <a:r>
              <a:rPr lang="en-US" sz="1600" dirty="0"/>
              <a:t> = 35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42 &lt; 35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27 &lt; 35 (min = 27, id = 5)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33 &lt; 27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29 &lt; 27</a:t>
            </a:r>
          </a:p>
          <a:p>
            <a:r>
              <a:rPr lang="en-US" sz="1600" dirty="0"/>
              <a:t>Swap index 3 dan 5 {</a:t>
            </a:r>
            <a:r>
              <a:rPr lang="en-US" sz="1600" b="1" dirty="0"/>
              <a:t>10</a:t>
            </a:r>
            <a:r>
              <a:rPr lang="en-US" sz="1600" dirty="0"/>
              <a:t>,</a:t>
            </a:r>
            <a:r>
              <a:rPr lang="en-US" sz="1600" b="1" dirty="0"/>
              <a:t>14</a:t>
            </a:r>
            <a:r>
              <a:rPr lang="en-US" sz="1600" dirty="0"/>
              <a:t>,</a:t>
            </a:r>
            <a:r>
              <a:rPr lang="en-US" sz="1600" b="1" dirty="0"/>
              <a:t>19</a:t>
            </a:r>
            <a:r>
              <a:rPr lang="en-US" sz="1600" dirty="0"/>
              <a:t>,</a:t>
            </a:r>
            <a:r>
              <a:rPr lang="en-US" sz="1600" b="1" dirty="0"/>
              <a:t>27</a:t>
            </a:r>
            <a:r>
              <a:rPr lang="en-US" sz="1600" dirty="0"/>
              <a:t>,42,35,33,29}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73919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4400"/>
            </a:pPr>
            <a:r>
              <a:rPr lang="en-US"/>
              <a:t>Pokok Bahasan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150000"/>
              </a:lnSpc>
              <a:buSzPts val="2800"/>
              <a:buFont typeface="Wingdings" panose="05000000000000000000" pitchFamily="2" charset="2"/>
              <a:buChar char="ü"/>
            </a:pPr>
            <a:r>
              <a:rPr lang="en-US" sz="2133" dirty="0"/>
              <a:t>Bubble Sort</a:t>
            </a:r>
            <a:endParaRPr sz="2133" dirty="0"/>
          </a:p>
          <a:p>
            <a:pPr marL="0" indent="0">
              <a:lnSpc>
                <a:spcPct val="150000"/>
              </a:lnSpc>
              <a:buSzPts val="2800"/>
              <a:buFont typeface="Wingdings" panose="05000000000000000000" pitchFamily="2" charset="2"/>
              <a:buChar char="ü"/>
            </a:pPr>
            <a:r>
              <a:rPr lang="en-US" sz="2133" dirty="0"/>
              <a:t>Selection Sort</a:t>
            </a:r>
            <a:endParaRPr sz="2133" dirty="0"/>
          </a:p>
          <a:p>
            <a:pPr marL="0" indent="0">
              <a:lnSpc>
                <a:spcPct val="150000"/>
              </a:lnSpc>
              <a:buSzPts val="2800"/>
              <a:buFont typeface="Wingdings" panose="05000000000000000000" pitchFamily="2" charset="2"/>
              <a:buChar char="ü"/>
            </a:pPr>
            <a:r>
              <a:rPr lang="en-US" sz="2133" dirty="0"/>
              <a:t>Insertion Sort</a:t>
            </a:r>
            <a:endParaRPr sz="2133" dirty="0"/>
          </a:p>
          <a:p>
            <a:pPr marL="0" indent="0"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(3)</a:t>
            </a:r>
            <a:endParaRPr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147949E-5B07-FAD7-9559-7DA4C3CF6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125268"/>
              </p:ext>
            </p:extLst>
          </p:nvPr>
        </p:nvGraphicFramePr>
        <p:xfrm>
          <a:off x="1326271" y="1948323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577899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8114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32967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8309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72703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164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89744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98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27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4790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79CBA4-4841-8257-366F-C69443E8D176}"/>
              </a:ext>
            </a:extLst>
          </p:cNvPr>
          <p:cNvSpPr txBox="1"/>
          <p:nvPr/>
        </p:nvSpPr>
        <p:spPr>
          <a:xfrm>
            <a:off x="412623" y="1946002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3C129-D058-6B97-A911-EB189200CF0D}"/>
              </a:ext>
            </a:extLst>
          </p:cNvPr>
          <p:cNvSpPr txBox="1"/>
          <p:nvPr/>
        </p:nvSpPr>
        <p:spPr>
          <a:xfrm>
            <a:off x="1223348" y="2449735"/>
            <a:ext cx="39846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Index = 4 ; id = 4</a:t>
            </a:r>
          </a:p>
          <a:p>
            <a:r>
              <a:rPr lang="en-US" sz="1600" dirty="0"/>
              <a:t>Min </a:t>
            </a:r>
            <a:r>
              <a:rPr lang="en-US" sz="1600" dirty="0" err="1"/>
              <a:t>awal</a:t>
            </a:r>
            <a:r>
              <a:rPr lang="en-US" sz="1600" dirty="0"/>
              <a:t> = 42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35 &lt; 42 (min = 35, id = 5)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33 &lt; 35 (min = 33, id = 6)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29 &lt; 33 (min = 29, id = 7)</a:t>
            </a:r>
          </a:p>
          <a:p>
            <a:r>
              <a:rPr lang="en-US" sz="1600" dirty="0"/>
              <a:t>Swap index 4 dan 7 {</a:t>
            </a:r>
            <a:r>
              <a:rPr lang="en-US" sz="1600" b="1" dirty="0"/>
              <a:t>10</a:t>
            </a:r>
            <a:r>
              <a:rPr lang="en-US" sz="1600" dirty="0"/>
              <a:t>,</a:t>
            </a:r>
            <a:r>
              <a:rPr lang="en-US" sz="1600" b="1" dirty="0"/>
              <a:t>14</a:t>
            </a:r>
            <a:r>
              <a:rPr lang="en-US" sz="1600" dirty="0"/>
              <a:t>,</a:t>
            </a:r>
            <a:r>
              <a:rPr lang="en-US" sz="1600" b="1" dirty="0"/>
              <a:t>19</a:t>
            </a:r>
            <a:r>
              <a:rPr lang="en-US" sz="1600" dirty="0"/>
              <a:t>,</a:t>
            </a:r>
            <a:r>
              <a:rPr lang="en-US" sz="1600" b="1" dirty="0"/>
              <a:t>27</a:t>
            </a:r>
            <a:r>
              <a:rPr lang="en-US" sz="1600" dirty="0"/>
              <a:t>,</a:t>
            </a:r>
            <a:r>
              <a:rPr lang="en-US" sz="1600" b="1" dirty="0"/>
              <a:t>29</a:t>
            </a:r>
            <a:r>
              <a:rPr lang="en-US" sz="1600" dirty="0"/>
              <a:t>,35,33,42}</a:t>
            </a:r>
            <a:endParaRPr lang="en-ID" sz="1600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D34B408A-B805-7374-5FBB-267F8F1F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16282"/>
              </p:ext>
            </p:extLst>
          </p:nvPr>
        </p:nvGraphicFramePr>
        <p:xfrm>
          <a:off x="1326271" y="4300078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577899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8114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32967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8309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72703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164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89744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98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27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33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4790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9C96E33-AFB2-AEE7-34AC-ABD781CAFBC1}"/>
              </a:ext>
            </a:extLst>
          </p:cNvPr>
          <p:cNvSpPr txBox="1"/>
          <p:nvPr/>
        </p:nvSpPr>
        <p:spPr>
          <a:xfrm>
            <a:off x="412623" y="4297757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87BE8F-D215-FC40-65F2-E36ED85D4190}"/>
              </a:ext>
            </a:extLst>
          </p:cNvPr>
          <p:cNvSpPr txBox="1"/>
          <p:nvPr/>
        </p:nvSpPr>
        <p:spPr>
          <a:xfrm>
            <a:off x="1223348" y="4801490"/>
            <a:ext cx="39846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Index = 5 ; id = 5</a:t>
            </a:r>
          </a:p>
          <a:p>
            <a:r>
              <a:rPr lang="en-US" sz="1600" dirty="0"/>
              <a:t>Min </a:t>
            </a:r>
            <a:r>
              <a:rPr lang="en-US" sz="1600" dirty="0" err="1"/>
              <a:t>awal</a:t>
            </a:r>
            <a:r>
              <a:rPr lang="en-US" sz="1600" dirty="0"/>
              <a:t> = 35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33 &lt; 35 (min = 33, id = 6)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42 &lt; 33</a:t>
            </a:r>
          </a:p>
          <a:p>
            <a:r>
              <a:rPr lang="en-US" sz="1600" dirty="0"/>
              <a:t>Swap index 5 dan 6 {</a:t>
            </a:r>
            <a:r>
              <a:rPr lang="en-US" sz="1600" b="1" dirty="0"/>
              <a:t>10</a:t>
            </a:r>
            <a:r>
              <a:rPr lang="en-US" sz="1600" dirty="0"/>
              <a:t>,</a:t>
            </a:r>
            <a:r>
              <a:rPr lang="en-US" sz="1600" b="1" dirty="0"/>
              <a:t>14</a:t>
            </a:r>
            <a:r>
              <a:rPr lang="en-US" sz="1600" dirty="0"/>
              <a:t>,</a:t>
            </a:r>
            <a:r>
              <a:rPr lang="en-US" sz="1600" b="1" dirty="0"/>
              <a:t>19</a:t>
            </a:r>
            <a:r>
              <a:rPr lang="en-US" sz="1600" dirty="0"/>
              <a:t>,</a:t>
            </a:r>
            <a:r>
              <a:rPr lang="en-US" sz="1600" b="1" dirty="0"/>
              <a:t>27</a:t>
            </a:r>
            <a:r>
              <a:rPr lang="en-US" sz="1600" dirty="0"/>
              <a:t>,</a:t>
            </a:r>
            <a:r>
              <a:rPr lang="en-US" sz="1600" b="1" dirty="0"/>
              <a:t>29</a:t>
            </a:r>
            <a:r>
              <a:rPr lang="en-US" sz="1600" dirty="0"/>
              <a:t>,</a:t>
            </a:r>
            <a:r>
              <a:rPr lang="en-US" sz="1600" b="1" dirty="0"/>
              <a:t>33</a:t>
            </a:r>
            <a:r>
              <a:rPr lang="en-US" sz="1600" dirty="0"/>
              <a:t>,35,42}</a:t>
            </a:r>
            <a:endParaRPr lang="en-ID" sz="1600" dirty="0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14F44A9F-9397-1BE2-A5B4-4C32CC290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8790"/>
              </p:ext>
            </p:extLst>
          </p:nvPr>
        </p:nvGraphicFramePr>
        <p:xfrm>
          <a:off x="7236071" y="1950644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577899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8114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32967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8309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72703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164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89744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98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27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33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35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4790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A84BE9-8038-96CC-E678-3311A460B72D}"/>
              </a:ext>
            </a:extLst>
          </p:cNvPr>
          <p:cNvSpPr txBox="1"/>
          <p:nvPr/>
        </p:nvSpPr>
        <p:spPr>
          <a:xfrm>
            <a:off x="6322423" y="1948323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09B79E-0DA2-7ABA-C53D-504FF63B52D3}"/>
              </a:ext>
            </a:extLst>
          </p:cNvPr>
          <p:cNvSpPr txBox="1"/>
          <p:nvPr/>
        </p:nvSpPr>
        <p:spPr>
          <a:xfrm>
            <a:off x="7133148" y="2452056"/>
            <a:ext cx="39846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Index = 6 ; id = 6</a:t>
            </a:r>
          </a:p>
          <a:p>
            <a:r>
              <a:rPr lang="en-US" sz="1600" dirty="0"/>
              <a:t>Min </a:t>
            </a:r>
            <a:r>
              <a:rPr lang="en-US" sz="1600" dirty="0" err="1"/>
              <a:t>awal</a:t>
            </a:r>
            <a:r>
              <a:rPr lang="en-US" sz="1600" dirty="0"/>
              <a:t> = 35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42 &lt; 35</a:t>
            </a:r>
          </a:p>
          <a:p>
            <a:r>
              <a:rPr lang="en-US" sz="1600" dirty="0"/>
              <a:t>Swap index 6 dan 6 {</a:t>
            </a:r>
            <a:r>
              <a:rPr lang="en-US" sz="1600" b="1" dirty="0"/>
              <a:t>10</a:t>
            </a:r>
            <a:r>
              <a:rPr lang="en-US" sz="1600" dirty="0"/>
              <a:t>,</a:t>
            </a:r>
            <a:r>
              <a:rPr lang="en-US" sz="1600" b="1" dirty="0"/>
              <a:t>14</a:t>
            </a:r>
            <a:r>
              <a:rPr lang="en-US" sz="1600" dirty="0"/>
              <a:t>,</a:t>
            </a:r>
            <a:r>
              <a:rPr lang="en-US" sz="1600" b="1" dirty="0"/>
              <a:t>19</a:t>
            </a:r>
            <a:r>
              <a:rPr lang="en-US" sz="1600" dirty="0"/>
              <a:t>,</a:t>
            </a:r>
            <a:r>
              <a:rPr lang="en-US" sz="1600" b="1" dirty="0"/>
              <a:t>27</a:t>
            </a:r>
            <a:r>
              <a:rPr lang="en-US" sz="1600" dirty="0"/>
              <a:t>,</a:t>
            </a:r>
            <a:r>
              <a:rPr lang="en-US" sz="1600" b="1" dirty="0"/>
              <a:t>29</a:t>
            </a:r>
            <a:r>
              <a:rPr lang="en-US" sz="1600" dirty="0"/>
              <a:t>,</a:t>
            </a:r>
            <a:r>
              <a:rPr lang="en-US" sz="1600" b="1" dirty="0"/>
              <a:t>33</a:t>
            </a:r>
            <a:r>
              <a:rPr lang="en-US" sz="1600" dirty="0"/>
              <a:t>,</a:t>
            </a:r>
            <a:r>
              <a:rPr lang="en-US" sz="1600" b="1" dirty="0"/>
              <a:t>35</a:t>
            </a:r>
            <a:r>
              <a:rPr lang="en-US" sz="1600" dirty="0"/>
              <a:t>,</a:t>
            </a:r>
            <a:r>
              <a:rPr lang="en-US" sz="1600" b="1" dirty="0"/>
              <a:t>42</a:t>
            </a:r>
            <a:r>
              <a:rPr lang="en-US" sz="1600" dirty="0"/>
              <a:t>}</a:t>
            </a:r>
            <a:endParaRPr lang="en-ID" sz="1600" dirty="0"/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C49E591-D351-B490-9A58-A8FFD064C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41730"/>
              </p:ext>
            </p:extLst>
          </p:nvPr>
        </p:nvGraphicFramePr>
        <p:xfrm>
          <a:off x="6934259" y="5040088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577899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8114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32967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8309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72703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164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89744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98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27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33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35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42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47905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04DC2D4-B5CB-7CEF-0D9D-87CC9576472B}"/>
              </a:ext>
            </a:extLst>
          </p:cNvPr>
          <p:cNvSpPr txBox="1"/>
          <p:nvPr/>
        </p:nvSpPr>
        <p:spPr>
          <a:xfrm>
            <a:off x="7824858" y="4333721"/>
            <a:ext cx="237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Hasil Akhir </a:t>
            </a:r>
            <a:r>
              <a:rPr lang="en-US" b="1" dirty="0" err="1">
                <a:solidFill>
                  <a:schemeClr val="accent1"/>
                </a:solidFill>
              </a:rPr>
              <a:t>Pengurutan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Algoritma</a:t>
            </a:r>
            <a:r>
              <a:rPr lang="en-US" dirty="0"/>
              <a:t> Selection Sort</a:t>
            </a:r>
            <a:endParaRPr dirty="0"/>
          </a:p>
        </p:txBody>
      </p:sp>
      <p:sp>
        <p:nvSpPr>
          <p:cNvPr id="5" name="Google Shape;271;p81">
            <a:extLst>
              <a:ext uri="{FF2B5EF4-FFF2-40B4-BE49-F238E27FC236}">
                <a16:creationId xmlns:a16="http://schemas.microsoft.com/office/drawing/2014/main" id="{0FF89802-9567-D025-3FD1-DD099A7B065A}"/>
              </a:ext>
            </a:extLst>
          </p:cNvPr>
          <p:cNvSpPr txBox="1"/>
          <p:nvPr/>
        </p:nvSpPr>
        <p:spPr>
          <a:xfrm>
            <a:off x="838200" y="1988254"/>
            <a:ext cx="6841564" cy="34778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Selection Sort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, size) 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for i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0 to size-1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minIndex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minValue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	for j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i+1 to size-1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if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[j]&lt;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minValue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	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minIndex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  j</a:t>
            </a:r>
            <a:endParaRPr lang="en-US"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	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minValue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[j]</a:t>
            </a: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	swap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] and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minIndex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]</a:t>
            </a:r>
          </a:p>
          <a:p>
            <a:endParaRPr lang="en-US"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return (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)			</a:t>
            </a:r>
            <a:endParaRPr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9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SelectionSort</a:t>
            </a:r>
            <a:endParaRPr dirty="0"/>
          </a:p>
        </p:txBody>
      </p:sp>
      <p:pic>
        <p:nvPicPr>
          <p:cNvPr id="3" name="Ilustrasi Selection Sort">
            <a:hlinkClick r:id="" action="ppaction://media"/>
            <a:extLst>
              <a:ext uri="{FF2B5EF4-FFF2-40B4-BE49-F238E27FC236}">
                <a16:creationId xmlns:a16="http://schemas.microsoft.com/office/drawing/2014/main" id="{215AD1BB-5A79-A901-4C49-CBBC8B7058A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995738" y="2128838"/>
            <a:ext cx="4200525" cy="260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81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94"/>
          <p:cNvSpPr txBox="1">
            <a:spLocks noGrp="1"/>
          </p:cNvSpPr>
          <p:nvPr>
            <p:ph type="ctrTitle"/>
          </p:nvPr>
        </p:nvSpPr>
        <p:spPr>
          <a:xfrm>
            <a:off x="1524000" y="171871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6000"/>
            </a:pPr>
            <a:r>
              <a:rPr lang="en-US"/>
              <a:t>Insertion Sort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/>
              <a:t>Insertion Sort</a:t>
            </a:r>
            <a:endParaRPr/>
          </a:p>
        </p:txBody>
      </p:sp>
      <p:sp>
        <p:nvSpPr>
          <p:cNvPr id="367" name="Google Shape;367;p9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57189" indent="-342891">
              <a:buSzPts val="1800"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sederetan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deret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dua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i="1" dirty="0"/>
              <a:t>sorted</a:t>
            </a:r>
            <a:r>
              <a:rPr lang="en-US" dirty="0"/>
              <a:t> (</a:t>
            </a:r>
            <a:r>
              <a:rPr lang="en-US" dirty="0" err="1"/>
              <a:t>terurut</a:t>
            </a:r>
            <a:r>
              <a:rPr lang="en-US" dirty="0"/>
              <a:t>) dan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i="1" dirty="0"/>
              <a:t>unsorted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).</a:t>
            </a:r>
            <a:endParaRPr dirty="0"/>
          </a:p>
          <a:p>
            <a:pPr marL="457189" indent="-342891">
              <a:buSzPts val="1800"/>
            </a:pP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penyisipan</a:t>
            </a:r>
            <a:r>
              <a:rPr lang="en-US" dirty="0"/>
              <a:t> (</a:t>
            </a:r>
            <a:r>
              <a:rPr lang="en-US" i="1" dirty="0"/>
              <a:t>insertion</a:t>
            </a:r>
            <a:r>
              <a:rPr lang="en-US" dirty="0"/>
              <a:t>)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posisi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terurut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/>
              <a:t>Ilustrasi Pengurutan</a:t>
            </a:r>
            <a:endParaRPr/>
          </a:p>
        </p:txBody>
      </p:sp>
      <p:sp>
        <p:nvSpPr>
          <p:cNvPr id="373" name="Google Shape;373;p96"/>
          <p:cNvSpPr/>
          <p:nvPr/>
        </p:nvSpPr>
        <p:spPr>
          <a:xfrm>
            <a:off x="3066771" y="184643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374" name="Google Shape;374;p96"/>
          <p:cNvSpPr/>
          <p:nvPr/>
        </p:nvSpPr>
        <p:spPr>
          <a:xfrm>
            <a:off x="3766815" y="184643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375" name="Google Shape;375;p96"/>
          <p:cNvSpPr/>
          <p:nvPr/>
        </p:nvSpPr>
        <p:spPr>
          <a:xfrm>
            <a:off x="4466858" y="185569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376" name="Google Shape;376;p96"/>
          <p:cNvSpPr/>
          <p:nvPr/>
        </p:nvSpPr>
        <p:spPr>
          <a:xfrm>
            <a:off x="5166901" y="185569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377" name="Google Shape;377;p96"/>
          <p:cNvSpPr/>
          <p:nvPr/>
        </p:nvSpPr>
        <p:spPr>
          <a:xfrm>
            <a:off x="5866943" y="185569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378" name="Google Shape;378;p96"/>
          <p:cNvSpPr/>
          <p:nvPr/>
        </p:nvSpPr>
        <p:spPr>
          <a:xfrm>
            <a:off x="6566987" y="185569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379" name="Google Shape;379;p96"/>
          <p:cNvSpPr/>
          <p:nvPr/>
        </p:nvSpPr>
        <p:spPr>
          <a:xfrm>
            <a:off x="7267030" y="185569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380" name="Google Shape;380;p96"/>
          <p:cNvSpPr/>
          <p:nvPr/>
        </p:nvSpPr>
        <p:spPr>
          <a:xfrm>
            <a:off x="3066771" y="288759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381" name="Google Shape;381;p96"/>
          <p:cNvSpPr/>
          <p:nvPr/>
        </p:nvSpPr>
        <p:spPr>
          <a:xfrm>
            <a:off x="3766815" y="288759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382" name="Google Shape;382;p96"/>
          <p:cNvSpPr/>
          <p:nvPr/>
        </p:nvSpPr>
        <p:spPr>
          <a:xfrm>
            <a:off x="4466858" y="289685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383" name="Google Shape;383;p96"/>
          <p:cNvSpPr/>
          <p:nvPr/>
        </p:nvSpPr>
        <p:spPr>
          <a:xfrm>
            <a:off x="5166901" y="289685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384" name="Google Shape;384;p96"/>
          <p:cNvSpPr/>
          <p:nvPr/>
        </p:nvSpPr>
        <p:spPr>
          <a:xfrm>
            <a:off x="5866943" y="289685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385" name="Google Shape;385;p96"/>
          <p:cNvSpPr/>
          <p:nvPr/>
        </p:nvSpPr>
        <p:spPr>
          <a:xfrm>
            <a:off x="6566987" y="289685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386" name="Google Shape;386;p96"/>
          <p:cNvSpPr/>
          <p:nvPr/>
        </p:nvSpPr>
        <p:spPr>
          <a:xfrm>
            <a:off x="7267030" y="289685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387" name="Google Shape;387;p96"/>
          <p:cNvSpPr/>
          <p:nvPr/>
        </p:nvSpPr>
        <p:spPr>
          <a:xfrm>
            <a:off x="776141" y="2211413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Unsorted</a:t>
            </a:r>
            <a:endParaRPr sz="1400"/>
          </a:p>
        </p:txBody>
      </p:sp>
      <p:sp>
        <p:nvSpPr>
          <p:cNvPr id="388" name="Google Shape;388;p96"/>
          <p:cNvSpPr/>
          <p:nvPr/>
        </p:nvSpPr>
        <p:spPr>
          <a:xfrm>
            <a:off x="776141" y="1817595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Sorted</a:t>
            </a:r>
            <a:endParaRPr sz="1400"/>
          </a:p>
        </p:txBody>
      </p:sp>
      <p:sp>
        <p:nvSpPr>
          <p:cNvPr id="389" name="Google Shape;389;p96"/>
          <p:cNvSpPr/>
          <p:nvPr/>
        </p:nvSpPr>
        <p:spPr>
          <a:xfrm>
            <a:off x="776141" y="2621609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Data Awal</a:t>
            </a:r>
            <a:endParaRPr sz="1400"/>
          </a:p>
        </p:txBody>
      </p:sp>
      <p:cxnSp>
        <p:nvCxnSpPr>
          <p:cNvPr id="390" name="Google Shape;390;p96"/>
          <p:cNvCxnSpPr/>
          <p:nvPr/>
        </p:nvCxnSpPr>
        <p:spPr>
          <a:xfrm>
            <a:off x="3741176" y="2621609"/>
            <a:ext cx="0" cy="1264779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91" name="Google Shape;391;p96"/>
          <p:cNvSpPr txBox="1"/>
          <p:nvPr/>
        </p:nvSpPr>
        <p:spPr>
          <a:xfrm>
            <a:off x="776144" y="4088325"/>
            <a:ext cx="836785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langkah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1 : Data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terdiri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2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bagian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sorted dan unsorted</a:t>
            </a:r>
            <a:endParaRPr sz="1400" dirty="0"/>
          </a:p>
        </p:txBody>
      </p:sp>
      <p:sp>
        <p:nvSpPr>
          <p:cNvPr id="392" name="Google Shape;392;p96"/>
          <p:cNvSpPr txBox="1"/>
          <p:nvPr/>
        </p:nvSpPr>
        <p:spPr>
          <a:xfrm>
            <a:off x="776142" y="4523007"/>
            <a:ext cx="899637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Pada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langkah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pertama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item index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pertama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data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langsung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menjadi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bagian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sorted</a:t>
            </a:r>
            <a:endParaRPr sz="1400" dirty="0"/>
          </a:p>
        </p:txBody>
      </p:sp>
      <p:sp>
        <p:nvSpPr>
          <p:cNvPr id="393" name="Google Shape;393;p96"/>
          <p:cNvSpPr txBox="1"/>
          <p:nvPr/>
        </p:nvSpPr>
        <p:spPr>
          <a:xfrm>
            <a:off x="776142" y="4957690"/>
            <a:ext cx="361990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Sisanya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menjadi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bagian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unsorted</a:t>
            </a:r>
            <a:endParaRPr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/>
              <a:t>Ilustrasi Pengurutan(2)</a:t>
            </a:r>
            <a:endParaRPr/>
          </a:p>
        </p:txBody>
      </p:sp>
      <p:sp>
        <p:nvSpPr>
          <p:cNvPr id="399" name="Google Shape;399;p97"/>
          <p:cNvSpPr/>
          <p:nvPr/>
        </p:nvSpPr>
        <p:spPr>
          <a:xfrm>
            <a:off x="3128830" y="1729099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400" name="Google Shape;400;p97"/>
          <p:cNvSpPr/>
          <p:nvPr/>
        </p:nvSpPr>
        <p:spPr>
          <a:xfrm>
            <a:off x="3828873" y="1729099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401" name="Google Shape;401;p97"/>
          <p:cNvSpPr/>
          <p:nvPr/>
        </p:nvSpPr>
        <p:spPr>
          <a:xfrm>
            <a:off x="4528915" y="173835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02" name="Google Shape;402;p97"/>
          <p:cNvSpPr/>
          <p:nvPr/>
        </p:nvSpPr>
        <p:spPr>
          <a:xfrm>
            <a:off x="5228959" y="173835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03" name="Google Shape;403;p97"/>
          <p:cNvSpPr/>
          <p:nvPr/>
        </p:nvSpPr>
        <p:spPr>
          <a:xfrm>
            <a:off x="5929002" y="173835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04" name="Google Shape;404;p97"/>
          <p:cNvSpPr/>
          <p:nvPr/>
        </p:nvSpPr>
        <p:spPr>
          <a:xfrm>
            <a:off x="6629045" y="173835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05" name="Google Shape;405;p97"/>
          <p:cNvSpPr/>
          <p:nvPr/>
        </p:nvSpPr>
        <p:spPr>
          <a:xfrm>
            <a:off x="7329087" y="173835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06" name="Google Shape;406;p97"/>
          <p:cNvSpPr/>
          <p:nvPr/>
        </p:nvSpPr>
        <p:spPr>
          <a:xfrm>
            <a:off x="3128830" y="277026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407" name="Google Shape;407;p97"/>
          <p:cNvSpPr/>
          <p:nvPr/>
        </p:nvSpPr>
        <p:spPr>
          <a:xfrm>
            <a:off x="3828873" y="277026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408" name="Google Shape;408;p97"/>
          <p:cNvSpPr/>
          <p:nvPr/>
        </p:nvSpPr>
        <p:spPr>
          <a:xfrm>
            <a:off x="4528915" y="2779520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09" name="Google Shape;409;p97"/>
          <p:cNvSpPr/>
          <p:nvPr/>
        </p:nvSpPr>
        <p:spPr>
          <a:xfrm>
            <a:off x="5228959" y="2779520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10" name="Google Shape;410;p97"/>
          <p:cNvSpPr/>
          <p:nvPr/>
        </p:nvSpPr>
        <p:spPr>
          <a:xfrm>
            <a:off x="5929002" y="2779520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11" name="Google Shape;411;p97"/>
          <p:cNvSpPr/>
          <p:nvPr/>
        </p:nvSpPr>
        <p:spPr>
          <a:xfrm>
            <a:off x="6629045" y="2779520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12" name="Google Shape;412;p97"/>
          <p:cNvSpPr/>
          <p:nvPr/>
        </p:nvSpPr>
        <p:spPr>
          <a:xfrm>
            <a:off x="7329087" y="2779520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13" name="Google Shape;413;p97"/>
          <p:cNvSpPr/>
          <p:nvPr/>
        </p:nvSpPr>
        <p:spPr>
          <a:xfrm>
            <a:off x="838200" y="2094077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Unsorted</a:t>
            </a:r>
            <a:endParaRPr sz="1400"/>
          </a:p>
        </p:txBody>
      </p:sp>
      <p:sp>
        <p:nvSpPr>
          <p:cNvPr id="414" name="Google Shape;414;p97"/>
          <p:cNvSpPr/>
          <p:nvPr/>
        </p:nvSpPr>
        <p:spPr>
          <a:xfrm>
            <a:off x="838200" y="1700259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Sorted</a:t>
            </a:r>
            <a:endParaRPr sz="1400"/>
          </a:p>
        </p:txBody>
      </p:sp>
      <p:sp>
        <p:nvSpPr>
          <p:cNvPr id="415" name="Google Shape;415;p97"/>
          <p:cNvSpPr/>
          <p:nvPr/>
        </p:nvSpPr>
        <p:spPr>
          <a:xfrm>
            <a:off x="838200" y="2504273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Data Awal</a:t>
            </a:r>
            <a:endParaRPr sz="1400"/>
          </a:p>
        </p:txBody>
      </p:sp>
      <p:sp>
        <p:nvSpPr>
          <p:cNvPr id="416" name="Google Shape;416;p97"/>
          <p:cNvSpPr txBox="1"/>
          <p:nvPr/>
        </p:nvSpPr>
        <p:spPr>
          <a:xfrm>
            <a:off x="857476" y="3840820"/>
            <a:ext cx="1016493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Langkah 2 :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dimulai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nilai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ke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2,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dibandingkan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nilai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kirinya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bagian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sorted)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7" name="Google Shape;417;p97"/>
          <p:cNvCxnSpPr/>
          <p:nvPr/>
        </p:nvCxnSpPr>
        <p:spPr>
          <a:xfrm>
            <a:off x="3803235" y="2504273"/>
            <a:ext cx="0" cy="1264779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18" name="Google Shape;418;p97"/>
          <p:cNvSpPr txBox="1"/>
          <p:nvPr/>
        </p:nvSpPr>
        <p:spPr>
          <a:xfrm>
            <a:off x="857475" y="4240889"/>
            <a:ext cx="1049632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Jika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nilai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kirinya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tidak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lebih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besar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maka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posisi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tetap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dan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nilai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ke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2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menjadi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bagian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sorted</a:t>
            </a:r>
            <a:endParaRPr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3D62868-E15A-B89E-FF82-ECF9EC11025F}"/>
              </a:ext>
            </a:extLst>
          </p:cNvPr>
          <p:cNvGrpSpPr/>
          <p:nvPr/>
        </p:nvGrpSpPr>
        <p:grpSpPr>
          <a:xfrm>
            <a:off x="3128829" y="4499916"/>
            <a:ext cx="4866118" cy="1264779"/>
            <a:chOff x="3163013" y="5113979"/>
            <a:chExt cx="4866118" cy="1264779"/>
          </a:xfrm>
        </p:grpSpPr>
        <p:sp>
          <p:nvSpPr>
            <p:cNvPr id="419" name="Google Shape;419;p97"/>
            <p:cNvSpPr/>
            <p:nvPr/>
          </p:nvSpPr>
          <p:spPr>
            <a:xfrm>
              <a:off x="3163013" y="5496045"/>
              <a:ext cx="665860" cy="658739"/>
            </a:xfrm>
            <a:prstGeom prst="roundRect">
              <a:avLst>
                <a:gd name="adj" fmla="val 16667"/>
              </a:avLst>
            </a:prstGeom>
            <a:solidFill>
              <a:srgbClr val="68933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400">
                  <a:solidFill>
                    <a:schemeClr val="lt1"/>
                  </a:solidFill>
                </a:rPr>
                <a:t>7</a:t>
              </a:r>
              <a:endParaRPr sz="1400"/>
            </a:p>
          </p:txBody>
        </p:sp>
        <p:sp>
          <p:nvSpPr>
            <p:cNvPr id="420" name="Google Shape;420;p97"/>
            <p:cNvSpPr/>
            <p:nvPr/>
          </p:nvSpPr>
          <p:spPr>
            <a:xfrm>
              <a:off x="3863055" y="5496045"/>
              <a:ext cx="665860" cy="658739"/>
            </a:xfrm>
            <a:prstGeom prst="roundRect">
              <a:avLst>
                <a:gd name="adj" fmla="val 16667"/>
              </a:avLst>
            </a:prstGeom>
            <a:solidFill>
              <a:srgbClr val="68933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400">
                  <a:solidFill>
                    <a:schemeClr val="lt1"/>
                  </a:solidFill>
                </a:rPr>
                <a:t>8</a:t>
              </a:r>
              <a:endParaRPr sz="1400"/>
            </a:p>
          </p:txBody>
        </p:sp>
        <p:sp>
          <p:nvSpPr>
            <p:cNvPr id="421" name="Google Shape;421;p97"/>
            <p:cNvSpPr/>
            <p:nvPr/>
          </p:nvSpPr>
          <p:spPr>
            <a:xfrm>
              <a:off x="4563099" y="5505304"/>
              <a:ext cx="665860" cy="658739"/>
            </a:xfrm>
            <a:prstGeom prst="roundRect">
              <a:avLst>
                <a:gd name="adj" fmla="val 16667"/>
              </a:avLst>
            </a:prstGeom>
            <a:solidFill>
              <a:srgbClr val="2684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400">
                  <a:solidFill>
                    <a:schemeClr val="lt1"/>
                  </a:solidFill>
                </a:rPr>
                <a:t>5</a:t>
              </a:r>
              <a:endParaRPr sz="1400"/>
            </a:p>
          </p:txBody>
        </p:sp>
        <p:sp>
          <p:nvSpPr>
            <p:cNvPr id="422" name="Google Shape;422;p97"/>
            <p:cNvSpPr/>
            <p:nvPr/>
          </p:nvSpPr>
          <p:spPr>
            <a:xfrm>
              <a:off x="5263142" y="5505304"/>
              <a:ext cx="665860" cy="658739"/>
            </a:xfrm>
            <a:prstGeom prst="roundRect">
              <a:avLst>
                <a:gd name="adj" fmla="val 16667"/>
              </a:avLst>
            </a:prstGeom>
            <a:solidFill>
              <a:srgbClr val="2684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400">
                  <a:solidFill>
                    <a:schemeClr val="lt1"/>
                  </a:solidFill>
                </a:rPr>
                <a:t>2</a:t>
              </a:r>
              <a:endParaRPr sz="1400"/>
            </a:p>
          </p:txBody>
        </p:sp>
        <p:sp>
          <p:nvSpPr>
            <p:cNvPr id="423" name="Google Shape;423;p97"/>
            <p:cNvSpPr/>
            <p:nvPr/>
          </p:nvSpPr>
          <p:spPr>
            <a:xfrm>
              <a:off x="5963185" y="5505304"/>
              <a:ext cx="665860" cy="658739"/>
            </a:xfrm>
            <a:prstGeom prst="roundRect">
              <a:avLst>
                <a:gd name="adj" fmla="val 16667"/>
              </a:avLst>
            </a:prstGeom>
            <a:solidFill>
              <a:srgbClr val="2684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400">
                  <a:solidFill>
                    <a:schemeClr val="lt1"/>
                  </a:solidFill>
                </a:rPr>
                <a:t>4</a:t>
              </a:r>
              <a:endParaRPr sz="1400"/>
            </a:p>
          </p:txBody>
        </p:sp>
        <p:sp>
          <p:nvSpPr>
            <p:cNvPr id="424" name="Google Shape;424;p97"/>
            <p:cNvSpPr/>
            <p:nvPr/>
          </p:nvSpPr>
          <p:spPr>
            <a:xfrm>
              <a:off x="6663227" y="5505304"/>
              <a:ext cx="665860" cy="658739"/>
            </a:xfrm>
            <a:prstGeom prst="roundRect">
              <a:avLst>
                <a:gd name="adj" fmla="val 16667"/>
              </a:avLst>
            </a:prstGeom>
            <a:solidFill>
              <a:srgbClr val="2684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400">
                  <a:solidFill>
                    <a:schemeClr val="lt1"/>
                  </a:solidFill>
                </a:rPr>
                <a:t>6</a:t>
              </a:r>
              <a:endParaRPr sz="1400"/>
            </a:p>
          </p:txBody>
        </p:sp>
        <p:sp>
          <p:nvSpPr>
            <p:cNvPr id="425" name="Google Shape;425;p97"/>
            <p:cNvSpPr/>
            <p:nvPr/>
          </p:nvSpPr>
          <p:spPr>
            <a:xfrm>
              <a:off x="7363271" y="5505304"/>
              <a:ext cx="665860" cy="658739"/>
            </a:xfrm>
            <a:prstGeom prst="roundRect">
              <a:avLst>
                <a:gd name="adj" fmla="val 16667"/>
              </a:avLst>
            </a:prstGeom>
            <a:solidFill>
              <a:srgbClr val="2684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400">
                  <a:solidFill>
                    <a:schemeClr val="lt1"/>
                  </a:solidFill>
                </a:rPr>
                <a:t>3</a:t>
              </a:r>
              <a:endParaRPr sz="1400"/>
            </a:p>
          </p:txBody>
        </p:sp>
        <p:cxnSp>
          <p:nvCxnSpPr>
            <p:cNvPr id="426" name="Google Shape;426;p97"/>
            <p:cNvCxnSpPr/>
            <p:nvPr/>
          </p:nvCxnSpPr>
          <p:spPr>
            <a:xfrm>
              <a:off x="4528915" y="5113979"/>
              <a:ext cx="0" cy="1264779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(3)</a:t>
            </a:r>
            <a:endParaRPr dirty="0"/>
          </a:p>
        </p:txBody>
      </p:sp>
      <p:sp>
        <p:nvSpPr>
          <p:cNvPr id="433" name="Google Shape;433;p98"/>
          <p:cNvSpPr/>
          <p:nvPr/>
        </p:nvSpPr>
        <p:spPr>
          <a:xfrm>
            <a:off x="482256" y="2093765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Unsorted</a:t>
            </a:r>
            <a:endParaRPr sz="1400"/>
          </a:p>
        </p:txBody>
      </p:sp>
      <p:sp>
        <p:nvSpPr>
          <p:cNvPr id="434" name="Google Shape;434;p98"/>
          <p:cNvSpPr/>
          <p:nvPr/>
        </p:nvSpPr>
        <p:spPr>
          <a:xfrm>
            <a:off x="482256" y="1699948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Sorted</a:t>
            </a:r>
            <a:endParaRPr sz="1400"/>
          </a:p>
        </p:txBody>
      </p:sp>
      <p:sp>
        <p:nvSpPr>
          <p:cNvPr id="435" name="Google Shape;435;p98"/>
          <p:cNvSpPr/>
          <p:nvPr/>
        </p:nvSpPr>
        <p:spPr>
          <a:xfrm>
            <a:off x="482256" y="2503963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Data Awal</a:t>
            </a:r>
            <a:endParaRPr sz="1400"/>
          </a:p>
        </p:txBody>
      </p:sp>
      <p:sp>
        <p:nvSpPr>
          <p:cNvPr id="436" name="Google Shape;436;p98"/>
          <p:cNvSpPr/>
          <p:nvPr/>
        </p:nvSpPr>
        <p:spPr>
          <a:xfrm>
            <a:off x="2341633" y="169994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437" name="Google Shape;437;p98"/>
          <p:cNvSpPr/>
          <p:nvPr/>
        </p:nvSpPr>
        <p:spPr>
          <a:xfrm>
            <a:off x="3041676" y="169994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438" name="Google Shape;438;p98"/>
          <p:cNvSpPr/>
          <p:nvPr/>
        </p:nvSpPr>
        <p:spPr>
          <a:xfrm>
            <a:off x="3741718" y="170920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39" name="Google Shape;439;p98"/>
          <p:cNvSpPr/>
          <p:nvPr/>
        </p:nvSpPr>
        <p:spPr>
          <a:xfrm>
            <a:off x="4441762" y="170920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40" name="Google Shape;440;p98"/>
          <p:cNvSpPr/>
          <p:nvPr/>
        </p:nvSpPr>
        <p:spPr>
          <a:xfrm>
            <a:off x="5141805" y="170920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41" name="Google Shape;441;p98"/>
          <p:cNvSpPr/>
          <p:nvPr/>
        </p:nvSpPr>
        <p:spPr>
          <a:xfrm>
            <a:off x="5841848" y="170920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42" name="Google Shape;442;p98"/>
          <p:cNvSpPr/>
          <p:nvPr/>
        </p:nvSpPr>
        <p:spPr>
          <a:xfrm>
            <a:off x="6541890" y="170920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44" name="Google Shape;444;p98"/>
          <p:cNvSpPr/>
          <p:nvPr/>
        </p:nvSpPr>
        <p:spPr>
          <a:xfrm>
            <a:off x="2347768" y="2919684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</a:rPr>
              <a:t>7</a:t>
            </a:r>
            <a:endParaRPr sz="1400" dirty="0"/>
          </a:p>
        </p:txBody>
      </p:sp>
      <p:sp>
        <p:nvSpPr>
          <p:cNvPr id="445" name="Google Shape;445;p98"/>
          <p:cNvSpPr/>
          <p:nvPr/>
        </p:nvSpPr>
        <p:spPr>
          <a:xfrm>
            <a:off x="3047810" y="2919684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</a:rPr>
              <a:t>8</a:t>
            </a:r>
            <a:endParaRPr sz="1400" dirty="0"/>
          </a:p>
        </p:txBody>
      </p:sp>
      <p:sp>
        <p:nvSpPr>
          <p:cNvPr id="446" name="Google Shape;446;p98"/>
          <p:cNvSpPr/>
          <p:nvPr/>
        </p:nvSpPr>
        <p:spPr>
          <a:xfrm>
            <a:off x="1314795" y="292894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1553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47" name="Google Shape;447;p98"/>
          <p:cNvSpPr/>
          <p:nvPr/>
        </p:nvSpPr>
        <p:spPr>
          <a:xfrm>
            <a:off x="4447897" y="292894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48" name="Google Shape;448;p98"/>
          <p:cNvSpPr/>
          <p:nvPr/>
        </p:nvSpPr>
        <p:spPr>
          <a:xfrm>
            <a:off x="5147940" y="292894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49" name="Google Shape;449;p98"/>
          <p:cNvSpPr/>
          <p:nvPr/>
        </p:nvSpPr>
        <p:spPr>
          <a:xfrm>
            <a:off x="5847982" y="292894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50" name="Google Shape;450;p98"/>
          <p:cNvSpPr/>
          <p:nvPr/>
        </p:nvSpPr>
        <p:spPr>
          <a:xfrm>
            <a:off x="6548026" y="292894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52" name="Google Shape;452;p98"/>
          <p:cNvSpPr/>
          <p:nvPr/>
        </p:nvSpPr>
        <p:spPr>
          <a:xfrm>
            <a:off x="3050629" y="4139420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</a:rPr>
              <a:t>7</a:t>
            </a:r>
            <a:endParaRPr sz="1400" dirty="0"/>
          </a:p>
        </p:txBody>
      </p:sp>
      <p:sp>
        <p:nvSpPr>
          <p:cNvPr id="453" name="Google Shape;453;p98"/>
          <p:cNvSpPr/>
          <p:nvPr/>
        </p:nvSpPr>
        <p:spPr>
          <a:xfrm>
            <a:off x="3775902" y="414325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454" name="Google Shape;454;p98"/>
          <p:cNvSpPr/>
          <p:nvPr/>
        </p:nvSpPr>
        <p:spPr>
          <a:xfrm>
            <a:off x="1314795" y="4139419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1553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</a:rPr>
              <a:t>5</a:t>
            </a:r>
            <a:endParaRPr sz="1400" dirty="0"/>
          </a:p>
        </p:txBody>
      </p:sp>
      <p:sp>
        <p:nvSpPr>
          <p:cNvPr id="455" name="Google Shape;455;p98"/>
          <p:cNvSpPr/>
          <p:nvPr/>
        </p:nvSpPr>
        <p:spPr>
          <a:xfrm>
            <a:off x="4507394" y="4132829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56" name="Google Shape;456;p98"/>
          <p:cNvSpPr/>
          <p:nvPr/>
        </p:nvSpPr>
        <p:spPr>
          <a:xfrm>
            <a:off x="5207438" y="4132829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57" name="Google Shape;457;p98"/>
          <p:cNvSpPr/>
          <p:nvPr/>
        </p:nvSpPr>
        <p:spPr>
          <a:xfrm>
            <a:off x="5907481" y="4132829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58" name="Google Shape;458;p98"/>
          <p:cNvSpPr/>
          <p:nvPr/>
        </p:nvSpPr>
        <p:spPr>
          <a:xfrm>
            <a:off x="6607524" y="4132829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60" name="Google Shape;460;p98"/>
          <p:cNvSpPr/>
          <p:nvPr/>
        </p:nvSpPr>
        <p:spPr>
          <a:xfrm>
            <a:off x="2407266" y="536297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61" name="Google Shape;461;p98"/>
          <p:cNvSpPr/>
          <p:nvPr/>
        </p:nvSpPr>
        <p:spPr>
          <a:xfrm>
            <a:off x="3775902" y="536299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462" name="Google Shape;462;p98"/>
          <p:cNvSpPr/>
          <p:nvPr/>
        </p:nvSpPr>
        <p:spPr>
          <a:xfrm>
            <a:off x="3091584" y="536299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463" name="Google Shape;463;p98"/>
          <p:cNvSpPr/>
          <p:nvPr/>
        </p:nvSpPr>
        <p:spPr>
          <a:xfrm>
            <a:off x="4507394" y="535256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64" name="Google Shape;464;p98"/>
          <p:cNvSpPr/>
          <p:nvPr/>
        </p:nvSpPr>
        <p:spPr>
          <a:xfrm>
            <a:off x="5207438" y="535256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65" name="Google Shape;465;p98"/>
          <p:cNvSpPr/>
          <p:nvPr/>
        </p:nvSpPr>
        <p:spPr>
          <a:xfrm>
            <a:off x="5907481" y="535256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66" name="Google Shape;466;p98"/>
          <p:cNvSpPr/>
          <p:nvPr/>
        </p:nvSpPr>
        <p:spPr>
          <a:xfrm>
            <a:off x="6607524" y="535256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C16F6-7275-6B5A-78A8-217284E6CF79}"/>
              </a:ext>
            </a:extLst>
          </p:cNvPr>
          <p:cNvSpPr txBox="1"/>
          <p:nvPr/>
        </p:nvSpPr>
        <p:spPr>
          <a:xfrm>
            <a:off x="7521809" y="1455920"/>
            <a:ext cx="441857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3,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masing-masing </a:t>
            </a:r>
            <a:r>
              <a:rPr lang="en-US" dirty="0" err="1"/>
              <a:t>nilai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 (sorted)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kirinya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sorted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bergeser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b="1" dirty="0" err="1"/>
              <a:t>terus</a:t>
            </a:r>
            <a:r>
              <a:rPr lang="en-US" b="1" dirty="0"/>
              <a:t> </a:t>
            </a:r>
            <a:r>
              <a:rPr lang="en-US" b="1" dirty="0" err="1"/>
              <a:t>berulang</a:t>
            </a:r>
            <a:r>
              <a:rPr lang="en-US" b="1" dirty="0"/>
              <a:t> </a:t>
            </a:r>
            <a:r>
              <a:rPr lang="en-US" b="1" dirty="0" err="1"/>
              <a:t>selama</a:t>
            </a:r>
            <a:r>
              <a:rPr lang="en-US" b="1" dirty="0"/>
              <a:t> di </a:t>
            </a:r>
            <a:r>
              <a:rPr lang="en-US" b="1" dirty="0" err="1"/>
              <a:t>bagian</a:t>
            </a:r>
            <a:r>
              <a:rPr lang="en-US" b="1" dirty="0"/>
              <a:t> sorted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dan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belum</a:t>
            </a:r>
            <a:r>
              <a:rPr lang="en-US" b="1" dirty="0"/>
              <a:t> di paling </a:t>
            </a:r>
            <a:r>
              <a:rPr lang="en-US" b="1" dirty="0" err="1"/>
              <a:t>ujung</a:t>
            </a:r>
            <a:r>
              <a:rPr lang="en-US" b="1" dirty="0"/>
              <a:t> (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1)</a:t>
            </a:r>
            <a:r>
              <a:rPr lang="en-US" dirty="0"/>
              <a:t>,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ditemukan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sorted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yang </a:t>
            </a:r>
            <a:r>
              <a:rPr lang="en-US" b="1" dirty="0" err="1"/>
              <a:t>disimpan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telah</a:t>
            </a:r>
            <a:r>
              <a:rPr lang="en-US" b="1" dirty="0"/>
              <a:t> </a:t>
            </a:r>
            <a:r>
              <a:rPr lang="en-US" b="1" dirty="0" err="1"/>
              <a:t>berada</a:t>
            </a:r>
            <a:r>
              <a:rPr lang="en-US" b="1" dirty="0"/>
              <a:t> di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1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dan </a:t>
            </a:r>
            <a:r>
              <a:rPr lang="en-US" b="1" dirty="0" err="1"/>
              <a:t>nilai</a:t>
            </a:r>
            <a:r>
              <a:rPr lang="en-US" b="1" dirty="0"/>
              <a:t> yang </a:t>
            </a:r>
            <a:r>
              <a:rPr lang="en-US" b="1" dirty="0" err="1"/>
              <a:t>disimpan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disisipkan</a:t>
            </a:r>
            <a:r>
              <a:rPr lang="en-US" b="1" dirty="0"/>
              <a:t> di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terakhir</a:t>
            </a:r>
            <a:r>
              <a:rPr lang="en-US" b="1" dirty="0"/>
              <a:t> </a:t>
            </a:r>
            <a:r>
              <a:rPr lang="en-US" b="1" dirty="0" err="1"/>
              <a:t>bergeser</a:t>
            </a:r>
            <a:endParaRPr lang="en-ID" dirty="0"/>
          </a:p>
          <a:p>
            <a:endParaRPr lang="en-ID" dirty="0"/>
          </a:p>
        </p:txBody>
      </p:sp>
      <p:sp>
        <p:nvSpPr>
          <p:cNvPr id="4" name="Google Shape;444;p98">
            <a:extLst>
              <a:ext uri="{FF2B5EF4-FFF2-40B4-BE49-F238E27FC236}">
                <a16:creationId xmlns:a16="http://schemas.microsoft.com/office/drawing/2014/main" id="{686AC8EC-0E2B-297D-CA90-18340F45060F}"/>
              </a:ext>
            </a:extLst>
          </p:cNvPr>
          <p:cNvSpPr/>
          <p:nvPr/>
        </p:nvSpPr>
        <p:spPr>
          <a:xfrm>
            <a:off x="2339500" y="4146560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</a:rPr>
              <a:t>7</a:t>
            </a:r>
            <a:endParaRPr sz="1400" dirty="0"/>
          </a:p>
        </p:txBody>
      </p:sp>
      <p:sp>
        <p:nvSpPr>
          <p:cNvPr id="5" name="Google Shape;445;p98">
            <a:extLst>
              <a:ext uri="{FF2B5EF4-FFF2-40B4-BE49-F238E27FC236}">
                <a16:creationId xmlns:a16="http://schemas.microsoft.com/office/drawing/2014/main" id="{FB8E61FE-3480-C5AF-0DC4-3661AD734FF8}"/>
              </a:ext>
            </a:extLst>
          </p:cNvPr>
          <p:cNvSpPr/>
          <p:nvPr/>
        </p:nvSpPr>
        <p:spPr>
          <a:xfrm>
            <a:off x="3753397" y="293277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</a:rPr>
              <a:t>8</a:t>
            </a:r>
            <a:endParaRPr sz="1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/>
              <a:t>Ilustrasi Pengurutan(4)</a:t>
            </a:r>
            <a:endParaRPr/>
          </a:p>
        </p:txBody>
      </p:sp>
      <p:sp>
        <p:nvSpPr>
          <p:cNvPr id="474" name="Google Shape;474;p99"/>
          <p:cNvSpPr/>
          <p:nvPr/>
        </p:nvSpPr>
        <p:spPr>
          <a:xfrm>
            <a:off x="838201" y="170109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75" name="Google Shape;475;p99"/>
          <p:cNvSpPr/>
          <p:nvPr/>
        </p:nvSpPr>
        <p:spPr>
          <a:xfrm>
            <a:off x="2206837" y="170111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476" name="Google Shape;476;p99"/>
          <p:cNvSpPr/>
          <p:nvPr/>
        </p:nvSpPr>
        <p:spPr>
          <a:xfrm>
            <a:off x="1522519" y="170111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77" name="Google Shape;477;p99"/>
          <p:cNvSpPr/>
          <p:nvPr/>
        </p:nvSpPr>
        <p:spPr>
          <a:xfrm>
            <a:off x="2938330" y="169068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478" name="Google Shape;478;p99"/>
          <p:cNvSpPr/>
          <p:nvPr/>
        </p:nvSpPr>
        <p:spPr>
          <a:xfrm>
            <a:off x="3638373" y="169068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79" name="Google Shape;479;p99"/>
          <p:cNvSpPr/>
          <p:nvPr/>
        </p:nvSpPr>
        <p:spPr>
          <a:xfrm>
            <a:off x="4338415" y="169068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80" name="Google Shape;480;p99"/>
          <p:cNvSpPr/>
          <p:nvPr/>
        </p:nvSpPr>
        <p:spPr>
          <a:xfrm>
            <a:off x="5038459" y="169068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81" name="Google Shape;481;p99"/>
          <p:cNvSpPr/>
          <p:nvPr/>
        </p:nvSpPr>
        <p:spPr>
          <a:xfrm>
            <a:off x="838201" y="262605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82" name="Google Shape;482;p99"/>
          <p:cNvSpPr/>
          <p:nvPr/>
        </p:nvSpPr>
        <p:spPr>
          <a:xfrm>
            <a:off x="2206837" y="262607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83" name="Google Shape;483;p99"/>
          <p:cNvSpPr/>
          <p:nvPr/>
        </p:nvSpPr>
        <p:spPr>
          <a:xfrm>
            <a:off x="1522519" y="262607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84" name="Google Shape;484;p99"/>
          <p:cNvSpPr/>
          <p:nvPr/>
        </p:nvSpPr>
        <p:spPr>
          <a:xfrm>
            <a:off x="2938330" y="2615652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485" name="Google Shape;485;p99"/>
          <p:cNvSpPr/>
          <p:nvPr/>
        </p:nvSpPr>
        <p:spPr>
          <a:xfrm>
            <a:off x="3638373" y="2615652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486" name="Google Shape;486;p99"/>
          <p:cNvSpPr/>
          <p:nvPr/>
        </p:nvSpPr>
        <p:spPr>
          <a:xfrm>
            <a:off x="4338415" y="2615652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87" name="Google Shape;487;p99"/>
          <p:cNvSpPr/>
          <p:nvPr/>
        </p:nvSpPr>
        <p:spPr>
          <a:xfrm>
            <a:off x="5038459" y="2615652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88" name="Google Shape;488;p99"/>
          <p:cNvSpPr/>
          <p:nvPr/>
        </p:nvSpPr>
        <p:spPr>
          <a:xfrm>
            <a:off x="856659" y="362564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89" name="Google Shape;489;p99"/>
          <p:cNvSpPr/>
          <p:nvPr/>
        </p:nvSpPr>
        <p:spPr>
          <a:xfrm>
            <a:off x="2225295" y="362566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90" name="Google Shape;490;p99"/>
          <p:cNvSpPr/>
          <p:nvPr/>
        </p:nvSpPr>
        <p:spPr>
          <a:xfrm>
            <a:off x="1540977" y="362566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91" name="Google Shape;491;p99"/>
          <p:cNvSpPr/>
          <p:nvPr/>
        </p:nvSpPr>
        <p:spPr>
          <a:xfrm>
            <a:off x="2956787" y="361523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92" name="Google Shape;492;p99"/>
          <p:cNvSpPr/>
          <p:nvPr/>
        </p:nvSpPr>
        <p:spPr>
          <a:xfrm>
            <a:off x="3656831" y="361523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493" name="Google Shape;493;p99"/>
          <p:cNvSpPr/>
          <p:nvPr/>
        </p:nvSpPr>
        <p:spPr>
          <a:xfrm>
            <a:off x="4356874" y="361523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494" name="Google Shape;494;p99"/>
          <p:cNvSpPr/>
          <p:nvPr/>
        </p:nvSpPr>
        <p:spPr>
          <a:xfrm>
            <a:off x="5056917" y="361523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95" name="Google Shape;495;p99"/>
          <p:cNvSpPr/>
          <p:nvPr/>
        </p:nvSpPr>
        <p:spPr>
          <a:xfrm>
            <a:off x="856659" y="459443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96" name="Google Shape;496;p99"/>
          <p:cNvSpPr/>
          <p:nvPr/>
        </p:nvSpPr>
        <p:spPr>
          <a:xfrm>
            <a:off x="2225295" y="459445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97" name="Google Shape;497;p99"/>
          <p:cNvSpPr/>
          <p:nvPr/>
        </p:nvSpPr>
        <p:spPr>
          <a:xfrm>
            <a:off x="1540977" y="459445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98" name="Google Shape;498;p99"/>
          <p:cNvSpPr/>
          <p:nvPr/>
        </p:nvSpPr>
        <p:spPr>
          <a:xfrm>
            <a:off x="2956787" y="458402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99" name="Google Shape;499;p99"/>
          <p:cNvSpPr/>
          <p:nvPr/>
        </p:nvSpPr>
        <p:spPr>
          <a:xfrm>
            <a:off x="3656831" y="458402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500" name="Google Shape;500;p99"/>
          <p:cNvSpPr/>
          <p:nvPr/>
        </p:nvSpPr>
        <p:spPr>
          <a:xfrm>
            <a:off x="4356874" y="458402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501" name="Google Shape;501;p99"/>
          <p:cNvSpPr/>
          <p:nvPr/>
        </p:nvSpPr>
        <p:spPr>
          <a:xfrm>
            <a:off x="5056917" y="458402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pic>
        <p:nvPicPr>
          <p:cNvPr id="502" name="Google Shape;502;p99"/>
          <p:cNvPicPr preferRelativeResize="0"/>
          <p:nvPr/>
        </p:nvPicPr>
        <p:blipFill rotWithShape="1">
          <a:blip r:embed="rId3">
            <a:alphaModFix/>
          </a:blip>
          <a:srcRect l="28635" t="20320" b="61753"/>
          <a:stretch/>
        </p:blipFill>
        <p:spPr>
          <a:xfrm>
            <a:off x="6664819" y="1532554"/>
            <a:ext cx="2377617" cy="859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502;p99">
            <a:extLst>
              <a:ext uri="{FF2B5EF4-FFF2-40B4-BE49-F238E27FC236}">
                <a16:creationId xmlns:a16="http://schemas.microsoft.com/office/drawing/2014/main" id="{CF9D8941-12AA-FA86-5341-DC5D3A8441F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8635" t="39390" b="39984"/>
          <a:stretch/>
        </p:blipFill>
        <p:spPr>
          <a:xfrm>
            <a:off x="6664819" y="2487751"/>
            <a:ext cx="2377617" cy="98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502;p99">
            <a:extLst>
              <a:ext uri="{FF2B5EF4-FFF2-40B4-BE49-F238E27FC236}">
                <a16:creationId xmlns:a16="http://schemas.microsoft.com/office/drawing/2014/main" id="{ED616B98-CC90-EBF7-F18C-7FE4FD11D4E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8543" t="74237"/>
          <a:stretch/>
        </p:blipFill>
        <p:spPr>
          <a:xfrm>
            <a:off x="6710264" y="4482000"/>
            <a:ext cx="2380680" cy="123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02;p99">
            <a:extLst>
              <a:ext uri="{FF2B5EF4-FFF2-40B4-BE49-F238E27FC236}">
                <a16:creationId xmlns:a16="http://schemas.microsoft.com/office/drawing/2014/main" id="{9D7F7745-253A-55E9-7629-137A624CAF7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8543" t="58554" b="26155"/>
          <a:stretch/>
        </p:blipFill>
        <p:spPr>
          <a:xfrm>
            <a:off x="6710264" y="3476911"/>
            <a:ext cx="2380680" cy="7333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50F6E42-FD79-C550-DD1B-A1AB3E71A609}"/>
              </a:ext>
            </a:extLst>
          </p:cNvPr>
          <p:cNvSpPr/>
          <p:nvPr/>
        </p:nvSpPr>
        <p:spPr>
          <a:xfrm>
            <a:off x="5909847" y="1804252"/>
            <a:ext cx="533911" cy="2945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8E74E0F-636E-78F1-E227-70902C5BE5E7}"/>
              </a:ext>
            </a:extLst>
          </p:cNvPr>
          <p:cNvSpPr/>
          <p:nvPr/>
        </p:nvSpPr>
        <p:spPr>
          <a:xfrm>
            <a:off x="5902246" y="2769792"/>
            <a:ext cx="533911" cy="2945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B23E926-995C-8893-2CF9-116832A77E9D}"/>
              </a:ext>
            </a:extLst>
          </p:cNvPr>
          <p:cNvSpPr/>
          <p:nvPr/>
        </p:nvSpPr>
        <p:spPr>
          <a:xfrm>
            <a:off x="5947691" y="3747607"/>
            <a:ext cx="533911" cy="2945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1DC3451-F9D1-0EC7-9340-8AACDA4B1FE8}"/>
              </a:ext>
            </a:extLst>
          </p:cNvPr>
          <p:cNvSpPr/>
          <p:nvPr/>
        </p:nvSpPr>
        <p:spPr>
          <a:xfrm>
            <a:off x="5971409" y="4759177"/>
            <a:ext cx="533911" cy="2945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Algoritma</a:t>
            </a:r>
            <a:r>
              <a:rPr lang="en-US" dirty="0"/>
              <a:t> Insertion Sort</a:t>
            </a:r>
            <a:endParaRPr dirty="0"/>
          </a:p>
        </p:txBody>
      </p:sp>
      <p:sp>
        <p:nvSpPr>
          <p:cNvPr id="5" name="Google Shape;271;p81">
            <a:extLst>
              <a:ext uri="{FF2B5EF4-FFF2-40B4-BE49-F238E27FC236}">
                <a16:creationId xmlns:a16="http://schemas.microsoft.com/office/drawing/2014/main" id="{0FF89802-9567-D025-3FD1-DD099A7B065A}"/>
              </a:ext>
            </a:extLst>
          </p:cNvPr>
          <p:cNvSpPr txBox="1"/>
          <p:nvPr/>
        </p:nvSpPr>
        <p:spPr>
          <a:xfrm>
            <a:off x="899569" y="1779599"/>
            <a:ext cx="6841564" cy="31700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Insertion Sort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, size) 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for i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0 to size-1</a:t>
            </a: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temp 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];</a:t>
            </a: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j 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while (j&gt;0 and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[j-1]&gt;temp)</a:t>
            </a: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[j] 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[j-1]</a:t>
            </a:r>
          </a:p>
          <a:p>
            <a:endParaRPr lang="en-US"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[j] 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 temp</a:t>
            </a:r>
            <a:endParaRPr lang="en-US"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</a:t>
            </a:r>
            <a:endParaRPr lang="en-US"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return (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)			</a:t>
            </a:r>
            <a:endParaRPr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891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20A1-B95D-D6F4-F416-883BC9A1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Sorting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0AB9-5756-3291-A120-F8D71EBD2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Sorting</a:t>
            </a:r>
            <a:r>
              <a:rPr lang="en-US" dirty="0"/>
              <a:t> /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deret</a:t>
            </a:r>
            <a:r>
              <a:rPr lang="en-US" dirty="0"/>
              <a:t> data yang </a:t>
            </a:r>
            <a:r>
              <a:rPr lang="en-US" dirty="0" err="1"/>
              <a:t>awalnya</a:t>
            </a:r>
            <a:r>
              <a:rPr lang="en-US" dirty="0"/>
              <a:t> </a:t>
            </a:r>
            <a:r>
              <a:rPr lang="en-US" dirty="0" err="1"/>
              <a:t>tertata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data yang </a:t>
            </a:r>
            <a:r>
              <a:rPr lang="en-US" dirty="0" err="1"/>
              <a:t>tertata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. </a:t>
            </a:r>
          </a:p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proses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proses </a:t>
            </a:r>
            <a:r>
              <a:rPr lang="en-US" dirty="0" err="1"/>
              <a:t>pencarian</a:t>
            </a:r>
            <a:r>
              <a:rPr lang="en-US" dirty="0"/>
              <a:t>, </a:t>
            </a:r>
            <a:r>
              <a:rPr lang="en-US" dirty="0" err="1"/>
              <a:t>pengolahan</a:t>
            </a:r>
            <a:r>
              <a:rPr lang="en-US" dirty="0"/>
              <a:t> data, </a:t>
            </a:r>
            <a:r>
              <a:rPr lang="en-US" dirty="0" err="1"/>
              <a:t>penjadwalan</a:t>
            </a:r>
            <a:r>
              <a:rPr lang="en-US" dirty="0"/>
              <a:t>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i="1" dirty="0"/>
              <a:t>sorting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b="1" i="1" dirty="0"/>
              <a:t>ascending</a:t>
            </a:r>
            <a:r>
              <a:rPr lang="en-US" b="1" dirty="0"/>
              <a:t> </a:t>
            </a:r>
            <a:r>
              <a:rPr lang="en-US" dirty="0"/>
              <a:t>dan </a:t>
            </a:r>
            <a:r>
              <a:rPr lang="en-US" b="1" i="1" dirty="0"/>
              <a:t>descending</a:t>
            </a:r>
            <a:r>
              <a:rPr lang="en-US" b="1" dirty="0"/>
              <a:t>. </a:t>
            </a:r>
            <a:r>
              <a:rPr lang="en-US" i="1" dirty="0"/>
              <a:t>Ascending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dan </a:t>
            </a:r>
            <a:r>
              <a:rPr lang="en-US" i="1" dirty="0"/>
              <a:t>Descending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kecil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400215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00"/>
          <p:cNvSpPr txBox="1">
            <a:spLocks noGrp="1"/>
          </p:cNvSpPr>
          <p:nvPr>
            <p:ph type="title"/>
          </p:nvPr>
        </p:nvSpPr>
        <p:spPr>
          <a:xfrm>
            <a:off x="332017" y="238709"/>
            <a:ext cx="3750127" cy="63805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InsertionSort</a:t>
            </a:r>
            <a:endParaRPr dirty="0"/>
          </a:p>
        </p:txBody>
      </p:sp>
      <p:pic>
        <p:nvPicPr>
          <p:cNvPr id="3" name="Ilustrasi Insertion Sort">
            <a:hlinkClick r:id="" action="ppaction://media"/>
            <a:extLst>
              <a:ext uri="{FF2B5EF4-FFF2-40B4-BE49-F238E27FC236}">
                <a16:creationId xmlns:a16="http://schemas.microsoft.com/office/drawing/2014/main" id="{BE76814E-2816-3A51-B04E-01854044D62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757898" y="238709"/>
            <a:ext cx="4038600" cy="579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0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b="1" dirty="0"/>
              <a:t>Latihan</a:t>
            </a:r>
            <a:endParaRPr b="1" dirty="0"/>
          </a:p>
        </p:txBody>
      </p:sp>
      <p:sp>
        <p:nvSpPr>
          <p:cNvPr id="515" name="Google Shape;515;p10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514338" indent="-514338">
              <a:buSzPts val="1800"/>
              <a:buAutoNum type="arabicPeriod"/>
            </a:pPr>
            <a:r>
              <a:rPr lang="en-US" dirty="0"/>
              <a:t>Data = {23,35,14,7,67,89,20} </a:t>
            </a:r>
          </a:p>
          <a:p>
            <a:pPr marL="538163" indent="0">
              <a:buSzPts val="1800"/>
              <a:buNone/>
            </a:pPr>
            <a:r>
              <a:rPr lang="en-US" dirty="0" err="1"/>
              <a:t>Gambarkan</a:t>
            </a:r>
            <a:r>
              <a:rPr lang="en-US" dirty="0"/>
              <a:t> proses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data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  <a:p>
            <a:pPr marL="1052513" indent="-514350">
              <a:buSzPts val="1800"/>
              <a:buAutoNum type="alphaLcPeriod"/>
            </a:pPr>
            <a:r>
              <a:rPr lang="en-US" dirty="0"/>
              <a:t>Bubble Sort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descending</a:t>
            </a:r>
          </a:p>
          <a:p>
            <a:pPr marL="1052513" indent="-514350">
              <a:buSzPts val="1800"/>
              <a:buAutoNum type="alphaLcPeriod"/>
            </a:pPr>
            <a:r>
              <a:rPr lang="en-US" dirty="0"/>
              <a:t>Selection Sort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ascending</a:t>
            </a:r>
          </a:p>
          <a:p>
            <a:pPr marL="1052513" indent="-514350">
              <a:buSzPts val="1800"/>
              <a:buAutoNum type="alphaLcPeriod"/>
            </a:pPr>
            <a:r>
              <a:rPr lang="en-US" dirty="0"/>
              <a:t>Insertion Sort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descending</a:t>
            </a:r>
            <a:endParaRPr dirty="0"/>
          </a:p>
          <a:p>
            <a:pPr marL="514350" indent="-514350">
              <a:buSzPts val="1800"/>
              <a:buFont typeface="+mj-lt"/>
              <a:buAutoNum type="arabicPeriod" startAt="2"/>
            </a:pP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algoritma Bubble Sort </a:t>
            </a:r>
            <a:r>
              <a:rPr lang="en-US" dirty="0" err="1" smtClean="0"/>
              <a:t>dan</a:t>
            </a:r>
            <a:r>
              <a:rPr lang="en-US" dirty="0" smtClean="0"/>
              <a:t> Selection Sort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data yang sama </a:t>
            </a:r>
            <a:r>
              <a:rPr lang="en-US" dirty="0" err="1" smtClean="0"/>
              <a:t>nilainya</a:t>
            </a:r>
            <a:r>
              <a:rPr lang="en-US" dirty="0" smtClean="0"/>
              <a:t>! Contoh = {22,33,45,17,33}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>
            <a:spLocks noGrp="1"/>
          </p:cNvSpPr>
          <p:nvPr>
            <p:ph type="ctrTitle"/>
          </p:nvPr>
        </p:nvSpPr>
        <p:spPr>
          <a:xfrm>
            <a:off x="1524000" y="171871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6000"/>
            </a:pPr>
            <a:r>
              <a:rPr lang="en-US"/>
              <a:t>Bubble Sort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b="1" dirty="0"/>
              <a:t>Bubble Sort</a:t>
            </a:r>
            <a:endParaRPr b="1" dirty="0"/>
          </a:p>
        </p:txBody>
      </p:sp>
      <p:sp>
        <p:nvSpPr>
          <p:cNvPr id="106" name="Google Shape;106;p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57189" indent="-342891">
              <a:buSzPts val="1800"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(</a:t>
            </a:r>
            <a:r>
              <a:rPr lang="en-US" i="1" dirty="0"/>
              <a:t>sorting</a:t>
            </a:r>
            <a:r>
              <a:rPr lang="en-US" dirty="0"/>
              <a:t>)</a:t>
            </a:r>
            <a:endParaRPr dirty="0"/>
          </a:p>
          <a:p>
            <a:pPr marL="457189" indent="-342891">
              <a:buSzPts val="1800"/>
            </a:pPr>
            <a:r>
              <a:rPr lang="en-US" dirty="0"/>
              <a:t>Teknis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list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 dan </a:t>
            </a:r>
            <a:r>
              <a:rPr lang="en-US" dirty="0" err="1"/>
              <a:t>membalikkan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pengurutan</a:t>
            </a:r>
            <a:endParaRPr dirty="0"/>
          </a:p>
          <a:p>
            <a:pPr marL="457189" indent="-342891">
              <a:buSzPts val="1800"/>
            </a:pPr>
            <a:r>
              <a:rPr lang="en-US" dirty="0" err="1"/>
              <a:t>Layaknya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gelembung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/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bergeser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menukar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setelahnya</a:t>
            </a:r>
            <a:r>
              <a:rPr lang="en-US" dirty="0"/>
              <a:t> </a:t>
            </a:r>
          </a:p>
          <a:p>
            <a:pPr marL="114298" indent="0" algn="ctr">
              <a:buSzPts val="1800"/>
              <a:buNone/>
            </a:pPr>
            <a:r>
              <a:rPr lang="en-US" b="1" i="1" dirty="0">
                <a:solidFill>
                  <a:srgbClr val="FF0000"/>
                </a:solidFill>
              </a:rPr>
              <a:t>compare </a:t>
            </a:r>
            <a:r>
              <a:rPr lang="en-US" b="1" i="1" dirty="0">
                <a:solidFill>
                  <a:srgbClr val="FF0000"/>
                </a:solidFill>
                <a:sym typeface="Wingdings" panose="05000000000000000000" pitchFamily="2" charset="2"/>
              </a:rPr>
              <a:t> swap/no swap</a:t>
            </a:r>
            <a:endParaRPr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57189" indent="-342891">
              <a:buSzPts val="1800"/>
            </a:pP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i="1" dirty="0"/>
              <a:t>list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dirty="0"/>
          </a:p>
          <a:p>
            <a:pPr marL="457189" indent="-228594">
              <a:buSzPts val="1800"/>
              <a:buNone/>
            </a:pPr>
            <a:endParaRPr dirty="0"/>
          </a:p>
          <a:p>
            <a:pPr marL="457189" indent="-342891">
              <a:buSzPts val="1800"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dirty="0"/>
          </a:p>
          <a:p>
            <a:pPr marL="0" indent="0">
              <a:buSzPts val="1800"/>
              <a:buNone/>
            </a:pPr>
            <a:endParaRPr dirty="0"/>
          </a:p>
        </p:txBody>
      </p:sp>
      <p:pic>
        <p:nvPicPr>
          <p:cNvPr id="121" name="Google Shape;121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9111" y="2404762"/>
            <a:ext cx="3477571" cy="612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9"/>
          <p:cNvPicPr preferRelativeResize="0"/>
          <p:nvPr/>
        </p:nvPicPr>
        <p:blipFill rotWithShape="1">
          <a:blip r:embed="rId4">
            <a:alphaModFix/>
          </a:blip>
          <a:srcRect b="74232"/>
          <a:stretch/>
        </p:blipFill>
        <p:spPr>
          <a:xfrm>
            <a:off x="1429111" y="3538407"/>
            <a:ext cx="6083300" cy="7199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2;p58">
            <a:extLst>
              <a:ext uri="{FF2B5EF4-FFF2-40B4-BE49-F238E27FC236}">
                <a16:creationId xmlns:a16="http://schemas.microsoft.com/office/drawing/2014/main" id="{9CA0BA50-8D16-AB99-FD2C-86AB52821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57189" indent="-342891">
              <a:buSzPts val="1800"/>
            </a:pPr>
            <a:r>
              <a:rPr lang="en-US" dirty="0" err="1"/>
              <a:t>Ditentukan</a:t>
            </a:r>
            <a:r>
              <a:rPr lang="en-US" dirty="0"/>
              <a:t> list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dirty="0"/>
          </a:p>
          <a:p>
            <a:pPr marL="457189" indent="-228594">
              <a:buSzPts val="1800"/>
              <a:buNone/>
            </a:pPr>
            <a:endParaRPr dirty="0"/>
          </a:p>
          <a:p>
            <a:pPr marL="457189" indent="-342891">
              <a:buSzPts val="1800"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dirty="0"/>
          </a:p>
          <a:p>
            <a:pPr marL="0" indent="0">
              <a:buSzPts val="1800"/>
              <a:buNone/>
            </a:pPr>
            <a:endParaRPr dirty="0"/>
          </a:p>
        </p:txBody>
      </p:sp>
      <p:pic>
        <p:nvPicPr>
          <p:cNvPr id="129" name="Google Shape;129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4681" y="2417722"/>
            <a:ext cx="3874614" cy="684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0"/>
          <p:cNvPicPr preferRelativeResize="0"/>
          <p:nvPr/>
        </p:nvPicPr>
        <p:blipFill rotWithShape="1">
          <a:blip r:embed="rId4">
            <a:alphaModFix/>
          </a:blip>
          <a:srcRect b="61294"/>
          <a:stretch/>
        </p:blipFill>
        <p:spPr>
          <a:xfrm>
            <a:off x="1384681" y="3557926"/>
            <a:ext cx="6083300" cy="108144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2;p58">
            <a:extLst>
              <a:ext uri="{FF2B5EF4-FFF2-40B4-BE49-F238E27FC236}">
                <a16:creationId xmlns:a16="http://schemas.microsoft.com/office/drawing/2014/main" id="{914C2BA0-5D14-CB91-D9FA-2011A765E5A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(2)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57189" indent="-342891">
              <a:buSzPts val="1800"/>
            </a:pPr>
            <a:r>
              <a:rPr lang="en-US" dirty="0" err="1"/>
              <a:t>Ditentukan</a:t>
            </a:r>
            <a:r>
              <a:rPr lang="en-US" dirty="0"/>
              <a:t> list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457189" indent="-228594">
              <a:buSzPts val="1800"/>
              <a:buNone/>
            </a:pPr>
            <a:endParaRPr lang="en-US" dirty="0"/>
          </a:p>
          <a:p>
            <a:pPr marL="457189" indent="-342891">
              <a:buSzPts val="1800"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0" indent="0">
              <a:buSzPts val="1800"/>
              <a:buNone/>
            </a:pPr>
            <a:endParaRPr dirty="0"/>
          </a:p>
        </p:txBody>
      </p:sp>
      <p:pic>
        <p:nvPicPr>
          <p:cNvPr id="137" name="Google Shape;137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1857" y="2362993"/>
            <a:ext cx="3853414" cy="631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1"/>
          <p:cNvPicPr preferRelativeResize="0"/>
          <p:nvPr/>
        </p:nvPicPr>
        <p:blipFill rotWithShape="1">
          <a:blip r:embed="rId4">
            <a:alphaModFix/>
          </a:blip>
          <a:srcRect b="48354"/>
          <a:stretch/>
        </p:blipFill>
        <p:spPr>
          <a:xfrm>
            <a:off x="1411857" y="3576965"/>
            <a:ext cx="6083300" cy="144295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2;p58">
            <a:extLst>
              <a:ext uri="{FF2B5EF4-FFF2-40B4-BE49-F238E27FC236}">
                <a16:creationId xmlns:a16="http://schemas.microsoft.com/office/drawing/2014/main" id="{EAC5919F-8FCD-9EB7-E1E4-2817681C95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(3)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57189" indent="-342891">
              <a:buSzPts val="1800"/>
            </a:pP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i="1" dirty="0"/>
              <a:t>list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dirty="0"/>
          </a:p>
          <a:p>
            <a:pPr marL="457189" indent="-228594">
              <a:buSzPts val="1800"/>
              <a:buNone/>
            </a:pPr>
            <a:endParaRPr dirty="0"/>
          </a:p>
          <a:p>
            <a:pPr marL="457189" indent="-342891">
              <a:buSzPts val="1800"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dirty="0"/>
          </a:p>
          <a:p>
            <a:pPr marL="0" indent="0">
              <a:buSzPts val="1800"/>
              <a:buNone/>
            </a:pPr>
            <a:endParaRPr dirty="0"/>
          </a:p>
        </p:txBody>
      </p:sp>
      <p:pic>
        <p:nvPicPr>
          <p:cNvPr id="145" name="Google Shape;145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6363" y="2363263"/>
            <a:ext cx="3866719" cy="601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2"/>
          <p:cNvPicPr preferRelativeResize="0"/>
          <p:nvPr/>
        </p:nvPicPr>
        <p:blipFill rotWithShape="1">
          <a:blip r:embed="rId4">
            <a:alphaModFix/>
          </a:blip>
          <a:srcRect b="37699"/>
          <a:stretch/>
        </p:blipFill>
        <p:spPr>
          <a:xfrm>
            <a:off x="1380622" y="3553059"/>
            <a:ext cx="6083300" cy="174066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2;p58">
            <a:extLst>
              <a:ext uri="{FF2B5EF4-FFF2-40B4-BE49-F238E27FC236}">
                <a16:creationId xmlns:a16="http://schemas.microsoft.com/office/drawing/2014/main" id="{F15A2774-5E2D-10CB-069C-EE3E47A0B6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(4)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8273</TotalTime>
  <Words>1447</Words>
  <Application>Microsoft Office PowerPoint</Application>
  <PresentationFormat>Widescreen</PresentationFormat>
  <Paragraphs>367</Paragraphs>
  <Slides>31</Slides>
  <Notes>30</Notes>
  <HiddenSlides>0</HiddenSlides>
  <MMClips>3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Fjalla One</vt:lpstr>
      <vt:lpstr>Lato</vt:lpstr>
      <vt:lpstr>Wingdings</vt:lpstr>
      <vt:lpstr>Office Theme</vt:lpstr>
      <vt:lpstr>Sorting</vt:lpstr>
      <vt:lpstr>Pokok Bahasan</vt:lpstr>
      <vt:lpstr>Sorting</vt:lpstr>
      <vt:lpstr>Bubble Sort</vt:lpstr>
      <vt:lpstr>Bubble Sort</vt:lpstr>
      <vt:lpstr>Ilustrasi Pengurutan</vt:lpstr>
      <vt:lpstr>PowerPoint Presentation</vt:lpstr>
      <vt:lpstr>Ilustrasi Pengurutan (3)</vt:lpstr>
      <vt:lpstr>Ilustrasi Pengurutan (4)</vt:lpstr>
      <vt:lpstr>Ilustrasi Pengurutan (5)</vt:lpstr>
      <vt:lpstr>Ilustrasi Pengurutan (6)</vt:lpstr>
      <vt:lpstr>Ilustrasi Pengurutan (7)</vt:lpstr>
      <vt:lpstr>Skema Bubble Sort dengan Size data = 8</vt:lpstr>
      <vt:lpstr>Algoritma Bubble Sort</vt:lpstr>
      <vt:lpstr>Visualisasi Bubble Sort</vt:lpstr>
      <vt:lpstr>Selection Sort</vt:lpstr>
      <vt:lpstr>Selection Sort</vt:lpstr>
      <vt:lpstr>Ilustrasi Pengurutan</vt:lpstr>
      <vt:lpstr>Ilustrasi Pengurutan (2)</vt:lpstr>
      <vt:lpstr>Ilustrasi Pengurutan (3)</vt:lpstr>
      <vt:lpstr>Algoritma Selection Sort</vt:lpstr>
      <vt:lpstr>Visualisasi SelectionSort</vt:lpstr>
      <vt:lpstr>Insertion Sort</vt:lpstr>
      <vt:lpstr>Insertion Sort</vt:lpstr>
      <vt:lpstr>Ilustrasi Pengurutan</vt:lpstr>
      <vt:lpstr>Ilustrasi Pengurutan(2)</vt:lpstr>
      <vt:lpstr>Ilustrasi Pengurutan(3)</vt:lpstr>
      <vt:lpstr>Ilustrasi Pengurutan(4)</vt:lpstr>
      <vt:lpstr>Algoritma Insertion Sort</vt:lpstr>
      <vt:lpstr>Visualisasi InsertionSort</vt:lpstr>
      <vt:lpstr>Latihan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Afif Hendrawan</dc:creator>
  <cp:lastModifiedBy>TOSHIBA</cp:lastModifiedBy>
  <cp:revision>77</cp:revision>
  <dcterms:created xsi:type="dcterms:W3CDTF">2021-08-30T06:37:21Z</dcterms:created>
  <dcterms:modified xsi:type="dcterms:W3CDTF">2024-04-20T00:40:40Z</dcterms:modified>
</cp:coreProperties>
</file>