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ambria Math" panose="02040503050406030204" pitchFamily="18" charset="0"/>
      <p:regular r:id="rId38"/>
    </p:embeddedFont>
    <p:embeddedFont>
      <p:font typeface="Comic Sans MS" panose="030F0902030302020204" pitchFamily="66" charset="0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iJvTsV3dthguOGKMkfDmEtvptr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DE353E-8856-455A-B6DD-5B661BE93295}">
  <a:tblStyle styleId="{BFDE353E-8856-455A-B6DD-5B661BE932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D80A97-98A1-4664-ADC3-518D3A8979B3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90"/>
  </p:normalViewPr>
  <p:slideViewPr>
    <p:cSldViewPr snapToGrid="0">
      <p:cViewPr varScale="1">
        <p:scale>
          <a:sx n="95" d="100"/>
          <a:sy n="95" d="100"/>
        </p:scale>
        <p:origin x="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36"/>
          <p:cNvSpPr txBox="1">
            <a:spLocks noGrp="1"/>
          </p:cNvSpPr>
          <p:nvPr>
            <p:ph type="sldNum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45"/>
          <p:cNvSpPr txBox="1">
            <a:spLocks noGrp="1"/>
          </p:cNvSpPr>
          <p:nvPr>
            <p:ph type="sldNum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7"/>
          <p:cNvSpPr txBox="1">
            <a:spLocks noGrp="1"/>
          </p:cNvSpPr>
          <p:nvPr>
            <p:ph type="sldNum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38"/>
          <p:cNvSpPr txBox="1">
            <a:spLocks noGrp="1"/>
          </p:cNvSpPr>
          <p:nvPr>
            <p:ph type="sldNum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3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9"/>
          <p:cNvSpPr txBox="1">
            <a:spLocks noGrp="1"/>
          </p:cNvSpPr>
          <p:nvPr>
            <p:ph type="sldNum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4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sldNum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1"/>
          <p:cNvSpPr txBox="1">
            <a:spLocks noGrp="1"/>
          </p:cNvSpPr>
          <p:nvPr>
            <p:ph type="sldNum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2"/>
          <p:cNvSpPr txBox="1">
            <a:spLocks noGrp="1"/>
          </p:cNvSpPr>
          <p:nvPr>
            <p:ph type="sldNum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3"/>
          <p:cNvSpPr txBox="1">
            <a:spLocks noGrp="1"/>
          </p:cNvSpPr>
          <p:nvPr>
            <p:ph type="body" idx="1"/>
          </p:nvPr>
        </p:nvSpPr>
        <p:spPr>
          <a:xfrm>
            <a:off x="5180012" y="1368988"/>
            <a:ext cx="6172200" cy="4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6" name="Google Shape;56;p4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7" name="Google Shape;57;p43"/>
          <p:cNvSpPr txBox="1">
            <a:spLocks noGrp="1"/>
          </p:cNvSpPr>
          <p:nvPr>
            <p:ph type="sldNum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4"/>
          <p:cNvSpPr>
            <a:spLocks noGrp="1"/>
          </p:cNvSpPr>
          <p:nvPr>
            <p:ph type="pic" idx="2"/>
          </p:nvPr>
        </p:nvSpPr>
        <p:spPr>
          <a:xfrm>
            <a:off x="5183188" y="1158949"/>
            <a:ext cx="6172200" cy="4702101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4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44"/>
          <p:cNvSpPr txBox="1">
            <a:spLocks noGrp="1"/>
          </p:cNvSpPr>
          <p:nvPr>
            <p:ph type="sldNum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2" name="Google Shape;12;p35"/>
          <p:cNvGrpSpPr/>
          <p:nvPr/>
        </p:nvGrpSpPr>
        <p:grpSpPr>
          <a:xfrm>
            <a:off x="0" y="0"/>
            <a:ext cx="12192000" cy="180000"/>
            <a:chOff x="0" y="0"/>
            <a:chExt cx="12192000" cy="180000"/>
          </a:xfrm>
        </p:grpSpPr>
        <p:sp>
          <p:nvSpPr>
            <p:cNvPr id="13" name="Google Shape;13;p35"/>
            <p:cNvSpPr/>
            <p:nvPr/>
          </p:nvSpPr>
          <p:spPr>
            <a:xfrm>
              <a:off x="0" y="0"/>
              <a:ext cx="8455068" cy="180000"/>
            </a:xfrm>
            <a:prstGeom prst="rect">
              <a:avLst/>
            </a:prstGeom>
            <a:solidFill>
              <a:srgbClr val="0E1F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35"/>
            <p:cNvSpPr/>
            <p:nvPr/>
          </p:nvSpPr>
          <p:spPr>
            <a:xfrm>
              <a:off x="8455068" y="0"/>
              <a:ext cx="1260000" cy="180000"/>
            </a:xfrm>
            <a:prstGeom prst="rect">
              <a:avLst/>
            </a:prstGeom>
            <a:solidFill>
              <a:srgbClr val="F154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35"/>
            <p:cNvSpPr/>
            <p:nvPr/>
          </p:nvSpPr>
          <p:spPr>
            <a:xfrm>
              <a:off x="9715068" y="0"/>
              <a:ext cx="2476932" cy="180000"/>
            </a:xfrm>
            <a:prstGeom prst="rect">
              <a:avLst/>
            </a:prstGeom>
            <a:solidFill>
              <a:srgbClr val="FEBF1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" name="Google Shape;16;p35"/>
          <p:cNvGrpSpPr/>
          <p:nvPr/>
        </p:nvGrpSpPr>
        <p:grpSpPr>
          <a:xfrm>
            <a:off x="10454640" y="291181"/>
            <a:ext cx="1506792" cy="720000"/>
            <a:chOff x="10454640" y="291181"/>
            <a:chExt cx="1506792" cy="720000"/>
          </a:xfrm>
        </p:grpSpPr>
        <p:pic>
          <p:nvPicPr>
            <p:cNvPr id="17" name="Google Shape;17;p35" descr="Logo, icon&#10;&#10;Description automatically generated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11272520" y="291181"/>
              <a:ext cx="688912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35" descr="A picture containing text, sign&#10;&#10;Description automatically generated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10454640" y="291181"/>
              <a:ext cx="714035" cy="72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" name="Google Shape;19;p35"/>
          <p:cNvGrpSpPr/>
          <p:nvPr/>
        </p:nvGrpSpPr>
        <p:grpSpPr>
          <a:xfrm>
            <a:off x="0" y="6318000"/>
            <a:ext cx="12191999" cy="540000"/>
            <a:chOff x="0" y="6318000"/>
            <a:chExt cx="12191999" cy="540000"/>
          </a:xfrm>
        </p:grpSpPr>
        <p:sp>
          <p:nvSpPr>
            <p:cNvPr id="20" name="Google Shape;20;p35"/>
            <p:cNvSpPr/>
            <p:nvPr/>
          </p:nvSpPr>
          <p:spPr>
            <a:xfrm flipH="1">
              <a:off x="2880000" y="6318000"/>
              <a:ext cx="8473800" cy="540000"/>
            </a:xfrm>
            <a:prstGeom prst="rect">
              <a:avLst/>
            </a:prstGeom>
            <a:solidFill>
              <a:srgbClr val="FEBF1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 i="0" u="none" strike="noStrike" cap="none">
                  <a:solidFill>
                    <a:srgbClr val="0E1F43"/>
                  </a:solidFill>
                  <a:latin typeface="Calibri"/>
                  <a:ea typeface="Calibri"/>
                  <a:cs typeface="Calibri"/>
                  <a:sym typeface="Calibri"/>
                </a:rPr>
                <a:t>ALGORITMA DAN STRUKTUR DATA</a:t>
              </a:r>
              <a:endParaRPr/>
            </a:p>
          </p:txBody>
        </p:sp>
        <p:sp>
          <p:nvSpPr>
            <p:cNvPr id="21" name="Google Shape;21;p35"/>
            <p:cNvSpPr/>
            <p:nvPr/>
          </p:nvSpPr>
          <p:spPr>
            <a:xfrm flipH="1">
              <a:off x="0" y="6318000"/>
              <a:ext cx="2880000" cy="540000"/>
            </a:xfrm>
            <a:prstGeom prst="rect">
              <a:avLst/>
            </a:prstGeom>
            <a:solidFill>
              <a:srgbClr val="F154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5"/>
            <p:cNvSpPr/>
            <p:nvPr/>
          </p:nvSpPr>
          <p:spPr>
            <a:xfrm flipH="1">
              <a:off x="11353800" y="6318000"/>
              <a:ext cx="838199" cy="540000"/>
            </a:xfrm>
            <a:prstGeom prst="rect">
              <a:avLst/>
            </a:prstGeom>
            <a:solidFill>
              <a:srgbClr val="0E1F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" name="Google Shape;23;p35"/>
          <p:cNvSpPr txBox="1"/>
          <p:nvPr/>
        </p:nvSpPr>
        <p:spPr>
          <a:xfrm>
            <a:off x="0" y="6372556"/>
            <a:ext cx="287999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jti.polinema.ac.id</a:t>
            </a:r>
            <a:endParaRPr sz="2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RErgiYyv_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fzUvFD0-xE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Z9dn2WTg9o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i="1"/>
              <a:t>Searching</a:t>
            </a:r>
            <a:endParaRPr/>
          </a:p>
        </p:txBody>
      </p:sp>
      <p:sp>
        <p:nvSpPr>
          <p:cNvPr id="72" name="Google Shape;72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TIM AJAR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ALGORITMA DAN STRUKTUR DATA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2023/2024</a:t>
            </a:r>
            <a:endParaRPr/>
          </a:p>
        </p:txBody>
      </p:sp>
      <p:sp>
        <p:nvSpPr>
          <p:cNvPr id="73" name="Google Shape;73;p1"/>
          <p:cNvSpPr txBox="1">
            <a:spLocks noGrp="1"/>
          </p:cNvSpPr>
          <p:nvPr>
            <p:ph type="sldNum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Kekurangan Sequential Search</a:t>
            </a:r>
            <a:endParaRPr b="1"/>
          </a:p>
        </p:txBody>
      </p:sp>
      <p:sp>
        <p:nvSpPr>
          <p:cNvPr id="141" name="Google Shape;14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Jika data yang dicari terletak di posisi belakang atau paling akhir, maka proses pencarian akan membutuhkan waktu yang lama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Beban komputer akan semakin bertambah jika jumlah data dalam array sangat banyak, sehingga tidak cocok untuk data berukuran besar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Best &amp; Worst Case Sequential Search</a:t>
            </a:r>
            <a:endParaRPr b="1"/>
          </a:p>
        </p:txBody>
      </p:sp>
      <p:sp>
        <p:nvSpPr>
          <p:cNvPr id="147" name="Google Shape;14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u="sng"/>
              <a:t>Best case</a:t>
            </a:r>
            <a:r>
              <a:rPr lang="en-US"/>
              <a:t> : jika data yang dicari terletak di depan sehingga waktu yang dibutuhkan minimal.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u="sng"/>
              <a:t>Worst case</a:t>
            </a:r>
            <a:r>
              <a:rPr lang="en-US"/>
              <a:t> : jika data yang dicari terletak di akhir sehingga waktu yang dibutuhkan maksimal.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Contoh :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DATA = 5 6 9 2 8 1 7 4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	bestcase ketika x = 5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	worstcase ketika x = 4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	*x = key/data yang dicari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Visualisasi Linear Search</a:t>
            </a:r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body" idx="1"/>
          </p:nvPr>
        </p:nvSpPr>
        <p:spPr>
          <a:xfrm>
            <a:off x="1275020" y="2979683"/>
            <a:ext cx="10515600" cy="115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Linear Search Algorithm Animation (youtube.com)</a:t>
            </a:r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sldNum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b="1"/>
              <a:t>Binary Search</a:t>
            </a:r>
            <a:endParaRPr b="1"/>
          </a:p>
        </p:txBody>
      </p:sp>
      <p:sp>
        <p:nvSpPr>
          <p:cNvPr id="160" name="Google Shape;160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161" name="Google Shape;161;p14"/>
          <p:cNvSpPr txBox="1">
            <a:spLocks noGrp="1"/>
          </p:cNvSpPr>
          <p:nvPr>
            <p:ph type="sldNum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"/>
          <p:cNvSpPr txBox="1">
            <a:spLocks noGrp="1"/>
          </p:cNvSpPr>
          <p:nvPr>
            <p:ph type="title"/>
          </p:nvPr>
        </p:nvSpPr>
        <p:spPr>
          <a:xfrm>
            <a:off x="838200" y="32292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Binary Search</a:t>
            </a:r>
            <a:endParaRPr b="1"/>
          </a:p>
        </p:txBody>
      </p:sp>
      <p:sp>
        <p:nvSpPr>
          <p:cNvPr id="167" name="Google Shape;16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Teknik pencarian = data dibagi menjadi dua bagian untuk setiap kali proses pencarian.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Data awal </a:t>
            </a:r>
            <a:r>
              <a:rPr lang="en-US"/>
              <a:t>harus dalam kondisi </a:t>
            </a:r>
            <a:r>
              <a:rPr lang="en-US" b="1"/>
              <a:t>terurut. </a:t>
            </a:r>
            <a:r>
              <a:rPr lang="en-US"/>
              <a:t>Sehingga harus dilakukan proses sorting terlebih dahulu untuk data awal.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Mencari posisi tengah :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68" name="Google Shape;168;p15"/>
          <p:cNvSpPr/>
          <p:nvPr/>
        </p:nvSpPr>
        <p:spPr>
          <a:xfrm>
            <a:off x="2051539" y="4276820"/>
            <a:ext cx="7791495" cy="92868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Posisi tengah = (posisi awal + posisi akhir) / 2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Algoritma Binary Search</a:t>
            </a:r>
            <a:endParaRPr b="1"/>
          </a:p>
        </p:txBody>
      </p:sp>
      <p:sp>
        <p:nvSpPr>
          <p:cNvPr id="174" name="Google Shape;174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90600" lvl="1" indent="-533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Data diambil dari posisi awal 1 dan posisi akhir N</a:t>
            </a:r>
            <a:endParaRPr sz="2400"/>
          </a:p>
          <a:p>
            <a:pPr marL="990600" lvl="1" indent="-533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Kemudian cari posisi data tengah dengan rumus: </a:t>
            </a:r>
            <a:r>
              <a:rPr lang="en-US" sz="2400" b="1"/>
              <a:t>(posisi awal + posisi akhir) / 2</a:t>
            </a:r>
            <a:endParaRPr/>
          </a:p>
          <a:p>
            <a:pPr marL="990600" lvl="1" indent="-533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Kemudian data yang dicari dibandingkan dengan data yang di tengah, apakah sama atau lebih kecil, atau lebih besar?</a:t>
            </a:r>
            <a:endParaRPr/>
          </a:p>
          <a:p>
            <a:pPr marL="990600" lvl="1" indent="-533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Jika data sama, berarti ketemu.</a:t>
            </a:r>
            <a:endParaRPr sz="2400"/>
          </a:p>
          <a:p>
            <a:pPr marL="990600" lvl="1" indent="-533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Jika lebih besar, maka ulangi langkah 2 dengan posisi awal adalah </a:t>
            </a:r>
            <a:r>
              <a:rPr lang="en-US" sz="2400" b="1"/>
              <a:t>posisi tengah + 1</a:t>
            </a:r>
            <a:endParaRPr/>
          </a:p>
          <a:p>
            <a:pPr marL="990600" lvl="1" indent="-533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Jika lebih kecil, maka ulangi langkah 2 dengan posisi akhir adalah </a:t>
            </a:r>
            <a:r>
              <a:rPr lang="en-US" sz="2400" b="1"/>
              <a:t>posisi tengah – 1</a:t>
            </a:r>
            <a:endParaRPr sz="2400" b="1"/>
          </a:p>
          <a:p>
            <a:pPr marL="9906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Ilustrasi  1 Binary Search</a:t>
            </a:r>
            <a:endParaRPr b="1"/>
          </a:p>
        </p:txBody>
      </p:sp>
      <p:sp>
        <p:nvSpPr>
          <p:cNvPr id="180" name="Google Shape;180;p17"/>
          <p:cNvSpPr txBox="1">
            <a:spLocks noGrp="1"/>
          </p:cNvSpPr>
          <p:nvPr>
            <p:ph type="body" idx="1"/>
          </p:nvPr>
        </p:nvSpPr>
        <p:spPr>
          <a:xfrm>
            <a:off x="838200" y="1392702"/>
            <a:ext cx="10515600" cy="478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dirty="0" err="1"/>
              <a:t>Contoh</a:t>
            </a:r>
            <a:r>
              <a:rPr lang="en-US" sz="2400" b="1" dirty="0"/>
              <a:t> Data:</a:t>
            </a:r>
            <a:endParaRPr sz="2400"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dirty="0" err="1"/>
              <a:t>Misalnya</a:t>
            </a:r>
            <a:r>
              <a:rPr lang="en-US" sz="2400" dirty="0"/>
              <a:t> data yang </a:t>
            </a:r>
            <a:r>
              <a:rPr lang="en-US" sz="2400" dirty="0" err="1"/>
              <a:t>dicari</a:t>
            </a:r>
            <a:r>
              <a:rPr lang="en-US" sz="2400" dirty="0"/>
              <a:t> </a:t>
            </a:r>
            <a:r>
              <a:rPr lang="en-US" sz="2400" b="1" dirty="0"/>
              <a:t>23 (X = 23)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lang="en-US" sz="2400" b="1" dirty="0" err="1">
                <a:latin typeface="Comic Sans MS"/>
                <a:ea typeface="Comic Sans MS"/>
                <a:cs typeface="Comic Sans MS"/>
                <a:sym typeface="Comic Sans MS"/>
              </a:rPr>
              <a:t>Iterasi</a:t>
            </a:r>
            <a:r>
              <a:rPr lang="en-US" sz="2400" b="1" dirty="0">
                <a:latin typeface="Comic Sans MS"/>
                <a:ea typeface="Comic Sans MS"/>
                <a:cs typeface="Comic Sans MS"/>
                <a:sym typeface="Comic Sans MS"/>
              </a:rPr>
              <a:t> 1</a:t>
            </a:r>
            <a:endParaRPr sz="2400" b="1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/>
              <a:t>m(</a:t>
            </a:r>
            <a:r>
              <a:rPr lang="en-US" sz="1800" dirty="0" err="1"/>
              <a:t>tengah</a:t>
            </a:r>
            <a:r>
              <a:rPr lang="en-US" sz="1800" dirty="0"/>
              <a:t>) = (0+8)/2 =4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ID" sz="1800"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 err="1">
                <a:latin typeface="Comic Sans MS"/>
                <a:ea typeface="Comic Sans MS"/>
                <a:cs typeface="Comic Sans MS"/>
                <a:sym typeface="Comic Sans MS"/>
              </a:rPr>
              <a:t>Apakah</a:t>
            </a:r>
            <a:r>
              <a:rPr lang="en-US" sz="1800" dirty="0">
                <a:latin typeface="Comic Sans MS"/>
                <a:ea typeface="Comic Sans MS"/>
                <a:cs typeface="Comic Sans MS"/>
                <a:sym typeface="Comic Sans MS"/>
              </a:rPr>
              <a:t> 15 = 23? </a:t>
            </a:r>
            <a:r>
              <a:rPr lang="en-US" sz="1800" dirty="0" err="1">
                <a:latin typeface="Comic Sans MS"/>
                <a:ea typeface="Comic Sans MS"/>
                <a:cs typeface="Comic Sans MS"/>
                <a:sym typeface="Comic Sans MS"/>
              </a:rPr>
              <a:t>tidak</a:t>
            </a:r>
            <a:endParaRPr sz="18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 err="1">
                <a:latin typeface="Comic Sans MS"/>
                <a:ea typeface="Comic Sans MS"/>
                <a:cs typeface="Comic Sans MS"/>
                <a:sym typeface="Comic Sans MS"/>
              </a:rPr>
              <a:t>apakah</a:t>
            </a:r>
            <a:r>
              <a:rPr lang="en-US" sz="1800" dirty="0">
                <a:latin typeface="Comic Sans MS"/>
                <a:ea typeface="Comic Sans MS"/>
                <a:cs typeface="Comic Sans MS"/>
                <a:sym typeface="Comic Sans MS"/>
              </a:rPr>
              <a:t> 23 &gt; 15 ? </a:t>
            </a:r>
            <a:r>
              <a:rPr lang="en-US" sz="1800" dirty="0" err="1">
                <a:latin typeface="Comic Sans MS"/>
                <a:ea typeface="Comic Sans MS"/>
                <a:cs typeface="Comic Sans MS"/>
                <a:sym typeface="Comic Sans MS"/>
              </a:rPr>
              <a:t>Ya</a:t>
            </a:r>
            <a:r>
              <a:rPr lang="en-US" sz="1800" dirty="0">
                <a:latin typeface="Comic Sans MS"/>
                <a:ea typeface="Comic Sans MS"/>
                <a:cs typeface="Comic Sans MS"/>
                <a:sym typeface="Comic Sans MS"/>
              </a:rPr>
              <a:t> , </a:t>
            </a:r>
            <a:r>
              <a:rPr lang="en-US" sz="1800" dirty="0" err="1">
                <a:latin typeface="Comic Sans MS"/>
                <a:ea typeface="Comic Sans MS"/>
                <a:cs typeface="Comic Sans MS"/>
                <a:sym typeface="Comic Sans MS"/>
              </a:rPr>
              <a:t>maka</a:t>
            </a:r>
            <a:r>
              <a:rPr lang="en-US" sz="1800" dirty="0">
                <a:latin typeface="Comic Sans MS"/>
                <a:ea typeface="Comic Sans MS"/>
                <a:cs typeface="Comic Sans MS"/>
                <a:sym typeface="Comic Sans MS"/>
              </a:rPr>
              <a:t> : </a:t>
            </a:r>
            <a:r>
              <a:rPr lang="en-US" sz="1800" dirty="0" err="1">
                <a:latin typeface="Comic Sans MS"/>
                <a:ea typeface="Comic Sans MS"/>
                <a:cs typeface="Comic Sans MS"/>
                <a:sym typeface="Comic Sans MS"/>
              </a:rPr>
              <a:t>awal</a:t>
            </a:r>
            <a:r>
              <a:rPr lang="en-US" sz="1800" dirty="0">
                <a:latin typeface="Comic Sans MS"/>
                <a:ea typeface="Comic Sans MS"/>
                <a:cs typeface="Comic Sans MS"/>
                <a:sym typeface="Comic Sans MS"/>
              </a:rPr>
              <a:t> (l)= </a:t>
            </a:r>
            <a:r>
              <a:rPr lang="en-US" sz="1800" dirty="0" err="1">
                <a:latin typeface="Comic Sans MS"/>
                <a:ea typeface="Comic Sans MS"/>
                <a:cs typeface="Comic Sans MS"/>
                <a:sym typeface="Comic Sans MS"/>
              </a:rPr>
              <a:t>tengah</a:t>
            </a:r>
            <a:r>
              <a:rPr lang="en-US" sz="1800" dirty="0">
                <a:latin typeface="Comic Sans MS"/>
                <a:ea typeface="Comic Sans MS"/>
                <a:cs typeface="Comic Sans MS"/>
                <a:sym typeface="Comic Sans MS"/>
              </a:rPr>
              <a:t> + 1</a:t>
            </a:r>
            <a:endParaRPr sz="18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/>
          </a:p>
        </p:txBody>
      </p:sp>
      <p:graphicFrame>
        <p:nvGraphicFramePr>
          <p:cNvPr id="181" name="Google Shape;181;p17"/>
          <p:cNvGraphicFramePr/>
          <p:nvPr>
            <p:extLst>
              <p:ext uri="{D42A27DB-BD31-4B8C-83A1-F6EECF244321}">
                <p14:modId xmlns:p14="http://schemas.microsoft.com/office/powerpoint/2010/main" val="3549476404"/>
              </p:ext>
            </p:extLst>
          </p:nvPr>
        </p:nvGraphicFramePr>
        <p:xfrm>
          <a:off x="1103526" y="3083038"/>
          <a:ext cx="7149500" cy="1112550"/>
        </p:xfrm>
        <a:graphic>
          <a:graphicData uri="http://schemas.openxmlformats.org/drawingml/2006/table">
            <a:tbl>
              <a:tblPr firstRow="1" bandRow="1">
                <a:noFill/>
                <a:tableStyleId>{BFDE353E-8856-455A-B6DD-5B661BE93295}</a:tableStyleId>
              </a:tblPr>
              <a:tblGrid>
                <a:gridCol w="953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4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4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4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49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Index</a:t>
                      </a:r>
                      <a:endParaRPr sz="1800"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Data</a:t>
                      </a:r>
                      <a:endParaRPr sz="1800"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23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31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35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posisi</a:t>
                      </a:r>
                      <a:endParaRPr sz="1800"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j</a:t>
                      </a: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Ilustrasi  1 Binary Search</a:t>
            </a:r>
            <a:endParaRPr b="1"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b="1">
                <a:latin typeface="Comic Sans MS"/>
                <a:ea typeface="Comic Sans MS"/>
                <a:cs typeface="Comic Sans MS"/>
                <a:sym typeface="Comic Sans MS"/>
              </a:rPr>
              <a:t>Iterasi 2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m(tengah) = (5+8)/2=6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Apakah </a:t>
            </a:r>
            <a:endParaRPr sz="200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>
                <a:latin typeface="Comic Sans MS"/>
                <a:ea typeface="Comic Sans MS"/>
                <a:cs typeface="Comic Sans MS"/>
                <a:sym typeface="Comic Sans MS"/>
              </a:rPr>
              <a:t>X = m / 23=23 (sama dengan data tengah). </a:t>
            </a:r>
            <a:endParaRPr sz="1800"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>
                <a:latin typeface="Comic Sans MS"/>
                <a:ea typeface="Comic Sans MS"/>
                <a:cs typeface="Comic Sans MS"/>
                <a:sym typeface="Comic Sans MS"/>
              </a:rPr>
              <a:t>Output = “Data ditemukan”</a:t>
            </a:r>
            <a:endParaRPr sz="1800"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graphicFrame>
        <p:nvGraphicFramePr>
          <p:cNvPr id="188" name="Google Shape;188;p18"/>
          <p:cNvGraphicFramePr/>
          <p:nvPr>
            <p:extLst>
              <p:ext uri="{D42A27DB-BD31-4B8C-83A1-F6EECF244321}">
                <p14:modId xmlns:p14="http://schemas.microsoft.com/office/powerpoint/2010/main" val="2956916011"/>
              </p:ext>
            </p:extLst>
          </p:nvPr>
        </p:nvGraphicFramePr>
        <p:xfrm>
          <a:off x="964809" y="2872740"/>
          <a:ext cx="7149500" cy="1112550"/>
        </p:xfrm>
        <a:graphic>
          <a:graphicData uri="http://schemas.openxmlformats.org/drawingml/2006/table">
            <a:tbl>
              <a:tblPr firstRow="1" bandRow="1">
                <a:noFill/>
                <a:tableStyleId>{BFDE353E-8856-455A-B6DD-5B661BE93295}</a:tableStyleId>
              </a:tblPr>
              <a:tblGrid>
                <a:gridCol w="1079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4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4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4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49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Index</a:t>
                      </a:r>
                      <a:endParaRPr sz="1800"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 1</a:t>
                      </a: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Data</a:t>
                      </a:r>
                      <a:endParaRPr sz="1800"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 9</a:t>
                      </a: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23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31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35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posisi</a:t>
                      </a:r>
                      <a:endParaRPr sz="1800"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j</a:t>
                      </a: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Ilustrasi 2 </a:t>
            </a:r>
            <a:r>
              <a:rPr lang="en-US" b="1"/>
              <a:t>Binary Search</a:t>
            </a:r>
            <a:endParaRPr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Misalkan diberikan array arr dengan delapan buah elemen yang sudah terurut menurun seperti di bawah ini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Misalkan elemen yang dicari adalah x = 16.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graphicFrame>
        <p:nvGraphicFramePr>
          <p:cNvPr id="195" name="Google Shape;195;p19"/>
          <p:cNvGraphicFramePr/>
          <p:nvPr/>
        </p:nvGraphicFramePr>
        <p:xfrm>
          <a:off x="2297723" y="3097228"/>
          <a:ext cx="7352750" cy="663550"/>
        </p:xfrm>
        <a:graphic>
          <a:graphicData uri="http://schemas.openxmlformats.org/drawingml/2006/table">
            <a:tbl>
              <a:tblPr firstRow="1" firstCol="1" bandRow="1">
                <a:noFill/>
                <a:tableStyleId>{BFDE353E-8856-455A-B6DD-5B661BE93295}</a:tableStyleId>
              </a:tblPr>
              <a:tblGrid>
                <a:gridCol w="100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2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6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31775">
                <a:tc>
                  <a:txBody>
                    <a:bodyPr/>
                    <a:lstStyle/>
                    <a:p>
                      <a:pPr marL="0" marR="0" lvl="0" indent="252095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arr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252095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81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252095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76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252095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21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252095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18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252095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16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252095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13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252095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252095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7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75">
                <a:tc>
                  <a:txBody>
                    <a:bodyPr/>
                    <a:lstStyle/>
                    <a:p>
                      <a:pPr marL="0" marR="0" lvl="0" indent="252095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index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252095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252095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252095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252095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252095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252095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252095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6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252095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7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Ilustrasi 2 </a:t>
            </a:r>
            <a:r>
              <a:rPr lang="en-US" b="1"/>
              <a:t>Binary Search</a:t>
            </a:r>
            <a:endParaRPr/>
          </a:p>
        </p:txBody>
      </p:sp>
      <p:sp>
        <p:nvSpPr>
          <p:cNvPr id="201" name="Google Shape;201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Langkah 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1: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 = 0  dan j = 8   Indeks elemen tengah </a:t>
            </a:r>
            <a:r>
              <a:rPr lang="en-US" b="1"/>
              <a:t>m = (0+ 7) div 2 = 3   </a:t>
            </a:r>
            <a:r>
              <a:rPr lang="en-US"/>
              <a:t>(elemen dalam kolom abu-abu)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graphicFrame>
        <p:nvGraphicFramePr>
          <p:cNvPr id="202" name="Google Shape;202;p20"/>
          <p:cNvGraphicFramePr/>
          <p:nvPr/>
        </p:nvGraphicFramePr>
        <p:xfrm>
          <a:off x="2128911" y="3646405"/>
          <a:ext cx="6682175" cy="981900"/>
        </p:xfrm>
        <a:graphic>
          <a:graphicData uri="http://schemas.openxmlformats.org/drawingml/2006/table">
            <a:tbl>
              <a:tblPr firstRow="1" firstCol="1" bandRow="1">
                <a:noFill/>
                <a:tableStyleId>{BFDE353E-8856-455A-B6DD-5B661BE93295}</a:tableStyleId>
              </a:tblPr>
              <a:tblGrid>
                <a:gridCol w="87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3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27300">
                <a:tc>
                  <a:txBody>
                    <a:bodyPr/>
                    <a:lstStyle/>
                    <a:p>
                      <a:pPr marL="0" marR="0" lvl="0" indent="25209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arr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25209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81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25209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76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25209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21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25209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18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5209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16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25209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13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25209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25209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7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300">
                <a:tc>
                  <a:txBody>
                    <a:bodyPr/>
                    <a:lstStyle/>
                    <a:p>
                      <a:pPr marL="0" marR="0" lvl="0" indent="25209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index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25209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25209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25209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25209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5209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25209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25209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6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25209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7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300">
                <a:tc>
                  <a:txBody>
                    <a:bodyPr/>
                    <a:lstStyle/>
                    <a:p>
                      <a:pPr marL="0" marR="0" lvl="0" indent="25209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 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 gridSpan="3">
                  <a:txBody>
                    <a:bodyPr/>
                    <a:lstStyle/>
                    <a:p>
                      <a:pPr marL="0" marR="0" lvl="0" indent="25209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kiri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25209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m 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A5A5A5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25209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kanan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Outlines</a:t>
            </a:r>
            <a:endParaRPr/>
          </a:p>
        </p:txBody>
      </p:sp>
      <p:sp>
        <p:nvSpPr>
          <p:cNvPr id="79" name="Google Shape;79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Sequential Search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Binary Search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Pengayaan: Merge Sort</a:t>
            </a:r>
            <a:endParaRPr/>
          </a:p>
        </p:txBody>
      </p:sp>
      <p:sp>
        <p:nvSpPr>
          <p:cNvPr id="80" name="Google Shape;80;p2"/>
          <p:cNvSpPr txBox="1">
            <a:spLocks noGrp="1"/>
          </p:cNvSpPr>
          <p:nvPr>
            <p:ph type="sldNum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Ilustrasi 2 </a:t>
            </a:r>
            <a:r>
              <a:rPr lang="en-US" b="1"/>
              <a:t>Binary Search</a:t>
            </a:r>
            <a:endParaRPr/>
          </a:p>
        </p:txBody>
      </p:sp>
      <p:sp>
        <p:nvSpPr>
          <p:cNvPr id="208" name="Google Shape;208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Langkah 2: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Pembandingan: arr[3] = 16 Tidak! Harus diputuskan apakah pencarian akan dilakukan di bagian kiri atau di bagian kanan dengan pemeriksaan sebagai berikut: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Pembandingan: arr[3] &gt; 16? 🡪18&gt;16? Ya! Lakukan pencarian pada array bagian kanan dengan </a:t>
            </a:r>
            <a:r>
              <a:rPr lang="en-US" b="1">
                <a:latin typeface="Comic Sans MS"/>
                <a:ea typeface="Comic Sans MS"/>
                <a:cs typeface="Comic Sans MS"/>
                <a:sym typeface="Comic Sans MS"/>
              </a:rPr>
              <a:t>i = k + 1 = 4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 dan </a:t>
            </a:r>
            <a:r>
              <a:rPr lang="en-US" b="1">
                <a:latin typeface="Comic Sans MS"/>
                <a:ea typeface="Comic Sans MS"/>
                <a:cs typeface="Comic Sans MS"/>
                <a:sym typeface="Comic Sans MS"/>
              </a:rPr>
              <a:t>j = 7 (tetap)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graphicFrame>
        <p:nvGraphicFramePr>
          <p:cNvPr id="209" name="Google Shape;209;p21"/>
          <p:cNvGraphicFramePr/>
          <p:nvPr/>
        </p:nvGraphicFramePr>
        <p:xfrm>
          <a:off x="4512383" y="4939753"/>
          <a:ext cx="2548250" cy="856488"/>
        </p:xfrm>
        <a:graphic>
          <a:graphicData uri="http://schemas.openxmlformats.org/drawingml/2006/table">
            <a:tbl>
              <a:tblPr firstRow="1" firstCol="1" bandRow="1">
                <a:noFill/>
                <a:tableStyleId>{BFDE353E-8856-455A-B6DD-5B661BE93295}</a:tableStyleId>
              </a:tblPr>
              <a:tblGrid>
                <a:gridCol w="64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25209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16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25209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13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25209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25209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7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25209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25209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25209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6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25209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7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 gridSpan="4">
                  <a:txBody>
                    <a:bodyPr/>
                    <a:lstStyle/>
                    <a:p>
                      <a:pPr marL="0" marR="0" lvl="0" indent="25209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kanan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Ilustrasi 2 </a:t>
            </a:r>
            <a:r>
              <a:rPr lang="en-US" b="1"/>
              <a:t>Binary Search</a:t>
            </a:r>
            <a:endParaRPr/>
          </a:p>
        </p:txBody>
      </p:sp>
      <p:sp>
        <p:nvSpPr>
          <p:cNvPr id="215" name="Google Shape;215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Kembali ke langkah 1 untuk mencari nilai tengah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 = 4  dan j = 7   Indeks elemen tengah </a:t>
            </a:r>
            <a:r>
              <a:rPr lang="en-US" b="1"/>
              <a:t>k = (4 + 7) div 2 = 5</a:t>
            </a:r>
            <a:r>
              <a:rPr lang="en-US"/>
              <a:t>  (elemen yang diberi warna abu-abu)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graphicFrame>
        <p:nvGraphicFramePr>
          <p:cNvPr id="216" name="Google Shape;216;p22"/>
          <p:cNvGraphicFramePr/>
          <p:nvPr/>
        </p:nvGraphicFramePr>
        <p:xfrm>
          <a:off x="4478216" y="4220240"/>
          <a:ext cx="3004475" cy="856488"/>
        </p:xfrm>
        <a:graphic>
          <a:graphicData uri="http://schemas.openxmlformats.org/drawingml/2006/table">
            <a:tbl>
              <a:tblPr firstRow="1" firstCol="1" bandRow="1">
                <a:noFill/>
                <a:tableStyleId>{BFDE353E-8856-455A-B6DD-5B661BE93295}</a:tableStyleId>
              </a:tblPr>
              <a:tblGrid>
                <a:gridCol w="75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0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25209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16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25209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13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5209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25209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7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25209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25209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5209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6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25209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7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25209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kiri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25209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 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25209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kanan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Ilustrasi 2 </a:t>
            </a:r>
            <a:r>
              <a:rPr lang="en-US" b="1"/>
              <a:t>Binary Search</a:t>
            </a:r>
            <a:endParaRPr/>
          </a:p>
        </p:txBody>
      </p:sp>
      <p:sp>
        <p:nvSpPr>
          <p:cNvPr id="222" name="Google Shape;222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Kembali melakukan langkah 2. Melakukan perbandingan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Pembandingan: arr[5] = 16 🡪13=16? Tidak! Harus diputuskan apakah pencarian akan dilakukan di bagian kiri atau di bagian kanan dengan pemeriksaan sebagai berikut: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Pembandingan: arr[5] &gt; 16? 13&gt;16? Tidak! Lakukan pencarian pada array bagian kiri dengan i = 4 (tetap) dan j = k - 1 = 4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graphicFrame>
        <p:nvGraphicFramePr>
          <p:cNvPr id="223" name="Google Shape;223;p23"/>
          <p:cNvGraphicFramePr/>
          <p:nvPr/>
        </p:nvGraphicFramePr>
        <p:xfrm>
          <a:off x="5325794" y="4985130"/>
          <a:ext cx="640075" cy="652780"/>
        </p:xfrm>
        <a:graphic>
          <a:graphicData uri="http://schemas.openxmlformats.org/drawingml/2006/table">
            <a:tbl>
              <a:tblPr firstRow="1" firstCol="1" bandRow="1">
                <a:noFill/>
                <a:tableStyleId>{BFDE353E-8856-455A-B6DD-5B661BE93295}</a:tableStyleId>
              </a:tblPr>
              <a:tblGrid>
                <a:gridCol w="64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25209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16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25209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4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Ilustrasi 2 </a:t>
            </a:r>
            <a:r>
              <a:rPr lang="en-US" b="1"/>
              <a:t>Binary Search</a:t>
            </a:r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Kembali ke langkah 1 untuk mencari nilai tengah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i = 4  dan j = 4   Indeks elemen tengah </a:t>
            </a:r>
            <a:r>
              <a:rPr lang="en-US" b="1"/>
              <a:t>k = (4 + 4) div 2 = 4 (</a:t>
            </a:r>
            <a:r>
              <a:rPr lang="en-US"/>
              <a:t>elemen yang berwarna abu)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Kembali melakukan langkah 2. Melakukan perbandingan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arr[4] = 16? Ya! (x ditemukan, proses pencarian selesai)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graphicFrame>
        <p:nvGraphicFramePr>
          <p:cNvPr id="230" name="Google Shape;230;p24"/>
          <p:cNvGraphicFramePr/>
          <p:nvPr/>
        </p:nvGraphicFramePr>
        <p:xfrm>
          <a:off x="4805289" y="3429000"/>
          <a:ext cx="640075" cy="655956"/>
        </p:xfrm>
        <a:graphic>
          <a:graphicData uri="http://schemas.openxmlformats.org/drawingml/2006/table">
            <a:tbl>
              <a:tblPr firstRow="1" firstCol="1" bandRow="1">
                <a:noFill/>
                <a:tableStyleId>{3CD80A97-98A1-4664-ADC3-518D3A8979B3}</a:tableStyleId>
              </a:tblPr>
              <a:tblGrid>
                <a:gridCol w="64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25209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16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252095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4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Best &amp; Worst Case </a:t>
            </a:r>
            <a:r>
              <a:rPr lang="en-US" b="1"/>
              <a:t>Binary Search</a:t>
            </a:r>
            <a:endParaRPr/>
          </a:p>
        </p:txBody>
      </p:sp>
      <p:sp>
        <p:nvSpPr>
          <p:cNvPr id="236" name="Google Shape;236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u="sng"/>
              <a:t>Best case</a:t>
            </a:r>
            <a:r>
              <a:rPr lang="en-US"/>
              <a:t> : jika data yang dicari terletak di posisi tengah.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u="sng"/>
              <a:t>Worst case</a:t>
            </a:r>
            <a:r>
              <a:rPr lang="en-US"/>
              <a:t> : jika data yang dicari tidak ditemukan.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Contoh :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DATA = 5 6 9 2 8 1 7 4 3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>
                <a:latin typeface="Comic Sans MS"/>
                <a:ea typeface="Comic Sans MS"/>
                <a:cs typeface="Comic Sans MS"/>
                <a:sym typeface="Comic Sans MS"/>
              </a:rPr>
              <a:t>	bestcase ketika x = 5 (T(n)=1)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>
                <a:latin typeface="Comic Sans MS"/>
                <a:ea typeface="Comic Sans MS"/>
                <a:cs typeface="Comic Sans MS"/>
                <a:sym typeface="Comic Sans MS"/>
              </a:rPr>
              <a:t>	worstcase ketika x = 25 (T(n) = 5 atau n/2)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>
                <a:latin typeface="Comic Sans MS"/>
                <a:ea typeface="Comic Sans MS"/>
                <a:cs typeface="Comic Sans MS"/>
                <a:sym typeface="Comic Sans MS"/>
              </a:rPr>
              <a:t>	*x = key/data yang dicari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Visualisasi Binary Search</a:t>
            </a:r>
            <a:endParaRPr/>
          </a:p>
        </p:txBody>
      </p:sp>
      <p:sp>
        <p:nvSpPr>
          <p:cNvPr id="242" name="Google Shape;242;p28"/>
          <p:cNvSpPr txBox="1">
            <a:spLocks noGrp="1"/>
          </p:cNvSpPr>
          <p:nvPr>
            <p:ph type="body" idx="1"/>
          </p:nvPr>
        </p:nvSpPr>
        <p:spPr>
          <a:xfrm>
            <a:off x="838200" y="2851971"/>
            <a:ext cx="10515600" cy="115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Binary Search Algorithm Animation | Data Structures and Algorithms | Technology Strive - YouTube</a:t>
            </a:r>
            <a:endParaRPr/>
          </a:p>
        </p:txBody>
      </p:sp>
      <p:sp>
        <p:nvSpPr>
          <p:cNvPr id="243" name="Google Shape;243;p28"/>
          <p:cNvSpPr txBox="1">
            <a:spLocks noGrp="1"/>
          </p:cNvSpPr>
          <p:nvPr>
            <p:ph type="sldNum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b="1"/>
              <a:t>Pengayaan-Merge Sort</a:t>
            </a:r>
            <a:endParaRPr b="1"/>
          </a:p>
        </p:txBody>
      </p:sp>
      <p:sp>
        <p:nvSpPr>
          <p:cNvPr id="249" name="Google Shape;249;p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250" name="Google Shape;250;p29"/>
          <p:cNvSpPr txBox="1">
            <a:spLocks noGrp="1"/>
          </p:cNvSpPr>
          <p:nvPr>
            <p:ph type="sldNum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Pengayaan Divide n Conquer </a:t>
            </a:r>
            <a:br>
              <a:rPr lang="en-US"/>
            </a:br>
            <a:r>
              <a:rPr lang="en-US"/>
              <a:t>(Merge Sort)</a:t>
            </a:r>
            <a:endParaRPr/>
          </a:p>
        </p:txBody>
      </p:sp>
      <p:sp>
        <p:nvSpPr>
          <p:cNvPr id="256" name="Google Shape;256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Pengurutan dengan metode ini sering juga disebut dengan metode Divide and Conquer.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Metode ini terdiri dari 3 tahapan. </a:t>
            </a:r>
            <a:endParaRPr/>
          </a:p>
          <a:p>
            <a:pPr marL="78867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Divide membagi permasalahan atau koleksi data ke dalam bagian-bagian yang lebih kecil. </a:t>
            </a:r>
            <a:endParaRPr/>
          </a:p>
          <a:p>
            <a:pPr marL="78867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Conquer mengurutkan dari bagian yang paling kecil. </a:t>
            </a:r>
            <a:endParaRPr/>
          </a:p>
          <a:p>
            <a:pPr marL="78867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Dan tahapan yang terakhir yaitu Combine, mengkombinasikan atau menggabungkan solusi dari bagian yang paling kecil sehingga menjadi solusi utama.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>
            <a:spLocks noGrp="1"/>
          </p:cNvSpPr>
          <p:nvPr>
            <p:ph type="title"/>
          </p:nvPr>
        </p:nvSpPr>
        <p:spPr>
          <a:xfrm>
            <a:off x="1981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Ilustrasi Merge Sort (Ascending) – 1</a:t>
            </a:r>
            <a:br>
              <a:rPr lang="en-US"/>
            </a:br>
            <a:endParaRPr/>
          </a:p>
        </p:txBody>
      </p:sp>
      <p:pic>
        <p:nvPicPr>
          <p:cNvPr id="262" name="Google Shape;26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0915" y="1219200"/>
            <a:ext cx="6270171" cy="4937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Visualisasi Merge Sort</a:t>
            </a:r>
            <a:endParaRPr/>
          </a:p>
        </p:txBody>
      </p:sp>
      <p:sp>
        <p:nvSpPr>
          <p:cNvPr id="268" name="Google Shape;268;p32"/>
          <p:cNvSpPr txBox="1">
            <a:spLocks noGrp="1"/>
          </p:cNvSpPr>
          <p:nvPr>
            <p:ph type="body" idx="1"/>
          </p:nvPr>
        </p:nvSpPr>
        <p:spPr>
          <a:xfrm>
            <a:off x="997688" y="3149929"/>
            <a:ext cx="10515600" cy="94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Merge Sort | Manim Animation [4K] - YouTube</a:t>
            </a:r>
            <a:endParaRPr/>
          </a:p>
        </p:txBody>
      </p:sp>
      <p:sp>
        <p:nvSpPr>
          <p:cNvPr id="269" name="Google Shape;269;p32"/>
          <p:cNvSpPr txBox="1">
            <a:spLocks noGrp="1"/>
          </p:cNvSpPr>
          <p:nvPr>
            <p:ph type="sldNum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Searching</a:t>
            </a:r>
            <a:endParaRPr b="1"/>
          </a:p>
        </p:txBody>
      </p:sp>
      <p:sp>
        <p:nvSpPr>
          <p:cNvPr id="86" name="Google Shape;86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Pada suatu data seringkali dibutuhkan pembacaan kembali informasi (</a:t>
            </a:r>
            <a:r>
              <a:rPr lang="en-US" sz="2400" i="1"/>
              <a:t>information retrieval</a:t>
            </a:r>
            <a:r>
              <a:rPr lang="en-US" sz="2400"/>
              <a:t>) dengan cara </a:t>
            </a:r>
            <a:r>
              <a:rPr lang="en-US" sz="2400" b="1">
                <a:solidFill>
                  <a:srgbClr val="FF0000"/>
                </a:solidFill>
              </a:rPr>
              <a:t>searching</a:t>
            </a:r>
            <a:r>
              <a:rPr lang="en-US" sz="2400"/>
              <a:t>.</a:t>
            </a: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Searching adalah </a:t>
            </a:r>
            <a:r>
              <a:rPr lang="en-US" sz="2400" b="1">
                <a:solidFill>
                  <a:srgbClr val="FF0000"/>
                </a:solidFill>
              </a:rPr>
              <a:t>proses pencarian data </a:t>
            </a:r>
            <a:r>
              <a:rPr lang="en-US" sz="2400"/>
              <a:t>yang ada pada suatu deret data dengan cara menelusuri data-data tersebut.</a:t>
            </a: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Tahapan paling penting pada searching: memeriksa jika data yang dicari sama dengan data yang ada pada deret data. </a:t>
            </a: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Algoritma pencarian merupakan algoritma yang menerima suatu kata kunci sebagai kriteria pencarian, dan dengan langkah-langkah tertentu akan mencari data yang sesuai dengan kata kunci tersebut.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Latihan</a:t>
            </a:r>
            <a:br>
              <a:rPr lang="en-US"/>
            </a:br>
            <a:endParaRPr/>
          </a:p>
        </p:txBody>
      </p:sp>
      <p:sp>
        <p:nvSpPr>
          <p:cNvPr id="275" name="Google Shape;275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dirty="0" err="1"/>
              <a:t>Buatlah</a:t>
            </a:r>
            <a:r>
              <a:rPr lang="en-US" dirty="0"/>
              <a:t> flowchart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binary search!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dirty="0" err="1"/>
              <a:t>Buatlah</a:t>
            </a:r>
            <a:r>
              <a:rPr lang="en-US" dirty="0"/>
              <a:t> flowchart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sequential search!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dirty="0" err="1"/>
              <a:t>Diketahui</a:t>
            </a:r>
            <a:r>
              <a:rPr lang="en-US" dirty="0"/>
              <a:t> array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endParaRPr dirty="0"/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Jika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dicari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9, </a:t>
            </a:r>
            <a:r>
              <a:rPr lang="en-US" dirty="0" err="1"/>
              <a:t>maka</a:t>
            </a:r>
            <a:r>
              <a:rPr lang="en-US" dirty="0"/>
              <a:t>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Gambarkan</a:t>
            </a:r>
            <a:r>
              <a:rPr lang="en-US" dirty="0"/>
              <a:t> proses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binary </a:t>
            </a:r>
            <a:r>
              <a:rPr lang="en-US" dirty="0" err="1"/>
              <a:t>seach</a:t>
            </a:r>
            <a:r>
              <a:rPr lang="en-US" dirty="0"/>
              <a:t> (</a:t>
            </a:r>
            <a:r>
              <a:rPr lang="en-US" dirty="0" err="1"/>
              <a:t>urutkan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array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sorting)!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graphicFrame>
        <p:nvGraphicFramePr>
          <p:cNvPr id="276" name="Google Shape;276;p33"/>
          <p:cNvGraphicFramePr/>
          <p:nvPr/>
        </p:nvGraphicFramePr>
        <p:xfrm>
          <a:off x="1510919" y="3342051"/>
          <a:ext cx="8128000" cy="741700"/>
        </p:xfrm>
        <a:graphic>
          <a:graphicData uri="http://schemas.openxmlformats.org/drawingml/2006/table">
            <a:tbl>
              <a:tblPr firstRow="1" bandRow="1">
                <a:noFill/>
                <a:tableStyleId>{3CD80A97-98A1-4664-ADC3-518D3A8979B3}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Index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Array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78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24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41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"/>
          <p:cNvSpPr txBox="1">
            <a:spLocks noGrp="1"/>
          </p:cNvSpPr>
          <p:nvPr>
            <p:ph type="sldNum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pic>
        <p:nvPicPr>
          <p:cNvPr id="282" name="Google Shape;282;p34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2250" y="946150"/>
            <a:ext cx="9207500" cy="496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Searching</a:t>
            </a:r>
            <a:endParaRPr b="1"/>
          </a:p>
        </p:txBody>
      </p:sp>
      <p:sp>
        <p:nvSpPr>
          <p:cNvPr id="92" name="Google Shape;92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Hasil atau keluaran dari proses pencarian dapat berupa: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Pesan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Ditemukan / Ada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Tidak ditemukan / Tidak ada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Index array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index = 13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 = 7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idx = -1 </a:t>
            </a:r>
            <a:r>
              <a:rPr lang="en-US"/>
              <a:t>(jika data yang dicari tidak ditemukan)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Nilai Boolean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TRUE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FALSE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Searching</a:t>
            </a:r>
            <a:endParaRPr b="1"/>
          </a:p>
        </p:txBody>
      </p:sp>
      <p:sp>
        <p:nvSpPr>
          <p:cNvPr id="98" name="Google Shape;98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Macam algoritma pencarian 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Sequantial Search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Binary Search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Sequential Search</a:t>
            </a:r>
            <a:endParaRPr b="1"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Sequential Search atau disebut juga Linear Search adalah teknik pencarian data dimana data dicari secara </a:t>
            </a:r>
            <a:r>
              <a:rPr lang="en-US" b="1">
                <a:solidFill>
                  <a:srgbClr val="FF0000"/>
                </a:solidFill>
              </a:rPr>
              <a:t>urut dari depan ke belakang</a:t>
            </a:r>
            <a:r>
              <a:rPr lang="en-US"/>
              <a:t> atau dari awal sampai akhir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Proses pencarian dilakukan dengan </a:t>
            </a:r>
            <a:r>
              <a:rPr lang="en-US" b="1"/>
              <a:t>membandingkan</a:t>
            </a:r>
            <a:r>
              <a:rPr lang="en-US"/>
              <a:t> elemen array </a:t>
            </a:r>
            <a:r>
              <a:rPr lang="en-US" b="1"/>
              <a:t>satu per satu </a:t>
            </a:r>
            <a:r>
              <a:rPr lang="en-US"/>
              <a:t>secara beruntun mulai dari elemen pertama sampai elemen yang dicari sudah ditemukan atau sampai semua elemen sudah diperiksa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Algoritma Sequential Search</a:t>
            </a:r>
            <a:endParaRPr b="1"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Secara umum, algoritma Sequential Search dijabarkan sebagai berikut: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Input </a:t>
            </a:r>
            <a:r>
              <a:rPr lang="en-US" b="1"/>
              <a:t>x</a:t>
            </a:r>
            <a:r>
              <a:rPr lang="en-US"/>
              <a:t> (data yang dicari)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Bandingkan x dengan data </a:t>
            </a:r>
            <a:r>
              <a:rPr lang="en-US" b="1"/>
              <a:t>ke-i sampai n</a:t>
            </a:r>
            <a:r>
              <a:rPr lang="en-US"/>
              <a:t> (n 🡪 jumlah elemen array)</a:t>
            </a:r>
            <a:endParaRPr b="1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Jika ada data yang sama dengan x maka cetak pesan “ditemukan”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Jika tidak ada data yang sama dengan x cetak pesan “tidak ditemukan”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Ilustrasi Sequential Search</a:t>
            </a:r>
            <a:endParaRPr b="1"/>
          </a:p>
        </p:txBody>
      </p:sp>
      <p:sp>
        <p:nvSpPr>
          <p:cNvPr id="116" name="Google Shape;116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Misalnya terdapat array satu dimensi sebagai berikut: </a:t>
            </a:r>
            <a:endParaRPr/>
          </a:p>
          <a:p>
            <a:pPr marL="228600" lvl="0" indent="-7747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800"/>
          </a:p>
          <a:p>
            <a:pPr marL="228600" lvl="0" indent="-7747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800"/>
          </a:p>
          <a:p>
            <a:pPr marL="228600" lvl="0" indent="-7747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800"/>
          </a:p>
          <a:p>
            <a:pPr marL="228600" lvl="0" indent="-7747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800"/>
          </a:p>
          <a:p>
            <a:pPr marL="228600" lvl="0" indent="-7747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80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Kemudian program akan meminta data yang akan dicari, misalnya </a:t>
            </a:r>
            <a:r>
              <a:rPr lang="en-US" sz="2800" b="1"/>
              <a:t>6 (x = 6)</a:t>
            </a:r>
            <a:r>
              <a:rPr lang="en-US" sz="2800"/>
              <a:t>.</a:t>
            </a:r>
            <a:endParaRPr sz="280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Iterasi :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6 = 8 (tidak!)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6 = 10 (tidak!)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6 = 6 (Ya!) =&gt; output : “Ada” pada index ke-2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Jika sampai data terakhir tidak ditemukan data yang sama maka output : “ data yang dicari tidak ada”.</a:t>
            </a:r>
            <a:endParaRPr sz="2800"/>
          </a:p>
          <a:p>
            <a:pPr marL="228600" lvl="0" indent="-774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grpSp>
        <p:nvGrpSpPr>
          <p:cNvPr id="117" name="Google Shape;117;p8"/>
          <p:cNvGrpSpPr/>
          <p:nvPr/>
        </p:nvGrpSpPr>
        <p:grpSpPr>
          <a:xfrm>
            <a:off x="2020742" y="2364568"/>
            <a:ext cx="7559675" cy="1511300"/>
            <a:chOff x="1134" y="12546"/>
            <a:chExt cx="10260" cy="1620"/>
          </a:xfrm>
        </p:grpSpPr>
        <p:sp>
          <p:nvSpPr>
            <p:cNvPr id="118" name="Google Shape;118;p8"/>
            <p:cNvSpPr/>
            <p:nvPr/>
          </p:nvSpPr>
          <p:spPr>
            <a:xfrm>
              <a:off x="1134" y="12546"/>
              <a:ext cx="10260" cy="16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1314" y="13086"/>
              <a:ext cx="7020" cy="54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         10        6        -2        11         7         1          100</a:t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0" name="Google Shape;120;p8"/>
            <p:cNvCxnSpPr/>
            <p:nvPr/>
          </p:nvCxnSpPr>
          <p:spPr>
            <a:xfrm flipH="1">
              <a:off x="2034" y="13086"/>
              <a:ext cx="2" cy="54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8"/>
            <p:cNvCxnSpPr/>
            <p:nvPr/>
          </p:nvCxnSpPr>
          <p:spPr>
            <a:xfrm>
              <a:off x="2934" y="13086"/>
              <a:ext cx="1" cy="54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8"/>
            <p:cNvCxnSpPr/>
            <p:nvPr/>
          </p:nvCxnSpPr>
          <p:spPr>
            <a:xfrm flipH="1">
              <a:off x="3835" y="13086"/>
              <a:ext cx="1" cy="54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Google Shape;123;p8"/>
            <p:cNvCxnSpPr/>
            <p:nvPr/>
          </p:nvCxnSpPr>
          <p:spPr>
            <a:xfrm>
              <a:off x="4734" y="13086"/>
              <a:ext cx="1" cy="54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8"/>
            <p:cNvCxnSpPr/>
            <p:nvPr/>
          </p:nvCxnSpPr>
          <p:spPr>
            <a:xfrm>
              <a:off x="5635" y="13086"/>
              <a:ext cx="1" cy="54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8"/>
            <p:cNvCxnSpPr/>
            <p:nvPr/>
          </p:nvCxnSpPr>
          <p:spPr>
            <a:xfrm>
              <a:off x="6534" y="13086"/>
              <a:ext cx="1" cy="54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8"/>
            <p:cNvCxnSpPr/>
            <p:nvPr/>
          </p:nvCxnSpPr>
          <p:spPr>
            <a:xfrm>
              <a:off x="7435" y="13086"/>
              <a:ext cx="1" cy="54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" name="Google Shape;127;p8"/>
            <p:cNvSpPr txBox="1"/>
            <p:nvPr/>
          </p:nvSpPr>
          <p:spPr>
            <a:xfrm>
              <a:off x="1494" y="12546"/>
              <a:ext cx="6840" cy="36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0                1              2                3              4                 5               6             7</a:t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" name="Google Shape;128;p8"/>
            <p:cNvSpPr txBox="1"/>
            <p:nvPr/>
          </p:nvSpPr>
          <p:spPr>
            <a:xfrm>
              <a:off x="8514" y="12666"/>
              <a:ext cx="126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indeks</a:t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9" name="Google Shape;129;p8"/>
            <p:cNvSpPr txBox="1"/>
            <p:nvPr/>
          </p:nvSpPr>
          <p:spPr>
            <a:xfrm>
              <a:off x="8514" y="13162"/>
              <a:ext cx="1260" cy="3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value</a:t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Kelebihan</a:t>
            </a:r>
            <a:endParaRPr b="1"/>
          </a:p>
        </p:txBody>
      </p:sp>
      <p:sp>
        <p:nvSpPr>
          <p:cNvPr id="135" name="Google Shape;135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Kumpulan data tidak harus dalam keadaan terurut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Jika data yang dicari terletak di posisi depan, maka data akan ditemukan dengan cepat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Penyisipan dan penghapusan elemen pada kumpulan data tidak mempengaruhi proses pencarian karena data tidak perlu diurutkan.</a:t>
            </a:r>
            <a:br>
              <a:rPr lang="en-US"/>
            </a:br>
            <a:r>
              <a:rPr lang="en-US"/>
              <a:t>Pada algoritma pencarian lainnya, data harus disusun kembali setelah adanya penyisipan atau penghapusan elemen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Merupakan algoritma pencarian yang sangat sederhana, hemat sumber daya dan memori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1477</Words>
  <Application>Microsoft Macintosh PowerPoint</Application>
  <PresentationFormat>Widescreen</PresentationFormat>
  <Paragraphs>303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Calibri</vt:lpstr>
      <vt:lpstr>Cambria Math</vt:lpstr>
      <vt:lpstr>Arial</vt:lpstr>
      <vt:lpstr>Courier New</vt:lpstr>
      <vt:lpstr>Comic Sans MS</vt:lpstr>
      <vt:lpstr>Times New Roman</vt:lpstr>
      <vt:lpstr>Office Theme</vt:lpstr>
      <vt:lpstr>Searching</vt:lpstr>
      <vt:lpstr>Outlines</vt:lpstr>
      <vt:lpstr>Searching</vt:lpstr>
      <vt:lpstr>Searching</vt:lpstr>
      <vt:lpstr>Searching</vt:lpstr>
      <vt:lpstr>Sequential Search</vt:lpstr>
      <vt:lpstr>Algoritma Sequential Search</vt:lpstr>
      <vt:lpstr>Ilustrasi Sequential Search</vt:lpstr>
      <vt:lpstr>Kelebihan</vt:lpstr>
      <vt:lpstr>Kekurangan Sequential Search</vt:lpstr>
      <vt:lpstr>Best &amp; Worst Case Sequential Search</vt:lpstr>
      <vt:lpstr>Visualisasi Linear Search</vt:lpstr>
      <vt:lpstr>Binary Search</vt:lpstr>
      <vt:lpstr>Binary Search</vt:lpstr>
      <vt:lpstr>Algoritma Binary Search</vt:lpstr>
      <vt:lpstr>Ilustrasi  1 Binary Search</vt:lpstr>
      <vt:lpstr>Ilustrasi  1 Binary Search</vt:lpstr>
      <vt:lpstr>Ilustrasi 2 Binary Search</vt:lpstr>
      <vt:lpstr>Ilustrasi 2 Binary Search</vt:lpstr>
      <vt:lpstr>Ilustrasi 2 Binary Search</vt:lpstr>
      <vt:lpstr>Ilustrasi 2 Binary Search</vt:lpstr>
      <vt:lpstr>Ilustrasi 2 Binary Search</vt:lpstr>
      <vt:lpstr>Ilustrasi 2 Binary Search</vt:lpstr>
      <vt:lpstr>Best &amp; Worst Case Binary Search</vt:lpstr>
      <vt:lpstr>Visualisasi Binary Search</vt:lpstr>
      <vt:lpstr>Pengayaan-Merge Sort</vt:lpstr>
      <vt:lpstr>Pengayaan Divide n Conquer  (Merge Sort)</vt:lpstr>
      <vt:lpstr>Ilustrasi Merge Sort (Ascending) – 1 </vt:lpstr>
      <vt:lpstr>Visualisasi Merge Sort</vt:lpstr>
      <vt:lpstr>Latihan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</dc:title>
  <dc:creator>Afif Hendrawan</dc:creator>
  <cp:lastModifiedBy>Rokhimatul Wakhidah</cp:lastModifiedBy>
  <cp:revision>1</cp:revision>
  <dcterms:created xsi:type="dcterms:W3CDTF">2021-08-30T06:37:21Z</dcterms:created>
  <dcterms:modified xsi:type="dcterms:W3CDTF">2024-03-28T07:06:14Z</dcterms:modified>
</cp:coreProperties>
</file>