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6"/>
  </p:notesMasterIdLst>
  <p:sldIdLst>
    <p:sldId id="256" r:id="rId2"/>
    <p:sldId id="33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09"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280" r:id="rId54"/>
    <p:sldId id="311" r:id="rId55"/>
    <p:sldId id="312" r:id="rId56"/>
    <p:sldId id="314" r:id="rId57"/>
    <p:sldId id="330" r:id="rId58"/>
    <p:sldId id="331" r:id="rId59"/>
    <p:sldId id="333" r:id="rId60"/>
    <p:sldId id="334" r:id="rId61"/>
    <p:sldId id="332" r:id="rId62"/>
    <p:sldId id="335" r:id="rId63"/>
    <p:sldId id="307" r:id="rId64"/>
    <p:sldId id="337" r:id="rId65"/>
  </p:sldIdLst>
  <p:sldSz cx="9144000" cy="5143500" type="screen16x9"/>
  <p:notesSz cx="6858000" cy="9144000"/>
  <p:embeddedFontLst>
    <p:embeddedFont>
      <p:font typeface="Fjalla One" panose="02000506040000020004" pitchFamily="2" charset="0"/>
      <p:regular r:id="rId67"/>
    </p:embeddedFont>
    <p:embeddedFont>
      <p:font typeface="Lato" panose="020F0502020204030203" pitchFamily="34" charset="0"/>
      <p:regular r:id="rId68"/>
      <p:bold r:id="rId69"/>
      <p:italic r:id="rId70"/>
      <p:boldItalic r:id="rId71"/>
    </p:embeddedFont>
    <p:embeddedFont>
      <p:font typeface="Roboto Light" panose="02000000000000000000" pitchFamily="2" charset="0"/>
      <p:regular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i6PpNl5D66zan8bui+kedxCfiT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6BC542-CD67-47E1-AC4C-77252AB83646}">
  <a:tblStyle styleId="{916BC542-CD67-47E1-AC4C-77252AB8364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03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543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3" name="Google Shape;54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5" name="Google Shape;57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0" name="Google Shape;59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0" name="Google Shape;62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5" name="Google Shape;63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3885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4324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4" name="Google Shape;724;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4" name="Google Shape;724;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678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54"/>
          <p:cNvSpPr txBox="1">
            <a:spLocks noGrp="1"/>
          </p:cNvSpPr>
          <p:nvPr>
            <p:ph type="ctrTitle"/>
          </p:nvPr>
        </p:nvSpPr>
        <p:spPr>
          <a:xfrm>
            <a:off x="2056531" y="1188113"/>
            <a:ext cx="5031000" cy="25668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Font typeface="Fjalla One"/>
              <a:buNone/>
              <a:defRPr sz="5200" b="1">
                <a:solidFill>
                  <a:srgbClr val="191919"/>
                </a:solidFill>
                <a:latin typeface="Fjalla One"/>
                <a:ea typeface="Fjalla One"/>
                <a:cs typeface="Fjalla One"/>
                <a:sym typeface="Fjalla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54"/>
          <p:cNvSpPr txBox="1">
            <a:spLocks noGrp="1"/>
          </p:cNvSpPr>
          <p:nvPr>
            <p:ph type="subTitle" idx="1"/>
          </p:nvPr>
        </p:nvSpPr>
        <p:spPr>
          <a:xfrm>
            <a:off x="2056475" y="3799788"/>
            <a:ext cx="50310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1800"/>
              <a:buNone/>
              <a:defRPr sz="1800"/>
            </a:lvl2pPr>
            <a:lvl3pPr lvl="2" algn="ctr">
              <a:lnSpc>
                <a:spcPct val="100000"/>
              </a:lnSpc>
              <a:spcBef>
                <a:spcPts val="0"/>
              </a:spcBef>
              <a:spcAft>
                <a:spcPts val="0"/>
              </a:spcAft>
              <a:buClr>
                <a:schemeClr val="dk1"/>
              </a:buClr>
              <a:buSzPts val="1800"/>
              <a:buNone/>
              <a:defRPr sz="1800"/>
            </a:lvl3pPr>
            <a:lvl4pPr lvl="3" algn="ctr">
              <a:lnSpc>
                <a:spcPct val="100000"/>
              </a:lnSpc>
              <a:spcBef>
                <a:spcPts val="0"/>
              </a:spcBef>
              <a:spcAft>
                <a:spcPts val="0"/>
              </a:spcAft>
              <a:buClr>
                <a:schemeClr val="dk1"/>
              </a:buClr>
              <a:buSzPts val="1800"/>
              <a:buNone/>
              <a:defRPr sz="1800"/>
            </a:lvl4pPr>
            <a:lvl5pPr lvl="4" algn="ctr">
              <a:lnSpc>
                <a:spcPct val="100000"/>
              </a:lnSpc>
              <a:spcBef>
                <a:spcPts val="0"/>
              </a:spcBef>
              <a:spcAft>
                <a:spcPts val="0"/>
              </a:spcAft>
              <a:buClr>
                <a:schemeClr val="dk1"/>
              </a:buClr>
              <a:buSzPts val="1800"/>
              <a:buNone/>
              <a:defRPr sz="1800"/>
            </a:lvl5pPr>
            <a:lvl6pPr lvl="5" algn="ctr">
              <a:lnSpc>
                <a:spcPct val="100000"/>
              </a:lnSpc>
              <a:spcBef>
                <a:spcPts val="0"/>
              </a:spcBef>
              <a:spcAft>
                <a:spcPts val="0"/>
              </a:spcAft>
              <a:buClr>
                <a:schemeClr val="dk1"/>
              </a:buClr>
              <a:buSzPts val="1800"/>
              <a:buNone/>
              <a:defRPr sz="1800"/>
            </a:lvl6pPr>
            <a:lvl7pPr lvl="6" algn="ctr">
              <a:lnSpc>
                <a:spcPct val="100000"/>
              </a:lnSpc>
              <a:spcBef>
                <a:spcPts val="0"/>
              </a:spcBef>
              <a:spcAft>
                <a:spcPts val="0"/>
              </a:spcAft>
              <a:buClr>
                <a:schemeClr val="dk1"/>
              </a:buClr>
              <a:buSzPts val="1800"/>
              <a:buNone/>
              <a:defRPr sz="1800"/>
            </a:lvl7pPr>
            <a:lvl8pPr lvl="7" algn="ctr">
              <a:lnSpc>
                <a:spcPct val="100000"/>
              </a:lnSpc>
              <a:spcBef>
                <a:spcPts val="0"/>
              </a:spcBef>
              <a:spcAft>
                <a:spcPts val="0"/>
              </a:spcAft>
              <a:buClr>
                <a:schemeClr val="dk1"/>
              </a:buClr>
              <a:buSzPts val="1800"/>
              <a:buNone/>
              <a:defRPr sz="1800"/>
            </a:lvl8pPr>
            <a:lvl9pPr lvl="8" algn="ctr">
              <a:lnSpc>
                <a:spcPct val="100000"/>
              </a:lnSpc>
              <a:spcBef>
                <a:spcPts val="0"/>
              </a:spcBef>
              <a:spcAft>
                <a:spcPts val="0"/>
              </a:spcAft>
              <a:buClr>
                <a:schemeClr val="dk1"/>
              </a:buClr>
              <a:buSzPts val="1800"/>
              <a:buNone/>
              <a:defRPr sz="1800"/>
            </a:lvl9pPr>
          </a:lstStyle>
          <a:p>
            <a:endParaRPr/>
          </a:p>
        </p:txBody>
      </p:sp>
      <p:pic>
        <p:nvPicPr>
          <p:cNvPr id="23" name="Google Shape;23;p54" descr="Image result for logo polinema png"/>
          <p:cNvPicPr preferRelativeResize="0"/>
          <p:nvPr/>
        </p:nvPicPr>
        <p:blipFill rotWithShape="1">
          <a:blip r:embed="rId2">
            <a:alphaModFix/>
          </a:blip>
          <a:srcRect/>
          <a:stretch/>
        </p:blipFill>
        <p:spPr>
          <a:xfrm>
            <a:off x="361681" y="207348"/>
            <a:ext cx="1145057" cy="11558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63"/>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9"/>
        <p:cNvGrpSpPr/>
        <p:nvPr/>
      </p:nvGrpSpPr>
      <p:grpSpPr>
        <a:xfrm>
          <a:off x="0" y="0"/>
          <a:ext cx="0" cy="0"/>
          <a:chOff x="0" y="0"/>
          <a:chExt cx="0" cy="0"/>
        </a:xfrm>
      </p:grpSpPr>
      <p:sp>
        <p:nvSpPr>
          <p:cNvPr id="60" name="Google Shape;60;p6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64"/>
          <p:cNvSpPr txBox="1">
            <a:spLocks noGrp="1"/>
          </p:cNvSpPr>
          <p:nvPr>
            <p:ph type="body" idx="1"/>
          </p:nvPr>
        </p:nvSpPr>
        <p:spPr>
          <a:xfrm>
            <a:off x="3885009" y="1026741"/>
            <a:ext cx="4629150" cy="33750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2" name="Google Shape;62;p64"/>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3" name="Google Shape;63;p64"/>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4"/>
        <p:cNvGrpSpPr/>
        <p:nvPr/>
      </p:nvGrpSpPr>
      <p:grpSpPr>
        <a:xfrm>
          <a:off x="0" y="0"/>
          <a:ext cx="0" cy="0"/>
          <a:chOff x="0" y="0"/>
          <a:chExt cx="0" cy="0"/>
        </a:xfrm>
      </p:grpSpPr>
      <p:sp>
        <p:nvSpPr>
          <p:cNvPr id="65" name="Google Shape;65;p65"/>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65"/>
          <p:cNvSpPr>
            <a:spLocks noGrp="1"/>
          </p:cNvSpPr>
          <p:nvPr>
            <p:ph type="pic" idx="2"/>
          </p:nvPr>
        </p:nvSpPr>
        <p:spPr>
          <a:xfrm>
            <a:off x="3887391" y="869212"/>
            <a:ext cx="4629150" cy="3526576"/>
          </a:xfrm>
          <a:prstGeom prst="rect">
            <a:avLst/>
          </a:prstGeom>
          <a:noFill/>
          <a:ln>
            <a:noFill/>
          </a:ln>
        </p:spPr>
      </p:sp>
      <p:sp>
        <p:nvSpPr>
          <p:cNvPr id="67" name="Google Shape;67;p65"/>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65"/>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69"/>
        <p:cNvGrpSpPr/>
        <p:nvPr/>
      </p:nvGrpSpPr>
      <p:grpSpPr>
        <a:xfrm>
          <a:off x="0" y="0"/>
          <a:ext cx="0" cy="0"/>
          <a:chOff x="0" y="0"/>
          <a:chExt cx="0" cy="0"/>
        </a:xfrm>
      </p:grpSpPr>
      <p:sp>
        <p:nvSpPr>
          <p:cNvPr id="70" name="Google Shape;70;p66"/>
          <p:cNvSpPr txBox="1">
            <a:spLocks noGrp="1"/>
          </p:cNvSpPr>
          <p:nvPr>
            <p:ph type="title"/>
          </p:nvPr>
        </p:nvSpPr>
        <p:spPr>
          <a:xfrm>
            <a:off x="628650"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66"/>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2" name="Google Shape;72;p66"/>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CFFC02F-9FF6-4A15-BEDE-C0BBFC9E3FCF}" type="datetimeFigureOut">
              <a:rPr lang="id-ID" smtClean="0"/>
              <a:t>31/03/2024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2076EF3-6BAA-4405-960B-2DEB96326147}" type="slidenum">
              <a:rPr lang="id-ID" smtClean="0"/>
              <a:t>‹#›</a:t>
            </a:fld>
            <a:endParaRPr lang="id-ID"/>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6807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5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3500"/>
              <a:buFont typeface="Calibri"/>
              <a:buNone/>
              <a:defRPr b="1"/>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6" name="Google Shape;26;p55"/>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ctr" anchorCtr="0">
            <a:noAutofit/>
          </a:bodyPr>
          <a:lstStyle>
            <a:lvl1pPr marL="457200" lvl="0" indent="-304800" algn="l">
              <a:lnSpc>
                <a:spcPct val="100000"/>
              </a:lnSpc>
              <a:spcBef>
                <a:spcPts val="0"/>
              </a:spcBef>
              <a:spcAft>
                <a:spcPts val="0"/>
              </a:spcAft>
              <a:buClr>
                <a:schemeClr val="dk1"/>
              </a:buClr>
              <a:buSzPts val="1200"/>
              <a:buAutoNum type="arabicPeriod"/>
              <a:defRPr sz="1250"/>
            </a:lvl1pPr>
            <a:lvl2pPr marL="914400" lvl="1" indent="-304800" algn="l">
              <a:lnSpc>
                <a:spcPct val="115000"/>
              </a:lnSpc>
              <a:spcBef>
                <a:spcPts val="0"/>
              </a:spcBef>
              <a:spcAft>
                <a:spcPts val="0"/>
              </a:spcAft>
              <a:buClr>
                <a:schemeClr val="dk1"/>
              </a:buClr>
              <a:buSzPts val="1200"/>
              <a:buFont typeface="Roboto Light"/>
              <a:buAutoNum type="alphaLcPeriod"/>
              <a:defRPr/>
            </a:lvl2pPr>
            <a:lvl3pPr marL="1371600" lvl="2" indent="-304800" algn="l">
              <a:lnSpc>
                <a:spcPct val="115000"/>
              </a:lnSpc>
              <a:spcBef>
                <a:spcPts val="1600"/>
              </a:spcBef>
              <a:spcAft>
                <a:spcPts val="0"/>
              </a:spcAft>
              <a:buClr>
                <a:schemeClr val="dk1"/>
              </a:buClr>
              <a:buSzPts val="1200"/>
              <a:buFont typeface="Roboto Light"/>
              <a:buAutoNum type="romanLcPeriod"/>
              <a:defRPr/>
            </a:lvl3pPr>
            <a:lvl4pPr marL="1828800" lvl="3" indent="-304800" algn="l">
              <a:lnSpc>
                <a:spcPct val="115000"/>
              </a:lnSpc>
              <a:spcBef>
                <a:spcPts val="1600"/>
              </a:spcBef>
              <a:spcAft>
                <a:spcPts val="0"/>
              </a:spcAft>
              <a:buClr>
                <a:schemeClr val="dk1"/>
              </a:buClr>
              <a:buSzPts val="1200"/>
              <a:buFont typeface="Roboto Light"/>
              <a:buAutoNum type="arabicPeriod"/>
              <a:defRPr/>
            </a:lvl4pPr>
            <a:lvl5pPr marL="2286000" lvl="4" indent="-304800" algn="l">
              <a:lnSpc>
                <a:spcPct val="115000"/>
              </a:lnSpc>
              <a:spcBef>
                <a:spcPts val="1600"/>
              </a:spcBef>
              <a:spcAft>
                <a:spcPts val="0"/>
              </a:spcAft>
              <a:buClr>
                <a:schemeClr val="dk1"/>
              </a:buClr>
              <a:buSzPts val="1200"/>
              <a:buFont typeface="Roboto Light"/>
              <a:buAutoNum type="alphaLcPeriod"/>
              <a:defRPr/>
            </a:lvl5pPr>
            <a:lvl6pPr marL="2743200" lvl="5" indent="-304800" algn="l">
              <a:lnSpc>
                <a:spcPct val="115000"/>
              </a:lnSpc>
              <a:spcBef>
                <a:spcPts val="1600"/>
              </a:spcBef>
              <a:spcAft>
                <a:spcPts val="0"/>
              </a:spcAft>
              <a:buClr>
                <a:schemeClr val="dk1"/>
              </a:buClr>
              <a:buSzPts val="1200"/>
              <a:buFont typeface="Roboto Light"/>
              <a:buAutoNum type="romanLcPeriod"/>
              <a:defRPr/>
            </a:lvl6pPr>
            <a:lvl7pPr marL="3200400" lvl="6" indent="-304800" algn="l">
              <a:lnSpc>
                <a:spcPct val="115000"/>
              </a:lnSpc>
              <a:spcBef>
                <a:spcPts val="1600"/>
              </a:spcBef>
              <a:spcAft>
                <a:spcPts val="0"/>
              </a:spcAft>
              <a:buClr>
                <a:schemeClr val="dk1"/>
              </a:buClr>
              <a:buSzPts val="1200"/>
              <a:buFont typeface="Roboto Light"/>
              <a:buAutoNum type="arabicPeriod"/>
              <a:defRPr/>
            </a:lvl7pPr>
            <a:lvl8pPr marL="3657600" lvl="7" indent="-304800" algn="l">
              <a:lnSpc>
                <a:spcPct val="115000"/>
              </a:lnSpc>
              <a:spcBef>
                <a:spcPts val="1600"/>
              </a:spcBef>
              <a:spcAft>
                <a:spcPts val="0"/>
              </a:spcAft>
              <a:buClr>
                <a:schemeClr val="dk1"/>
              </a:buClr>
              <a:buSzPts val="1200"/>
              <a:buFont typeface="Roboto Light"/>
              <a:buAutoNum type="alphaLcPeriod"/>
              <a:defRPr/>
            </a:lvl8pPr>
            <a:lvl9pPr marL="4114800" lvl="8" indent="-304800" algn="l">
              <a:lnSpc>
                <a:spcPct val="115000"/>
              </a:lnSpc>
              <a:spcBef>
                <a:spcPts val="1600"/>
              </a:spcBef>
              <a:spcAft>
                <a:spcPts val="1600"/>
              </a:spcAft>
              <a:buClr>
                <a:schemeClr val="dk1"/>
              </a:buClr>
              <a:buSzPts val="1200"/>
              <a:buFont typeface="Roboto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7"/>
        <p:cNvGrpSpPr/>
        <p:nvPr/>
      </p:nvGrpSpPr>
      <p:grpSpPr>
        <a:xfrm>
          <a:off x="0" y="0"/>
          <a:ext cx="0" cy="0"/>
          <a:chOff x="0" y="0"/>
          <a:chExt cx="0" cy="0"/>
        </a:xfrm>
      </p:grpSpPr>
      <p:sp>
        <p:nvSpPr>
          <p:cNvPr id="28" name="Google Shape;28;p56"/>
          <p:cNvSpPr txBox="1">
            <a:spLocks noGrp="1"/>
          </p:cNvSpPr>
          <p:nvPr>
            <p:ph type="title"/>
          </p:nvPr>
        </p:nvSpPr>
        <p:spPr>
          <a:xfrm>
            <a:off x="1660050" y="3045001"/>
            <a:ext cx="5823900" cy="5319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accent1"/>
              </a:buClr>
              <a:buSzPts val="3000"/>
              <a:buFont typeface="Calibri"/>
              <a:buNone/>
              <a:defRPr sz="2000">
                <a:solidFill>
                  <a:schemeClr val="accent1"/>
                </a:solidFill>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29" name="Google Shape;29;p56"/>
          <p:cNvSpPr txBox="1">
            <a:spLocks noGrp="1"/>
          </p:cNvSpPr>
          <p:nvPr>
            <p:ph type="subTitle" idx="1"/>
          </p:nvPr>
        </p:nvSpPr>
        <p:spPr>
          <a:xfrm>
            <a:off x="1660050" y="1566600"/>
            <a:ext cx="5823900" cy="147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000"/>
              <a:buNone/>
              <a:defRPr sz="2500"/>
            </a:lvl1pPr>
            <a:lvl2pPr lvl="1" algn="ctr">
              <a:lnSpc>
                <a:spcPct val="100000"/>
              </a:lnSpc>
              <a:spcBef>
                <a:spcPts val="0"/>
              </a:spcBef>
              <a:spcAft>
                <a:spcPts val="0"/>
              </a:spcAft>
              <a:buClr>
                <a:schemeClr val="dk1"/>
              </a:buClr>
              <a:buSzPts val="3000"/>
              <a:buNone/>
              <a:defRPr sz="3000"/>
            </a:lvl2pPr>
            <a:lvl3pPr lvl="2" algn="ctr">
              <a:lnSpc>
                <a:spcPct val="100000"/>
              </a:lnSpc>
              <a:spcBef>
                <a:spcPts val="1600"/>
              </a:spcBef>
              <a:spcAft>
                <a:spcPts val="0"/>
              </a:spcAft>
              <a:buClr>
                <a:schemeClr val="dk1"/>
              </a:buClr>
              <a:buSzPts val="3000"/>
              <a:buNone/>
              <a:defRPr sz="3000"/>
            </a:lvl3pPr>
            <a:lvl4pPr lvl="3" algn="ctr">
              <a:lnSpc>
                <a:spcPct val="100000"/>
              </a:lnSpc>
              <a:spcBef>
                <a:spcPts val="1600"/>
              </a:spcBef>
              <a:spcAft>
                <a:spcPts val="0"/>
              </a:spcAft>
              <a:buClr>
                <a:schemeClr val="dk1"/>
              </a:buClr>
              <a:buSzPts val="3000"/>
              <a:buNone/>
              <a:defRPr sz="3000"/>
            </a:lvl4pPr>
            <a:lvl5pPr lvl="4" algn="ctr">
              <a:lnSpc>
                <a:spcPct val="100000"/>
              </a:lnSpc>
              <a:spcBef>
                <a:spcPts val="1600"/>
              </a:spcBef>
              <a:spcAft>
                <a:spcPts val="0"/>
              </a:spcAft>
              <a:buClr>
                <a:schemeClr val="dk1"/>
              </a:buClr>
              <a:buSzPts val="3000"/>
              <a:buNone/>
              <a:defRPr sz="3000"/>
            </a:lvl5pPr>
            <a:lvl6pPr lvl="5" algn="ctr">
              <a:lnSpc>
                <a:spcPct val="100000"/>
              </a:lnSpc>
              <a:spcBef>
                <a:spcPts val="1600"/>
              </a:spcBef>
              <a:spcAft>
                <a:spcPts val="0"/>
              </a:spcAft>
              <a:buClr>
                <a:schemeClr val="dk1"/>
              </a:buClr>
              <a:buSzPts val="3000"/>
              <a:buNone/>
              <a:defRPr sz="3000"/>
            </a:lvl6pPr>
            <a:lvl7pPr lvl="6" algn="ctr">
              <a:lnSpc>
                <a:spcPct val="100000"/>
              </a:lnSpc>
              <a:spcBef>
                <a:spcPts val="1600"/>
              </a:spcBef>
              <a:spcAft>
                <a:spcPts val="0"/>
              </a:spcAft>
              <a:buClr>
                <a:schemeClr val="dk1"/>
              </a:buClr>
              <a:buSzPts val="3000"/>
              <a:buNone/>
              <a:defRPr sz="3000"/>
            </a:lvl7pPr>
            <a:lvl8pPr lvl="7" algn="ctr">
              <a:lnSpc>
                <a:spcPct val="100000"/>
              </a:lnSpc>
              <a:spcBef>
                <a:spcPts val="1600"/>
              </a:spcBef>
              <a:spcAft>
                <a:spcPts val="0"/>
              </a:spcAft>
              <a:buClr>
                <a:schemeClr val="dk1"/>
              </a:buClr>
              <a:buSzPts val="3000"/>
              <a:buNone/>
              <a:defRPr sz="3000"/>
            </a:lvl8pPr>
            <a:lvl9pPr lvl="8" algn="ctr">
              <a:lnSpc>
                <a:spcPct val="100000"/>
              </a:lnSpc>
              <a:spcBef>
                <a:spcPts val="1600"/>
              </a:spcBef>
              <a:spcAft>
                <a:spcPts val="1600"/>
              </a:spcAft>
              <a:buClr>
                <a:schemeClr val="dk1"/>
              </a:buClr>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57"/>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7"/>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33" name="Google Shape;33;p57"/>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sp>
        <p:nvSpPr>
          <p:cNvPr id="35" name="Google Shape;35;p58"/>
          <p:cNvSpPr txBox="1">
            <a:spLocks noGrp="1"/>
          </p:cNvSpPr>
          <p:nvPr>
            <p:ph type="title"/>
          </p:nvPr>
        </p:nvSpPr>
        <p:spPr>
          <a:xfrm>
            <a:off x="628650"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8"/>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8"/>
        <p:cNvGrpSpPr/>
        <p:nvPr/>
      </p:nvGrpSpPr>
      <p:grpSpPr>
        <a:xfrm>
          <a:off x="0" y="0"/>
          <a:ext cx="0" cy="0"/>
          <a:chOff x="0" y="0"/>
          <a:chExt cx="0" cy="0"/>
        </a:xfrm>
      </p:grpSpPr>
      <p:sp>
        <p:nvSpPr>
          <p:cNvPr id="39" name="Google Shape;39;p59"/>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9"/>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1" name="Google Shape;41;p59"/>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60"/>
          <p:cNvSpPr txBox="1">
            <a:spLocks noGrp="1"/>
          </p:cNvSpPr>
          <p:nvPr>
            <p:ph type="title"/>
          </p:nvPr>
        </p:nvSpPr>
        <p:spPr>
          <a:xfrm>
            <a:off x="628650"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0"/>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5" name="Google Shape;45;p60"/>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0"/>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7"/>
        <p:cNvGrpSpPr/>
        <p:nvPr/>
      </p:nvGrpSpPr>
      <p:grpSpPr>
        <a:xfrm>
          <a:off x="0" y="0"/>
          <a:ext cx="0" cy="0"/>
          <a:chOff x="0" y="0"/>
          <a:chExt cx="0" cy="0"/>
        </a:xfrm>
      </p:grpSpPr>
      <p:sp>
        <p:nvSpPr>
          <p:cNvPr id="48" name="Google Shape;48;p61"/>
          <p:cNvSpPr txBox="1">
            <a:spLocks noGrp="1"/>
          </p:cNvSpPr>
          <p:nvPr>
            <p:ph type="title"/>
          </p:nvPr>
        </p:nvSpPr>
        <p:spPr>
          <a:xfrm>
            <a:off x="629841"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1"/>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0" name="Google Shape;50;p61"/>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61"/>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2" name="Google Shape;52;p61"/>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61"/>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4"/>
        <p:cNvGrpSpPr/>
        <p:nvPr/>
      </p:nvGrpSpPr>
      <p:grpSpPr>
        <a:xfrm>
          <a:off x="0" y="0"/>
          <a:ext cx="0" cy="0"/>
          <a:chOff x="0" y="0"/>
          <a:chExt cx="0" cy="0"/>
        </a:xfrm>
      </p:grpSpPr>
      <p:sp>
        <p:nvSpPr>
          <p:cNvPr id="55" name="Google Shape;55;p62"/>
          <p:cNvSpPr txBox="1">
            <a:spLocks noGrp="1"/>
          </p:cNvSpPr>
          <p:nvPr>
            <p:ph type="title"/>
          </p:nvPr>
        </p:nvSpPr>
        <p:spPr>
          <a:xfrm>
            <a:off x="628650"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2"/>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d-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8" name="Google Shape;8;p53"/>
          <p:cNvGrpSpPr/>
          <p:nvPr/>
        </p:nvGrpSpPr>
        <p:grpSpPr>
          <a:xfrm>
            <a:off x="0" y="0"/>
            <a:ext cx="9144000" cy="135000"/>
            <a:chOff x="0" y="0"/>
            <a:chExt cx="12192000" cy="180000"/>
          </a:xfrm>
        </p:grpSpPr>
        <p:sp>
          <p:nvSpPr>
            <p:cNvPr id="9" name="Google Shape;9;p53"/>
            <p:cNvSpPr/>
            <p:nvPr/>
          </p:nvSpPr>
          <p:spPr>
            <a:xfrm>
              <a:off x="0" y="0"/>
              <a:ext cx="8455068" cy="180000"/>
            </a:xfrm>
            <a:prstGeom prst="rect">
              <a:avLst/>
            </a:prstGeom>
            <a:solidFill>
              <a:srgbClr val="0E1F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0" name="Google Shape;10;p53"/>
            <p:cNvSpPr/>
            <p:nvPr/>
          </p:nvSpPr>
          <p:spPr>
            <a:xfrm>
              <a:off x="8455068" y="0"/>
              <a:ext cx="1260000" cy="180000"/>
            </a:xfrm>
            <a:prstGeom prst="rect">
              <a:avLst/>
            </a:prstGeom>
            <a:solidFill>
              <a:srgbClr val="F154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1" name="Google Shape;11;p53"/>
            <p:cNvSpPr/>
            <p:nvPr/>
          </p:nvSpPr>
          <p:spPr>
            <a:xfrm>
              <a:off x="9715068" y="0"/>
              <a:ext cx="2476932" cy="180000"/>
            </a:xfrm>
            <a:prstGeom prst="rect">
              <a:avLst/>
            </a:prstGeom>
            <a:solidFill>
              <a:srgbClr val="FEBF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grpSp>
      <p:grpSp>
        <p:nvGrpSpPr>
          <p:cNvPr id="12" name="Google Shape;12;p53"/>
          <p:cNvGrpSpPr/>
          <p:nvPr/>
        </p:nvGrpSpPr>
        <p:grpSpPr>
          <a:xfrm>
            <a:off x="7840980" y="218386"/>
            <a:ext cx="1130094" cy="540000"/>
            <a:chOff x="10454640" y="291181"/>
            <a:chExt cx="1506792" cy="720000"/>
          </a:xfrm>
        </p:grpSpPr>
        <p:pic>
          <p:nvPicPr>
            <p:cNvPr id="13" name="Google Shape;13;p53" descr="Logo, icon&#10;&#10;Description automatically generated"/>
            <p:cNvPicPr preferRelativeResize="0"/>
            <p:nvPr/>
          </p:nvPicPr>
          <p:blipFill rotWithShape="1">
            <a:blip r:embed="rId16">
              <a:alphaModFix/>
            </a:blip>
            <a:srcRect/>
            <a:stretch/>
          </p:blipFill>
          <p:spPr>
            <a:xfrm>
              <a:off x="11272520" y="291181"/>
              <a:ext cx="688912" cy="720000"/>
            </a:xfrm>
            <a:prstGeom prst="rect">
              <a:avLst/>
            </a:prstGeom>
            <a:noFill/>
            <a:ln>
              <a:noFill/>
            </a:ln>
          </p:spPr>
        </p:pic>
        <p:pic>
          <p:nvPicPr>
            <p:cNvPr id="14" name="Google Shape;14;p53" descr="A picture containing text, sign&#10;&#10;Description automatically generated"/>
            <p:cNvPicPr preferRelativeResize="0"/>
            <p:nvPr/>
          </p:nvPicPr>
          <p:blipFill rotWithShape="1">
            <a:blip r:embed="rId17">
              <a:alphaModFix/>
            </a:blip>
            <a:srcRect/>
            <a:stretch/>
          </p:blipFill>
          <p:spPr>
            <a:xfrm>
              <a:off x="10454640" y="291181"/>
              <a:ext cx="714035" cy="720000"/>
            </a:xfrm>
            <a:prstGeom prst="rect">
              <a:avLst/>
            </a:prstGeom>
            <a:noFill/>
            <a:ln>
              <a:noFill/>
            </a:ln>
          </p:spPr>
        </p:pic>
      </p:grpSp>
      <p:grpSp>
        <p:nvGrpSpPr>
          <p:cNvPr id="15" name="Google Shape;15;p53"/>
          <p:cNvGrpSpPr/>
          <p:nvPr/>
        </p:nvGrpSpPr>
        <p:grpSpPr>
          <a:xfrm>
            <a:off x="1" y="4738500"/>
            <a:ext cx="9143999" cy="405000"/>
            <a:chOff x="0" y="6318000"/>
            <a:chExt cx="12191999" cy="540000"/>
          </a:xfrm>
        </p:grpSpPr>
        <p:sp>
          <p:nvSpPr>
            <p:cNvPr id="16" name="Google Shape;16;p53"/>
            <p:cNvSpPr/>
            <p:nvPr/>
          </p:nvSpPr>
          <p:spPr>
            <a:xfrm flipH="1">
              <a:off x="2880000" y="6318000"/>
              <a:ext cx="8473800" cy="540000"/>
            </a:xfrm>
            <a:prstGeom prst="rect">
              <a:avLst/>
            </a:prstGeom>
            <a:solidFill>
              <a:srgbClr val="FEBF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d-ID" sz="1650" b="0" i="0" u="none" strike="noStrike" cap="none">
                  <a:solidFill>
                    <a:srgbClr val="0E1F43"/>
                  </a:solidFill>
                  <a:latin typeface="Calibri"/>
                  <a:ea typeface="Calibri"/>
                  <a:cs typeface="Calibri"/>
                  <a:sym typeface="Calibri"/>
                </a:rPr>
                <a:t>ALGORITMA DAN STRUKTUR DATA</a:t>
              </a:r>
              <a:endParaRPr/>
            </a:p>
          </p:txBody>
        </p:sp>
        <p:sp>
          <p:nvSpPr>
            <p:cNvPr id="17" name="Google Shape;17;p53"/>
            <p:cNvSpPr/>
            <p:nvPr/>
          </p:nvSpPr>
          <p:spPr>
            <a:xfrm flipH="1">
              <a:off x="0" y="6318000"/>
              <a:ext cx="2880000" cy="540000"/>
            </a:xfrm>
            <a:prstGeom prst="rect">
              <a:avLst/>
            </a:prstGeom>
            <a:solidFill>
              <a:srgbClr val="F154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8" name="Google Shape;18;p53"/>
            <p:cNvSpPr/>
            <p:nvPr/>
          </p:nvSpPr>
          <p:spPr>
            <a:xfrm flipH="1">
              <a:off x="11353800" y="6318000"/>
              <a:ext cx="838199" cy="540000"/>
            </a:xfrm>
            <a:prstGeom prst="rect">
              <a:avLst/>
            </a:prstGeom>
            <a:solidFill>
              <a:srgbClr val="0E1F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grpSp>
      <p:sp>
        <p:nvSpPr>
          <p:cNvPr id="19" name="Google Shape;19;p53"/>
          <p:cNvSpPr txBox="1"/>
          <p:nvPr/>
        </p:nvSpPr>
        <p:spPr>
          <a:xfrm>
            <a:off x="1" y="4779417"/>
            <a:ext cx="2159999" cy="34624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1650" b="0" i="0" u="none" strike="noStrike" cap="none">
                <a:solidFill>
                  <a:schemeClr val="lt1"/>
                </a:solidFill>
                <a:latin typeface="Calibri"/>
                <a:ea typeface="Calibri"/>
                <a:cs typeface="Calibri"/>
                <a:sym typeface="Calibri"/>
              </a:rPr>
              <a:t>jti.polinema.ac.id</a:t>
            </a:r>
            <a:endParaRPr sz="165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a:xfrm>
            <a:off x="2056531" y="1188113"/>
            <a:ext cx="5031000" cy="2566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Font typeface="Fjalla One"/>
              <a:buNone/>
            </a:pPr>
            <a:r>
              <a:rPr lang="id-ID" sz="4000" dirty="0"/>
              <a:t>STACK</a:t>
            </a:r>
            <a:endParaRPr sz="5100" dirty="0">
              <a:solidFill>
                <a:schemeClr val="accent1"/>
              </a:solidFill>
            </a:endParaRPr>
          </a:p>
        </p:txBody>
      </p:sp>
      <p:sp>
        <p:nvSpPr>
          <p:cNvPr id="78" name="Google Shape;78;p1"/>
          <p:cNvSpPr txBox="1">
            <a:spLocks noGrp="1"/>
          </p:cNvSpPr>
          <p:nvPr>
            <p:ph type="subTitle" idx="1"/>
          </p:nvPr>
        </p:nvSpPr>
        <p:spPr>
          <a:xfrm>
            <a:off x="1333042" y="3799788"/>
            <a:ext cx="6180462" cy="475800"/>
          </a:xfrm>
          <a:prstGeom prst="rect">
            <a:avLst/>
          </a:prstGeom>
          <a:noFill/>
          <a:ln>
            <a:noFill/>
          </a:ln>
        </p:spPr>
        <p:txBody>
          <a:bodyPr spcFirstLastPara="1" wrap="square" lIns="91425" tIns="91425" rIns="91425" bIns="91425" anchor="t" anchorCtr="0">
            <a:noAutofit/>
          </a:bodyPr>
          <a:lstStyle/>
          <a:p>
            <a:pPr marL="171450" lvl="0" indent="-171450" algn="ctr" rtl="0">
              <a:lnSpc>
                <a:spcPct val="100000"/>
              </a:lnSpc>
              <a:spcBef>
                <a:spcPts val="0"/>
              </a:spcBef>
              <a:spcAft>
                <a:spcPts val="0"/>
              </a:spcAft>
              <a:buClr>
                <a:schemeClr val="dk1"/>
              </a:buClr>
              <a:buSzPts val="1400"/>
              <a:buNone/>
            </a:pPr>
            <a:r>
              <a:rPr lang="id-ID" sz="1600" dirty="0"/>
              <a:t>Tim Ajar Algoritma dan Struktur Data </a:t>
            </a:r>
            <a:endParaRPr dirty="0"/>
          </a:p>
          <a:p>
            <a:pPr marL="171450" lvl="0" indent="-171450" algn="ctr" rtl="0">
              <a:lnSpc>
                <a:spcPct val="100000"/>
              </a:lnSpc>
              <a:spcBef>
                <a:spcPts val="0"/>
              </a:spcBef>
              <a:spcAft>
                <a:spcPts val="0"/>
              </a:spcAft>
              <a:buClr>
                <a:schemeClr val="dk1"/>
              </a:buClr>
              <a:buSzPts val="1400"/>
              <a:buNone/>
            </a:pPr>
            <a:r>
              <a:rPr lang="id-ID" sz="1600" dirty="0"/>
              <a:t>Genap 202</a:t>
            </a:r>
            <a:r>
              <a:rPr lang="en-US" sz="1600" dirty="0"/>
              <a:t>3</a:t>
            </a:r>
            <a:r>
              <a:rPr lang="id-ID" sz="1600" dirty="0"/>
              <a:t>/202</a:t>
            </a:r>
            <a:r>
              <a:rPr lang="en-US" sz="1600" dirty="0"/>
              <a:t>4</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Operasi Stack</a:t>
            </a:r>
            <a:endParaRPr sz="3600"/>
          </a:p>
        </p:txBody>
      </p:sp>
      <p:sp>
        <p:nvSpPr>
          <p:cNvPr id="262" name="Google Shape;262;p9"/>
          <p:cNvSpPr txBox="1">
            <a:spLocks noGrp="1"/>
          </p:cNvSpPr>
          <p:nvPr>
            <p:ph type="body" idx="1"/>
          </p:nvPr>
        </p:nvSpPr>
        <p:spPr>
          <a:xfrm>
            <a:off x="501230" y="1053422"/>
            <a:ext cx="5054690" cy="3541064"/>
          </a:xfrm>
          <a:prstGeom prst="rect">
            <a:avLst/>
          </a:prstGeom>
          <a:noFill/>
          <a:ln>
            <a:noFill/>
          </a:ln>
        </p:spPr>
        <p:txBody>
          <a:bodyPr spcFirstLastPara="1" wrap="square" lIns="91425" tIns="91425" rIns="91425" bIns="91425" anchor="t" anchorCtr="0">
            <a:noAutofit/>
          </a:bodyPr>
          <a:lstStyle/>
          <a:p>
            <a:pPr marL="269875" lvl="0" indent="-269875" algn="l" rtl="0">
              <a:lnSpc>
                <a:spcPct val="100000"/>
              </a:lnSpc>
              <a:spcBef>
                <a:spcPts val="0"/>
              </a:spcBef>
              <a:spcAft>
                <a:spcPts val="0"/>
              </a:spcAft>
              <a:buClr>
                <a:schemeClr val="dk1"/>
              </a:buClr>
              <a:buSzPts val="1800"/>
              <a:buAutoNum type="arabicPeriod"/>
            </a:pPr>
            <a:r>
              <a:rPr lang="id-ID" sz="2000" b="1" dirty="0"/>
              <a:t>IsFull</a:t>
            </a:r>
            <a:r>
              <a:rPr lang="id-ID" sz="2000" dirty="0"/>
              <a:t>: mengecek apakah stack sudah penuh</a:t>
            </a:r>
            <a:endParaRPr sz="2000" dirty="0"/>
          </a:p>
          <a:p>
            <a:pPr marL="269875" lvl="0" indent="-269875" algn="l" rtl="0">
              <a:lnSpc>
                <a:spcPct val="100000"/>
              </a:lnSpc>
              <a:spcBef>
                <a:spcPts val="0"/>
              </a:spcBef>
              <a:spcAft>
                <a:spcPts val="0"/>
              </a:spcAft>
              <a:buClr>
                <a:schemeClr val="dk1"/>
              </a:buClr>
              <a:buSzPts val="1800"/>
              <a:buAutoNum type="arabicPeriod"/>
            </a:pPr>
            <a:r>
              <a:rPr lang="id-ID" sz="2000" b="1" dirty="0"/>
              <a:t>IsEmpty</a:t>
            </a:r>
            <a:r>
              <a:rPr lang="id-ID" sz="2000" dirty="0"/>
              <a:t>: mengecek apakah stack sudah kosong</a:t>
            </a:r>
            <a:endParaRPr sz="2000" dirty="0"/>
          </a:p>
          <a:p>
            <a:pPr marL="269875" lvl="0" indent="-269875" algn="l" rtl="0">
              <a:lnSpc>
                <a:spcPct val="100000"/>
              </a:lnSpc>
              <a:spcBef>
                <a:spcPts val="0"/>
              </a:spcBef>
              <a:spcAft>
                <a:spcPts val="0"/>
              </a:spcAft>
              <a:buClr>
                <a:schemeClr val="dk1"/>
              </a:buClr>
              <a:buSzPts val="1800"/>
              <a:buAutoNum type="arabicPeriod"/>
            </a:pPr>
            <a:r>
              <a:rPr lang="id-ID" sz="2000" b="1" dirty="0"/>
              <a:t>Push</a:t>
            </a:r>
            <a:r>
              <a:rPr lang="id-ID" sz="2000" dirty="0"/>
              <a:t>: menambah elemen pada stack pada tumpukan paling atas</a:t>
            </a:r>
            <a:endParaRPr sz="2000" dirty="0"/>
          </a:p>
          <a:p>
            <a:pPr marL="269875" lvl="0" indent="-269875" algn="l" rtl="0">
              <a:lnSpc>
                <a:spcPct val="100000"/>
              </a:lnSpc>
              <a:spcBef>
                <a:spcPts val="0"/>
              </a:spcBef>
              <a:spcAft>
                <a:spcPts val="0"/>
              </a:spcAft>
              <a:buClr>
                <a:schemeClr val="dk1"/>
              </a:buClr>
              <a:buSzPts val="1800"/>
              <a:buAutoNum type="arabicPeriod"/>
            </a:pPr>
            <a:r>
              <a:rPr lang="id-ID" sz="2000" b="1" dirty="0"/>
              <a:t>Pop</a:t>
            </a:r>
            <a:r>
              <a:rPr lang="id-ID" sz="2000" dirty="0"/>
              <a:t>: mengambil elemen pada stack pada tumpukan paling atas</a:t>
            </a:r>
            <a:endParaRPr sz="2000" dirty="0"/>
          </a:p>
          <a:p>
            <a:pPr marL="269875" lvl="0" indent="-269875" algn="l" rtl="0">
              <a:lnSpc>
                <a:spcPct val="100000"/>
              </a:lnSpc>
              <a:spcBef>
                <a:spcPts val="0"/>
              </a:spcBef>
              <a:spcAft>
                <a:spcPts val="0"/>
              </a:spcAft>
              <a:buClr>
                <a:schemeClr val="dk1"/>
              </a:buClr>
              <a:buSzPts val="1800"/>
              <a:buAutoNum type="arabicPeriod"/>
            </a:pPr>
            <a:r>
              <a:rPr lang="id-ID" sz="2000" b="1" dirty="0"/>
              <a:t>Peek</a:t>
            </a:r>
            <a:r>
              <a:rPr lang="id-ID" sz="2000" dirty="0"/>
              <a:t>: memeriksa elemen paling atas</a:t>
            </a:r>
            <a:endParaRPr sz="2000" dirty="0"/>
          </a:p>
          <a:p>
            <a:pPr marL="269875" lvl="0" indent="-269875" algn="l" rtl="0">
              <a:lnSpc>
                <a:spcPct val="100000"/>
              </a:lnSpc>
              <a:spcBef>
                <a:spcPts val="0"/>
              </a:spcBef>
              <a:spcAft>
                <a:spcPts val="0"/>
              </a:spcAft>
              <a:buClr>
                <a:schemeClr val="dk1"/>
              </a:buClr>
              <a:buSzPts val="1800"/>
              <a:buAutoNum type="arabicPeriod"/>
            </a:pPr>
            <a:r>
              <a:rPr lang="id-ID" sz="2000" b="1" dirty="0"/>
              <a:t>Print</a:t>
            </a:r>
            <a:r>
              <a:rPr lang="id-ID" sz="2000" dirty="0"/>
              <a:t>: menampilkan seluruh elemen pada stack</a:t>
            </a:r>
            <a:endParaRPr sz="2000" dirty="0"/>
          </a:p>
          <a:p>
            <a:pPr marL="269875" lvl="0" indent="-269875" algn="l" rtl="0">
              <a:lnSpc>
                <a:spcPct val="100000"/>
              </a:lnSpc>
              <a:spcBef>
                <a:spcPts val="0"/>
              </a:spcBef>
              <a:spcAft>
                <a:spcPts val="0"/>
              </a:spcAft>
              <a:buClr>
                <a:schemeClr val="dk1"/>
              </a:buClr>
              <a:buSzPts val="1800"/>
              <a:buAutoNum type="arabicPeriod"/>
            </a:pPr>
            <a:r>
              <a:rPr lang="id-ID" sz="2000" b="1" dirty="0"/>
              <a:t>Clear</a:t>
            </a:r>
            <a:r>
              <a:rPr lang="id-ID" sz="2000" dirty="0"/>
              <a:t>: mengosongkan stack</a:t>
            </a:r>
            <a:endParaRPr sz="2000" dirty="0"/>
          </a:p>
        </p:txBody>
      </p:sp>
      <p:grpSp>
        <p:nvGrpSpPr>
          <p:cNvPr id="263" name="Google Shape;263;p9"/>
          <p:cNvGrpSpPr/>
          <p:nvPr/>
        </p:nvGrpSpPr>
        <p:grpSpPr>
          <a:xfrm>
            <a:off x="5641470" y="731375"/>
            <a:ext cx="2628000" cy="4032000"/>
            <a:chOff x="3728" y="2364"/>
            <a:chExt cx="4859" cy="3703"/>
          </a:xfrm>
        </p:grpSpPr>
        <p:sp>
          <p:nvSpPr>
            <p:cNvPr id="264" name="Google Shape;264;p9"/>
            <p:cNvSpPr/>
            <p:nvPr/>
          </p:nvSpPr>
          <p:spPr>
            <a:xfrm>
              <a:off x="3728" y="2364"/>
              <a:ext cx="4859" cy="37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65" name="Google Shape;265;p9"/>
            <p:cNvSpPr/>
            <p:nvPr/>
          </p:nvSpPr>
          <p:spPr>
            <a:xfrm>
              <a:off x="5078" y="3115"/>
              <a:ext cx="1950" cy="61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66" name="Google Shape;266;p9"/>
            <p:cNvSpPr/>
            <p:nvPr/>
          </p:nvSpPr>
          <p:spPr>
            <a:xfrm>
              <a:off x="5078" y="3733"/>
              <a:ext cx="1950" cy="61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67" name="Google Shape;267;p9"/>
            <p:cNvSpPr/>
            <p:nvPr/>
          </p:nvSpPr>
          <p:spPr>
            <a:xfrm>
              <a:off x="5078" y="4350"/>
              <a:ext cx="1950" cy="61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68" name="Google Shape;268;p9"/>
            <p:cNvSpPr/>
            <p:nvPr/>
          </p:nvSpPr>
          <p:spPr>
            <a:xfrm>
              <a:off x="5078" y="4967"/>
              <a:ext cx="1950" cy="61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69" name="Google Shape;269;p9"/>
            <p:cNvSpPr txBox="1"/>
            <p:nvPr/>
          </p:nvSpPr>
          <p:spPr>
            <a:xfrm>
              <a:off x="4571" y="3000"/>
              <a:ext cx="298" cy="2926"/>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id-ID" sz="1600" dirty="0">
                  <a:solidFill>
                    <a:schemeClr val="dk1"/>
                  </a:solidFill>
                  <a:latin typeface="Times New Roman"/>
                  <a:ea typeface="Times New Roman"/>
                  <a:cs typeface="Times New Roman"/>
                  <a:sym typeface="Times New Roman"/>
                </a:rPr>
                <a:t>1</a:t>
              </a:r>
              <a:endParaRPr sz="1600"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id-ID" sz="1600" dirty="0">
                  <a:solidFill>
                    <a:schemeClr val="dk1"/>
                  </a:solidFill>
                  <a:latin typeface="Times New Roman"/>
                  <a:ea typeface="Times New Roman"/>
                  <a:cs typeface="Times New Roman"/>
                  <a:sym typeface="Times New Roman"/>
                </a:rPr>
                <a:t>2</a:t>
              </a:r>
              <a:endParaRPr sz="1600"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id-ID" sz="1600" dirty="0">
                  <a:solidFill>
                    <a:schemeClr val="dk1"/>
                  </a:solidFill>
                  <a:latin typeface="Times New Roman"/>
                  <a:ea typeface="Times New Roman"/>
                  <a:cs typeface="Times New Roman"/>
                  <a:sym typeface="Times New Roman"/>
                </a:rPr>
                <a:t>3</a:t>
              </a:r>
              <a:endParaRPr sz="1600"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id-ID" dirty="0">
                  <a:solidFill>
                    <a:schemeClr val="dk1"/>
                  </a:solidFill>
                  <a:latin typeface="Times New Roman"/>
                  <a:ea typeface="Times New Roman"/>
                  <a:cs typeface="Times New Roman"/>
                  <a:sym typeface="Times New Roman"/>
                </a:rPr>
                <a:t>4</a:t>
              </a:r>
              <a:endParaRPr dirty="0"/>
            </a:p>
          </p:txBody>
        </p:sp>
        <p:sp>
          <p:nvSpPr>
            <p:cNvPr id="270" name="Google Shape;270;p9"/>
            <p:cNvSpPr txBox="1"/>
            <p:nvPr/>
          </p:nvSpPr>
          <p:spPr>
            <a:xfrm>
              <a:off x="7103" y="3000"/>
              <a:ext cx="300" cy="246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id-ID" sz="1600" dirty="0">
                  <a:solidFill>
                    <a:schemeClr val="dk1"/>
                  </a:solidFill>
                  <a:latin typeface="Times New Roman"/>
                  <a:ea typeface="Times New Roman"/>
                  <a:cs typeface="Times New Roman"/>
                  <a:sym typeface="Times New Roman"/>
                </a:rPr>
                <a:t>4</a:t>
              </a:r>
              <a:endParaRPr sz="1600"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id-ID" sz="1600" dirty="0">
                  <a:solidFill>
                    <a:schemeClr val="dk1"/>
                  </a:solidFill>
                  <a:latin typeface="Times New Roman"/>
                  <a:ea typeface="Times New Roman"/>
                  <a:cs typeface="Times New Roman"/>
                  <a:sym typeface="Times New Roman"/>
                </a:rPr>
                <a:t>3</a:t>
              </a:r>
              <a:endParaRPr sz="1600"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id-ID" sz="1600" dirty="0">
                  <a:solidFill>
                    <a:schemeClr val="dk1"/>
                  </a:solidFill>
                  <a:latin typeface="Times New Roman"/>
                  <a:ea typeface="Times New Roman"/>
                  <a:cs typeface="Times New Roman"/>
                  <a:sym typeface="Times New Roman"/>
                </a:rPr>
                <a:t>2</a:t>
              </a:r>
              <a:endParaRPr sz="1600"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id-ID" sz="1600" dirty="0">
                  <a:solidFill>
                    <a:schemeClr val="dk1"/>
                  </a:solidFill>
                  <a:latin typeface="Times New Roman"/>
                  <a:ea typeface="Times New Roman"/>
                  <a:cs typeface="Times New Roman"/>
                  <a:sym typeface="Times New Roman"/>
                </a:rPr>
                <a:t>1</a:t>
              </a:r>
              <a:endParaRPr sz="1600" dirty="0"/>
            </a:p>
          </p:txBody>
        </p:sp>
        <p:cxnSp>
          <p:nvCxnSpPr>
            <p:cNvPr id="271" name="Google Shape;271;p9"/>
            <p:cNvCxnSpPr/>
            <p:nvPr/>
          </p:nvCxnSpPr>
          <p:spPr>
            <a:xfrm rot="10800000">
              <a:off x="4328" y="3075"/>
              <a:ext cx="0" cy="2623"/>
            </a:xfrm>
            <a:prstGeom prst="straightConnector1">
              <a:avLst/>
            </a:prstGeom>
            <a:noFill/>
            <a:ln w="38100" cap="flat" cmpd="sng">
              <a:solidFill>
                <a:schemeClr val="accent1"/>
              </a:solidFill>
              <a:prstDash val="solid"/>
              <a:round/>
              <a:headEnd type="none" w="sm" len="sm"/>
              <a:tailEnd type="stealth" w="med" len="med"/>
            </a:ln>
          </p:spPr>
        </p:cxnSp>
        <p:cxnSp>
          <p:nvCxnSpPr>
            <p:cNvPr id="272" name="Google Shape;272;p9"/>
            <p:cNvCxnSpPr/>
            <p:nvPr/>
          </p:nvCxnSpPr>
          <p:spPr>
            <a:xfrm>
              <a:off x="7778" y="3075"/>
              <a:ext cx="1" cy="2623"/>
            </a:xfrm>
            <a:prstGeom prst="straightConnector1">
              <a:avLst/>
            </a:prstGeom>
            <a:noFill/>
            <a:ln w="38100" cap="flat" cmpd="sng">
              <a:solidFill>
                <a:schemeClr val="accent1"/>
              </a:solidFill>
              <a:prstDash val="solid"/>
              <a:round/>
              <a:headEnd type="none" w="sm" len="sm"/>
              <a:tailEnd type="stealth" w="med" len="med"/>
            </a:ln>
          </p:spPr>
        </p:cxnSp>
        <p:sp>
          <p:nvSpPr>
            <p:cNvPr id="273" name="Google Shape;273;p9"/>
            <p:cNvSpPr txBox="1"/>
            <p:nvPr/>
          </p:nvSpPr>
          <p:spPr>
            <a:xfrm>
              <a:off x="3745" y="3743"/>
              <a:ext cx="300" cy="1234"/>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1600" b="1" dirty="0">
                  <a:solidFill>
                    <a:schemeClr val="accent1"/>
                  </a:solidFill>
                  <a:latin typeface="Times New Roman"/>
                  <a:ea typeface="Times New Roman"/>
                  <a:cs typeface="Times New Roman"/>
                  <a:sym typeface="Times New Roman"/>
                </a:rPr>
                <a:t>O</a:t>
              </a:r>
              <a:endParaRPr sz="1600" dirty="0"/>
            </a:p>
            <a:p>
              <a:pPr marL="0" marR="0" lvl="0" indent="0" algn="l" rtl="0">
                <a:spcBef>
                  <a:spcPts val="0"/>
                </a:spcBef>
                <a:spcAft>
                  <a:spcPts val="0"/>
                </a:spcAft>
                <a:buNone/>
              </a:pPr>
              <a:r>
                <a:rPr lang="id-ID" sz="1600" b="1" dirty="0">
                  <a:solidFill>
                    <a:schemeClr val="accent1"/>
                  </a:solidFill>
                  <a:latin typeface="Times New Roman"/>
                  <a:ea typeface="Times New Roman"/>
                  <a:cs typeface="Times New Roman"/>
                  <a:sym typeface="Times New Roman"/>
                </a:rPr>
                <a:t>U</a:t>
              </a:r>
              <a:endParaRPr sz="1600" dirty="0"/>
            </a:p>
            <a:p>
              <a:pPr marL="0" marR="0" lvl="0" indent="0" algn="l" rtl="0">
                <a:spcBef>
                  <a:spcPts val="0"/>
                </a:spcBef>
                <a:spcAft>
                  <a:spcPts val="0"/>
                </a:spcAft>
                <a:buNone/>
              </a:pPr>
              <a:r>
                <a:rPr lang="id-ID" sz="1600" b="1" dirty="0">
                  <a:solidFill>
                    <a:schemeClr val="accent1"/>
                  </a:solidFill>
                  <a:latin typeface="Times New Roman"/>
                  <a:ea typeface="Times New Roman"/>
                  <a:cs typeface="Times New Roman"/>
                  <a:sym typeface="Times New Roman"/>
                </a:rPr>
                <a:t>T</a:t>
              </a:r>
              <a:endParaRPr sz="1600" dirty="0"/>
            </a:p>
            <a:p>
              <a:pPr marL="0" marR="0" lvl="0" indent="0" algn="l" rtl="0">
                <a:spcBef>
                  <a:spcPts val="0"/>
                </a:spcBef>
                <a:spcAft>
                  <a:spcPts val="0"/>
                </a:spcAft>
                <a:buNone/>
              </a:pPr>
              <a:endParaRPr sz="2000" b="1" dirty="0">
                <a:solidFill>
                  <a:schemeClr val="accent1"/>
                </a:solidFill>
                <a:latin typeface="Times New Roman"/>
                <a:ea typeface="Times New Roman"/>
                <a:cs typeface="Times New Roman"/>
                <a:sym typeface="Times New Roman"/>
              </a:endParaRPr>
            </a:p>
          </p:txBody>
        </p:sp>
        <p:sp>
          <p:nvSpPr>
            <p:cNvPr id="274" name="Google Shape;274;p9"/>
            <p:cNvSpPr txBox="1"/>
            <p:nvPr/>
          </p:nvSpPr>
          <p:spPr>
            <a:xfrm>
              <a:off x="7929" y="3875"/>
              <a:ext cx="300" cy="123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1600" b="1" dirty="0">
                  <a:solidFill>
                    <a:schemeClr val="accent1"/>
                  </a:solidFill>
                  <a:latin typeface="Times New Roman"/>
                  <a:ea typeface="Times New Roman"/>
                  <a:cs typeface="Times New Roman"/>
                  <a:sym typeface="Times New Roman"/>
                </a:rPr>
                <a:t>I</a:t>
              </a:r>
              <a:endParaRPr sz="1600" dirty="0"/>
            </a:p>
            <a:p>
              <a:pPr marL="0" marR="0" lvl="0" indent="0" algn="l" rtl="0">
                <a:spcBef>
                  <a:spcPts val="0"/>
                </a:spcBef>
                <a:spcAft>
                  <a:spcPts val="0"/>
                </a:spcAft>
                <a:buNone/>
              </a:pPr>
              <a:r>
                <a:rPr lang="id-ID" sz="1600" b="1" dirty="0">
                  <a:solidFill>
                    <a:schemeClr val="accent1"/>
                  </a:solidFill>
                  <a:latin typeface="Times New Roman"/>
                  <a:ea typeface="Times New Roman"/>
                  <a:cs typeface="Times New Roman"/>
                  <a:sym typeface="Times New Roman"/>
                </a:rPr>
                <a:t>N</a:t>
              </a:r>
              <a:endParaRPr sz="1600" b="1" dirty="0">
                <a:solidFill>
                  <a:schemeClr val="accent1"/>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dirty="0">
                <a:solidFill>
                  <a:schemeClr val="accent1"/>
                </a:solidFill>
                <a:latin typeface="Times New Roman"/>
                <a:ea typeface="Times New Roman"/>
                <a:cs typeface="Times New Roman"/>
                <a:sym typeface="Times New Roman"/>
              </a:endParaRPr>
            </a:p>
          </p:txBody>
        </p:sp>
      </p:grpSp>
      <p:sp>
        <p:nvSpPr>
          <p:cNvPr id="275" name="Google Shape;275;p9"/>
          <p:cNvSpPr txBox="1"/>
          <p:nvPr/>
        </p:nvSpPr>
        <p:spPr>
          <a:xfrm>
            <a:off x="6290491" y="4351617"/>
            <a:ext cx="116587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b="1" dirty="0">
                <a:solidFill>
                  <a:schemeClr val="dk1"/>
                </a:solidFill>
                <a:latin typeface="Lato"/>
                <a:ea typeface="Lato"/>
                <a:cs typeface="Lato"/>
                <a:sym typeface="Lato"/>
              </a:rPr>
              <a:t>Stack</a:t>
            </a:r>
            <a:endParaRPr sz="2000" b="1" dirty="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Cara Kerja Stack</a:t>
            </a:r>
            <a:endParaRPr sz="3600"/>
          </a:p>
        </p:txBody>
      </p:sp>
      <p:sp>
        <p:nvSpPr>
          <p:cNvPr id="281" name="Google Shape;281;p10"/>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600"/>
              </a:spcBef>
              <a:spcAft>
                <a:spcPts val="0"/>
              </a:spcAft>
              <a:buClr>
                <a:schemeClr val="dk1"/>
              </a:buClr>
              <a:buSzPts val="1800"/>
              <a:buAutoNum type="arabicPeriod"/>
            </a:pPr>
            <a:r>
              <a:rPr lang="id-ID" sz="2000" dirty="0"/>
              <a:t>Pointer </a:t>
            </a:r>
            <a:r>
              <a:rPr lang="id-ID" sz="2000" dirty="0">
                <a:solidFill>
                  <a:schemeClr val="accent5">
                    <a:lumMod val="75000"/>
                  </a:schemeClr>
                </a:solidFill>
              </a:rPr>
              <a:t>TOP</a:t>
            </a:r>
            <a:r>
              <a:rPr lang="id-ID" sz="2000" dirty="0"/>
              <a:t> digunakan untuk melacak elemen teratas dalam stack</a:t>
            </a:r>
            <a:endParaRPr sz="2000" dirty="0"/>
          </a:p>
          <a:p>
            <a:pPr marL="457200" lvl="0" indent="-304800" algn="l" rtl="0">
              <a:lnSpc>
                <a:spcPct val="100000"/>
              </a:lnSpc>
              <a:spcBef>
                <a:spcPts val="600"/>
              </a:spcBef>
              <a:spcAft>
                <a:spcPts val="0"/>
              </a:spcAft>
              <a:buClr>
                <a:schemeClr val="dk1"/>
              </a:buClr>
              <a:buSzPts val="1800"/>
              <a:buAutoNum type="arabicPeriod"/>
            </a:pPr>
            <a:r>
              <a:rPr lang="id-ID" sz="2000" dirty="0"/>
              <a:t>Saat inisialisasi stack, tetapkan nilai </a:t>
            </a:r>
            <a:r>
              <a:rPr lang="id-ID" sz="2000" dirty="0">
                <a:solidFill>
                  <a:srgbClr val="0070C0"/>
                </a:solidFill>
              </a:rPr>
              <a:t>TOP = -1</a:t>
            </a:r>
            <a:r>
              <a:rPr lang="id-ID" sz="2000" dirty="0"/>
              <a:t> sehingga nanti saat mengecek apakah stack kosong digunakan perbandingan </a:t>
            </a:r>
            <a:r>
              <a:rPr lang="id-ID" sz="2000" b="1" dirty="0">
                <a:solidFill>
                  <a:srgbClr val="1D9A78"/>
                </a:solidFill>
              </a:rPr>
              <a:t>TOP == -1</a:t>
            </a:r>
            <a:endParaRPr sz="2000" b="1" dirty="0">
              <a:solidFill>
                <a:srgbClr val="1D9A78"/>
              </a:solidFill>
            </a:endParaRPr>
          </a:p>
          <a:p>
            <a:pPr marL="457200" lvl="0" indent="-304800" algn="l" rtl="0">
              <a:lnSpc>
                <a:spcPct val="100000"/>
              </a:lnSpc>
              <a:spcBef>
                <a:spcPts val="600"/>
              </a:spcBef>
              <a:spcAft>
                <a:spcPts val="0"/>
              </a:spcAft>
              <a:buClr>
                <a:schemeClr val="dk1"/>
              </a:buClr>
              <a:buSzPts val="1800"/>
              <a:buAutoNum type="arabicPeriod"/>
            </a:pPr>
            <a:r>
              <a:rPr lang="id-ID" sz="2000" dirty="0"/>
              <a:t>Untuk memasukkan (</a:t>
            </a:r>
            <a:r>
              <a:rPr lang="id-ID" sz="2000" dirty="0">
                <a:solidFill>
                  <a:srgbClr val="0070C0"/>
                </a:solidFill>
              </a:rPr>
              <a:t>push</a:t>
            </a:r>
            <a:r>
              <a:rPr lang="id-ID" sz="2000" dirty="0"/>
              <a:t>) elemen, </a:t>
            </a:r>
            <a:r>
              <a:rPr lang="id-ID" sz="2000" b="1" dirty="0">
                <a:solidFill>
                  <a:srgbClr val="0070C0"/>
                </a:solidFill>
              </a:rPr>
              <a:t>naikkan</a:t>
            </a:r>
            <a:r>
              <a:rPr lang="id-ID" sz="2000" dirty="0">
                <a:solidFill>
                  <a:srgbClr val="0070C0"/>
                </a:solidFill>
              </a:rPr>
              <a:t> </a:t>
            </a:r>
            <a:r>
              <a:rPr lang="id-ID" sz="2000" dirty="0"/>
              <a:t>nilai TOP dan tempatkan elemen baru di </a:t>
            </a:r>
            <a:r>
              <a:rPr lang="id-ID" sz="2000" dirty="0">
                <a:solidFill>
                  <a:srgbClr val="1D9A78"/>
                </a:solidFill>
              </a:rPr>
              <a:t>posisi indeks </a:t>
            </a:r>
            <a:r>
              <a:rPr lang="id-ID" sz="2000" dirty="0"/>
              <a:t>yang ditunjukkan oleh TOP</a:t>
            </a:r>
            <a:endParaRPr sz="2000" dirty="0"/>
          </a:p>
          <a:p>
            <a:pPr marL="457200" lvl="0" indent="-304800" algn="l" rtl="0">
              <a:lnSpc>
                <a:spcPct val="100000"/>
              </a:lnSpc>
              <a:spcBef>
                <a:spcPts val="600"/>
              </a:spcBef>
              <a:spcAft>
                <a:spcPts val="0"/>
              </a:spcAft>
              <a:buClr>
                <a:schemeClr val="dk1"/>
              </a:buClr>
              <a:buSzPts val="1800"/>
              <a:buAutoNum type="arabicPeriod"/>
            </a:pPr>
            <a:r>
              <a:rPr lang="id-ID" sz="2000" dirty="0"/>
              <a:t>Saat mengeluarkan  (</a:t>
            </a:r>
            <a:r>
              <a:rPr lang="id-ID" sz="2000" dirty="0">
                <a:solidFill>
                  <a:srgbClr val="0070C0"/>
                </a:solidFill>
              </a:rPr>
              <a:t>pop</a:t>
            </a:r>
            <a:r>
              <a:rPr lang="id-ID" sz="2000" dirty="0"/>
              <a:t>) elemen, </a:t>
            </a:r>
            <a:r>
              <a:rPr lang="id-ID" sz="2000" dirty="0">
                <a:solidFill>
                  <a:srgbClr val="1D9A78"/>
                </a:solidFill>
              </a:rPr>
              <a:t>return</a:t>
            </a:r>
            <a:r>
              <a:rPr lang="id-ID" sz="2000" dirty="0"/>
              <a:t> elemen yang ditunjuk oleh TOP dan </a:t>
            </a:r>
            <a:r>
              <a:rPr lang="id-ID" sz="2000" b="1" dirty="0">
                <a:solidFill>
                  <a:srgbClr val="0070C0"/>
                </a:solidFill>
              </a:rPr>
              <a:t>kurangi</a:t>
            </a:r>
            <a:r>
              <a:rPr lang="id-ID" sz="2000" dirty="0">
                <a:solidFill>
                  <a:srgbClr val="0070C0"/>
                </a:solidFill>
              </a:rPr>
              <a:t> </a:t>
            </a:r>
            <a:r>
              <a:rPr lang="id-ID" sz="2000" dirty="0"/>
              <a:t>nilai TOP</a:t>
            </a:r>
            <a:endParaRPr sz="2000" dirty="0"/>
          </a:p>
          <a:p>
            <a:pPr marL="457200" lvl="0" indent="-304800" algn="l" rtl="0">
              <a:lnSpc>
                <a:spcPct val="100000"/>
              </a:lnSpc>
              <a:spcBef>
                <a:spcPts val="600"/>
              </a:spcBef>
              <a:spcAft>
                <a:spcPts val="0"/>
              </a:spcAft>
              <a:buClr>
                <a:schemeClr val="dk1"/>
              </a:buClr>
              <a:buSzPts val="1800"/>
              <a:buAutoNum type="arabicPeriod"/>
            </a:pPr>
            <a:r>
              <a:rPr lang="id-ID" sz="2000" dirty="0"/>
              <a:t>Sebelum melakukan </a:t>
            </a:r>
            <a:r>
              <a:rPr lang="id-ID" sz="2000" dirty="0">
                <a:solidFill>
                  <a:srgbClr val="0070C0"/>
                </a:solidFill>
              </a:rPr>
              <a:t>push</a:t>
            </a:r>
            <a:r>
              <a:rPr lang="id-ID" sz="2000" dirty="0"/>
              <a:t>, cek apakah stack sudah </a:t>
            </a:r>
            <a:r>
              <a:rPr lang="id-ID" sz="2000" b="1" dirty="0">
                <a:solidFill>
                  <a:srgbClr val="0070C0"/>
                </a:solidFill>
              </a:rPr>
              <a:t>penuh</a:t>
            </a:r>
            <a:endParaRPr sz="2000" b="1" dirty="0">
              <a:solidFill>
                <a:srgbClr val="0070C0"/>
              </a:solidFill>
            </a:endParaRPr>
          </a:p>
          <a:p>
            <a:pPr marL="457200" lvl="0" indent="-304800" algn="l" rtl="0">
              <a:lnSpc>
                <a:spcPct val="100000"/>
              </a:lnSpc>
              <a:spcBef>
                <a:spcPts val="600"/>
              </a:spcBef>
              <a:spcAft>
                <a:spcPts val="0"/>
              </a:spcAft>
              <a:buClr>
                <a:schemeClr val="dk1"/>
              </a:buClr>
              <a:buSzPts val="1800"/>
              <a:buAutoNum type="arabicPeriod"/>
            </a:pPr>
            <a:r>
              <a:rPr lang="id-ID" sz="2000" dirty="0"/>
              <a:t>Sebelum melakukan </a:t>
            </a:r>
            <a:r>
              <a:rPr lang="id-ID" sz="2000" dirty="0">
                <a:solidFill>
                  <a:srgbClr val="0070C0"/>
                </a:solidFill>
              </a:rPr>
              <a:t>pop</a:t>
            </a:r>
            <a:r>
              <a:rPr lang="id-ID" sz="2000" dirty="0"/>
              <a:t>, cek apakah stack sudah </a:t>
            </a:r>
            <a:r>
              <a:rPr lang="id-ID" sz="2000" b="1" dirty="0">
                <a:solidFill>
                  <a:srgbClr val="0070C0"/>
                </a:solidFill>
              </a:rPr>
              <a:t>kosong</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Deklarasi Stack</a:t>
            </a:r>
            <a:endParaRPr sz="3600"/>
          </a:p>
        </p:txBody>
      </p:sp>
      <p:sp>
        <p:nvSpPr>
          <p:cNvPr id="287" name="Google Shape;287;p11"/>
          <p:cNvSpPr txBox="1">
            <a:spLocks noGrp="1"/>
          </p:cNvSpPr>
          <p:nvPr>
            <p:ph type="body" idx="1"/>
          </p:nvPr>
        </p:nvSpPr>
        <p:spPr>
          <a:xfrm>
            <a:off x="337279" y="1155789"/>
            <a:ext cx="8379501" cy="33876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dk1"/>
              </a:buClr>
              <a:buSzPts val="1200"/>
              <a:buFont typeface="Noto Sans Symbols"/>
              <a:buChar char="❑"/>
            </a:pPr>
            <a:r>
              <a:rPr lang="id-ID" sz="2200" dirty="0"/>
              <a:t>Proses pertama yang dilakukan adalah deklarasi atau menyiapkan tempat untuk stack</a:t>
            </a:r>
            <a:endParaRPr sz="2200" dirty="0"/>
          </a:p>
          <a:p>
            <a:pPr marL="457200" lvl="0" indent="-304800" algn="l" rtl="0">
              <a:lnSpc>
                <a:spcPct val="100000"/>
              </a:lnSpc>
              <a:spcBef>
                <a:spcPts val="0"/>
              </a:spcBef>
              <a:spcAft>
                <a:spcPts val="0"/>
              </a:spcAft>
              <a:buClr>
                <a:schemeClr val="dk1"/>
              </a:buClr>
              <a:buSzPts val="1200"/>
              <a:buFont typeface="Noto Sans Symbols"/>
              <a:buChar char="❑"/>
            </a:pPr>
            <a:r>
              <a:rPr lang="id-ID" sz="2200" dirty="0"/>
              <a:t>Langkah-langkah:</a:t>
            </a:r>
            <a:endParaRPr sz="2200" dirty="0"/>
          </a:p>
          <a:p>
            <a:pPr marL="804863" lvl="1" indent="-304800" algn="l" rtl="0">
              <a:lnSpc>
                <a:spcPct val="100000"/>
              </a:lnSpc>
              <a:spcBef>
                <a:spcPts val="0"/>
              </a:spcBef>
              <a:spcAft>
                <a:spcPts val="0"/>
              </a:spcAft>
              <a:buClr>
                <a:schemeClr val="dk1"/>
              </a:buClr>
              <a:buSzPts val="2000"/>
              <a:buFont typeface="Calibri"/>
              <a:buAutoNum type="arabicPeriod"/>
            </a:pPr>
            <a:r>
              <a:rPr lang="id-ID" sz="2200" dirty="0"/>
              <a:t>Deklarasi class</a:t>
            </a:r>
            <a:endParaRPr sz="2200" dirty="0"/>
          </a:p>
          <a:p>
            <a:pPr marL="804863" lvl="1" indent="-304800" algn="l" rtl="0">
              <a:lnSpc>
                <a:spcPct val="100000"/>
              </a:lnSpc>
              <a:spcBef>
                <a:spcPts val="0"/>
              </a:spcBef>
              <a:spcAft>
                <a:spcPts val="0"/>
              </a:spcAft>
              <a:buClr>
                <a:schemeClr val="dk1"/>
              </a:buClr>
              <a:buSzPts val="2000"/>
              <a:buFont typeface="Calibri"/>
              <a:buAutoNum type="arabicPeriod"/>
            </a:pPr>
            <a:r>
              <a:rPr lang="id-ID" sz="2200" dirty="0"/>
              <a:t>Deklarasi atribut</a:t>
            </a:r>
            <a:endParaRPr sz="2200" dirty="0"/>
          </a:p>
          <a:p>
            <a:pPr marL="1079500" lvl="2" indent="-225425" algn="l" rtl="0">
              <a:lnSpc>
                <a:spcPct val="100000"/>
              </a:lnSpc>
              <a:spcBef>
                <a:spcPts val="0"/>
              </a:spcBef>
              <a:spcAft>
                <a:spcPts val="0"/>
              </a:spcAft>
              <a:buClr>
                <a:schemeClr val="dk1"/>
              </a:buClr>
              <a:buSzPts val="1800"/>
              <a:buFont typeface="Calibri"/>
              <a:buAutoNum type="alphaLcPeriod"/>
            </a:pPr>
            <a:r>
              <a:rPr lang="id-ID" sz="1800" dirty="0"/>
              <a:t>Array data</a:t>
            </a:r>
            <a:br>
              <a:rPr lang="id-ID" sz="1800" dirty="0"/>
            </a:br>
            <a:r>
              <a:rPr lang="id-ID" sz="1800" dirty="0"/>
              <a:t>digunakan sebagai tempat penyimpanan data</a:t>
            </a:r>
            <a:endParaRPr sz="1800" dirty="0"/>
          </a:p>
          <a:p>
            <a:pPr marL="1079500" lvl="2" indent="-225425" algn="l" rtl="0">
              <a:lnSpc>
                <a:spcPct val="100000"/>
              </a:lnSpc>
              <a:spcBef>
                <a:spcPts val="0"/>
              </a:spcBef>
              <a:spcAft>
                <a:spcPts val="0"/>
              </a:spcAft>
              <a:buClr>
                <a:schemeClr val="dk1"/>
              </a:buClr>
              <a:buSzPts val="1800"/>
              <a:buFont typeface="Calibri"/>
              <a:buAutoNum type="alphaLcPeriod"/>
            </a:pPr>
            <a:r>
              <a:rPr lang="id-ID" sz="1800" dirty="0"/>
              <a:t>size</a:t>
            </a:r>
            <a:br>
              <a:rPr lang="id-ID" sz="1800" dirty="0"/>
            </a:br>
            <a:r>
              <a:rPr lang="id-ID" sz="1800" dirty="0"/>
              <a:t>digunakan untuk menentukan kapasitas penyimpanan</a:t>
            </a:r>
            <a:endParaRPr sz="1800" dirty="0"/>
          </a:p>
          <a:p>
            <a:pPr marL="1079500" lvl="2" indent="-225425" algn="l" rtl="0">
              <a:lnSpc>
                <a:spcPct val="100000"/>
              </a:lnSpc>
              <a:spcBef>
                <a:spcPts val="0"/>
              </a:spcBef>
              <a:spcAft>
                <a:spcPts val="0"/>
              </a:spcAft>
              <a:buClr>
                <a:schemeClr val="dk1"/>
              </a:buClr>
              <a:buSzPts val="1800"/>
              <a:buFont typeface="Calibri"/>
              <a:buAutoNum type="alphaLcPeriod"/>
            </a:pPr>
            <a:r>
              <a:rPr lang="id-ID" sz="1800" dirty="0"/>
              <a:t>Pointer top</a:t>
            </a:r>
            <a:br>
              <a:rPr lang="id-ID" sz="1800" dirty="0"/>
            </a:br>
            <a:r>
              <a:rPr lang="id-ID" sz="1800" dirty="0"/>
              <a:t>digunakan sebagai penunjuk data pada posisi akhir (atas)</a:t>
            </a:r>
            <a:endParaRPr sz="1800" dirty="0"/>
          </a:p>
        </p:txBody>
      </p:sp>
      <p:pic>
        <p:nvPicPr>
          <p:cNvPr id="288" name="Google Shape;288;p11"/>
          <p:cNvPicPr preferRelativeResize="0"/>
          <p:nvPr/>
        </p:nvPicPr>
        <p:blipFill rotWithShape="1">
          <a:blip r:embed="rId3">
            <a:alphaModFix/>
          </a:blip>
          <a:srcRect/>
          <a:stretch/>
        </p:blipFill>
        <p:spPr>
          <a:xfrm>
            <a:off x="5696262" y="1752565"/>
            <a:ext cx="2218545" cy="12529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Inisialisasi Stack</a:t>
            </a:r>
            <a:endParaRPr sz="3600"/>
          </a:p>
        </p:txBody>
      </p:sp>
      <p:sp>
        <p:nvSpPr>
          <p:cNvPr id="294" name="Google Shape;294;p12"/>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42900" lvl="0" indent="-342900" algn="l" rtl="0">
              <a:lnSpc>
                <a:spcPct val="90000"/>
              </a:lnSpc>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Pada mulanya isi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top</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dengan -1 karena array dimulai dari 0, yang berarti bahwa data stack dalam keadaan KOSONG</a:t>
            </a:r>
            <a:endParaRPr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lnSpc>
                <a:spcPct val="90000"/>
              </a:lnSpc>
              <a:spcBef>
                <a:spcPts val="600"/>
              </a:spcBef>
              <a:spcAft>
                <a:spcPts val="0"/>
              </a:spcAft>
              <a:buClr>
                <a:srgbClr val="000000"/>
              </a:buClr>
              <a:buSzPts val="1200"/>
              <a:buFont typeface="Noto Sans Symbols"/>
              <a:buChar char="❑"/>
            </a:pP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Top</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adalah suatu variabel penanda dalam stack yang menunjukkan elemen teratas data stack sekarang</a:t>
            </a:r>
            <a:endParaRPr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lnSpc>
                <a:spcPct val="90000"/>
              </a:lnSpc>
              <a:spcBef>
                <a:spcPts val="600"/>
              </a:spcBef>
              <a:spcAft>
                <a:spcPts val="0"/>
              </a:spcAft>
              <a:buClr>
                <a:srgbClr val="000000"/>
              </a:buClr>
              <a:buSzPts val="1200"/>
              <a:buFont typeface="Noto Sans Symbols"/>
              <a:buChar char="❑"/>
            </a:pP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Top of Stack</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akan selalu bergerak hingga mencapai </a:t>
            </a:r>
            <a:r>
              <a:rPr lang="id-ID" sz="2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max</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atau </a:t>
            </a:r>
            <a:r>
              <a:rPr lang="id-ID" sz="2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size</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yang menyebabkan stack PENUH</a:t>
            </a:r>
            <a:endParaRPr sz="2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dirty="0"/>
              <a:t>Inisialisasi Stack</a:t>
            </a:r>
            <a:endParaRPr sz="3600" dirty="0"/>
          </a:p>
        </p:txBody>
      </p:sp>
      <p:sp>
        <p:nvSpPr>
          <p:cNvPr id="300" name="Google Shape;300;p13"/>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dk1"/>
              </a:buClr>
              <a:buSzPts val="1200"/>
              <a:buFont typeface="Noto Sans Symbols"/>
              <a:buChar char="❑"/>
            </a:pPr>
            <a:r>
              <a:rPr lang="id-ID" sz="2000" dirty="0"/>
              <a:t>Ilustrasi Stack saat inisialisasi pada konstruktor</a:t>
            </a:r>
            <a:endParaRPr sz="2000" dirty="0"/>
          </a:p>
          <a:p>
            <a:pPr marL="457200" lvl="0" indent="-228600" algn="l" rtl="0">
              <a:lnSpc>
                <a:spcPct val="100000"/>
              </a:lnSpc>
              <a:spcBef>
                <a:spcPts val="0"/>
              </a:spcBef>
              <a:spcAft>
                <a:spcPts val="0"/>
              </a:spcAft>
              <a:buClr>
                <a:schemeClr val="dk1"/>
              </a:buClr>
              <a:buSzPts val="1200"/>
              <a:buFont typeface="Noto Sans Symbols"/>
              <a:buNone/>
            </a:pPr>
            <a:endParaRPr sz="1800" dirty="0"/>
          </a:p>
        </p:txBody>
      </p:sp>
      <p:pic>
        <p:nvPicPr>
          <p:cNvPr id="301" name="Google Shape;301;p13"/>
          <p:cNvPicPr preferRelativeResize="0"/>
          <p:nvPr/>
        </p:nvPicPr>
        <p:blipFill rotWithShape="1">
          <a:blip r:embed="rId3">
            <a:alphaModFix/>
          </a:blip>
          <a:srcRect/>
          <a:stretch/>
        </p:blipFill>
        <p:spPr>
          <a:xfrm>
            <a:off x="4773606" y="1897166"/>
            <a:ext cx="2939978" cy="1349168"/>
          </a:xfrm>
          <a:prstGeom prst="rect">
            <a:avLst/>
          </a:prstGeom>
          <a:noFill/>
          <a:ln>
            <a:noFill/>
          </a:ln>
        </p:spPr>
      </p:pic>
      <p:graphicFrame>
        <p:nvGraphicFramePr>
          <p:cNvPr id="302" name="Google Shape;302;p13"/>
          <p:cNvGraphicFramePr/>
          <p:nvPr>
            <p:extLst>
              <p:ext uri="{D42A27DB-BD31-4B8C-83A1-F6EECF244321}">
                <p14:modId xmlns:p14="http://schemas.microsoft.com/office/powerpoint/2010/main" val="3757041786"/>
              </p:ext>
            </p:extLst>
          </p:nvPr>
        </p:nvGraphicFramePr>
        <p:xfrm>
          <a:off x="1156965" y="1593595"/>
          <a:ext cx="2906225" cy="3104880"/>
        </p:xfrm>
        <a:graphic>
          <a:graphicData uri="http://schemas.openxmlformats.org/drawingml/2006/table">
            <a:tbl>
              <a:tblPr firstRow="1" bandRow="1">
                <a:noFill/>
                <a:tableStyleId>{916BC542-CD67-47E1-AC4C-77252AB83646}</a:tableStyleId>
              </a:tblPr>
              <a:tblGrid>
                <a:gridCol w="531900">
                  <a:extLst>
                    <a:ext uri="{9D8B030D-6E8A-4147-A177-3AD203B41FA5}">
                      <a16:colId xmlns:a16="http://schemas.microsoft.com/office/drawing/2014/main" val="20000"/>
                    </a:ext>
                  </a:extLst>
                </a:gridCol>
                <a:gridCol w="1291750">
                  <a:extLst>
                    <a:ext uri="{9D8B030D-6E8A-4147-A177-3AD203B41FA5}">
                      <a16:colId xmlns:a16="http://schemas.microsoft.com/office/drawing/2014/main" val="20001"/>
                    </a:ext>
                  </a:extLst>
                </a:gridCol>
                <a:gridCol w="1082575">
                  <a:extLst>
                    <a:ext uri="{9D8B030D-6E8A-4147-A177-3AD203B41FA5}">
                      <a16:colId xmlns:a16="http://schemas.microsoft.com/office/drawing/2014/main" val="20002"/>
                    </a:ext>
                  </a:extLst>
                </a:gridCol>
              </a:tblGrid>
              <a:tr h="308150">
                <a:tc>
                  <a:txBody>
                    <a:bodyPr/>
                    <a:lstStyle/>
                    <a:p>
                      <a:pPr marL="0" marR="0" lvl="0" indent="0" algn="r" rtl="0">
                        <a:spcBef>
                          <a:spcPts val="0"/>
                        </a:spcBef>
                        <a:spcAft>
                          <a:spcPts val="0"/>
                        </a:spcAft>
                        <a:buNone/>
                      </a:pPr>
                      <a:endParaRPr sz="1200" u="none" strike="noStrike" cap="none"/>
                    </a:p>
                  </a:txBody>
                  <a:tcPr marL="75975" marR="75975" marT="38000" marB="3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600">
                        <a:latin typeface="Calibri" panose="020F0502020204030204" pitchFamily="34" charset="0"/>
                        <a:ea typeface="Calibri" panose="020F0502020204030204" pitchFamily="34" charset="0"/>
                        <a:cs typeface="Calibri" panose="020F0502020204030204" pitchFamily="34" charset="0"/>
                      </a:endParaRPr>
                    </a:p>
                  </a:txBody>
                  <a:tcPr marL="75975" marR="75975" marT="38000" marB="3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63500" marR="0" lvl="0" indent="0" algn="l" rtl="0">
                        <a:spcBef>
                          <a:spcPts val="0"/>
                        </a:spcBef>
                        <a:spcAft>
                          <a:spcPts val="0"/>
                        </a:spcAft>
                        <a:buNone/>
                      </a:pPr>
                      <a:r>
                        <a:rPr lang="id-ID" sz="1600" dirty="0">
                          <a:latin typeface="Calibri" panose="020F0502020204030204" pitchFamily="34" charset="0"/>
                          <a:ea typeface="Calibri" panose="020F0502020204030204" pitchFamily="34" charset="0"/>
                          <a:cs typeface="Calibri" panose="020F0502020204030204" pitchFamily="34" charset="0"/>
                        </a:rPr>
                        <a:t>size = 8</a:t>
                      </a:r>
                      <a:endParaRPr sz="1600" dirty="0">
                        <a:latin typeface="Calibri" panose="020F0502020204030204" pitchFamily="34" charset="0"/>
                        <a:ea typeface="Calibri" panose="020F0502020204030204" pitchFamily="34" charset="0"/>
                        <a:cs typeface="Calibri" panose="020F0502020204030204" pitchFamily="34" charset="0"/>
                      </a:endParaRPr>
                    </a:p>
                  </a:txBody>
                  <a:tcPr marL="75975" marR="75975" marT="38000" marB="3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8150">
                <a:tc>
                  <a:txBody>
                    <a:bodyPr/>
                    <a:lstStyle/>
                    <a:p>
                      <a:pPr marL="0" marR="0" lvl="0" indent="0" algn="r" rtl="0">
                        <a:spcBef>
                          <a:spcPts val="0"/>
                        </a:spcBef>
                        <a:spcAft>
                          <a:spcPts val="0"/>
                        </a:spcAft>
                        <a:buNone/>
                      </a:pPr>
                      <a:r>
                        <a:rPr lang="id-ID" sz="1200"/>
                        <a:t>7</a:t>
                      </a:r>
                      <a:endParaRPr sz="1200"/>
                    </a:p>
                  </a:txBody>
                  <a:tcPr marL="75975" marR="75975" marT="38000" marB="380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8150">
                <a:tc>
                  <a:txBody>
                    <a:bodyPr/>
                    <a:lstStyle/>
                    <a:p>
                      <a:pPr marL="0" marR="0" lvl="0" indent="0" algn="r" rtl="0">
                        <a:spcBef>
                          <a:spcPts val="0"/>
                        </a:spcBef>
                        <a:spcAft>
                          <a:spcPts val="0"/>
                        </a:spcAft>
                        <a:buNone/>
                      </a:pPr>
                      <a:r>
                        <a:rPr lang="id-ID" sz="1200"/>
                        <a:t>6</a:t>
                      </a:r>
                      <a:endParaRPr sz="1200"/>
                    </a:p>
                  </a:txBody>
                  <a:tcPr marL="75975" marR="75975" marT="38000" marB="380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8150">
                <a:tc>
                  <a:txBody>
                    <a:bodyPr/>
                    <a:lstStyle/>
                    <a:p>
                      <a:pPr marL="0" marR="0" lvl="0" indent="0" algn="r" rtl="0">
                        <a:spcBef>
                          <a:spcPts val="0"/>
                        </a:spcBef>
                        <a:spcAft>
                          <a:spcPts val="0"/>
                        </a:spcAft>
                        <a:buNone/>
                      </a:pPr>
                      <a:r>
                        <a:rPr lang="id-ID" sz="1200"/>
                        <a:t>5</a:t>
                      </a:r>
                      <a:endParaRPr sz="1200"/>
                    </a:p>
                  </a:txBody>
                  <a:tcPr marL="75975" marR="75975" marT="38000" marB="380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8150">
                <a:tc>
                  <a:txBody>
                    <a:bodyPr/>
                    <a:lstStyle/>
                    <a:p>
                      <a:pPr marL="0" marR="0" lvl="0" indent="0" algn="r" rtl="0">
                        <a:spcBef>
                          <a:spcPts val="0"/>
                        </a:spcBef>
                        <a:spcAft>
                          <a:spcPts val="0"/>
                        </a:spcAft>
                        <a:buNone/>
                      </a:pPr>
                      <a:r>
                        <a:rPr lang="id-ID" sz="1200"/>
                        <a:t>4</a:t>
                      </a:r>
                      <a:endParaRPr sz="1200"/>
                    </a:p>
                  </a:txBody>
                  <a:tcPr marL="75975" marR="75975" marT="38000" marB="380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8150">
                <a:tc>
                  <a:txBody>
                    <a:bodyPr/>
                    <a:lstStyle/>
                    <a:p>
                      <a:pPr marL="0" marR="0" lvl="0" indent="0" algn="r" rtl="0">
                        <a:spcBef>
                          <a:spcPts val="0"/>
                        </a:spcBef>
                        <a:spcAft>
                          <a:spcPts val="0"/>
                        </a:spcAft>
                        <a:buNone/>
                      </a:pPr>
                      <a:r>
                        <a:rPr lang="id-ID" sz="1200"/>
                        <a:t>3</a:t>
                      </a:r>
                      <a:endParaRPr sz="1200"/>
                    </a:p>
                  </a:txBody>
                  <a:tcPr marL="75975" marR="75975" marT="38000" marB="380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08150">
                <a:tc>
                  <a:txBody>
                    <a:bodyPr/>
                    <a:lstStyle/>
                    <a:p>
                      <a:pPr marL="0" marR="0" lvl="0" indent="0" algn="r" rtl="0">
                        <a:spcBef>
                          <a:spcPts val="0"/>
                        </a:spcBef>
                        <a:spcAft>
                          <a:spcPts val="0"/>
                        </a:spcAft>
                        <a:buNone/>
                      </a:pPr>
                      <a:r>
                        <a:rPr lang="id-ID" sz="1200"/>
                        <a:t>2</a:t>
                      </a:r>
                      <a:endParaRPr sz="1200"/>
                    </a:p>
                  </a:txBody>
                  <a:tcPr marL="75975" marR="75975" marT="38000" marB="380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308150">
                <a:tc>
                  <a:txBody>
                    <a:bodyPr/>
                    <a:lstStyle/>
                    <a:p>
                      <a:pPr marL="0" marR="0" lvl="0" indent="0" algn="r" rtl="0">
                        <a:spcBef>
                          <a:spcPts val="0"/>
                        </a:spcBef>
                        <a:spcAft>
                          <a:spcPts val="0"/>
                        </a:spcAft>
                        <a:buNone/>
                      </a:pPr>
                      <a:r>
                        <a:rPr lang="id-ID" sz="1200"/>
                        <a:t>1</a:t>
                      </a:r>
                      <a:endParaRPr sz="1200"/>
                    </a:p>
                  </a:txBody>
                  <a:tcPr marL="75975" marR="75975" marT="38000" marB="380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08150">
                <a:tc>
                  <a:txBody>
                    <a:bodyPr/>
                    <a:lstStyle/>
                    <a:p>
                      <a:pPr marL="0" marR="0" lvl="0" indent="0" algn="r" rtl="0">
                        <a:spcBef>
                          <a:spcPts val="0"/>
                        </a:spcBef>
                        <a:spcAft>
                          <a:spcPts val="0"/>
                        </a:spcAft>
                        <a:buNone/>
                      </a:pPr>
                      <a:r>
                        <a:rPr lang="id-ID" sz="1200"/>
                        <a:t>0</a:t>
                      </a:r>
                      <a:endParaRPr sz="1200"/>
                    </a:p>
                  </a:txBody>
                  <a:tcPr marL="75975" marR="75975" marT="38000" marB="380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5975" marR="75975" marT="38000" marB="380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308150">
                <a:tc>
                  <a:txBody>
                    <a:bodyPr/>
                    <a:lstStyle/>
                    <a:p>
                      <a:pPr marL="0" marR="0" lvl="0" indent="0" algn="r" rtl="0">
                        <a:spcBef>
                          <a:spcPts val="0"/>
                        </a:spcBef>
                        <a:spcAft>
                          <a:spcPts val="0"/>
                        </a:spcAft>
                        <a:buNone/>
                      </a:pPr>
                      <a:endParaRPr sz="1200"/>
                    </a:p>
                  </a:txBody>
                  <a:tcPr marL="75975" marR="75975" marT="38000" marB="3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600">
                        <a:latin typeface="Calibri" panose="020F0502020204030204" pitchFamily="34" charset="0"/>
                        <a:ea typeface="Calibri" panose="020F0502020204030204" pitchFamily="34" charset="0"/>
                        <a:cs typeface="Calibri" panose="020F0502020204030204" pitchFamily="34" charset="0"/>
                      </a:endParaRPr>
                    </a:p>
                  </a:txBody>
                  <a:tcPr marL="75975" marR="75975" marT="38000" marB="3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63500" marR="0" lvl="0" indent="0" algn="l" rtl="0">
                        <a:spcBef>
                          <a:spcPts val="0"/>
                        </a:spcBef>
                        <a:spcAft>
                          <a:spcPts val="0"/>
                        </a:spcAft>
                        <a:buNone/>
                      </a:pPr>
                      <a:r>
                        <a:rPr lang="id-ID" sz="1600" dirty="0">
                          <a:latin typeface="Calibri" panose="020F0502020204030204" pitchFamily="34" charset="0"/>
                          <a:ea typeface="Calibri" panose="020F0502020204030204" pitchFamily="34" charset="0"/>
                          <a:cs typeface="Calibri" panose="020F0502020204030204" pitchFamily="34" charset="0"/>
                        </a:rPr>
                        <a:t>top = -1</a:t>
                      </a:r>
                      <a:endParaRPr sz="1600" dirty="0">
                        <a:latin typeface="Calibri" panose="020F0502020204030204" pitchFamily="34" charset="0"/>
                        <a:ea typeface="Calibri" panose="020F0502020204030204" pitchFamily="34" charset="0"/>
                        <a:cs typeface="Calibri" panose="020F0502020204030204" pitchFamily="34" charset="0"/>
                      </a:endParaRPr>
                    </a:p>
                  </a:txBody>
                  <a:tcPr marL="75975" marR="75975" marT="38000" marB="3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IsFull</a:t>
            </a:r>
            <a:endParaRPr sz="3600"/>
          </a:p>
        </p:txBody>
      </p:sp>
      <p:sp>
        <p:nvSpPr>
          <p:cNvPr id="308" name="Google Shape;308;p14"/>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Untuk memeriksa apakah stack sudah </a:t>
            </a:r>
            <a:r>
              <a:rPr lang="id-ID" sz="22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penuh </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dengan cara memeriksa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top of stack</a:t>
            </a:r>
            <a:endParaRPr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342900" lvl="0" indent="-3429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Jika top of stack sudah sama dengan </a:t>
            </a:r>
            <a:r>
              <a:rPr lang="id-ID" sz="22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size - 1,</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maka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full</a:t>
            </a:r>
            <a:endParaRPr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342900" lvl="0" indent="-3429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Jika top of stack masih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lebih kecil</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dari </a:t>
            </a:r>
            <a:r>
              <a:rPr lang="id-ID" sz="22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size - 1</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maka belum full</a:t>
            </a:r>
            <a:endParaRPr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IsFull</a:t>
            </a:r>
            <a:endParaRPr/>
          </a:p>
        </p:txBody>
      </p:sp>
      <p:sp>
        <p:nvSpPr>
          <p:cNvPr id="314" name="Google Shape;314;p15"/>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95300" lvl="0" indent="-342900" algn="l" rtl="0">
              <a:lnSpc>
                <a:spcPct val="100000"/>
              </a:lnSpc>
              <a:spcBef>
                <a:spcPts val="0"/>
              </a:spcBef>
              <a:spcAft>
                <a:spcPts val="0"/>
              </a:spcAft>
              <a:buClr>
                <a:schemeClr val="dk1"/>
              </a:buClr>
              <a:buSzPts val="1200"/>
              <a:buFont typeface="Noto Sans Symbols"/>
              <a:buChar char="❑"/>
            </a:pPr>
            <a:r>
              <a:rPr lang="id-ID" sz="2000"/>
              <a:t>Ilustrasi stack saat kondisi Full</a:t>
            </a:r>
            <a:endParaRPr sz="2000"/>
          </a:p>
        </p:txBody>
      </p:sp>
      <p:pic>
        <p:nvPicPr>
          <p:cNvPr id="315" name="Google Shape;315;p15"/>
          <p:cNvPicPr preferRelativeResize="0"/>
          <p:nvPr/>
        </p:nvPicPr>
        <p:blipFill rotWithShape="1">
          <a:blip r:embed="rId3">
            <a:alphaModFix/>
          </a:blip>
          <a:srcRect/>
          <a:stretch/>
        </p:blipFill>
        <p:spPr>
          <a:xfrm>
            <a:off x="4662514" y="2187985"/>
            <a:ext cx="3001028" cy="1836750"/>
          </a:xfrm>
          <a:prstGeom prst="rect">
            <a:avLst/>
          </a:prstGeom>
          <a:noFill/>
          <a:ln>
            <a:noFill/>
          </a:ln>
        </p:spPr>
      </p:pic>
      <p:graphicFrame>
        <p:nvGraphicFramePr>
          <p:cNvPr id="316" name="Google Shape;316;p15"/>
          <p:cNvGraphicFramePr/>
          <p:nvPr>
            <p:extLst>
              <p:ext uri="{D42A27DB-BD31-4B8C-83A1-F6EECF244321}">
                <p14:modId xmlns:p14="http://schemas.microsoft.com/office/powerpoint/2010/main" val="4279135759"/>
              </p:ext>
            </p:extLst>
          </p:nvPr>
        </p:nvGraphicFramePr>
        <p:xfrm>
          <a:off x="772756" y="1681592"/>
          <a:ext cx="3129300" cy="3318250"/>
        </p:xfrm>
        <a:graphic>
          <a:graphicData uri="http://schemas.openxmlformats.org/drawingml/2006/table">
            <a:tbl>
              <a:tblPr firstRow="1" bandRow="1">
                <a:noFill/>
                <a:tableStyleId>{916BC542-CD67-47E1-AC4C-77252AB83646}</a:tableStyleId>
              </a:tblPr>
              <a:tblGrid>
                <a:gridCol w="572725">
                  <a:extLst>
                    <a:ext uri="{9D8B030D-6E8A-4147-A177-3AD203B41FA5}">
                      <a16:colId xmlns:a16="http://schemas.microsoft.com/office/drawing/2014/main" val="20000"/>
                    </a:ext>
                  </a:extLst>
                </a:gridCol>
                <a:gridCol w="1390900">
                  <a:extLst>
                    <a:ext uri="{9D8B030D-6E8A-4147-A177-3AD203B41FA5}">
                      <a16:colId xmlns:a16="http://schemas.microsoft.com/office/drawing/2014/main" val="20001"/>
                    </a:ext>
                  </a:extLst>
                </a:gridCol>
                <a:gridCol w="1165675">
                  <a:extLst>
                    <a:ext uri="{9D8B030D-6E8A-4147-A177-3AD203B41FA5}">
                      <a16:colId xmlns:a16="http://schemas.microsoft.com/office/drawing/2014/main" val="20002"/>
                    </a:ext>
                  </a:extLst>
                </a:gridCol>
              </a:tblGrid>
              <a:tr h="331825">
                <a:tc>
                  <a:txBody>
                    <a:bodyPr/>
                    <a:lstStyle/>
                    <a:p>
                      <a:pPr marL="0" marR="0" lvl="0" indent="0" algn="r" rtl="0">
                        <a:spcBef>
                          <a:spcPts val="0"/>
                        </a:spcBef>
                        <a:spcAft>
                          <a:spcPts val="0"/>
                        </a:spcAft>
                        <a:buNone/>
                      </a:pPr>
                      <a:endParaRPr sz="1300"/>
                    </a:p>
                  </a:txBody>
                  <a:tcPr marL="81825" marR="81825" marT="40900" marB="409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600">
                        <a:latin typeface="Calibri" panose="020F0502020204030204" pitchFamily="34" charset="0"/>
                        <a:ea typeface="Calibri" panose="020F0502020204030204" pitchFamily="34" charset="0"/>
                        <a:cs typeface="Calibri" panose="020F0502020204030204" pitchFamily="34" charset="0"/>
                      </a:endParaRPr>
                    </a:p>
                  </a:txBody>
                  <a:tcPr marL="81825" marR="81825" marT="40900" marB="409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63500" marR="0" lvl="0" indent="0" algn="l" rtl="0">
                        <a:spcBef>
                          <a:spcPts val="0"/>
                        </a:spcBef>
                        <a:spcAft>
                          <a:spcPts val="0"/>
                        </a:spcAft>
                        <a:buNone/>
                      </a:pPr>
                      <a:r>
                        <a:rPr lang="id-ID" sz="1600" dirty="0">
                          <a:latin typeface="Calibri" panose="020F0502020204030204" pitchFamily="34" charset="0"/>
                          <a:ea typeface="Calibri" panose="020F0502020204030204" pitchFamily="34" charset="0"/>
                          <a:cs typeface="Calibri" panose="020F0502020204030204" pitchFamily="34" charset="0"/>
                        </a:rPr>
                        <a:t>size = 8</a:t>
                      </a:r>
                      <a:endParaRPr sz="1600" dirty="0">
                        <a:latin typeface="Calibri" panose="020F0502020204030204" pitchFamily="34" charset="0"/>
                        <a:ea typeface="Calibri" panose="020F0502020204030204" pitchFamily="34" charset="0"/>
                        <a:cs typeface="Calibri" panose="020F0502020204030204" pitchFamily="34" charset="0"/>
                      </a:endParaRPr>
                    </a:p>
                  </a:txBody>
                  <a:tcPr marL="81825" marR="81825" marT="40900" marB="409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31825">
                <a:tc>
                  <a:txBody>
                    <a:bodyPr/>
                    <a:lstStyle/>
                    <a:p>
                      <a:pPr marL="0" marR="0" lvl="0" indent="0" algn="r" rtl="0">
                        <a:spcBef>
                          <a:spcPts val="0"/>
                        </a:spcBef>
                        <a:spcAft>
                          <a:spcPts val="0"/>
                        </a:spcAft>
                        <a:buNone/>
                      </a:pPr>
                      <a:r>
                        <a:rPr lang="id-ID" sz="1300"/>
                        <a:t>7</a:t>
                      </a:r>
                      <a:endParaRPr sz="1300"/>
                    </a:p>
                  </a:txBody>
                  <a:tcPr marL="81825" marR="81825" marT="40900" marB="409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300"/>
                        <a:t>“Multimedia”</a:t>
                      </a:r>
                      <a:endParaRPr sz="1300"/>
                    </a:p>
                  </a:txBody>
                  <a:tcPr marL="81825" marR="81825" marT="40900" marB="4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63500" marR="0" lvl="0" indent="0" algn="l" rtl="0">
                        <a:spcBef>
                          <a:spcPts val="0"/>
                        </a:spcBef>
                        <a:spcAft>
                          <a:spcPts val="0"/>
                        </a:spcAft>
                        <a:buNone/>
                      </a:pPr>
                      <a:r>
                        <a:rPr lang="id-ID" sz="1600" dirty="0">
                          <a:latin typeface="Calibri" panose="020F0502020204030204" pitchFamily="34" charset="0"/>
                          <a:ea typeface="Calibri" panose="020F0502020204030204" pitchFamily="34" charset="0"/>
                          <a:cs typeface="Calibri" panose="020F0502020204030204" pitchFamily="34" charset="0"/>
                        </a:rPr>
                        <a:t>← top = 7</a:t>
                      </a:r>
                      <a:endParaRPr sz="1600" dirty="0">
                        <a:latin typeface="Calibri" panose="020F0502020204030204" pitchFamily="34" charset="0"/>
                        <a:ea typeface="Calibri" panose="020F0502020204030204" pitchFamily="34" charset="0"/>
                        <a:cs typeface="Calibri" panose="020F0502020204030204" pitchFamily="34" charset="0"/>
                      </a:endParaRPr>
                    </a:p>
                  </a:txBody>
                  <a:tcPr marL="81825" marR="81825" marT="40900" marB="409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1825">
                <a:tc>
                  <a:txBody>
                    <a:bodyPr/>
                    <a:lstStyle/>
                    <a:p>
                      <a:pPr marL="0" marR="0" lvl="0" indent="0" algn="r" rtl="0">
                        <a:spcBef>
                          <a:spcPts val="0"/>
                        </a:spcBef>
                        <a:spcAft>
                          <a:spcPts val="0"/>
                        </a:spcAft>
                        <a:buNone/>
                      </a:pPr>
                      <a:r>
                        <a:rPr lang="id-ID" sz="1300"/>
                        <a:t>6</a:t>
                      </a:r>
                      <a:endParaRPr sz="1300"/>
                    </a:p>
                  </a:txBody>
                  <a:tcPr marL="81825" marR="81825" marT="40900" marB="409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300" dirty="0"/>
                        <a:t>“Statistika”</a:t>
                      </a:r>
                      <a:endParaRPr sz="1300" dirty="0"/>
                    </a:p>
                  </a:txBody>
                  <a:tcPr marL="81825" marR="81825" marT="40900" marB="4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300"/>
                    </a:p>
                  </a:txBody>
                  <a:tcPr marL="81825" marR="81825" marT="40900" marB="409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1825">
                <a:tc>
                  <a:txBody>
                    <a:bodyPr/>
                    <a:lstStyle/>
                    <a:p>
                      <a:pPr marL="0" marR="0" lvl="0" indent="0" algn="r" rtl="0">
                        <a:spcBef>
                          <a:spcPts val="0"/>
                        </a:spcBef>
                        <a:spcAft>
                          <a:spcPts val="0"/>
                        </a:spcAft>
                        <a:buNone/>
                      </a:pPr>
                      <a:r>
                        <a:rPr lang="id-ID" sz="1300"/>
                        <a:t>5</a:t>
                      </a:r>
                      <a:endParaRPr sz="1300"/>
                    </a:p>
                  </a:txBody>
                  <a:tcPr marL="81825" marR="81825" marT="40900" marB="409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300"/>
                        <a:t>“Algoritma”</a:t>
                      </a:r>
                      <a:endParaRPr sz="1300"/>
                    </a:p>
                  </a:txBody>
                  <a:tcPr marL="81825" marR="81825" marT="40900" marB="4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300"/>
                    </a:p>
                  </a:txBody>
                  <a:tcPr marL="81825" marR="81825" marT="40900" marB="409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31825">
                <a:tc>
                  <a:txBody>
                    <a:bodyPr/>
                    <a:lstStyle/>
                    <a:p>
                      <a:pPr marL="0" marR="0" lvl="0" indent="0" algn="r" rtl="0">
                        <a:spcBef>
                          <a:spcPts val="0"/>
                        </a:spcBef>
                        <a:spcAft>
                          <a:spcPts val="0"/>
                        </a:spcAft>
                        <a:buNone/>
                      </a:pPr>
                      <a:r>
                        <a:rPr lang="id-ID" sz="1300"/>
                        <a:t>4</a:t>
                      </a:r>
                      <a:endParaRPr sz="1300"/>
                    </a:p>
                  </a:txBody>
                  <a:tcPr marL="81825" marR="81825" marT="40900" marB="409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300"/>
                        <a:t>“Matematika”</a:t>
                      </a:r>
                      <a:endParaRPr sz="1300"/>
                    </a:p>
                  </a:txBody>
                  <a:tcPr marL="81825" marR="81825" marT="40900" marB="4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300"/>
                    </a:p>
                  </a:txBody>
                  <a:tcPr marL="81825" marR="81825" marT="40900" marB="409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31825">
                <a:tc>
                  <a:txBody>
                    <a:bodyPr/>
                    <a:lstStyle/>
                    <a:p>
                      <a:pPr marL="0" marR="0" lvl="0" indent="0" algn="r" rtl="0">
                        <a:spcBef>
                          <a:spcPts val="0"/>
                        </a:spcBef>
                        <a:spcAft>
                          <a:spcPts val="0"/>
                        </a:spcAft>
                        <a:buNone/>
                      </a:pPr>
                      <a:r>
                        <a:rPr lang="id-ID" sz="1300"/>
                        <a:t>3</a:t>
                      </a:r>
                      <a:endParaRPr sz="1300"/>
                    </a:p>
                  </a:txBody>
                  <a:tcPr marL="81825" marR="81825" marT="40900" marB="409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300"/>
                        <a:t>“Basis Data”</a:t>
                      </a:r>
                      <a:endParaRPr sz="1300"/>
                    </a:p>
                  </a:txBody>
                  <a:tcPr marL="81825" marR="81825" marT="40900" marB="4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300"/>
                    </a:p>
                  </a:txBody>
                  <a:tcPr marL="81825" marR="81825" marT="40900" marB="409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31825">
                <a:tc>
                  <a:txBody>
                    <a:bodyPr/>
                    <a:lstStyle/>
                    <a:p>
                      <a:pPr marL="0" marR="0" lvl="0" indent="0" algn="r" rtl="0">
                        <a:spcBef>
                          <a:spcPts val="0"/>
                        </a:spcBef>
                        <a:spcAft>
                          <a:spcPts val="0"/>
                        </a:spcAft>
                        <a:buNone/>
                      </a:pPr>
                      <a:r>
                        <a:rPr lang="id-ID" sz="1300"/>
                        <a:t>2</a:t>
                      </a:r>
                      <a:endParaRPr sz="1300"/>
                    </a:p>
                  </a:txBody>
                  <a:tcPr marL="81825" marR="81825" marT="40900" marB="409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300"/>
                        <a:t>“Komputer”</a:t>
                      </a:r>
                      <a:endParaRPr sz="1300"/>
                    </a:p>
                  </a:txBody>
                  <a:tcPr marL="81825" marR="81825" marT="40900" marB="4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300"/>
                    </a:p>
                  </a:txBody>
                  <a:tcPr marL="81825" marR="81825" marT="40900" marB="409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331825">
                <a:tc>
                  <a:txBody>
                    <a:bodyPr/>
                    <a:lstStyle/>
                    <a:p>
                      <a:pPr marL="0" marR="0" lvl="0" indent="0" algn="r" rtl="0">
                        <a:spcBef>
                          <a:spcPts val="0"/>
                        </a:spcBef>
                        <a:spcAft>
                          <a:spcPts val="0"/>
                        </a:spcAft>
                        <a:buNone/>
                      </a:pPr>
                      <a:r>
                        <a:rPr lang="id-ID" sz="1300"/>
                        <a:t>1</a:t>
                      </a:r>
                      <a:endParaRPr sz="1300"/>
                    </a:p>
                  </a:txBody>
                  <a:tcPr marL="81825" marR="81825" marT="40900" marB="409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300"/>
                        <a:t>“Android”</a:t>
                      </a:r>
                      <a:endParaRPr sz="1300"/>
                    </a:p>
                  </a:txBody>
                  <a:tcPr marL="81825" marR="81825" marT="40900" marB="4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300"/>
                    </a:p>
                  </a:txBody>
                  <a:tcPr marL="81825" marR="81825" marT="40900" marB="409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31825">
                <a:tc>
                  <a:txBody>
                    <a:bodyPr/>
                    <a:lstStyle/>
                    <a:p>
                      <a:pPr marL="0" marR="0" lvl="0" indent="0" algn="r" rtl="0">
                        <a:spcBef>
                          <a:spcPts val="0"/>
                        </a:spcBef>
                        <a:spcAft>
                          <a:spcPts val="0"/>
                        </a:spcAft>
                        <a:buNone/>
                      </a:pPr>
                      <a:r>
                        <a:rPr lang="id-ID" sz="1300"/>
                        <a:t>0</a:t>
                      </a:r>
                      <a:endParaRPr sz="1300"/>
                    </a:p>
                  </a:txBody>
                  <a:tcPr marL="81825" marR="81825" marT="40900" marB="409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300"/>
                        <a:t>“Bahasa”</a:t>
                      </a:r>
                      <a:endParaRPr sz="1300"/>
                    </a:p>
                  </a:txBody>
                  <a:tcPr marL="81825" marR="81825" marT="40900" marB="40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300"/>
                    </a:p>
                  </a:txBody>
                  <a:tcPr marL="81825" marR="81825" marT="40900" marB="409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331825">
                <a:tc>
                  <a:txBody>
                    <a:bodyPr/>
                    <a:lstStyle/>
                    <a:p>
                      <a:pPr marL="0" marR="0" lvl="0" indent="0" algn="r" rtl="0">
                        <a:spcBef>
                          <a:spcPts val="0"/>
                        </a:spcBef>
                        <a:spcAft>
                          <a:spcPts val="0"/>
                        </a:spcAft>
                        <a:buNone/>
                      </a:pPr>
                      <a:endParaRPr sz="1300"/>
                    </a:p>
                  </a:txBody>
                  <a:tcPr marL="81825" marR="81825" marT="40900" marB="409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00"/>
                    </a:p>
                  </a:txBody>
                  <a:tcPr marL="81825" marR="81825" marT="40900" marB="409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63500" marR="0" lvl="0" indent="0" algn="l" rtl="0">
                        <a:spcBef>
                          <a:spcPts val="0"/>
                        </a:spcBef>
                        <a:spcAft>
                          <a:spcPts val="0"/>
                        </a:spcAft>
                        <a:buNone/>
                      </a:pPr>
                      <a:endParaRPr sz="1300" dirty="0"/>
                    </a:p>
                  </a:txBody>
                  <a:tcPr marL="81825" marR="81825" marT="40900" marB="409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IsEmpty</a:t>
            </a:r>
            <a:endParaRPr sz="3600"/>
          </a:p>
        </p:txBody>
      </p:sp>
      <p:sp>
        <p:nvSpPr>
          <p:cNvPr id="322" name="Google Shape;322;p16"/>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60363" lvl="0" indent="-269875" algn="l" rtl="0">
              <a:lnSpc>
                <a:spcPct val="100000"/>
              </a:lnSpc>
              <a:spcBef>
                <a:spcPts val="600"/>
              </a:spcBef>
              <a:spcAft>
                <a:spcPts val="0"/>
              </a:spcAft>
              <a:buClr>
                <a:schemeClr val="dk1"/>
              </a:buClr>
              <a:buSzPts val="1200"/>
              <a:buFont typeface="Noto Sans Symbols"/>
              <a:buChar char="❑"/>
            </a:pPr>
            <a:r>
              <a:rPr lang="id-ID" sz="2200" dirty="0"/>
              <a:t>Untuk memeriksa apakah data Stack masih </a:t>
            </a:r>
            <a:r>
              <a:rPr lang="id-ID" sz="2200" dirty="0">
                <a:solidFill>
                  <a:schemeClr val="accent1"/>
                </a:solidFill>
              </a:rPr>
              <a:t>kosong</a:t>
            </a:r>
            <a:endParaRPr sz="2200" dirty="0"/>
          </a:p>
          <a:p>
            <a:pPr marL="360363" lvl="0" indent="-269875" algn="l" rtl="0">
              <a:lnSpc>
                <a:spcPct val="100000"/>
              </a:lnSpc>
              <a:spcBef>
                <a:spcPts val="600"/>
              </a:spcBef>
              <a:spcAft>
                <a:spcPts val="0"/>
              </a:spcAft>
              <a:buClr>
                <a:schemeClr val="dk1"/>
              </a:buClr>
              <a:buSzPts val="1200"/>
              <a:buFont typeface="Noto Sans Symbols"/>
              <a:buChar char="❑"/>
            </a:pPr>
            <a:r>
              <a:rPr lang="id-ID" sz="2200" dirty="0"/>
              <a:t>Dengan cara memeriksa </a:t>
            </a:r>
            <a:r>
              <a:rPr lang="id-ID" sz="2200" b="1" dirty="0"/>
              <a:t>top of stack</a:t>
            </a:r>
            <a:r>
              <a:rPr lang="id-ID" sz="2200" dirty="0"/>
              <a:t>, jika masih -1 maka berarti data stack masih kosong</a:t>
            </a:r>
            <a:endParaRPr sz="2200" dirty="0"/>
          </a:p>
        </p:txBody>
      </p:sp>
      <p:pic>
        <p:nvPicPr>
          <p:cNvPr id="323" name="Google Shape;323;p16"/>
          <p:cNvPicPr preferRelativeResize="0"/>
          <p:nvPr/>
        </p:nvPicPr>
        <p:blipFill rotWithShape="1">
          <a:blip r:embed="rId3">
            <a:alphaModFix/>
          </a:blip>
          <a:srcRect/>
          <a:stretch/>
        </p:blipFill>
        <p:spPr>
          <a:xfrm>
            <a:off x="2944667" y="2653260"/>
            <a:ext cx="2729110" cy="1860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dirty="0"/>
              <a:t>Fungsi Push</a:t>
            </a:r>
            <a:endParaRPr dirty="0"/>
          </a:p>
        </p:txBody>
      </p:sp>
      <p:sp>
        <p:nvSpPr>
          <p:cNvPr id="329" name="Google Shape;329;p17"/>
          <p:cNvSpPr txBox="1">
            <a:spLocks noGrp="1"/>
          </p:cNvSpPr>
          <p:nvPr>
            <p:ph type="body" idx="1"/>
          </p:nvPr>
        </p:nvSpPr>
        <p:spPr>
          <a:xfrm>
            <a:off x="367731" y="1017725"/>
            <a:ext cx="8409010" cy="3387600"/>
          </a:xfrm>
          <a:prstGeom prst="rect">
            <a:avLst/>
          </a:prstGeom>
          <a:noFill/>
          <a:ln>
            <a:noFill/>
          </a:ln>
        </p:spPr>
        <p:txBody>
          <a:bodyPr spcFirstLastPara="1" wrap="square" lIns="91425" tIns="91425" rIns="91425" bIns="91425" anchor="t" anchorCtr="0">
            <a:noAutofit/>
          </a:bodyPr>
          <a:lstStyle/>
          <a:p>
            <a:pPr marL="342900" lvl="0" indent="-342900" algn="l" rtl="0">
              <a:spcAft>
                <a:spcPts val="0"/>
              </a:spcAft>
              <a:buClr>
                <a:srgbClr val="000000"/>
              </a:buClr>
              <a:buSzPts val="1200"/>
              <a:buFont typeface="Noto Sans Symbols"/>
              <a:buChar char="❑"/>
            </a:pP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Untuk memasukkan elemen ke data stack.  Data yang diinputkan </a:t>
            </a:r>
            <a:r>
              <a:rPr lang="id-ID" sz="21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selalu</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menjadi </a:t>
            </a:r>
            <a:r>
              <a:rPr lang="id-ID" sz="21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elemen teratas</a:t>
            </a:r>
            <a:r>
              <a:rPr lang="id-ID" sz="21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stack (yang ditunjuk oleh </a:t>
            </a:r>
            <a:r>
              <a:rPr lang="id-ID" sz="21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top of stack</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a:t>
            </a:r>
            <a:endParaRPr sz="21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spcBef>
                <a:spcPts val="600"/>
              </a:spcBef>
              <a:spcAft>
                <a:spcPts val="0"/>
              </a:spcAft>
              <a:buClr>
                <a:srgbClr val="000000"/>
              </a:buClr>
              <a:buSzPts val="1200"/>
              <a:buFont typeface="Noto Sans Symbols"/>
              <a:buChar char="❑"/>
            </a:pP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Jika </a:t>
            </a:r>
            <a:r>
              <a:rPr lang="id-ID" sz="21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data belum penuh</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endParaRPr sz="2100" dirty="0">
              <a:latin typeface="Calibri" panose="020F0502020204030204" pitchFamily="34" charset="0"/>
              <a:ea typeface="Calibri" panose="020F0502020204030204" pitchFamily="34" charset="0"/>
              <a:cs typeface="Calibri" panose="020F0502020204030204" pitchFamily="34" charset="0"/>
            </a:endParaRPr>
          </a:p>
          <a:p>
            <a:pPr marL="631825" lvl="1" indent="-228600" algn="l" rtl="0">
              <a:lnSpc>
                <a:spcPct val="100000"/>
              </a:lnSpc>
              <a:spcBef>
                <a:spcPts val="600"/>
              </a:spcBef>
              <a:spcAft>
                <a:spcPts val="0"/>
              </a:spcAft>
              <a:buClr>
                <a:srgbClr val="000000"/>
              </a:buClr>
              <a:buSzPts val="2000"/>
              <a:buFont typeface="Arial"/>
              <a:buChar char="•"/>
            </a:pP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Tambah satu (</a:t>
            </a:r>
            <a:r>
              <a:rPr lang="id-ID" sz="21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increment</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nilai </a:t>
            </a:r>
            <a:r>
              <a:rPr lang="id-ID" sz="21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top of stack</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lebih dahulu setiap kali ada penambahan ke dalam array data stack</a:t>
            </a:r>
            <a:endParaRPr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631825" lvl="1" indent="-228600" algn="l" rtl="0">
              <a:lnSpc>
                <a:spcPct val="100000"/>
              </a:lnSpc>
              <a:spcBef>
                <a:spcPts val="600"/>
              </a:spcBef>
              <a:spcAft>
                <a:spcPts val="0"/>
              </a:spcAft>
              <a:buClr>
                <a:srgbClr val="000000"/>
              </a:buClr>
              <a:buSzPts val="2000"/>
              <a:buFont typeface="Arial"/>
              <a:buChar char="•"/>
            </a:pP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Isikan data baru ke stack berdasarkan </a:t>
            </a:r>
            <a:r>
              <a:rPr lang="id-ID" sz="2100"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indeks</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top of stack yang telah di-increment sebelumnya</a:t>
            </a:r>
            <a:endParaRPr sz="21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spcBef>
                <a:spcPts val="600"/>
              </a:spcBef>
              <a:spcAft>
                <a:spcPts val="0"/>
              </a:spcAft>
              <a:buClr>
                <a:srgbClr val="000000"/>
              </a:buClr>
              <a:buSzPts val="1200"/>
              <a:buFont typeface="Noto Sans Symbols"/>
              <a:buChar char="❑"/>
            </a:pP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Jika sudah penuh, outputkan “Penuh”</a:t>
            </a:r>
            <a:endParaRPr sz="2100" dirty="0">
              <a:latin typeface="Calibri" panose="020F0502020204030204" pitchFamily="34" charset="0"/>
              <a:ea typeface="Calibri" panose="020F0502020204030204" pitchFamily="34" charset="0"/>
              <a:cs typeface="Calibri" panose="020F0502020204030204" pitchFamily="34" charset="0"/>
            </a:endParaRPr>
          </a:p>
          <a:p>
            <a:pPr marL="457200" lvl="0" indent="-228600" algn="l" rtl="0">
              <a:lnSpc>
                <a:spcPct val="100000"/>
              </a:lnSpc>
              <a:spcBef>
                <a:spcPts val="0"/>
              </a:spcBef>
              <a:spcAft>
                <a:spcPts val="0"/>
              </a:spcAft>
              <a:buClr>
                <a:schemeClr val="dk1"/>
              </a:buClr>
              <a:buSzPts val="1200"/>
              <a:buNone/>
            </a:pPr>
            <a:endParaRPr sz="2000" dirty="0">
              <a:latin typeface="Lato"/>
              <a:ea typeface="Lato"/>
              <a:cs typeface="Lato"/>
              <a:sym typeface="Lato"/>
            </a:endParaRPr>
          </a:p>
        </p:txBody>
      </p:sp>
      <p:sp>
        <p:nvSpPr>
          <p:cNvPr id="330" name="Google Shape;330;p17"/>
          <p:cNvSpPr txBox="1"/>
          <p:nvPr/>
        </p:nvSpPr>
        <p:spPr>
          <a:xfrm>
            <a:off x="3645706" y="4112937"/>
            <a:ext cx="4680858" cy="584775"/>
          </a:xfrm>
          <a:prstGeom prst="rect">
            <a:avLst/>
          </a:prstGeom>
          <a:solidFill>
            <a:schemeClr val="bg2">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d-ID"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Stack overflow:</a:t>
            </a:r>
            <a:r>
              <a:rPr lang="id-ID"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 kondisi yang dihasilkan dari mencoba push elemen ke stack yang sudah penuh</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Push</a:t>
            </a:r>
            <a:endParaRPr sz="3600"/>
          </a:p>
        </p:txBody>
      </p:sp>
      <p:pic>
        <p:nvPicPr>
          <p:cNvPr id="336" name="Google Shape;336;p18"/>
          <p:cNvPicPr preferRelativeResize="0"/>
          <p:nvPr/>
        </p:nvPicPr>
        <p:blipFill rotWithShape="1">
          <a:blip r:embed="rId3">
            <a:alphaModFix/>
          </a:blip>
          <a:srcRect/>
          <a:stretch/>
        </p:blipFill>
        <p:spPr>
          <a:xfrm>
            <a:off x="5150444" y="3147508"/>
            <a:ext cx="3993556" cy="1550967"/>
          </a:xfrm>
          <a:prstGeom prst="rect">
            <a:avLst/>
          </a:prstGeom>
          <a:noFill/>
          <a:ln>
            <a:noFill/>
          </a:ln>
        </p:spPr>
      </p:pic>
      <p:graphicFrame>
        <p:nvGraphicFramePr>
          <p:cNvPr id="337" name="Google Shape;337;p18"/>
          <p:cNvGraphicFramePr/>
          <p:nvPr>
            <p:extLst>
              <p:ext uri="{D42A27DB-BD31-4B8C-83A1-F6EECF244321}">
                <p14:modId xmlns:p14="http://schemas.microsoft.com/office/powerpoint/2010/main" val="1663792205"/>
              </p:ext>
            </p:extLst>
          </p:nvPr>
        </p:nvGraphicFramePr>
        <p:xfrm>
          <a:off x="311553" y="1033964"/>
          <a:ext cx="3024550" cy="3207250"/>
        </p:xfrm>
        <a:graphic>
          <a:graphicData uri="http://schemas.openxmlformats.org/drawingml/2006/table">
            <a:tbl>
              <a:tblPr firstRow="1" bandRow="1">
                <a:noFill/>
                <a:tableStyleId>{916BC542-CD67-47E1-AC4C-77252AB83646}</a:tableStyleId>
              </a:tblPr>
              <a:tblGrid>
                <a:gridCol w="553550">
                  <a:extLst>
                    <a:ext uri="{9D8B030D-6E8A-4147-A177-3AD203B41FA5}">
                      <a16:colId xmlns:a16="http://schemas.microsoft.com/office/drawing/2014/main" val="20000"/>
                    </a:ext>
                  </a:extLst>
                </a:gridCol>
                <a:gridCol w="1344350">
                  <a:extLst>
                    <a:ext uri="{9D8B030D-6E8A-4147-A177-3AD203B41FA5}">
                      <a16:colId xmlns:a16="http://schemas.microsoft.com/office/drawing/2014/main" val="20001"/>
                    </a:ext>
                  </a:extLst>
                </a:gridCol>
                <a:gridCol w="1126650">
                  <a:extLst>
                    <a:ext uri="{9D8B030D-6E8A-4147-A177-3AD203B41FA5}">
                      <a16:colId xmlns:a16="http://schemas.microsoft.com/office/drawing/2014/main" val="20002"/>
                    </a:ext>
                  </a:extLst>
                </a:gridCol>
              </a:tblGrid>
              <a:tr h="320725">
                <a:tc>
                  <a:txBody>
                    <a:bodyPr/>
                    <a:lstStyle/>
                    <a:p>
                      <a:pPr marL="0" marR="0" lvl="0" indent="0" algn="r" rtl="0">
                        <a:spcBef>
                          <a:spcPts val="0"/>
                        </a:spcBef>
                        <a:spcAft>
                          <a:spcPts val="0"/>
                        </a:spcAft>
                        <a:buNone/>
                      </a:pPr>
                      <a:endParaRPr sz="1200"/>
                    </a:p>
                  </a:txBody>
                  <a:tcPr marL="79075" marR="79075" marT="39550" marB="395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9075" marR="79075" marT="39550" marB="395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63500" marR="0" lvl="0" indent="0" algn="l" rtl="0">
                        <a:spcBef>
                          <a:spcPts val="0"/>
                        </a:spcBef>
                        <a:spcAft>
                          <a:spcPts val="0"/>
                        </a:spcAft>
                        <a:buNone/>
                      </a:pPr>
                      <a:r>
                        <a:rPr lang="id-ID" sz="1400" dirty="0">
                          <a:latin typeface="Calibri" panose="020F0502020204030204" pitchFamily="34" charset="0"/>
                          <a:ea typeface="Calibri" panose="020F0502020204030204" pitchFamily="34" charset="0"/>
                          <a:cs typeface="Calibri" panose="020F0502020204030204" pitchFamily="34" charset="0"/>
                        </a:rPr>
                        <a:t>size = 8</a:t>
                      </a:r>
                      <a:endParaRPr sz="1400" dirty="0">
                        <a:latin typeface="Calibri" panose="020F0502020204030204" pitchFamily="34" charset="0"/>
                        <a:ea typeface="Calibri" panose="020F0502020204030204" pitchFamily="34" charset="0"/>
                        <a:cs typeface="Calibri" panose="020F0502020204030204" pitchFamily="34" charset="0"/>
                      </a:endParaRPr>
                    </a:p>
                  </a:txBody>
                  <a:tcPr marL="79075" marR="79075" marT="39550" marB="395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0725">
                <a:tc>
                  <a:txBody>
                    <a:bodyPr/>
                    <a:lstStyle/>
                    <a:p>
                      <a:pPr marL="0" marR="0" lvl="0" indent="0" algn="r" rtl="0">
                        <a:spcBef>
                          <a:spcPts val="0"/>
                        </a:spcBef>
                        <a:spcAft>
                          <a:spcPts val="0"/>
                        </a:spcAft>
                        <a:buNone/>
                      </a:pPr>
                      <a:r>
                        <a:rPr lang="id-ID" sz="1200"/>
                        <a:t>7</a:t>
                      </a:r>
                      <a:endParaRPr sz="1200"/>
                    </a:p>
                  </a:txBody>
                  <a:tcPr marL="79075" marR="79075" marT="39550" marB="3955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63500" marR="0" lvl="0" indent="0" algn="l"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0725">
                <a:tc>
                  <a:txBody>
                    <a:bodyPr/>
                    <a:lstStyle/>
                    <a:p>
                      <a:pPr marL="0" marR="0" lvl="0" indent="0" algn="r" rtl="0">
                        <a:spcBef>
                          <a:spcPts val="0"/>
                        </a:spcBef>
                        <a:spcAft>
                          <a:spcPts val="0"/>
                        </a:spcAft>
                        <a:buNone/>
                      </a:pPr>
                      <a:r>
                        <a:rPr lang="id-ID" sz="1200"/>
                        <a:t>6</a:t>
                      </a:r>
                      <a:endParaRPr sz="1200"/>
                    </a:p>
                  </a:txBody>
                  <a:tcPr marL="79075" marR="79075" marT="39550" marB="3955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0725">
                <a:tc>
                  <a:txBody>
                    <a:bodyPr/>
                    <a:lstStyle/>
                    <a:p>
                      <a:pPr marL="0" marR="0" lvl="0" indent="0" algn="r" rtl="0">
                        <a:spcBef>
                          <a:spcPts val="0"/>
                        </a:spcBef>
                        <a:spcAft>
                          <a:spcPts val="0"/>
                        </a:spcAft>
                        <a:buNone/>
                      </a:pPr>
                      <a:r>
                        <a:rPr lang="id-ID" sz="1200"/>
                        <a:t>5</a:t>
                      </a:r>
                      <a:endParaRPr sz="1200"/>
                    </a:p>
                  </a:txBody>
                  <a:tcPr marL="79075" marR="79075" marT="39550" marB="3955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dirty="0"/>
                    </a:p>
                  </a:txBody>
                  <a:tcPr marL="79075" marR="79075" marT="39550" marB="395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0725">
                <a:tc>
                  <a:txBody>
                    <a:bodyPr/>
                    <a:lstStyle/>
                    <a:p>
                      <a:pPr marL="0" marR="0" lvl="0" indent="0" algn="r" rtl="0">
                        <a:spcBef>
                          <a:spcPts val="0"/>
                        </a:spcBef>
                        <a:spcAft>
                          <a:spcPts val="0"/>
                        </a:spcAft>
                        <a:buNone/>
                      </a:pPr>
                      <a:r>
                        <a:rPr lang="id-ID" sz="1200"/>
                        <a:t>4</a:t>
                      </a:r>
                      <a:endParaRPr sz="1200"/>
                    </a:p>
                  </a:txBody>
                  <a:tcPr marL="79075" marR="79075" marT="39550" marB="3955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0725">
                <a:tc>
                  <a:txBody>
                    <a:bodyPr/>
                    <a:lstStyle/>
                    <a:p>
                      <a:pPr marL="0" marR="0" lvl="0" indent="0" algn="r" rtl="0">
                        <a:spcBef>
                          <a:spcPts val="0"/>
                        </a:spcBef>
                        <a:spcAft>
                          <a:spcPts val="0"/>
                        </a:spcAft>
                        <a:buNone/>
                      </a:pPr>
                      <a:r>
                        <a:rPr lang="id-ID" sz="1200"/>
                        <a:t>3</a:t>
                      </a:r>
                      <a:endParaRPr sz="1200"/>
                    </a:p>
                  </a:txBody>
                  <a:tcPr marL="79075" marR="79075" marT="39550" marB="3955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20725">
                <a:tc>
                  <a:txBody>
                    <a:bodyPr/>
                    <a:lstStyle/>
                    <a:p>
                      <a:pPr marL="0" marR="0" lvl="0" indent="0" algn="r" rtl="0">
                        <a:spcBef>
                          <a:spcPts val="0"/>
                        </a:spcBef>
                        <a:spcAft>
                          <a:spcPts val="0"/>
                        </a:spcAft>
                        <a:buNone/>
                      </a:pPr>
                      <a:r>
                        <a:rPr lang="id-ID" sz="1200"/>
                        <a:t>2</a:t>
                      </a:r>
                      <a:endParaRPr sz="1200"/>
                    </a:p>
                  </a:txBody>
                  <a:tcPr marL="79075" marR="79075" marT="39550" marB="3955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“Komputer”</a:t>
                      </a:r>
                      <a:endParaRPr sz="1200"/>
                    </a:p>
                  </a:txBody>
                  <a:tcPr marL="79075" marR="79075" marT="39550" marB="395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63500" marR="0" lvl="0" indent="0" algn="l" rtl="0">
                        <a:lnSpc>
                          <a:spcPct val="100000"/>
                        </a:lnSpc>
                        <a:spcBef>
                          <a:spcPts val="0"/>
                        </a:spcBef>
                        <a:spcAft>
                          <a:spcPts val="0"/>
                        </a:spcAft>
                        <a:buClr>
                          <a:schemeClr val="dk1"/>
                        </a:buClr>
                        <a:buSzPts val="1200"/>
                        <a:buFont typeface="Calibri"/>
                        <a:buNone/>
                      </a:pPr>
                      <a:r>
                        <a:rPr lang="id-ID" sz="1400" dirty="0">
                          <a:latin typeface="Calibri" panose="020F0502020204030204" pitchFamily="34" charset="0"/>
                          <a:ea typeface="Calibri" panose="020F0502020204030204" pitchFamily="34" charset="0"/>
                          <a:cs typeface="Calibri" panose="020F0502020204030204" pitchFamily="34" charset="0"/>
                        </a:rPr>
                        <a:t>← top = 2</a:t>
                      </a:r>
                      <a:endParaRPr sz="1400" dirty="0">
                        <a:latin typeface="Calibri" panose="020F0502020204030204" pitchFamily="34" charset="0"/>
                        <a:ea typeface="Calibri" panose="020F0502020204030204" pitchFamily="34" charset="0"/>
                        <a:cs typeface="Calibri" panose="020F0502020204030204" pitchFamily="34" charset="0"/>
                      </a:endParaRPr>
                    </a:p>
                  </a:txBody>
                  <a:tcPr marL="79075" marR="79075" marT="39550" marB="3955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320725">
                <a:tc>
                  <a:txBody>
                    <a:bodyPr/>
                    <a:lstStyle/>
                    <a:p>
                      <a:pPr marL="0" marR="0" lvl="0" indent="0" algn="r" rtl="0">
                        <a:spcBef>
                          <a:spcPts val="0"/>
                        </a:spcBef>
                        <a:spcAft>
                          <a:spcPts val="0"/>
                        </a:spcAft>
                        <a:buNone/>
                      </a:pPr>
                      <a:r>
                        <a:rPr lang="id-ID" sz="1200"/>
                        <a:t>1</a:t>
                      </a:r>
                      <a:endParaRPr sz="1200"/>
                    </a:p>
                  </a:txBody>
                  <a:tcPr marL="79075" marR="79075" marT="39550" marB="3955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“Android”</a:t>
                      </a:r>
                      <a:endParaRPr sz="1200"/>
                    </a:p>
                  </a:txBody>
                  <a:tcPr marL="79075" marR="79075" marT="39550" marB="395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20725">
                <a:tc>
                  <a:txBody>
                    <a:bodyPr/>
                    <a:lstStyle/>
                    <a:p>
                      <a:pPr marL="0" marR="0" lvl="0" indent="0" algn="r" rtl="0">
                        <a:spcBef>
                          <a:spcPts val="0"/>
                        </a:spcBef>
                        <a:spcAft>
                          <a:spcPts val="0"/>
                        </a:spcAft>
                        <a:buNone/>
                      </a:pPr>
                      <a:r>
                        <a:rPr lang="id-ID" sz="1200"/>
                        <a:t>0</a:t>
                      </a:r>
                      <a:endParaRPr sz="1200"/>
                    </a:p>
                  </a:txBody>
                  <a:tcPr marL="79075" marR="79075" marT="39550" marB="3955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“Bahasa”</a:t>
                      </a:r>
                      <a:endParaRPr sz="1200"/>
                    </a:p>
                  </a:txBody>
                  <a:tcPr marL="79075" marR="79075" marT="39550" marB="395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9075" marR="79075" marT="39550" marB="3955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320725">
                <a:tc>
                  <a:txBody>
                    <a:bodyPr/>
                    <a:lstStyle/>
                    <a:p>
                      <a:pPr marL="0" marR="0" lvl="0" indent="0" algn="r" rtl="0">
                        <a:spcBef>
                          <a:spcPts val="0"/>
                        </a:spcBef>
                        <a:spcAft>
                          <a:spcPts val="0"/>
                        </a:spcAft>
                        <a:buNone/>
                      </a:pPr>
                      <a:endParaRPr sz="1200"/>
                    </a:p>
                  </a:txBody>
                  <a:tcPr marL="79075" marR="79075" marT="39550" marB="395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9075" marR="79075" marT="39550" marB="395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63500" marR="0" lvl="0" indent="0" algn="l" rtl="0">
                        <a:spcBef>
                          <a:spcPts val="0"/>
                        </a:spcBef>
                        <a:spcAft>
                          <a:spcPts val="0"/>
                        </a:spcAft>
                        <a:buNone/>
                      </a:pPr>
                      <a:endParaRPr sz="1200" dirty="0"/>
                    </a:p>
                  </a:txBody>
                  <a:tcPr marL="79075" marR="79075" marT="39550" marB="395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338" name="Google Shape;338;p18"/>
          <p:cNvGraphicFramePr/>
          <p:nvPr>
            <p:extLst>
              <p:ext uri="{D42A27DB-BD31-4B8C-83A1-F6EECF244321}">
                <p14:modId xmlns:p14="http://schemas.microsoft.com/office/powerpoint/2010/main" val="1678818843"/>
              </p:ext>
            </p:extLst>
          </p:nvPr>
        </p:nvGraphicFramePr>
        <p:xfrm>
          <a:off x="3174207" y="1047735"/>
          <a:ext cx="3683875" cy="3178750"/>
        </p:xfrm>
        <a:graphic>
          <a:graphicData uri="http://schemas.openxmlformats.org/drawingml/2006/table">
            <a:tbl>
              <a:tblPr firstRow="1" bandRow="1">
                <a:noFill/>
                <a:tableStyleId>{916BC542-CD67-47E1-AC4C-77252AB83646}</a:tableStyleId>
              </a:tblPr>
              <a:tblGrid>
                <a:gridCol w="548650">
                  <a:extLst>
                    <a:ext uri="{9D8B030D-6E8A-4147-A177-3AD203B41FA5}">
                      <a16:colId xmlns:a16="http://schemas.microsoft.com/office/drawing/2014/main" val="20000"/>
                    </a:ext>
                  </a:extLst>
                </a:gridCol>
                <a:gridCol w="1332475">
                  <a:extLst>
                    <a:ext uri="{9D8B030D-6E8A-4147-A177-3AD203B41FA5}">
                      <a16:colId xmlns:a16="http://schemas.microsoft.com/office/drawing/2014/main" val="20001"/>
                    </a:ext>
                  </a:extLst>
                </a:gridCol>
                <a:gridCol w="1802750">
                  <a:extLst>
                    <a:ext uri="{9D8B030D-6E8A-4147-A177-3AD203B41FA5}">
                      <a16:colId xmlns:a16="http://schemas.microsoft.com/office/drawing/2014/main" val="20002"/>
                    </a:ext>
                  </a:extLst>
                </a:gridCol>
              </a:tblGrid>
              <a:tr h="317875">
                <a:tc>
                  <a:txBody>
                    <a:bodyPr/>
                    <a:lstStyle/>
                    <a:p>
                      <a:pPr marL="0" marR="0" lvl="0" indent="0" algn="r" rtl="0">
                        <a:spcBef>
                          <a:spcPts val="0"/>
                        </a:spcBef>
                        <a:spcAft>
                          <a:spcPts val="0"/>
                        </a:spcAft>
                        <a:buNone/>
                      </a:pPr>
                      <a:endParaRPr sz="1200"/>
                    </a:p>
                  </a:txBody>
                  <a:tcPr marL="78375" marR="78375" marT="39200" marB="39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8375" marR="78375" marT="39200" marB="39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63500" marR="0" lvl="0" indent="0" algn="l" rtl="0">
                        <a:spcBef>
                          <a:spcPts val="0"/>
                        </a:spcBef>
                        <a:spcAft>
                          <a:spcPts val="0"/>
                        </a:spcAft>
                        <a:buNone/>
                      </a:pPr>
                      <a:r>
                        <a:rPr lang="id-ID" sz="1400" dirty="0">
                          <a:latin typeface="Calibri" panose="020F0502020204030204" pitchFamily="34" charset="0"/>
                          <a:ea typeface="Calibri" panose="020F0502020204030204" pitchFamily="34" charset="0"/>
                          <a:cs typeface="Calibri" panose="020F0502020204030204" pitchFamily="34" charset="0"/>
                        </a:rPr>
                        <a:t>size = 8</a:t>
                      </a:r>
                      <a:endParaRPr sz="1400" dirty="0">
                        <a:latin typeface="Calibri" panose="020F0502020204030204" pitchFamily="34" charset="0"/>
                        <a:ea typeface="Calibri" panose="020F0502020204030204" pitchFamily="34" charset="0"/>
                        <a:cs typeface="Calibri" panose="020F0502020204030204" pitchFamily="34" charset="0"/>
                      </a:endParaRPr>
                    </a:p>
                  </a:txBody>
                  <a:tcPr marL="78375" marR="78375" marT="39200" marB="39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17875">
                <a:tc>
                  <a:txBody>
                    <a:bodyPr/>
                    <a:lstStyle/>
                    <a:p>
                      <a:pPr marL="0" marR="0" lvl="0" indent="0" algn="r" rtl="0">
                        <a:spcBef>
                          <a:spcPts val="0"/>
                        </a:spcBef>
                        <a:spcAft>
                          <a:spcPts val="0"/>
                        </a:spcAft>
                        <a:buNone/>
                      </a:pPr>
                      <a:r>
                        <a:rPr lang="id-ID" sz="1200"/>
                        <a:t>7</a:t>
                      </a:r>
                      <a:endParaRPr sz="1200"/>
                    </a:p>
                  </a:txBody>
                  <a:tcPr marL="78375" marR="78375" marT="39200" marB="392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63500" marR="0" lvl="0" indent="0" algn="l"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17875">
                <a:tc>
                  <a:txBody>
                    <a:bodyPr/>
                    <a:lstStyle/>
                    <a:p>
                      <a:pPr marL="0" marR="0" lvl="0" indent="0" algn="r" rtl="0">
                        <a:spcBef>
                          <a:spcPts val="0"/>
                        </a:spcBef>
                        <a:spcAft>
                          <a:spcPts val="0"/>
                        </a:spcAft>
                        <a:buNone/>
                      </a:pPr>
                      <a:r>
                        <a:rPr lang="id-ID" sz="1200"/>
                        <a:t>6</a:t>
                      </a:r>
                      <a:endParaRPr sz="1200"/>
                    </a:p>
                  </a:txBody>
                  <a:tcPr marL="78375" marR="78375" marT="39200" marB="392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17875">
                <a:tc>
                  <a:txBody>
                    <a:bodyPr/>
                    <a:lstStyle/>
                    <a:p>
                      <a:pPr marL="0" marR="0" lvl="0" indent="0" algn="r" rtl="0">
                        <a:spcBef>
                          <a:spcPts val="0"/>
                        </a:spcBef>
                        <a:spcAft>
                          <a:spcPts val="0"/>
                        </a:spcAft>
                        <a:buNone/>
                      </a:pPr>
                      <a:r>
                        <a:rPr lang="id-ID" sz="1200"/>
                        <a:t>5</a:t>
                      </a:r>
                      <a:endParaRPr sz="1200"/>
                    </a:p>
                  </a:txBody>
                  <a:tcPr marL="78375" marR="78375" marT="39200" marB="392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17875">
                <a:tc>
                  <a:txBody>
                    <a:bodyPr/>
                    <a:lstStyle/>
                    <a:p>
                      <a:pPr marL="0" marR="0" lvl="0" indent="0" algn="r" rtl="0">
                        <a:spcBef>
                          <a:spcPts val="0"/>
                        </a:spcBef>
                        <a:spcAft>
                          <a:spcPts val="0"/>
                        </a:spcAft>
                        <a:buNone/>
                      </a:pPr>
                      <a:r>
                        <a:rPr lang="id-ID" sz="1200"/>
                        <a:t>4</a:t>
                      </a:r>
                      <a:endParaRPr sz="1200"/>
                    </a:p>
                  </a:txBody>
                  <a:tcPr marL="78375" marR="78375" marT="39200" marB="392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17875">
                <a:tc>
                  <a:txBody>
                    <a:bodyPr/>
                    <a:lstStyle/>
                    <a:p>
                      <a:pPr marL="0" marR="0" lvl="0" indent="0" algn="r" rtl="0">
                        <a:spcBef>
                          <a:spcPts val="0"/>
                        </a:spcBef>
                        <a:spcAft>
                          <a:spcPts val="0"/>
                        </a:spcAft>
                        <a:buNone/>
                      </a:pPr>
                      <a:r>
                        <a:rPr lang="id-ID" sz="1200"/>
                        <a:t>3</a:t>
                      </a:r>
                      <a:endParaRPr sz="1200"/>
                    </a:p>
                  </a:txBody>
                  <a:tcPr marL="78375" marR="78375" marT="39200" marB="392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“Basis Data”</a:t>
                      </a:r>
                      <a:endParaRPr sz="1200"/>
                    </a:p>
                  </a:txBody>
                  <a:tcPr marL="78375" marR="78375" marT="39200" marB="39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63500" marR="0" lvl="0" indent="0" algn="l" rtl="0">
                        <a:lnSpc>
                          <a:spcPct val="100000"/>
                        </a:lnSpc>
                        <a:spcBef>
                          <a:spcPts val="0"/>
                        </a:spcBef>
                        <a:spcAft>
                          <a:spcPts val="0"/>
                        </a:spcAft>
                        <a:buClr>
                          <a:schemeClr val="dk1"/>
                        </a:buClr>
                        <a:buSzPts val="1200"/>
                        <a:buFont typeface="Calibri"/>
                        <a:buNone/>
                      </a:pPr>
                      <a:r>
                        <a:rPr lang="id-ID" sz="1400" dirty="0">
                          <a:latin typeface="Calibri" panose="020F0502020204030204" pitchFamily="34" charset="0"/>
                          <a:ea typeface="Calibri" panose="020F0502020204030204" pitchFamily="34" charset="0"/>
                          <a:cs typeface="Calibri" panose="020F0502020204030204" pitchFamily="34" charset="0"/>
                        </a:rPr>
                        <a:t>← top = top + 1 = 3</a:t>
                      </a:r>
                      <a:endParaRPr sz="1400" dirty="0">
                        <a:latin typeface="Calibri" panose="020F0502020204030204" pitchFamily="34" charset="0"/>
                        <a:ea typeface="Calibri" panose="020F0502020204030204" pitchFamily="34" charset="0"/>
                        <a:cs typeface="Calibri" panose="020F0502020204030204" pitchFamily="34" charset="0"/>
                      </a:endParaRPr>
                    </a:p>
                  </a:txBody>
                  <a:tcPr marL="78375" marR="78375" marT="39200" marB="392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17875">
                <a:tc>
                  <a:txBody>
                    <a:bodyPr/>
                    <a:lstStyle/>
                    <a:p>
                      <a:pPr marL="0" marR="0" lvl="0" indent="0" algn="r" rtl="0">
                        <a:spcBef>
                          <a:spcPts val="0"/>
                        </a:spcBef>
                        <a:spcAft>
                          <a:spcPts val="0"/>
                        </a:spcAft>
                        <a:buNone/>
                      </a:pPr>
                      <a:r>
                        <a:rPr lang="id-ID" sz="1200"/>
                        <a:t>2</a:t>
                      </a:r>
                      <a:endParaRPr sz="1200"/>
                    </a:p>
                  </a:txBody>
                  <a:tcPr marL="78375" marR="78375" marT="39200" marB="392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“Komputer”</a:t>
                      </a:r>
                      <a:endParaRPr sz="1200"/>
                    </a:p>
                  </a:txBody>
                  <a:tcPr marL="78375" marR="78375" marT="39200" marB="39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317875">
                <a:tc>
                  <a:txBody>
                    <a:bodyPr/>
                    <a:lstStyle/>
                    <a:p>
                      <a:pPr marL="0" marR="0" lvl="0" indent="0" algn="r" rtl="0">
                        <a:spcBef>
                          <a:spcPts val="0"/>
                        </a:spcBef>
                        <a:spcAft>
                          <a:spcPts val="0"/>
                        </a:spcAft>
                        <a:buNone/>
                      </a:pPr>
                      <a:r>
                        <a:rPr lang="id-ID" sz="1200"/>
                        <a:t>1</a:t>
                      </a:r>
                      <a:endParaRPr sz="1200"/>
                    </a:p>
                  </a:txBody>
                  <a:tcPr marL="78375" marR="78375" marT="39200" marB="392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“Android”</a:t>
                      </a:r>
                      <a:endParaRPr sz="1200"/>
                    </a:p>
                  </a:txBody>
                  <a:tcPr marL="78375" marR="78375" marT="39200" marB="39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17875">
                <a:tc>
                  <a:txBody>
                    <a:bodyPr/>
                    <a:lstStyle/>
                    <a:p>
                      <a:pPr marL="0" marR="0" lvl="0" indent="0" algn="r" rtl="0">
                        <a:spcBef>
                          <a:spcPts val="0"/>
                        </a:spcBef>
                        <a:spcAft>
                          <a:spcPts val="0"/>
                        </a:spcAft>
                        <a:buNone/>
                      </a:pPr>
                      <a:r>
                        <a:rPr lang="id-ID" sz="1200"/>
                        <a:t>0</a:t>
                      </a:r>
                      <a:endParaRPr sz="1200"/>
                    </a:p>
                  </a:txBody>
                  <a:tcPr marL="78375" marR="78375" marT="39200" marB="392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“Bahasa”</a:t>
                      </a:r>
                      <a:endParaRPr sz="1200"/>
                    </a:p>
                  </a:txBody>
                  <a:tcPr marL="78375" marR="78375" marT="39200" marB="39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8375" marR="78375" marT="39200" marB="392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317875">
                <a:tc>
                  <a:txBody>
                    <a:bodyPr/>
                    <a:lstStyle/>
                    <a:p>
                      <a:pPr marL="0" marR="0" lvl="0" indent="0" algn="r" rtl="0">
                        <a:spcBef>
                          <a:spcPts val="0"/>
                        </a:spcBef>
                        <a:spcAft>
                          <a:spcPts val="0"/>
                        </a:spcAft>
                        <a:buNone/>
                      </a:pPr>
                      <a:endParaRPr sz="1200"/>
                    </a:p>
                  </a:txBody>
                  <a:tcPr marL="78375" marR="78375" marT="39200" marB="39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8375" marR="78375" marT="39200" marB="39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63500" marR="0" lvl="0" indent="0" algn="l" rtl="0">
                        <a:spcBef>
                          <a:spcPts val="0"/>
                        </a:spcBef>
                        <a:spcAft>
                          <a:spcPts val="0"/>
                        </a:spcAft>
                        <a:buNone/>
                      </a:pPr>
                      <a:endParaRPr sz="1200" dirty="0"/>
                    </a:p>
                  </a:txBody>
                  <a:tcPr marL="78375" marR="78375" marT="39200" marB="39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39" name="Google Shape;339;p18"/>
          <p:cNvSpPr txBox="1"/>
          <p:nvPr/>
        </p:nvSpPr>
        <p:spPr>
          <a:xfrm>
            <a:off x="944053" y="4027063"/>
            <a:ext cx="37418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d-ID" sz="1800" dirty="0">
                <a:solidFill>
                  <a:schemeClr val="dk1"/>
                </a:solidFill>
                <a:latin typeface="Calibri"/>
                <a:ea typeface="Calibri"/>
                <a:cs typeface="Calibri"/>
                <a:sym typeface="Calibri"/>
              </a:rPr>
              <a:t>Misalkan data baru “Basis Data” dimasukkan ke dalam Stack</a:t>
            </a:r>
            <a:endParaRPr sz="1800" dirty="0">
              <a:solidFill>
                <a:schemeClr val="dk1"/>
              </a:solidFill>
              <a:latin typeface="Calibri"/>
              <a:ea typeface="Calibri"/>
              <a:cs typeface="Calibri"/>
              <a:sym typeface="Calibri"/>
            </a:endParaRPr>
          </a:p>
        </p:txBody>
      </p:sp>
      <p:graphicFrame>
        <p:nvGraphicFramePr>
          <p:cNvPr id="340" name="Google Shape;340;p18"/>
          <p:cNvGraphicFramePr/>
          <p:nvPr>
            <p:extLst>
              <p:ext uri="{D42A27DB-BD31-4B8C-83A1-F6EECF244321}">
                <p14:modId xmlns:p14="http://schemas.microsoft.com/office/powerpoint/2010/main" val="1774849295"/>
              </p:ext>
            </p:extLst>
          </p:nvPr>
        </p:nvGraphicFramePr>
        <p:xfrm>
          <a:off x="3680085" y="4350228"/>
          <a:ext cx="1336059" cy="365770"/>
        </p:xfrm>
        <a:graphic>
          <a:graphicData uri="http://schemas.openxmlformats.org/drawingml/2006/table">
            <a:tbl>
              <a:tblPr firstRow="1" bandRow="1">
                <a:noFill/>
                <a:tableStyleId>{916BC542-CD67-47E1-AC4C-77252AB83646}</a:tableStyleId>
              </a:tblPr>
              <a:tblGrid>
                <a:gridCol w="1336059">
                  <a:extLst>
                    <a:ext uri="{9D8B030D-6E8A-4147-A177-3AD203B41FA5}">
                      <a16:colId xmlns:a16="http://schemas.microsoft.com/office/drawing/2014/main" val="20000"/>
                    </a:ext>
                  </a:extLst>
                </a:gridCol>
              </a:tblGrid>
              <a:tr h="290326">
                <a:tc>
                  <a:txBody>
                    <a:bodyPr/>
                    <a:lstStyle/>
                    <a:p>
                      <a:pPr marL="0" marR="0" lvl="0" indent="0" algn="ctr" rtl="0">
                        <a:lnSpc>
                          <a:spcPct val="100000"/>
                        </a:lnSpc>
                        <a:spcBef>
                          <a:spcPts val="0"/>
                        </a:spcBef>
                        <a:spcAft>
                          <a:spcPts val="0"/>
                        </a:spcAft>
                        <a:buClr>
                          <a:schemeClr val="dk1"/>
                        </a:buClr>
                        <a:buSzPts val="1200"/>
                        <a:buFont typeface="Calibri"/>
                        <a:buNone/>
                      </a:pPr>
                      <a:r>
                        <a:rPr lang="id-ID" sz="1800" dirty="0">
                          <a:latin typeface="Calibri" panose="020F0502020204030204" pitchFamily="34" charset="0"/>
                          <a:ea typeface="Calibri" panose="020F0502020204030204" pitchFamily="34" charset="0"/>
                          <a:cs typeface="Calibri" panose="020F0502020204030204" pitchFamily="34" charset="0"/>
                        </a:rPr>
                        <a:t>“Basis Data”</a:t>
                      </a:r>
                      <a:endParaRPr sz="18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solidFill>
                      <a:schemeClr val="bg2">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en-US" sz="3600" dirty="0" err="1"/>
              <a:t>Capaian</a:t>
            </a:r>
            <a:r>
              <a:rPr lang="en-US" sz="3600" dirty="0"/>
              <a:t> </a:t>
            </a:r>
            <a:r>
              <a:rPr lang="en-US" sz="3600" dirty="0" err="1"/>
              <a:t>Pembelajaran</a:t>
            </a:r>
            <a:endParaRPr dirty="0"/>
          </a:p>
        </p:txBody>
      </p:sp>
      <p:sp>
        <p:nvSpPr>
          <p:cNvPr id="2" name="Text Placeholder 1">
            <a:extLst>
              <a:ext uri="{FF2B5EF4-FFF2-40B4-BE49-F238E27FC236}">
                <a16:creationId xmlns:a16="http://schemas.microsoft.com/office/drawing/2014/main" id="{ABDF08ED-7656-CF1C-868E-F352762FEA51}"/>
              </a:ext>
            </a:extLst>
          </p:cNvPr>
          <p:cNvSpPr>
            <a:spLocks noGrp="1"/>
          </p:cNvSpPr>
          <p:nvPr>
            <p:ph type="body" idx="1"/>
          </p:nvPr>
        </p:nvSpPr>
        <p:spPr/>
        <p:txBody>
          <a:bodyPr/>
          <a:lstStyle/>
          <a:p>
            <a:pPr marL="152400" indent="0">
              <a:buNone/>
            </a:pPr>
            <a:r>
              <a:rPr lang="en-ID" dirty="0" err="1"/>
              <a:t>Setelah</a:t>
            </a:r>
            <a:r>
              <a:rPr lang="en-ID" dirty="0"/>
              <a:t> </a:t>
            </a:r>
            <a:r>
              <a:rPr lang="en-ID" dirty="0" err="1"/>
              <a:t>mempelajari</a:t>
            </a:r>
            <a:r>
              <a:rPr lang="en-ID" dirty="0"/>
              <a:t> </a:t>
            </a:r>
            <a:r>
              <a:rPr lang="en-ID" dirty="0" err="1"/>
              <a:t>materi</a:t>
            </a:r>
            <a:r>
              <a:rPr lang="en-ID" dirty="0"/>
              <a:t>, </a:t>
            </a:r>
            <a:r>
              <a:rPr lang="en-ID" dirty="0" err="1"/>
              <a:t>mahasiswa</a:t>
            </a:r>
            <a:r>
              <a:rPr lang="en-ID" dirty="0"/>
              <a:t> </a:t>
            </a:r>
            <a:r>
              <a:rPr lang="en-ID" dirty="0" err="1"/>
              <a:t>diharapkan</a:t>
            </a:r>
            <a:r>
              <a:rPr lang="en-ID" dirty="0"/>
              <a:t> </a:t>
            </a:r>
            <a:r>
              <a:rPr lang="en-ID" dirty="0" err="1"/>
              <a:t>mampu</a:t>
            </a:r>
            <a:endParaRPr lang="en-ID" dirty="0"/>
          </a:p>
          <a:p>
            <a:r>
              <a:rPr lang="en-ID" dirty="0" err="1"/>
              <a:t>Memahami</a:t>
            </a:r>
            <a:r>
              <a:rPr lang="en-ID" dirty="0"/>
              <a:t> </a:t>
            </a:r>
            <a:r>
              <a:rPr lang="en-ID" dirty="0" err="1"/>
              <a:t>konsep</a:t>
            </a:r>
            <a:r>
              <a:rPr lang="en-ID" dirty="0"/>
              <a:t> </a:t>
            </a:r>
            <a:r>
              <a:rPr lang="en-ID" dirty="0" err="1"/>
              <a:t>dasar</a:t>
            </a:r>
            <a:r>
              <a:rPr lang="en-ID" dirty="0"/>
              <a:t> </a:t>
            </a:r>
            <a:r>
              <a:rPr lang="en-ID" dirty="0" err="1"/>
              <a:t>struktur</a:t>
            </a:r>
            <a:r>
              <a:rPr lang="en-ID" dirty="0"/>
              <a:t> </a:t>
            </a:r>
            <a:r>
              <a:rPr lang="en-ID" dirty="0" err="1"/>
              <a:t>dasar</a:t>
            </a:r>
            <a:r>
              <a:rPr lang="en-ID" dirty="0"/>
              <a:t> Stack</a:t>
            </a:r>
          </a:p>
          <a:p>
            <a:r>
              <a:rPr lang="en-ID" dirty="0" err="1"/>
              <a:t>Memahami</a:t>
            </a:r>
            <a:r>
              <a:rPr lang="en-ID" dirty="0"/>
              <a:t> </a:t>
            </a:r>
            <a:r>
              <a:rPr lang="en-ID" dirty="0" err="1"/>
              <a:t>operasi-operasi</a:t>
            </a:r>
            <a:r>
              <a:rPr lang="en-ID" dirty="0"/>
              <a:t> pada Stack</a:t>
            </a:r>
          </a:p>
          <a:p>
            <a:r>
              <a:rPr lang="en-ID" dirty="0" err="1"/>
              <a:t>Memahami</a:t>
            </a:r>
            <a:r>
              <a:rPr lang="en-ID" dirty="0"/>
              <a:t> </a:t>
            </a:r>
            <a:r>
              <a:rPr lang="en-ID" dirty="0" err="1"/>
              <a:t>penerapan</a:t>
            </a:r>
            <a:r>
              <a:rPr lang="en-ID" dirty="0"/>
              <a:t> Stack </a:t>
            </a:r>
            <a:r>
              <a:rPr lang="en-ID" dirty="0" err="1"/>
              <a:t>untuk</a:t>
            </a:r>
            <a:r>
              <a:rPr lang="en-ID" dirty="0"/>
              <a:t> Postfix Expressions</a:t>
            </a:r>
            <a:endParaRPr lang="ar-SA" dirty="0"/>
          </a:p>
        </p:txBody>
      </p:sp>
    </p:spTree>
    <p:extLst>
      <p:ext uri="{BB962C8B-B14F-4D97-AF65-F5344CB8AC3E}">
        <p14:creationId xmlns:p14="http://schemas.microsoft.com/office/powerpoint/2010/main" val="246322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Pop</a:t>
            </a:r>
            <a:endParaRPr/>
          </a:p>
        </p:txBody>
      </p:sp>
      <p:sp>
        <p:nvSpPr>
          <p:cNvPr id="346" name="Google Shape;346;p19"/>
          <p:cNvSpPr txBox="1">
            <a:spLocks noGrp="1"/>
          </p:cNvSpPr>
          <p:nvPr>
            <p:ph type="body" idx="1"/>
          </p:nvPr>
        </p:nvSpPr>
        <p:spPr>
          <a:xfrm>
            <a:off x="720000" y="1017725"/>
            <a:ext cx="8094216" cy="3387600"/>
          </a:xfrm>
          <a:prstGeom prst="rect">
            <a:avLst/>
          </a:prstGeom>
          <a:noFill/>
          <a:ln>
            <a:noFill/>
          </a:ln>
        </p:spPr>
        <p:txBody>
          <a:bodyPr spcFirstLastPara="1" wrap="square" lIns="91425" tIns="91425" rIns="91425" bIns="91425" anchor="t" anchorCtr="0">
            <a:noAutofit/>
          </a:bodyPr>
          <a:lstStyle/>
          <a:p>
            <a:pPr marL="342900" lvl="0" indent="-342900" algn="l" rtl="0">
              <a:lnSpc>
                <a:spcPct val="90000"/>
              </a:lnSpc>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Untuk mengambil data stack yang terletak paling atas (data yang ditunjuk oleh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top of stack</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a:t>
            </a:r>
            <a:endParaRPr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lnSpc>
                <a:spcPct val="90000"/>
              </a:lnSpc>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Jika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data tidak kosong</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a:t>
            </a:r>
            <a:endParaRPr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630238" lvl="1" indent="-269875" algn="l" rtl="0">
              <a:lnSpc>
                <a:spcPct val="90000"/>
              </a:lnSpc>
              <a:spcBef>
                <a:spcPts val="600"/>
              </a:spcBef>
              <a:spcAft>
                <a:spcPts val="0"/>
              </a:spcAft>
              <a:buClr>
                <a:srgbClr val="000000"/>
              </a:buClr>
              <a:buSzPts val="2000"/>
              <a:buFont typeface="Arial"/>
              <a:buChar char="•"/>
            </a:pPr>
            <a:r>
              <a:rPr lang="id-ID" sz="20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Tampilkan terlebih dahulu</a:t>
            </a: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nilai elemen teratas stack dengan mengakses indeksnya sesuai dengan top of stacknya</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630238" lvl="1" indent="-269875" algn="l" rtl="0">
              <a:lnSpc>
                <a:spcPct val="90000"/>
              </a:lnSpc>
              <a:spcBef>
                <a:spcPts val="600"/>
              </a:spcBef>
              <a:spcAft>
                <a:spcPts val="0"/>
              </a:spcAft>
              <a:buClr>
                <a:srgbClr val="000000"/>
              </a:buClr>
              <a:buSzPts val="2000"/>
              <a:buFont typeface="Arial"/>
              <a:buChar char="•"/>
            </a:pP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Lakukan </a:t>
            </a:r>
            <a:r>
              <a:rPr lang="id-ID" sz="20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decrement</a:t>
            </a: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nilai top of stacknya sehingga jumlah elemen stack berkurang</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342900" lvl="0" indent="-342900" algn="l" rtl="0">
              <a:lnSpc>
                <a:spcPct val="90000"/>
              </a:lnSpc>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Jika data kosong, outputkan “Kosong”</a:t>
            </a:r>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47" name="Google Shape;347;p19"/>
          <p:cNvSpPr txBox="1"/>
          <p:nvPr/>
        </p:nvSpPr>
        <p:spPr>
          <a:xfrm>
            <a:off x="3743142" y="3991749"/>
            <a:ext cx="5071074" cy="615513"/>
          </a:xfrm>
          <a:prstGeom prst="rect">
            <a:avLst/>
          </a:prstGeom>
          <a:solidFill>
            <a:schemeClr val="bg2">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d-ID"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Stack underflow:</a:t>
            </a:r>
            <a:r>
              <a:rPr lang="id-ID"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 kondisi yang dihasilkan dari mencoba pop elemen dari stack yang masih kosong</a:t>
            </a:r>
            <a:endParaRPr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Pop</a:t>
            </a:r>
            <a:endParaRPr/>
          </a:p>
        </p:txBody>
      </p:sp>
      <p:pic>
        <p:nvPicPr>
          <p:cNvPr id="353" name="Google Shape;353;p20"/>
          <p:cNvPicPr preferRelativeResize="0"/>
          <p:nvPr/>
        </p:nvPicPr>
        <p:blipFill rotWithShape="1">
          <a:blip r:embed="rId3">
            <a:alphaModFix/>
          </a:blip>
          <a:srcRect/>
          <a:stretch/>
        </p:blipFill>
        <p:spPr>
          <a:xfrm>
            <a:off x="4854556" y="2730177"/>
            <a:ext cx="4032275" cy="1796852"/>
          </a:xfrm>
          <a:prstGeom prst="rect">
            <a:avLst/>
          </a:prstGeom>
          <a:noFill/>
          <a:ln>
            <a:noFill/>
          </a:ln>
        </p:spPr>
      </p:pic>
      <p:graphicFrame>
        <p:nvGraphicFramePr>
          <p:cNvPr id="354" name="Google Shape;354;p20"/>
          <p:cNvGraphicFramePr/>
          <p:nvPr>
            <p:extLst>
              <p:ext uri="{D42A27DB-BD31-4B8C-83A1-F6EECF244321}">
                <p14:modId xmlns:p14="http://schemas.microsoft.com/office/powerpoint/2010/main" val="1699310472"/>
              </p:ext>
            </p:extLst>
          </p:nvPr>
        </p:nvGraphicFramePr>
        <p:xfrm>
          <a:off x="177011" y="1017725"/>
          <a:ext cx="2920000" cy="3117380"/>
        </p:xfrm>
        <a:graphic>
          <a:graphicData uri="http://schemas.openxmlformats.org/drawingml/2006/table">
            <a:tbl>
              <a:tblPr firstRow="1" bandRow="1">
                <a:noFill/>
                <a:tableStyleId>{916BC542-CD67-47E1-AC4C-77252AB83646}</a:tableStyleId>
              </a:tblPr>
              <a:tblGrid>
                <a:gridCol w="534425">
                  <a:extLst>
                    <a:ext uri="{9D8B030D-6E8A-4147-A177-3AD203B41FA5}">
                      <a16:colId xmlns:a16="http://schemas.microsoft.com/office/drawing/2014/main" val="20000"/>
                    </a:ext>
                  </a:extLst>
                </a:gridCol>
                <a:gridCol w="1297875">
                  <a:extLst>
                    <a:ext uri="{9D8B030D-6E8A-4147-A177-3AD203B41FA5}">
                      <a16:colId xmlns:a16="http://schemas.microsoft.com/office/drawing/2014/main" val="20001"/>
                    </a:ext>
                  </a:extLst>
                </a:gridCol>
                <a:gridCol w="1087700">
                  <a:extLst>
                    <a:ext uri="{9D8B030D-6E8A-4147-A177-3AD203B41FA5}">
                      <a16:colId xmlns:a16="http://schemas.microsoft.com/office/drawing/2014/main" val="20002"/>
                    </a:ext>
                  </a:extLst>
                </a:gridCol>
              </a:tblGrid>
              <a:tr h="309625">
                <a:tc>
                  <a:txBody>
                    <a:bodyPr/>
                    <a:lstStyle/>
                    <a:p>
                      <a:pPr marL="0" marR="0" lvl="0" indent="0" algn="r" rtl="0">
                        <a:spcBef>
                          <a:spcPts val="0"/>
                        </a:spcBef>
                        <a:spcAft>
                          <a:spcPts val="0"/>
                        </a:spcAft>
                        <a:buNone/>
                      </a:pPr>
                      <a:endParaRPr sz="1200"/>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63500" marR="0" lvl="0" indent="0" algn="l" rtl="0">
                        <a:spcBef>
                          <a:spcPts val="0"/>
                        </a:spcBef>
                        <a:spcAft>
                          <a:spcPts val="0"/>
                        </a:spcAft>
                        <a:buNone/>
                      </a:pPr>
                      <a:r>
                        <a:rPr lang="id-ID" sz="1600" dirty="0">
                          <a:latin typeface="Calibri" panose="020F0502020204030204" pitchFamily="34" charset="0"/>
                          <a:ea typeface="Calibri" panose="020F0502020204030204" pitchFamily="34" charset="0"/>
                          <a:cs typeface="Calibri" panose="020F0502020204030204" pitchFamily="34" charset="0"/>
                        </a:rPr>
                        <a:t>size = 8</a:t>
                      </a:r>
                      <a:endParaRPr sz="1600" dirty="0">
                        <a:latin typeface="Calibri" panose="020F0502020204030204" pitchFamily="34" charset="0"/>
                        <a:ea typeface="Calibri" panose="020F0502020204030204" pitchFamily="34" charset="0"/>
                        <a:cs typeface="Calibri" panose="020F0502020204030204" pitchFamily="34" charset="0"/>
                      </a:endParaRPr>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9625">
                <a:tc>
                  <a:txBody>
                    <a:bodyPr/>
                    <a:lstStyle/>
                    <a:p>
                      <a:pPr marL="0" marR="0" lvl="0" indent="0" algn="r" rtl="0">
                        <a:spcBef>
                          <a:spcPts val="0"/>
                        </a:spcBef>
                        <a:spcAft>
                          <a:spcPts val="0"/>
                        </a:spcAft>
                        <a:buNone/>
                      </a:pPr>
                      <a:r>
                        <a:rPr lang="id-ID" sz="1200"/>
                        <a:t>7</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6350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9625">
                <a:tc>
                  <a:txBody>
                    <a:bodyPr/>
                    <a:lstStyle/>
                    <a:p>
                      <a:pPr marL="0" marR="0" lvl="0" indent="0" algn="r" rtl="0">
                        <a:spcBef>
                          <a:spcPts val="0"/>
                        </a:spcBef>
                        <a:spcAft>
                          <a:spcPts val="0"/>
                        </a:spcAft>
                        <a:buNone/>
                      </a:pPr>
                      <a:r>
                        <a:rPr lang="id-ID" sz="1200"/>
                        <a:t>6</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9625">
                <a:tc>
                  <a:txBody>
                    <a:bodyPr/>
                    <a:lstStyle/>
                    <a:p>
                      <a:pPr marL="0" marR="0" lvl="0" indent="0" algn="r" rtl="0">
                        <a:spcBef>
                          <a:spcPts val="0"/>
                        </a:spcBef>
                        <a:spcAft>
                          <a:spcPts val="0"/>
                        </a:spcAft>
                        <a:buNone/>
                      </a:pPr>
                      <a:r>
                        <a:rPr lang="id-ID" sz="1200"/>
                        <a:t>5</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“Algoritma”</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63500" marR="0" lvl="0" indent="0" algn="l" rtl="0">
                        <a:lnSpc>
                          <a:spcPct val="100000"/>
                        </a:lnSpc>
                        <a:spcBef>
                          <a:spcPts val="0"/>
                        </a:spcBef>
                        <a:spcAft>
                          <a:spcPts val="0"/>
                        </a:spcAft>
                        <a:buClr>
                          <a:schemeClr val="dk1"/>
                        </a:buClr>
                        <a:buSzPts val="1200"/>
                        <a:buFont typeface="Calibri"/>
                        <a:buNone/>
                      </a:pPr>
                      <a:r>
                        <a:rPr lang="id-ID" sz="1600" dirty="0">
                          <a:latin typeface="Calibri" panose="020F0502020204030204" pitchFamily="34" charset="0"/>
                          <a:ea typeface="Calibri" panose="020F0502020204030204" pitchFamily="34" charset="0"/>
                          <a:cs typeface="Calibri" panose="020F0502020204030204" pitchFamily="34" charset="0"/>
                        </a:rPr>
                        <a:t>← top = 5</a:t>
                      </a:r>
                      <a:endParaRPr sz="1600" dirty="0">
                        <a:latin typeface="Calibri" panose="020F0502020204030204" pitchFamily="34" charset="0"/>
                        <a:ea typeface="Calibri" panose="020F0502020204030204" pitchFamily="34" charset="0"/>
                        <a:cs typeface="Calibri" panose="020F0502020204030204" pitchFamily="34" charset="0"/>
                      </a:endParaRPr>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9625">
                <a:tc>
                  <a:txBody>
                    <a:bodyPr/>
                    <a:lstStyle/>
                    <a:p>
                      <a:pPr marL="0" marR="0" lvl="0" indent="0" algn="r" rtl="0">
                        <a:spcBef>
                          <a:spcPts val="0"/>
                        </a:spcBef>
                        <a:spcAft>
                          <a:spcPts val="0"/>
                        </a:spcAft>
                        <a:buNone/>
                      </a:pPr>
                      <a:r>
                        <a:rPr lang="id-ID" sz="1200"/>
                        <a:t>4</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“Matematika”</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9625">
                <a:tc>
                  <a:txBody>
                    <a:bodyPr/>
                    <a:lstStyle/>
                    <a:p>
                      <a:pPr marL="0" marR="0" lvl="0" indent="0" algn="r" rtl="0">
                        <a:spcBef>
                          <a:spcPts val="0"/>
                        </a:spcBef>
                        <a:spcAft>
                          <a:spcPts val="0"/>
                        </a:spcAft>
                        <a:buNone/>
                      </a:pPr>
                      <a:r>
                        <a:rPr lang="id-ID" sz="1200"/>
                        <a:t>3</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r>
                        <a:rPr lang="id-ID" sz="1200"/>
                        <a:t>“Basis Data”</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09625">
                <a:tc>
                  <a:txBody>
                    <a:bodyPr/>
                    <a:lstStyle/>
                    <a:p>
                      <a:pPr marL="0" marR="0" lvl="0" indent="0" algn="r" rtl="0">
                        <a:spcBef>
                          <a:spcPts val="0"/>
                        </a:spcBef>
                        <a:spcAft>
                          <a:spcPts val="0"/>
                        </a:spcAft>
                        <a:buNone/>
                      </a:pPr>
                      <a:r>
                        <a:rPr lang="id-ID" sz="1200"/>
                        <a:t>2</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“Komputer”</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63500" marR="0" lvl="0" indent="0" algn="l" rtl="0">
                        <a:lnSpc>
                          <a:spcPct val="100000"/>
                        </a:lnSpc>
                        <a:spcBef>
                          <a:spcPts val="0"/>
                        </a:spcBef>
                        <a:spcAft>
                          <a:spcPts val="0"/>
                        </a:spcAft>
                        <a:buClr>
                          <a:schemeClr val="dk1"/>
                        </a:buClr>
                        <a:buSzPts val="1200"/>
                        <a:buFont typeface="Calibri"/>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309625">
                <a:tc>
                  <a:txBody>
                    <a:bodyPr/>
                    <a:lstStyle/>
                    <a:p>
                      <a:pPr marL="0" marR="0" lvl="0" indent="0" algn="r" rtl="0">
                        <a:spcBef>
                          <a:spcPts val="0"/>
                        </a:spcBef>
                        <a:spcAft>
                          <a:spcPts val="0"/>
                        </a:spcAft>
                        <a:buNone/>
                      </a:pPr>
                      <a:r>
                        <a:rPr lang="id-ID" sz="1200"/>
                        <a:t>1</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“Android”</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09625">
                <a:tc>
                  <a:txBody>
                    <a:bodyPr/>
                    <a:lstStyle/>
                    <a:p>
                      <a:pPr marL="0" marR="0" lvl="0" indent="0" algn="r" rtl="0">
                        <a:spcBef>
                          <a:spcPts val="0"/>
                        </a:spcBef>
                        <a:spcAft>
                          <a:spcPts val="0"/>
                        </a:spcAft>
                        <a:buNone/>
                      </a:pPr>
                      <a:r>
                        <a:rPr lang="id-ID" sz="1200"/>
                        <a:t>0</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“Bahasa”</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309625">
                <a:tc>
                  <a:txBody>
                    <a:bodyPr/>
                    <a:lstStyle/>
                    <a:p>
                      <a:pPr marL="0" marR="0" lvl="0" indent="0" algn="r" rtl="0">
                        <a:spcBef>
                          <a:spcPts val="0"/>
                        </a:spcBef>
                        <a:spcAft>
                          <a:spcPts val="0"/>
                        </a:spcAft>
                        <a:buNone/>
                      </a:pPr>
                      <a:endParaRPr sz="1200"/>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63500" marR="0" lvl="0" indent="0" algn="l" rtl="0">
                        <a:spcBef>
                          <a:spcPts val="0"/>
                        </a:spcBef>
                        <a:spcAft>
                          <a:spcPts val="0"/>
                        </a:spcAft>
                        <a:buNone/>
                      </a:pPr>
                      <a:endParaRPr sz="1200" dirty="0"/>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355" name="Google Shape;355;p20"/>
          <p:cNvGraphicFramePr/>
          <p:nvPr>
            <p:extLst>
              <p:ext uri="{D42A27DB-BD31-4B8C-83A1-F6EECF244321}">
                <p14:modId xmlns:p14="http://schemas.microsoft.com/office/powerpoint/2010/main" val="1703731047"/>
              </p:ext>
            </p:extLst>
          </p:nvPr>
        </p:nvGraphicFramePr>
        <p:xfrm>
          <a:off x="2937607" y="1042079"/>
          <a:ext cx="3268785" cy="2864212"/>
        </p:xfrm>
        <a:graphic>
          <a:graphicData uri="http://schemas.openxmlformats.org/drawingml/2006/table">
            <a:tbl>
              <a:tblPr firstRow="1" bandRow="1">
                <a:noFill/>
                <a:tableStyleId>{916BC542-CD67-47E1-AC4C-77252AB83646}</a:tableStyleId>
              </a:tblPr>
              <a:tblGrid>
                <a:gridCol w="486845">
                  <a:extLst>
                    <a:ext uri="{9D8B030D-6E8A-4147-A177-3AD203B41FA5}">
                      <a16:colId xmlns:a16="http://schemas.microsoft.com/office/drawing/2014/main" val="20000"/>
                    </a:ext>
                  </a:extLst>
                </a:gridCol>
                <a:gridCol w="1182324">
                  <a:extLst>
                    <a:ext uri="{9D8B030D-6E8A-4147-A177-3AD203B41FA5}">
                      <a16:colId xmlns:a16="http://schemas.microsoft.com/office/drawing/2014/main" val="20001"/>
                    </a:ext>
                  </a:extLst>
                </a:gridCol>
                <a:gridCol w="1599616">
                  <a:extLst>
                    <a:ext uri="{9D8B030D-6E8A-4147-A177-3AD203B41FA5}">
                      <a16:colId xmlns:a16="http://schemas.microsoft.com/office/drawing/2014/main" val="20002"/>
                    </a:ext>
                  </a:extLst>
                </a:gridCol>
              </a:tblGrid>
              <a:tr h="281789">
                <a:tc>
                  <a:txBody>
                    <a:bodyPr/>
                    <a:lstStyle/>
                    <a:p>
                      <a:pPr marL="0" marR="0" lvl="0" indent="0" algn="r" rtl="0">
                        <a:spcBef>
                          <a:spcPts val="0"/>
                        </a:spcBef>
                        <a:spcAft>
                          <a:spcPts val="0"/>
                        </a:spcAft>
                        <a:buNone/>
                      </a:pPr>
                      <a:endParaRPr sz="1200"/>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latin typeface="Calibri" panose="020F0502020204030204" pitchFamily="34" charset="0"/>
                        <a:ea typeface="Calibri" panose="020F0502020204030204" pitchFamily="34" charset="0"/>
                        <a:cs typeface="Calibri" panose="020F0502020204030204" pitchFamily="34" charset="0"/>
                      </a:endParaRPr>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63500" marR="0" lvl="0" indent="0" algn="l" rtl="0">
                        <a:spcBef>
                          <a:spcPts val="0"/>
                        </a:spcBef>
                        <a:spcAft>
                          <a:spcPts val="0"/>
                        </a:spcAft>
                        <a:buNone/>
                      </a:pPr>
                      <a:r>
                        <a:rPr lang="id-ID" sz="1600" dirty="0">
                          <a:latin typeface="Calibri" panose="020F0502020204030204" pitchFamily="34" charset="0"/>
                          <a:ea typeface="Calibri" panose="020F0502020204030204" pitchFamily="34" charset="0"/>
                          <a:cs typeface="Calibri" panose="020F0502020204030204" pitchFamily="34" charset="0"/>
                        </a:rPr>
                        <a:t>size = 8</a:t>
                      </a:r>
                      <a:endParaRPr sz="1600" dirty="0">
                        <a:latin typeface="Calibri" panose="020F0502020204030204" pitchFamily="34" charset="0"/>
                        <a:ea typeface="Calibri" panose="020F0502020204030204" pitchFamily="34" charset="0"/>
                        <a:cs typeface="Calibri" panose="020F0502020204030204" pitchFamily="34" charset="0"/>
                      </a:endParaRPr>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81789">
                <a:tc>
                  <a:txBody>
                    <a:bodyPr/>
                    <a:lstStyle/>
                    <a:p>
                      <a:pPr marL="0" marR="0" lvl="0" indent="0" algn="r" rtl="0">
                        <a:spcBef>
                          <a:spcPts val="0"/>
                        </a:spcBef>
                        <a:spcAft>
                          <a:spcPts val="0"/>
                        </a:spcAft>
                        <a:buNone/>
                      </a:pPr>
                      <a:r>
                        <a:rPr lang="id-ID" sz="1200"/>
                        <a:t>7</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6350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1789">
                <a:tc>
                  <a:txBody>
                    <a:bodyPr/>
                    <a:lstStyle/>
                    <a:p>
                      <a:pPr marL="0" marR="0" lvl="0" indent="0" algn="r" rtl="0">
                        <a:spcBef>
                          <a:spcPts val="0"/>
                        </a:spcBef>
                        <a:spcAft>
                          <a:spcPts val="0"/>
                        </a:spcAft>
                        <a:buNone/>
                      </a:pPr>
                      <a:r>
                        <a:rPr lang="id-ID" sz="1200"/>
                        <a:t>6</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dirty="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1789">
                <a:tc>
                  <a:txBody>
                    <a:bodyPr/>
                    <a:lstStyle/>
                    <a:p>
                      <a:pPr marL="0" marR="0" lvl="0" indent="0" algn="r" rtl="0">
                        <a:spcBef>
                          <a:spcPts val="0"/>
                        </a:spcBef>
                        <a:spcAft>
                          <a:spcPts val="0"/>
                        </a:spcAft>
                        <a:buNone/>
                      </a:pPr>
                      <a:r>
                        <a:rPr lang="id-ID" sz="1200"/>
                        <a:t>5</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1789">
                <a:tc>
                  <a:txBody>
                    <a:bodyPr/>
                    <a:lstStyle/>
                    <a:p>
                      <a:pPr marL="0" marR="0" lvl="0" indent="0" algn="r" rtl="0">
                        <a:spcBef>
                          <a:spcPts val="0"/>
                        </a:spcBef>
                        <a:spcAft>
                          <a:spcPts val="0"/>
                        </a:spcAft>
                        <a:buNone/>
                      </a:pPr>
                      <a:r>
                        <a:rPr lang="id-ID" sz="1200"/>
                        <a:t>4</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r>
                        <a:rPr lang="id-ID" sz="1200"/>
                        <a:t>“Matematika”</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63500" marR="0" lvl="0" indent="0" algn="l" rtl="0">
                        <a:lnSpc>
                          <a:spcPct val="100000"/>
                        </a:lnSpc>
                        <a:spcBef>
                          <a:spcPts val="0"/>
                        </a:spcBef>
                        <a:spcAft>
                          <a:spcPts val="0"/>
                        </a:spcAft>
                        <a:buClr>
                          <a:schemeClr val="dk1"/>
                        </a:buClr>
                        <a:buSzPts val="1200"/>
                        <a:buFont typeface="Calibri"/>
                        <a:buNone/>
                      </a:pPr>
                      <a:r>
                        <a:rPr lang="id-ID" sz="1400" dirty="0">
                          <a:latin typeface="Calibri" panose="020F0502020204030204" pitchFamily="34" charset="0"/>
                          <a:ea typeface="Calibri" panose="020F0502020204030204" pitchFamily="34" charset="0"/>
                          <a:cs typeface="Calibri" panose="020F0502020204030204" pitchFamily="34" charset="0"/>
                        </a:rPr>
                        <a:t>← top = top - 1 = 4</a:t>
                      </a:r>
                      <a:endParaRPr sz="1400" dirty="0">
                        <a:latin typeface="Calibri" panose="020F0502020204030204" pitchFamily="34" charset="0"/>
                        <a:ea typeface="Calibri" panose="020F0502020204030204" pitchFamily="34" charset="0"/>
                        <a:cs typeface="Calibri" panose="020F0502020204030204" pitchFamily="34" charset="0"/>
                      </a:endParaRPr>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81789">
                <a:tc>
                  <a:txBody>
                    <a:bodyPr/>
                    <a:lstStyle/>
                    <a:p>
                      <a:pPr marL="0" marR="0" lvl="0" indent="0" algn="r" rtl="0">
                        <a:spcBef>
                          <a:spcPts val="0"/>
                        </a:spcBef>
                        <a:spcAft>
                          <a:spcPts val="0"/>
                        </a:spcAft>
                        <a:buNone/>
                      </a:pPr>
                      <a:r>
                        <a:rPr lang="id-ID" sz="1200"/>
                        <a:t>3</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“Basis Data”</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63500" marR="0" lvl="0" indent="0" algn="l" rtl="0">
                        <a:lnSpc>
                          <a:spcPct val="100000"/>
                        </a:lnSpc>
                        <a:spcBef>
                          <a:spcPts val="0"/>
                        </a:spcBef>
                        <a:spcAft>
                          <a:spcPts val="0"/>
                        </a:spcAft>
                        <a:buClr>
                          <a:schemeClr val="dk1"/>
                        </a:buClr>
                        <a:buSzPts val="1200"/>
                        <a:buFont typeface="Calibri"/>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81789">
                <a:tc>
                  <a:txBody>
                    <a:bodyPr/>
                    <a:lstStyle/>
                    <a:p>
                      <a:pPr marL="0" marR="0" lvl="0" indent="0" algn="r" rtl="0">
                        <a:spcBef>
                          <a:spcPts val="0"/>
                        </a:spcBef>
                        <a:spcAft>
                          <a:spcPts val="0"/>
                        </a:spcAft>
                        <a:buNone/>
                      </a:pPr>
                      <a:r>
                        <a:rPr lang="id-ID" sz="1200"/>
                        <a:t>2</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“Komputer”</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81789">
                <a:tc>
                  <a:txBody>
                    <a:bodyPr/>
                    <a:lstStyle/>
                    <a:p>
                      <a:pPr marL="0" marR="0" lvl="0" indent="0" algn="r" rtl="0">
                        <a:spcBef>
                          <a:spcPts val="0"/>
                        </a:spcBef>
                        <a:spcAft>
                          <a:spcPts val="0"/>
                        </a:spcAft>
                        <a:buNone/>
                      </a:pPr>
                      <a:r>
                        <a:rPr lang="id-ID" sz="1200"/>
                        <a:t>1</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“Android”</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81789">
                <a:tc>
                  <a:txBody>
                    <a:bodyPr/>
                    <a:lstStyle/>
                    <a:p>
                      <a:pPr marL="0" marR="0" lvl="0" indent="0" algn="r" rtl="0">
                        <a:spcBef>
                          <a:spcPts val="0"/>
                        </a:spcBef>
                        <a:spcAft>
                          <a:spcPts val="0"/>
                        </a:spcAft>
                        <a:buNone/>
                      </a:pPr>
                      <a:r>
                        <a:rPr lang="id-ID" sz="1200"/>
                        <a:t>0</a:t>
                      </a:r>
                      <a:endParaRPr sz="1200"/>
                    </a:p>
                  </a:txBody>
                  <a:tcPr marL="76350" marR="76350" marT="38175" marB="3817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“Bahasa”</a:t>
                      </a:r>
                      <a:endParaRPr sz="1200"/>
                    </a:p>
                  </a:txBody>
                  <a:tcPr marL="76350" marR="76350" marT="38175" marB="381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dirty="0"/>
                    </a:p>
                  </a:txBody>
                  <a:tcPr marL="76350" marR="76350" marT="38175" marB="3817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281789">
                <a:tc>
                  <a:txBody>
                    <a:bodyPr/>
                    <a:lstStyle/>
                    <a:p>
                      <a:pPr marL="0" marR="0" lvl="0" indent="0" algn="r" rtl="0">
                        <a:spcBef>
                          <a:spcPts val="0"/>
                        </a:spcBef>
                        <a:spcAft>
                          <a:spcPts val="0"/>
                        </a:spcAft>
                        <a:buNone/>
                      </a:pPr>
                      <a:endParaRPr sz="1200"/>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63500" marR="0" lvl="0" indent="0" algn="l" rtl="0">
                        <a:spcBef>
                          <a:spcPts val="0"/>
                        </a:spcBef>
                        <a:spcAft>
                          <a:spcPts val="0"/>
                        </a:spcAft>
                        <a:buNone/>
                      </a:pPr>
                      <a:endParaRPr sz="1200" dirty="0"/>
                    </a:p>
                  </a:txBody>
                  <a:tcPr marL="76350" marR="76350" marT="38175" marB="381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56" name="Google Shape;356;p20"/>
          <p:cNvSpPr txBox="1"/>
          <p:nvPr/>
        </p:nvSpPr>
        <p:spPr>
          <a:xfrm>
            <a:off x="812707" y="3978861"/>
            <a:ext cx="3303529"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d-ID" sz="2000" dirty="0">
                <a:solidFill>
                  <a:schemeClr val="dk1"/>
                </a:solidFill>
                <a:latin typeface="Calibri"/>
                <a:ea typeface="Calibri"/>
                <a:cs typeface="Calibri"/>
                <a:sym typeface="Calibri"/>
              </a:rPr>
              <a:t>Data “Algoritma” pada posisi teratas dihapus</a:t>
            </a:r>
            <a:endParaRPr sz="20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Peek</a:t>
            </a:r>
            <a:endParaRPr sz="3600"/>
          </a:p>
        </p:txBody>
      </p:sp>
      <p:sp>
        <p:nvSpPr>
          <p:cNvPr id="362" name="Google Shape;362;p21"/>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57200" lvl="0" indent="-457200" algn="l" rtl="0">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Untuk mengakses elemen yang ditunjuk oleh top of stack, yaitu elemen yang terakhir kali ditambahkan</a:t>
            </a:r>
            <a:endParaRPr sz="2200" dirty="0">
              <a:latin typeface="Calibri" panose="020F0502020204030204" pitchFamily="34" charset="0"/>
              <a:ea typeface="Calibri" panose="020F0502020204030204" pitchFamily="34" charset="0"/>
              <a:cs typeface="Calibri" panose="020F0502020204030204" pitchFamily="34" charset="0"/>
            </a:endParaRPr>
          </a:p>
          <a:p>
            <a:pPr marL="457200" lvl="0" indent="-4572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Operasi ini </a:t>
            </a:r>
            <a:r>
              <a:rPr lang="id-ID" sz="2200"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berbeda dengan pop </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karena tidak disertai dengan penghapusan data, namun hanya pengaksesan (pengembalian) data saja</a:t>
            </a:r>
            <a:endParaRPr sz="2200" dirty="0">
              <a:latin typeface="Calibri" panose="020F0502020204030204" pitchFamily="34" charset="0"/>
              <a:ea typeface="Calibri" panose="020F0502020204030204" pitchFamily="34" charset="0"/>
              <a:cs typeface="Calibri" panose="020F0502020204030204" pitchFamily="34" charset="0"/>
            </a:endParaRPr>
          </a:p>
        </p:txBody>
      </p:sp>
      <p:pic>
        <p:nvPicPr>
          <p:cNvPr id="363" name="Google Shape;363;p21"/>
          <p:cNvPicPr preferRelativeResize="0"/>
          <p:nvPr/>
        </p:nvPicPr>
        <p:blipFill rotWithShape="1">
          <a:blip r:embed="rId3">
            <a:alphaModFix/>
          </a:blip>
          <a:srcRect/>
          <a:stretch/>
        </p:blipFill>
        <p:spPr>
          <a:xfrm>
            <a:off x="1371918" y="3386400"/>
            <a:ext cx="6123165" cy="8705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Print</a:t>
            </a:r>
            <a:endParaRPr sz="3600"/>
          </a:p>
        </p:txBody>
      </p:sp>
      <p:sp>
        <p:nvSpPr>
          <p:cNvPr id="369" name="Google Shape;369;p22"/>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Untuk menampilkan semua elemen-elemen data stack</a:t>
            </a:r>
            <a:endParaRPr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342900" lvl="0" indent="-3429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Dengan cara melakukan </a:t>
            </a:r>
            <a:r>
              <a:rPr lang="id-ID" sz="2200" i="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looping</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pada semua nilai array secara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terbalik</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karena pengaksesan elemen dimulai dari indeks array terbesar terlebih dahulu baru ke indeks yang lebih kecil</a:t>
            </a:r>
            <a:endParaRPr sz="2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Print</a:t>
            </a:r>
            <a:endParaRPr sz="3600"/>
          </a:p>
        </p:txBody>
      </p:sp>
      <p:pic>
        <p:nvPicPr>
          <p:cNvPr id="375" name="Google Shape;375;p23"/>
          <p:cNvPicPr preferRelativeResize="0"/>
          <p:nvPr/>
        </p:nvPicPr>
        <p:blipFill rotWithShape="1">
          <a:blip r:embed="rId3">
            <a:alphaModFix/>
          </a:blip>
          <a:srcRect/>
          <a:stretch/>
        </p:blipFill>
        <p:spPr>
          <a:xfrm>
            <a:off x="3702784" y="2996586"/>
            <a:ext cx="4211134" cy="1606764"/>
          </a:xfrm>
          <a:prstGeom prst="rect">
            <a:avLst/>
          </a:prstGeom>
          <a:noFill/>
          <a:ln>
            <a:noFill/>
          </a:ln>
        </p:spPr>
      </p:pic>
      <p:graphicFrame>
        <p:nvGraphicFramePr>
          <p:cNvPr id="376" name="Google Shape;376;p23"/>
          <p:cNvGraphicFramePr/>
          <p:nvPr>
            <p:extLst>
              <p:ext uri="{D42A27DB-BD31-4B8C-83A1-F6EECF244321}">
                <p14:modId xmlns:p14="http://schemas.microsoft.com/office/powerpoint/2010/main" val="753103072"/>
              </p:ext>
            </p:extLst>
          </p:nvPr>
        </p:nvGraphicFramePr>
        <p:xfrm>
          <a:off x="431300" y="1407110"/>
          <a:ext cx="3014300" cy="3202280"/>
        </p:xfrm>
        <a:graphic>
          <a:graphicData uri="http://schemas.openxmlformats.org/drawingml/2006/table">
            <a:tbl>
              <a:tblPr firstRow="1" bandRow="1">
                <a:noFill/>
                <a:tableStyleId>{916BC542-CD67-47E1-AC4C-77252AB83646}</a:tableStyleId>
              </a:tblPr>
              <a:tblGrid>
                <a:gridCol w="551675">
                  <a:extLst>
                    <a:ext uri="{9D8B030D-6E8A-4147-A177-3AD203B41FA5}">
                      <a16:colId xmlns:a16="http://schemas.microsoft.com/office/drawing/2014/main" val="20000"/>
                    </a:ext>
                  </a:extLst>
                </a:gridCol>
                <a:gridCol w="1339800">
                  <a:extLst>
                    <a:ext uri="{9D8B030D-6E8A-4147-A177-3AD203B41FA5}">
                      <a16:colId xmlns:a16="http://schemas.microsoft.com/office/drawing/2014/main" val="20001"/>
                    </a:ext>
                  </a:extLst>
                </a:gridCol>
                <a:gridCol w="1122825">
                  <a:extLst>
                    <a:ext uri="{9D8B030D-6E8A-4147-A177-3AD203B41FA5}">
                      <a16:colId xmlns:a16="http://schemas.microsoft.com/office/drawing/2014/main" val="20002"/>
                    </a:ext>
                  </a:extLst>
                </a:gridCol>
              </a:tblGrid>
              <a:tr h="319625">
                <a:tc>
                  <a:txBody>
                    <a:bodyPr/>
                    <a:lstStyle/>
                    <a:p>
                      <a:pPr marL="0" marR="0" lvl="0" indent="0" algn="r" rtl="0">
                        <a:spcBef>
                          <a:spcPts val="0"/>
                        </a:spcBef>
                        <a:spcAft>
                          <a:spcPts val="0"/>
                        </a:spcAft>
                        <a:buNone/>
                      </a:pPr>
                      <a:endParaRPr sz="1200"/>
                    </a:p>
                  </a:txBody>
                  <a:tcPr marL="78800" marR="78800" marT="39400" marB="394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78800" marR="78800" marT="39400" marB="394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63500" marR="0" lvl="0" indent="0" algn="l" rtl="0">
                        <a:spcBef>
                          <a:spcPts val="0"/>
                        </a:spcBef>
                        <a:spcAft>
                          <a:spcPts val="0"/>
                        </a:spcAft>
                        <a:buNone/>
                      </a:pPr>
                      <a:r>
                        <a:rPr lang="id-ID" sz="1600" dirty="0"/>
                        <a:t>size = 8</a:t>
                      </a:r>
                      <a:endParaRPr sz="1600" dirty="0"/>
                    </a:p>
                  </a:txBody>
                  <a:tcPr marL="78800" marR="78800" marT="39400" marB="394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19625">
                <a:tc>
                  <a:txBody>
                    <a:bodyPr/>
                    <a:lstStyle/>
                    <a:p>
                      <a:pPr marL="0" marR="0" lvl="0" indent="0" algn="r" rtl="0">
                        <a:spcBef>
                          <a:spcPts val="0"/>
                        </a:spcBef>
                        <a:spcAft>
                          <a:spcPts val="0"/>
                        </a:spcAft>
                        <a:buNone/>
                      </a:pPr>
                      <a:r>
                        <a:rPr lang="id-ID" sz="1200"/>
                        <a:t>7</a:t>
                      </a:r>
                      <a:endParaRPr sz="1200"/>
                    </a:p>
                  </a:txBody>
                  <a:tcPr marL="78800" marR="78800" marT="39400" marB="394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8800" marR="78800" marT="39400" marB="39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63500" marR="0" lvl="0" indent="0" algn="l" rtl="0">
                        <a:spcBef>
                          <a:spcPts val="0"/>
                        </a:spcBef>
                        <a:spcAft>
                          <a:spcPts val="0"/>
                        </a:spcAft>
                        <a:buNone/>
                      </a:pPr>
                      <a:endParaRPr sz="1200"/>
                    </a:p>
                  </a:txBody>
                  <a:tcPr marL="78800" marR="78800" marT="39400" marB="394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19625">
                <a:tc>
                  <a:txBody>
                    <a:bodyPr/>
                    <a:lstStyle/>
                    <a:p>
                      <a:pPr marL="0" marR="0" lvl="0" indent="0" algn="r" rtl="0">
                        <a:spcBef>
                          <a:spcPts val="0"/>
                        </a:spcBef>
                        <a:spcAft>
                          <a:spcPts val="0"/>
                        </a:spcAft>
                        <a:buNone/>
                      </a:pPr>
                      <a:r>
                        <a:rPr lang="id-ID" sz="1200"/>
                        <a:t>6</a:t>
                      </a:r>
                      <a:endParaRPr sz="1200"/>
                    </a:p>
                  </a:txBody>
                  <a:tcPr marL="78800" marR="78800" marT="39400" marB="394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8800" marR="78800" marT="39400" marB="39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8800" marR="78800" marT="39400" marB="394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19625">
                <a:tc>
                  <a:txBody>
                    <a:bodyPr/>
                    <a:lstStyle/>
                    <a:p>
                      <a:pPr marL="0" marR="0" lvl="0" indent="0" algn="r" rtl="0">
                        <a:spcBef>
                          <a:spcPts val="0"/>
                        </a:spcBef>
                        <a:spcAft>
                          <a:spcPts val="0"/>
                        </a:spcAft>
                        <a:buNone/>
                      </a:pPr>
                      <a:r>
                        <a:rPr lang="id-ID" sz="1200"/>
                        <a:t>5</a:t>
                      </a:r>
                      <a:endParaRPr sz="1200"/>
                    </a:p>
                  </a:txBody>
                  <a:tcPr marL="78800" marR="78800" marT="39400" marB="394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200"/>
                    </a:p>
                  </a:txBody>
                  <a:tcPr marL="78800" marR="78800" marT="39400" marB="39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63500" marR="0" lvl="0" indent="0" algn="l" rtl="0">
                        <a:lnSpc>
                          <a:spcPct val="100000"/>
                        </a:lnSpc>
                        <a:spcBef>
                          <a:spcPts val="0"/>
                        </a:spcBef>
                        <a:spcAft>
                          <a:spcPts val="0"/>
                        </a:spcAft>
                        <a:buClr>
                          <a:schemeClr val="dk1"/>
                        </a:buClr>
                        <a:buSzPts val="1200"/>
                        <a:buFont typeface="Calibri"/>
                        <a:buNone/>
                      </a:pPr>
                      <a:endParaRPr sz="1200"/>
                    </a:p>
                  </a:txBody>
                  <a:tcPr marL="78800" marR="78800" marT="39400" marB="394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19625">
                <a:tc>
                  <a:txBody>
                    <a:bodyPr/>
                    <a:lstStyle/>
                    <a:p>
                      <a:pPr marL="0" marR="0" lvl="0" indent="0" algn="r" rtl="0">
                        <a:spcBef>
                          <a:spcPts val="0"/>
                        </a:spcBef>
                        <a:spcAft>
                          <a:spcPts val="0"/>
                        </a:spcAft>
                        <a:buNone/>
                      </a:pPr>
                      <a:r>
                        <a:rPr lang="id-ID" sz="1200"/>
                        <a:t>4</a:t>
                      </a:r>
                      <a:endParaRPr sz="1200"/>
                    </a:p>
                  </a:txBody>
                  <a:tcPr marL="78800" marR="78800" marT="39400" marB="394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“Matematika”</a:t>
                      </a:r>
                      <a:endParaRPr sz="1200"/>
                    </a:p>
                  </a:txBody>
                  <a:tcPr marL="78800" marR="78800" marT="39400" marB="39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63500" marR="0" lvl="0" indent="0" algn="l" rtl="0">
                        <a:lnSpc>
                          <a:spcPct val="100000"/>
                        </a:lnSpc>
                        <a:spcBef>
                          <a:spcPts val="0"/>
                        </a:spcBef>
                        <a:spcAft>
                          <a:spcPts val="0"/>
                        </a:spcAft>
                        <a:buClr>
                          <a:schemeClr val="dk1"/>
                        </a:buClr>
                        <a:buSzPts val="1200"/>
                        <a:buFont typeface="Calibri"/>
                        <a:buNone/>
                      </a:pPr>
                      <a:r>
                        <a:rPr lang="id-ID" sz="1600" dirty="0"/>
                        <a:t>← top = 4</a:t>
                      </a:r>
                      <a:endParaRPr sz="1600" dirty="0"/>
                    </a:p>
                  </a:txBody>
                  <a:tcPr marL="78800" marR="78800" marT="39400" marB="394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19625">
                <a:tc>
                  <a:txBody>
                    <a:bodyPr/>
                    <a:lstStyle/>
                    <a:p>
                      <a:pPr marL="0" marR="0" lvl="0" indent="0" algn="r" rtl="0">
                        <a:spcBef>
                          <a:spcPts val="0"/>
                        </a:spcBef>
                        <a:spcAft>
                          <a:spcPts val="0"/>
                        </a:spcAft>
                        <a:buNone/>
                      </a:pPr>
                      <a:r>
                        <a:rPr lang="id-ID" sz="1200"/>
                        <a:t>3</a:t>
                      </a:r>
                      <a:endParaRPr sz="1200"/>
                    </a:p>
                  </a:txBody>
                  <a:tcPr marL="78800" marR="78800" marT="39400" marB="394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r>
                        <a:rPr lang="id-ID" sz="1200"/>
                        <a:t>“Basis Data”</a:t>
                      </a:r>
                      <a:endParaRPr sz="1200"/>
                    </a:p>
                  </a:txBody>
                  <a:tcPr marL="78800" marR="78800" marT="39400" marB="39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8800" marR="78800" marT="39400" marB="394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19625">
                <a:tc>
                  <a:txBody>
                    <a:bodyPr/>
                    <a:lstStyle/>
                    <a:p>
                      <a:pPr marL="0" marR="0" lvl="0" indent="0" algn="r" rtl="0">
                        <a:spcBef>
                          <a:spcPts val="0"/>
                        </a:spcBef>
                        <a:spcAft>
                          <a:spcPts val="0"/>
                        </a:spcAft>
                        <a:buNone/>
                      </a:pPr>
                      <a:r>
                        <a:rPr lang="id-ID" sz="1200"/>
                        <a:t>2</a:t>
                      </a:r>
                      <a:endParaRPr sz="1200"/>
                    </a:p>
                  </a:txBody>
                  <a:tcPr marL="78800" marR="78800" marT="39400" marB="394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“Komputer”</a:t>
                      </a:r>
                      <a:endParaRPr sz="1200"/>
                    </a:p>
                  </a:txBody>
                  <a:tcPr marL="78800" marR="78800" marT="39400" marB="39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63500" marR="0" lvl="0" indent="0" algn="l" rtl="0">
                        <a:lnSpc>
                          <a:spcPct val="100000"/>
                        </a:lnSpc>
                        <a:spcBef>
                          <a:spcPts val="0"/>
                        </a:spcBef>
                        <a:spcAft>
                          <a:spcPts val="0"/>
                        </a:spcAft>
                        <a:buClr>
                          <a:schemeClr val="dk1"/>
                        </a:buClr>
                        <a:buSzPts val="1200"/>
                        <a:buFont typeface="Calibri"/>
                        <a:buNone/>
                      </a:pPr>
                      <a:endParaRPr sz="1200"/>
                    </a:p>
                  </a:txBody>
                  <a:tcPr marL="78800" marR="78800" marT="39400" marB="394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319625">
                <a:tc>
                  <a:txBody>
                    <a:bodyPr/>
                    <a:lstStyle/>
                    <a:p>
                      <a:pPr marL="0" marR="0" lvl="0" indent="0" algn="r" rtl="0">
                        <a:spcBef>
                          <a:spcPts val="0"/>
                        </a:spcBef>
                        <a:spcAft>
                          <a:spcPts val="0"/>
                        </a:spcAft>
                        <a:buNone/>
                      </a:pPr>
                      <a:r>
                        <a:rPr lang="id-ID" sz="1200"/>
                        <a:t>1</a:t>
                      </a:r>
                      <a:endParaRPr sz="1200"/>
                    </a:p>
                  </a:txBody>
                  <a:tcPr marL="78800" marR="78800" marT="39400" marB="394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“Android”</a:t>
                      </a:r>
                      <a:endParaRPr sz="1200"/>
                    </a:p>
                  </a:txBody>
                  <a:tcPr marL="78800" marR="78800" marT="39400" marB="39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endParaRPr sz="1200"/>
                    </a:p>
                  </a:txBody>
                  <a:tcPr marL="78800" marR="78800" marT="39400" marB="394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19625">
                <a:tc>
                  <a:txBody>
                    <a:bodyPr/>
                    <a:lstStyle/>
                    <a:p>
                      <a:pPr marL="0" marR="0" lvl="0" indent="0" algn="r" rtl="0">
                        <a:spcBef>
                          <a:spcPts val="0"/>
                        </a:spcBef>
                        <a:spcAft>
                          <a:spcPts val="0"/>
                        </a:spcAft>
                        <a:buNone/>
                      </a:pPr>
                      <a:r>
                        <a:rPr lang="id-ID" sz="1200"/>
                        <a:t>0</a:t>
                      </a:r>
                      <a:endParaRPr sz="1200"/>
                    </a:p>
                  </a:txBody>
                  <a:tcPr marL="78800" marR="78800" marT="39400" marB="394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id-ID" sz="1200"/>
                        <a:t>“Bahasa”</a:t>
                      </a:r>
                      <a:endParaRPr sz="1200"/>
                    </a:p>
                  </a:txBody>
                  <a:tcPr marL="78800" marR="78800" marT="39400" marB="39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8800" marR="78800" marT="39400" marB="3940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319625">
                <a:tc>
                  <a:txBody>
                    <a:bodyPr/>
                    <a:lstStyle/>
                    <a:p>
                      <a:pPr marL="0" marR="0" lvl="0" indent="0" algn="r" rtl="0">
                        <a:spcBef>
                          <a:spcPts val="0"/>
                        </a:spcBef>
                        <a:spcAft>
                          <a:spcPts val="0"/>
                        </a:spcAft>
                        <a:buNone/>
                      </a:pPr>
                      <a:endParaRPr sz="1200"/>
                    </a:p>
                  </a:txBody>
                  <a:tcPr marL="78800" marR="78800" marT="39400" marB="394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78800" marR="78800" marT="39400" marB="394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63500" marR="0" lvl="0" indent="0" algn="l" rtl="0">
                        <a:spcBef>
                          <a:spcPts val="0"/>
                        </a:spcBef>
                        <a:spcAft>
                          <a:spcPts val="0"/>
                        </a:spcAft>
                        <a:buNone/>
                      </a:pPr>
                      <a:endParaRPr sz="1200" dirty="0"/>
                    </a:p>
                  </a:txBody>
                  <a:tcPr marL="78800" marR="78800" marT="39400" marB="394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77" name="Google Shape;377;p23"/>
          <p:cNvSpPr txBox="1"/>
          <p:nvPr/>
        </p:nvSpPr>
        <p:spPr>
          <a:xfrm>
            <a:off x="3445600" y="1170718"/>
            <a:ext cx="5428964"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d-ID"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Pada proses print, pembacaan elemen stack dimulai dari indeks </a:t>
            </a:r>
            <a:r>
              <a:rPr lang="id-ID"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top</a:t>
            </a:r>
            <a:r>
              <a:rPr lang="id-ID"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 sampai dengan indeks </a:t>
            </a:r>
            <a:r>
              <a:rPr lang="id-ID"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0</a:t>
            </a:r>
            <a:endParaRPr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spcBef>
                <a:spcPts val="0"/>
              </a:spcBef>
              <a:spcAft>
                <a:spcPts val="0"/>
              </a:spcAft>
              <a:buNone/>
            </a:pPr>
            <a:r>
              <a:rPr lang="id-ID"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Hasilnya:</a:t>
            </a:r>
            <a:endParaRPr sz="20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id-ID" sz="20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Matematika, Basis Data, Komputer, Android, Bahasa</a:t>
            </a:r>
            <a:endParaRPr sz="20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Fungsi Clear</a:t>
            </a:r>
            <a:endParaRPr sz="3600"/>
          </a:p>
        </p:txBody>
      </p:sp>
      <p:sp>
        <p:nvSpPr>
          <p:cNvPr id="383" name="Google Shape;383;p24"/>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95300" lvl="0" indent="-342900" algn="l" rtl="0">
              <a:lnSpc>
                <a:spcPct val="100000"/>
              </a:lnSpc>
              <a:spcBef>
                <a:spcPts val="0"/>
              </a:spcBef>
              <a:spcAft>
                <a:spcPts val="0"/>
              </a:spcAft>
              <a:buClr>
                <a:schemeClr val="dk1"/>
              </a:buClr>
              <a:buSzPts val="1200"/>
              <a:buFont typeface="Noto Sans Symbols"/>
              <a:buChar char="❑"/>
            </a:pPr>
            <a:r>
              <a:rPr lang="id-ID" sz="2200" dirty="0"/>
              <a:t>Untuk mengosongkan stack dengan cara mengeluarkan seluruh elemen stack</a:t>
            </a:r>
            <a:endParaRPr sz="2200" dirty="0"/>
          </a:p>
          <a:p>
            <a:pPr marL="457200" lvl="0" indent="-228600" algn="l" rtl="0">
              <a:lnSpc>
                <a:spcPct val="100000"/>
              </a:lnSpc>
              <a:spcBef>
                <a:spcPts val="0"/>
              </a:spcBef>
              <a:spcAft>
                <a:spcPts val="0"/>
              </a:spcAft>
              <a:buClr>
                <a:schemeClr val="dk1"/>
              </a:buClr>
              <a:buSzPts val="1200"/>
              <a:buNone/>
            </a:pPr>
            <a:endParaRPr sz="2000" dirty="0"/>
          </a:p>
        </p:txBody>
      </p:sp>
      <p:pic>
        <p:nvPicPr>
          <p:cNvPr id="384" name="Google Shape;384;p24"/>
          <p:cNvPicPr preferRelativeResize="0"/>
          <p:nvPr/>
        </p:nvPicPr>
        <p:blipFill rotWithShape="1">
          <a:blip r:embed="rId3">
            <a:alphaModFix/>
          </a:blip>
          <a:srcRect/>
          <a:stretch/>
        </p:blipFill>
        <p:spPr>
          <a:xfrm>
            <a:off x="1820628" y="2187001"/>
            <a:ext cx="5502744" cy="22204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5"/>
          <p:cNvSpPr txBox="1">
            <a:spLocks noGrp="1"/>
          </p:cNvSpPr>
          <p:nvPr>
            <p:ph type="subTitle" idx="1"/>
          </p:nvPr>
        </p:nvSpPr>
        <p:spPr>
          <a:xfrm>
            <a:off x="1660050" y="1566600"/>
            <a:ext cx="5823900" cy="14784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3000"/>
              <a:buNone/>
            </a:pPr>
            <a:r>
              <a:rPr lang="id-ID" sz="6000" b="1"/>
              <a:t>Postfix Expressions</a:t>
            </a:r>
            <a:endParaRPr sz="6000"/>
          </a:p>
        </p:txBody>
      </p:sp>
    </p:spTree>
    <p:extLst>
      <p:ext uri="{BB962C8B-B14F-4D97-AF65-F5344CB8AC3E}">
        <p14:creationId xmlns:p14="http://schemas.microsoft.com/office/powerpoint/2010/main" val="100350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Expressions</a:t>
            </a:r>
            <a:endParaRPr sz="3600"/>
          </a:p>
        </p:txBody>
      </p:sp>
      <p:sp>
        <p:nvSpPr>
          <p:cNvPr id="395" name="Google Shape;395;p26"/>
          <p:cNvSpPr txBox="1">
            <a:spLocks noGrp="1"/>
          </p:cNvSpPr>
          <p:nvPr>
            <p:ph type="body" idx="1"/>
          </p:nvPr>
        </p:nvSpPr>
        <p:spPr>
          <a:xfrm>
            <a:off x="720000" y="1017725"/>
            <a:ext cx="8086721" cy="3865916"/>
          </a:xfrm>
          <a:prstGeom prst="rect">
            <a:avLst/>
          </a:prstGeom>
          <a:noFill/>
          <a:ln>
            <a:noFill/>
          </a:ln>
        </p:spPr>
        <p:txBody>
          <a:bodyPr spcFirstLastPara="1" wrap="square" lIns="91425" tIns="91425" rIns="91425" bIns="91425" anchor="t" anchorCtr="0">
            <a:noAutofit/>
          </a:bodyPr>
          <a:lstStyle/>
          <a:p>
            <a:pPr marL="0" lvl="0" indent="0" algn="l" rtl="0">
              <a:spcAft>
                <a:spcPts val="0"/>
              </a:spcAft>
              <a:buClr>
                <a:srgbClr val="000000"/>
              </a:buClr>
              <a:buSzPts val="1800"/>
              <a:buNone/>
            </a:pP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Penerapan stack pada bidang aritmatika adalah penulisan ekspresi matematika, yang terdiri dari tiga jenis:</a:t>
            </a:r>
            <a:endParaRPr sz="20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90000"/>
              </a:lnSpc>
              <a:spcBef>
                <a:spcPts val="600"/>
              </a:spcBef>
              <a:spcAft>
                <a:spcPts val="0"/>
              </a:spcAft>
              <a:buClr>
                <a:srgbClr val="0070C0"/>
              </a:buClr>
              <a:buSzPts val="1080"/>
              <a:buFont typeface="Noto Sans Symbols"/>
              <a:buChar char="❑"/>
            </a:pPr>
            <a:r>
              <a:rPr lang="id-ID" sz="20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Notasi infix</a:t>
            </a:r>
            <a:r>
              <a:rPr lang="id-ID" sz="2000"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 </a:t>
            </a: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dengan ciri-ciri:</a:t>
            </a:r>
            <a:endParaRPr sz="2000" dirty="0">
              <a:latin typeface="Calibri" panose="020F0502020204030204" pitchFamily="34" charset="0"/>
              <a:ea typeface="Calibri" panose="020F0502020204030204" pitchFamily="34" charset="0"/>
              <a:cs typeface="Calibri" panose="020F0502020204030204" pitchFamily="34" charset="0"/>
            </a:endParaRPr>
          </a:p>
          <a:p>
            <a:pPr marL="576263" lvl="1" indent="-228600" algn="l" rtl="0">
              <a:lnSpc>
                <a:spcPct val="90000"/>
              </a:lnSpc>
              <a:spcBef>
                <a:spcPts val="600"/>
              </a:spcBef>
              <a:spcAft>
                <a:spcPts val="0"/>
              </a:spcAft>
              <a:buClr>
                <a:srgbClr val="000000"/>
              </a:buClr>
              <a:buSzPts val="1600"/>
              <a:buFont typeface="Arial"/>
              <a:buChar char="•"/>
            </a:pP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Operator berada di antara operand: 3 + 4 * 2</a:t>
            </a:r>
            <a:endParaRPr dirty="0">
              <a:latin typeface="Calibri" panose="020F0502020204030204" pitchFamily="34" charset="0"/>
              <a:ea typeface="Calibri" panose="020F0502020204030204" pitchFamily="34" charset="0"/>
              <a:cs typeface="Calibri" panose="020F0502020204030204" pitchFamily="34" charset="0"/>
            </a:endParaRPr>
          </a:p>
          <a:p>
            <a:pPr marL="576263" lvl="1" indent="-228600" algn="l" rtl="0">
              <a:lnSpc>
                <a:spcPct val="90000"/>
              </a:lnSpc>
              <a:spcBef>
                <a:spcPts val="600"/>
              </a:spcBef>
              <a:spcAft>
                <a:spcPts val="0"/>
              </a:spcAft>
              <a:buClr>
                <a:srgbClr val="000000"/>
              </a:buClr>
              <a:buSzPts val="1600"/>
              <a:buFont typeface="Arial"/>
              <a:buChar char="•"/>
            </a:pP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Tanda kurung lebih diutamakan: (3 + 4) * 2</a:t>
            </a:r>
            <a:endParaRPr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90000"/>
              </a:lnSpc>
              <a:spcBef>
                <a:spcPts val="600"/>
              </a:spcBef>
              <a:spcAft>
                <a:spcPts val="0"/>
              </a:spcAft>
              <a:buClr>
                <a:srgbClr val="0070C0"/>
              </a:buClr>
              <a:buSzPts val="1080"/>
              <a:buFont typeface="Noto Sans Symbols"/>
              <a:buChar char="❑"/>
            </a:pPr>
            <a:r>
              <a:rPr lang="id-ID" sz="20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Notasi prefix</a:t>
            </a: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operator dituliskan </a:t>
            </a:r>
            <a:r>
              <a:rPr lang="id-ID" sz="20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sebelum </a:t>
            </a: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dua operand</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285750" lvl="0" indent="-285750" algn="l" rtl="0">
              <a:lnSpc>
                <a:spcPct val="90000"/>
              </a:lnSpc>
              <a:spcBef>
                <a:spcPts val="600"/>
              </a:spcBef>
              <a:spcAft>
                <a:spcPts val="0"/>
              </a:spcAft>
              <a:buClr>
                <a:srgbClr val="0070C0"/>
              </a:buClr>
              <a:buSzPts val="1080"/>
              <a:buFont typeface="Noto Sans Symbols"/>
              <a:buChar char="❑"/>
            </a:pPr>
            <a:r>
              <a:rPr lang="id-ID" sz="20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Notasi postfix</a:t>
            </a: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operator dituliskan </a:t>
            </a:r>
            <a:r>
              <a:rPr lang="id-ID" sz="20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setelah </a:t>
            </a: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dua operand</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285750" lvl="0" indent="-285750" algn="l" rtl="0">
              <a:lnSpc>
                <a:spcPct val="90000"/>
              </a:lnSpc>
              <a:spcBef>
                <a:spcPts val="600"/>
              </a:spcBef>
              <a:spcAft>
                <a:spcPts val="0"/>
              </a:spcAft>
              <a:buClr>
                <a:srgbClr val="000000"/>
              </a:buClr>
              <a:buSzPts val="1080"/>
              <a:buFont typeface="Noto Sans Symbols"/>
              <a:buChar char="❑"/>
            </a:pPr>
            <a:r>
              <a:rPr lang="id-ID"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Contoh:</a:t>
            </a:r>
            <a:endParaRPr sz="2000" dirty="0">
              <a:latin typeface="Calibri" panose="020F0502020204030204" pitchFamily="34" charset="0"/>
              <a:ea typeface="Calibri" panose="020F0502020204030204" pitchFamily="34" charset="0"/>
              <a:cs typeface="Calibri" panose="020F0502020204030204" pitchFamily="34" charset="0"/>
            </a:endParaRPr>
          </a:p>
          <a:p>
            <a:pPr marL="576263" lvl="1" indent="-228600" algn="l" rtl="0">
              <a:lnSpc>
                <a:spcPct val="100000"/>
              </a:lnSpc>
              <a:spcBef>
                <a:spcPts val="600"/>
              </a:spcBef>
              <a:spcAft>
                <a:spcPts val="0"/>
              </a:spcAft>
              <a:buClr>
                <a:srgbClr val="000000"/>
              </a:buClr>
              <a:buSzPts val="1600"/>
              <a:buFont typeface="Arial"/>
              <a:buChar char="•"/>
            </a:pP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3 + 4 * 2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+ 3 * 4 2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3 4 2 * +</a:t>
            </a:r>
            <a:endParaRPr dirty="0">
              <a:latin typeface="Calibri" panose="020F0502020204030204" pitchFamily="34" charset="0"/>
              <a:ea typeface="Calibri" panose="020F0502020204030204" pitchFamily="34" charset="0"/>
              <a:cs typeface="Calibri" panose="020F0502020204030204" pitchFamily="34" charset="0"/>
            </a:endParaRPr>
          </a:p>
          <a:p>
            <a:pPr marL="576263" lvl="1" indent="-228600" algn="l" rtl="0">
              <a:lnSpc>
                <a:spcPct val="100000"/>
              </a:lnSpc>
              <a:spcAft>
                <a:spcPts val="0"/>
              </a:spcAft>
              <a:buClr>
                <a:srgbClr val="000000"/>
              </a:buClr>
              <a:buSzPts val="1600"/>
              <a:buFont typeface="Arial"/>
              <a:buChar char="•"/>
            </a:pP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(3 + 4) * 2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+ 3 4 2</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3 4 + 2 *</a:t>
            </a:r>
            <a:endParaRPr dirty="0">
              <a:latin typeface="Calibri" panose="020F0502020204030204" pitchFamily="34" charset="0"/>
              <a:ea typeface="Calibri" panose="020F0502020204030204" pitchFamily="34" charset="0"/>
              <a:cs typeface="Calibri" panose="020F0502020204030204" pitchFamily="34" charset="0"/>
            </a:endParaRPr>
          </a:p>
          <a:p>
            <a:pPr marL="274320" lvl="1" indent="0" algn="l" rtl="0">
              <a:lnSpc>
                <a:spcPct val="100000"/>
              </a:lnSpc>
              <a:spcAft>
                <a:spcPts val="0"/>
              </a:spcAft>
              <a:buClr>
                <a:srgbClr val="000000"/>
              </a:buClr>
              <a:buSzPts val="1600"/>
              <a:buNone/>
            </a:pP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Infix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Prefix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Postfix</a:t>
            </a:r>
            <a:endParaRPr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Postfix Expressions</a:t>
            </a:r>
            <a:endParaRPr sz="3600"/>
          </a:p>
        </p:txBody>
      </p:sp>
      <p:sp>
        <p:nvSpPr>
          <p:cNvPr id="401" name="Google Shape;401;p27"/>
          <p:cNvSpPr txBox="1">
            <a:spLocks noGrp="1"/>
          </p:cNvSpPr>
          <p:nvPr>
            <p:ph type="body" idx="1"/>
          </p:nvPr>
        </p:nvSpPr>
        <p:spPr>
          <a:xfrm>
            <a:off x="719999" y="1215750"/>
            <a:ext cx="8206643" cy="3387600"/>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Clr>
                <a:srgbClr val="000000"/>
              </a:buClr>
              <a:buSzPts val="1080"/>
              <a:buFont typeface="Noto Sans Symbols"/>
              <a:buChar char="❑"/>
            </a:pP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Biasanya, ekspresi matematika ditulis menggunakan </a:t>
            </a:r>
            <a:r>
              <a:rPr lang="id-ID" sz="21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notasi infix</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namun </a:t>
            </a:r>
            <a:r>
              <a:rPr lang="id-ID" sz="21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notasi postfix </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adalah notasi yang digunakan oleh mesin kompilasi komputer untuk mempermudah proses pengodean</a:t>
            </a:r>
            <a:r>
              <a:rPr lang="en-US"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C</a:t>
            </a: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ontoh penerapannya pada kalkulator di handphone</a:t>
            </a:r>
            <a:endParaRPr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342900" lvl="0" indent="-342900" algn="l" rtl="0">
              <a:spcBef>
                <a:spcPts val="600"/>
              </a:spcBef>
              <a:spcAft>
                <a:spcPts val="0"/>
              </a:spcAft>
              <a:buClr>
                <a:srgbClr val="000000"/>
              </a:buClr>
              <a:buSzPts val="1080"/>
              <a:buFont typeface="Noto Sans Symbols"/>
              <a:buChar char="❑"/>
            </a:pP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Ketika operand dimasukkan, maka kalkulator</a:t>
            </a:r>
            <a:endParaRPr sz="2100" dirty="0">
              <a:latin typeface="Calibri" panose="020F0502020204030204" pitchFamily="34" charset="0"/>
              <a:ea typeface="Calibri" panose="020F0502020204030204" pitchFamily="34" charset="0"/>
              <a:cs typeface="Calibri" panose="020F0502020204030204" pitchFamily="34" charset="0"/>
            </a:endParaRPr>
          </a:p>
          <a:p>
            <a:pPr marL="685800" lvl="1" indent="-228600" algn="l" rtl="0">
              <a:lnSpc>
                <a:spcPct val="100000"/>
              </a:lnSpc>
              <a:spcAft>
                <a:spcPts val="0"/>
              </a:spcAft>
              <a:buClr>
                <a:srgbClr val="000000"/>
              </a:buClr>
              <a:buSzPts val="1800"/>
              <a:buFont typeface="Arial"/>
              <a:buChar char="•"/>
            </a:pP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Melakukan </a:t>
            </a:r>
            <a:r>
              <a:rPr lang="id-ID"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a:rPr>
              <a:t>push</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ke dalam stack</a:t>
            </a:r>
            <a:endParaRPr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342900" lvl="0" indent="-342900" algn="l" rtl="0">
              <a:spcBef>
                <a:spcPts val="600"/>
              </a:spcBef>
              <a:spcAft>
                <a:spcPts val="0"/>
              </a:spcAft>
              <a:buClr>
                <a:srgbClr val="000000"/>
              </a:buClr>
              <a:buSzPts val="1080"/>
              <a:buFont typeface="Noto Sans Symbols"/>
              <a:buChar char="❑"/>
            </a:pPr>
            <a:r>
              <a:rPr lang="id-ID" sz="21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Ketika operator dimasukkan, maka kalkulator</a:t>
            </a:r>
            <a:endParaRPr sz="2100" dirty="0">
              <a:latin typeface="Calibri" panose="020F0502020204030204" pitchFamily="34" charset="0"/>
              <a:ea typeface="Calibri" panose="020F0502020204030204" pitchFamily="34" charset="0"/>
              <a:cs typeface="Calibri" panose="020F0502020204030204" pitchFamily="34" charset="0"/>
            </a:endParaRPr>
          </a:p>
          <a:p>
            <a:pPr marL="685800" lvl="1" indent="-228600" algn="l" rtl="0">
              <a:lnSpc>
                <a:spcPct val="100000"/>
              </a:lnSpc>
              <a:spcAft>
                <a:spcPts val="0"/>
              </a:spcAft>
              <a:buClr>
                <a:srgbClr val="000000"/>
              </a:buClr>
              <a:buSzPts val="1800"/>
              <a:buFont typeface="Arial"/>
              <a:buChar char="•"/>
            </a:pPr>
            <a:r>
              <a:rPr lang="id-ID"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a:rPr>
              <a:t>Menerapkan operator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untuk dua operand teratas pada stack</a:t>
            </a:r>
            <a:endParaRPr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685800" lvl="1" indent="-228600" algn="l" rtl="0">
              <a:lnSpc>
                <a:spcPct val="100000"/>
              </a:lnSpc>
              <a:spcAft>
                <a:spcPts val="0"/>
              </a:spcAft>
              <a:buClr>
                <a:srgbClr val="000000"/>
              </a:buClr>
              <a:buSzPts val="1800"/>
              <a:buFont typeface="Arial"/>
              <a:buChar char="•"/>
            </a:pP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Melakukan </a:t>
            </a:r>
            <a:r>
              <a:rPr lang="id-ID"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a:rPr>
              <a:t>pop operand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dari stack</a:t>
            </a:r>
            <a:endParaRPr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685800" lvl="1" indent="-228600" algn="l" rtl="0">
              <a:lnSpc>
                <a:spcPct val="100000"/>
              </a:lnSpc>
              <a:spcAft>
                <a:spcPts val="0"/>
              </a:spcAft>
              <a:buClr>
                <a:srgbClr val="000000"/>
              </a:buClr>
              <a:buSzPts val="1800"/>
              <a:buFont typeface="Arial"/>
              <a:buChar char="•"/>
            </a:pP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Melakukan </a:t>
            </a:r>
            <a:r>
              <a:rPr lang="id-ID"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Lato"/>
              </a:rPr>
              <a:t>push hasil operasi </a:t>
            </a:r>
            <a:r>
              <a:rPr lang="id-ID"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perhitungan ke dalam stack</a:t>
            </a:r>
            <a:endParaRPr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Derajat Operator Aritmatika</a:t>
            </a:r>
            <a:endParaRPr sz="3600"/>
          </a:p>
        </p:txBody>
      </p:sp>
      <p:sp>
        <p:nvSpPr>
          <p:cNvPr id="407" name="Google Shape;407;p28"/>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600"/>
              </a:spcBef>
              <a:spcAft>
                <a:spcPts val="0"/>
              </a:spcAft>
              <a:buClr>
                <a:srgbClr val="000000"/>
              </a:buClr>
              <a:buSzPts val="2000"/>
              <a:buNone/>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Urutan derajat operator aritmatika:</a:t>
            </a:r>
            <a:endParaRPr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lnSpc>
                <a:spcPct val="90000"/>
              </a:lnSpc>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Pangkat ^</a:t>
            </a:r>
            <a:endParaRPr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lnSpc>
                <a:spcPct val="90000"/>
              </a:lnSpc>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Perkalian * setara dengan pembagian / dan modulo %</a:t>
            </a:r>
            <a:endParaRPr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lnSpc>
                <a:spcPct val="90000"/>
              </a:lnSpc>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Penjumlahan + setara dengan pengurangan -</a:t>
            </a:r>
            <a:endParaRPr sz="2200" dirty="0">
              <a:latin typeface="Calibri" panose="020F0502020204030204" pitchFamily="34" charset="0"/>
              <a:ea typeface="Calibri" panose="020F0502020204030204" pitchFamily="34" charset="0"/>
              <a:cs typeface="Calibri" panose="020F0502020204030204" pitchFamily="34" charset="0"/>
            </a:endParaRPr>
          </a:p>
          <a:p>
            <a:pPr marL="457200" lvl="0" indent="-228600" algn="l" rtl="0">
              <a:lnSpc>
                <a:spcPct val="100000"/>
              </a:lnSpc>
              <a:spcBef>
                <a:spcPts val="600"/>
              </a:spcBef>
              <a:spcAft>
                <a:spcPts val="0"/>
              </a:spcAft>
              <a:buClr>
                <a:schemeClr val="dk1"/>
              </a:buClr>
              <a:buSzPts val="1200"/>
              <a:buNone/>
            </a:pPr>
            <a:endParaRPr sz="1100"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dirty="0"/>
              <a:t>Jenis Struktur Data</a:t>
            </a:r>
            <a:endParaRPr dirty="0"/>
          </a:p>
        </p:txBody>
      </p:sp>
      <p:pic>
        <p:nvPicPr>
          <p:cNvPr id="84" name="Google Shape;84;p2" descr="Lightbox"/>
          <p:cNvPicPr preferRelativeResize="0"/>
          <p:nvPr/>
        </p:nvPicPr>
        <p:blipFill rotWithShape="1">
          <a:blip r:embed="rId3">
            <a:alphaModFix/>
          </a:blip>
          <a:srcRect/>
          <a:stretch/>
        </p:blipFill>
        <p:spPr>
          <a:xfrm>
            <a:off x="917224" y="1313313"/>
            <a:ext cx="6510646" cy="2877687"/>
          </a:xfrm>
          <a:prstGeom prst="rect">
            <a:avLst/>
          </a:prstGeom>
          <a:noFill/>
          <a:ln>
            <a:noFill/>
          </a:ln>
        </p:spPr>
      </p:pic>
      <p:sp>
        <p:nvSpPr>
          <p:cNvPr id="85" name="Google Shape;85;p2"/>
          <p:cNvSpPr/>
          <p:nvPr/>
        </p:nvSpPr>
        <p:spPr>
          <a:xfrm>
            <a:off x="1883229" y="3516083"/>
            <a:ext cx="936172" cy="751115"/>
          </a:xfrm>
          <a:prstGeom prst="rect">
            <a:avLst/>
          </a:prstGeom>
          <a:noFill/>
          <a:ln w="381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Algoritma Konversi Infix ke Postfix</a:t>
            </a:r>
            <a:endParaRPr sz="3600"/>
          </a:p>
        </p:txBody>
      </p:sp>
      <p:sp>
        <p:nvSpPr>
          <p:cNvPr id="413" name="Google Shape;413;p29"/>
          <p:cNvSpPr txBox="1">
            <a:spLocks noGrp="1"/>
          </p:cNvSpPr>
          <p:nvPr>
            <p:ph type="body" idx="1"/>
          </p:nvPr>
        </p:nvSpPr>
        <p:spPr>
          <a:xfrm>
            <a:off x="720000" y="972629"/>
            <a:ext cx="7704000" cy="33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400"/>
              <a:buNone/>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Buat dan inisialisasi stack untuk menampung operator</a:t>
            </a:r>
            <a:endParaRPr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400"/>
              <a:buNone/>
            </a:pP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WHILE</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ekspresi mempunyai token (operator dan operand)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DO</a:t>
            </a:r>
            <a:endParaRPr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400"/>
              <a:buNone/>
              <a:tabLst>
                <a:tab pos="360363" algn="l"/>
              </a:tabLst>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IF</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token adalah </a:t>
            </a:r>
            <a:r>
              <a:rPr lang="id-ID" sz="1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operand</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THEN</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tambahkan ke string </a:t>
            </a:r>
            <a:r>
              <a:rPr lang="id-ID"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postfix</a:t>
            </a:r>
            <a:endParaRPr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endParaRPr>
          </a:p>
          <a:p>
            <a:pPr marL="0" lvl="0" indent="0" algn="l" rtl="0">
              <a:spcBef>
                <a:spcPts val="0"/>
              </a:spcBef>
              <a:spcAft>
                <a:spcPts val="0"/>
              </a:spcAft>
              <a:buClr>
                <a:srgbClr val="000000"/>
              </a:buClr>
              <a:buSzPts val="1400"/>
              <a:buNone/>
              <a:tabLst>
                <a:tab pos="360363" algn="l"/>
              </a:tabLst>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ELSE IF</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token adalah tanda kurung tutup ‘</a:t>
            </a:r>
            <a:r>
              <a:rPr lang="id-ID" sz="1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THEN</a:t>
            </a:r>
            <a:endParaRPr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400"/>
              <a:buNone/>
              <a:tabLst>
                <a:tab pos="719138" algn="l"/>
              </a:tabLst>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WHILE </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tanda kurung buka ‘(‘ belum ditemukan</a:t>
            </a:r>
            <a:endParaRPr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0" lvl="0" indent="0" algn="l" rtl="0">
              <a:spcBef>
                <a:spcPts val="0"/>
              </a:spcBef>
              <a:spcAft>
                <a:spcPts val="0"/>
              </a:spcAft>
              <a:buClr>
                <a:srgbClr val="000000"/>
              </a:buClr>
              <a:buSzPts val="1400"/>
              <a:buNone/>
              <a:tabLst>
                <a:tab pos="1079500" algn="l"/>
              </a:tabLst>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Pop</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operator dari stack</a:t>
            </a:r>
            <a:endParaRPr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0" lvl="0" indent="0" algn="l" rtl="0">
              <a:spcBef>
                <a:spcPts val="0"/>
              </a:spcBef>
              <a:spcAft>
                <a:spcPts val="0"/>
              </a:spcAft>
              <a:buClr>
                <a:srgbClr val="000000"/>
              </a:buClr>
              <a:buSzPts val="1400"/>
              <a:buNone/>
              <a:tabLst>
                <a:tab pos="1079500" algn="l"/>
              </a:tabLst>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Tambahkan ke string </a:t>
            </a:r>
            <a:r>
              <a:rPr lang="id-ID"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postfix</a:t>
            </a:r>
            <a:endParaRPr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endParaRPr>
          </a:p>
          <a:p>
            <a:pPr marL="0" lvl="0" indent="0" algn="l" rtl="0">
              <a:spcBef>
                <a:spcPts val="0"/>
              </a:spcBef>
              <a:spcAft>
                <a:spcPts val="0"/>
              </a:spcAft>
              <a:buClr>
                <a:srgbClr val="000000"/>
              </a:buClr>
              <a:buSzPts val="1400"/>
              <a:buNone/>
              <a:tabLst>
                <a:tab pos="719138" algn="l"/>
              </a:tabLst>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END WHILE</a:t>
            </a:r>
            <a:endParaRPr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0" lvl="0" indent="0" algn="l" rtl="0">
              <a:spcBef>
                <a:spcPts val="0"/>
              </a:spcBef>
              <a:spcAft>
                <a:spcPts val="0"/>
              </a:spcAft>
              <a:buClr>
                <a:srgbClr val="000000"/>
              </a:buClr>
              <a:buSzPts val="1400"/>
              <a:buNone/>
              <a:tabLst>
                <a:tab pos="719138" algn="l"/>
              </a:tabLs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Hapus tanda kurung buka ‘(‘ yang ditemukan</a:t>
            </a:r>
            <a:endParaRPr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400"/>
              <a:buNone/>
              <a:tabLst>
                <a:tab pos="360363" algn="l"/>
              </a:tabLst>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END IF</a:t>
            </a:r>
            <a:endParaRPr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400"/>
              <a:buNone/>
              <a:tabLst>
                <a:tab pos="360363" algn="l"/>
              </a:tabLst>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IF</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token selanjutnya adalah tanda kurung buka ‘</a:t>
            </a:r>
            <a:r>
              <a:rPr lang="id-ID" sz="1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THEN</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push</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ke stack</a:t>
            </a:r>
            <a:endParaRPr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0" lvl="0" indent="0" algn="l" rtl="0">
              <a:spcBef>
                <a:spcPts val="0"/>
              </a:spcBef>
              <a:spcAft>
                <a:spcPts val="0"/>
              </a:spcAft>
              <a:buClr>
                <a:srgbClr val="000000"/>
              </a:buClr>
              <a:buSzPts val="1400"/>
              <a:buNone/>
              <a:tabLst>
                <a:tab pos="360363" algn="l"/>
              </a:tabLst>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ELSE IF</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token adalah </a:t>
            </a:r>
            <a:r>
              <a:rPr lang="id-ID" sz="1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operator</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THEN</a:t>
            </a:r>
            <a:endParaRPr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400"/>
              <a:buNone/>
              <a:tabLst>
                <a:tab pos="719138" algn="l"/>
              </a:tabLst>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WHILE</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(stack </a:t>
            </a:r>
            <a:r>
              <a:rPr lang="id-ID" sz="12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is not empty</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AND</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(derajat </a:t>
            </a:r>
            <a:r>
              <a:rPr lang="id-ID" sz="12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operator Top &gt;= operator saat ini</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DO</a:t>
            </a:r>
            <a:endParaRPr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400"/>
              <a:buNone/>
              <a:tabLst>
                <a:tab pos="1079500" algn="l"/>
              </a:tabLst>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Pop</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operator dari stack</a:t>
            </a:r>
            <a:endParaRPr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0" lvl="0" indent="0" algn="l" rtl="0">
              <a:spcBef>
                <a:spcPts val="0"/>
              </a:spcBef>
              <a:spcAft>
                <a:spcPts val="0"/>
              </a:spcAft>
              <a:buClr>
                <a:srgbClr val="000000"/>
              </a:buClr>
              <a:buSzPts val="1400"/>
              <a:buNone/>
              <a:tabLst>
                <a:tab pos="1079500" algn="l"/>
              </a:tabLst>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Tambahkan ke string </a:t>
            </a:r>
            <a:r>
              <a:rPr lang="id-ID"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postfix</a:t>
            </a:r>
            <a:endParaRPr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endParaRPr>
          </a:p>
          <a:p>
            <a:pPr marL="0" lvl="0" indent="0" algn="l" rtl="0">
              <a:spcBef>
                <a:spcPts val="0"/>
              </a:spcBef>
              <a:spcAft>
                <a:spcPts val="0"/>
              </a:spcAft>
              <a:buClr>
                <a:srgbClr val="000000"/>
              </a:buClr>
              <a:buSzPts val="1400"/>
              <a:buNone/>
              <a:tabLst>
                <a:tab pos="360363" algn="l"/>
                <a:tab pos="719138" algn="l"/>
              </a:tabLst>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END WHILE</a:t>
            </a:r>
            <a:endParaRPr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400"/>
              <a:buNone/>
              <a:tabLst>
                <a:tab pos="360363" algn="l"/>
                <a:tab pos="719138" algn="l"/>
              </a:tabLst>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Push</a:t>
            </a:r>
            <a:r>
              <a:rPr lang="id-ID" sz="1200"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operator ke stack</a:t>
            </a:r>
            <a:endParaRPr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0" lvl="0" indent="0" algn="l" rtl="0">
              <a:spcBef>
                <a:spcPts val="0"/>
              </a:spcBef>
              <a:spcAft>
                <a:spcPts val="0"/>
              </a:spcAft>
              <a:buClr>
                <a:srgbClr val="000000"/>
              </a:buClr>
              <a:buSzPts val="1400"/>
              <a:buNone/>
              <a:tabLst>
                <a:tab pos="360363" algn="l"/>
              </a:tabLst>
            </a:pPr>
            <a:r>
              <a:rPr lang="id-ID" sz="1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END IF</a:t>
            </a:r>
            <a:endParaRPr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400"/>
              <a:buNone/>
            </a:pPr>
            <a:r>
              <a:rPr lang="id-ID" sz="1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END WHILE</a:t>
            </a:r>
            <a:endParaRPr sz="1200" dirty="0">
              <a:latin typeface="Calibri" panose="020F0502020204030204" pitchFamily="34" charset="0"/>
              <a:ea typeface="Calibri" panose="020F0502020204030204" pitchFamily="34" charset="0"/>
              <a:cs typeface="Calibri" panose="020F0502020204030204" pitchFamily="34" charset="0"/>
            </a:endParaRPr>
          </a:p>
          <a:p>
            <a:pPr marL="457200" lvl="0" indent="-228600" algn="l" rtl="0">
              <a:lnSpc>
                <a:spcPct val="100000"/>
              </a:lnSpc>
              <a:spcBef>
                <a:spcPts val="0"/>
              </a:spcBef>
              <a:spcAft>
                <a:spcPts val="0"/>
              </a:spcAft>
              <a:buClr>
                <a:schemeClr val="dk1"/>
              </a:buClr>
              <a:buSzPts val="1200"/>
              <a:buNone/>
            </a:pPr>
            <a:endParaRPr sz="1050" dirty="0">
              <a:latin typeface="Lato"/>
              <a:ea typeface="Lato"/>
              <a:cs typeface="Lato"/>
              <a:sym typeface="Lato"/>
            </a:endParaRPr>
          </a:p>
        </p:txBody>
      </p:sp>
      <p:grpSp>
        <p:nvGrpSpPr>
          <p:cNvPr id="414" name="Google Shape;414;p29"/>
          <p:cNvGrpSpPr/>
          <p:nvPr/>
        </p:nvGrpSpPr>
        <p:grpSpPr>
          <a:xfrm>
            <a:off x="6354883" y="1058939"/>
            <a:ext cx="1890686" cy="1329836"/>
            <a:chOff x="8198388" y="1863609"/>
            <a:chExt cx="2654792" cy="1867280"/>
          </a:xfrm>
        </p:grpSpPr>
        <p:sp>
          <p:nvSpPr>
            <p:cNvPr id="415" name="Google Shape;415;p29"/>
            <p:cNvSpPr/>
            <p:nvPr/>
          </p:nvSpPr>
          <p:spPr>
            <a:xfrm>
              <a:off x="8301260" y="2411850"/>
              <a:ext cx="599566" cy="1319039"/>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0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p:txBody>
        </p:sp>
        <p:sp>
          <p:nvSpPr>
            <p:cNvPr id="416" name="Google Shape;416;p29"/>
            <p:cNvSpPr txBox="1"/>
            <p:nvPr/>
          </p:nvSpPr>
          <p:spPr>
            <a:xfrm>
              <a:off x="8198388" y="1863609"/>
              <a:ext cx="1005841" cy="4574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1800">
                  <a:solidFill>
                    <a:schemeClr val="dk1"/>
                  </a:solidFill>
                  <a:latin typeface="Times New Roman"/>
                  <a:ea typeface="Times New Roman"/>
                  <a:cs typeface="Times New Roman"/>
                  <a:sym typeface="Times New Roman"/>
                </a:rPr>
                <a:t>stack</a:t>
              </a:r>
              <a:endParaRPr sz="1800">
                <a:solidFill>
                  <a:schemeClr val="dk1"/>
                </a:solidFill>
                <a:latin typeface="Times New Roman"/>
                <a:ea typeface="Times New Roman"/>
                <a:cs typeface="Times New Roman"/>
                <a:sym typeface="Times New Roman"/>
              </a:endParaRPr>
            </a:p>
          </p:txBody>
        </p:sp>
        <p:sp>
          <p:nvSpPr>
            <p:cNvPr id="417" name="Google Shape;417;p29"/>
            <p:cNvSpPr/>
            <p:nvPr/>
          </p:nvSpPr>
          <p:spPr>
            <a:xfrm>
              <a:off x="9329961" y="3147389"/>
              <a:ext cx="1523219" cy="5835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p:txBody>
        </p:sp>
        <p:sp>
          <p:nvSpPr>
            <p:cNvPr id="418" name="Google Shape;418;p29"/>
            <p:cNvSpPr txBox="1"/>
            <p:nvPr/>
          </p:nvSpPr>
          <p:spPr>
            <a:xfrm>
              <a:off x="9204228" y="2579076"/>
              <a:ext cx="1373736" cy="4574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1800">
                  <a:solidFill>
                    <a:schemeClr val="dk1"/>
                  </a:solidFill>
                  <a:latin typeface="Times New Roman"/>
                  <a:ea typeface="Times New Roman"/>
                  <a:cs typeface="Times New Roman"/>
                  <a:sym typeface="Times New Roman"/>
                </a:rPr>
                <a:t>postfix</a:t>
              </a:r>
              <a:endParaRPr sz="1800">
                <a:solidFill>
                  <a:schemeClr val="dk1"/>
                </a:solidFill>
                <a:latin typeface="Times New Roman"/>
                <a:ea typeface="Times New Roman"/>
                <a:cs typeface="Times New Roman"/>
                <a:sym typeface="Times New Roman"/>
              </a:endParaRPr>
            </a:p>
          </p:txBody>
        </p:sp>
      </p:grpSp>
      <p:sp>
        <p:nvSpPr>
          <p:cNvPr id="419" name="Google Shape;419;p29"/>
          <p:cNvSpPr txBox="1"/>
          <p:nvPr/>
        </p:nvSpPr>
        <p:spPr>
          <a:xfrm>
            <a:off x="4258209" y="3590520"/>
            <a:ext cx="4572000" cy="1107955"/>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id-ID" sz="1100" i="1" dirty="0">
                <a:solidFill>
                  <a:schemeClr val="dk1"/>
                </a:solidFill>
                <a:latin typeface="Calibri"/>
                <a:ea typeface="Calibri"/>
                <a:cs typeface="Calibri"/>
                <a:sym typeface="Calibri"/>
              </a:rPr>
              <a:t>Setelah persamaan infix terbaca, pindahkan semua isi stack (yang tersisa) ke postfix</a:t>
            </a:r>
            <a:endParaRPr sz="1100" i="1" dirty="0">
              <a:solidFill>
                <a:schemeClr val="dk1"/>
              </a:solidFill>
              <a:latin typeface="Calibri"/>
              <a:ea typeface="Calibri"/>
              <a:cs typeface="Calibri"/>
              <a:sym typeface="Calibri"/>
            </a:endParaRPr>
          </a:p>
          <a:p>
            <a:pPr marL="0" marR="0" lvl="0" indent="0" algn="l" rtl="0">
              <a:spcBef>
                <a:spcPts val="0"/>
              </a:spcBef>
              <a:spcAft>
                <a:spcPts val="0"/>
              </a:spcAft>
              <a:buNone/>
            </a:pPr>
            <a:r>
              <a:rPr lang="id-ID" sz="1100" b="1" dirty="0">
                <a:solidFill>
                  <a:schemeClr val="dk1"/>
                </a:solidFill>
                <a:latin typeface="Calibri"/>
                <a:ea typeface="Calibri"/>
                <a:cs typeface="Calibri"/>
                <a:sym typeface="Calibri"/>
              </a:rPr>
              <a:t>WHILE</a:t>
            </a:r>
            <a:r>
              <a:rPr lang="id-ID" sz="1100" dirty="0">
                <a:solidFill>
                  <a:schemeClr val="dk1"/>
                </a:solidFill>
                <a:latin typeface="Calibri"/>
                <a:ea typeface="Calibri"/>
                <a:cs typeface="Calibri"/>
                <a:sym typeface="Calibri"/>
              </a:rPr>
              <a:t> stack </a:t>
            </a:r>
            <a:r>
              <a:rPr lang="id-ID" sz="1100" dirty="0">
                <a:solidFill>
                  <a:srgbClr val="1D9A78"/>
                </a:solidFill>
                <a:latin typeface="Calibri"/>
                <a:ea typeface="Calibri"/>
                <a:cs typeface="Calibri"/>
                <a:sym typeface="Calibri"/>
              </a:rPr>
              <a:t>is not empty</a:t>
            </a:r>
            <a:endParaRPr sz="1100" dirty="0">
              <a:solidFill>
                <a:srgbClr val="1D9A78"/>
              </a:solidFill>
              <a:latin typeface="Calibri"/>
              <a:ea typeface="Calibri"/>
              <a:cs typeface="Calibri"/>
              <a:sym typeface="Calibri"/>
            </a:endParaRPr>
          </a:p>
          <a:p>
            <a:pPr marL="0" marR="0" lvl="0" indent="0" algn="l" rtl="0">
              <a:spcBef>
                <a:spcPts val="0"/>
              </a:spcBef>
              <a:spcAft>
                <a:spcPts val="0"/>
              </a:spcAft>
              <a:buNone/>
              <a:tabLst>
                <a:tab pos="360363" algn="l"/>
                <a:tab pos="539750" algn="l"/>
                <a:tab pos="719138" algn="l"/>
              </a:tabLst>
            </a:pPr>
            <a:r>
              <a:rPr lang="en-US" sz="1100" b="1" dirty="0">
                <a:solidFill>
                  <a:schemeClr val="dk1"/>
                </a:solidFill>
                <a:latin typeface="Calibri"/>
                <a:ea typeface="Calibri"/>
                <a:cs typeface="Calibri"/>
                <a:sym typeface="Calibri"/>
              </a:rPr>
              <a:t>	</a:t>
            </a:r>
            <a:r>
              <a:rPr lang="id-ID" sz="1100" b="1" dirty="0">
                <a:solidFill>
                  <a:srgbClr val="0070C0"/>
                </a:solidFill>
                <a:latin typeface="Calibri"/>
                <a:ea typeface="Calibri"/>
                <a:cs typeface="Calibri"/>
                <a:sym typeface="Calibri"/>
              </a:rPr>
              <a:t>Pop</a:t>
            </a:r>
            <a:r>
              <a:rPr lang="id-ID" sz="1100" dirty="0">
                <a:solidFill>
                  <a:schemeClr val="dk1"/>
                </a:solidFill>
                <a:latin typeface="Calibri"/>
                <a:ea typeface="Calibri"/>
                <a:cs typeface="Calibri"/>
                <a:sym typeface="Calibri"/>
              </a:rPr>
              <a:t> operator dari stack</a:t>
            </a:r>
            <a:endParaRPr sz="1100" dirty="0">
              <a:solidFill>
                <a:schemeClr val="dk1"/>
              </a:solidFill>
              <a:latin typeface="Calibri"/>
              <a:ea typeface="Calibri"/>
              <a:cs typeface="Calibri"/>
              <a:sym typeface="Calibri"/>
            </a:endParaRPr>
          </a:p>
          <a:p>
            <a:pPr marL="0" marR="0" lvl="0" indent="0" algn="l" rtl="0">
              <a:spcBef>
                <a:spcPts val="0"/>
              </a:spcBef>
              <a:spcAft>
                <a:spcPts val="0"/>
              </a:spcAft>
              <a:buNone/>
              <a:tabLst>
                <a:tab pos="360363" algn="l"/>
                <a:tab pos="539750" algn="l"/>
              </a:tabLst>
            </a:pPr>
            <a:r>
              <a:rPr lang="en-US" sz="1100" dirty="0">
                <a:solidFill>
                  <a:schemeClr val="dk1"/>
                </a:solidFill>
                <a:latin typeface="Calibri"/>
                <a:ea typeface="Calibri"/>
                <a:cs typeface="Calibri"/>
                <a:sym typeface="Calibri"/>
              </a:rPr>
              <a:t>	</a:t>
            </a:r>
            <a:r>
              <a:rPr lang="id-ID" sz="1100" dirty="0">
                <a:solidFill>
                  <a:schemeClr val="dk1"/>
                </a:solidFill>
                <a:latin typeface="Calibri"/>
                <a:ea typeface="Calibri"/>
                <a:cs typeface="Calibri"/>
                <a:sym typeface="Calibri"/>
              </a:rPr>
              <a:t>Tambahkan ke string </a:t>
            </a:r>
            <a:r>
              <a:rPr lang="id-ID" sz="1100" b="1" dirty="0">
                <a:solidFill>
                  <a:srgbClr val="0070C0"/>
                </a:solidFill>
                <a:latin typeface="Calibri"/>
                <a:ea typeface="Calibri"/>
                <a:cs typeface="Calibri"/>
                <a:sym typeface="Calibri"/>
              </a:rPr>
              <a:t>postfix</a:t>
            </a:r>
            <a:endParaRPr sz="1100" b="1" dirty="0">
              <a:solidFill>
                <a:srgbClr val="0070C0"/>
              </a:solidFill>
              <a:latin typeface="Calibri"/>
              <a:ea typeface="Calibri"/>
              <a:cs typeface="Calibri"/>
              <a:sym typeface="Calibri"/>
            </a:endParaRPr>
          </a:p>
          <a:p>
            <a:pPr marL="0" marR="0" lvl="0" indent="0" algn="l" rtl="0">
              <a:spcBef>
                <a:spcPts val="0"/>
              </a:spcBef>
              <a:spcAft>
                <a:spcPts val="0"/>
              </a:spcAft>
              <a:buNone/>
            </a:pPr>
            <a:r>
              <a:rPr lang="id-ID" sz="1100" b="1" dirty="0">
                <a:solidFill>
                  <a:schemeClr val="dk1"/>
                </a:solidFill>
                <a:latin typeface="Calibri"/>
                <a:ea typeface="Calibri"/>
                <a:cs typeface="Calibri"/>
                <a:sym typeface="Calibri"/>
              </a:rPr>
              <a:t>END WHILE</a:t>
            </a:r>
            <a:endParaRPr sz="1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1</a:t>
            </a:r>
            <a:endParaRPr sz="3600"/>
          </a:p>
        </p:txBody>
      </p:sp>
      <p:sp>
        <p:nvSpPr>
          <p:cNvPr id="425" name="Google Shape;425;p30"/>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03225" lvl="0" indent="-3429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Misalkan terdapat persamaan:</a:t>
            </a:r>
            <a:endParaRPr sz="2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600"/>
              </a:spcBef>
              <a:spcAft>
                <a:spcPts val="0"/>
              </a:spcAft>
              <a:buClr>
                <a:srgbClr val="000000"/>
              </a:buClr>
              <a:buSzPts val="1680"/>
              <a:buNone/>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3 + 2 * 5</a:t>
            </a:r>
            <a:endParaRPr sz="2200" dirty="0">
              <a:latin typeface="Calibri" panose="020F0502020204030204" pitchFamily="34" charset="0"/>
              <a:ea typeface="Calibri" panose="020F0502020204030204" pitchFamily="34" charset="0"/>
              <a:cs typeface="Calibri" panose="020F0502020204030204" pitchFamily="34" charset="0"/>
            </a:endParaRPr>
          </a:p>
          <a:p>
            <a:pPr marL="403225" lvl="0" indent="-3429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Operasi di atas disebut notasi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infix</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notasi infix tersebut harus diubah menjadi notasi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postfix</a:t>
            </a:r>
            <a:endParaRPr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457200" lvl="0" indent="-262890" algn="l" rtl="0">
              <a:lnSpc>
                <a:spcPct val="100000"/>
              </a:lnSpc>
              <a:spcBef>
                <a:spcPts val="600"/>
              </a:spcBef>
              <a:spcAft>
                <a:spcPts val="0"/>
              </a:spcAft>
              <a:buClr>
                <a:schemeClr val="dk1"/>
              </a:buClr>
              <a:buSzPts val="660"/>
              <a:buFont typeface="Noto Sans Symbols"/>
              <a:buNone/>
            </a:pPr>
            <a:endParaRPr sz="1100" dirty="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1 - Penyelesaian</a:t>
            </a:r>
            <a:endParaRPr sz="3600"/>
          </a:p>
        </p:txBody>
      </p:sp>
      <p:sp>
        <p:nvSpPr>
          <p:cNvPr id="431" name="Google Shape;431;p31"/>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03225" lvl="0" indent="-342900" algn="l" rtl="0">
              <a:spcBef>
                <a:spcPts val="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Baca persamaan dari kiri ke kanan</a:t>
            </a:r>
            <a:endParaRPr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p:txBody>
      </p:sp>
      <p:grpSp>
        <p:nvGrpSpPr>
          <p:cNvPr id="432" name="Google Shape;432;p31"/>
          <p:cNvGrpSpPr/>
          <p:nvPr/>
        </p:nvGrpSpPr>
        <p:grpSpPr>
          <a:xfrm>
            <a:off x="2379337" y="1794237"/>
            <a:ext cx="3950612" cy="2529296"/>
            <a:chOff x="2528" y="2204"/>
            <a:chExt cx="6750" cy="4614"/>
          </a:xfrm>
        </p:grpSpPr>
        <p:sp>
          <p:nvSpPr>
            <p:cNvPr id="433" name="Google Shape;433;p31"/>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434" name="Google Shape;434;p31"/>
            <p:cNvSpPr/>
            <p:nvPr/>
          </p:nvSpPr>
          <p:spPr>
            <a:xfrm>
              <a:off x="3278" y="4041"/>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35" name="Google Shape;435;p31"/>
            <p:cNvSpPr/>
            <p:nvPr/>
          </p:nvSpPr>
          <p:spPr>
            <a:xfrm>
              <a:off x="3245" y="2204"/>
              <a:ext cx="227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3 + 2 * 5</a:t>
              </a:r>
              <a:endParaRPr sz="2400" dirty="0">
                <a:solidFill>
                  <a:schemeClr val="dk1"/>
                </a:solidFill>
                <a:latin typeface="Times New Roman"/>
                <a:ea typeface="Times New Roman"/>
                <a:cs typeface="Times New Roman"/>
                <a:sym typeface="Times New Roman"/>
              </a:endParaRPr>
            </a:p>
          </p:txBody>
        </p:sp>
        <p:sp>
          <p:nvSpPr>
            <p:cNvPr id="436" name="Google Shape;436;p31"/>
            <p:cNvSpPr txBox="1"/>
            <p:nvPr/>
          </p:nvSpPr>
          <p:spPr>
            <a:xfrm>
              <a:off x="3143" y="32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437" name="Google Shape;437;p31"/>
            <p:cNvSpPr/>
            <p:nvPr/>
          </p:nvSpPr>
          <p:spPr>
            <a:xfrm>
              <a:off x="4628" y="588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438" name="Google Shape;438;p31"/>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1 - Penyelesaian</a:t>
            </a:r>
            <a:endParaRPr sz="3600"/>
          </a:p>
        </p:txBody>
      </p:sp>
      <p:sp>
        <p:nvSpPr>
          <p:cNvPr id="444" name="Google Shape;444;p32"/>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03225" lvl="0" indent="-342900" algn="l" rtl="0">
              <a:lnSpc>
                <a:spcPct val="100000"/>
              </a:lnSpc>
              <a:spcBef>
                <a:spcPts val="0"/>
              </a:spcBef>
              <a:spcAft>
                <a:spcPts val="0"/>
              </a:spcAft>
              <a:buClr>
                <a:schemeClr val="dk1"/>
              </a:buClr>
              <a:buSzPts val="1200"/>
              <a:buFont typeface="Noto Sans Symbols"/>
              <a:buChar char="❑"/>
            </a:pPr>
            <a:r>
              <a:rPr lang="id-ID" sz="2200" dirty="0">
                <a:latin typeface="Calibri" panose="020F0502020204030204" pitchFamily="34" charset="0"/>
                <a:ea typeface="Calibri" panose="020F0502020204030204" pitchFamily="34" charset="0"/>
                <a:cs typeface="Calibri" panose="020F0502020204030204" pitchFamily="34" charset="0"/>
              </a:rPr>
              <a:t>Langkah 1: Operand 3</a:t>
            </a:r>
            <a:br>
              <a:rPr lang="id-ID" sz="2200" dirty="0">
                <a:latin typeface="Calibri" panose="020F0502020204030204" pitchFamily="34" charset="0"/>
                <a:ea typeface="Calibri" panose="020F0502020204030204" pitchFamily="34" charset="0"/>
                <a:cs typeface="Calibri" panose="020F0502020204030204" pitchFamily="34" charset="0"/>
              </a:rPr>
            </a:br>
            <a:r>
              <a:rPr lang="id-ID" sz="2200" dirty="0">
                <a:latin typeface="Calibri" panose="020F0502020204030204" pitchFamily="34" charset="0"/>
                <a:ea typeface="Calibri" panose="020F0502020204030204" pitchFamily="34" charset="0"/>
                <a:cs typeface="Calibri" panose="020F0502020204030204" pitchFamily="34" charset="0"/>
              </a:rPr>
              <a:t>Masukkan ke postfix</a:t>
            </a:r>
            <a:endParaRPr sz="2200" dirty="0">
              <a:latin typeface="Calibri" panose="020F0502020204030204" pitchFamily="34" charset="0"/>
              <a:ea typeface="Calibri" panose="020F0502020204030204" pitchFamily="34" charset="0"/>
              <a:cs typeface="Calibri" panose="020F0502020204030204" pitchFamily="34" charset="0"/>
            </a:endParaRPr>
          </a:p>
        </p:txBody>
      </p:sp>
      <p:grpSp>
        <p:nvGrpSpPr>
          <p:cNvPr id="445" name="Google Shape;445;p32"/>
          <p:cNvGrpSpPr/>
          <p:nvPr/>
        </p:nvGrpSpPr>
        <p:grpSpPr>
          <a:xfrm>
            <a:off x="2596694" y="2074054"/>
            <a:ext cx="3950612" cy="2529296"/>
            <a:chOff x="2528" y="2204"/>
            <a:chExt cx="6750" cy="4614"/>
          </a:xfrm>
        </p:grpSpPr>
        <p:sp>
          <p:nvSpPr>
            <p:cNvPr id="446" name="Google Shape;446;p32"/>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447" name="Google Shape;447;p32"/>
            <p:cNvSpPr/>
            <p:nvPr/>
          </p:nvSpPr>
          <p:spPr>
            <a:xfrm>
              <a:off x="3278" y="4041"/>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48" name="Google Shape;448;p32"/>
            <p:cNvSpPr/>
            <p:nvPr/>
          </p:nvSpPr>
          <p:spPr>
            <a:xfrm>
              <a:off x="3245" y="2204"/>
              <a:ext cx="227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rgbClr val="0070C0"/>
                  </a:solidFill>
                  <a:latin typeface="Times New Roman"/>
                  <a:ea typeface="Times New Roman"/>
                  <a:cs typeface="Times New Roman"/>
                  <a:sym typeface="Times New Roman"/>
                </a:rPr>
                <a:t>3</a:t>
              </a:r>
              <a:r>
                <a:rPr lang="id-ID" sz="2400" b="1" dirty="0">
                  <a:solidFill>
                    <a:schemeClr val="dk1"/>
                  </a:solidFill>
                  <a:latin typeface="Times New Roman"/>
                  <a:ea typeface="Times New Roman"/>
                  <a:cs typeface="Times New Roman"/>
                  <a:sym typeface="Times New Roman"/>
                </a:rPr>
                <a:t> + 2 * 5</a:t>
              </a:r>
              <a:endParaRPr sz="2400" dirty="0">
                <a:solidFill>
                  <a:schemeClr val="dk1"/>
                </a:solidFill>
                <a:latin typeface="Times New Roman"/>
                <a:ea typeface="Times New Roman"/>
                <a:cs typeface="Times New Roman"/>
                <a:sym typeface="Times New Roman"/>
              </a:endParaRPr>
            </a:p>
          </p:txBody>
        </p:sp>
        <p:sp>
          <p:nvSpPr>
            <p:cNvPr id="449" name="Google Shape;449;p32"/>
            <p:cNvSpPr txBox="1"/>
            <p:nvPr/>
          </p:nvSpPr>
          <p:spPr>
            <a:xfrm>
              <a:off x="3114" y="3219"/>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450" name="Google Shape;450;p32"/>
            <p:cNvSpPr/>
            <p:nvPr/>
          </p:nvSpPr>
          <p:spPr>
            <a:xfrm>
              <a:off x="4628" y="588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400" dirty="0">
                  <a:solidFill>
                    <a:schemeClr val="dk1"/>
                  </a:solidFill>
                  <a:latin typeface="Times New Roman"/>
                  <a:ea typeface="Times New Roman"/>
                  <a:cs typeface="Times New Roman"/>
                  <a:sym typeface="Times New Roman"/>
                </a:rPr>
                <a:t>3</a:t>
              </a:r>
              <a:endParaRPr sz="2400" dirty="0">
                <a:solidFill>
                  <a:schemeClr val="dk1"/>
                </a:solidFill>
                <a:latin typeface="Times New Roman"/>
                <a:ea typeface="Times New Roman"/>
                <a:cs typeface="Times New Roman"/>
                <a:sym typeface="Times New Roman"/>
              </a:endParaRPr>
            </a:p>
          </p:txBody>
        </p:sp>
        <p:sp>
          <p:nvSpPr>
            <p:cNvPr id="451" name="Google Shape;451;p32"/>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1 - Penyelesaian</a:t>
            </a:r>
            <a:endParaRPr sz="3600"/>
          </a:p>
        </p:txBody>
      </p:sp>
      <p:sp>
        <p:nvSpPr>
          <p:cNvPr id="457" name="Google Shape;457;p33"/>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2: Operator +</a:t>
            </a:r>
            <a:br>
              <a:rPr lang="id-ID" sz="2200" dirty="0"/>
            </a:br>
            <a:r>
              <a:rPr lang="id-ID" sz="2200" dirty="0"/>
              <a:t>Push ke stack karena stack masih kosong</a:t>
            </a:r>
            <a:endParaRPr sz="2200" dirty="0"/>
          </a:p>
        </p:txBody>
      </p:sp>
      <p:grpSp>
        <p:nvGrpSpPr>
          <p:cNvPr id="458" name="Google Shape;458;p33"/>
          <p:cNvGrpSpPr/>
          <p:nvPr/>
        </p:nvGrpSpPr>
        <p:grpSpPr>
          <a:xfrm>
            <a:off x="2541863" y="2123708"/>
            <a:ext cx="3950612" cy="2529296"/>
            <a:chOff x="2528" y="2204"/>
            <a:chExt cx="6750" cy="4614"/>
          </a:xfrm>
        </p:grpSpPr>
        <p:sp>
          <p:nvSpPr>
            <p:cNvPr id="459" name="Google Shape;459;p33"/>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460" name="Google Shape;460;p33"/>
            <p:cNvSpPr/>
            <p:nvPr/>
          </p:nvSpPr>
          <p:spPr>
            <a:xfrm>
              <a:off x="3278" y="4041"/>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461" name="Google Shape;461;p33"/>
            <p:cNvSpPr/>
            <p:nvPr/>
          </p:nvSpPr>
          <p:spPr>
            <a:xfrm>
              <a:off x="3245" y="2204"/>
              <a:ext cx="227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3 </a:t>
              </a:r>
              <a:r>
                <a:rPr lang="id-ID" sz="2400" b="1" dirty="0">
                  <a:solidFill>
                    <a:srgbClr val="0070C0"/>
                  </a:solidFill>
                  <a:latin typeface="Times New Roman"/>
                  <a:ea typeface="Times New Roman"/>
                  <a:cs typeface="Times New Roman"/>
                  <a:sym typeface="Times New Roman"/>
                </a:rPr>
                <a:t>+</a:t>
              </a:r>
              <a:r>
                <a:rPr lang="id-ID" sz="2400" b="1" dirty="0">
                  <a:solidFill>
                    <a:schemeClr val="dk1"/>
                  </a:solidFill>
                  <a:latin typeface="Times New Roman"/>
                  <a:ea typeface="Times New Roman"/>
                  <a:cs typeface="Times New Roman"/>
                  <a:sym typeface="Times New Roman"/>
                </a:rPr>
                <a:t> 2 * 5</a:t>
              </a:r>
              <a:endParaRPr sz="2400" dirty="0">
                <a:solidFill>
                  <a:schemeClr val="dk1"/>
                </a:solidFill>
                <a:latin typeface="Times New Roman"/>
                <a:ea typeface="Times New Roman"/>
                <a:cs typeface="Times New Roman"/>
                <a:sym typeface="Times New Roman"/>
              </a:endParaRPr>
            </a:p>
          </p:txBody>
        </p:sp>
        <p:sp>
          <p:nvSpPr>
            <p:cNvPr id="462" name="Google Shape;462;p33"/>
            <p:cNvSpPr txBox="1"/>
            <p:nvPr/>
          </p:nvSpPr>
          <p:spPr>
            <a:xfrm>
              <a:off x="3143" y="32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463" name="Google Shape;463;p33"/>
            <p:cNvSpPr/>
            <p:nvPr/>
          </p:nvSpPr>
          <p:spPr>
            <a:xfrm>
              <a:off x="4628" y="588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400" dirty="0">
                  <a:solidFill>
                    <a:schemeClr val="dk1"/>
                  </a:solidFill>
                  <a:latin typeface="Times New Roman"/>
                  <a:ea typeface="Times New Roman"/>
                  <a:cs typeface="Times New Roman"/>
                  <a:sym typeface="Times New Roman"/>
                </a:rPr>
                <a:t>3</a:t>
              </a:r>
              <a:endParaRPr sz="2400" dirty="0">
                <a:solidFill>
                  <a:schemeClr val="dk1"/>
                </a:solidFill>
                <a:latin typeface="Times New Roman"/>
                <a:ea typeface="Times New Roman"/>
                <a:cs typeface="Times New Roman"/>
                <a:sym typeface="Times New Roman"/>
              </a:endParaRPr>
            </a:p>
          </p:txBody>
        </p:sp>
        <p:sp>
          <p:nvSpPr>
            <p:cNvPr id="464" name="Google Shape;464;p33"/>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
        <p:nvSpPr>
          <p:cNvPr id="465" name="Google Shape;465;p33"/>
          <p:cNvSpPr txBox="1"/>
          <p:nvPr/>
        </p:nvSpPr>
        <p:spPr>
          <a:xfrm>
            <a:off x="720000" y="4279985"/>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466" name="Google Shape;466;p33"/>
          <p:cNvCxnSpPr>
            <a:cxnSpLocks/>
            <a:stCxn id="465" idx="3"/>
          </p:cNvCxnSpPr>
          <p:nvPr/>
        </p:nvCxnSpPr>
        <p:spPr>
          <a:xfrm>
            <a:off x="2254996" y="4480040"/>
            <a:ext cx="779964" cy="13548"/>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1 - Penyelesaian</a:t>
            </a:r>
            <a:endParaRPr sz="3600"/>
          </a:p>
        </p:txBody>
      </p:sp>
      <p:sp>
        <p:nvSpPr>
          <p:cNvPr id="472" name="Google Shape;472;p34"/>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3: Operand 2</a:t>
            </a:r>
            <a:br>
              <a:rPr lang="id-ID" sz="2200" dirty="0"/>
            </a:br>
            <a:r>
              <a:rPr lang="id-ID" sz="2200" dirty="0"/>
              <a:t>Masukkan ke postfix</a:t>
            </a:r>
            <a:endParaRPr sz="2200" dirty="0"/>
          </a:p>
        </p:txBody>
      </p:sp>
      <p:grpSp>
        <p:nvGrpSpPr>
          <p:cNvPr id="473" name="Google Shape;473;p34"/>
          <p:cNvGrpSpPr/>
          <p:nvPr/>
        </p:nvGrpSpPr>
        <p:grpSpPr>
          <a:xfrm>
            <a:off x="2568562" y="2123708"/>
            <a:ext cx="3950612" cy="2529296"/>
            <a:chOff x="2528" y="2204"/>
            <a:chExt cx="6750" cy="4614"/>
          </a:xfrm>
        </p:grpSpPr>
        <p:sp>
          <p:nvSpPr>
            <p:cNvPr id="474" name="Google Shape;474;p34"/>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475" name="Google Shape;475;p34"/>
            <p:cNvSpPr/>
            <p:nvPr/>
          </p:nvSpPr>
          <p:spPr>
            <a:xfrm>
              <a:off x="3278" y="4041"/>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476" name="Google Shape;476;p34"/>
            <p:cNvSpPr/>
            <p:nvPr/>
          </p:nvSpPr>
          <p:spPr>
            <a:xfrm>
              <a:off x="3245" y="2204"/>
              <a:ext cx="227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3 + </a:t>
              </a:r>
              <a:r>
                <a:rPr lang="id-ID" sz="2400" b="1" dirty="0">
                  <a:solidFill>
                    <a:srgbClr val="0070C0"/>
                  </a:solidFill>
                  <a:latin typeface="Times New Roman"/>
                  <a:ea typeface="Times New Roman"/>
                  <a:cs typeface="Times New Roman"/>
                  <a:sym typeface="Times New Roman"/>
                </a:rPr>
                <a:t>2</a:t>
              </a:r>
              <a:r>
                <a:rPr lang="id-ID" sz="2400" b="1" dirty="0">
                  <a:solidFill>
                    <a:schemeClr val="dk1"/>
                  </a:solidFill>
                  <a:latin typeface="Times New Roman"/>
                  <a:ea typeface="Times New Roman"/>
                  <a:cs typeface="Times New Roman"/>
                  <a:sym typeface="Times New Roman"/>
                </a:rPr>
                <a:t> * 5</a:t>
              </a:r>
              <a:endParaRPr sz="2400" dirty="0">
                <a:solidFill>
                  <a:schemeClr val="dk1"/>
                </a:solidFill>
                <a:latin typeface="Times New Roman"/>
                <a:ea typeface="Times New Roman"/>
                <a:cs typeface="Times New Roman"/>
                <a:sym typeface="Times New Roman"/>
              </a:endParaRPr>
            </a:p>
          </p:txBody>
        </p:sp>
        <p:sp>
          <p:nvSpPr>
            <p:cNvPr id="477" name="Google Shape;477;p34"/>
            <p:cNvSpPr txBox="1"/>
            <p:nvPr/>
          </p:nvSpPr>
          <p:spPr>
            <a:xfrm>
              <a:off x="3143" y="32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478" name="Google Shape;478;p34"/>
            <p:cNvSpPr/>
            <p:nvPr/>
          </p:nvSpPr>
          <p:spPr>
            <a:xfrm>
              <a:off x="4628" y="588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400">
                  <a:solidFill>
                    <a:schemeClr val="dk1"/>
                  </a:solidFill>
                  <a:latin typeface="Times New Roman"/>
                  <a:ea typeface="Times New Roman"/>
                  <a:cs typeface="Times New Roman"/>
                  <a:sym typeface="Times New Roman"/>
                </a:rPr>
                <a:t>3 2</a:t>
              </a:r>
              <a:endParaRPr sz="2400">
                <a:solidFill>
                  <a:schemeClr val="dk1"/>
                </a:solidFill>
                <a:latin typeface="Times New Roman"/>
                <a:ea typeface="Times New Roman"/>
                <a:cs typeface="Times New Roman"/>
                <a:sym typeface="Times New Roman"/>
              </a:endParaRPr>
            </a:p>
          </p:txBody>
        </p:sp>
        <p:sp>
          <p:nvSpPr>
            <p:cNvPr id="479" name="Google Shape;479;p34"/>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
        <p:nvSpPr>
          <p:cNvPr id="480" name="Google Shape;480;p34"/>
          <p:cNvSpPr txBox="1"/>
          <p:nvPr/>
        </p:nvSpPr>
        <p:spPr>
          <a:xfrm>
            <a:off x="645366" y="4150102"/>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481" name="Google Shape;481;p34"/>
          <p:cNvCxnSpPr>
            <a:cxnSpLocks/>
            <a:stCxn id="480" idx="3"/>
          </p:cNvCxnSpPr>
          <p:nvPr/>
        </p:nvCxnSpPr>
        <p:spPr>
          <a:xfrm>
            <a:off x="2180362" y="4350157"/>
            <a:ext cx="827157" cy="101770"/>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1 - Penyelesaian</a:t>
            </a:r>
            <a:endParaRPr sz="3600"/>
          </a:p>
        </p:txBody>
      </p:sp>
      <p:sp>
        <p:nvSpPr>
          <p:cNvPr id="487" name="Google Shape;487;p35"/>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4: Operator *</a:t>
            </a:r>
            <a:br>
              <a:rPr lang="id-ID" sz="2000" dirty="0"/>
            </a:br>
            <a:r>
              <a:rPr lang="id-ID" sz="2000" dirty="0"/>
              <a:t>Push ke stack karena derajat operator Top of stack + </a:t>
            </a:r>
            <a:r>
              <a:rPr lang="id-ID" sz="2000" b="1" dirty="0"/>
              <a:t>lebih kecil</a:t>
            </a:r>
            <a:r>
              <a:rPr lang="id-ID" sz="2000" dirty="0"/>
              <a:t> dari derajat operator *</a:t>
            </a:r>
            <a:endParaRPr dirty="0"/>
          </a:p>
        </p:txBody>
      </p:sp>
      <p:grpSp>
        <p:nvGrpSpPr>
          <p:cNvPr id="488" name="Google Shape;488;p35"/>
          <p:cNvGrpSpPr/>
          <p:nvPr/>
        </p:nvGrpSpPr>
        <p:grpSpPr>
          <a:xfrm>
            <a:off x="2568500" y="2272079"/>
            <a:ext cx="3950612" cy="2529296"/>
            <a:chOff x="2528" y="2204"/>
            <a:chExt cx="6750" cy="4614"/>
          </a:xfrm>
        </p:grpSpPr>
        <p:sp>
          <p:nvSpPr>
            <p:cNvPr id="489" name="Google Shape;489;p35"/>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490" name="Google Shape;490;p35"/>
            <p:cNvSpPr/>
            <p:nvPr/>
          </p:nvSpPr>
          <p:spPr>
            <a:xfrm>
              <a:off x="3244" y="3653"/>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491" name="Google Shape;491;p35"/>
            <p:cNvSpPr/>
            <p:nvPr/>
          </p:nvSpPr>
          <p:spPr>
            <a:xfrm>
              <a:off x="3245" y="2204"/>
              <a:ext cx="227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a:solidFill>
                    <a:schemeClr val="dk1"/>
                  </a:solidFill>
                  <a:latin typeface="Times New Roman"/>
                  <a:ea typeface="Times New Roman"/>
                  <a:cs typeface="Times New Roman"/>
                  <a:sym typeface="Times New Roman"/>
                </a:rPr>
                <a:t>3 + 2 </a:t>
              </a:r>
              <a:r>
                <a:rPr lang="id-ID" sz="2400" b="1">
                  <a:solidFill>
                    <a:srgbClr val="0070C0"/>
                  </a:solidFill>
                  <a:latin typeface="Times New Roman"/>
                  <a:ea typeface="Times New Roman"/>
                  <a:cs typeface="Times New Roman"/>
                  <a:sym typeface="Times New Roman"/>
                </a:rPr>
                <a:t>*</a:t>
              </a:r>
              <a:r>
                <a:rPr lang="id-ID" sz="2400" b="1">
                  <a:solidFill>
                    <a:schemeClr val="dk1"/>
                  </a:solidFill>
                  <a:latin typeface="Times New Roman"/>
                  <a:ea typeface="Times New Roman"/>
                  <a:cs typeface="Times New Roman"/>
                  <a:sym typeface="Times New Roman"/>
                </a:rPr>
                <a:t> 5</a:t>
              </a:r>
              <a:endParaRPr sz="2400">
                <a:solidFill>
                  <a:schemeClr val="dk1"/>
                </a:solidFill>
                <a:latin typeface="Times New Roman"/>
                <a:ea typeface="Times New Roman"/>
                <a:cs typeface="Times New Roman"/>
                <a:sym typeface="Times New Roman"/>
              </a:endParaRPr>
            </a:p>
          </p:txBody>
        </p:sp>
        <p:sp>
          <p:nvSpPr>
            <p:cNvPr id="492" name="Google Shape;492;p35"/>
            <p:cNvSpPr txBox="1"/>
            <p:nvPr/>
          </p:nvSpPr>
          <p:spPr>
            <a:xfrm>
              <a:off x="3143" y="3031"/>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493" name="Google Shape;493;p35"/>
            <p:cNvSpPr/>
            <p:nvPr/>
          </p:nvSpPr>
          <p:spPr>
            <a:xfrm>
              <a:off x="4463" y="546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3 2</a:t>
              </a:r>
              <a:endParaRPr sz="2200" dirty="0">
                <a:solidFill>
                  <a:schemeClr val="dk1"/>
                </a:solidFill>
                <a:latin typeface="Times New Roman"/>
                <a:ea typeface="Times New Roman"/>
                <a:cs typeface="Times New Roman"/>
                <a:sym typeface="Times New Roman"/>
              </a:endParaRPr>
            </a:p>
          </p:txBody>
        </p:sp>
        <p:sp>
          <p:nvSpPr>
            <p:cNvPr id="494" name="Google Shape;494;p35"/>
            <p:cNvSpPr txBox="1"/>
            <p:nvPr/>
          </p:nvSpPr>
          <p:spPr>
            <a:xfrm>
              <a:off x="4463" y="4604"/>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postfix</a:t>
              </a:r>
              <a:endParaRPr sz="2000" dirty="0">
                <a:solidFill>
                  <a:schemeClr val="dk1"/>
                </a:solidFill>
                <a:latin typeface="Times New Roman"/>
                <a:ea typeface="Times New Roman"/>
                <a:cs typeface="Times New Roman"/>
                <a:sym typeface="Times New Roman"/>
              </a:endParaRPr>
            </a:p>
          </p:txBody>
        </p:sp>
      </p:grpSp>
      <p:sp>
        <p:nvSpPr>
          <p:cNvPr id="495" name="Google Shape;495;p35"/>
          <p:cNvSpPr txBox="1"/>
          <p:nvPr/>
        </p:nvSpPr>
        <p:spPr>
          <a:xfrm>
            <a:off x="939304" y="4150102"/>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496" name="Google Shape;496;p35"/>
          <p:cNvCxnSpPr>
            <a:cxnSpLocks/>
          </p:cNvCxnSpPr>
          <p:nvPr/>
        </p:nvCxnSpPr>
        <p:spPr>
          <a:xfrm>
            <a:off x="2443397" y="4350157"/>
            <a:ext cx="544161" cy="0"/>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1 - Penyelesaian</a:t>
            </a:r>
            <a:endParaRPr sz="3600"/>
          </a:p>
        </p:txBody>
      </p:sp>
      <p:sp>
        <p:nvSpPr>
          <p:cNvPr id="502" name="Google Shape;502;p36"/>
          <p:cNvSpPr txBox="1">
            <a:spLocks noGrp="1"/>
          </p:cNvSpPr>
          <p:nvPr>
            <p:ph type="body" idx="1"/>
          </p:nvPr>
        </p:nvSpPr>
        <p:spPr>
          <a:xfrm>
            <a:off x="720000" y="1162612"/>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Aft>
                <a:spcPts val="0"/>
              </a:spcAft>
              <a:buClr>
                <a:schemeClr val="dk1"/>
              </a:buClr>
              <a:buSzPts val="1200"/>
              <a:buFont typeface="Noto Sans Symbols"/>
              <a:buChar char="❑"/>
            </a:pPr>
            <a:r>
              <a:rPr lang="id-ID" sz="2200" dirty="0"/>
              <a:t>Langkah 5: Operand 5</a:t>
            </a:r>
            <a:br>
              <a:rPr lang="id-ID" sz="2200" dirty="0"/>
            </a:br>
            <a:r>
              <a:rPr lang="id-ID" sz="2200" dirty="0"/>
              <a:t>Masukkan ke postfix</a:t>
            </a:r>
            <a:endParaRPr sz="2200" dirty="0"/>
          </a:p>
        </p:txBody>
      </p:sp>
      <p:grpSp>
        <p:nvGrpSpPr>
          <p:cNvPr id="503" name="Google Shape;503;p36"/>
          <p:cNvGrpSpPr/>
          <p:nvPr/>
        </p:nvGrpSpPr>
        <p:grpSpPr>
          <a:xfrm>
            <a:off x="2596694" y="2086546"/>
            <a:ext cx="3950612" cy="2529296"/>
            <a:chOff x="2528" y="2204"/>
            <a:chExt cx="6750" cy="4614"/>
          </a:xfrm>
        </p:grpSpPr>
        <p:sp>
          <p:nvSpPr>
            <p:cNvPr id="504" name="Google Shape;504;p36"/>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505" name="Google Shape;505;p36"/>
            <p:cNvSpPr/>
            <p:nvPr/>
          </p:nvSpPr>
          <p:spPr>
            <a:xfrm>
              <a:off x="3200" y="3812"/>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06" name="Google Shape;506;p36"/>
            <p:cNvSpPr/>
            <p:nvPr/>
          </p:nvSpPr>
          <p:spPr>
            <a:xfrm>
              <a:off x="3245" y="2204"/>
              <a:ext cx="227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3 + 2 * </a:t>
              </a:r>
              <a:r>
                <a:rPr lang="id-ID" sz="2400" b="1" dirty="0">
                  <a:solidFill>
                    <a:srgbClr val="0070C0"/>
                  </a:solidFill>
                  <a:latin typeface="Times New Roman"/>
                  <a:ea typeface="Times New Roman"/>
                  <a:cs typeface="Times New Roman"/>
                  <a:sym typeface="Times New Roman"/>
                </a:rPr>
                <a:t>5</a:t>
              </a:r>
              <a:endParaRPr sz="2400" dirty="0">
                <a:solidFill>
                  <a:srgbClr val="0070C0"/>
                </a:solidFill>
                <a:latin typeface="Times New Roman"/>
                <a:ea typeface="Times New Roman"/>
                <a:cs typeface="Times New Roman"/>
                <a:sym typeface="Times New Roman"/>
              </a:endParaRPr>
            </a:p>
          </p:txBody>
        </p:sp>
        <p:sp>
          <p:nvSpPr>
            <p:cNvPr id="507" name="Google Shape;507;p36"/>
            <p:cNvSpPr txBox="1"/>
            <p:nvPr/>
          </p:nvSpPr>
          <p:spPr>
            <a:xfrm>
              <a:off x="3143" y="3031"/>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508" name="Google Shape;508;p36"/>
            <p:cNvSpPr/>
            <p:nvPr/>
          </p:nvSpPr>
          <p:spPr>
            <a:xfrm>
              <a:off x="4544" y="5641"/>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400" dirty="0">
                  <a:solidFill>
                    <a:schemeClr val="dk1"/>
                  </a:solidFill>
                  <a:latin typeface="Times New Roman"/>
                  <a:ea typeface="Times New Roman"/>
                  <a:cs typeface="Times New Roman"/>
                  <a:sym typeface="Times New Roman"/>
                </a:rPr>
                <a:t>3 2 5</a:t>
              </a:r>
              <a:endParaRPr sz="2400" dirty="0">
                <a:solidFill>
                  <a:schemeClr val="dk1"/>
                </a:solidFill>
                <a:latin typeface="Times New Roman"/>
                <a:ea typeface="Times New Roman"/>
                <a:cs typeface="Times New Roman"/>
                <a:sym typeface="Times New Roman"/>
              </a:endParaRPr>
            </a:p>
          </p:txBody>
        </p:sp>
        <p:sp>
          <p:nvSpPr>
            <p:cNvPr id="509" name="Google Shape;509;p36"/>
            <p:cNvSpPr txBox="1"/>
            <p:nvPr/>
          </p:nvSpPr>
          <p:spPr>
            <a:xfrm>
              <a:off x="4463" y="4654"/>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postfix</a:t>
              </a:r>
              <a:endParaRPr sz="2000" dirty="0">
                <a:solidFill>
                  <a:schemeClr val="dk1"/>
                </a:solidFill>
                <a:latin typeface="Times New Roman"/>
                <a:ea typeface="Times New Roman"/>
                <a:cs typeface="Times New Roman"/>
                <a:sym typeface="Times New Roman"/>
              </a:endParaRPr>
            </a:p>
          </p:txBody>
        </p:sp>
      </p:grpSp>
      <p:sp>
        <p:nvSpPr>
          <p:cNvPr id="510" name="Google Shape;510;p36"/>
          <p:cNvSpPr txBox="1"/>
          <p:nvPr/>
        </p:nvSpPr>
        <p:spPr>
          <a:xfrm>
            <a:off x="645366" y="4150102"/>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a:solidFill>
                  <a:schemeClr val="accent1"/>
                </a:solidFill>
                <a:latin typeface="Calibri"/>
                <a:ea typeface="Calibri"/>
                <a:cs typeface="Calibri"/>
                <a:sym typeface="Calibri"/>
              </a:rPr>
              <a:t>top of stack</a:t>
            </a:r>
            <a:endParaRPr sz="2000">
              <a:solidFill>
                <a:schemeClr val="accent1"/>
              </a:solidFill>
              <a:latin typeface="Calibri"/>
              <a:ea typeface="Calibri"/>
              <a:cs typeface="Calibri"/>
              <a:sym typeface="Calibri"/>
            </a:endParaRPr>
          </a:p>
        </p:txBody>
      </p:sp>
      <p:cxnSp>
        <p:nvCxnSpPr>
          <p:cNvPr id="511" name="Google Shape;511;p36"/>
          <p:cNvCxnSpPr>
            <a:cxnSpLocks/>
            <a:stCxn id="510" idx="3"/>
          </p:cNvCxnSpPr>
          <p:nvPr/>
        </p:nvCxnSpPr>
        <p:spPr>
          <a:xfrm>
            <a:off x="2180362" y="4350157"/>
            <a:ext cx="776277" cy="10508"/>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1 - Penyelesaian</a:t>
            </a:r>
            <a:endParaRPr sz="3600"/>
          </a:p>
        </p:txBody>
      </p:sp>
      <p:sp>
        <p:nvSpPr>
          <p:cNvPr id="517" name="Google Shape;517;p37"/>
          <p:cNvSpPr txBox="1">
            <a:spLocks noGrp="1"/>
          </p:cNvSpPr>
          <p:nvPr>
            <p:ph type="body" idx="1"/>
          </p:nvPr>
        </p:nvSpPr>
        <p:spPr>
          <a:xfrm>
            <a:off x="720000" y="1138793"/>
            <a:ext cx="8056741"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6</a:t>
            </a:r>
            <a:br>
              <a:rPr lang="id-ID" sz="2200" dirty="0"/>
            </a:br>
            <a:r>
              <a:rPr lang="id-ID" sz="2000" dirty="0"/>
              <a:t>Semua persamaan sudah terbaca, pop semua isi stack dan masukkan ke postfix secara berurutan, yaitu operator * terlebih dahulu</a:t>
            </a:r>
            <a:endParaRPr sz="2000" dirty="0"/>
          </a:p>
        </p:txBody>
      </p:sp>
      <p:grpSp>
        <p:nvGrpSpPr>
          <p:cNvPr id="518" name="Google Shape;518;p37"/>
          <p:cNvGrpSpPr/>
          <p:nvPr/>
        </p:nvGrpSpPr>
        <p:grpSpPr>
          <a:xfrm>
            <a:off x="2596694" y="2288913"/>
            <a:ext cx="3950612" cy="2529296"/>
            <a:chOff x="2528" y="2204"/>
            <a:chExt cx="6750" cy="4614"/>
          </a:xfrm>
        </p:grpSpPr>
        <p:sp>
          <p:nvSpPr>
            <p:cNvPr id="519" name="Google Shape;519;p37"/>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520" name="Google Shape;520;p37"/>
            <p:cNvSpPr/>
            <p:nvPr/>
          </p:nvSpPr>
          <p:spPr>
            <a:xfrm>
              <a:off x="3233" y="3659"/>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21" name="Google Shape;521;p37"/>
            <p:cNvSpPr/>
            <p:nvPr/>
          </p:nvSpPr>
          <p:spPr>
            <a:xfrm>
              <a:off x="3245" y="2204"/>
              <a:ext cx="227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200" b="1" dirty="0">
                  <a:solidFill>
                    <a:schemeClr val="dk1"/>
                  </a:solidFill>
                  <a:latin typeface="Times New Roman"/>
                  <a:ea typeface="Times New Roman"/>
                  <a:cs typeface="Times New Roman"/>
                  <a:sym typeface="Times New Roman"/>
                </a:rPr>
                <a:t>3 + 2 * 5</a:t>
              </a:r>
              <a:endParaRPr sz="2200" dirty="0">
                <a:solidFill>
                  <a:schemeClr val="dk1"/>
                </a:solidFill>
                <a:latin typeface="Times New Roman"/>
                <a:ea typeface="Times New Roman"/>
                <a:cs typeface="Times New Roman"/>
                <a:sym typeface="Times New Roman"/>
              </a:endParaRPr>
            </a:p>
          </p:txBody>
        </p:sp>
        <p:sp>
          <p:nvSpPr>
            <p:cNvPr id="522" name="Google Shape;522;p37"/>
            <p:cNvSpPr txBox="1"/>
            <p:nvPr/>
          </p:nvSpPr>
          <p:spPr>
            <a:xfrm>
              <a:off x="3143" y="29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523" name="Google Shape;523;p37"/>
            <p:cNvSpPr/>
            <p:nvPr/>
          </p:nvSpPr>
          <p:spPr>
            <a:xfrm>
              <a:off x="4463" y="5505"/>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3 2 5 *</a:t>
              </a:r>
              <a:endParaRPr sz="2200" dirty="0">
                <a:solidFill>
                  <a:schemeClr val="dk1"/>
                </a:solidFill>
                <a:latin typeface="Times New Roman"/>
                <a:ea typeface="Times New Roman"/>
                <a:cs typeface="Times New Roman"/>
                <a:sym typeface="Times New Roman"/>
              </a:endParaRPr>
            </a:p>
          </p:txBody>
        </p:sp>
        <p:sp>
          <p:nvSpPr>
            <p:cNvPr id="524" name="Google Shape;524;p37"/>
            <p:cNvSpPr txBox="1"/>
            <p:nvPr/>
          </p:nvSpPr>
          <p:spPr>
            <a:xfrm>
              <a:off x="4418" y="4724"/>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postfix</a:t>
              </a:r>
              <a:endParaRPr sz="2000" dirty="0">
                <a:solidFill>
                  <a:schemeClr val="dk1"/>
                </a:solidFill>
                <a:latin typeface="Times New Roman"/>
                <a:ea typeface="Times New Roman"/>
                <a:cs typeface="Times New Roman"/>
                <a:sym typeface="Times New Roman"/>
              </a:endParaRPr>
            </a:p>
          </p:txBody>
        </p:sp>
      </p:grpSp>
      <p:sp>
        <p:nvSpPr>
          <p:cNvPr id="525" name="Google Shape;525;p37"/>
          <p:cNvSpPr txBox="1"/>
          <p:nvPr/>
        </p:nvSpPr>
        <p:spPr>
          <a:xfrm>
            <a:off x="706820" y="4247351"/>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526" name="Google Shape;526;p37"/>
          <p:cNvCxnSpPr>
            <a:cxnSpLocks/>
            <a:stCxn id="525" idx="3"/>
          </p:cNvCxnSpPr>
          <p:nvPr/>
        </p:nvCxnSpPr>
        <p:spPr>
          <a:xfrm>
            <a:off x="2241816" y="4447406"/>
            <a:ext cx="774521" cy="0"/>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1 - Penyelesaian</a:t>
            </a:r>
            <a:endParaRPr sz="3600"/>
          </a:p>
        </p:txBody>
      </p:sp>
      <p:sp>
        <p:nvSpPr>
          <p:cNvPr id="532" name="Google Shape;532;p38"/>
          <p:cNvSpPr txBox="1">
            <a:spLocks noGrp="1"/>
          </p:cNvSpPr>
          <p:nvPr>
            <p:ph type="body" idx="1"/>
          </p:nvPr>
        </p:nvSpPr>
        <p:spPr>
          <a:xfrm>
            <a:off x="720000" y="1215750"/>
            <a:ext cx="8161672"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7</a:t>
            </a:r>
            <a:br>
              <a:rPr lang="id-ID" sz="2200" dirty="0"/>
            </a:br>
            <a:r>
              <a:rPr lang="id-ID" sz="2000" dirty="0"/>
              <a:t>Setelah dilakukan pop pada operator * dan dimasukkan ke postfix, selanjutnya dilakukan pop pada operator + dan dimasukkan ke postfix</a:t>
            </a:r>
            <a:endParaRPr sz="2000" dirty="0"/>
          </a:p>
        </p:txBody>
      </p:sp>
      <p:grpSp>
        <p:nvGrpSpPr>
          <p:cNvPr id="533" name="Google Shape;533;p38"/>
          <p:cNvGrpSpPr/>
          <p:nvPr/>
        </p:nvGrpSpPr>
        <p:grpSpPr>
          <a:xfrm>
            <a:off x="2596694" y="2315814"/>
            <a:ext cx="3950612" cy="2592337"/>
            <a:chOff x="2528" y="2089"/>
            <a:chExt cx="6750" cy="4729"/>
          </a:xfrm>
        </p:grpSpPr>
        <p:sp>
          <p:nvSpPr>
            <p:cNvPr id="534" name="Google Shape;534;p38"/>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535" name="Google Shape;535;p38"/>
            <p:cNvSpPr/>
            <p:nvPr/>
          </p:nvSpPr>
          <p:spPr>
            <a:xfrm>
              <a:off x="3278" y="3641"/>
              <a:ext cx="1003" cy="266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36" name="Google Shape;536;p38"/>
            <p:cNvSpPr/>
            <p:nvPr/>
          </p:nvSpPr>
          <p:spPr>
            <a:xfrm>
              <a:off x="3245" y="2089"/>
              <a:ext cx="227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200" b="1" dirty="0">
                  <a:solidFill>
                    <a:schemeClr val="dk1"/>
                  </a:solidFill>
                  <a:latin typeface="Times New Roman"/>
                  <a:ea typeface="Times New Roman"/>
                  <a:cs typeface="Times New Roman"/>
                  <a:sym typeface="Times New Roman"/>
                </a:rPr>
                <a:t>3 + 2 * 5</a:t>
              </a:r>
              <a:endParaRPr sz="2200" dirty="0">
                <a:solidFill>
                  <a:schemeClr val="dk1"/>
                </a:solidFill>
                <a:latin typeface="Times New Roman"/>
                <a:ea typeface="Times New Roman"/>
                <a:cs typeface="Times New Roman"/>
                <a:sym typeface="Times New Roman"/>
              </a:endParaRPr>
            </a:p>
          </p:txBody>
        </p:sp>
        <p:sp>
          <p:nvSpPr>
            <p:cNvPr id="537" name="Google Shape;537;p38"/>
            <p:cNvSpPr txBox="1"/>
            <p:nvPr/>
          </p:nvSpPr>
          <p:spPr>
            <a:xfrm>
              <a:off x="3143" y="2899"/>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538" name="Google Shape;538;p38"/>
            <p:cNvSpPr/>
            <p:nvPr/>
          </p:nvSpPr>
          <p:spPr>
            <a:xfrm>
              <a:off x="4583" y="5372"/>
              <a:ext cx="4440" cy="931"/>
            </a:xfrm>
            <a:prstGeom prst="rect">
              <a:avLst/>
            </a:prstGeom>
            <a:solidFill>
              <a:srgbClr val="D8E2F3"/>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3 2 5 * +</a:t>
              </a:r>
              <a:endParaRPr sz="2200" dirty="0">
                <a:solidFill>
                  <a:schemeClr val="dk1"/>
                </a:solidFill>
                <a:latin typeface="Times New Roman"/>
                <a:ea typeface="Times New Roman"/>
                <a:cs typeface="Times New Roman"/>
                <a:sym typeface="Times New Roman"/>
              </a:endParaRPr>
            </a:p>
          </p:txBody>
        </p:sp>
        <p:sp>
          <p:nvSpPr>
            <p:cNvPr id="539" name="Google Shape;539;p38"/>
            <p:cNvSpPr txBox="1"/>
            <p:nvPr/>
          </p:nvSpPr>
          <p:spPr>
            <a:xfrm>
              <a:off x="4536" y="4436"/>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postfix</a:t>
              </a:r>
              <a:endParaRPr sz="2000" dirty="0">
                <a:solidFill>
                  <a:schemeClr val="dk1"/>
                </a:solidFill>
                <a:latin typeface="Times New Roman"/>
                <a:ea typeface="Times New Roman"/>
                <a:cs typeface="Times New Roman"/>
                <a:sym typeface="Times New Roman"/>
              </a:endParaRPr>
            </a:p>
          </p:txBody>
        </p:sp>
      </p:grpSp>
      <p:sp>
        <p:nvSpPr>
          <p:cNvPr id="540" name="Google Shape;540;p38"/>
          <p:cNvSpPr txBox="1"/>
          <p:nvPr/>
        </p:nvSpPr>
        <p:spPr>
          <a:xfrm>
            <a:off x="5125085" y="2677972"/>
            <a:ext cx="3240740"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d-ID" sz="22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3 + 2 * 5 </a:t>
            </a:r>
            <a:r>
              <a:rPr lang="id-ID" sz="2200"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notasi postfix-nya adalah</a:t>
            </a:r>
            <a:r>
              <a:rPr lang="id-ID" sz="22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id-ID" sz="2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3 2 5 * +</a:t>
            </a:r>
            <a:endParaRPr sz="22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Definisi Struktur Data Linear</a:t>
            </a:r>
            <a:endParaRPr/>
          </a:p>
        </p:txBody>
      </p:sp>
      <p:sp>
        <p:nvSpPr>
          <p:cNvPr id="91" name="Google Shape;91;p3"/>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269875" lvl="0" indent="-269875" algn="l" rtl="0">
              <a:lnSpc>
                <a:spcPct val="100000"/>
              </a:lnSpc>
              <a:spcBef>
                <a:spcPts val="600"/>
              </a:spcBef>
              <a:spcAft>
                <a:spcPts val="0"/>
              </a:spcAft>
              <a:buClr>
                <a:schemeClr val="dk1"/>
              </a:buClr>
              <a:buSzPts val="1200"/>
              <a:buFont typeface="Noto Sans Symbols"/>
              <a:buChar char="❑"/>
            </a:pPr>
            <a:r>
              <a:rPr lang="id-ID" sz="2200" dirty="0"/>
              <a:t>Semua elemen-elemen data </a:t>
            </a:r>
            <a:r>
              <a:rPr lang="id-ID" sz="2200" dirty="0">
                <a:solidFill>
                  <a:srgbClr val="0070C0"/>
                </a:solidFill>
              </a:rPr>
              <a:t>disusun secara berurutan </a:t>
            </a:r>
            <a:r>
              <a:rPr lang="id-ID" sz="2200" dirty="0"/>
              <a:t>atau linier. Setiap elemen melekat satu sama lain dengan elemen sebelum dan sesudahnya.</a:t>
            </a:r>
            <a:endParaRPr sz="2200" dirty="0"/>
          </a:p>
          <a:p>
            <a:pPr marL="269875" lvl="0" indent="-269875" algn="l" rtl="0">
              <a:lnSpc>
                <a:spcPct val="100000"/>
              </a:lnSpc>
              <a:spcBef>
                <a:spcPts val="600"/>
              </a:spcBef>
              <a:spcAft>
                <a:spcPts val="0"/>
              </a:spcAft>
              <a:buClr>
                <a:schemeClr val="dk1"/>
              </a:buClr>
              <a:buSzPts val="1200"/>
              <a:buFont typeface="Noto Sans Symbols"/>
              <a:buChar char="❑"/>
            </a:pPr>
            <a:r>
              <a:rPr lang="id-ID" sz="2200" dirty="0"/>
              <a:t>Elemen data dapat ditelusuri (traverse) dalam sekali run</a:t>
            </a:r>
            <a:endParaRPr sz="2200" dirty="0"/>
          </a:p>
          <a:p>
            <a:pPr marL="269875" lvl="0" indent="-269875" algn="l" rtl="0">
              <a:lnSpc>
                <a:spcPct val="100000"/>
              </a:lnSpc>
              <a:spcBef>
                <a:spcPts val="600"/>
              </a:spcBef>
              <a:spcAft>
                <a:spcPts val="0"/>
              </a:spcAft>
              <a:buClr>
                <a:schemeClr val="dk1"/>
              </a:buClr>
              <a:buSzPts val="1200"/>
              <a:buFont typeface="Noto Sans Symbols"/>
              <a:buChar char="❑"/>
            </a:pPr>
            <a:r>
              <a:rPr lang="id-ID" sz="2200" dirty="0"/>
              <a:t>Setiap elemen diakses atau ditempatkan di alamat memori yang berdekatan (secara berurutan)</a:t>
            </a:r>
            <a:endParaRPr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a:t>
            </a:r>
            <a:endParaRPr sz="3600"/>
          </a:p>
        </p:txBody>
      </p:sp>
      <p:sp>
        <p:nvSpPr>
          <p:cNvPr id="546" name="Google Shape;546;p39"/>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03225" lvl="0" indent="-3429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Misalkan terdapat persamaan:</a:t>
            </a:r>
            <a:endParaRPr sz="2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600"/>
              </a:spcBef>
              <a:spcAft>
                <a:spcPts val="0"/>
              </a:spcAft>
              <a:buClr>
                <a:srgbClr val="000000"/>
              </a:buClr>
              <a:buSzPts val="1680"/>
              <a:buNone/>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id-ID" sz="2200" dirty="0">
                <a:latin typeface="Calibri" panose="020F0502020204030204" pitchFamily="34" charset="0"/>
                <a:ea typeface="Calibri" panose="020F0502020204030204" pitchFamily="34" charset="0"/>
                <a:cs typeface="Calibri" panose="020F0502020204030204" pitchFamily="34" charset="0"/>
              </a:rPr>
              <a:t> 15 – ( 7 + 4 ) / 3</a:t>
            </a:r>
            <a:endParaRPr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403225" lvl="0" indent="-342900" algn="l" rtl="0">
              <a:spcBef>
                <a:spcPts val="60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Operasi di atas disebut notasi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infix</a:t>
            </a: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notasi infix tersebut harus diubah menjadi notasi </a:t>
            </a:r>
            <a:r>
              <a:rPr lang="id-ID"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postfix</a:t>
            </a:r>
            <a:endParaRPr sz="22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a:p>
            <a:pPr marL="457200" lvl="0" indent="-262890" algn="l" rtl="0">
              <a:lnSpc>
                <a:spcPct val="100000"/>
              </a:lnSpc>
              <a:spcBef>
                <a:spcPts val="600"/>
              </a:spcBef>
              <a:spcAft>
                <a:spcPts val="0"/>
              </a:spcAft>
              <a:buClr>
                <a:schemeClr val="dk1"/>
              </a:buClr>
              <a:buSzPts val="660"/>
              <a:buFont typeface="Noto Sans Symbols"/>
              <a:buNone/>
            </a:pPr>
            <a:endParaRPr sz="1100" dirty="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552" name="Google Shape;552;p40"/>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403225" lvl="0" indent="-342900" algn="l" rtl="0">
              <a:lnSpc>
                <a:spcPct val="90000"/>
              </a:lnSpc>
              <a:spcBef>
                <a:spcPts val="0"/>
              </a:spcBef>
              <a:spcAft>
                <a:spcPts val="0"/>
              </a:spcAft>
              <a:buClr>
                <a:srgbClr val="000000"/>
              </a:buClr>
              <a:buSzPts val="1200"/>
              <a:buFont typeface="Noto Sans Symbols"/>
              <a:buChar char="❑"/>
            </a:pPr>
            <a:r>
              <a:rPr lang="id-ID"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Baca persamaan dari kiri ke kanan</a:t>
            </a:r>
            <a:endParaRPr sz="2200"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p:txBody>
      </p:sp>
      <p:grpSp>
        <p:nvGrpSpPr>
          <p:cNvPr id="553" name="Google Shape;553;p40"/>
          <p:cNvGrpSpPr/>
          <p:nvPr/>
        </p:nvGrpSpPr>
        <p:grpSpPr>
          <a:xfrm>
            <a:off x="2536733" y="1869189"/>
            <a:ext cx="3950612" cy="2529296"/>
            <a:chOff x="2528" y="2204"/>
            <a:chExt cx="6750" cy="4614"/>
          </a:xfrm>
        </p:grpSpPr>
        <p:sp>
          <p:nvSpPr>
            <p:cNvPr id="554" name="Google Shape;554;p40"/>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555" name="Google Shape;555;p40"/>
            <p:cNvSpPr/>
            <p:nvPr/>
          </p:nvSpPr>
          <p:spPr>
            <a:xfrm>
              <a:off x="3278" y="4041"/>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56" name="Google Shape;556;p40"/>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15 – ( 7 + 4 ) / 3</a:t>
              </a:r>
              <a:endParaRPr sz="2400" dirty="0">
                <a:solidFill>
                  <a:schemeClr val="dk1"/>
                </a:solidFill>
                <a:latin typeface="Times New Roman"/>
                <a:ea typeface="Times New Roman"/>
                <a:cs typeface="Times New Roman"/>
                <a:sym typeface="Times New Roman"/>
              </a:endParaRPr>
            </a:p>
          </p:txBody>
        </p:sp>
        <p:sp>
          <p:nvSpPr>
            <p:cNvPr id="557" name="Google Shape;557;p40"/>
            <p:cNvSpPr txBox="1"/>
            <p:nvPr/>
          </p:nvSpPr>
          <p:spPr>
            <a:xfrm>
              <a:off x="3143" y="32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558" name="Google Shape;558;p40"/>
            <p:cNvSpPr/>
            <p:nvPr/>
          </p:nvSpPr>
          <p:spPr>
            <a:xfrm>
              <a:off x="4628" y="588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559" name="Google Shape;559;p40"/>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565" name="Google Shape;565;p41"/>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1: Operand 15</a:t>
            </a:r>
            <a:br>
              <a:rPr lang="id-ID" sz="2200" dirty="0"/>
            </a:br>
            <a:r>
              <a:rPr lang="id-ID" sz="2200" dirty="0"/>
              <a:t>Masukkan ke postfix</a:t>
            </a:r>
            <a:endParaRPr sz="2200" dirty="0"/>
          </a:p>
        </p:txBody>
      </p:sp>
      <p:grpSp>
        <p:nvGrpSpPr>
          <p:cNvPr id="566" name="Google Shape;566;p41"/>
          <p:cNvGrpSpPr/>
          <p:nvPr/>
        </p:nvGrpSpPr>
        <p:grpSpPr>
          <a:xfrm>
            <a:off x="2596694" y="2074054"/>
            <a:ext cx="3950612" cy="2529296"/>
            <a:chOff x="2528" y="2204"/>
            <a:chExt cx="6750" cy="4614"/>
          </a:xfrm>
        </p:grpSpPr>
        <p:sp>
          <p:nvSpPr>
            <p:cNvPr id="567" name="Google Shape;567;p41"/>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568" name="Google Shape;568;p41"/>
            <p:cNvSpPr/>
            <p:nvPr/>
          </p:nvSpPr>
          <p:spPr>
            <a:xfrm>
              <a:off x="3278" y="4041"/>
              <a:ext cx="1050" cy="261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69" name="Google Shape;569;p41"/>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rgbClr val="0070C0"/>
                  </a:solidFill>
                  <a:latin typeface="Times New Roman"/>
                  <a:ea typeface="Times New Roman"/>
                  <a:cs typeface="Times New Roman"/>
                  <a:sym typeface="Times New Roman"/>
                </a:rPr>
                <a:t>15</a:t>
              </a:r>
              <a:r>
                <a:rPr lang="id-ID" sz="2400" b="1" dirty="0">
                  <a:solidFill>
                    <a:schemeClr val="dk1"/>
                  </a:solidFill>
                  <a:latin typeface="Times New Roman"/>
                  <a:ea typeface="Times New Roman"/>
                  <a:cs typeface="Times New Roman"/>
                  <a:sym typeface="Times New Roman"/>
                </a:rPr>
                <a:t> – ( 7 + 4 ) / 3</a:t>
              </a:r>
              <a:endParaRPr sz="2400" dirty="0">
                <a:solidFill>
                  <a:schemeClr val="dk1"/>
                </a:solidFill>
                <a:latin typeface="Times New Roman"/>
                <a:ea typeface="Times New Roman"/>
                <a:cs typeface="Times New Roman"/>
                <a:sym typeface="Times New Roman"/>
              </a:endParaRPr>
            </a:p>
          </p:txBody>
        </p:sp>
        <p:sp>
          <p:nvSpPr>
            <p:cNvPr id="570" name="Google Shape;570;p41"/>
            <p:cNvSpPr txBox="1"/>
            <p:nvPr/>
          </p:nvSpPr>
          <p:spPr>
            <a:xfrm>
              <a:off x="3143" y="32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571" name="Google Shape;571;p41"/>
            <p:cNvSpPr/>
            <p:nvPr/>
          </p:nvSpPr>
          <p:spPr>
            <a:xfrm>
              <a:off x="4628" y="5887"/>
              <a:ext cx="4440"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a:t>
              </a:r>
              <a:endParaRPr sz="2200" dirty="0">
                <a:solidFill>
                  <a:schemeClr val="dk1"/>
                </a:solidFill>
                <a:latin typeface="Times New Roman"/>
                <a:ea typeface="Times New Roman"/>
                <a:cs typeface="Times New Roman"/>
                <a:sym typeface="Times New Roman"/>
              </a:endParaRPr>
            </a:p>
          </p:txBody>
        </p:sp>
        <p:sp>
          <p:nvSpPr>
            <p:cNvPr id="572" name="Google Shape;572;p41"/>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578" name="Google Shape;578;p42"/>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2: Operator –</a:t>
            </a:r>
            <a:br>
              <a:rPr lang="id-ID" sz="2200" dirty="0"/>
            </a:br>
            <a:r>
              <a:rPr lang="id-ID" sz="2200" dirty="0"/>
              <a:t>Push ke stack karena stack masih kosong</a:t>
            </a:r>
            <a:endParaRPr sz="2200" dirty="0"/>
          </a:p>
        </p:txBody>
      </p:sp>
      <p:grpSp>
        <p:nvGrpSpPr>
          <p:cNvPr id="579" name="Google Shape;579;p42"/>
          <p:cNvGrpSpPr/>
          <p:nvPr/>
        </p:nvGrpSpPr>
        <p:grpSpPr>
          <a:xfrm>
            <a:off x="2568500" y="2074054"/>
            <a:ext cx="3950612" cy="2529296"/>
            <a:chOff x="2528" y="2204"/>
            <a:chExt cx="6750" cy="4614"/>
          </a:xfrm>
        </p:grpSpPr>
        <p:sp>
          <p:nvSpPr>
            <p:cNvPr id="580" name="Google Shape;580;p42"/>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581" name="Google Shape;581;p42"/>
            <p:cNvSpPr/>
            <p:nvPr/>
          </p:nvSpPr>
          <p:spPr>
            <a:xfrm>
              <a:off x="3278" y="4041"/>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dirty="0">
                  <a:solidFill>
                    <a:schemeClr val="dk1"/>
                  </a:solidFill>
                  <a:latin typeface="Times New Roman"/>
                  <a:ea typeface="Times New Roman"/>
                  <a:cs typeface="Times New Roman"/>
                  <a:sym typeface="Times New Roman"/>
                </a:rPr>
                <a:t>-</a:t>
              </a:r>
              <a:endParaRPr lang="en-US" sz="2400" dirty="0">
                <a:solidFill>
                  <a:schemeClr val="dk1"/>
                </a:solidFill>
                <a:latin typeface="Times New Roman"/>
                <a:ea typeface="Times New Roman"/>
                <a:cs typeface="Times New Roman"/>
                <a:sym typeface="Times New Roman"/>
              </a:endParaRPr>
            </a:p>
          </p:txBody>
        </p:sp>
        <p:sp>
          <p:nvSpPr>
            <p:cNvPr id="582" name="Google Shape;582;p42"/>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15 </a:t>
              </a:r>
              <a:r>
                <a:rPr lang="id-ID" sz="2400" b="1" dirty="0">
                  <a:solidFill>
                    <a:srgbClr val="0070C0"/>
                  </a:solidFill>
                  <a:latin typeface="Times New Roman"/>
                  <a:ea typeface="Times New Roman"/>
                  <a:cs typeface="Times New Roman"/>
                  <a:sym typeface="Times New Roman"/>
                </a:rPr>
                <a:t>–</a:t>
              </a:r>
              <a:r>
                <a:rPr lang="id-ID" sz="2400" b="1" dirty="0">
                  <a:solidFill>
                    <a:schemeClr val="dk1"/>
                  </a:solidFill>
                  <a:latin typeface="Times New Roman"/>
                  <a:ea typeface="Times New Roman"/>
                  <a:cs typeface="Times New Roman"/>
                  <a:sym typeface="Times New Roman"/>
                </a:rPr>
                <a:t> ( 7 + 4 ) / 3</a:t>
              </a:r>
              <a:endParaRPr sz="2400" dirty="0">
                <a:solidFill>
                  <a:schemeClr val="dk1"/>
                </a:solidFill>
                <a:latin typeface="Times New Roman"/>
                <a:ea typeface="Times New Roman"/>
                <a:cs typeface="Times New Roman"/>
                <a:sym typeface="Times New Roman"/>
              </a:endParaRPr>
            </a:p>
          </p:txBody>
        </p:sp>
        <p:sp>
          <p:nvSpPr>
            <p:cNvPr id="583" name="Google Shape;583;p42"/>
            <p:cNvSpPr txBox="1"/>
            <p:nvPr/>
          </p:nvSpPr>
          <p:spPr>
            <a:xfrm>
              <a:off x="3143" y="32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584" name="Google Shape;584;p42"/>
            <p:cNvSpPr/>
            <p:nvPr/>
          </p:nvSpPr>
          <p:spPr>
            <a:xfrm>
              <a:off x="4628" y="588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a:t>
              </a:r>
              <a:endParaRPr sz="2200" dirty="0">
                <a:solidFill>
                  <a:schemeClr val="dk1"/>
                </a:solidFill>
                <a:latin typeface="Times New Roman"/>
                <a:ea typeface="Times New Roman"/>
                <a:cs typeface="Times New Roman"/>
                <a:sym typeface="Times New Roman"/>
              </a:endParaRPr>
            </a:p>
          </p:txBody>
        </p:sp>
        <p:sp>
          <p:nvSpPr>
            <p:cNvPr id="585" name="Google Shape;585;p42"/>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
        <p:nvSpPr>
          <p:cNvPr id="586" name="Google Shape;586;p42"/>
          <p:cNvSpPr txBox="1"/>
          <p:nvPr/>
        </p:nvSpPr>
        <p:spPr>
          <a:xfrm>
            <a:off x="910596" y="4253628"/>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587" name="Google Shape;587;p42"/>
          <p:cNvCxnSpPr>
            <a:cxnSpLocks/>
          </p:cNvCxnSpPr>
          <p:nvPr/>
        </p:nvCxnSpPr>
        <p:spPr>
          <a:xfrm>
            <a:off x="2355944" y="4453683"/>
            <a:ext cx="651513" cy="0"/>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593" name="Google Shape;593;p43"/>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3: Tanda (</a:t>
            </a:r>
            <a:br>
              <a:rPr lang="id-ID" sz="2200" dirty="0"/>
            </a:br>
            <a:r>
              <a:rPr lang="id-ID" sz="2200" dirty="0"/>
              <a:t>Push ke stack</a:t>
            </a:r>
            <a:endParaRPr sz="2200" dirty="0"/>
          </a:p>
        </p:txBody>
      </p:sp>
      <p:grpSp>
        <p:nvGrpSpPr>
          <p:cNvPr id="594" name="Google Shape;594;p43"/>
          <p:cNvGrpSpPr/>
          <p:nvPr/>
        </p:nvGrpSpPr>
        <p:grpSpPr>
          <a:xfrm>
            <a:off x="2568500" y="2020916"/>
            <a:ext cx="3950612" cy="2529296"/>
            <a:chOff x="2528" y="2204"/>
            <a:chExt cx="6750" cy="4614"/>
          </a:xfrm>
        </p:grpSpPr>
        <p:sp>
          <p:nvSpPr>
            <p:cNvPr id="595" name="Google Shape;595;p43"/>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596" name="Google Shape;596;p43"/>
            <p:cNvSpPr/>
            <p:nvPr/>
          </p:nvSpPr>
          <p:spPr>
            <a:xfrm>
              <a:off x="3278" y="4041"/>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97" name="Google Shape;597;p43"/>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15 – </a:t>
              </a:r>
              <a:r>
                <a:rPr lang="id-ID" sz="2400" b="1" dirty="0">
                  <a:solidFill>
                    <a:srgbClr val="0070C0"/>
                  </a:solidFill>
                  <a:latin typeface="Times New Roman"/>
                  <a:ea typeface="Times New Roman"/>
                  <a:cs typeface="Times New Roman"/>
                  <a:sym typeface="Times New Roman"/>
                </a:rPr>
                <a:t>(</a:t>
              </a:r>
              <a:r>
                <a:rPr lang="id-ID" sz="2400" b="1" dirty="0">
                  <a:solidFill>
                    <a:schemeClr val="dk1"/>
                  </a:solidFill>
                  <a:latin typeface="Times New Roman"/>
                  <a:ea typeface="Times New Roman"/>
                  <a:cs typeface="Times New Roman"/>
                  <a:sym typeface="Times New Roman"/>
                </a:rPr>
                <a:t> 7 + 4 ) / 3</a:t>
              </a:r>
              <a:endParaRPr sz="2400" dirty="0">
                <a:solidFill>
                  <a:schemeClr val="dk1"/>
                </a:solidFill>
                <a:latin typeface="Times New Roman"/>
                <a:ea typeface="Times New Roman"/>
                <a:cs typeface="Times New Roman"/>
                <a:sym typeface="Times New Roman"/>
              </a:endParaRPr>
            </a:p>
          </p:txBody>
        </p:sp>
        <p:sp>
          <p:nvSpPr>
            <p:cNvPr id="598" name="Google Shape;598;p43"/>
            <p:cNvSpPr txBox="1"/>
            <p:nvPr/>
          </p:nvSpPr>
          <p:spPr>
            <a:xfrm>
              <a:off x="3143" y="32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599" name="Google Shape;599;p43"/>
            <p:cNvSpPr/>
            <p:nvPr/>
          </p:nvSpPr>
          <p:spPr>
            <a:xfrm>
              <a:off x="4628" y="588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a:t>
              </a:r>
              <a:endParaRPr sz="2200" dirty="0">
                <a:solidFill>
                  <a:schemeClr val="dk1"/>
                </a:solidFill>
                <a:latin typeface="Times New Roman"/>
                <a:ea typeface="Times New Roman"/>
                <a:cs typeface="Times New Roman"/>
                <a:sym typeface="Times New Roman"/>
              </a:endParaRPr>
            </a:p>
          </p:txBody>
        </p:sp>
        <p:sp>
          <p:nvSpPr>
            <p:cNvPr id="600" name="Google Shape;600;p43"/>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
        <p:nvSpPr>
          <p:cNvPr id="601" name="Google Shape;601;p43"/>
          <p:cNvSpPr txBox="1"/>
          <p:nvPr/>
        </p:nvSpPr>
        <p:spPr>
          <a:xfrm>
            <a:off x="839435" y="3950047"/>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602" name="Google Shape;602;p43"/>
          <p:cNvCxnSpPr>
            <a:cxnSpLocks/>
            <a:stCxn id="601" idx="3"/>
          </p:cNvCxnSpPr>
          <p:nvPr/>
        </p:nvCxnSpPr>
        <p:spPr>
          <a:xfrm flipV="1">
            <a:off x="2374431" y="4039858"/>
            <a:ext cx="633026" cy="110244"/>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608" name="Google Shape;608;p44"/>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4: Operand 7</a:t>
            </a:r>
            <a:br>
              <a:rPr lang="id-ID" sz="2200" dirty="0"/>
            </a:br>
            <a:r>
              <a:rPr lang="id-ID" sz="2200" dirty="0"/>
              <a:t>Masukkan ke postfix</a:t>
            </a:r>
            <a:endParaRPr sz="2200" dirty="0"/>
          </a:p>
        </p:txBody>
      </p:sp>
      <p:grpSp>
        <p:nvGrpSpPr>
          <p:cNvPr id="609" name="Google Shape;609;p44"/>
          <p:cNvGrpSpPr/>
          <p:nvPr/>
        </p:nvGrpSpPr>
        <p:grpSpPr>
          <a:xfrm>
            <a:off x="2568500" y="2074054"/>
            <a:ext cx="3950612" cy="2529296"/>
            <a:chOff x="2528" y="2204"/>
            <a:chExt cx="6750" cy="4614"/>
          </a:xfrm>
        </p:grpSpPr>
        <p:sp>
          <p:nvSpPr>
            <p:cNvPr id="610" name="Google Shape;610;p44"/>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611" name="Google Shape;611;p44"/>
            <p:cNvSpPr/>
            <p:nvPr/>
          </p:nvSpPr>
          <p:spPr>
            <a:xfrm>
              <a:off x="3278" y="4041"/>
              <a:ext cx="1050" cy="261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200" dirty="0">
                  <a:solidFill>
                    <a:schemeClr val="dk1"/>
                  </a:solidFill>
                  <a:latin typeface="Times New Roman"/>
                  <a:ea typeface="Times New Roman"/>
                  <a:cs typeface="Times New Roman"/>
                  <a:sym typeface="Times New Roman"/>
                </a:rPr>
                <a:t>(</a:t>
              </a:r>
              <a:endParaRPr sz="2200" dirty="0"/>
            </a:p>
            <a:p>
              <a:pPr marL="0" marR="0" lvl="0" indent="0" algn="ctr" rtl="0">
                <a:spcBef>
                  <a:spcPts val="0"/>
                </a:spcBef>
                <a:spcAft>
                  <a:spcPts val="0"/>
                </a:spcAft>
                <a:buNone/>
              </a:pPr>
              <a:r>
                <a:rPr lang="id-ID"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p:txBody>
        </p:sp>
        <p:sp>
          <p:nvSpPr>
            <p:cNvPr id="612" name="Google Shape;612;p44"/>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a:solidFill>
                    <a:schemeClr val="dk1"/>
                  </a:solidFill>
                  <a:latin typeface="Times New Roman"/>
                  <a:ea typeface="Times New Roman"/>
                  <a:cs typeface="Times New Roman"/>
                  <a:sym typeface="Times New Roman"/>
                </a:rPr>
                <a:t>15 – ( </a:t>
              </a:r>
              <a:r>
                <a:rPr lang="id-ID" sz="2400" b="1">
                  <a:solidFill>
                    <a:srgbClr val="0070C0"/>
                  </a:solidFill>
                  <a:latin typeface="Times New Roman"/>
                  <a:ea typeface="Times New Roman"/>
                  <a:cs typeface="Times New Roman"/>
                  <a:sym typeface="Times New Roman"/>
                </a:rPr>
                <a:t>7</a:t>
              </a:r>
              <a:r>
                <a:rPr lang="id-ID" sz="2400" b="1">
                  <a:solidFill>
                    <a:schemeClr val="dk1"/>
                  </a:solidFill>
                  <a:latin typeface="Times New Roman"/>
                  <a:ea typeface="Times New Roman"/>
                  <a:cs typeface="Times New Roman"/>
                  <a:sym typeface="Times New Roman"/>
                </a:rPr>
                <a:t> + 4 ) / 3</a:t>
              </a:r>
              <a:endParaRPr sz="2400">
                <a:solidFill>
                  <a:schemeClr val="dk1"/>
                </a:solidFill>
                <a:latin typeface="Times New Roman"/>
                <a:ea typeface="Times New Roman"/>
                <a:cs typeface="Times New Roman"/>
                <a:sym typeface="Times New Roman"/>
              </a:endParaRPr>
            </a:p>
          </p:txBody>
        </p:sp>
        <p:sp>
          <p:nvSpPr>
            <p:cNvPr id="613" name="Google Shape;613;p44"/>
            <p:cNvSpPr txBox="1"/>
            <p:nvPr/>
          </p:nvSpPr>
          <p:spPr>
            <a:xfrm>
              <a:off x="3143" y="32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614" name="Google Shape;614;p44"/>
            <p:cNvSpPr/>
            <p:nvPr/>
          </p:nvSpPr>
          <p:spPr>
            <a:xfrm>
              <a:off x="4628" y="5887"/>
              <a:ext cx="4440"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7</a:t>
              </a:r>
              <a:endParaRPr sz="2200" dirty="0">
                <a:solidFill>
                  <a:schemeClr val="dk1"/>
                </a:solidFill>
                <a:latin typeface="Times New Roman"/>
                <a:ea typeface="Times New Roman"/>
                <a:cs typeface="Times New Roman"/>
                <a:sym typeface="Times New Roman"/>
              </a:endParaRPr>
            </a:p>
          </p:txBody>
        </p:sp>
        <p:sp>
          <p:nvSpPr>
            <p:cNvPr id="615" name="Google Shape;615;p44"/>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
        <p:nvSpPr>
          <p:cNvPr id="616" name="Google Shape;616;p44"/>
          <p:cNvSpPr txBox="1"/>
          <p:nvPr/>
        </p:nvSpPr>
        <p:spPr>
          <a:xfrm>
            <a:off x="857922" y="3892941"/>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617" name="Google Shape;617;p44"/>
          <p:cNvCxnSpPr>
            <a:cxnSpLocks/>
          </p:cNvCxnSpPr>
          <p:nvPr/>
        </p:nvCxnSpPr>
        <p:spPr>
          <a:xfrm>
            <a:off x="2435902" y="4092996"/>
            <a:ext cx="571493" cy="0"/>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623" name="Google Shape;623;p45"/>
          <p:cNvSpPr txBox="1">
            <a:spLocks noGrp="1"/>
          </p:cNvSpPr>
          <p:nvPr>
            <p:ph type="body" idx="1"/>
          </p:nvPr>
        </p:nvSpPr>
        <p:spPr>
          <a:xfrm>
            <a:off x="720000" y="1215750"/>
            <a:ext cx="79668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5: Operator +</a:t>
            </a:r>
            <a:br>
              <a:rPr lang="id-ID" sz="2200" dirty="0"/>
            </a:br>
            <a:r>
              <a:rPr lang="id-ID" sz="2200" dirty="0"/>
              <a:t>Push ke stack karena derajat operator Top of stack ( </a:t>
            </a:r>
            <a:r>
              <a:rPr lang="id-ID" sz="2200" b="1" dirty="0"/>
              <a:t>lebih kecil</a:t>
            </a:r>
            <a:r>
              <a:rPr lang="id-ID" sz="2200" dirty="0"/>
              <a:t> dari derajat operator +</a:t>
            </a:r>
            <a:endParaRPr sz="2200" dirty="0"/>
          </a:p>
        </p:txBody>
      </p:sp>
      <p:grpSp>
        <p:nvGrpSpPr>
          <p:cNvPr id="624" name="Google Shape;624;p45"/>
          <p:cNvGrpSpPr/>
          <p:nvPr/>
        </p:nvGrpSpPr>
        <p:grpSpPr>
          <a:xfrm>
            <a:off x="2596694" y="2319651"/>
            <a:ext cx="3950612" cy="2588499"/>
            <a:chOff x="2528" y="2096"/>
            <a:chExt cx="6750" cy="4722"/>
          </a:xfrm>
        </p:grpSpPr>
        <p:sp>
          <p:nvSpPr>
            <p:cNvPr id="625" name="Google Shape;625;p45"/>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626" name="Google Shape;626;p45"/>
            <p:cNvSpPr/>
            <p:nvPr/>
          </p:nvSpPr>
          <p:spPr>
            <a:xfrm>
              <a:off x="3200" y="3660"/>
              <a:ext cx="1050" cy="2599"/>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200" dirty="0">
                  <a:solidFill>
                    <a:schemeClr val="dk1"/>
                  </a:solidFill>
                  <a:latin typeface="Times New Roman"/>
                  <a:ea typeface="Times New Roman"/>
                  <a:cs typeface="Times New Roman"/>
                  <a:sym typeface="Times New Roman"/>
                </a:rPr>
                <a:t>+</a:t>
              </a:r>
              <a:endParaRPr sz="2200" dirty="0"/>
            </a:p>
            <a:p>
              <a:pPr marL="0" marR="0" lvl="0" indent="0" algn="ctr" rtl="0">
                <a:spcBef>
                  <a:spcPts val="0"/>
                </a:spcBef>
                <a:spcAft>
                  <a:spcPts val="0"/>
                </a:spcAft>
                <a:buNone/>
              </a:pPr>
              <a:r>
                <a:rPr lang="id-ID" sz="2200" dirty="0">
                  <a:solidFill>
                    <a:schemeClr val="dk1"/>
                  </a:solidFill>
                  <a:latin typeface="Times New Roman"/>
                  <a:ea typeface="Times New Roman"/>
                  <a:cs typeface="Times New Roman"/>
                  <a:sym typeface="Times New Roman"/>
                </a:rPr>
                <a:t>(</a:t>
              </a:r>
              <a:endParaRPr sz="2200" dirty="0"/>
            </a:p>
            <a:p>
              <a:pPr marL="0" marR="0" lvl="0" indent="0" algn="ctr" rtl="0">
                <a:spcBef>
                  <a:spcPts val="0"/>
                </a:spcBef>
                <a:spcAft>
                  <a:spcPts val="0"/>
                </a:spcAft>
                <a:buNone/>
              </a:pPr>
              <a:r>
                <a:rPr lang="id-ID"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p:txBody>
        </p:sp>
        <p:sp>
          <p:nvSpPr>
            <p:cNvPr id="627" name="Google Shape;627;p45"/>
            <p:cNvSpPr/>
            <p:nvPr/>
          </p:nvSpPr>
          <p:spPr>
            <a:xfrm>
              <a:off x="3245" y="2096"/>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200" b="1" dirty="0">
                  <a:solidFill>
                    <a:schemeClr val="dk1"/>
                  </a:solidFill>
                  <a:latin typeface="Times New Roman"/>
                  <a:ea typeface="Times New Roman"/>
                  <a:cs typeface="Times New Roman"/>
                  <a:sym typeface="Times New Roman"/>
                </a:rPr>
                <a:t>15 – ( 7 </a:t>
              </a:r>
              <a:r>
                <a:rPr lang="id-ID" sz="2200" b="1" dirty="0">
                  <a:solidFill>
                    <a:srgbClr val="0070C0"/>
                  </a:solidFill>
                  <a:latin typeface="Times New Roman"/>
                  <a:ea typeface="Times New Roman"/>
                  <a:cs typeface="Times New Roman"/>
                  <a:sym typeface="Times New Roman"/>
                </a:rPr>
                <a:t>+</a:t>
              </a:r>
              <a:r>
                <a:rPr lang="id-ID" sz="2200" b="1" dirty="0">
                  <a:solidFill>
                    <a:schemeClr val="dk1"/>
                  </a:solidFill>
                  <a:latin typeface="Times New Roman"/>
                  <a:ea typeface="Times New Roman"/>
                  <a:cs typeface="Times New Roman"/>
                  <a:sym typeface="Times New Roman"/>
                </a:rPr>
                <a:t> 4 ) / 3</a:t>
              </a:r>
              <a:endParaRPr sz="2200" dirty="0">
                <a:solidFill>
                  <a:schemeClr val="dk1"/>
                </a:solidFill>
                <a:latin typeface="Times New Roman"/>
                <a:ea typeface="Times New Roman"/>
                <a:cs typeface="Times New Roman"/>
                <a:sym typeface="Times New Roman"/>
              </a:endParaRPr>
            </a:p>
          </p:txBody>
        </p:sp>
        <p:sp>
          <p:nvSpPr>
            <p:cNvPr id="628" name="Google Shape;628;p45"/>
            <p:cNvSpPr txBox="1"/>
            <p:nvPr/>
          </p:nvSpPr>
          <p:spPr>
            <a:xfrm>
              <a:off x="3110" y="2971"/>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629" name="Google Shape;629;p45"/>
            <p:cNvSpPr/>
            <p:nvPr/>
          </p:nvSpPr>
          <p:spPr>
            <a:xfrm>
              <a:off x="4544" y="5488"/>
              <a:ext cx="4440"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7</a:t>
              </a:r>
              <a:endParaRPr sz="2200" dirty="0">
                <a:solidFill>
                  <a:schemeClr val="dk1"/>
                </a:solidFill>
                <a:latin typeface="Times New Roman"/>
                <a:ea typeface="Times New Roman"/>
                <a:cs typeface="Times New Roman"/>
                <a:sym typeface="Times New Roman"/>
              </a:endParaRPr>
            </a:p>
          </p:txBody>
        </p:sp>
        <p:sp>
          <p:nvSpPr>
            <p:cNvPr id="630" name="Google Shape;630;p45"/>
            <p:cNvSpPr txBox="1"/>
            <p:nvPr/>
          </p:nvSpPr>
          <p:spPr>
            <a:xfrm>
              <a:off x="4619" y="456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postfix</a:t>
              </a:r>
              <a:endParaRPr sz="2000" dirty="0">
                <a:solidFill>
                  <a:schemeClr val="dk1"/>
                </a:solidFill>
                <a:latin typeface="Times New Roman"/>
                <a:ea typeface="Times New Roman"/>
                <a:cs typeface="Times New Roman"/>
                <a:sym typeface="Times New Roman"/>
              </a:endParaRPr>
            </a:p>
          </p:txBody>
        </p:sp>
      </p:grpSp>
      <p:sp>
        <p:nvSpPr>
          <p:cNvPr id="631" name="Google Shape;631;p45"/>
          <p:cNvSpPr txBox="1"/>
          <p:nvPr/>
        </p:nvSpPr>
        <p:spPr>
          <a:xfrm>
            <a:off x="645366" y="4150102"/>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a:solidFill>
                  <a:schemeClr val="accent1"/>
                </a:solidFill>
                <a:latin typeface="Calibri"/>
                <a:ea typeface="Calibri"/>
                <a:cs typeface="Calibri"/>
                <a:sym typeface="Calibri"/>
              </a:rPr>
              <a:t>top of stack</a:t>
            </a:r>
            <a:endParaRPr sz="2000">
              <a:solidFill>
                <a:schemeClr val="accent1"/>
              </a:solidFill>
              <a:latin typeface="Calibri"/>
              <a:ea typeface="Calibri"/>
              <a:cs typeface="Calibri"/>
              <a:sym typeface="Calibri"/>
            </a:endParaRPr>
          </a:p>
        </p:txBody>
      </p:sp>
      <p:cxnSp>
        <p:nvCxnSpPr>
          <p:cNvPr id="632" name="Google Shape;632;p45"/>
          <p:cNvCxnSpPr>
            <a:cxnSpLocks/>
          </p:cNvCxnSpPr>
          <p:nvPr/>
        </p:nvCxnSpPr>
        <p:spPr>
          <a:xfrm flipV="1">
            <a:off x="2180361" y="3785016"/>
            <a:ext cx="835976" cy="565142"/>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638" name="Google Shape;638;p46"/>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6: Operand 4</a:t>
            </a:r>
            <a:br>
              <a:rPr lang="id-ID" sz="2200" dirty="0"/>
            </a:br>
            <a:r>
              <a:rPr lang="id-ID" sz="2200" dirty="0"/>
              <a:t>Masukkan ke postfix</a:t>
            </a:r>
            <a:endParaRPr sz="2200" dirty="0"/>
          </a:p>
        </p:txBody>
      </p:sp>
      <p:grpSp>
        <p:nvGrpSpPr>
          <p:cNvPr id="639" name="Google Shape;639;p46"/>
          <p:cNvGrpSpPr/>
          <p:nvPr/>
        </p:nvGrpSpPr>
        <p:grpSpPr>
          <a:xfrm>
            <a:off x="2523849" y="2074054"/>
            <a:ext cx="3950612" cy="2529296"/>
            <a:chOff x="2528" y="2204"/>
            <a:chExt cx="6750" cy="4614"/>
          </a:xfrm>
        </p:grpSpPr>
        <p:sp>
          <p:nvSpPr>
            <p:cNvPr id="640" name="Google Shape;640;p46"/>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641" name="Google Shape;641;p46"/>
            <p:cNvSpPr/>
            <p:nvPr/>
          </p:nvSpPr>
          <p:spPr>
            <a:xfrm>
              <a:off x="3278" y="4041"/>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200">
                  <a:solidFill>
                    <a:schemeClr val="dk1"/>
                  </a:solidFill>
                  <a:latin typeface="Times New Roman"/>
                  <a:ea typeface="Times New Roman"/>
                  <a:cs typeface="Times New Roman"/>
                  <a:sym typeface="Times New Roman"/>
                </a:rPr>
                <a:t>+</a:t>
              </a:r>
              <a:endParaRPr sz="2200"/>
            </a:p>
            <a:p>
              <a:pPr marL="0" marR="0" lvl="0" indent="0" algn="ctr" rtl="0">
                <a:spcBef>
                  <a:spcPts val="0"/>
                </a:spcBef>
                <a:spcAft>
                  <a:spcPts val="0"/>
                </a:spcAft>
                <a:buNone/>
              </a:pPr>
              <a:r>
                <a:rPr lang="id-ID" sz="2200">
                  <a:solidFill>
                    <a:schemeClr val="dk1"/>
                  </a:solidFill>
                  <a:latin typeface="Times New Roman"/>
                  <a:ea typeface="Times New Roman"/>
                  <a:cs typeface="Times New Roman"/>
                  <a:sym typeface="Times New Roman"/>
                </a:rPr>
                <a:t>(</a:t>
              </a:r>
              <a:endParaRPr sz="2200"/>
            </a:p>
            <a:p>
              <a:pPr marL="0" marR="0" lvl="0" indent="0" algn="ctr" rtl="0">
                <a:spcBef>
                  <a:spcPts val="0"/>
                </a:spcBef>
                <a:spcAft>
                  <a:spcPts val="0"/>
                </a:spcAft>
                <a:buNone/>
              </a:pPr>
              <a:r>
                <a:rPr lang="id-ID"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642" name="Google Shape;642;p46"/>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15 – ( 7 + </a:t>
              </a:r>
              <a:r>
                <a:rPr lang="id-ID" sz="2400" b="1" dirty="0">
                  <a:solidFill>
                    <a:srgbClr val="0070C0"/>
                  </a:solidFill>
                  <a:latin typeface="Times New Roman"/>
                  <a:ea typeface="Times New Roman"/>
                  <a:cs typeface="Times New Roman"/>
                  <a:sym typeface="Times New Roman"/>
                </a:rPr>
                <a:t>4</a:t>
              </a:r>
              <a:r>
                <a:rPr lang="id-ID" sz="2400" b="1" dirty="0">
                  <a:solidFill>
                    <a:schemeClr val="dk1"/>
                  </a:solidFill>
                  <a:latin typeface="Times New Roman"/>
                  <a:ea typeface="Times New Roman"/>
                  <a:cs typeface="Times New Roman"/>
                  <a:sym typeface="Times New Roman"/>
                </a:rPr>
                <a:t> ) / 3</a:t>
              </a:r>
              <a:endParaRPr sz="2400" dirty="0">
                <a:solidFill>
                  <a:schemeClr val="dk1"/>
                </a:solidFill>
                <a:latin typeface="Times New Roman"/>
                <a:ea typeface="Times New Roman"/>
                <a:cs typeface="Times New Roman"/>
                <a:sym typeface="Times New Roman"/>
              </a:endParaRPr>
            </a:p>
          </p:txBody>
        </p:sp>
        <p:sp>
          <p:nvSpPr>
            <p:cNvPr id="643" name="Google Shape;643;p46"/>
            <p:cNvSpPr txBox="1"/>
            <p:nvPr/>
          </p:nvSpPr>
          <p:spPr>
            <a:xfrm>
              <a:off x="3143" y="3297"/>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644" name="Google Shape;644;p46"/>
            <p:cNvSpPr/>
            <p:nvPr/>
          </p:nvSpPr>
          <p:spPr>
            <a:xfrm>
              <a:off x="4628" y="588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15 7 4</a:t>
              </a:r>
              <a:endParaRPr sz="2200" dirty="0">
                <a:solidFill>
                  <a:schemeClr val="dk1"/>
                </a:solidFill>
                <a:latin typeface="Times New Roman"/>
                <a:ea typeface="Times New Roman"/>
                <a:cs typeface="Times New Roman"/>
                <a:sym typeface="Times New Roman"/>
              </a:endParaRPr>
            </a:p>
          </p:txBody>
        </p:sp>
        <p:sp>
          <p:nvSpPr>
            <p:cNvPr id="645" name="Google Shape;645;p46"/>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
        <p:nvSpPr>
          <p:cNvPr id="646" name="Google Shape;646;p46"/>
          <p:cNvSpPr txBox="1"/>
          <p:nvPr/>
        </p:nvSpPr>
        <p:spPr>
          <a:xfrm>
            <a:off x="645365" y="4158951"/>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647" name="Google Shape;647;p46"/>
          <p:cNvCxnSpPr>
            <a:cxnSpLocks/>
          </p:cNvCxnSpPr>
          <p:nvPr/>
        </p:nvCxnSpPr>
        <p:spPr>
          <a:xfrm flipV="1">
            <a:off x="2180361" y="3652750"/>
            <a:ext cx="782445" cy="697408"/>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653" name="Google Shape;653;p47"/>
          <p:cNvSpPr txBox="1">
            <a:spLocks noGrp="1"/>
          </p:cNvSpPr>
          <p:nvPr>
            <p:ph type="body" idx="1"/>
          </p:nvPr>
        </p:nvSpPr>
        <p:spPr>
          <a:xfrm>
            <a:off x="720000" y="1147096"/>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7: Tanda )</a:t>
            </a:r>
            <a:br>
              <a:rPr lang="id-ID" sz="2200" dirty="0"/>
            </a:br>
            <a:r>
              <a:rPr lang="id-ID" sz="2200" dirty="0"/>
              <a:t>Pop isi stack yaitu operator +, kemudian masukkan ke postfix.</a:t>
            </a:r>
            <a:br>
              <a:rPr lang="id-ID" sz="2200" dirty="0"/>
            </a:br>
            <a:r>
              <a:rPr lang="id-ID" sz="2200" dirty="0"/>
              <a:t>Tanda ( hanya di-pop, tidak perlu dimasukkan ke postfix</a:t>
            </a:r>
            <a:endParaRPr sz="2200" dirty="0"/>
          </a:p>
        </p:txBody>
      </p:sp>
      <p:grpSp>
        <p:nvGrpSpPr>
          <p:cNvPr id="654" name="Google Shape;654;p47"/>
          <p:cNvGrpSpPr/>
          <p:nvPr/>
        </p:nvGrpSpPr>
        <p:grpSpPr>
          <a:xfrm>
            <a:off x="2596694" y="2303903"/>
            <a:ext cx="3950612" cy="2529296"/>
            <a:chOff x="2528" y="2204"/>
            <a:chExt cx="6750" cy="4614"/>
          </a:xfrm>
        </p:grpSpPr>
        <p:sp>
          <p:nvSpPr>
            <p:cNvPr id="655" name="Google Shape;655;p47"/>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656" name="Google Shape;656;p47"/>
            <p:cNvSpPr/>
            <p:nvPr/>
          </p:nvSpPr>
          <p:spPr>
            <a:xfrm>
              <a:off x="3222" y="3757"/>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657" name="Google Shape;657;p47"/>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15 – ( 7 + 4 </a:t>
              </a:r>
              <a:r>
                <a:rPr lang="id-ID" sz="2400" b="1" dirty="0">
                  <a:solidFill>
                    <a:srgbClr val="0070C0"/>
                  </a:solidFill>
                  <a:latin typeface="Times New Roman"/>
                  <a:ea typeface="Times New Roman"/>
                  <a:cs typeface="Times New Roman"/>
                  <a:sym typeface="Times New Roman"/>
                </a:rPr>
                <a:t>)</a:t>
              </a:r>
              <a:r>
                <a:rPr lang="id-ID" sz="2400" b="1" dirty="0">
                  <a:solidFill>
                    <a:schemeClr val="dk1"/>
                  </a:solidFill>
                  <a:latin typeface="Times New Roman"/>
                  <a:ea typeface="Times New Roman"/>
                  <a:cs typeface="Times New Roman"/>
                  <a:sym typeface="Times New Roman"/>
                </a:rPr>
                <a:t> / 3</a:t>
              </a:r>
              <a:endParaRPr sz="2400" dirty="0">
                <a:solidFill>
                  <a:schemeClr val="dk1"/>
                </a:solidFill>
                <a:latin typeface="Times New Roman"/>
                <a:ea typeface="Times New Roman"/>
                <a:cs typeface="Times New Roman"/>
                <a:sym typeface="Times New Roman"/>
              </a:endParaRPr>
            </a:p>
          </p:txBody>
        </p:sp>
        <p:sp>
          <p:nvSpPr>
            <p:cNvPr id="658" name="Google Shape;658;p47"/>
            <p:cNvSpPr txBox="1"/>
            <p:nvPr/>
          </p:nvSpPr>
          <p:spPr>
            <a:xfrm>
              <a:off x="3245" y="3051"/>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659" name="Google Shape;659;p47"/>
            <p:cNvSpPr/>
            <p:nvPr/>
          </p:nvSpPr>
          <p:spPr>
            <a:xfrm>
              <a:off x="4555" y="5572"/>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7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4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p:txBody>
        </p:sp>
        <p:sp>
          <p:nvSpPr>
            <p:cNvPr id="660" name="Google Shape;660;p47"/>
            <p:cNvSpPr txBox="1"/>
            <p:nvPr/>
          </p:nvSpPr>
          <p:spPr>
            <a:xfrm>
              <a:off x="4565" y="4584"/>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postfix</a:t>
              </a:r>
              <a:endParaRPr sz="2000" dirty="0">
                <a:solidFill>
                  <a:schemeClr val="dk1"/>
                </a:solidFill>
                <a:latin typeface="Times New Roman"/>
                <a:ea typeface="Times New Roman"/>
                <a:cs typeface="Times New Roman"/>
                <a:sym typeface="Times New Roman"/>
              </a:endParaRPr>
            </a:p>
          </p:txBody>
        </p:sp>
      </p:grpSp>
      <p:sp>
        <p:nvSpPr>
          <p:cNvPr id="661" name="Google Shape;661;p47"/>
          <p:cNvSpPr txBox="1"/>
          <p:nvPr/>
        </p:nvSpPr>
        <p:spPr>
          <a:xfrm>
            <a:off x="645366" y="4150102"/>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662" name="Google Shape;662;p47"/>
          <p:cNvCxnSpPr>
            <a:cxnSpLocks/>
            <a:stCxn id="661" idx="3"/>
          </p:cNvCxnSpPr>
          <p:nvPr/>
        </p:nvCxnSpPr>
        <p:spPr>
          <a:xfrm>
            <a:off x="2180362" y="4350157"/>
            <a:ext cx="850911" cy="213261"/>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dirty="0"/>
              <a:t>Studi Kasus 2 - Penyelesaian</a:t>
            </a:r>
            <a:endParaRPr sz="3600" dirty="0"/>
          </a:p>
        </p:txBody>
      </p:sp>
      <p:sp>
        <p:nvSpPr>
          <p:cNvPr id="668" name="Google Shape;668;p48"/>
          <p:cNvSpPr txBox="1">
            <a:spLocks noGrp="1"/>
          </p:cNvSpPr>
          <p:nvPr>
            <p:ph type="body" idx="1"/>
          </p:nvPr>
        </p:nvSpPr>
        <p:spPr>
          <a:xfrm>
            <a:off x="720000" y="1215750"/>
            <a:ext cx="8049246"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8: Operator /</a:t>
            </a:r>
            <a:br>
              <a:rPr lang="id-ID" sz="2200" dirty="0"/>
            </a:br>
            <a:r>
              <a:rPr lang="id-ID" sz="2200" dirty="0"/>
              <a:t>Push ke stack karena derajat operator Top of stack – </a:t>
            </a:r>
            <a:r>
              <a:rPr lang="id-ID" sz="2200" b="1" dirty="0"/>
              <a:t>lebih kecil </a:t>
            </a:r>
            <a:r>
              <a:rPr lang="id-ID" sz="2200" dirty="0"/>
              <a:t>dari derajat oprator /</a:t>
            </a:r>
            <a:endParaRPr sz="2200" dirty="0"/>
          </a:p>
        </p:txBody>
      </p:sp>
      <p:grpSp>
        <p:nvGrpSpPr>
          <p:cNvPr id="669" name="Google Shape;669;p48"/>
          <p:cNvGrpSpPr/>
          <p:nvPr/>
        </p:nvGrpSpPr>
        <p:grpSpPr>
          <a:xfrm>
            <a:off x="2596694" y="2378853"/>
            <a:ext cx="3950612" cy="2612871"/>
            <a:chOff x="2528" y="2204"/>
            <a:chExt cx="6750" cy="4614"/>
          </a:xfrm>
        </p:grpSpPr>
        <p:sp>
          <p:nvSpPr>
            <p:cNvPr id="670" name="Google Shape;670;p48"/>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671" name="Google Shape;671;p48"/>
            <p:cNvSpPr/>
            <p:nvPr/>
          </p:nvSpPr>
          <p:spPr>
            <a:xfrm>
              <a:off x="3245" y="3625"/>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200" dirty="0">
                  <a:solidFill>
                    <a:schemeClr val="dk1"/>
                  </a:solidFill>
                  <a:latin typeface="Times New Roman"/>
                  <a:ea typeface="Times New Roman"/>
                  <a:cs typeface="Times New Roman"/>
                  <a:sym typeface="Times New Roman"/>
                </a:rPr>
                <a:t>/</a:t>
              </a:r>
              <a:endParaRPr sz="2200" dirty="0"/>
            </a:p>
            <a:p>
              <a:pPr marL="0" marR="0" lvl="0" indent="0" algn="ctr" rtl="0">
                <a:spcBef>
                  <a:spcPts val="0"/>
                </a:spcBef>
                <a:spcAft>
                  <a:spcPts val="0"/>
                </a:spcAft>
                <a:buNone/>
              </a:pPr>
              <a:r>
                <a:rPr lang="id-ID"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p:txBody>
        </p:sp>
        <p:sp>
          <p:nvSpPr>
            <p:cNvPr id="672" name="Google Shape;672;p48"/>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15 – ( 7 + 4 ) </a:t>
              </a:r>
              <a:r>
                <a:rPr lang="id-ID" sz="2400" b="1" dirty="0">
                  <a:solidFill>
                    <a:srgbClr val="0070C0"/>
                  </a:solidFill>
                  <a:latin typeface="Times New Roman"/>
                  <a:ea typeface="Times New Roman"/>
                  <a:cs typeface="Times New Roman"/>
                  <a:sym typeface="Times New Roman"/>
                </a:rPr>
                <a:t>/</a:t>
              </a:r>
              <a:r>
                <a:rPr lang="id-ID" sz="2400" b="1" dirty="0">
                  <a:solidFill>
                    <a:schemeClr val="dk1"/>
                  </a:solidFill>
                  <a:latin typeface="Times New Roman"/>
                  <a:ea typeface="Times New Roman"/>
                  <a:cs typeface="Times New Roman"/>
                  <a:sym typeface="Times New Roman"/>
                </a:rPr>
                <a:t> 3</a:t>
              </a:r>
              <a:endParaRPr sz="2400" dirty="0">
                <a:solidFill>
                  <a:schemeClr val="dk1"/>
                </a:solidFill>
                <a:latin typeface="Times New Roman"/>
                <a:ea typeface="Times New Roman"/>
                <a:cs typeface="Times New Roman"/>
                <a:sym typeface="Times New Roman"/>
              </a:endParaRPr>
            </a:p>
          </p:txBody>
        </p:sp>
        <p:sp>
          <p:nvSpPr>
            <p:cNvPr id="673" name="Google Shape;673;p48"/>
            <p:cNvSpPr txBox="1"/>
            <p:nvPr/>
          </p:nvSpPr>
          <p:spPr>
            <a:xfrm>
              <a:off x="3143" y="2975"/>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stack</a:t>
              </a:r>
              <a:endParaRPr sz="2000">
                <a:solidFill>
                  <a:schemeClr val="dk1"/>
                </a:solidFill>
                <a:latin typeface="Times New Roman"/>
                <a:ea typeface="Times New Roman"/>
                <a:cs typeface="Times New Roman"/>
                <a:sym typeface="Times New Roman"/>
              </a:endParaRPr>
            </a:p>
          </p:txBody>
        </p:sp>
        <p:sp>
          <p:nvSpPr>
            <p:cNvPr id="674" name="Google Shape;674;p48"/>
            <p:cNvSpPr/>
            <p:nvPr/>
          </p:nvSpPr>
          <p:spPr>
            <a:xfrm>
              <a:off x="4591" y="5469"/>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a:solidFill>
                    <a:schemeClr val="dk1"/>
                  </a:solidFill>
                  <a:latin typeface="Times New Roman"/>
                  <a:ea typeface="Times New Roman"/>
                  <a:cs typeface="Times New Roman"/>
                  <a:sym typeface="Times New Roman"/>
                </a:rPr>
                <a:t>15 7 4 +</a:t>
              </a:r>
              <a:endParaRPr sz="2200">
                <a:solidFill>
                  <a:schemeClr val="dk1"/>
                </a:solidFill>
                <a:latin typeface="Times New Roman"/>
                <a:ea typeface="Times New Roman"/>
                <a:cs typeface="Times New Roman"/>
                <a:sym typeface="Times New Roman"/>
              </a:endParaRPr>
            </a:p>
          </p:txBody>
        </p:sp>
        <p:sp>
          <p:nvSpPr>
            <p:cNvPr id="675" name="Google Shape;675;p48"/>
            <p:cNvSpPr txBox="1"/>
            <p:nvPr/>
          </p:nvSpPr>
          <p:spPr>
            <a:xfrm>
              <a:off x="4501" y="4688"/>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postfix</a:t>
              </a:r>
              <a:endParaRPr sz="2000" dirty="0">
                <a:solidFill>
                  <a:schemeClr val="dk1"/>
                </a:solidFill>
                <a:latin typeface="Times New Roman"/>
                <a:ea typeface="Times New Roman"/>
                <a:cs typeface="Times New Roman"/>
                <a:sym typeface="Times New Roman"/>
              </a:endParaRPr>
            </a:p>
          </p:txBody>
        </p:sp>
      </p:grpSp>
      <p:sp>
        <p:nvSpPr>
          <p:cNvPr id="676" name="Google Shape;676;p48"/>
          <p:cNvSpPr txBox="1"/>
          <p:nvPr/>
        </p:nvSpPr>
        <p:spPr>
          <a:xfrm>
            <a:off x="645366" y="4150102"/>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a:solidFill>
                  <a:schemeClr val="accent1"/>
                </a:solidFill>
                <a:latin typeface="Calibri"/>
                <a:ea typeface="Calibri"/>
                <a:cs typeface="Calibri"/>
                <a:sym typeface="Calibri"/>
              </a:rPr>
              <a:t>top of stack</a:t>
            </a:r>
            <a:endParaRPr sz="2000">
              <a:solidFill>
                <a:schemeClr val="accent1"/>
              </a:solidFill>
              <a:latin typeface="Calibri"/>
              <a:ea typeface="Calibri"/>
              <a:cs typeface="Calibri"/>
              <a:sym typeface="Calibri"/>
            </a:endParaRPr>
          </a:p>
        </p:txBody>
      </p:sp>
      <p:cxnSp>
        <p:nvCxnSpPr>
          <p:cNvPr id="677" name="Google Shape;677;p48"/>
          <p:cNvCxnSpPr>
            <a:cxnSpLocks/>
          </p:cNvCxnSpPr>
          <p:nvPr/>
        </p:nvCxnSpPr>
        <p:spPr>
          <a:xfrm flipV="1">
            <a:off x="2180361" y="4150102"/>
            <a:ext cx="835976" cy="200055"/>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dirty="0"/>
              <a:t>Definisi Stack</a:t>
            </a:r>
            <a:endParaRPr sz="3600" dirty="0"/>
          </a:p>
        </p:txBody>
      </p:sp>
      <p:sp>
        <p:nvSpPr>
          <p:cNvPr id="97" name="Google Shape;97;p4"/>
          <p:cNvSpPr txBox="1">
            <a:spLocks noGrp="1"/>
          </p:cNvSpPr>
          <p:nvPr>
            <p:ph type="body" idx="1"/>
          </p:nvPr>
        </p:nvSpPr>
        <p:spPr>
          <a:xfrm>
            <a:off x="637554" y="1017725"/>
            <a:ext cx="7134846" cy="3387600"/>
          </a:xfrm>
          <a:prstGeom prst="rect">
            <a:avLst/>
          </a:prstGeom>
          <a:noFill/>
          <a:ln>
            <a:noFill/>
          </a:ln>
        </p:spPr>
        <p:txBody>
          <a:bodyPr spcFirstLastPara="1" wrap="square" lIns="91425" tIns="91425" rIns="91425" bIns="91425" anchor="t" anchorCtr="0">
            <a:noAutofit/>
          </a:bodyPr>
          <a:lstStyle/>
          <a:p>
            <a:pPr marL="269875" lvl="0" indent="-269875" algn="l" rtl="0">
              <a:lnSpc>
                <a:spcPct val="100000"/>
              </a:lnSpc>
              <a:spcBef>
                <a:spcPts val="600"/>
              </a:spcBef>
              <a:spcAft>
                <a:spcPts val="0"/>
              </a:spcAft>
              <a:buClr>
                <a:schemeClr val="dk1"/>
              </a:buClr>
              <a:buSzPts val="1200"/>
              <a:buFont typeface="Noto Sans Symbols"/>
              <a:buChar char="❑"/>
            </a:pPr>
            <a:r>
              <a:rPr lang="id-ID" sz="2200" dirty="0"/>
              <a:t>Stack merupakan struktur data linier yang menganut prinsip </a:t>
            </a:r>
            <a:r>
              <a:rPr lang="id-ID" sz="2200" b="1" dirty="0">
                <a:solidFill>
                  <a:schemeClr val="accent1"/>
                </a:solidFill>
              </a:rPr>
              <a:t>Last In First Out (LIFO)</a:t>
            </a:r>
            <a:endParaRPr sz="2200" dirty="0"/>
          </a:p>
          <a:p>
            <a:pPr marL="269875" lvl="0" indent="-269875" algn="l" rtl="0">
              <a:lnSpc>
                <a:spcPct val="100000"/>
              </a:lnSpc>
              <a:spcBef>
                <a:spcPts val="600"/>
              </a:spcBef>
              <a:spcAft>
                <a:spcPts val="0"/>
              </a:spcAft>
              <a:buClr>
                <a:schemeClr val="dk1"/>
              </a:buClr>
              <a:buSzPts val="1200"/>
              <a:buFont typeface="Noto Sans Symbols"/>
              <a:buChar char="❑"/>
            </a:pPr>
            <a:r>
              <a:rPr lang="id-ID" sz="2200" dirty="0"/>
              <a:t>Elemen yang </a:t>
            </a:r>
            <a:r>
              <a:rPr lang="id-ID" sz="2200" b="1" dirty="0"/>
              <a:t>terakhir masuk </a:t>
            </a:r>
            <a:r>
              <a:rPr lang="id-ID" sz="2200" dirty="0"/>
              <a:t>ke dalam stack akan </a:t>
            </a:r>
            <a:r>
              <a:rPr lang="id-ID" sz="2200" b="1" dirty="0"/>
              <a:t>pertama kali dikeluarkan</a:t>
            </a:r>
            <a:r>
              <a:rPr lang="id-ID" sz="2200" dirty="0"/>
              <a:t> karena sifat stack yang membatasi operasi hanya bisa dilakukan </a:t>
            </a:r>
            <a:r>
              <a:rPr lang="id-ID" sz="2200" b="1" dirty="0">
                <a:solidFill>
                  <a:srgbClr val="1D9A78"/>
                </a:solidFill>
              </a:rPr>
              <a:t>pada salah satu sisinya </a:t>
            </a:r>
            <a:r>
              <a:rPr lang="id-ID" sz="2200" dirty="0"/>
              <a:t>saja (bagian atas tumpukan)</a:t>
            </a:r>
            <a:endParaRPr sz="2200" dirty="0"/>
          </a:p>
          <a:p>
            <a:pPr marL="269875" lvl="0" indent="-269875" algn="l" rtl="0">
              <a:lnSpc>
                <a:spcPct val="100000"/>
              </a:lnSpc>
              <a:spcBef>
                <a:spcPts val="600"/>
              </a:spcBef>
              <a:spcAft>
                <a:spcPts val="0"/>
              </a:spcAft>
              <a:buClr>
                <a:schemeClr val="dk1"/>
              </a:buClr>
              <a:buSzPts val="1200"/>
              <a:buFont typeface="Noto Sans Symbols"/>
              <a:buChar char="❑"/>
            </a:pPr>
            <a:r>
              <a:rPr lang="id-ID" sz="2200" dirty="0"/>
              <a:t>Stack disebut juga sebagai </a:t>
            </a:r>
            <a:r>
              <a:rPr lang="id-ID" sz="2200" b="1" dirty="0">
                <a:solidFill>
                  <a:srgbClr val="1D9A78"/>
                </a:solidFill>
              </a:rPr>
              <a:t>tumpukan</a:t>
            </a:r>
            <a:endParaRPr sz="2200" dirty="0"/>
          </a:p>
          <a:p>
            <a:pPr marL="269875" lvl="0" indent="-269875" algn="l" rtl="0">
              <a:lnSpc>
                <a:spcPct val="100000"/>
              </a:lnSpc>
              <a:spcBef>
                <a:spcPts val="600"/>
              </a:spcBef>
              <a:spcAft>
                <a:spcPts val="0"/>
              </a:spcAft>
              <a:buClr>
                <a:schemeClr val="dk1"/>
              </a:buClr>
              <a:buSzPts val="1200"/>
              <a:buFont typeface="Noto Sans Symbols"/>
              <a:buChar char="❑"/>
            </a:pPr>
            <a:r>
              <a:rPr lang="id-ID" sz="2200" dirty="0"/>
              <a:t>Ilustrasi: tumpukan buku, tumpukan piring, tumpukan koin, dll</a:t>
            </a:r>
            <a:endParaRPr sz="2200" dirty="0"/>
          </a:p>
        </p:txBody>
      </p:sp>
      <p:pic>
        <p:nvPicPr>
          <p:cNvPr id="3" name="Picture 2">
            <a:extLst>
              <a:ext uri="{FF2B5EF4-FFF2-40B4-BE49-F238E27FC236}">
                <a16:creationId xmlns:a16="http://schemas.microsoft.com/office/drawing/2014/main" id="{1E3371B4-F24D-65A3-CDBF-2226389735D7}"/>
              </a:ext>
            </a:extLst>
          </p:cNvPr>
          <p:cNvPicPr>
            <a:picLocks noChangeAspect="1"/>
          </p:cNvPicPr>
          <p:nvPr/>
        </p:nvPicPr>
        <p:blipFill>
          <a:blip r:embed="rId3"/>
          <a:stretch>
            <a:fillRect/>
          </a:stretch>
        </p:blipFill>
        <p:spPr>
          <a:xfrm>
            <a:off x="7584094" y="2633420"/>
            <a:ext cx="1335037" cy="1945134"/>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683" name="Google Shape;683;p49"/>
          <p:cNvSpPr txBox="1">
            <a:spLocks noGrp="1"/>
          </p:cNvSpPr>
          <p:nvPr>
            <p:ph type="body" idx="1"/>
          </p:nvPr>
        </p:nvSpPr>
        <p:spPr>
          <a:xfrm>
            <a:off x="720000" y="1215750"/>
            <a:ext cx="7704000"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9: Operand 3</a:t>
            </a:r>
            <a:br>
              <a:rPr lang="id-ID" sz="2200" dirty="0"/>
            </a:br>
            <a:r>
              <a:rPr lang="id-ID" sz="2200" dirty="0"/>
              <a:t>Masukkan ke postfix</a:t>
            </a:r>
            <a:endParaRPr sz="2200" dirty="0"/>
          </a:p>
        </p:txBody>
      </p:sp>
      <p:grpSp>
        <p:nvGrpSpPr>
          <p:cNvPr id="684" name="Google Shape;684;p49"/>
          <p:cNvGrpSpPr/>
          <p:nvPr/>
        </p:nvGrpSpPr>
        <p:grpSpPr>
          <a:xfrm>
            <a:off x="2568500" y="2074054"/>
            <a:ext cx="3950612" cy="2529296"/>
            <a:chOff x="2528" y="2204"/>
            <a:chExt cx="6750" cy="4614"/>
          </a:xfrm>
        </p:grpSpPr>
        <p:sp>
          <p:nvSpPr>
            <p:cNvPr id="685" name="Google Shape;685;p49"/>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686" name="Google Shape;686;p49"/>
            <p:cNvSpPr/>
            <p:nvPr/>
          </p:nvSpPr>
          <p:spPr>
            <a:xfrm>
              <a:off x="3278" y="4041"/>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a:p>
            <a:p>
              <a:pPr marL="0" marR="0" lvl="0" indent="0" algn="ctr" rtl="0">
                <a:spcBef>
                  <a:spcPts val="0"/>
                </a:spcBef>
                <a:spcAft>
                  <a:spcPts val="0"/>
                </a:spcAft>
                <a:buNone/>
              </a:pPr>
              <a:r>
                <a:rPr lang="id-ID"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687" name="Google Shape;687;p49"/>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15 – ( 7 + 4 ) / </a:t>
              </a:r>
              <a:r>
                <a:rPr lang="id-ID" sz="2400" b="1" dirty="0">
                  <a:solidFill>
                    <a:srgbClr val="0070C0"/>
                  </a:solidFill>
                  <a:latin typeface="Times New Roman"/>
                  <a:ea typeface="Times New Roman"/>
                  <a:cs typeface="Times New Roman"/>
                  <a:sym typeface="Times New Roman"/>
                </a:rPr>
                <a:t>3</a:t>
              </a:r>
              <a:endParaRPr sz="2400" dirty="0">
                <a:solidFill>
                  <a:srgbClr val="0070C0"/>
                </a:solidFill>
                <a:latin typeface="Times New Roman"/>
                <a:ea typeface="Times New Roman"/>
                <a:cs typeface="Times New Roman"/>
                <a:sym typeface="Times New Roman"/>
              </a:endParaRPr>
            </a:p>
          </p:txBody>
        </p:sp>
        <p:sp>
          <p:nvSpPr>
            <p:cNvPr id="688" name="Google Shape;688;p49"/>
            <p:cNvSpPr txBox="1"/>
            <p:nvPr/>
          </p:nvSpPr>
          <p:spPr>
            <a:xfrm>
              <a:off x="3143" y="3162"/>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689" name="Google Shape;689;p49"/>
            <p:cNvSpPr/>
            <p:nvPr/>
          </p:nvSpPr>
          <p:spPr>
            <a:xfrm>
              <a:off x="4628" y="5887"/>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7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4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3</a:t>
              </a:r>
              <a:endParaRPr sz="2200" dirty="0">
                <a:solidFill>
                  <a:schemeClr val="dk1"/>
                </a:solidFill>
                <a:latin typeface="Times New Roman"/>
                <a:ea typeface="Times New Roman"/>
                <a:cs typeface="Times New Roman"/>
                <a:sym typeface="Times New Roman"/>
              </a:endParaRPr>
            </a:p>
          </p:txBody>
        </p:sp>
        <p:sp>
          <p:nvSpPr>
            <p:cNvPr id="690" name="Google Shape;690;p49"/>
            <p:cNvSpPr txBox="1"/>
            <p:nvPr/>
          </p:nvSpPr>
          <p:spPr>
            <a:xfrm>
              <a:off x="4628" y="5010"/>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a:solidFill>
                    <a:schemeClr val="dk1"/>
                  </a:solidFill>
                  <a:latin typeface="Times New Roman"/>
                  <a:ea typeface="Times New Roman"/>
                  <a:cs typeface="Times New Roman"/>
                  <a:sym typeface="Times New Roman"/>
                </a:rPr>
                <a:t>postfix</a:t>
              </a:r>
              <a:endParaRPr sz="2000">
                <a:solidFill>
                  <a:schemeClr val="dk1"/>
                </a:solidFill>
                <a:latin typeface="Times New Roman"/>
                <a:ea typeface="Times New Roman"/>
                <a:cs typeface="Times New Roman"/>
                <a:sym typeface="Times New Roman"/>
              </a:endParaRPr>
            </a:p>
          </p:txBody>
        </p:sp>
      </p:grpSp>
      <p:sp>
        <p:nvSpPr>
          <p:cNvPr id="691" name="Google Shape;691;p49"/>
          <p:cNvSpPr txBox="1"/>
          <p:nvPr/>
        </p:nvSpPr>
        <p:spPr>
          <a:xfrm>
            <a:off x="750042" y="4203240"/>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692" name="Google Shape;692;p49"/>
          <p:cNvCxnSpPr>
            <a:cxnSpLocks/>
          </p:cNvCxnSpPr>
          <p:nvPr/>
        </p:nvCxnSpPr>
        <p:spPr>
          <a:xfrm flipV="1">
            <a:off x="2180361" y="4124002"/>
            <a:ext cx="827096" cy="226155"/>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5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698" name="Google Shape;698;p50"/>
          <p:cNvSpPr txBox="1">
            <a:spLocks noGrp="1"/>
          </p:cNvSpPr>
          <p:nvPr>
            <p:ph type="body" idx="1"/>
          </p:nvPr>
        </p:nvSpPr>
        <p:spPr>
          <a:xfrm>
            <a:off x="720000" y="1215750"/>
            <a:ext cx="8094216"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200" dirty="0"/>
              <a:t>Langkah 10</a:t>
            </a:r>
            <a:br>
              <a:rPr lang="id-ID" sz="2200" dirty="0"/>
            </a:br>
            <a:r>
              <a:rPr lang="id-ID" sz="2200" dirty="0"/>
              <a:t>Semua ekspresi sudah terbaca, pop semua isi stack dan masukkan ke postfix secara berurutan, yaitu operator / terlebih dahulu</a:t>
            </a:r>
            <a:endParaRPr sz="2200" dirty="0"/>
          </a:p>
        </p:txBody>
      </p:sp>
      <p:grpSp>
        <p:nvGrpSpPr>
          <p:cNvPr id="699" name="Google Shape;699;p50"/>
          <p:cNvGrpSpPr/>
          <p:nvPr/>
        </p:nvGrpSpPr>
        <p:grpSpPr>
          <a:xfrm>
            <a:off x="2596694" y="2378854"/>
            <a:ext cx="3950612" cy="2529296"/>
            <a:chOff x="2528" y="2204"/>
            <a:chExt cx="6750" cy="4614"/>
          </a:xfrm>
        </p:grpSpPr>
        <p:sp>
          <p:nvSpPr>
            <p:cNvPr id="700" name="Google Shape;700;p50"/>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701" name="Google Shape;701;p50"/>
            <p:cNvSpPr/>
            <p:nvPr/>
          </p:nvSpPr>
          <p:spPr>
            <a:xfrm>
              <a:off x="3245" y="3805"/>
              <a:ext cx="1050" cy="259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lang="en-US" sz="22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id-ID"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p:txBody>
        </p:sp>
        <p:sp>
          <p:nvSpPr>
            <p:cNvPr id="702" name="Google Shape;702;p50"/>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15 – ( 7 + 4 ) / 3</a:t>
              </a:r>
              <a:endParaRPr sz="2400" dirty="0">
                <a:solidFill>
                  <a:schemeClr val="dk1"/>
                </a:solidFill>
                <a:latin typeface="Times New Roman"/>
                <a:ea typeface="Times New Roman"/>
                <a:cs typeface="Times New Roman"/>
                <a:sym typeface="Times New Roman"/>
              </a:endParaRPr>
            </a:p>
          </p:txBody>
        </p:sp>
        <p:sp>
          <p:nvSpPr>
            <p:cNvPr id="703" name="Google Shape;703;p50"/>
            <p:cNvSpPr txBox="1"/>
            <p:nvPr/>
          </p:nvSpPr>
          <p:spPr>
            <a:xfrm>
              <a:off x="3143" y="3055"/>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704" name="Google Shape;704;p50"/>
            <p:cNvSpPr/>
            <p:nvPr/>
          </p:nvSpPr>
          <p:spPr>
            <a:xfrm>
              <a:off x="4555" y="5446"/>
              <a:ext cx="4440" cy="93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7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4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3 </a:t>
              </a:r>
              <a:r>
                <a:rPr lang="en-US" sz="2200" dirty="0">
                  <a:solidFill>
                    <a:schemeClr val="dk1"/>
                  </a:solidFill>
                  <a:latin typeface="Times New Roman"/>
                  <a:ea typeface="Times New Roman"/>
                  <a:cs typeface="Times New Roman"/>
                  <a:sym typeface="Times New Roman"/>
                </a:rPr>
                <a:t> </a:t>
              </a:r>
              <a:r>
                <a:rPr lang="id-ID"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p:txBody>
        </p:sp>
        <p:sp>
          <p:nvSpPr>
            <p:cNvPr id="705" name="Google Shape;705;p50"/>
            <p:cNvSpPr txBox="1"/>
            <p:nvPr/>
          </p:nvSpPr>
          <p:spPr>
            <a:xfrm>
              <a:off x="4595" y="4709"/>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postfix</a:t>
              </a:r>
              <a:endParaRPr sz="2000" dirty="0">
                <a:solidFill>
                  <a:schemeClr val="dk1"/>
                </a:solidFill>
                <a:latin typeface="Times New Roman"/>
                <a:ea typeface="Times New Roman"/>
                <a:cs typeface="Times New Roman"/>
                <a:sym typeface="Times New Roman"/>
              </a:endParaRPr>
            </a:p>
          </p:txBody>
        </p:sp>
      </p:grpSp>
      <p:sp>
        <p:nvSpPr>
          <p:cNvPr id="706" name="Google Shape;706;p50"/>
          <p:cNvSpPr txBox="1"/>
          <p:nvPr/>
        </p:nvSpPr>
        <p:spPr>
          <a:xfrm>
            <a:off x="992026" y="4298365"/>
            <a:ext cx="153499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2000" dirty="0">
                <a:solidFill>
                  <a:schemeClr val="accent1"/>
                </a:solidFill>
                <a:latin typeface="Calibri"/>
                <a:ea typeface="Calibri"/>
                <a:cs typeface="Calibri"/>
                <a:sym typeface="Calibri"/>
              </a:rPr>
              <a:t>top of stack</a:t>
            </a:r>
            <a:endParaRPr sz="2000" dirty="0">
              <a:solidFill>
                <a:schemeClr val="accent1"/>
              </a:solidFill>
              <a:latin typeface="Calibri"/>
              <a:ea typeface="Calibri"/>
              <a:cs typeface="Calibri"/>
              <a:sym typeface="Calibri"/>
            </a:endParaRPr>
          </a:p>
        </p:txBody>
      </p:sp>
      <p:cxnSp>
        <p:nvCxnSpPr>
          <p:cNvPr id="707" name="Google Shape;707;p50"/>
          <p:cNvCxnSpPr>
            <a:cxnSpLocks/>
          </p:cNvCxnSpPr>
          <p:nvPr/>
        </p:nvCxnSpPr>
        <p:spPr>
          <a:xfrm>
            <a:off x="2457350" y="4541135"/>
            <a:ext cx="573923" cy="23642"/>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713" name="Google Shape;713;p51"/>
          <p:cNvSpPr txBox="1">
            <a:spLocks noGrp="1"/>
          </p:cNvSpPr>
          <p:nvPr>
            <p:ph type="body" idx="1"/>
          </p:nvPr>
        </p:nvSpPr>
        <p:spPr>
          <a:xfrm>
            <a:off x="719999" y="1215750"/>
            <a:ext cx="7836171" cy="3387600"/>
          </a:xfrm>
          <a:prstGeom prst="rect">
            <a:avLst/>
          </a:prstGeom>
          <a:noFill/>
          <a:ln>
            <a:noFill/>
          </a:ln>
        </p:spPr>
        <p:txBody>
          <a:bodyPr spcFirstLastPara="1" wrap="square" lIns="91425" tIns="91425" rIns="91425" bIns="91425" anchor="t" anchorCtr="0">
            <a:noAutofit/>
          </a:bodyPr>
          <a:lstStyle/>
          <a:p>
            <a:pPr marL="393700" lvl="0" indent="-342900" algn="l" rtl="0">
              <a:lnSpc>
                <a:spcPct val="100000"/>
              </a:lnSpc>
              <a:spcBef>
                <a:spcPts val="0"/>
              </a:spcBef>
              <a:spcAft>
                <a:spcPts val="0"/>
              </a:spcAft>
              <a:buClr>
                <a:schemeClr val="dk1"/>
              </a:buClr>
              <a:buSzPts val="1200"/>
              <a:buFont typeface="Noto Sans Symbols"/>
              <a:buChar char="❑"/>
            </a:pPr>
            <a:r>
              <a:rPr lang="id-ID" sz="2000" dirty="0"/>
              <a:t>Langkah 11</a:t>
            </a:r>
            <a:br>
              <a:rPr lang="id-ID" sz="2000" dirty="0"/>
            </a:br>
            <a:r>
              <a:rPr lang="id-ID" sz="2000" dirty="0"/>
              <a:t>Setelah dilakukan pop pada operator / dan dimasukkan ke postfix, selanjutnya dilakukan pop pada operator – dan dimasukkan ke postfix</a:t>
            </a:r>
            <a:endParaRPr sz="2000" dirty="0"/>
          </a:p>
        </p:txBody>
      </p:sp>
      <p:grpSp>
        <p:nvGrpSpPr>
          <p:cNvPr id="714" name="Google Shape;714;p51"/>
          <p:cNvGrpSpPr/>
          <p:nvPr/>
        </p:nvGrpSpPr>
        <p:grpSpPr>
          <a:xfrm>
            <a:off x="2596694" y="2272079"/>
            <a:ext cx="3950612" cy="2529296"/>
            <a:chOff x="2528" y="2204"/>
            <a:chExt cx="6750" cy="4614"/>
          </a:xfrm>
        </p:grpSpPr>
        <p:sp>
          <p:nvSpPr>
            <p:cNvPr id="715" name="Google Shape;715;p51"/>
            <p:cNvSpPr/>
            <p:nvPr/>
          </p:nvSpPr>
          <p:spPr>
            <a:xfrm>
              <a:off x="2528" y="2344"/>
              <a:ext cx="6750" cy="4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716" name="Google Shape;716;p51"/>
            <p:cNvSpPr/>
            <p:nvPr/>
          </p:nvSpPr>
          <p:spPr>
            <a:xfrm>
              <a:off x="3245" y="3747"/>
              <a:ext cx="1050" cy="277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717" name="Google Shape;717;p51"/>
            <p:cNvSpPr/>
            <p:nvPr/>
          </p:nvSpPr>
          <p:spPr>
            <a:xfrm>
              <a:off x="3245" y="2204"/>
              <a:ext cx="3906" cy="77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id-ID" sz="2400" b="1" dirty="0">
                  <a:solidFill>
                    <a:schemeClr val="dk1"/>
                  </a:solidFill>
                  <a:latin typeface="Times New Roman"/>
                  <a:ea typeface="Times New Roman"/>
                  <a:cs typeface="Times New Roman"/>
                  <a:sym typeface="Times New Roman"/>
                </a:rPr>
                <a:t>15 – ( 7 + 4 ) / 3</a:t>
              </a:r>
              <a:endParaRPr sz="2400" dirty="0">
                <a:solidFill>
                  <a:schemeClr val="dk1"/>
                </a:solidFill>
                <a:latin typeface="Times New Roman"/>
                <a:ea typeface="Times New Roman"/>
                <a:cs typeface="Times New Roman"/>
                <a:sym typeface="Times New Roman"/>
              </a:endParaRPr>
            </a:p>
          </p:txBody>
        </p:sp>
        <p:sp>
          <p:nvSpPr>
            <p:cNvPr id="718" name="Google Shape;718;p51"/>
            <p:cNvSpPr txBox="1"/>
            <p:nvPr/>
          </p:nvSpPr>
          <p:spPr>
            <a:xfrm>
              <a:off x="3143" y="3026"/>
              <a:ext cx="1320"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stack</a:t>
              </a:r>
              <a:endParaRPr sz="2000" dirty="0">
                <a:solidFill>
                  <a:schemeClr val="dk1"/>
                </a:solidFill>
                <a:latin typeface="Times New Roman"/>
                <a:ea typeface="Times New Roman"/>
                <a:cs typeface="Times New Roman"/>
                <a:sym typeface="Times New Roman"/>
              </a:endParaRPr>
            </a:p>
          </p:txBody>
        </p:sp>
        <p:sp>
          <p:nvSpPr>
            <p:cNvPr id="719" name="Google Shape;719;p51"/>
            <p:cNvSpPr/>
            <p:nvPr/>
          </p:nvSpPr>
          <p:spPr>
            <a:xfrm>
              <a:off x="4567" y="5551"/>
              <a:ext cx="4440" cy="931"/>
            </a:xfrm>
            <a:prstGeom prst="rect">
              <a:avLst/>
            </a:prstGeom>
            <a:solidFill>
              <a:srgbClr val="D8E2F3"/>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d-ID" sz="2200" dirty="0">
                  <a:solidFill>
                    <a:schemeClr val="dk1"/>
                  </a:solidFill>
                  <a:latin typeface="Times New Roman"/>
                  <a:ea typeface="Times New Roman"/>
                  <a:cs typeface="Times New Roman"/>
                  <a:sym typeface="Times New Roman"/>
                </a:rPr>
                <a:t>15 7 4 + 3 / -</a:t>
              </a:r>
              <a:endParaRPr sz="2200" dirty="0">
                <a:solidFill>
                  <a:schemeClr val="dk1"/>
                </a:solidFill>
                <a:latin typeface="Times New Roman"/>
                <a:ea typeface="Times New Roman"/>
                <a:cs typeface="Times New Roman"/>
                <a:sym typeface="Times New Roman"/>
              </a:endParaRPr>
            </a:p>
          </p:txBody>
        </p:sp>
        <p:sp>
          <p:nvSpPr>
            <p:cNvPr id="720" name="Google Shape;720;p51"/>
            <p:cNvSpPr txBox="1"/>
            <p:nvPr/>
          </p:nvSpPr>
          <p:spPr>
            <a:xfrm>
              <a:off x="4589" y="4699"/>
              <a:ext cx="1786" cy="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d-ID" sz="2000" dirty="0">
                  <a:solidFill>
                    <a:schemeClr val="dk1"/>
                  </a:solidFill>
                  <a:latin typeface="Times New Roman"/>
                  <a:ea typeface="Times New Roman"/>
                  <a:cs typeface="Times New Roman"/>
                  <a:sym typeface="Times New Roman"/>
                </a:rPr>
                <a:t>postfix</a:t>
              </a:r>
              <a:endParaRPr sz="2000" dirty="0">
                <a:solidFill>
                  <a:schemeClr val="dk1"/>
                </a:solidFill>
                <a:latin typeface="Times New Roman"/>
                <a:ea typeface="Times New Roman"/>
                <a:cs typeface="Times New Roman"/>
                <a:sym typeface="Times New Roman"/>
              </a:endParaRPr>
            </a:p>
          </p:txBody>
        </p:sp>
      </p:grpSp>
      <p:sp>
        <p:nvSpPr>
          <p:cNvPr id="721" name="Google Shape;721;p51"/>
          <p:cNvSpPr txBox="1"/>
          <p:nvPr/>
        </p:nvSpPr>
        <p:spPr>
          <a:xfrm>
            <a:off x="4966428" y="2922934"/>
            <a:ext cx="4001042"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d-ID" sz="22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15 – (7 + 4 ) / 3 </a:t>
            </a:r>
            <a:r>
              <a:rPr lang="id-ID" sz="2200" dirty="0">
                <a:solidFill>
                  <a:schemeClr val="dk1"/>
                </a:solidFill>
                <a:latin typeface="Calibri" panose="020F0502020204030204" pitchFamily="34" charset="0"/>
                <a:ea typeface="Calibri" panose="020F0502020204030204" pitchFamily="34" charset="0"/>
                <a:cs typeface="Calibri" panose="020F0502020204030204" pitchFamily="34" charset="0"/>
                <a:sym typeface="Lato"/>
              </a:rPr>
              <a:t>notasi postfix-nya adalah </a:t>
            </a:r>
            <a:r>
              <a:rPr lang="id-ID" sz="2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15 7 4 + 3 / –</a:t>
            </a:r>
            <a:endParaRPr sz="22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5"/>
          <p:cNvSpPr txBox="1">
            <a:spLocks noGrp="1"/>
          </p:cNvSpPr>
          <p:nvPr>
            <p:ph type="subTitle" idx="1"/>
          </p:nvPr>
        </p:nvSpPr>
        <p:spPr>
          <a:xfrm>
            <a:off x="1660050" y="1566600"/>
            <a:ext cx="5823900" cy="14784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3000"/>
              <a:buNone/>
            </a:pPr>
            <a:r>
              <a:rPr lang="en-US" sz="3400" b="1" dirty="0" err="1"/>
              <a:t>Menghitung</a:t>
            </a:r>
            <a:r>
              <a:rPr lang="en-US" sz="3400" b="1" dirty="0"/>
              <a:t> </a:t>
            </a:r>
            <a:r>
              <a:rPr lang="en-US" sz="3400" b="1" dirty="0" err="1"/>
              <a:t>Ekspresi</a:t>
            </a:r>
            <a:r>
              <a:rPr lang="en-US" sz="3400" b="1" dirty="0"/>
              <a:t> </a:t>
            </a:r>
            <a:r>
              <a:rPr lang="en-US" sz="3400" b="1" dirty="0" err="1"/>
              <a:t>Matematika</a:t>
            </a:r>
            <a:r>
              <a:rPr lang="en-US" sz="3400" b="1" dirty="0"/>
              <a:t> </a:t>
            </a:r>
            <a:r>
              <a:rPr lang="en-ID" sz="3400" b="1" dirty="0"/>
              <a:t>yang </a:t>
            </a:r>
            <a:r>
              <a:rPr lang="en-ID" sz="3400" b="1" dirty="0" err="1"/>
              <a:t>disusun</a:t>
            </a:r>
            <a:r>
              <a:rPr lang="en-ID" sz="3400" b="1" dirty="0"/>
              <a:t> </a:t>
            </a:r>
            <a:r>
              <a:rPr lang="en-ID" sz="3400" b="1" dirty="0" err="1"/>
              <a:t>dalam</a:t>
            </a:r>
            <a:r>
              <a:rPr lang="en-ID" sz="3400" b="1" dirty="0"/>
              <a:t> </a:t>
            </a:r>
            <a:r>
              <a:rPr lang="en-ID" sz="3400" b="1" dirty="0" err="1"/>
              <a:t>Notasi</a:t>
            </a:r>
            <a:r>
              <a:rPr lang="en-ID" sz="3400" b="1" dirty="0"/>
              <a:t> </a:t>
            </a:r>
            <a:r>
              <a:rPr lang="en-US" sz="3400" b="1" dirty="0"/>
              <a:t>Postfix</a:t>
            </a:r>
            <a:endParaRPr lang="id-ID" sz="34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Studi Kasus 2 - Penyelesaian</a:t>
            </a:r>
            <a:endParaRPr sz="3600"/>
          </a:p>
        </p:txBody>
      </p:sp>
      <p:sp>
        <p:nvSpPr>
          <p:cNvPr id="713" name="Google Shape;713;p51"/>
          <p:cNvSpPr txBox="1">
            <a:spLocks noGrp="1"/>
          </p:cNvSpPr>
          <p:nvPr>
            <p:ph type="body" idx="1"/>
          </p:nvPr>
        </p:nvSpPr>
        <p:spPr>
          <a:xfrm>
            <a:off x="719999" y="1215750"/>
            <a:ext cx="7836171" cy="3387600"/>
          </a:xfrm>
          <a:prstGeom prst="rect">
            <a:avLst/>
          </a:prstGeom>
          <a:noFill/>
          <a:ln>
            <a:noFill/>
          </a:ln>
        </p:spPr>
        <p:txBody>
          <a:bodyPr spcFirstLastPara="1" wrap="square" lIns="91425" tIns="91425" rIns="91425" bIns="91425" anchor="t" anchorCtr="0">
            <a:noAutofit/>
          </a:bodyPr>
          <a:lstStyle/>
          <a:p>
            <a:pPr marL="495300" indent="-342900">
              <a:buFont typeface="Wingdings" panose="05000000000000000000" pitchFamily="2" charset="2"/>
              <a:buChar char="q"/>
            </a:pPr>
            <a:r>
              <a:rPr lang="id-ID" sz="2000" dirty="0"/>
              <a:t>Ekspresi matematika yang tersusun dalam bentuk notasi postfix dapat dihitung hasil akhirnya</a:t>
            </a:r>
          </a:p>
          <a:p>
            <a:pPr marL="495300" indent="-342900">
              <a:buFont typeface="Wingdings" panose="05000000000000000000" pitchFamily="2" charset="2"/>
              <a:buChar char="q"/>
            </a:pPr>
            <a:r>
              <a:rPr lang="id-ID" sz="2000" dirty="0"/>
              <a:t>Contoh:</a:t>
            </a:r>
          </a:p>
          <a:p>
            <a:pPr marL="282575" indent="0">
              <a:buNone/>
            </a:pPr>
            <a:r>
              <a:rPr lang="en-US" sz="2000" dirty="0"/>
              <a:t>15</a:t>
            </a:r>
            <a:r>
              <a:rPr lang="id-ID" sz="2000" dirty="0"/>
              <a:t> 5 </a:t>
            </a:r>
            <a:r>
              <a:rPr lang="en-US" sz="2000" dirty="0"/>
              <a:t> +</a:t>
            </a:r>
            <a:endParaRPr lang="id-ID" sz="2000" dirty="0"/>
          </a:p>
          <a:p>
            <a:pPr marL="282575" indent="0">
              <a:buNone/>
            </a:pPr>
            <a:r>
              <a:rPr lang="id-ID" sz="2000" dirty="0"/>
              <a:t>Hasil: </a:t>
            </a:r>
            <a:r>
              <a:rPr lang="en-US" sz="2000" dirty="0"/>
              <a:t>20</a:t>
            </a:r>
          </a:p>
          <a:p>
            <a:pPr marL="282575" indent="0">
              <a:buNone/>
            </a:pPr>
            <a:r>
              <a:rPr lang="en-US" sz="2000" dirty="0"/>
              <a:t>30 6 / 5 +</a:t>
            </a:r>
          </a:p>
          <a:p>
            <a:pPr marL="282575" indent="0">
              <a:buNone/>
            </a:pPr>
            <a:r>
              <a:rPr lang="en-US" sz="2000" dirty="0"/>
              <a:t>Hasil: 10</a:t>
            </a:r>
            <a:endParaRPr sz="2000" dirty="0"/>
          </a:p>
        </p:txBody>
      </p:sp>
    </p:spTree>
    <p:extLst>
      <p:ext uri="{BB962C8B-B14F-4D97-AF65-F5344CB8AC3E}">
        <p14:creationId xmlns:p14="http://schemas.microsoft.com/office/powerpoint/2010/main" val="3979141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en-US" sz="3600" dirty="0" err="1"/>
              <a:t>Menghitung</a:t>
            </a:r>
            <a:r>
              <a:rPr lang="en-US" sz="3600" dirty="0"/>
              <a:t> </a:t>
            </a:r>
            <a:r>
              <a:rPr lang="en-US" sz="3600" dirty="0" err="1"/>
              <a:t>Ekspresi</a:t>
            </a:r>
            <a:r>
              <a:rPr lang="en-US" sz="3600" dirty="0"/>
              <a:t> </a:t>
            </a:r>
            <a:r>
              <a:rPr lang="en-US" sz="3600" dirty="0" err="1"/>
              <a:t>Matematika</a:t>
            </a:r>
            <a:endParaRPr sz="3600" dirty="0"/>
          </a:p>
        </p:txBody>
      </p:sp>
      <p:sp>
        <p:nvSpPr>
          <p:cNvPr id="713" name="Google Shape;713;p51"/>
          <p:cNvSpPr txBox="1">
            <a:spLocks noGrp="1"/>
          </p:cNvSpPr>
          <p:nvPr>
            <p:ph type="body" idx="1"/>
          </p:nvPr>
        </p:nvSpPr>
        <p:spPr>
          <a:xfrm>
            <a:off x="720000" y="1118314"/>
            <a:ext cx="7836171" cy="3521142"/>
          </a:xfrm>
          <a:prstGeom prst="rect">
            <a:avLst/>
          </a:prstGeom>
          <a:noFill/>
          <a:ln>
            <a:noFill/>
          </a:ln>
        </p:spPr>
        <p:txBody>
          <a:bodyPr spcFirstLastPara="1" wrap="square" lIns="91425" tIns="91425" rIns="91425" bIns="91425" anchor="t" anchorCtr="0">
            <a:noAutofit/>
          </a:bodyPr>
          <a:lstStyle/>
          <a:p>
            <a:pPr marL="152400" indent="0">
              <a:buNone/>
            </a:pPr>
            <a:r>
              <a:rPr lang="en-US" sz="2000" dirty="0" err="1"/>
              <a:t>Diasumsikan</a:t>
            </a:r>
            <a:r>
              <a:rPr lang="en-US" sz="2000" dirty="0"/>
              <a:t> </a:t>
            </a:r>
            <a:r>
              <a:rPr lang="en-US" sz="2000" b="1" dirty="0"/>
              <a:t>P</a:t>
            </a:r>
            <a:r>
              <a:rPr lang="en-US" sz="2000" dirty="0"/>
              <a:t> </a:t>
            </a:r>
            <a:r>
              <a:rPr lang="en-US" sz="2000" dirty="0" err="1"/>
              <a:t>adalah</a:t>
            </a:r>
            <a:r>
              <a:rPr lang="en-US" sz="2000" dirty="0"/>
              <a:t> </a:t>
            </a:r>
            <a:r>
              <a:rPr lang="en-US" sz="2000" dirty="0" err="1"/>
              <a:t>ekspresi</a:t>
            </a:r>
            <a:r>
              <a:rPr lang="en-US" sz="2000" dirty="0"/>
              <a:t> </a:t>
            </a:r>
            <a:r>
              <a:rPr lang="en-US" sz="2000" dirty="0" err="1"/>
              <a:t>matematika</a:t>
            </a:r>
            <a:r>
              <a:rPr lang="en-US" sz="2000" dirty="0"/>
              <a:t> yang </a:t>
            </a:r>
            <a:r>
              <a:rPr lang="en-US" sz="2000" dirty="0" err="1"/>
              <a:t>ditulis</a:t>
            </a:r>
            <a:r>
              <a:rPr lang="en-US" sz="2000" dirty="0"/>
              <a:t> </a:t>
            </a:r>
            <a:r>
              <a:rPr lang="en-US" sz="2000" dirty="0" err="1"/>
              <a:t>dalam</a:t>
            </a:r>
            <a:r>
              <a:rPr lang="en-US" sz="2000" dirty="0"/>
              <a:t> </a:t>
            </a:r>
            <a:r>
              <a:rPr lang="en-US" sz="2000" dirty="0" err="1"/>
              <a:t>notasi</a:t>
            </a:r>
            <a:r>
              <a:rPr lang="en-US" sz="2000" dirty="0"/>
              <a:t> postfix dan </a:t>
            </a:r>
            <a:r>
              <a:rPr lang="en-US" sz="2000" dirty="0" err="1"/>
              <a:t>variabel</a:t>
            </a:r>
            <a:r>
              <a:rPr lang="en-US" sz="2000" dirty="0"/>
              <a:t> </a:t>
            </a:r>
            <a:r>
              <a:rPr lang="en-US" sz="2000" b="1" dirty="0"/>
              <a:t>value</a:t>
            </a:r>
            <a:r>
              <a:rPr lang="en-US" sz="2000" dirty="0"/>
              <a:t> </a:t>
            </a:r>
            <a:r>
              <a:rPr lang="en-US" sz="2000" dirty="0" err="1"/>
              <a:t>sebagai</a:t>
            </a:r>
            <a:r>
              <a:rPr lang="en-US" sz="2000" dirty="0"/>
              <a:t> </a:t>
            </a:r>
            <a:r>
              <a:rPr lang="en-US" sz="2000" dirty="0" err="1"/>
              <a:t>penampung</a:t>
            </a:r>
            <a:r>
              <a:rPr lang="en-US" sz="2000" dirty="0"/>
              <a:t> </a:t>
            </a:r>
            <a:r>
              <a:rPr lang="en-US" sz="2000" dirty="0" err="1"/>
              <a:t>hasil</a:t>
            </a:r>
            <a:r>
              <a:rPr lang="en-US" sz="2000" dirty="0"/>
              <a:t> </a:t>
            </a:r>
            <a:r>
              <a:rPr lang="en-US" sz="2000" dirty="0" err="1"/>
              <a:t>akhir</a:t>
            </a:r>
            <a:r>
              <a:rPr lang="en-US" sz="2000" dirty="0"/>
              <a:t>.</a:t>
            </a:r>
          </a:p>
          <a:p>
            <a:pPr>
              <a:buSzPct val="85000"/>
              <a:buFont typeface="+mj-lt"/>
              <a:buAutoNum type="arabicPeriod"/>
            </a:pPr>
            <a:r>
              <a:rPr lang="id-ID" sz="2000" dirty="0"/>
              <a:t>Membaca ekspresi </a:t>
            </a:r>
            <a:r>
              <a:rPr lang="en-US" sz="2000" dirty="0"/>
              <a:t>P </a:t>
            </a:r>
            <a:r>
              <a:rPr lang="id-ID" sz="2000" dirty="0"/>
              <a:t>dari kiri ke kanan</a:t>
            </a:r>
            <a:r>
              <a:rPr lang="en-US" sz="2000" dirty="0"/>
              <a:t>, </a:t>
            </a:r>
            <a:r>
              <a:rPr lang="en-US" sz="2000" dirty="0" err="1"/>
              <a:t>ulangi</a:t>
            </a:r>
            <a:r>
              <a:rPr lang="en-US" sz="2000" dirty="0"/>
              <a:t> </a:t>
            </a:r>
            <a:r>
              <a:rPr lang="en-US" sz="2000" dirty="0" err="1"/>
              <a:t>langkah</a:t>
            </a:r>
            <a:r>
              <a:rPr lang="en-US" sz="2000" dirty="0"/>
              <a:t> 2 dan 3 </a:t>
            </a:r>
            <a:r>
              <a:rPr lang="en-US" sz="2000" dirty="0" err="1"/>
              <a:t>untuk</a:t>
            </a:r>
            <a:r>
              <a:rPr lang="en-US" sz="2000" dirty="0"/>
              <a:t> </a:t>
            </a:r>
            <a:r>
              <a:rPr lang="en-US" sz="2000" dirty="0" err="1"/>
              <a:t>setiap</a:t>
            </a:r>
            <a:r>
              <a:rPr lang="en-US" sz="2000" dirty="0"/>
              <a:t> </a:t>
            </a:r>
            <a:r>
              <a:rPr lang="en-US" sz="2000" dirty="0" err="1"/>
              <a:t>elemen</a:t>
            </a:r>
            <a:r>
              <a:rPr lang="en-US" sz="2000" dirty="0"/>
              <a:t> P</a:t>
            </a:r>
            <a:endParaRPr lang="id-ID" sz="2000" dirty="0"/>
          </a:p>
          <a:p>
            <a:pPr>
              <a:buSzPct val="85000"/>
              <a:buFont typeface="+mj-lt"/>
              <a:buAutoNum type="arabicPeriod"/>
            </a:pPr>
            <a:r>
              <a:rPr lang="id-ID" sz="2000" dirty="0"/>
              <a:t>Jika bertemu dengan operand, </a:t>
            </a:r>
            <a:r>
              <a:rPr lang="en-US" sz="2000" dirty="0"/>
              <a:t>push </a:t>
            </a:r>
            <a:r>
              <a:rPr lang="id-ID" sz="2000" dirty="0"/>
              <a:t>stack.</a:t>
            </a:r>
          </a:p>
          <a:p>
            <a:pPr>
              <a:buSzPct val="85000"/>
              <a:buFont typeface="+mj-lt"/>
              <a:buAutoNum type="arabicPeriod"/>
            </a:pPr>
            <a:r>
              <a:rPr lang="id-ID" sz="2000" dirty="0"/>
              <a:t>Jika bertemu dengan operator</a:t>
            </a:r>
            <a:r>
              <a:rPr lang="en-US" sz="2000" dirty="0"/>
              <a:t> (opt), </a:t>
            </a:r>
            <a:r>
              <a:rPr lang="en-US" sz="2000" dirty="0" err="1"/>
              <a:t>maka</a:t>
            </a:r>
            <a:r>
              <a:rPr lang="en-US" sz="2000" dirty="0"/>
              <a:t>:</a:t>
            </a:r>
          </a:p>
          <a:p>
            <a:pPr marL="719138" lvl="1" indent="-269875">
              <a:buSzPct val="85000"/>
              <a:buFont typeface="Arial" panose="020B0604020202020204" pitchFamily="34" charset="0"/>
              <a:buChar char="•"/>
            </a:pPr>
            <a:r>
              <a:rPr lang="en-US" dirty="0"/>
              <a:t>pop</a:t>
            </a:r>
            <a:r>
              <a:rPr lang="id-ID" dirty="0"/>
              <a:t> operand teratas dari stack,</a:t>
            </a:r>
            <a:r>
              <a:rPr lang="en-US" dirty="0"/>
              <a:t> </a:t>
            </a:r>
            <a:r>
              <a:rPr lang="en-US" dirty="0" err="1"/>
              <a:t>simpan</a:t>
            </a:r>
            <a:r>
              <a:rPr lang="en-US" dirty="0"/>
              <a:t> </a:t>
            </a:r>
            <a:r>
              <a:rPr lang="en-US" dirty="0" err="1"/>
              <a:t>dalam</a:t>
            </a:r>
            <a:r>
              <a:rPr lang="en-US" dirty="0"/>
              <a:t> var1 </a:t>
            </a:r>
          </a:p>
          <a:p>
            <a:pPr marL="719138" lvl="1" indent="-269875">
              <a:buSzPct val="85000"/>
              <a:buFont typeface="Arial" panose="020B0604020202020204" pitchFamily="34" charset="0"/>
              <a:buChar char="•"/>
            </a:pPr>
            <a:r>
              <a:rPr lang="en-US" dirty="0"/>
              <a:t>Pop operand </a:t>
            </a:r>
            <a:r>
              <a:rPr lang="en-US" dirty="0" err="1"/>
              <a:t>teratas</a:t>
            </a:r>
            <a:r>
              <a:rPr lang="en-US" dirty="0"/>
              <a:t> </a:t>
            </a:r>
            <a:r>
              <a:rPr lang="en-US" dirty="0" err="1"/>
              <a:t>dari</a:t>
            </a:r>
            <a:r>
              <a:rPr lang="en-US" dirty="0"/>
              <a:t> </a:t>
            </a:r>
            <a:r>
              <a:rPr lang="en-US" dirty="0" err="1"/>
              <a:t>stanck</a:t>
            </a:r>
            <a:r>
              <a:rPr lang="en-US" dirty="0"/>
              <a:t>, </a:t>
            </a:r>
            <a:r>
              <a:rPr lang="en-US" dirty="0" err="1"/>
              <a:t>simpan</a:t>
            </a:r>
            <a:r>
              <a:rPr lang="en-US" dirty="0"/>
              <a:t> </a:t>
            </a:r>
            <a:r>
              <a:rPr lang="en-US" dirty="0" err="1"/>
              <a:t>dalam</a:t>
            </a:r>
            <a:r>
              <a:rPr lang="en-US" dirty="0"/>
              <a:t> var2</a:t>
            </a:r>
            <a:r>
              <a:rPr lang="id-ID" dirty="0"/>
              <a:t> </a:t>
            </a:r>
            <a:endParaRPr lang="en-US" dirty="0"/>
          </a:p>
          <a:p>
            <a:pPr marL="719138" lvl="1" indent="-269875">
              <a:buSzPct val="85000"/>
              <a:buFont typeface="Arial" panose="020B0604020202020204" pitchFamily="34" charset="0"/>
              <a:buChar char="•"/>
            </a:pPr>
            <a:r>
              <a:rPr lang="id-ID" dirty="0"/>
              <a:t>lakukan operasi</a:t>
            </a:r>
            <a:r>
              <a:rPr lang="en-US" dirty="0"/>
              <a:t> (var2 opt var1)</a:t>
            </a:r>
            <a:r>
              <a:rPr lang="id-ID" dirty="0"/>
              <a:t>, </a:t>
            </a:r>
            <a:r>
              <a:rPr lang="en-ID" dirty="0" err="1"/>
              <a:t>simpan</a:t>
            </a:r>
            <a:r>
              <a:rPr lang="en-ID" dirty="0"/>
              <a:t> </a:t>
            </a:r>
            <a:r>
              <a:rPr lang="en-ID" dirty="0" err="1"/>
              <a:t>hasil</a:t>
            </a:r>
            <a:r>
              <a:rPr lang="en-ID" dirty="0"/>
              <a:t> di </a:t>
            </a:r>
            <a:r>
              <a:rPr lang="en-ID" dirty="0" err="1"/>
              <a:t>variabel</a:t>
            </a:r>
            <a:r>
              <a:rPr lang="en-ID" dirty="0"/>
              <a:t> </a:t>
            </a:r>
            <a:r>
              <a:rPr lang="en-ID" dirty="0" err="1"/>
              <a:t>hitung</a:t>
            </a:r>
            <a:r>
              <a:rPr lang="en-ID" dirty="0"/>
              <a:t>, </a:t>
            </a:r>
            <a:endParaRPr lang="en-US" dirty="0"/>
          </a:p>
          <a:p>
            <a:pPr marL="719138" lvl="1" indent="-269875">
              <a:buSzPct val="85000"/>
              <a:buFont typeface="Arial" panose="020B0604020202020204" pitchFamily="34" charset="0"/>
              <a:buChar char="•"/>
            </a:pPr>
            <a:r>
              <a:rPr lang="en-US" dirty="0"/>
              <a:t>push</a:t>
            </a:r>
            <a:r>
              <a:rPr lang="id-ID" dirty="0"/>
              <a:t> </a:t>
            </a:r>
            <a:r>
              <a:rPr lang="en-US" dirty="0"/>
              <a:t>variable </a:t>
            </a:r>
            <a:r>
              <a:rPr lang="en-US" dirty="0" err="1"/>
              <a:t>hitung</a:t>
            </a:r>
            <a:r>
              <a:rPr lang="en-US" dirty="0"/>
              <a:t> </a:t>
            </a:r>
            <a:r>
              <a:rPr lang="id-ID" dirty="0"/>
              <a:t>ke dalam stack.</a:t>
            </a:r>
          </a:p>
          <a:p>
            <a:pPr>
              <a:buSzPct val="85000"/>
              <a:buFont typeface="+mj-lt"/>
              <a:buAutoNum type="arabicPeriod"/>
            </a:pPr>
            <a:r>
              <a:rPr lang="it-IT" sz="2000" dirty="0"/>
              <a:t>Pop isi stack dan simpan di variabel value.</a:t>
            </a:r>
            <a:endParaRPr lang="id-ID" sz="2000" dirty="0"/>
          </a:p>
        </p:txBody>
      </p:sp>
    </p:spTree>
    <p:extLst>
      <p:ext uri="{BB962C8B-B14F-4D97-AF65-F5344CB8AC3E}">
        <p14:creationId xmlns:p14="http://schemas.microsoft.com/office/powerpoint/2010/main" val="4212820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t>Studi Kasus</a:t>
            </a:r>
          </a:p>
        </p:txBody>
      </p:sp>
      <p:sp>
        <p:nvSpPr>
          <p:cNvPr id="3" name="Content Placeholder 2"/>
          <p:cNvSpPr>
            <a:spLocks noGrp="1"/>
          </p:cNvSpPr>
          <p:nvPr>
            <p:ph sz="quarter" idx="1"/>
          </p:nvPr>
        </p:nvSpPr>
        <p:spPr>
          <a:xfrm>
            <a:off x="457200" y="1166336"/>
            <a:ext cx="8229600" cy="3703320"/>
          </a:xfrm>
        </p:spPr>
        <p:txBody>
          <a:bodyPr>
            <a:normAutofit/>
          </a:bodyPr>
          <a:lstStyle/>
          <a:p>
            <a:pPr marL="360363" indent="-360363">
              <a:buFont typeface="Arial" panose="020B0604020202020204" pitchFamily="34" charset="0"/>
              <a:buChar char="•"/>
            </a:pPr>
            <a:r>
              <a:rPr lang="id-ID" sz="2200" dirty="0"/>
              <a:t>Misalkan terdapat persamaan matematika dalam bentuk notasi postfix</a:t>
            </a:r>
          </a:p>
          <a:p>
            <a:pPr marL="0" indent="0">
              <a:buNone/>
            </a:pPr>
            <a:r>
              <a:rPr lang="id-ID" sz="2200" dirty="0"/>
              <a:t>	P = 5</a:t>
            </a:r>
            <a:r>
              <a:rPr lang="en-US" sz="2200" dirty="0"/>
              <a:t> </a:t>
            </a:r>
            <a:r>
              <a:rPr lang="id-ID" sz="2200" dirty="0"/>
              <a:t> 2</a:t>
            </a:r>
            <a:r>
              <a:rPr lang="en-US" sz="2200" dirty="0"/>
              <a:t>  </a:t>
            </a:r>
            <a:r>
              <a:rPr lang="id-ID" sz="2200" dirty="0"/>
              <a:t>6</a:t>
            </a:r>
            <a:r>
              <a:rPr lang="en-US" sz="2200" dirty="0"/>
              <a:t>  </a:t>
            </a:r>
            <a:r>
              <a:rPr lang="id-ID" sz="2200" dirty="0"/>
              <a:t>+</a:t>
            </a:r>
            <a:r>
              <a:rPr lang="en-US" sz="2200" dirty="0"/>
              <a:t>  </a:t>
            </a:r>
            <a:r>
              <a:rPr lang="id-ID" sz="2200" dirty="0"/>
              <a:t>*</a:t>
            </a:r>
            <a:r>
              <a:rPr lang="en-US" sz="2200" dirty="0"/>
              <a:t>  </a:t>
            </a:r>
            <a:r>
              <a:rPr lang="id-ID" sz="2200" dirty="0"/>
              <a:t>12</a:t>
            </a:r>
            <a:r>
              <a:rPr lang="en-US" sz="2200" dirty="0"/>
              <a:t>  </a:t>
            </a:r>
            <a:r>
              <a:rPr lang="id-ID" sz="2200" dirty="0"/>
              <a:t>4</a:t>
            </a:r>
            <a:r>
              <a:rPr lang="en-US" sz="2200" dirty="0"/>
              <a:t>  </a:t>
            </a:r>
            <a:r>
              <a:rPr lang="id-ID" sz="2200" dirty="0"/>
              <a:t>/</a:t>
            </a:r>
            <a:r>
              <a:rPr lang="en-US" sz="2200" dirty="0"/>
              <a:t> </a:t>
            </a:r>
            <a:r>
              <a:rPr lang="id-ID" sz="2200" dirty="0"/>
              <a:t> -</a:t>
            </a:r>
            <a:endParaRPr lang="en-US" sz="2200" dirty="0"/>
          </a:p>
          <a:p>
            <a:pPr marL="342900" indent="-342900">
              <a:buFont typeface="Arial" panose="020B0604020202020204" pitchFamily="34" charset="0"/>
              <a:buChar char="•"/>
            </a:pPr>
            <a:r>
              <a:rPr lang="id-ID" sz="2200" dirty="0"/>
              <a:t>Persamaan matematika tersebut dapat dihitung hasilnya tanpa perlu mengubah menjadi notasi infix</a:t>
            </a:r>
          </a:p>
        </p:txBody>
      </p:sp>
    </p:spTree>
    <p:extLst>
      <p:ext uri="{BB962C8B-B14F-4D97-AF65-F5344CB8AC3E}">
        <p14:creationId xmlns:p14="http://schemas.microsoft.com/office/powerpoint/2010/main" val="1558632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t>Studi Kasus</a:t>
            </a:r>
          </a:p>
        </p:txBody>
      </p:sp>
      <p:sp>
        <p:nvSpPr>
          <p:cNvPr id="3" name="Content Placeholder 2"/>
          <p:cNvSpPr>
            <a:spLocks noGrp="1"/>
          </p:cNvSpPr>
          <p:nvPr>
            <p:ph sz="quarter" idx="1"/>
          </p:nvPr>
        </p:nvSpPr>
        <p:spPr>
          <a:xfrm>
            <a:off x="457200" y="1166336"/>
            <a:ext cx="8229600" cy="3703320"/>
          </a:xfrm>
        </p:spPr>
        <p:txBody>
          <a:bodyPr>
            <a:normAutofit/>
          </a:bodyPr>
          <a:lstStyle/>
          <a:p>
            <a:r>
              <a:rPr lang="id-ID" sz="2200" dirty="0"/>
              <a:t>Membaca ekspresi P dari kiri ke kanan:</a:t>
            </a:r>
          </a:p>
          <a:p>
            <a:pPr marL="95250" indent="0">
              <a:buNone/>
            </a:pPr>
            <a:endParaRPr lang="en-US" sz="2200" dirty="0"/>
          </a:p>
          <a:p>
            <a:r>
              <a:rPr lang="id-ID" sz="2200" dirty="0"/>
              <a:t>5 adalah operand, </a:t>
            </a:r>
            <a:r>
              <a:rPr lang="en-US" sz="2200" dirty="0"/>
              <a:t>push</a:t>
            </a:r>
            <a:r>
              <a:rPr lang="id-ID" sz="2200" dirty="0"/>
              <a:t> ke stack.</a:t>
            </a:r>
          </a:p>
          <a:p>
            <a:r>
              <a:rPr lang="id-ID" sz="2200" dirty="0"/>
              <a:t>2 adalah operand, </a:t>
            </a:r>
            <a:r>
              <a:rPr lang="en-US" sz="2200" dirty="0"/>
              <a:t>push </a:t>
            </a:r>
            <a:r>
              <a:rPr lang="en-US" sz="2200" dirty="0" err="1"/>
              <a:t>ke</a:t>
            </a:r>
            <a:r>
              <a:rPr lang="en-US" sz="2200" dirty="0"/>
              <a:t> </a:t>
            </a:r>
            <a:r>
              <a:rPr lang="id-ID" sz="2200" dirty="0"/>
              <a:t>stack.</a:t>
            </a:r>
          </a:p>
          <a:p>
            <a:r>
              <a:rPr lang="id-ID" sz="2200" dirty="0"/>
              <a:t>6 adalah operand, </a:t>
            </a:r>
            <a:r>
              <a:rPr lang="en-US" sz="2200" dirty="0"/>
              <a:t>push </a:t>
            </a:r>
            <a:r>
              <a:rPr lang="en-US" sz="2200" dirty="0" err="1"/>
              <a:t>ke</a:t>
            </a:r>
            <a:r>
              <a:rPr lang="en-US" sz="2200" dirty="0"/>
              <a:t> </a:t>
            </a:r>
            <a:r>
              <a:rPr lang="id-ID" sz="2200" dirty="0"/>
              <a:t>stack.</a:t>
            </a:r>
          </a:p>
        </p:txBody>
      </p:sp>
      <p:grpSp>
        <p:nvGrpSpPr>
          <p:cNvPr id="5" name="Group 4">
            <a:extLst>
              <a:ext uri="{FF2B5EF4-FFF2-40B4-BE49-F238E27FC236}">
                <a16:creationId xmlns:a16="http://schemas.microsoft.com/office/drawing/2014/main" id="{0B66FFB7-ED71-F8AE-2275-2A8F7E9407DE}"/>
              </a:ext>
            </a:extLst>
          </p:cNvPr>
          <p:cNvGrpSpPr/>
          <p:nvPr/>
        </p:nvGrpSpPr>
        <p:grpSpPr>
          <a:xfrm>
            <a:off x="5674866" y="1265118"/>
            <a:ext cx="2434813" cy="388397"/>
            <a:chOff x="5447286" y="2761826"/>
            <a:chExt cx="3346582" cy="550264"/>
          </a:xfrm>
        </p:grpSpPr>
        <p:sp>
          <p:nvSpPr>
            <p:cNvPr id="6" name="Rectangle 23">
              <a:extLst>
                <a:ext uri="{FF2B5EF4-FFF2-40B4-BE49-F238E27FC236}">
                  <a16:creationId xmlns:a16="http://schemas.microsoft.com/office/drawing/2014/main" id="{20B0369C-A56C-E62B-6A88-9395C2411775}"/>
                </a:ext>
              </a:extLst>
            </p:cNvPr>
            <p:cNvSpPr>
              <a:spLocks noChangeArrowheads="1"/>
            </p:cNvSpPr>
            <p:nvPr/>
          </p:nvSpPr>
          <p:spPr bwMode="auto">
            <a:xfrm>
              <a:off x="6094205" y="2761826"/>
              <a:ext cx="2699663"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b="1" dirty="0"/>
                <a:t>5 2 6 +  </a:t>
              </a:r>
              <a:r>
                <a:rPr lang="id-ID" sz="1600" b="1" dirty="0"/>
                <a:t>*</a:t>
              </a:r>
              <a:r>
                <a:rPr lang="en-US" sz="1600" b="1" dirty="0"/>
                <a:t>  </a:t>
              </a:r>
              <a:r>
                <a:rPr lang="id-ID" sz="1600" b="1" dirty="0"/>
                <a:t>12</a:t>
              </a:r>
              <a:r>
                <a:rPr lang="en-US" sz="1600" b="1" dirty="0"/>
                <a:t>  </a:t>
              </a:r>
              <a:r>
                <a:rPr lang="id-ID" sz="1600" b="1" dirty="0"/>
                <a:t>4</a:t>
              </a:r>
              <a:r>
                <a:rPr lang="en-US" sz="1600" b="1" dirty="0"/>
                <a:t>  </a:t>
              </a:r>
              <a:r>
                <a:rPr lang="id-ID" sz="1600" b="1" dirty="0"/>
                <a:t>/</a:t>
              </a:r>
              <a:r>
                <a:rPr lang="en-US" sz="1600" b="1" dirty="0"/>
                <a:t> </a:t>
              </a:r>
              <a:r>
                <a:rPr lang="id-ID" sz="1600" b="1" dirty="0"/>
                <a:t> -</a:t>
              </a:r>
              <a:endParaRPr lang="en-US" sz="1600" b="1" dirty="0"/>
            </a:p>
            <a:p>
              <a:pPr algn="ctr"/>
              <a:endParaRPr lang="id-ID" sz="1600" dirty="0"/>
            </a:p>
          </p:txBody>
        </p:sp>
        <p:sp>
          <p:nvSpPr>
            <p:cNvPr id="7" name="Rectangle 23">
              <a:extLst>
                <a:ext uri="{FF2B5EF4-FFF2-40B4-BE49-F238E27FC236}">
                  <a16:creationId xmlns:a16="http://schemas.microsoft.com/office/drawing/2014/main" id="{78717787-017E-75D0-6B70-4F22C9BD454F}"/>
                </a:ext>
              </a:extLst>
            </p:cNvPr>
            <p:cNvSpPr>
              <a:spLocks noChangeArrowheads="1"/>
            </p:cNvSpPr>
            <p:nvPr/>
          </p:nvSpPr>
          <p:spPr bwMode="auto">
            <a:xfrm>
              <a:off x="5447286" y="2761826"/>
              <a:ext cx="646919"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P</a:t>
              </a:r>
              <a:endParaRPr lang="id-ID" sz="1600" dirty="0">
                <a:latin typeface="+mn-lt"/>
                <a:cs typeface="+mj-cs"/>
              </a:endParaRPr>
            </a:p>
          </p:txBody>
        </p:sp>
      </p:grpSp>
      <p:sp>
        <p:nvSpPr>
          <p:cNvPr id="38" name="Rectangle 22">
            <a:extLst>
              <a:ext uri="{FF2B5EF4-FFF2-40B4-BE49-F238E27FC236}">
                <a16:creationId xmlns:a16="http://schemas.microsoft.com/office/drawing/2014/main" id="{2CD1E39D-91A6-9D39-739F-2DB45459AD79}"/>
              </a:ext>
            </a:extLst>
          </p:cNvPr>
          <p:cNvSpPr>
            <a:spLocks noChangeArrowheads="1"/>
          </p:cNvSpPr>
          <p:nvPr/>
        </p:nvSpPr>
        <p:spPr bwMode="auto">
          <a:xfrm>
            <a:off x="5094685" y="2086537"/>
            <a:ext cx="600075" cy="140402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en-US" sz="1800" dirty="0"/>
          </a:p>
          <a:p>
            <a:pPr algn="ctr"/>
            <a:endParaRPr lang="en-US" sz="1800" dirty="0"/>
          </a:p>
          <a:p>
            <a:pPr algn="ctr"/>
            <a:endParaRPr lang="en-US" sz="1800" dirty="0"/>
          </a:p>
          <a:p>
            <a:pPr algn="ctr"/>
            <a:r>
              <a:rPr lang="id-ID" sz="1800" dirty="0"/>
              <a:t>5</a:t>
            </a:r>
          </a:p>
        </p:txBody>
      </p:sp>
      <p:grpSp>
        <p:nvGrpSpPr>
          <p:cNvPr id="39" name="Group 38">
            <a:extLst>
              <a:ext uri="{FF2B5EF4-FFF2-40B4-BE49-F238E27FC236}">
                <a16:creationId xmlns:a16="http://schemas.microsoft.com/office/drawing/2014/main" id="{FF9AC057-757C-AA53-25D1-F553BF5E5CDB}"/>
              </a:ext>
            </a:extLst>
          </p:cNvPr>
          <p:cNvGrpSpPr/>
          <p:nvPr/>
        </p:nvGrpSpPr>
        <p:grpSpPr>
          <a:xfrm>
            <a:off x="6557224" y="3686789"/>
            <a:ext cx="1234440" cy="338554"/>
            <a:chOff x="3724839" y="2621875"/>
            <a:chExt cx="1645920" cy="550264"/>
          </a:xfrm>
        </p:grpSpPr>
        <p:sp>
          <p:nvSpPr>
            <p:cNvPr id="40" name="Rectangle 23">
              <a:extLst>
                <a:ext uri="{FF2B5EF4-FFF2-40B4-BE49-F238E27FC236}">
                  <a16:creationId xmlns:a16="http://schemas.microsoft.com/office/drawing/2014/main" id="{5CC374FB-39C7-6145-BC01-9ADEA838131D}"/>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2100" dirty="0"/>
            </a:p>
          </p:txBody>
        </p:sp>
        <p:sp>
          <p:nvSpPr>
            <p:cNvPr id="41" name="Rectangle 23">
              <a:extLst>
                <a:ext uri="{FF2B5EF4-FFF2-40B4-BE49-F238E27FC236}">
                  <a16:creationId xmlns:a16="http://schemas.microsoft.com/office/drawing/2014/main" id="{CD09CA80-E6D3-F54B-69D5-B9B8BF2DE1AB}"/>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id-ID" sz="1600" dirty="0" err="1">
                  <a:latin typeface="+mn-lt"/>
                </a:rPr>
                <a:t>Opt</a:t>
              </a:r>
              <a:endParaRPr lang="id-ID" sz="1600" dirty="0">
                <a:latin typeface="+mn-lt"/>
              </a:endParaRPr>
            </a:p>
          </p:txBody>
        </p:sp>
      </p:grpSp>
      <p:grpSp>
        <p:nvGrpSpPr>
          <p:cNvPr id="42" name="Group 41">
            <a:extLst>
              <a:ext uri="{FF2B5EF4-FFF2-40B4-BE49-F238E27FC236}">
                <a16:creationId xmlns:a16="http://schemas.microsoft.com/office/drawing/2014/main" id="{3610DC4E-C127-7CCD-9FC1-62E7D955938C}"/>
              </a:ext>
            </a:extLst>
          </p:cNvPr>
          <p:cNvGrpSpPr/>
          <p:nvPr/>
        </p:nvGrpSpPr>
        <p:grpSpPr>
          <a:xfrm>
            <a:off x="4952133" y="4067373"/>
            <a:ext cx="1234440" cy="338554"/>
            <a:chOff x="3724839" y="2621875"/>
            <a:chExt cx="1645920" cy="550264"/>
          </a:xfrm>
        </p:grpSpPr>
        <p:sp>
          <p:nvSpPr>
            <p:cNvPr id="43" name="Rectangle 23">
              <a:extLst>
                <a:ext uri="{FF2B5EF4-FFF2-40B4-BE49-F238E27FC236}">
                  <a16:creationId xmlns:a16="http://schemas.microsoft.com/office/drawing/2014/main" id="{548A833C-37A3-9F06-B8CA-2D994972A093}"/>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2100" dirty="0"/>
            </a:p>
          </p:txBody>
        </p:sp>
        <p:sp>
          <p:nvSpPr>
            <p:cNvPr id="44" name="Rectangle 43">
              <a:extLst>
                <a:ext uri="{FF2B5EF4-FFF2-40B4-BE49-F238E27FC236}">
                  <a16:creationId xmlns:a16="http://schemas.microsoft.com/office/drawing/2014/main" id="{59DC132E-144C-153C-762F-F8A0C85E871C}"/>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var2</a:t>
              </a:r>
              <a:endParaRPr lang="id-ID" sz="1600" dirty="0">
                <a:latin typeface="+mn-lt"/>
                <a:cs typeface="+mj-cs"/>
              </a:endParaRPr>
            </a:p>
          </p:txBody>
        </p:sp>
      </p:grpSp>
      <p:grpSp>
        <p:nvGrpSpPr>
          <p:cNvPr id="45" name="Group 44">
            <a:extLst>
              <a:ext uri="{FF2B5EF4-FFF2-40B4-BE49-F238E27FC236}">
                <a16:creationId xmlns:a16="http://schemas.microsoft.com/office/drawing/2014/main" id="{76CCB6AB-0100-77C8-1CF4-B69501F5C6D8}"/>
              </a:ext>
            </a:extLst>
          </p:cNvPr>
          <p:cNvGrpSpPr/>
          <p:nvPr/>
        </p:nvGrpSpPr>
        <p:grpSpPr>
          <a:xfrm>
            <a:off x="4952133" y="3686789"/>
            <a:ext cx="1234440" cy="338554"/>
            <a:chOff x="3724839" y="2621875"/>
            <a:chExt cx="1645920" cy="550264"/>
          </a:xfrm>
        </p:grpSpPr>
        <p:sp>
          <p:nvSpPr>
            <p:cNvPr id="46" name="Rectangle 23">
              <a:extLst>
                <a:ext uri="{FF2B5EF4-FFF2-40B4-BE49-F238E27FC236}">
                  <a16:creationId xmlns:a16="http://schemas.microsoft.com/office/drawing/2014/main" id="{A1E37AE0-A73E-5BE7-FE73-014F3D52DA13}"/>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2100" dirty="0"/>
            </a:p>
          </p:txBody>
        </p:sp>
        <p:sp>
          <p:nvSpPr>
            <p:cNvPr id="47" name="Rectangle 23">
              <a:extLst>
                <a:ext uri="{FF2B5EF4-FFF2-40B4-BE49-F238E27FC236}">
                  <a16:creationId xmlns:a16="http://schemas.microsoft.com/office/drawing/2014/main" id="{444A502E-8FF7-F019-6F3C-D719158935AB}"/>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var1</a:t>
              </a:r>
              <a:endParaRPr lang="id-ID" sz="1600" dirty="0">
                <a:latin typeface="+mn-lt"/>
              </a:endParaRPr>
            </a:p>
          </p:txBody>
        </p:sp>
      </p:grpSp>
      <p:grpSp>
        <p:nvGrpSpPr>
          <p:cNvPr id="48" name="Group 47">
            <a:extLst>
              <a:ext uri="{FF2B5EF4-FFF2-40B4-BE49-F238E27FC236}">
                <a16:creationId xmlns:a16="http://schemas.microsoft.com/office/drawing/2014/main" id="{CF2F6910-C6F1-7BE0-91B9-B7CC15E4E950}"/>
              </a:ext>
            </a:extLst>
          </p:cNvPr>
          <p:cNvGrpSpPr/>
          <p:nvPr/>
        </p:nvGrpSpPr>
        <p:grpSpPr>
          <a:xfrm>
            <a:off x="6564219" y="4065258"/>
            <a:ext cx="1722724" cy="338554"/>
            <a:chOff x="3731882" y="2578626"/>
            <a:chExt cx="1734805" cy="451405"/>
          </a:xfrm>
        </p:grpSpPr>
        <p:sp>
          <p:nvSpPr>
            <p:cNvPr id="49" name="Rectangle 23">
              <a:extLst>
                <a:ext uri="{FF2B5EF4-FFF2-40B4-BE49-F238E27FC236}">
                  <a16:creationId xmlns:a16="http://schemas.microsoft.com/office/drawing/2014/main" id="{2202F5AB-6ED1-ED78-0F07-FE20096C26D8}"/>
                </a:ext>
              </a:extLst>
            </p:cNvPr>
            <p:cNvSpPr>
              <a:spLocks noChangeArrowheads="1"/>
            </p:cNvSpPr>
            <p:nvPr/>
          </p:nvSpPr>
          <p:spPr bwMode="auto">
            <a:xfrm>
              <a:off x="4643727" y="2578626"/>
              <a:ext cx="822960" cy="45140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2100" dirty="0"/>
            </a:p>
          </p:txBody>
        </p:sp>
        <p:sp>
          <p:nvSpPr>
            <p:cNvPr id="50" name="Rectangle 23">
              <a:extLst>
                <a:ext uri="{FF2B5EF4-FFF2-40B4-BE49-F238E27FC236}">
                  <a16:creationId xmlns:a16="http://schemas.microsoft.com/office/drawing/2014/main" id="{3E2D553E-0E4B-5CA4-7667-E70469DC4EB7}"/>
                </a:ext>
              </a:extLst>
            </p:cNvPr>
            <p:cNvSpPr>
              <a:spLocks noChangeArrowheads="1"/>
            </p:cNvSpPr>
            <p:nvPr/>
          </p:nvSpPr>
          <p:spPr bwMode="auto">
            <a:xfrm>
              <a:off x="3731882" y="2578626"/>
              <a:ext cx="911845" cy="45140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err="1">
                  <a:latin typeface="+mn-lt"/>
                </a:rPr>
                <a:t>hitung</a:t>
              </a:r>
              <a:endParaRPr lang="id-ID" sz="1600" dirty="0">
                <a:latin typeface="+mn-lt"/>
              </a:endParaRPr>
            </a:p>
          </p:txBody>
        </p:sp>
      </p:grpSp>
      <p:sp>
        <p:nvSpPr>
          <p:cNvPr id="51" name="TextBox 50">
            <a:extLst>
              <a:ext uri="{FF2B5EF4-FFF2-40B4-BE49-F238E27FC236}">
                <a16:creationId xmlns:a16="http://schemas.microsoft.com/office/drawing/2014/main" id="{A5890AF0-F6DF-1A5E-C0E9-3E2632527DCB}"/>
              </a:ext>
            </a:extLst>
          </p:cNvPr>
          <p:cNvSpPr txBox="1"/>
          <p:nvPr/>
        </p:nvSpPr>
        <p:spPr>
          <a:xfrm>
            <a:off x="5069692" y="1695686"/>
            <a:ext cx="669605" cy="338554"/>
          </a:xfrm>
          <a:prstGeom prst="rect">
            <a:avLst/>
          </a:prstGeom>
          <a:noFill/>
        </p:spPr>
        <p:txBody>
          <a:bodyPr wrap="square" rtlCol="1">
            <a:spAutoFit/>
          </a:bodyPr>
          <a:lstStyle/>
          <a:p>
            <a:r>
              <a:rPr lang="en-US" sz="1600" dirty="0">
                <a:cs typeface="+mj-cs"/>
              </a:rPr>
              <a:t>stack</a:t>
            </a:r>
            <a:endParaRPr lang="ar-SA" sz="1600" dirty="0">
              <a:cs typeface="+mj-cs"/>
            </a:endParaRPr>
          </a:p>
        </p:txBody>
      </p:sp>
      <p:sp>
        <p:nvSpPr>
          <p:cNvPr id="52" name="Rectangle 22">
            <a:extLst>
              <a:ext uri="{FF2B5EF4-FFF2-40B4-BE49-F238E27FC236}">
                <a16:creationId xmlns:a16="http://schemas.microsoft.com/office/drawing/2014/main" id="{679175AD-141D-FBD8-E58C-7C5A7585AC25}"/>
              </a:ext>
            </a:extLst>
          </p:cNvPr>
          <p:cNvSpPr>
            <a:spLocks noChangeArrowheads="1"/>
          </p:cNvSpPr>
          <p:nvPr/>
        </p:nvSpPr>
        <p:spPr bwMode="auto">
          <a:xfrm>
            <a:off x="5910199" y="2071312"/>
            <a:ext cx="600075" cy="140402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en-US" sz="1800" dirty="0"/>
          </a:p>
          <a:p>
            <a:pPr algn="ctr"/>
            <a:endParaRPr lang="id-ID" sz="1800" dirty="0"/>
          </a:p>
          <a:p>
            <a:pPr algn="ctr"/>
            <a:r>
              <a:rPr lang="id-ID" sz="1800" dirty="0"/>
              <a:t>2</a:t>
            </a:r>
          </a:p>
          <a:p>
            <a:pPr algn="ctr"/>
            <a:r>
              <a:rPr lang="id-ID" sz="1800" dirty="0"/>
              <a:t>5</a:t>
            </a:r>
          </a:p>
        </p:txBody>
      </p:sp>
      <p:sp>
        <p:nvSpPr>
          <p:cNvPr id="53" name="Rectangle 22">
            <a:extLst>
              <a:ext uri="{FF2B5EF4-FFF2-40B4-BE49-F238E27FC236}">
                <a16:creationId xmlns:a16="http://schemas.microsoft.com/office/drawing/2014/main" id="{F930594E-CFE5-A8A8-AAE8-62ADAF3A47AE}"/>
              </a:ext>
            </a:extLst>
          </p:cNvPr>
          <p:cNvSpPr>
            <a:spLocks noChangeArrowheads="1"/>
          </p:cNvSpPr>
          <p:nvPr/>
        </p:nvSpPr>
        <p:spPr bwMode="auto">
          <a:xfrm>
            <a:off x="6827568" y="2071312"/>
            <a:ext cx="600075" cy="140402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1800" dirty="0"/>
          </a:p>
          <a:p>
            <a:pPr algn="ctr"/>
            <a:r>
              <a:rPr lang="id-ID" sz="1800" dirty="0"/>
              <a:t>6</a:t>
            </a:r>
          </a:p>
          <a:p>
            <a:pPr algn="ctr"/>
            <a:r>
              <a:rPr lang="id-ID" sz="1800" dirty="0"/>
              <a:t>2</a:t>
            </a:r>
          </a:p>
          <a:p>
            <a:pPr algn="ctr"/>
            <a:r>
              <a:rPr lang="id-ID" sz="1800" dirty="0"/>
              <a:t>5</a:t>
            </a:r>
          </a:p>
        </p:txBody>
      </p:sp>
    </p:spTree>
    <p:extLst>
      <p:ext uri="{BB962C8B-B14F-4D97-AF65-F5344CB8AC3E}">
        <p14:creationId xmlns:p14="http://schemas.microsoft.com/office/powerpoint/2010/main" val="8293240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t>Studi Kasus</a:t>
            </a:r>
          </a:p>
        </p:txBody>
      </p:sp>
      <p:sp>
        <p:nvSpPr>
          <p:cNvPr id="3" name="Content Placeholder 2"/>
          <p:cNvSpPr>
            <a:spLocks noGrp="1"/>
          </p:cNvSpPr>
          <p:nvPr>
            <p:ph sz="quarter" idx="1"/>
          </p:nvPr>
        </p:nvSpPr>
        <p:spPr>
          <a:xfrm>
            <a:off x="457200" y="1166336"/>
            <a:ext cx="8229600" cy="3703320"/>
          </a:xfrm>
        </p:spPr>
        <p:txBody>
          <a:bodyPr>
            <a:normAutofit/>
          </a:bodyPr>
          <a:lstStyle/>
          <a:p>
            <a:pPr marL="95250" indent="0">
              <a:buNone/>
            </a:pPr>
            <a:endParaRPr lang="en-US" sz="2200" dirty="0"/>
          </a:p>
          <a:p>
            <a:r>
              <a:rPr lang="id-ID" sz="2000" dirty="0"/>
              <a:t>+ adalah operator, </a:t>
            </a:r>
            <a:r>
              <a:rPr lang="en-US" sz="2000" dirty="0"/>
              <a:t>pop</a:t>
            </a:r>
            <a:r>
              <a:rPr lang="id-ID" sz="2000" dirty="0"/>
              <a:t> dua operand teratas dari stack (6 dan 2), </a:t>
            </a:r>
            <a:r>
              <a:rPr lang="en-US" sz="2000" dirty="0" err="1"/>
              <a:t>simpan</a:t>
            </a:r>
            <a:r>
              <a:rPr lang="en-US" sz="2000" dirty="0"/>
              <a:t> 6 </a:t>
            </a:r>
            <a:r>
              <a:rPr lang="en-US" sz="2000" dirty="0" err="1"/>
              <a:t>ke</a:t>
            </a:r>
            <a:r>
              <a:rPr lang="en-US" sz="2000" dirty="0"/>
              <a:t> var1 dan </a:t>
            </a:r>
            <a:r>
              <a:rPr lang="en-US" sz="2000" dirty="0" err="1"/>
              <a:t>simpan</a:t>
            </a:r>
            <a:r>
              <a:rPr lang="en-US" sz="2000" dirty="0"/>
              <a:t> 2 </a:t>
            </a:r>
            <a:r>
              <a:rPr lang="en-US" sz="2000" dirty="0" err="1"/>
              <a:t>ke</a:t>
            </a:r>
            <a:r>
              <a:rPr lang="en-US" sz="2000" dirty="0"/>
              <a:t> var2. L</a:t>
            </a:r>
            <a:r>
              <a:rPr lang="id-ID" sz="2000" dirty="0"/>
              <a:t>akukan operasi </a:t>
            </a:r>
            <a:r>
              <a:rPr lang="en-US" sz="2000" b="1" dirty="0"/>
              <a:t>var2 opt var1</a:t>
            </a:r>
            <a:r>
              <a:rPr lang="en-US" sz="2000" dirty="0"/>
              <a:t> </a:t>
            </a:r>
            <a:r>
              <a:rPr lang="id-ID" sz="2000" dirty="0"/>
              <a:t>(2 + 6 = 8), </a:t>
            </a:r>
            <a:r>
              <a:rPr lang="en-US" sz="2000" dirty="0" err="1"/>
              <a:t>simpan</a:t>
            </a:r>
            <a:r>
              <a:rPr lang="en-US" sz="2000" dirty="0"/>
              <a:t> </a:t>
            </a:r>
            <a:r>
              <a:rPr lang="en-US" sz="2000" dirty="0" err="1"/>
              <a:t>hasilnya</a:t>
            </a:r>
            <a:r>
              <a:rPr lang="en-US" sz="2000" dirty="0"/>
              <a:t> </a:t>
            </a:r>
            <a:r>
              <a:rPr lang="en-US" sz="2000" dirty="0" err="1"/>
              <a:t>dalam</a:t>
            </a:r>
            <a:r>
              <a:rPr lang="en-US" sz="2000" dirty="0"/>
              <a:t> </a:t>
            </a:r>
            <a:r>
              <a:rPr lang="en-US" sz="2000" dirty="0" err="1"/>
              <a:t>variabel</a:t>
            </a:r>
            <a:r>
              <a:rPr lang="en-US" sz="2000" dirty="0"/>
              <a:t> </a:t>
            </a:r>
            <a:r>
              <a:rPr lang="en-US" sz="2000" dirty="0" err="1"/>
              <a:t>hitung</a:t>
            </a:r>
            <a:r>
              <a:rPr lang="en-US" sz="2000" dirty="0"/>
              <a:t>, push variable </a:t>
            </a:r>
            <a:r>
              <a:rPr lang="en-US" sz="2000" dirty="0" err="1"/>
              <a:t>hitung</a:t>
            </a:r>
            <a:r>
              <a:rPr lang="en-US" sz="2000" dirty="0"/>
              <a:t> </a:t>
            </a:r>
            <a:r>
              <a:rPr lang="id-ID" sz="2000" dirty="0"/>
              <a:t>ke stack.</a:t>
            </a:r>
          </a:p>
          <a:p>
            <a:endParaRPr lang="en-US" sz="2200" dirty="0"/>
          </a:p>
          <a:p>
            <a:pPr marL="95250" indent="0">
              <a:buNone/>
            </a:pPr>
            <a:endParaRPr lang="en-US" sz="2200" dirty="0"/>
          </a:p>
          <a:p>
            <a:endParaRPr lang="en-US" sz="1800" dirty="0"/>
          </a:p>
          <a:p>
            <a:pPr marL="95250" indent="0">
              <a:buNone/>
            </a:pPr>
            <a:endParaRPr lang="en-US" sz="2200" dirty="0"/>
          </a:p>
        </p:txBody>
      </p:sp>
      <p:grpSp>
        <p:nvGrpSpPr>
          <p:cNvPr id="5" name="Group 4">
            <a:extLst>
              <a:ext uri="{FF2B5EF4-FFF2-40B4-BE49-F238E27FC236}">
                <a16:creationId xmlns:a16="http://schemas.microsoft.com/office/drawing/2014/main" id="{0B66FFB7-ED71-F8AE-2275-2A8F7E9407DE}"/>
              </a:ext>
            </a:extLst>
          </p:cNvPr>
          <p:cNvGrpSpPr/>
          <p:nvPr/>
        </p:nvGrpSpPr>
        <p:grpSpPr>
          <a:xfrm>
            <a:off x="1015139" y="1268016"/>
            <a:ext cx="2434813" cy="388397"/>
            <a:chOff x="3551759" y="2621875"/>
            <a:chExt cx="3346582" cy="550264"/>
          </a:xfrm>
        </p:grpSpPr>
        <p:sp>
          <p:nvSpPr>
            <p:cNvPr id="6" name="Rectangle 23">
              <a:extLst>
                <a:ext uri="{FF2B5EF4-FFF2-40B4-BE49-F238E27FC236}">
                  <a16:creationId xmlns:a16="http://schemas.microsoft.com/office/drawing/2014/main" id="{20B0369C-A56C-E62B-6A88-9395C2411775}"/>
                </a:ext>
              </a:extLst>
            </p:cNvPr>
            <p:cNvSpPr>
              <a:spLocks noChangeArrowheads="1"/>
            </p:cNvSpPr>
            <p:nvPr/>
          </p:nvSpPr>
          <p:spPr bwMode="auto">
            <a:xfrm>
              <a:off x="4198677" y="2621875"/>
              <a:ext cx="2699664"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b="1" dirty="0"/>
                <a:t>5 2 6 +  </a:t>
              </a:r>
              <a:r>
                <a:rPr lang="id-ID" sz="1600" b="1" dirty="0"/>
                <a:t>*</a:t>
              </a:r>
              <a:r>
                <a:rPr lang="en-US" sz="1600" b="1" dirty="0"/>
                <a:t>  </a:t>
              </a:r>
              <a:r>
                <a:rPr lang="id-ID" sz="1600" b="1" dirty="0"/>
                <a:t>12</a:t>
              </a:r>
              <a:r>
                <a:rPr lang="en-US" sz="1600" b="1" dirty="0"/>
                <a:t>  </a:t>
              </a:r>
              <a:r>
                <a:rPr lang="id-ID" sz="1600" b="1" dirty="0"/>
                <a:t>4</a:t>
              </a:r>
              <a:r>
                <a:rPr lang="en-US" sz="1600" b="1" dirty="0"/>
                <a:t>  </a:t>
              </a:r>
              <a:r>
                <a:rPr lang="id-ID" sz="1600" b="1" dirty="0"/>
                <a:t>/</a:t>
              </a:r>
              <a:r>
                <a:rPr lang="en-US" sz="1600" b="1" dirty="0"/>
                <a:t> </a:t>
              </a:r>
              <a:r>
                <a:rPr lang="id-ID" sz="1600" b="1" dirty="0"/>
                <a:t> -</a:t>
              </a:r>
              <a:endParaRPr lang="en-US" sz="1600" b="1" dirty="0"/>
            </a:p>
            <a:p>
              <a:pPr algn="ctr"/>
              <a:endParaRPr lang="id-ID" sz="1600" dirty="0"/>
            </a:p>
          </p:txBody>
        </p:sp>
        <p:sp>
          <p:nvSpPr>
            <p:cNvPr id="7" name="Rectangle 23">
              <a:extLst>
                <a:ext uri="{FF2B5EF4-FFF2-40B4-BE49-F238E27FC236}">
                  <a16:creationId xmlns:a16="http://schemas.microsoft.com/office/drawing/2014/main" id="{78717787-017E-75D0-6B70-4F22C9BD454F}"/>
                </a:ext>
              </a:extLst>
            </p:cNvPr>
            <p:cNvSpPr>
              <a:spLocks noChangeArrowheads="1"/>
            </p:cNvSpPr>
            <p:nvPr/>
          </p:nvSpPr>
          <p:spPr bwMode="auto">
            <a:xfrm>
              <a:off x="3551759" y="2621875"/>
              <a:ext cx="646918"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P</a:t>
              </a:r>
              <a:endParaRPr lang="id-ID" sz="1600" dirty="0">
                <a:latin typeface="+mn-lt"/>
                <a:cs typeface="+mj-cs"/>
              </a:endParaRPr>
            </a:p>
          </p:txBody>
        </p:sp>
      </p:grpSp>
      <p:sp>
        <p:nvSpPr>
          <p:cNvPr id="4" name="Rectangle 22">
            <a:extLst>
              <a:ext uri="{FF2B5EF4-FFF2-40B4-BE49-F238E27FC236}">
                <a16:creationId xmlns:a16="http://schemas.microsoft.com/office/drawing/2014/main" id="{5A799AD1-9C45-A043-61B3-386856EB7B94}"/>
              </a:ext>
            </a:extLst>
          </p:cNvPr>
          <p:cNvSpPr>
            <a:spLocks noChangeArrowheads="1"/>
          </p:cNvSpPr>
          <p:nvPr/>
        </p:nvSpPr>
        <p:spPr bwMode="auto">
          <a:xfrm>
            <a:off x="4236771" y="2980327"/>
            <a:ext cx="437033" cy="12433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en-US" sz="1800" dirty="0"/>
          </a:p>
          <a:p>
            <a:pPr algn="ctr"/>
            <a:endParaRPr lang="en-US" sz="1800" dirty="0"/>
          </a:p>
          <a:p>
            <a:pPr algn="ctr"/>
            <a:endParaRPr lang="en-US" sz="1800" dirty="0"/>
          </a:p>
          <a:p>
            <a:pPr algn="ctr"/>
            <a:r>
              <a:rPr lang="en-US" sz="1800" dirty="0"/>
              <a:t>5</a:t>
            </a:r>
          </a:p>
        </p:txBody>
      </p:sp>
      <p:grpSp>
        <p:nvGrpSpPr>
          <p:cNvPr id="8" name="Group 7">
            <a:extLst>
              <a:ext uri="{FF2B5EF4-FFF2-40B4-BE49-F238E27FC236}">
                <a16:creationId xmlns:a16="http://schemas.microsoft.com/office/drawing/2014/main" id="{771955F4-FF62-7E7D-0C33-A174740392FC}"/>
              </a:ext>
            </a:extLst>
          </p:cNvPr>
          <p:cNvGrpSpPr/>
          <p:nvPr/>
        </p:nvGrpSpPr>
        <p:grpSpPr>
          <a:xfrm>
            <a:off x="4845929" y="3915144"/>
            <a:ext cx="1234440" cy="321368"/>
            <a:chOff x="3724839" y="2621875"/>
            <a:chExt cx="1645920" cy="550264"/>
          </a:xfrm>
        </p:grpSpPr>
        <p:sp>
          <p:nvSpPr>
            <p:cNvPr id="9" name="Rectangle 23">
              <a:extLst>
                <a:ext uri="{FF2B5EF4-FFF2-40B4-BE49-F238E27FC236}">
                  <a16:creationId xmlns:a16="http://schemas.microsoft.com/office/drawing/2014/main" id="{8DE0382A-3F4F-B311-CC7A-5C6DEAF356E1}"/>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id-ID" sz="1600" b="1" dirty="0"/>
                <a:t>+</a:t>
              </a:r>
            </a:p>
          </p:txBody>
        </p:sp>
        <p:sp>
          <p:nvSpPr>
            <p:cNvPr id="10" name="Rectangle 23">
              <a:extLst>
                <a:ext uri="{FF2B5EF4-FFF2-40B4-BE49-F238E27FC236}">
                  <a16:creationId xmlns:a16="http://schemas.microsoft.com/office/drawing/2014/main" id="{E282239A-5CA9-DEFB-9FBF-82A38B09C590}"/>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o</a:t>
              </a:r>
              <a:r>
                <a:rPr lang="id-ID" sz="1600" dirty="0">
                  <a:latin typeface="+mn-lt"/>
                  <a:cs typeface="+mj-cs"/>
                </a:rPr>
                <a:t>pt</a:t>
              </a:r>
            </a:p>
          </p:txBody>
        </p:sp>
      </p:grpSp>
      <p:grpSp>
        <p:nvGrpSpPr>
          <p:cNvPr id="11" name="Group 10">
            <a:extLst>
              <a:ext uri="{FF2B5EF4-FFF2-40B4-BE49-F238E27FC236}">
                <a16:creationId xmlns:a16="http://schemas.microsoft.com/office/drawing/2014/main" id="{17B63F9F-7761-54BB-E05F-51007F76B9ED}"/>
              </a:ext>
            </a:extLst>
          </p:cNvPr>
          <p:cNvGrpSpPr/>
          <p:nvPr/>
        </p:nvGrpSpPr>
        <p:grpSpPr>
          <a:xfrm>
            <a:off x="4845668" y="3522989"/>
            <a:ext cx="1227062" cy="321368"/>
            <a:chOff x="3708938" y="2980873"/>
            <a:chExt cx="1636083" cy="550265"/>
          </a:xfrm>
        </p:grpSpPr>
        <p:sp>
          <p:nvSpPr>
            <p:cNvPr id="12" name="Rectangle 23">
              <a:extLst>
                <a:ext uri="{FF2B5EF4-FFF2-40B4-BE49-F238E27FC236}">
                  <a16:creationId xmlns:a16="http://schemas.microsoft.com/office/drawing/2014/main" id="{E51481FF-B081-858F-0A7B-09821B729B07}"/>
                </a:ext>
              </a:extLst>
            </p:cNvPr>
            <p:cNvSpPr>
              <a:spLocks noChangeArrowheads="1"/>
            </p:cNvSpPr>
            <p:nvPr/>
          </p:nvSpPr>
          <p:spPr bwMode="auto">
            <a:xfrm>
              <a:off x="4522061" y="2980873"/>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id-ID" sz="1600" dirty="0"/>
                <a:t>2</a:t>
              </a:r>
            </a:p>
          </p:txBody>
        </p:sp>
        <p:sp>
          <p:nvSpPr>
            <p:cNvPr id="13" name="Rectangle 12">
              <a:extLst>
                <a:ext uri="{FF2B5EF4-FFF2-40B4-BE49-F238E27FC236}">
                  <a16:creationId xmlns:a16="http://schemas.microsoft.com/office/drawing/2014/main" id="{A0E06DAD-CD99-9F5A-9F84-C5C5BC2291DF}"/>
                </a:ext>
              </a:extLst>
            </p:cNvPr>
            <p:cNvSpPr>
              <a:spLocks noChangeArrowheads="1"/>
            </p:cNvSpPr>
            <p:nvPr/>
          </p:nvSpPr>
          <p:spPr bwMode="auto">
            <a:xfrm>
              <a:off x="3708938" y="2980874"/>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var2</a:t>
              </a:r>
              <a:endParaRPr lang="id-ID" sz="1600" dirty="0">
                <a:latin typeface="+mn-lt"/>
              </a:endParaRPr>
            </a:p>
          </p:txBody>
        </p:sp>
      </p:grpSp>
      <p:grpSp>
        <p:nvGrpSpPr>
          <p:cNvPr id="14" name="Group 13">
            <a:extLst>
              <a:ext uri="{FF2B5EF4-FFF2-40B4-BE49-F238E27FC236}">
                <a16:creationId xmlns:a16="http://schemas.microsoft.com/office/drawing/2014/main" id="{34A2293A-1A39-3822-349A-1AA10FFB1E2F}"/>
              </a:ext>
            </a:extLst>
          </p:cNvPr>
          <p:cNvGrpSpPr/>
          <p:nvPr/>
        </p:nvGrpSpPr>
        <p:grpSpPr>
          <a:xfrm>
            <a:off x="4824934" y="3130834"/>
            <a:ext cx="1230044" cy="321367"/>
            <a:chOff x="3724839" y="2621875"/>
            <a:chExt cx="1645920" cy="550264"/>
          </a:xfrm>
        </p:grpSpPr>
        <p:sp>
          <p:nvSpPr>
            <p:cNvPr id="15" name="Rectangle 23">
              <a:extLst>
                <a:ext uri="{FF2B5EF4-FFF2-40B4-BE49-F238E27FC236}">
                  <a16:creationId xmlns:a16="http://schemas.microsoft.com/office/drawing/2014/main" id="{F243B9D3-EC80-D5B4-D4E8-C07131A94A58}"/>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id-ID" sz="1600" dirty="0"/>
                <a:t>6</a:t>
              </a:r>
            </a:p>
          </p:txBody>
        </p:sp>
        <p:sp>
          <p:nvSpPr>
            <p:cNvPr id="16" name="Rectangle 23">
              <a:extLst>
                <a:ext uri="{FF2B5EF4-FFF2-40B4-BE49-F238E27FC236}">
                  <a16:creationId xmlns:a16="http://schemas.microsoft.com/office/drawing/2014/main" id="{2AD2BF9A-E5A8-564B-BC92-38C40A6009A0}"/>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var1</a:t>
              </a:r>
              <a:endParaRPr lang="id-ID" sz="1600" dirty="0">
                <a:latin typeface="+mn-lt"/>
              </a:endParaRPr>
            </a:p>
          </p:txBody>
        </p:sp>
      </p:grpSp>
      <p:grpSp>
        <p:nvGrpSpPr>
          <p:cNvPr id="17" name="Group 16">
            <a:extLst>
              <a:ext uri="{FF2B5EF4-FFF2-40B4-BE49-F238E27FC236}">
                <a16:creationId xmlns:a16="http://schemas.microsoft.com/office/drawing/2014/main" id="{72B8333A-26E4-10D9-77B2-CB8B29D001A1}"/>
              </a:ext>
            </a:extLst>
          </p:cNvPr>
          <p:cNvGrpSpPr/>
          <p:nvPr/>
        </p:nvGrpSpPr>
        <p:grpSpPr>
          <a:xfrm>
            <a:off x="6258510" y="3913852"/>
            <a:ext cx="1347571" cy="309820"/>
            <a:chOff x="3724838" y="2621875"/>
            <a:chExt cx="1796761" cy="550264"/>
          </a:xfrm>
        </p:grpSpPr>
        <p:sp>
          <p:nvSpPr>
            <p:cNvPr id="18" name="Rectangle 23">
              <a:extLst>
                <a:ext uri="{FF2B5EF4-FFF2-40B4-BE49-F238E27FC236}">
                  <a16:creationId xmlns:a16="http://schemas.microsoft.com/office/drawing/2014/main" id="{74A683BE-8F70-542B-A95D-CA14DF0CC721}"/>
                </a:ext>
              </a:extLst>
            </p:cNvPr>
            <p:cNvSpPr>
              <a:spLocks noChangeArrowheads="1"/>
            </p:cNvSpPr>
            <p:nvPr/>
          </p:nvSpPr>
          <p:spPr bwMode="auto">
            <a:xfrm>
              <a:off x="4547799" y="2621875"/>
              <a:ext cx="97380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id-ID" sz="1600" dirty="0"/>
                <a:t>8</a:t>
              </a:r>
            </a:p>
          </p:txBody>
        </p:sp>
        <p:sp>
          <p:nvSpPr>
            <p:cNvPr id="19" name="Rectangle 23">
              <a:extLst>
                <a:ext uri="{FF2B5EF4-FFF2-40B4-BE49-F238E27FC236}">
                  <a16:creationId xmlns:a16="http://schemas.microsoft.com/office/drawing/2014/main" id="{BB56913A-7CB3-F38B-1311-511D00F197B3}"/>
                </a:ext>
              </a:extLst>
            </p:cNvPr>
            <p:cNvSpPr>
              <a:spLocks noChangeArrowheads="1"/>
            </p:cNvSpPr>
            <p:nvPr/>
          </p:nvSpPr>
          <p:spPr bwMode="auto">
            <a:xfrm>
              <a:off x="3724838" y="2621875"/>
              <a:ext cx="109022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err="1">
                  <a:latin typeface="+mn-lt"/>
                </a:rPr>
                <a:t>hitung</a:t>
              </a:r>
              <a:endParaRPr lang="id-ID" sz="1600" dirty="0">
                <a:latin typeface="+mn-lt"/>
              </a:endParaRPr>
            </a:p>
          </p:txBody>
        </p:sp>
      </p:grpSp>
      <p:sp>
        <p:nvSpPr>
          <p:cNvPr id="20" name="TextBox 19">
            <a:extLst>
              <a:ext uri="{FF2B5EF4-FFF2-40B4-BE49-F238E27FC236}">
                <a16:creationId xmlns:a16="http://schemas.microsoft.com/office/drawing/2014/main" id="{48FE1676-88CF-B814-7370-058F7427C057}"/>
              </a:ext>
            </a:extLst>
          </p:cNvPr>
          <p:cNvSpPr txBox="1"/>
          <p:nvPr/>
        </p:nvSpPr>
        <p:spPr>
          <a:xfrm>
            <a:off x="6528239" y="3522989"/>
            <a:ext cx="730350" cy="369332"/>
          </a:xfrm>
          <a:prstGeom prst="rect">
            <a:avLst/>
          </a:prstGeom>
          <a:noFill/>
        </p:spPr>
        <p:txBody>
          <a:bodyPr wrap="square" rtlCol="0">
            <a:spAutoFit/>
          </a:bodyPr>
          <a:lstStyle/>
          <a:p>
            <a:pPr algn="ctr"/>
            <a:r>
              <a:rPr lang="en-US" sz="1800" dirty="0">
                <a:solidFill>
                  <a:schemeClr val="accent1"/>
                </a:solidFill>
              </a:rPr>
              <a:t>2</a:t>
            </a:r>
            <a:r>
              <a:rPr lang="id-ID" sz="1800" dirty="0">
                <a:solidFill>
                  <a:schemeClr val="accent1"/>
                </a:solidFill>
              </a:rPr>
              <a:t> + </a:t>
            </a:r>
            <a:r>
              <a:rPr lang="en-US" sz="1800" dirty="0">
                <a:solidFill>
                  <a:schemeClr val="accent1"/>
                </a:solidFill>
              </a:rPr>
              <a:t>6</a:t>
            </a:r>
            <a:endParaRPr lang="id-ID" sz="1800" dirty="0">
              <a:solidFill>
                <a:schemeClr val="accent1"/>
              </a:solidFill>
            </a:endParaRPr>
          </a:p>
        </p:txBody>
      </p:sp>
      <p:sp>
        <p:nvSpPr>
          <p:cNvPr id="21" name="TextBox 20">
            <a:extLst>
              <a:ext uri="{FF2B5EF4-FFF2-40B4-BE49-F238E27FC236}">
                <a16:creationId xmlns:a16="http://schemas.microsoft.com/office/drawing/2014/main" id="{6EB9AE86-719D-1F29-CE5A-65F8CC6CC2E6}"/>
              </a:ext>
            </a:extLst>
          </p:cNvPr>
          <p:cNvSpPr txBox="1"/>
          <p:nvPr/>
        </p:nvSpPr>
        <p:spPr>
          <a:xfrm>
            <a:off x="3701754" y="2611189"/>
            <a:ext cx="663964" cy="338554"/>
          </a:xfrm>
          <a:prstGeom prst="rect">
            <a:avLst/>
          </a:prstGeom>
          <a:noFill/>
        </p:spPr>
        <p:txBody>
          <a:bodyPr wrap="none" rtlCol="1">
            <a:spAutoFit/>
          </a:bodyPr>
          <a:lstStyle/>
          <a:p>
            <a:r>
              <a:rPr lang="en-US" sz="1600" dirty="0"/>
              <a:t>stack</a:t>
            </a:r>
            <a:endParaRPr lang="ar-SA" sz="1600" dirty="0"/>
          </a:p>
        </p:txBody>
      </p:sp>
      <p:sp>
        <p:nvSpPr>
          <p:cNvPr id="22" name="Rectangle 22">
            <a:extLst>
              <a:ext uri="{FF2B5EF4-FFF2-40B4-BE49-F238E27FC236}">
                <a16:creationId xmlns:a16="http://schemas.microsoft.com/office/drawing/2014/main" id="{C5005996-CF0D-7315-F334-B1D7696C3074}"/>
              </a:ext>
            </a:extLst>
          </p:cNvPr>
          <p:cNvSpPr>
            <a:spLocks noChangeArrowheads="1"/>
          </p:cNvSpPr>
          <p:nvPr/>
        </p:nvSpPr>
        <p:spPr bwMode="auto">
          <a:xfrm>
            <a:off x="7896859" y="2992958"/>
            <a:ext cx="437033" cy="12433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2100" dirty="0"/>
          </a:p>
          <a:p>
            <a:pPr algn="ctr"/>
            <a:endParaRPr lang="id-ID" sz="2100" dirty="0"/>
          </a:p>
          <a:p>
            <a:pPr algn="ctr"/>
            <a:r>
              <a:rPr lang="id-ID" sz="1800" dirty="0"/>
              <a:t>8</a:t>
            </a:r>
          </a:p>
          <a:p>
            <a:pPr algn="ctr"/>
            <a:r>
              <a:rPr lang="id-ID" sz="1800" dirty="0"/>
              <a:t>5</a:t>
            </a:r>
          </a:p>
        </p:txBody>
      </p:sp>
      <p:sp>
        <p:nvSpPr>
          <p:cNvPr id="23" name="TextBox 22">
            <a:extLst>
              <a:ext uri="{FF2B5EF4-FFF2-40B4-BE49-F238E27FC236}">
                <a16:creationId xmlns:a16="http://schemas.microsoft.com/office/drawing/2014/main" id="{0ADE2B68-F6E2-5A31-BB72-2C6EA41CD2B3}"/>
              </a:ext>
            </a:extLst>
          </p:cNvPr>
          <p:cNvSpPr txBox="1"/>
          <p:nvPr/>
        </p:nvSpPr>
        <p:spPr>
          <a:xfrm>
            <a:off x="7783393" y="2561751"/>
            <a:ext cx="663964" cy="338554"/>
          </a:xfrm>
          <a:prstGeom prst="rect">
            <a:avLst/>
          </a:prstGeom>
          <a:noFill/>
        </p:spPr>
        <p:txBody>
          <a:bodyPr wrap="none" rtlCol="1">
            <a:spAutoFit/>
          </a:bodyPr>
          <a:lstStyle/>
          <a:p>
            <a:r>
              <a:rPr lang="en-US" sz="1600" dirty="0"/>
              <a:t>stack</a:t>
            </a:r>
            <a:endParaRPr lang="ar-SA" sz="1600" dirty="0"/>
          </a:p>
        </p:txBody>
      </p:sp>
      <p:sp>
        <p:nvSpPr>
          <p:cNvPr id="24" name="Rectangle 22">
            <a:extLst>
              <a:ext uri="{FF2B5EF4-FFF2-40B4-BE49-F238E27FC236}">
                <a16:creationId xmlns:a16="http://schemas.microsoft.com/office/drawing/2014/main" id="{CD1A175D-1824-C9A3-1E7F-608312AA22FB}"/>
              </a:ext>
            </a:extLst>
          </p:cNvPr>
          <p:cNvSpPr>
            <a:spLocks noChangeArrowheads="1"/>
          </p:cNvSpPr>
          <p:nvPr/>
        </p:nvSpPr>
        <p:spPr bwMode="auto">
          <a:xfrm>
            <a:off x="3739187" y="2967488"/>
            <a:ext cx="442845" cy="126902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1800" dirty="0"/>
          </a:p>
          <a:p>
            <a:pPr algn="ctr"/>
            <a:r>
              <a:rPr lang="id-ID" sz="1800" dirty="0"/>
              <a:t>6</a:t>
            </a:r>
          </a:p>
          <a:p>
            <a:pPr algn="ctr"/>
            <a:r>
              <a:rPr lang="id-ID" sz="1800" dirty="0"/>
              <a:t>2</a:t>
            </a:r>
          </a:p>
          <a:p>
            <a:pPr algn="ctr"/>
            <a:r>
              <a:rPr lang="id-ID" sz="1800" dirty="0"/>
              <a:t>5</a:t>
            </a:r>
          </a:p>
        </p:txBody>
      </p:sp>
    </p:spTree>
    <p:extLst>
      <p:ext uri="{BB962C8B-B14F-4D97-AF65-F5344CB8AC3E}">
        <p14:creationId xmlns:p14="http://schemas.microsoft.com/office/powerpoint/2010/main" val="2313843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t>Studi Kasus</a:t>
            </a:r>
          </a:p>
        </p:txBody>
      </p:sp>
      <p:sp>
        <p:nvSpPr>
          <p:cNvPr id="3" name="Content Placeholder 2"/>
          <p:cNvSpPr>
            <a:spLocks noGrp="1"/>
          </p:cNvSpPr>
          <p:nvPr>
            <p:ph sz="quarter" idx="1"/>
          </p:nvPr>
        </p:nvSpPr>
        <p:spPr>
          <a:xfrm>
            <a:off x="457200" y="1166336"/>
            <a:ext cx="8229600" cy="3703320"/>
          </a:xfrm>
        </p:spPr>
        <p:txBody>
          <a:bodyPr>
            <a:normAutofit/>
          </a:bodyPr>
          <a:lstStyle/>
          <a:p>
            <a:pPr marL="95250" indent="0">
              <a:buNone/>
            </a:pPr>
            <a:endParaRPr lang="en-US" sz="2200" dirty="0"/>
          </a:p>
          <a:p>
            <a:r>
              <a:rPr lang="id-ID" sz="2000" dirty="0"/>
              <a:t>* adalah operator, pop dua operand teratas dari stack (8 dan 5),</a:t>
            </a:r>
            <a:r>
              <a:rPr lang="en-US" sz="2000" dirty="0"/>
              <a:t> </a:t>
            </a:r>
            <a:r>
              <a:rPr lang="en-US" sz="2000" dirty="0" err="1"/>
              <a:t>simpan</a:t>
            </a:r>
            <a:r>
              <a:rPr lang="en-US" sz="2000" dirty="0"/>
              <a:t> 8 </a:t>
            </a:r>
            <a:r>
              <a:rPr lang="en-US" sz="2000" dirty="0" err="1"/>
              <a:t>ke</a:t>
            </a:r>
            <a:r>
              <a:rPr lang="en-US" sz="2000" dirty="0"/>
              <a:t> var1 dan </a:t>
            </a:r>
            <a:r>
              <a:rPr lang="en-US" sz="2000" dirty="0" err="1"/>
              <a:t>simpan</a:t>
            </a:r>
            <a:r>
              <a:rPr lang="en-US" sz="2000" dirty="0"/>
              <a:t> 5 </a:t>
            </a:r>
            <a:r>
              <a:rPr lang="en-US" sz="2000" dirty="0" err="1"/>
              <a:t>ke</a:t>
            </a:r>
            <a:r>
              <a:rPr lang="en-US" sz="2000" dirty="0"/>
              <a:t> var2.</a:t>
            </a:r>
            <a:r>
              <a:rPr lang="id-ID" sz="2000" dirty="0"/>
              <a:t> </a:t>
            </a:r>
            <a:r>
              <a:rPr lang="en-US" sz="2000" dirty="0"/>
              <a:t>L</a:t>
            </a:r>
            <a:r>
              <a:rPr lang="id-ID" sz="2000" dirty="0"/>
              <a:t>akukan operasi </a:t>
            </a:r>
            <a:r>
              <a:rPr lang="en-US" sz="2000" b="1" dirty="0"/>
              <a:t>var2 opt var1 </a:t>
            </a:r>
            <a:r>
              <a:rPr lang="id-ID" sz="2000" dirty="0"/>
              <a:t>(5 * 8 = 40), simpan hasilnya dalam variabel hitung, push variab</a:t>
            </a:r>
            <a:r>
              <a:rPr lang="en-US" sz="2000" dirty="0" err="1"/>
              <a:t>el</a:t>
            </a:r>
            <a:r>
              <a:rPr lang="id-ID" sz="2000" dirty="0"/>
              <a:t> hitung ke stack.</a:t>
            </a:r>
          </a:p>
          <a:p>
            <a:pPr marL="95250" indent="0">
              <a:buNone/>
            </a:pPr>
            <a:endParaRPr lang="id-ID" sz="2200" dirty="0"/>
          </a:p>
          <a:p>
            <a:pPr marL="95250" indent="0">
              <a:buNone/>
            </a:pPr>
            <a:endParaRPr lang="en-US" sz="2200" dirty="0"/>
          </a:p>
          <a:p>
            <a:pPr marL="95250" indent="0">
              <a:buNone/>
            </a:pPr>
            <a:endParaRPr lang="en-US" sz="2200" dirty="0"/>
          </a:p>
          <a:p>
            <a:endParaRPr lang="en-US" sz="1800" dirty="0"/>
          </a:p>
          <a:p>
            <a:pPr marL="95250" indent="0">
              <a:buNone/>
            </a:pPr>
            <a:endParaRPr lang="en-US" sz="2200" dirty="0"/>
          </a:p>
        </p:txBody>
      </p:sp>
      <p:grpSp>
        <p:nvGrpSpPr>
          <p:cNvPr id="5" name="Group 4">
            <a:extLst>
              <a:ext uri="{FF2B5EF4-FFF2-40B4-BE49-F238E27FC236}">
                <a16:creationId xmlns:a16="http://schemas.microsoft.com/office/drawing/2014/main" id="{0B66FFB7-ED71-F8AE-2275-2A8F7E9407DE}"/>
              </a:ext>
            </a:extLst>
          </p:cNvPr>
          <p:cNvGrpSpPr/>
          <p:nvPr/>
        </p:nvGrpSpPr>
        <p:grpSpPr>
          <a:xfrm>
            <a:off x="1015139" y="1268016"/>
            <a:ext cx="2434813" cy="388397"/>
            <a:chOff x="3551759" y="2621875"/>
            <a:chExt cx="3346582" cy="550264"/>
          </a:xfrm>
        </p:grpSpPr>
        <p:sp>
          <p:nvSpPr>
            <p:cNvPr id="6" name="Rectangle 23">
              <a:extLst>
                <a:ext uri="{FF2B5EF4-FFF2-40B4-BE49-F238E27FC236}">
                  <a16:creationId xmlns:a16="http://schemas.microsoft.com/office/drawing/2014/main" id="{20B0369C-A56C-E62B-6A88-9395C2411775}"/>
                </a:ext>
              </a:extLst>
            </p:cNvPr>
            <p:cNvSpPr>
              <a:spLocks noChangeArrowheads="1"/>
            </p:cNvSpPr>
            <p:nvPr/>
          </p:nvSpPr>
          <p:spPr bwMode="auto">
            <a:xfrm>
              <a:off x="4198677" y="2621875"/>
              <a:ext cx="2699664"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b="1" dirty="0"/>
                <a:t>5 2 6 +  </a:t>
              </a:r>
              <a:r>
                <a:rPr lang="id-ID" sz="1600" b="1" dirty="0"/>
                <a:t>*</a:t>
              </a:r>
              <a:r>
                <a:rPr lang="en-US" sz="1600" b="1" dirty="0"/>
                <a:t>  </a:t>
              </a:r>
              <a:r>
                <a:rPr lang="id-ID" sz="1600" b="1" dirty="0"/>
                <a:t>12</a:t>
              </a:r>
              <a:r>
                <a:rPr lang="en-US" sz="1600" b="1" dirty="0"/>
                <a:t>  </a:t>
              </a:r>
              <a:r>
                <a:rPr lang="id-ID" sz="1600" b="1" dirty="0"/>
                <a:t>4</a:t>
              </a:r>
              <a:r>
                <a:rPr lang="en-US" sz="1600" b="1" dirty="0"/>
                <a:t>  </a:t>
              </a:r>
              <a:r>
                <a:rPr lang="id-ID" sz="1600" b="1" dirty="0"/>
                <a:t>/</a:t>
              </a:r>
              <a:r>
                <a:rPr lang="en-US" sz="1600" b="1" dirty="0"/>
                <a:t> </a:t>
              </a:r>
              <a:r>
                <a:rPr lang="id-ID" sz="1600" b="1" dirty="0"/>
                <a:t> -</a:t>
              </a:r>
              <a:endParaRPr lang="en-US" sz="1600" b="1" dirty="0"/>
            </a:p>
            <a:p>
              <a:pPr algn="ctr"/>
              <a:endParaRPr lang="id-ID" sz="1600" dirty="0"/>
            </a:p>
          </p:txBody>
        </p:sp>
        <p:sp>
          <p:nvSpPr>
            <p:cNvPr id="7" name="Rectangle 23">
              <a:extLst>
                <a:ext uri="{FF2B5EF4-FFF2-40B4-BE49-F238E27FC236}">
                  <a16:creationId xmlns:a16="http://schemas.microsoft.com/office/drawing/2014/main" id="{78717787-017E-75D0-6B70-4F22C9BD454F}"/>
                </a:ext>
              </a:extLst>
            </p:cNvPr>
            <p:cNvSpPr>
              <a:spLocks noChangeArrowheads="1"/>
            </p:cNvSpPr>
            <p:nvPr/>
          </p:nvSpPr>
          <p:spPr bwMode="auto">
            <a:xfrm>
              <a:off x="3551759" y="2621875"/>
              <a:ext cx="646918"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P</a:t>
              </a:r>
              <a:endParaRPr lang="id-ID" sz="1600" dirty="0">
                <a:latin typeface="+mn-lt"/>
                <a:cs typeface="+mj-cs"/>
              </a:endParaRPr>
            </a:p>
          </p:txBody>
        </p:sp>
      </p:grpSp>
      <p:sp>
        <p:nvSpPr>
          <p:cNvPr id="4" name="Rectangle 22">
            <a:extLst>
              <a:ext uri="{FF2B5EF4-FFF2-40B4-BE49-F238E27FC236}">
                <a16:creationId xmlns:a16="http://schemas.microsoft.com/office/drawing/2014/main" id="{5A799AD1-9C45-A043-61B3-386856EB7B94}"/>
              </a:ext>
            </a:extLst>
          </p:cNvPr>
          <p:cNvSpPr>
            <a:spLocks noChangeArrowheads="1"/>
          </p:cNvSpPr>
          <p:nvPr/>
        </p:nvSpPr>
        <p:spPr bwMode="auto">
          <a:xfrm>
            <a:off x="7546083" y="2845898"/>
            <a:ext cx="437033" cy="12433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1800" dirty="0"/>
          </a:p>
          <a:p>
            <a:pPr algn="ctr"/>
            <a:endParaRPr lang="en-US" sz="1800" dirty="0"/>
          </a:p>
          <a:p>
            <a:pPr algn="ctr"/>
            <a:endParaRPr lang="id-ID" sz="1800" dirty="0"/>
          </a:p>
          <a:p>
            <a:pPr algn="ctr"/>
            <a:r>
              <a:rPr lang="en-US" sz="1800" dirty="0"/>
              <a:t>40</a:t>
            </a:r>
            <a:endParaRPr lang="id-ID" sz="1800" dirty="0"/>
          </a:p>
        </p:txBody>
      </p:sp>
      <p:grpSp>
        <p:nvGrpSpPr>
          <p:cNvPr id="8" name="Group 7">
            <a:extLst>
              <a:ext uri="{FF2B5EF4-FFF2-40B4-BE49-F238E27FC236}">
                <a16:creationId xmlns:a16="http://schemas.microsoft.com/office/drawing/2014/main" id="{771955F4-FF62-7E7D-0C33-A174740392FC}"/>
              </a:ext>
            </a:extLst>
          </p:cNvPr>
          <p:cNvGrpSpPr/>
          <p:nvPr/>
        </p:nvGrpSpPr>
        <p:grpSpPr>
          <a:xfrm>
            <a:off x="4724482" y="3777741"/>
            <a:ext cx="1234440" cy="321368"/>
            <a:chOff x="3724839" y="2621875"/>
            <a:chExt cx="1645920" cy="550264"/>
          </a:xfrm>
        </p:grpSpPr>
        <p:sp>
          <p:nvSpPr>
            <p:cNvPr id="9" name="Rectangle 23">
              <a:extLst>
                <a:ext uri="{FF2B5EF4-FFF2-40B4-BE49-F238E27FC236}">
                  <a16:creationId xmlns:a16="http://schemas.microsoft.com/office/drawing/2014/main" id="{8DE0382A-3F4F-B311-CC7A-5C6DEAF356E1}"/>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b="1" dirty="0"/>
                <a:t>*</a:t>
              </a:r>
              <a:endParaRPr lang="id-ID" sz="1600" b="1" dirty="0"/>
            </a:p>
          </p:txBody>
        </p:sp>
        <p:sp>
          <p:nvSpPr>
            <p:cNvPr id="10" name="Rectangle 23">
              <a:extLst>
                <a:ext uri="{FF2B5EF4-FFF2-40B4-BE49-F238E27FC236}">
                  <a16:creationId xmlns:a16="http://schemas.microsoft.com/office/drawing/2014/main" id="{E282239A-5CA9-DEFB-9FBF-82A38B09C590}"/>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id-ID" sz="1600" dirty="0" err="1">
                  <a:latin typeface="+mn-lt"/>
                  <a:cs typeface="+mj-cs"/>
                </a:rPr>
                <a:t>Opt</a:t>
              </a:r>
              <a:endParaRPr lang="id-ID" sz="1600" dirty="0">
                <a:latin typeface="+mn-lt"/>
                <a:cs typeface="+mj-cs"/>
              </a:endParaRPr>
            </a:p>
          </p:txBody>
        </p:sp>
      </p:grpSp>
      <p:grpSp>
        <p:nvGrpSpPr>
          <p:cNvPr id="11" name="Group 10">
            <a:extLst>
              <a:ext uri="{FF2B5EF4-FFF2-40B4-BE49-F238E27FC236}">
                <a16:creationId xmlns:a16="http://schemas.microsoft.com/office/drawing/2014/main" id="{17B63F9F-7761-54BB-E05F-51007F76B9ED}"/>
              </a:ext>
            </a:extLst>
          </p:cNvPr>
          <p:cNvGrpSpPr/>
          <p:nvPr/>
        </p:nvGrpSpPr>
        <p:grpSpPr>
          <a:xfrm>
            <a:off x="4730180" y="3394995"/>
            <a:ext cx="1230727" cy="321367"/>
            <a:chOff x="3729790" y="2621875"/>
            <a:chExt cx="1640969" cy="550264"/>
          </a:xfrm>
        </p:grpSpPr>
        <p:sp>
          <p:nvSpPr>
            <p:cNvPr id="12" name="Rectangle 23">
              <a:extLst>
                <a:ext uri="{FF2B5EF4-FFF2-40B4-BE49-F238E27FC236}">
                  <a16:creationId xmlns:a16="http://schemas.microsoft.com/office/drawing/2014/main" id="{E51481FF-B081-858F-0A7B-09821B729B07}"/>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t>5</a:t>
              </a:r>
              <a:endParaRPr lang="id-ID" sz="1600" dirty="0"/>
            </a:p>
          </p:txBody>
        </p:sp>
        <p:sp>
          <p:nvSpPr>
            <p:cNvPr id="13" name="Rectangle 12">
              <a:extLst>
                <a:ext uri="{FF2B5EF4-FFF2-40B4-BE49-F238E27FC236}">
                  <a16:creationId xmlns:a16="http://schemas.microsoft.com/office/drawing/2014/main" id="{A0E06DAD-CD99-9F5A-9F84-C5C5BC2291DF}"/>
                </a:ext>
              </a:extLst>
            </p:cNvPr>
            <p:cNvSpPr>
              <a:spLocks noChangeArrowheads="1"/>
            </p:cNvSpPr>
            <p:nvPr/>
          </p:nvSpPr>
          <p:spPr bwMode="auto">
            <a:xfrm>
              <a:off x="3729790"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var2</a:t>
              </a:r>
              <a:endParaRPr lang="id-ID" sz="1600" dirty="0">
                <a:latin typeface="+mn-lt"/>
              </a:endParaRPr>
            </a:p>
          </p:txBody>
        </p:sp>
      </p:grpSp>
      <p:grpSp>
        <p:nvGrpSpPr>
          <p:cNvPr id="14" name="Group 13">
            <a:extLst>
              <a:ext uri="{FF2B5EF4-FFF2-40B4-BE49-F238E27FC236}">
                <a16:creationId xmlns:a16="http://schemas.microsoft.com/office/drawing/2014/main" id="{34A2293A-1A39-3822-349A-1AA10FFB1E2F}"/>
              </a:ext>
            </a:extLst>
          </p:cNvPr>
          <p:cNvGrpSpPr/>
          <p:nvPr/>
        </p:nvGrpSpPr>
        <p:grpSpPr>
          <a:xfrm>
            <a:off x="4726680" y="3030290"/>
            <a:ext cx="1230044" cy="321367"/>
            <a:chOff x="3724839" y="2621875"/>
            <a:chExt cx="1645920" cy="550264"/>
          </a:xfrm>
        </p:grpSpPr>
        <p:sp>
          <p:nvSpPr>
            <p:cNvPr id="15" name="Rectangle 23">
              <a:extLst>
                <a:ext uri="{FF2B5EF4-FFF2-40B4-BE49-F238E27FC236}">
                  <a16:creationId xmlns:a16="http://schemas.microsoft.com/office/drawing/2014/main" id="{F243B9D3-EC80-D5B4-D4E8-C07131A94A58}"/>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t>8</a:t>
              </a:r>
              <a:endParaRPr lang="id-ID" sz="1600" dirty="0"/>
            </a:p>
          </p:txBody>
        </p:sp>
        <p:sp>
          <p:nvSpPr>
            <p:cNvPr id="16" name="Rectangle 23">
              <a:extLst>
                <a:ext uri="{FF2B5EF4-FFF2-40B4-BE49-F238E27FC236}">
                  <a16:creationId xmlns:a16="http://schemas.microsoft.com/office/drawing/2014/main" id="{2AD2BF9A-E5A8-564B-BC92-38C40A6009A0}"/>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var1</a:t>
              </a:r>
              <a:endParaRPr lang="id-ID" sz="1600" dirty="0">
                <a:latin typeface="+mn-lt"/>
              </a:endParaRPr>
            </a:p>
          </p:txBody>
        </p:sp>
      </p:grpSp>
      <p:grpSp>
        <p:nvGrpSpPr>
          <p:cNvPr id="17" name="Group 16">
            <a:extLst>
              <a:ext uri="{FF2B5EF4-FFF2-40B4-BE49-F238E27FC236}">
                <a16:creationId xmlns:a16="http://schemas.microsoft.com/office/drawing/2014/main" id="{72B8333A-26E4-10D9-77B2-CB8B29D001A1}"/>
              </a:ext>
            </a:extLst>
          </p:cNvPr>
          <p:cNvGrpSpPr/>
          <p:nvPr/>
        </p:nvGrpSpPr>
        <p:grpSpPr>
          <a:xfrm>
            <a:off x="6078812" y="3789289"/>
            <a:ext cx="1347571" cy="309820"/>
            <a:chOff x="3724838" y="2621875"/>
            <a:chExt cx="1796761" cy="550264"/>
          </a:xfrm>
        </p:grpSpPr>
        <p:sp>
          <p:nvSpPr>
            <p:cNvPr id="18" name="Rectangle 23">
              <a:extLst>
                <a:ext uri="{FF2B5EF4-FFF2-40B4-BE49-F238E27FC236}">
                  <a16:creationId xmlns:a16="http://schemas.microsoft.com/office/drawing/2014/main" id="{74A683BE-8F70-542B-A95D-CA14DF0CC721}"/>
                </a:ext>
              </a:extLst>
            </p:cNvPr>
            <p:cNvSpPr>
              <a:spLocks noChangeArrowheads="1"/>
            </p:cNvSpPr>
            <p:nvPr/>
          </p:nvSpPr>
          <p:spPr bwMode="auto">
            <a:xfrm>
              <a:off x="4547799" y="2621875"/>
              <a:ext cx="97380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t>40</a:t>
              </a:r>
              <a:endParaRPr lang="id-ID" sz="1600" dirty="0"/>
            </a:p>
          </p:txBody>
        </p:sp>
        <p:sp>
          <p:nvSpPr>
            <p:cNvPr id="19" name="Rectangle 23">
              <a:extLst>
                <a:ext uri="{FF2B5EF4-FFF2-40B4-BE49-F238E27FC236}">
                  <a16:creationId xmlns:a16="http://schemas.microsoft.com/office/drawing/2014/main" id="{BB56913A-7CB3-F38B-1311-511D00F197B3}"/>
                </a:ext>
              </a:extLst>
            </p:cNvPr>
            <p:cNvSpPr>
              <a:spLocks noChangeArrowheads="1"/>
            </p:cNvSpPr>
            <p:nvPr/>
          </p:nvSpPr>
          <p:spPr bwMode="auto">
            <a:xfrm>
              <a:off x="3724838" y="2621875"/>
              <a:ext cx="109022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err="1">
                  <a:latin typeface="+mn-lt"/>
                </a:rPr>
                <a:t>hitung</a:t>
              </a:r>
              <a:endParaRPr lang="id-ID" sz="1600" dirty="0">
                <a:latin typeface="+mn-lt"/>
              </a:endParaRPr>
            </a:p>
          </p:txBody>
        </p:sp>
      </p:grpSp>
      <p:sp>
        <p:nvSpPr>
          <p:cNvPr id="20" name="TextBox 19">
            <a:extLst>
              <a:ext uri="{FF2B5EF4-FFF2-40B4-BE49-F238E27FC236}">
                <a16:creationId xmlns:a16="http://schemas.microsoft.com/office/drawing/2014/main" id="{48FE1676-88CF-B814-7370-058F7427C057}"/>
              </a:ext>
            </a:extLst>
          </p:cNvPr>
          <p:cNvSpPr txBox="1"/>
          <p:nvPr/>
        </p:nvSpPr>
        <p:spPr>
          <a:xfrm>
            <a:off x="6288856" y="3461511"/>
            <a:ext cx="730350" cy="369332"/>
          </a:xfrm>
          <a:prstGeom prst="rect">
            <a:avLst/>
          </a:prstGeom>
          <a:noFill/>
        </p:spPr>
        <p:txBody>
          <a:bodyPr wrap="square" rtlCol="0">
            <a:spAutoFit/>
          </a:bodyPr>
          <a:lstStyle/>
          <a:p>
            <a:pPr algn="ctr"/>
            <a:r>
              <a:rPr lang="en-US" sz="1800" dirty="0">
                <a:solidFill>
                  <a:schemeClr val="accent1"/>
                </a:solidFill>
              </a:rPr>
              <a:t>5 * 8</a:t>
            </a:r>
            <a:endParaRPr lang="id-ID" sz="1800" dirty="0">
              <a:solidFill>
                <a:schemeClr val="accent1"/>
              </a:solidFill>
            </a:endParaRPr>
          </a:p>
        </p:txBody>
      </p:sp>
      <p:sp>
        <p:nvSpPr>
          <p:cNvPr id="21" name="TextBox 20">
            <a:extLst>
              <a:ext uri="{FF2B5EF4-FFF2-40B4-BE49-F238E27FC236}">
                <a16:creationId xmlns:a16="http://schemas.microsoft.com/office/drawing/2014/main" id="{34A90F9E-9D20-31A3-76F7-846B1387C40D}"/>
              </a:ext>
            </a:extLst>
          </p:cNvPr>
          <p:cNvSpPr txBox="1"/>
          <p:nvPr/>
        </p:nvSpPr>
        <p:spPr>
          <a:xfrm>
            <a:off x="3449952" y="2508781"/>
            <a:ext cx="663964" cy="338554"/>
          </a:xfrm>
          <a:prstGeom prst="rect">
            <a:avLst/>
          </a:prstGeom>
          <a:noFill/>
        </p:spPr>
        <p:txBody>
          <a:bodyPr wrap="none" rtlCol="1">
            <a:spAutoFit/>
          </a:bodyPr>
          <a:lstStyle/>
          <a:p>
            <a:r>
              <a:rPr lang="en-US" sz="1600" dirty="0"/>
              <a:t>stack</a:t>
            </a:r>
            <a:endParaRPr lang="ar-SA" sz="1600" dirty="0"/>
          </a:p>
        </p:txBody>
      </p:sp>
      <p:sp>
        <p:nvSpPr>
          <p:cNvPr id="22" name="Rectangle 22">
            <a:extLst>
              <a:ext uri="{FF2B5EF4-FFF2-40B4-BE49-F238E27FC236}">
                <a16:creationId xmlns:a16="http://schemas.microsoft.com/office/drawing/2014/main" id="{2B60727D-9661-6116-A54F-DB81595C4EC6}"/>
              </a:ext>
            </a:extLst>
          </p:cNvPr>
          <p:cNvSpPr>
            <a:spLocks noChangeArrowheads="1"/>
          </p:cNvSpPr>
          <p:nvPr/>
        </p:nvSpPr>
        <p:spPr bwMode="auto">
          <a:xfrm>
            <a:off x="3489131" y="2839839"/>
            <a:ext cx="452685" cy="12433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2100" dirty="0"/>
          </a:p>
          <a:p>
            <a:pPr algn="ctr"/>
            <a:endParaRPr lang="id-ID" sz="2100" dirty="0"/>
          </a:p>
          <a:p>
            <a:pPr algn="ctr"/>
            <a:r>
              <a:rPr lang="id-ID" sz="1800" dirty="0"/>
              <a:t>8</a:t>
            </a:r>
          </a:p>
          <a:p>
            <a:pPr algn="ctr"/>
            <a:r>
              <a:rPr lang="id-ID" sz="1800" dirty="0"/>
              <a:t>5</a:t>
            </a:r>
          </a:p>
        </p:txBody>
      </p:sp>
      <p:sp>
        <p:nvSpPr>
          <p:cNvPr id="23" name="TextBox 22">
            <a:extLst>
              <a:ext uri="{FF2B5EF4-FFF2-40B4-BE49-F238E27FC236}">
                <a16:creationId xmlns:a16="http://schemas.microsoft.com/office/drawing/2014/main" id="{764E1259-80C6-C706-B33E-B213783E1B21}"/>
              </a:ext>
            </a:extLst>
          </p:cNvPr>
          <p:cNvSpPr txBox="1"/>
          <p:nvPr/>
        </p:nvSpPr>
        <p:spPr>
          <a:xfrm>
            <a:off x="7433878" y="2501285"/>
            <a:ext cx="663964" cy="338554"/>
          </a:xfrm>
          <a:prstGeom prst="rect">
            <a:avLst/>
          </a:prstGeom>
          <a:noFill/>
        </p:spPr>
        <p:txBody>
          <a:bodyPr wrap="none" rtlCol="1">
            <a:spAutoFit/>
          </a:bodyPr>
          <a:lstStyle/>
          <a:p>
            <a:r>
              <a:rPr lang="en-US" sz="1600" dirty="0"/>
              <a:t>stack</a:t>
            </a:r>
            <a:endParaRPr lang="ar-SA" sz="1600" dirty="0"/>
          </a:p>
        </p:txBody>
      </p:sp>
      <p:sp>
        <p:nvSpPr>
          <p:cNvPr id="24" name="Rectangle 22">
            <a:extLst>
              <a:ext uri="{FF2B5EF4-FFF2-40B4-BE49-F238E27FC236}">
                <a16:creationId xmlns:a16="http://schemas.microsoft.com/office/drawing/2014/main" id="{1EFAFA71-CC4C-C277-E4FF-E6ADEB233C46}"/>
              </a:ext>
            </a:extLst>
          </p:cNvPr>
          <p:cNvSpPr>
            <a:spLocks noChangeArrowheads="1"/>
          </p:cNvSpPr>
          <p:nvPr/>
        </p:nvSpPr>
        <p:spPr bwMode="auto">
          <a:xfrm>
            <a:off x="4130276" y="2847335"/>
            <a:ext cx="452685" cy="12433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2100" dirty="0"/>
          </a:p>
          <a:p>
            <a:pPr algn="ctr"/>
            <a:endParaRPr lang="id-ID" sz="2100" dirty="0"/>
          </a:p>
          <a:p>
            <a:pPr algn="ctr"/>
            <a:endParaRPr lang="id-ID" sz="1800" dirty="0"/>
          </a:p>
        </p:txBody>
      </p:sp>
    </p:spTree>
    <p:extLst>
      <p:ext uri="{BB962C8B-B14F-4D97-AF65-F5344CB8AC3E}">
        <p14:creationId xmlns:p14="http://schemas.microsoft.com/office/powerpoint/2010/main" val="159376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Penerapan Stack</a:t>
            </a:r>
            <a:endParaRPr sz="3600"/>
          </a:p>
        </p:txBody>
      </p:sp>
      <p:sp>
        <p:nvSpPr>
          <p:cNvPr id="103" name="Google Shape;103;p5"/>
          <p:cNvSpPr txBox="1">
            <a:spLocks noGrp="1"/>
          </p:cNvSpPr>
          <p:nvPr>
            <p:ph type="body" idx="1"/>
          </p:nvPr>
        </p:nvSpPr>
        <p:spPr>
          <a:xfrm>
            <a:off x="614597" y="1073343"/>
            <a:ext cx="8327036" cy="3625132"/>
          </a:xfrm>
          <a:prstGeom prst="rect">
            <a:avLst/>
          </a:prstGeom>
          <a:noFill/>
          <a:ln>
            <a:noFill/>
          </a:ln>
        </p:spPr>
        <p:txBody>
          <a:bodyPr spcFirstLastPara="1" wrap="square" lIns="91425" tIns="91425" rIns="91425" bIns="91425" anchor="t" anchorCtr="0">
            <a:noAutofit/>
          </a:bodyPr>
          <a:lstStyle/>
          <a:p>
            <a:pPr marL="360363" lvl="0" indent="-269875" algn="l" rtl="0">
              <a:lnSpc>
                <a:spcPct val="100000"/>
              </a:lnSpc>
              <a:spcBef>
                <a:spcPts val="600"/>
              </a:spcBef>
              <a:spcAft>
                <a:spcPts val="0"/>
              </a:spcAft>
              <a:buClr>
                <a:schemeClr val="dk1"/>
              </a:buClr>
              <a:buSzPts val="1200"/>
              <a:buFont typeface="Noto Sans Symbols"/>
              <a:buChar char="❑"/>
            </a:pPr>
            <a:r>
              <a:rPr lang="id-ID" sz="2000" b="1" dirty="0"/>
              <a:t>Membalik kata</a:t>
            </a:r>
            <a:br>
              <a:rPr lang="id-ID" sz="2200" dirty="0"/>
            </a:br>
            <a:r>
              <a:rPr lang="id-ID" sz="1800" dirty="0"/>
              <a:t>Meletakkan semua huruf pada stack kemudian dikeluarkan satu persatu. Karena konsep stack adalah LIFO, maka huruf akan dikeluarkan dalam urutan terbalik</a:t>
            </a:r>
            <a:endParaRPr sz="1800" dirty="0"/>
          </a:p>
          <a:p>
            <a:pPr marL="360363" lvl="0" indent="-269875" algn="l" rtl="0">
              <a:lnSpc>
                <a:spcPct val="100000"/>
              </a:lnSpc>
              <a:spcBef>
                <a:spcPts val="600"/>
              </a:spcBef>
              <a:spcAft>
                <a:spcPts val="0"/>
              </a:spcAft>
              <a:buClr>
                <a:schemeClr val="dk1"/>
              </a:buClr>
              <a:buSzPts val="1200"/>
              <a:buFont typeface="Noto Sans Symbols"/>
              <a:buChar char="❑"/>
            </a:pPr>
            <a:r>
              <a:rPr lang="id-ID" sz="2000" b="1" dirty="0"/>
              <a:t>Compiler</a:t>
            </a:r>
            <a:br>
              <a:rPr lang="id-ID" sz="2200" dirty="0"/>
            </a:br>
            <a:r>
              <a:rPr lang="id-ID" sz="1800" dirty="0"/>
              <a:t>Compiler menggunakan stack untuk menghitung nilai ekspresi seperti 2 + 4 / 5 * (7 - 9) dengan mengubahnya menjadi bentuk prefix atau postfix</a:t>
            </a:r>
            <a:endParaRPr sz="1800" dirty="0"/>
          </a:p>
          <a:p>
            <a:pPr marL="360363" lvl="0" indent="-269875" algn="l" rtl="0">
              <a:lnSpc>
                <a:spcPct val="100000"/>
              </a:lnSpc>
              <a:spcBef>
                <a:spcPts val="600"/>
              </a:spcBef>
              <a:spcAft>
                <a:spcPts val="0"/>
              </a:spcAft>
              <a:buClr>
                <a:schemeClr val="dk1"/>
              </a:buClr>
              <a:buSzPts val="1200"/>
              <a:buFont typeface="Noto Sans Symbols"/>
              <a:buChar char="❑"/>
            </a:pPr>
            <a:r>
              <a:rPr lang="id-ID" sz="2000" b="1" dirty="0"/>
              <a:t>Browser</a:t>
            </a:r>
            <a:br>
              <a:rPr lang="id-ID" sz="2200" dirty="0"/>
            </a:br>
            <a:r>
              <a:rPr lang="id-ID" sz="1800" dirty="0"/>
              <a:t>Tombol Back pada browser menyimpan semua URL yang telah dikunjungi sebelumnya ke dalam stack. Setiap kali mengunjungi halaman baru, halaman itu akan ditambahkan di stack posisi atas. Saat menekan tombol Back, URL saat ini dihapus dari stack dan URL sebelumnya diakses</a:t>
            </a:r>
            <a:endParaRPr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t>Studi Kasus</a:t>
            </a:r>
          </a:p>
        </p:txBody>
      </p:sp>
      <p:sp>
        <p:nvSpPr>
          <p:cNvPr id="3" name="Content Placeholder 2"/>
          <p:cNvSpPr>
            <a:spLocks noGrp="1"/>
          </p:cNvSpPr>
          <p:nvPr>
            <p:ph sz="quarter" idx="1"/>
          </p:nvPr>
        </p:nvSpPr>
        <p:spPr>
          <a:xfrm>
            <a:off x="457200" y="1166336"/>
            <a:ext cx="8229600" cy="3703320"/>
          </a:xfrm>
        </p:spPr>
        <p:txBody>
          <a:bodyPr>
            <a:normAutofit/>
          </a:bodyPr>
          <a:lstStyle/>
          <a:p>
            <a:pPr marL="95250" indent="0">
              <a:buNone/>
            </a:pPr>
            <a:endParaRPr lang="en-US" sz="2200" dirty="0"/>
          </a:p>
          <a:p>
            <a:r>
              <a:rPr lang="id-ID" sz="2000" dirty="0"/>
              <a:t>12 adalah operand, </a:t>
            </a:r>
            <a:r>
              <a:rPr lang="en-US" sz="2000" dirty="0"/>
              <a:t>push </a:t>
            </a:r>
            <a:r>
              <a:rPr lang="en-US" sz="2000" dirty="0" err="1"/>
              <a:t>ke</a:t>
            </a:r>
            <a:r>
              <a:rPr lang="en-US" sz="2000" dirty="0"/>
              <a:t> </a:t>
            </a:r>
            <a:r>
              <a:rPr lang="id-ID" sz="2000" dirty="0"/>
              <a:t>stack.</a:t>
            </a:r>
          </a:p>
          <a:p>
            <a:r>
              <a:rPr lang="id-ID" sz="2000" dirty="0"/>
              <a:t>4 adalah operand, </a:t>
            </a:r>
            <a:r>
              <a:rPr lang="en-US" sz="2000" dirty="0"/>
              <a:t>push </a:t>
            </a:r>
            <a:r>
              <a:rPr lang="en-US" sz="2000" dirty="0" err="1"/>
              <a:t>ke</a:t>
            </a:r>
            <a:r>
              <a:rPr lang="en-US" sz="2000" dirty="0"/>
              <a:t> </a:t>
            </a:r>
            <a:r>
              <a:rPr lang="id-ID" sz="2000" dirty="0"/>
              <a:t>stack.</a:t>
            </a:r>
            <a:endParaRPr lang="id-ID" sz="2200" dirty="0"/>
          </a:p>
          <a:p>
            <a:pPr marL="95250" indent="0">
              <a:buNone/>
            </a:pPr>
            <a:endParaRPr lang="en-US" sz="2200" dirty="0"/>
          </a:p>
          <a:p>
            <a:pPr marL="95250" indent="0">
              <a:buNone/>
            </a:pPr>
            <a:endParaRPr lang="en-US" sz="2200" dirty="0"/>
          </a:p>
          <a:p>
            <a:endParaRPr lang="en-US" sz="1800" dirty="0"/>
          </a:p>
          <a:p>
            <a:pPr marL="95250" indent="0">
              <a:buNone/>
            </a:pPr>
            <a:endParaRPr lang="en-US" sz="2200" dirty="0"/>
          </a:p>
        </p:txBody>
      </p:sp>
      <p:grpSp>
        <p:nvGrpSpPr>
          <p:cNvPr id="5" name="Group 4">
            <a:extLst>
              <a:ext uri="{FF2B5EF4-FFF2-40B4-BE49-F238E27FC236}">
                <a16:creationId xmlns:a16="http://schemas.microsoft.com/office/drawing/2014/main" id="{0B66FFB7-ED71-F8AE-2275-2A8F7E9407DE}"/>
              </a:ext>
            </a:extLst>
          </p:cNvPr>
          <p:cNvGrpSpPr/>
          <p:nvPr/>
        </p:nvGrpSpPr>
        <p:grpSpPr>
          <a:xfrm>
            <a:off x="1015139" y="1268016"/>
            <a:ext cx="2434813" cy="388397"/>
            <a:chOff x="3551759" y="2621875"/>
            <a:chExt cx="3346582" cy="550264"/>
          </a:xfrm>
        </p:grpSpPr>
        <p:sp>
          <p:nvSpPr>
            <p:cNvPr id="6" name="Rectangle 23">
              <a:extLst>
                <a:ext uri="{FF2B5EF4-FFF2-40B4-BE49-F238E27FC236}">
                  <a16:creationId xmlns:a16="http://schemas.microsoft.com/office/drawing/2014/main" id="{20B0369C-A56C-E62B-6A88-9395C2411775}"/>
                </a:ext>
              </a:extLst>
            </p:cNvPr>
            <p:cNvSpPr>
              <a:spLocks noChangeArrowheads="1"/>
            </p:cNvSpPr>
            <p:nvPr/>
          </p:nvSpPr>
          <p:spPr bwMode="auto">
            <a:xfrm>
              <a:off x="4198677" y="2621875"/>
              <a:ext cx="2699664"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b="1" dirty="0"/>
                <a:t>5 2 6 +  </a:t>
              </a:r>
              <a:r>
                <a:rPr lang="id-ID" sz="1600" b="1" dirty="0"/>
                <a:t>*</a:t>
              </a:r>
              <a:r>
                <a:rPr lang="en-US" sz="1600" b="1" dirty="0"/>
                <a:t>  </a:t>
              </a:r>
              <a:r>
                <a:rPr lang="id-ID" sz="1600" b="1" dirty="0"/>
                <a:t>12</a:t>
              </a:r>
              <a:r>
                <a:rPr lang="en-US" sz="1600" b="1" dirty="0"/>
                <a:t>  </a:t>
              </a:r>
              <a:r>
                <a:rPr lang="id-ID" sz="1600" b="1" dirty="0"/>
                <a:t>4</a:t>
              </a:r>
              <a:r>
                <a:rPr lang="en-US" sz="1600" b="1" dirty="0"/>
                <a:t>  </a:t>
              </a:r>
              <a:r>
                <a:rPr lang="id-ID" sz="1600" b="1" dirty="0"/>
                <a:t>/</a:t>
              </a:r>
              <a:r>
                <a:rPr lang="en-US" sz="1600" b="1" dirty="0"/>
                <a:t> </a:t>
              </a:r>
              <a:r>
                <a:rPr lang="id-ID" sz="1600" b="1" dirty="0"/>
                <a:t> -</a:t>
              </a:r>
              <a:endParaRPr lang="en-US" sz="1600" b="1" dirty="0"/>
            </a:p>
            <a:p>
              <a:pPr algn="ctr"/>
              <a:endParaRPr lang="id-ID" sz="1600" dirty="0"/>
            </a:p>
          </p:txBody>
        </p:sp>
        <p:sp>
          <p:nvSpPr>
            <p:cNvPr id="7" name="Rectangle 23">
              <a:extLst>
                <a:ext uri="{FF2B5EF4-FFF2-40B4-BE49-F238E27FC236}">
                  <a16:creationId xmlns:a16="http://schemas.microsoft.com/office/drawing/2014/main" id="{78717787-017E-75D0-6B70-4F22C9BD454F}"/>
                </a:ext>
              </a:extLst>
            </p:cNvPr>
            <p:cNvSpPr>
              <a:spLocks noChangeArrowheads="1"/>
            </p:cNvSpPr>
            <p:nvPr/>
          </p:nvSpPr>
          <p:spPr bwMode="auto">
            <a:xfrm>
              <a:off x="3551759" y="2621875"/>
              <a:ext cx="646918"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P</a:t>
              </a:r>
              <a:endParaRPr lang="id-ID" sz="1600" dirty="0">
                <a:latin typeface="+mn-lt"/>
                <a:cs typeface="+mj-cs"/>
              </a:endParaRPr>
            </a:p>
          </p:txBody>
        </p:sp>
      </p:grpSp>
      <p:grpSp>
        <p:nvGrpSpPr>
          <p:cNvPr id="8" name="Group 7">
            <a:extLst>
              <a:ext uri="{FF2B5EF4-FFF2-40B4-BE49-F238E27FC236}">
                <a16:creationId xmlns:a16="http://schemas.microsoft.com/office/drawing/2014/main" id="{771955F4-FF62-7E7D-0C33-A174740392FC}"/>
              </a:ext>
            </a:extLst>
          </p:cNvPr>
          <p:cNvGrpSpPr/>
          <p:nvPr/>
        </p:nvGrpSpPr>
        <p:grpSpPr>
          <a:xfrm>
            <a:off x="5442941" y="3789289"/>
            <a:ext cx="1234440" cy="321368"/>
            <a:chOff x="3724839" y="2621875"/>
            <a:chExt cx="1645920" cy="550264"/>
          </a:xfrm>
        </p:grpSpPr>
        <p:sp>
          <p:nvSpPr>
            <p:cNvPr id="9" name="Rectangle 23">
              <a:extLst>
                <a:ext uri="{FF2B5EF4-FFF2-40B4-BE49-F238E27FC236}">
                  <a16:creationId xmlns:a16="http://schemas.microsoft.com/office/drawing/2014/main" id="{8DE0382A-3F4F-B311-CC7A-5C6DEAF356E1}"/>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1600" b="1" dirty="0"/>
            </a:p>
          </p:txBody>
        </p:sp>
        <p:sp>
          <p:nvSpPr>
            <p:cNvPr id="10" name="Rectangle 23">
              <a:extLst>
                <a:ext uri="{FF2B5EF4-FFF2-40B4-BE49-F238E27FC236}">
                  <a16:creationId xmlns:a16="http://schemas.microsoft.com/office/drawing/2014/main" id="{E282239A-5CA9-DEFB-9FBF-82A38B09C590}"/>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id-ID" sz="1600" dirty="0" err="1">
                  <a:latin typeface="+mn-lt"/>
                  <a:cs typeface="+mj-cs"/>
                </a:rPr>
                <a:t>Opt</a:t>
              </a:r>
              <a:endParaRPr lang="id-ID" sz="1600" dirty="0">
                <a:latin typeface="+mn-lt"/>
                <a:cs typeface="+mj-cs"/>
              </a:endParaRPr>
            </a:p>
          </p:txBody>
        </p:sp>
      </p:grpSp>
      <p:grpSp>
        <p:nvGrpSpPr>
          <p:cNvPr id="11" name="Group 10">
            <a:extLst>
              <a:ext uri="{FF2B5EF4-FFF2-40B4-BE49-F238E27FC236}">
                <a16:creationId xmlns:a16="http://schemas.microsoft.com/office/drawing/2014/main" id="{17B63F9F-7761-54BB-E05F-51007F76B9ED}"/>
              </a:ext>
            </a:extLst>
          </p:cNvPr>
          <p:cNvGrpSpPr/>
          <p:nvPr/>
        </p:nvGrpSpPr>
        <p:grpSpPr>
          <a:xfrm>
            <a:off x="5436574" y="3410458"/>
            <a:ext cx="1230727" cy="321367"/>
            <a:chOff x="3729790" y="2621875"/>
            <a:chExt cx="1640969" cy="550264"/>
          </a:xfrm>
        </p:grpSpPr>
        <p:sp>
          <p:nvSpPr>
            <p:cNvPr id="12" name="Rectangle 23">
              <a:extLst>
                <a:ext uri="{FF2B5EF4-FFF2-40B4-BE49-F238E27FC236}">
                  <a16:creationId xmlns:a16="http://schemas.microsoft.com/office/drawing/2014/main" id="{E51481FF-B081-858F-0A7B-09821B729B07}"/>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1600" dirty="0"/>
            </a:p>
          </p:txBody>
        </p:sp>
        <p:sp>
          <p:nvSpPr>
            <p:cNvPr id="13" name="Rectangle 12">
              <a:extLst>
                <a:ext uri="{FF2B5EF4-FFF2-40B4-BE49-F238E27FC236}">
                  <a16:creationId xmlns:a16="http://schemas.microsoft.com/office/drawing/2014/main" id="{A0E06DAD-CD99-9F5A-9F84-C5C5BC2291DF}"/>
                </a:ext>
              </a:extLst>
            </p:cNvPr>
            <p:cNvSpPr>
              <a:spLocks noChangeArrowheads="1"/>
            </p:cNvSpPr>
            <p:nvPr/>
          </p:nvSpPr>
          <p:spPr bwMode="auto">
            <a:xfrm>
              <a:off x="3729790"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var2</a:t>
              </a:r>
              <a:endParaRPr lang="id-ID" sz="1600" dirty="0">
                <a:latin typeface="+mn-lt"/>
              </a:endParaRPr>
            </a:p>
          </p:txBody>
        </p:sp>
      </p:grpSp>
      <p:grpSp>
        <p:nvGrpSpPr>
          <p:cNvPr id="14" name="Group 13">
            <a:extLst>
              <a:ext uri="{FF2B5EF4-FFF2-40B4-BE49-F238E27FC236}">
                <a16:creationId xmlns:a16="http://schemas.microsoft.com/office/drawing/2014/main" id="{34A2293A-1A39-3822-349A-1AA10FFB1E2F}"/>
              </a:ext>
            </a:extLst>
          </p:cNvPr>
          <p:cNvGrpSpPr/>
          <p:nvPr/>
        </p:nvGrpSpPr>
        <p:grpSpPr>
          <a:xfrm>
            <a:off x="5436574" y="3045374"/>
            <a:ext cx="1230044" cy="321367"/>
            <a:chOff x="3724839" y="2621875"/>
            <a:chExt cx="1645920" cy="550264"/>
          </a:xfrm>
        </p:grpSpPr>
        <p:sp>
          <p:nvSpPr>
            <p:cNvPr id="15" name="Rectangle 23">
              <a:extLst>
                <a:ext uri="{FF2B5EF4-FFF2-40B4-BE49-F238E27FC236}">
                  <a16:creationId xmlns:a16="http://schemas.microsoft.com/office/drawing/2014/main" id="{F243B9D3-EC80-D5B4-D4E8-C07131A94A58}"/>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1600" dirty="0"/>
            </a:p>
          </p:txBody>
        </p:sp>
        <p:sp>
          <p:nvSpPr>
            <p:cNvPr id="16" name="Rectangle 23">
              <a:extLst>
                <a:ext uri="{FF2B5EF4-FFF2-40B4-BE49-F238E27FC236}">
                  <a16:creationId xmlns:a16="http://schemas.microsoft.com/office/drawing/2014/main" id="{2AD2BF9A-E5A8-564B-BC92-38C40A6009A0}"/>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var1</a:t>
              </a:r>
              <a:endParaRPr lang="id-ID" sz="1600" dirty="0">
                <a:latin typeface="+mn-lt"/>
              </a:endParaRPr>
            </a:p>
          </p:txBody>
        </p:sp>
      </p:grpSp>
      <p:grpSp>
        <p:nvGrpSpPr>
          <p:cNvPr id="17" name="Group 16">
            <a:extLst>
              <a:ext uri="{FF2B5EF4-FFF2-40B4-BE49-F238E27FC236}">
                <a16:creationId xmlns:a16="http://schemas.microsoft.com/office/drawing/2014/main" id="{72B8333A-26E4-10D9-77B2-CB8B29D001A1}"/>
              </a:ext>
            </a:extLst>
          </p:cNvPr>
          <p:cNvGrpSpPr/>
          <p:nvPr/>
        </p:nvGrpSpPr>
        <p:grpSpPr>
          <a:xfrm>
            <a:off x="6917489" y="3789289"/>
            <a:ext cx="1347571" cy="309820"/>
            <a:chOff x="3724838" y="2621875"/>
            <a:chExt cx="1796761" cy="550264"/>
          </a:xfrm>
        </p:grpSpPr>
        <p:sp>
          <p:nvSpPr>
            <p:cNvPr id="18" name="Rectangle 23">
              <a:extLst>
                <a:ext uri="{FF2B5EF4-FFF2-40B4-BE49-F238E27FC236}">
                  <a16:creationId xmlns:a16="http://schemas.microsoft.com/office/drawing/2014/main" id="{74A683BE-8F70-542B-A95D-CA14DF0CC721}"/>
                </a:ext>
              </a:extLst>
            </p:cNvPr>
            <p:cNvSpPr>
              <a:spLocks noChangeArrowheads="1"/>
            </p:cNvSpPr>
            <p:nvPr/>
          </p:nvSpPr>
          <p:spPr bwMode="auto">
            <a:xfrm>
              <a:off x="4547799" y="2621875"/>
              <a:ext cx="97380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1600" dirty="0"/>
            </a:p>
          </p:txBody>
        </p:sp>
        <p:sp>
          <p:nvSpPr>
            <p:cNvPr id="19" name="Rectangle 23">
              <a:extLst>
                <a:ext uri="{FF2B5EF4-FFF2-40B4-BE49-F238E27FC236}">
                  <a16:creationId xmlns:a16="http://schemas.microsoft.com/office/drawing/2014/main" id="{BB56913A-7CB3-F38B-1311-511D00F197B3}"/>
                </a:ext>
              </a:extLst>
            </p:cNvPr>
            <p:cNvSpPr>
              <a:spLocks noChangeArrowheads="1"/>
            </p:cNvSpPr>
            <p:nvPr/>
          </p:nvSpPr>
          <p:spPr bwMode="auto">
            <a:xfrm>
              <a:off x="3724838" y="2621875"/>
              <a:ext cx="109022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err="1">
                  <a:latin typeface="+mn-lt"/>
                </a:rPr>
                <a:t>hitung</a:t>
              </a:r>
              <a:endParaRPr lang="id-ID" sz="1600" dirty="0">
                <a:latin typeface="+mn-lt"/>
              </a:endParaRPr>
            </a:p>
          </p:txBody>
        </p:sp>
      </p:grpSp>
      <p:sp>
        <p:nvSpPr>
          <p:cNvPr id="22" name="Rectangle 22">
            <a:extLst>
              <a:ext uri="{FF2B5EF4-FFF2-40B4-BE49-F238E27FC236}">
                <a16:creationId xmlns:a16="http://schemas.microsoft.com/office/drawing/2014/main" id="{F9FF3887-D980-4CC8-F942-DEF1471C2EB1}"/>
              </a:ext>
            </a:extLst>
          </p:cNvPr>
          <p:cNvSpPr>
            <a:spLocks noChangeArrowheads="1"/>
          </p:cNvSpPr>
          <p:nvPr/>
        </p:nvSpPr>
        <p:spPr bwMode="auto">
          <a:xfrm>
            <a:off x="3820521" y="2708443"/>
            <a:ext cx="600075" cy="140402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en-US" sz="1800" dirty="0"/>
          </a:p>
          <a:p>
            <a:pPr algn="ctr"/>
            <a:endParaRPr lang="en-US" sz="1800" dirty="0"/>
          </a:p>
          <a:p>
            <a:pPr algn="ctr"/>
            <a:r>
              <a:rPr lang="en-US" sz="1800" dirty="0"/>
              <a:t>12</a:t>
            </a:r>
          </a:p>
          <a:p>
            <a:pPr algn="ctr"/>
            <a:r>
              <a:rPr lang="en-US" sz="1800" dirty="0"/>
              <a:t>40</a:t>
            </a:r>
          </a:p>
        </p:txBody>
      </p:sp>
      <p:sp>
        <p:nvSpPr>
          <p:cNvPr id="23" name="TextBox 22">
            <a:extLst>
              <a:ext uri="{FF2B5EF4-FFF2-40B4-BE49-F238E27FC236}">
                <a16:creationId xmlns:a16="http://schemas.microsoft.com/office/drawing/2014/main" id="{685D4D09-B9EF-A123-A342-784C2D64CEF0}"/>
              </a:ext>
            </a:extLst>
          </p:cNvPr>
          <p:cNvSpPr txBox="1"/>
          <p:nvPr/>
        </p:nvSpPr>
        <p:spPr>
          <a:xfrm>
            <a:off x="3750991" y="2357463"/>
            <a:ext cx="669605" cy="338554"/>
          </a:xfrm>
          <a:prstGeom prst="rect">
            <a:avLst/>
          </a:prstGeom>
          <a:noFill/>
        </p:spPr>
        <p:txBody>
          <a:bodyPr wrap="square" rtlCol="1">
            <a:spAutoFit/>
          </a:bodyPr>
          <a:lstStyle/>
          <a:p>
            <a:r>
              <a:rPr lang="en-US" sz="1600" dirty="0">
                <a:cs typeface="+mj-cs"/>
              </a:rPr>
              <a:t>stack</a:t>
            </a:r>
            <a:endParaRPr lang="ar-SA" sz="1600" dirty="0">
              <a:cs typeface="+mj-cs"/>
            </a:endParaRPr>
          </a:p>
        </p:txBody>
      </p:sp>
      <p:sp>
        <p:nvSpPr>
          <p:cNvPr id="24" name="Rectangle 22">
            <a:extLst>
              <a:ext uri="{FF2B5EF4-FFF2-40B4-BE49-F238E27FC236}">
                <a16:creationId xmlns:a16="http://schemas.microsoft.com/office/drawing/2014/main" id="{F01F03AD-71A7-6BAF-1960-DB8B8AFD36D0}"/>
              </a:ext>
            </a:extLst>
          </p:cNvPr>
          <p:cNvSpPr>
            <a:spLocks noChangeArrowheads="1"/>
          </p:cNvSpPr>
          <p:nvPr/>
        </p:nvSpPr>
        <p:spPr bwMode="auto">
          <a:xfrm>
            <a:off x="4606630" y="2696017"/>
            <a:ext cx="639707" cy="14579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1800" dirty="0"/>
          </a:p>
          <a:p>
            <a:pPr algn="ctr"/>
            <a:r>
              <a:rPr lang="en-US" sz="1800" dirty="0"/>
              <a:t>4</a:t>
            </a:r>
            <a:endParaRPr lang="id-ID" sz="1800" dirty="0"/>
          </a:p>
          <a:p>
            <a:pPr algn="ctr"/>
            <a:r>
              <a:rPr lang="en-US" sz="1800" dirty="0"/>
              <a:t>12</a:t>
            </a:r>
          </a:p>
          <a:p>
            <a:pPr algn="ctr"/>
            <a:r>
              <a:rPr lang="en-US" sz="1800" dirty="0"/>
              <a:t>40</a:t>
            </a:r>
            <a:endParaRPr lang="id-ID" sz="1800" dirty="0"/>
          </a:p>
        </p:txBody>
      </p:sp>
    </p:spTree>
    <p:extLst>
      <p:ext uri="{BB962C8B-B14F-4D97-AF65-F5344CB8AC3E}">
        <p14:creationId xmlns:p14="http://schemas.microsoft.com/office/powerpoint/2010/main" val="38176409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t>Studi Kasus</a:t>
            </a:r>
          </a:p>
        </p:txBody>
      </p:sp>
      <p:sp>
        <p:nvSpPr>
          <p:cNvPr id="3" name="Content Placeholder 2"/>
          <p:cNvSpPr>
            <a:spLocks noGrp="1"/>
          </p:cNvSpPr>
          <p:nvPr>
            <p:ph sz="quarter" idx="1"/>
          </p:nvPr>
        </p:nvSpPr>
        <p:spPr>
          <a:xfrm>
            <a:off x="457200" y="1166336"/>
            <a:ext cx="8229600" cy="3703320"/>
          </a:xfrm>
        </p:spPr>
        <p:txBody>
          <a:bodyPr>
            <a:normAutofit/>
          </a:bodyPr>
          <a:lstStyle/>
          <a:p>
            <a:pPr marL="95250" indent="0">
              <a:buNone/>
            </a:pPr>
            <a:endParaRPr lang="en-US" sz="2200" dirty="0"/>
          </a:p>
          <a:p>
            <a:r>
              <a:rPr lang="en-US" sz="2000" dirty="0"/>
              <a:t>/ </a:t>
            </a:r>
            <a:r>
              <a:rPr lang="en-US" sz="2000" dirty="0" err="1"/>
              <a:t>adalah</a:t>
            </a:r>
            <a:r>
              <a:rPr lang="en-US" sz="2000" dirty="0"/>
              <a:t> operator, pop dua operand </a:t>
            </a:r>
            <a:r>
              <a:rPr lang="en-US" sz="2000" dirty="0" err="1"/>
              <a:t>teratas</a:t>
            </a:r>
            <a:r>
              <a:rPr lang="en-US" sz="2000" dirty="0"/>
              <a:t> </a:t>
            </a:r>
            <a:r>
              <a:rPr lang="en-US" sz="2000" dirty="0" err="1"/>
              <a:t>dari</a:t>
            </a:r>
            <a:r>
              <a:rPr lang="en-US" sz="2000" dirty="0"/>
              <a:t> stack (4 dan 12), </a:t>
            </a:r>
            <a:r>
              <a:rPr lang="en-US" sz="2000" dirty="0" err="1"/>
              <a:t>simpan</a:t>
            </a:r>
            <a:r>
              <a:rPr lang="en-US" sz="2000" dirty="0"/>
              <a:t> 4 </a:t>
            </a:r>
            <a:r>
              <a:rPr lang="en-US" sz="2000" dirty="0" err="1"/>
              <a:t>ke</a:t>
            </a:r>
            <a:r>
              <a:rPr lang="en-US" sz="2000" dirty="0"/>
              <a:t> var1, </a:t>
            </a:r>
            <a:r>
              <a:rPr lang="en-US" sz="2000" dirty="0" err="1"/>
              <a:t>simpan</a:t>
            </a:r>
            <a:r>
              <a:rPr lang="en-US" sz="2000" dirty="0"/>
              <a:t> 12 </a:t>
            </a:r>
            <a:r>
              <a:rPr lang="en-US" sz="2000" dirty="0" err="1"/>
              <a:t>ke</a:t>
            </a:r>
            <a:r>
              <a:rPr lang="en-US" sz="2000" dirty="0"/>
              <a:t> var2. </a:t>
            </a:r>
            <a:r>
              <a:rPr lang="en-US" sz="2000" dirty="0" err="1"/>
              <a:t>Lakukan</a:t>
            </a:r>
            <a:r>
              <a:rPr lang="en-US" sz="2000" dirty="0"/>
              <a:t> </a:t>
            </a:r>
            <a:r>
              <a:rPr lang="en-US" sz="2000" dirty="0" err="1"/>
              <a:t>operasi</a:t>
            </a:r>
            <a:r>
              <a:rPr lang="en-US" sz="2000" dirty="0"/>
              <a:t> var2 opt var1 (12 / 4 = 3), </a:t>
            </a:r>
            <a:r>
              <a:rPr lang="en-US" sz="2000" dirty="0" err="1"/>
              <a:t>simpan</a:t>
            </a:r>
            <a:r>
              <a:rPr lang="en-US" sz="2000" dirty="0"/>
              <a:t> </a:t>
            </a:r>
            <a:r>
              <a:rPr lang="en-US" sz="2000" dirty="0" err="1"/>
              <a:t>hasilnya</a:t>
            </a:r>
            <a:r>
              <a:rPr lang="en-US" sz="2000" dirty="0"/>
              <a:t> </a:t>
            </a:r>
            <a:r>
              <a:rPr lang="en-US" sz="2000" dirty="0" err="1"/>
              <a:t>dalam</a:t>
            </a:r>
            <a:r>
              <a:rPr lang="en-US" sz="2000" dirty="0"/>
              <a:t> </a:t>
            </a:r>
            <a:r>
              <a:rPr lang="en-US" sz="2000" dirty="0" err="1"/>
              <a:t>variabel</a:t>
            </a:r>
            <a:r>
              <a:rPr lang="en-US" sz="2000" dirty="0"/>
              <a:t> </a:t>
            </a:r>
            <a:r>
              <a:rPr lang="en-US" sz="2000" dirty="0" err="1"/>
              <a:t>hitung</a:t>
            </a:r>
            <a:r>
              <a:rPr lang="en-US" sz="2000" dirty="0"/>
              <a:t>, push </a:t>
            </a:r>
            <a:r>
              <a:rPr lang="en-US" sz="2000" dirty="0" err="1"/>
              <a:t>variabel</a:t>
            </a:r>
            <a:r>
              <a:rPr lang="en-US" sz="2000" dirty="0"/>
              <a:t> </a:t>
            </a:r>
            <a:r>
              <a:rPr lang="en-US" sz="2000" dirty="0" err="1"/>
              <a:t>hitung</a:t>
            </a:r>
            <a:r>
              <a:rPr lang="en-US" sz="2000" dirty="0"/>
              <a:t> </a:t>
            </a:r>
            <a:r>
              <a:rPr lang="en-US" sz="2000" dirty="0" err="1"/>
              <a:t>ke</a:t>
            </a:r>
            <a:r>
              <a:rPr lang="en-US" sz="2000" dirty="0"/>
              <a:t> stack.</a:t>
            </a:r>
          </a:p>
          <a:p>
            <a:endParaRPr lang="en-US" sz="2200" dirty="0"/>
          </a:p>
        </p:txBody>
      </p:sp>
      <p:grpSp>
        <p:nvGrpSpPr>
          <p:cNvPr id="5" name="Group 4">
            <a:extLst>
              <a:ext uri="{FF2B5EF4-FFF2-40B4-BE49-F238E27FC236}">
                <a16:creationId xmlns:a16="http://schemas.microsoft.com/office/drawing/2014/main" id="{0B66FFB7-ED71-F8AE-2275-2A8F7E9407DE}"/>
              </a:ext>
            </a:extLst>
          </p:cNvPr>
          <p:cNvGrpSpPr/>
          <p:nvPr/>
        </p:nvGrpSpPr>
        <p:grpSpPr>
          <a:xfrm>
            <a:off x="1015139" y="1268016"/>
            <a:ext cx="2434813" cy="388397"/>
            <a:chOff x="3551759" y="2621875"/>
            <a:chExt cx="3346582" cy="550264"/>
          </a:xfrm>
        </p:grpSpPr>
        <p:sp>
          <p:nvSpPr>
            <p:cNvPr id="6" name="Rectangle 23">
              <a:extLst>
                <a:ext uri="{FF2B5EF4-FFF2-40B4-BE49-F238E27FC236}">
                  <a16:creationId xmlns:a16="http://schemas.microsoft.com/office/drawing/2014/main" id="{20B0369C-A56C-E62B-6A88-9395C2411775}"/>
                </a:ext>
              </a:extLst>
            </p:cNvPr>
            <p:cNvSpPr>
              <a:spLocks noChangeArrowheads="1"/>
            </p:cNvSpPr>
            <p:nvPr/>
          </p:nvSpPr>
          <p:spPr bwMode="auto">
            <a:xfrm>
              <a:off x="4198677" y="2621875"/>
              <a:ext cx="2699664"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b="1" dirty="0"/>
                <a:t>5 2 6 +  </a:t>
              </a:r>
              <a:r>
                <a:rPr lang="id-ID" sz="1600" b="1" dirty="0"/>
                <a:t>*</a:t>
              </a:r>
              <a:r>
                <a:rPr lang="en-US" sz="1600" b="1" dirty="0"/>
                <a:t>  </a:t>
              </a:r>
              <a:r>
                <a:rPr lang="id-ID" sz="1600" b="1" dirty="0"/>
                <a:t>12</a:t>
              </a:r>
              <a:r>
                <a:rPr lang="en-US" sz="1600" b="1" dirty="0"/>
                <a:t>  </a:t>
              </a:r>
              <a:r>
                <a:rPr lang="id-ID" sz="1600" b="1" dirty="0"/>
                <a:t>4</a:t>
              </a:r>
              <a:r>
                <a:rPr lang="en-US" sz="1600" b="1" dirty="0"/>
                <a:t>  </a:t>
              </a:r>
              <a:r>
                <a:rPr lang="id-ID" sz="1600" b="1" dirty="0"/>
                <a:t>/</a:t>
              </a:r>
              <a:r>
                <a:rPr lang="en-US" sz="1600" b="1" dirty="0"/>
                <a:t> </a:t>
              </a:r>
              <a:r>
                <a:rPr lang="id-ID" sz="1600" b="1" dirty="0"/>
                <a:t> -</a:t>
              </a:r>
              <a:endParaRPr lang="en-US" sz="1600" b="1" dirty="0"/>
            </a:p>
            <a:p>
              <a:pPr algn="ctr"/>
              <a:endParaRPr lang="id-ID" sz="1600" dirty="0"/>
            </a:p>
          </p:txBody>
        </p:sp>
        <p:sp>
          <p:nvSpPr>
            <p:cNvPr id="7" name="Rectangle 23">
              <a:extLst>
                <a:ext uri="{FF2B5EF4-FFF2-40B4-BE49-F238E27FC236}">
                  <a16:creationId xmlns:a16="http://schemas.microsoft.com/office/drawing/2014/main" id="{78717787-017E-75D0-6B70-4F22C9BD454F}"/>
                </a:ext>
              </a:extLst>
            </p:cNvPr>
            <p:cNvSpPr>
              <a:spLocks noChangeArrowheads="1"/>
            </p:cNvSpPr>
            <p:nvPr/>
          </p:nvSpPr>
          <p:spPr bwMode="auto">
            <a:xfrm>
              <a:off x="3551759" y="2621875"/>
              <a:ext cx="646918"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P</a:t>
              </a:r>
              <a:endParaRPr lang="id-ID" sz="1600" dirty="0">
                <a:latin typeface="+mn-lt"/>
                <a:cs typeface="+mj-cs"/>
              </a:endParaRPr>
            </a:p>
          </p:txBody>
        </p:sp>
      </p:grpSp>
      <p:sp>
        <p:nvSpPr>
          <p:cNvPr id="4" name="Rectangle 22">
            <a:extLst>
              <a:ext uri="{FF2B5EF4-FFF2-40B4-BE49-F238E27FC236}">
                <a16:creationId xmlns:a16="http://schemas.microsoft.com/office/drawing/2014/main" id="{9DE51473-D7D9-F067-918C-B2DA7C5F6E69}"/>
              </a:ext>
            </a:extLst>
          </p:cNvPr>
          <p:cNvSpPr>
            <a:spLocks noChangeArrowheads="1"/>
          </p:cNvSpPr>
          <p:nvPr/>
        </p:nvSpPr>
        <p:spPr bwMode="auto">
          <a:xfrm>
            <a:off x="4177522" y="2963241"/>
            <a:ext cx="437033" cy="12433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en-US" sz="1800" dirty="0"/>
          </a:p>
          <a:p>
            <a:pPr algn="ctr"/>
            <a:endParaRPr lang="en-US" sz="1800" dirty="0"/>
          </a:p>
          <a:p>
            <a:pPr algn="ctr"/>
            <a:endParaRPr lang="en-US" sz="1800" dirty="0"/>
          </a:p>
          <a:p>
            <a:pPr algn="ctr"/>
            <a:r>
              <a:rPr lang="en-US" sz="1800" dirty="0"/>
              <a:t>40</a:t>
            </a:r>
          </a:p>
        </p:txBody>
      </p:sp>
      <p:grpSp>
        <p:nvGrpSpPr>
          <p:cNvPr id="8" name="Group 7">
            <a:extLst>
              <a:ext uri="{FF2B5EF4-FFF2-40B4-BE49-F238E27FC236}">
                <a16:creationId xmlns:a16="http://schemas.microsoft.com/office/drawing/2014/main" id="{6794BF5B-AFFA-10AC-18BB-D06FAA04D4DA}"/>
              </a:ext>
            </a:extLst>
          </p:cNvPr>
          <p:cNvGrpSpPr/>
          <p:nvPr/>
        </p:nvGrpSpPr>
        <p:grpSpPr>
          <a:xfrm>
            <a:off x="4770012" y="3844743"/>
            <a:ext cx="1234440" cy="321368"/>
            <a:chOff x="3724839" y="2621875"/>
            <a:chExt cx="1645920" cy="550264"/>
          </a:xfrm>
        </p:grpSpPr>
        <p:sp>
          <p:nvSpPr>
            <p:cNvPr id="9" name="Rectangle 23">
              <a:extLst>
                <a:ext uri="{FF2B5EF4-FFF2-40B4-BE49-F238E27FC236}">
                  <a16:creationId xmlns:a16="http://schemas.microsoft.com/office/drawing/2014/main" id="{8585CE14-61E8-568E-6D74-CBA067681298}"/>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b="1" dirty="0"/>
                <a:t>/</a:t>
              </a:r>
              <a:endParaRPr lang="id-ID" sz="1600" b="1" dirty="0"/>
            </a:p>
          </p:txBody>
        </p:sp>
        <p:sp>
          <p:nvSpPr>
            <p:cNvPr id="10" name="Rectangle 23">
              <a:extLst>
                <a:ext uri="{FF2B5EF4-FFF2-40B4-BE49-F238E27FC236}">
                  <a16:creationId xmlns:a16="http://schemas.microsoft.com/office/drawing/2014/main" id="{6792DA43-4560-FF15-3828-2A943619532E}"/>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o</a:t>
              </a:r>
              <a:r>
                <a:rPr lang="id-ID" sz="1600" dirty="0">
                  <a:latin typeface="+mn-lt"/>
                  <a:cs typeface="+mj-cs"/>
                </a:rPr>
                <a:t>pt</a:t>
              </a:r>
            </a:p>
          </p:txBody>
        </p:sp>
      </p:grpSp>
      <p:grpSp>
        <p:nvGrpSpPr>
          <p:cNvPr id="11" name="Group 10">
            <a:extLst>
              <a:ext uri="{FF2B5EF4-FFF2-40B4-BE49-F238E27FC236}">
                <a16:creationId xmlns:a16="http://schemas.microsoft.com/office/drawing/2014/main" id="{EB85CA29-3332-1CE0-D1F3-A98E8B4C0423}"/>
              </a:ext>
            </a:extLst>
          </p:cNvPr>
          <p:cNvGrpSpPr/>
          <p:nvPr/>
        </p:nvGrpSpPr>
        <p:grpSpPr>
          <a:xfrm>
            <a:off x="4770012" y="3449910"/>
            <a:ext cx="1227062" cy="321368"/>
            <a:chOff x="3708938" y="2980873"/>
            <a:chExt cx="1636083" cy="550265"/>
          </a:xfrm>
        </p:grpSpPr>
        <p:sp>
          <p:nvSpPr>
            <p:cNvPr id="12" name="Rectangle 23">
              <a:extLst>
                <a:ext uri="{FF2B5EF4-FFF2-40B4-BE49-F238E27FC236}">
                  <a16:creationId xmlns:a16="http://schemas.microsoft.com/office/drawing/2014/main" id="{44E41843-90D3-D89E-93D5-6E40F7BA051A}"/>
                </a:ext>
              </a:extLst>
            </p:cNvPr>
            <p:cNvSpPr>
              <a:spLocks noChangeArrowheads="1"/>
            </p:cNvSpPr>
            <p:nvPr/>
          </p:nvSpPr>
          <p:spPr bwMode="auto">
            <a:xfrm>
              <a:off x="4522061" y="2980873"/>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t>1</a:t>
              </a:r>
              <a:r>
                <a:rPr lang="id-ID" sz="1600" dirty="0"/>
                <a:t>2</a:t>
              </a:r>
            </a:p>
          </p:txBody>
        </p:sp>
        <p:sp>
          <p:nvSpPr>
            <p:cNvPr id="13" name="Rectangle 12">
              <a:extLst>
                <a:ext uri="{FF2B5EF4-FFF2-40B4-BE49-F238E27FC236}">
                  <a16:creationId xmlns:a16="http://schemas.microsoft.com/office/drawing/2014/main" id="{553E404C-EAEF-EA97-0B28-165E9ABFD474}"/>
                </a:ext>
              </a:extLst>
            </p:cNvPr>
            <p:cNvSpPr>
              <a:spLocks noChangeArrowheads="1"/>
            </p:cNvSpPr>
            <p:nvPr/>
          </p:nvSpPr>
          <p:spPr bwMode="auto">
            <a:xfrm>
              <a:off x="3708938" y="2980874"/>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var2</a:t>
              </a:r>
              <a:endParaRPr lang="id-ID" sz="1600" dirty="0">
                <a:latin typeface="+mn-lt"/>
              </a:endParaRPr>
            </a:p>
          </p:txBody>
        </p:sp>
      </p:grpSp>
      <p:grpSp>
        <p:nvGrpSpPr>
          <p:cNvPr id="14" name="Group 13">
            <a:extLst>
              <a:ext uri="{FF2B5EF4-FFF2-40B4-BE49-F238E27FC236}">
                <a16:creationId xmlns:a16="http://schemas.microsoft.com/office/drawing/2014/main" id="{994CB61D-CC9D-6210-4198-3D5273A714C9}"/>
              </a:ext>
            </a:extLst>
          </p:cNvPr>
          <p:cNvGrpSpPr/>
          <p:nvPr/>
        </p:nvGrpSpPr>
        <p:grpSpPr>
          <a:xfrm>
            <a:off x="4770180" y="3075307"/>
            <a:ext cx="1230044" cy="321367"/>
            <a:chOff x="3724839" y="2621875"/>
            <a:chExt cx="1645920" cy="550264"/>
          </a:xfrm>
        </p:grpSpPr>
        <p:sp>
          <p:nvSpPr>
            <p:cNvPr id="15" name="Rectangle 23">
              <a:extLst>
                <a:ext uri="{FF2B5EF4-FFF2-40B4-BE49-F238E27FC236}">
                  <a16:creationId xmlns:a16="http://schemas.microsoft.com/office/drawing/2014/main" id="{78C38119-00A9-7E3A-9E5A-2F00776A8D3B}"/>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t>4</a:t>
              </a:r>
              <a:endParaRPr lang="id-ID" sz="1600" dirty="0"/>
            </a:p>
          </p:txBody>
        </p:sp>
        <p:sp>
          <p:nvSpPr>
            <p:cNvPr id="16" name="Rectangle 23">
              <a:extLst>
                <a:ext uri="{FF2B5EF4-FFF2-40B4-BE49-F238E27FC236}">
                  <a16:creationId xmlns:a16="http://schemas.microsoft.com/office/drawing/2014/main" id="{C48A183E-C7F9-B5A3-754D-2DE419A32D64}"/>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var1</a:t>
              </a:r>
              <a:endParaRPr lang="id-ID" sz="1600" dirty="0">
                <a:latin typeface="+mn-lt"/>
              </a:endParaRPr>
            </a:p>
          </p:txBody>
        </p:sp>
      </p:grpSp>
      <p:grpSp>
        <p:nvGrpSpPr>
          <p:cNvPr id="17" name="Group 16">
            <a:extLst>
              <a:ext uri="{FF2B5EF4-FFF2-40B4-BE49-F238E27FC236}">
                <a16:creationId xmlns:a16="http://schemas.microsoft.com/office/drawing/2014/main" id="{883150F4-48FF-EC38-E45F-19A22783CB96}"/>
              </a:ext>
            </a:extLst>
          </p:cNvPr>
          <p:cNvGrpSpPr/>
          <p:nvPr/>
        </p:nvGrpSpPr>
        <p:grpSpPr>
          <a:xfrm>
            <a:off x="6166017" y="3858724"/>
            <a:ext cx="1347571" cy="309820"/>
            <a:chOff x="3724838" y="2621875"/>
            <a:chExt cx="1796761" cy="550264"/>
          </a:xfrm>
        </p:grpSpPr>
        <p:sp>
          <p:nvSpPr>
            <p:cNvPr id="18" name="Rectangle 23">
              <a:extLst>
                <a:ext uri="{FF2B5EF4-FFF2-40B4-BE49-F238E27FC236}">
                  <a16:creationId xmlns:a16="http://schemas.microsoft.com/office/drawing/2014/main" id="{B117761B-6D3E-9249-ECE6-C98553E302A4}"/>
                </a:ext>
              </a:extLst>
            </p:cNvPr>
            <p:cNvSpPr>
              <a:spLocks noChangeArrowheads="1"/>
            </p:cNvSpPr>
            <p:nvPr/>
          </p:nvSpPr>
          <p:spPr bwMode="auto">
            <a:xfrm>
              <a:off x="4547799" y="2621875"/>
              <a:ext cx="97380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t>3</a:t>
              </a:r>
              <a:endParaRPr lang="id-ID" sz="1600" dirty="0"/>
            </a:p>
          </p:txBody>
        </p:sp>
        <p:sp>
          <p:nvSpPr>
            <p:cNvPr id="19" name="Rectangle 23">
              <a:extLst>
                <a:ext uri="{FF2B5EF4-FFF2-40B4-BE49-F238E27FC236}">
                  <a16:creationId xmlns:a16="http://schemas.microsoft.com/office/drawing/2014/main" id="{606BB141-9847-C8FE-55B9-C392EB3AA7C0}"/>
                </a:ext>
              </a:extLst>
            </p:cNvPr>
            <p:cNvSpPr>
              <a:spLocks noChangeArrowheads="1"/>
            </p:cNvSpPr>
            <p:nvPr/>
          </p:nvSpPr>
          <p:spPr bwMode="auto">
            <a:xfrm>
              <a:off x="3724838" y="2621875"/>
              <a:ext cx="109022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err="1">
                  <a:latin typeface="+mn-lt"/>
                </a:rPr>
                <a:t>hitung</a:t>
              </a:r>
              <a:endParaRPr lang="id-ID" sz="1600" dirty="0">
                <a:latin typeface="+mn-lt"/>
              </a:endParaRPr>
            </a:p>
          </p:txBody>
        </p:sp>
      </p:grpSp>
      <p:sp>
        <p:nvSpPr>
          <p:cNvPr id="20" name="TextBox 19">
            <a:extLst>
              <a:ext uri="{FF2B5EF4-FFF2-40B4-BE49-F238E27FC236}">
                <a16:creationId xmlns:a16="http://schemas.microsoft.com/office/drawing/2014/main" id="{57168544-4556-7A1B-7BAC-76C0F2862CE1}"/>
              </a:ext>
            </a:extLst>
          </p:cNvPr>
          <p:cNvSpPr txBox="1"/>
          <p:nvPr/>
        </p:nvSpPr>
        <p:spPr>
          <a:xfrm>
            <a:off x="6192371" y="3401945"/>
            <a:ext cx="952876" cy="369332"/>
          </a:xfrm>
          <a:prstGeom prst="rect">
            <a:avLst/>
          </a:prstGeom>
          <a:noFill/>
        </p:spPr>
        <p:txBody>
          <a:bodyPr wrap="square" rtlCol="0">
            <a:spAutoFit/>
          </a:bodyPr>
          <a:lstStyle/>
          <a:p>
            <a:pPr algn="ctr"/>
            <a:r>
              <a:rPr lang="en-US" sz="1800" dirty="0">
                <a:solidFill>
                  <a:schemeClr val="accent1"/>
                </a:solidFill>
              </a:rPr>
              <a:t>12</a:t>
            </a:r>
            <a:r>
              <a:rPr lang="id-ID" sz="1800" dirty="0">
                <a:solidFill>
                  <a:schemeClr val="accent1"/>
                </a:solidFill>
              </a:rPr>
              <a:t> </a:t>
            </a:r>
            <a:r>
              <a:rPr lang="en-US" sz="1800" dirty="0">
                <a:solidFill>
                  <a:schemeClr val="accent1"/>
                </a:solidFill>
              </a:rPr>
              <a:t>/</a:t>
            </a:r>
            <a:r>
              <a:rPr lang="id-ID" sz="1800" dirty="0">
                <a:solidFill>
                  <a:schemeClr val="accent1"/>
                </a:solidFill>
              </a:rPr>
              <a:t> </a:t>
            </a:r>
            <a:r>
              <a:rPr lang="en-US" sz="1800" dirty="0">
                <a:solidFill>
                  <a:schemeClr val="accent1"/>
                </a:solidFill>
              </a:rPr>
              <a:t>4</a:t>
            </a:r>
            <a:endParaRPr lang="id-ID" sz="1800" dirty="0">
              <a:solidFill>
                <a:schemeClr val="accent1"/>
              </a:solidFill>
            </a:endParaRPr>
          </a:p>
        </p:txBody>
      </p:sp>
      <p:sp>
        <p:nvSpPr>
          <p:cNvPr id="21" name="TextBox 20">
            <a:extLst>
              <a:ext uri="{FF2B5EF4-FFF2-40B4-BE49-F238E27FC236}">
                <a16:creationId xmlns:a16="http://schemas.microsoft.com/office/drawing/2014/main" id="{8995D828-1738-9A9B-3DF9-78C45E23ABFE}"/>
              </a:ext>
            </a:extLst>
          </p:cNvPr>
          <p:cNvSpPr txBox="1"/>
          <p:nvPr/>
        </p:nvSpPr>
        <p:spPr>
          <a:xfrm>
            <a:off x="3537056" y="2612126"/>
            <a:ext cx="663964" cy="338554"/>
          </a:xfrm>
          <a:prstGeom prst="rect">
            <a:avLst/>
          </a:prstGeom>
          <a:noFill/>
        </p:spPr>
        <p:txBody>
          <a:bodyPr wrap="none" rtlCol="1">
            <a:spAutoFit/>
          </a:bodyPr>
          <a:lstStyle/>
          <a:p>
            <a:r>
              <a:rPr lang="en-US" sz="1600" dirty="0"/>
              <a:t>stack</a:t>
            </a:r>
            <a:endParaRPr lang="ar-SA" sz="1600" dirty="0"/>
          </a:p>
        </p:txBody>
      </p:sp>
      <p:sp>
        <p:nvSpPr>
          <p:cNvPr id="22" name="Rectangle 22">
            <a:extLst>
              <a:ext uri="{FF2B5EF4-FFF2-40B4-BE49-F238E27FC236}">
                <a16:creationId xmlns:a16="http://schemas.microsoft.com/office/drawing/2014/main" id="{BDE02C60-F009-57E0-C05E-092F5834EC1B}"/>
              </a:ext>
            </a:extLst>
          </p:cNvPr>
          <p:cNvSpPr>
            <a:spLocks noChangeArrowheads="1"/>
          </p:cNvSpPr>
          <p:nvPr/>
        </p:nvSpPr>
        <p:spPr bwMode="auto">
          <a:xfrm>
            <a:off x="7822993" y="2949743"/>
            <a:ext cx="437033" cy="12433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2100" dirty="0"/>
          </a:p>
          <a:p>
            <a:pPr algn="ctr"/>
            <a:endParaRPr lang="en-US" sz="1800" dirty="0"/>
          </a:p>
          <a:p>
            <a:pPr algn="ctr"/>
            <a:r>
              <a:rPr lang="en-US" sz="1800" dirty="0"/>
              <a:t>3</a:t>
            </a:r>
          </a:p>
          <a:p>
            <a:pPr algn="ctr"/>
            <a:r>
              <a:rPr lang="en-US" sz="1800" dirty="0"/>
              <a:t>40</a:t>
            </a:r>
            <a:endParaRPr lang="id-ID" sz="2100" dirty="0"/>
          </a:p>
        </p:txBody>
      </p:sp>
      <p:sp>
        <p:nvSpPr>
          <p:cNvPr id="23" name="TextBox 22">
            <a:extLst>
              <a:ext uri="{FF2B5EF4-FFF2-40B4-BE49-F238E27FC236}">
                <a16:creationId xmlns:a16="http://schemas.microsoft.com/office/drawing/2014/main" id="{BB74DF74-C7A4-290D-780F-623AA2CF2142}"/>
              </a:ext>
            </a:extLst>
          </p:cNvPr>
          <p:cNvSpPr txBox="1"/>
          <p:nvPr/>
        </p:nvSpPr>
        <p:spPr>
          <a:xfrm>
            <a:off x="7715746" y="2577089"/>
            <a:ext cx="663964" cy="338554"/>
          </a:xfrm>
          <a:prstGeom prst="rect">
            <a:avLst/>
          </a:prstGeom>
          <a:noFill/>
        </p:spPr>
        <p:txBody>
          <a:bodyPr wrap="none" rtlCol="1">
            <a:spAutoFit/>
          </a:bodyPr>
          <a:lstStyle/>
          <a:p>
            <a:r>
              <a:rPr lang="en-US" sz="1600" dirty="0"/>
              <a:t>stack</a:t>
            </a:r>
            <a:endParaRPr lang="ar-SA" sz="1600" dirty="0"/>
          </a:p>
        </p:txBody>
      </p:sp>
      <p:sp>
        <p:nvSpPr>
          <p:cNvPr id="24" name="Rectangle 22">
            <a:extLst>
              <a:ext uri="{FF2B5EF4-FFF2-40B4-BE49-F238E27FC236}">
                <a16:creationId xmlns:a16="http://schemas.microsoft.com/office/drawing/2014/main" id="{0A69DBB8-5324-B55E-7CA9-DC239F51F66C}"/>
              </a:ext>
            </a:extLst>
          </p:cNvPr>
          <p:cNvSpPr>
            <a:spLocks noChangeArrowheads="1"/>
          </p:cNvSpPr>
          <p:nvPr/>
        </p:nvSpPr>
        <p:spPr bwMode="auto">
          <a:xfrm>
            <a:off x="3647616" y="2963241"/>
            <a:ext cx="442845" cy="126902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en-US" sz="1800" dirty="0"/>
          </a:p>
          <a:p>
            <a:pPr algn="ctr"/>
            <a:r>
              <a:rPr lang="en-US" sz="1800" dirty="0"/>
              <a:t>4</a:t>
            </a:r>
            <a:endParaRPr lang="id-ID" sz="1800" dirty="0"/>
          </a:p>
          <a:p>
            <a:pPr algn="ctr"/>
            <a:r>
              <a:rPr lang="en-US" sz="1800" dirty="0"/>
              <a:t>12</a:t>
            </a:r>
          </a:p>
          <a:p>
            <a:pPr algn="ctr"/>
            <a:r>
              <a:rPr lang="en-US" sz="1800" dirty="0"/>
              <a:t>40</a:t>
            </a:r>
            <a:endParaRPr lang="id-ID" sz="1800" dirty="0"/>
          </a:p>
        </p:txBody>
      </p:sp>
    </p:spTree>
    <p:extLst>
      <p:ext uri="{BB962C8B-B14F-4D97-AF65-F5344CB8AC3E}">
        <p14:creationId xmlns:p14="http://schemas.microsoft.com/office/powerpoint/2010/main" val="39877748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t>Studi Kasus</a:t>
            </a:r>
          </a:p>
        </p:txBody>
      </p:sp>
      <p:sp>
        <p:nvSpPr>
          <p:cNvPr id="3" name="Content Placeholder 2"/>
          <p:cNvSpPr>
            <a:spLocks noGrp="1"/>
          </p:cNvSpPr>
          <p:nvPr>
            <p:ph sz="quarter" idx="1"/>
          </p:nvPr>
        </p:nvSpPr>
        <p:spPr>
          <a:xfrm>
            <a:off x="457200" y="1166336"/>
            <a:ext cx="8229600" cy="3703320"/>
          </a:xfrm>
        </p:spPr>
        <p:txBody>
          <a:bodyPr>
            <a:normAutofit lnSpcReduction="10000"/>
          </a:bodyPr>
          <a:lstStyle/>
          <a:p>
            <a:pPr marL="95250" indent="0">
              <a:buNone/>
            </a:pPr>
            <a:endParaRPr lang="en-US" sz="2200" dirty="0"/>
          </a:p>
          <a:p>
            <a:r>
              <a:rPr lang="en-US" sz="2000" dirty="0"/>
              <a:t>- </a:t>
            </a:r>
            <a:r>
              <a:rPr lang="en-US" sz="2000" dirty="0" err="1"/>
              <a:t>adalah</a:t>
            </a:r>
            <a:r>
              <a:rPr lang="en-US" sz="2000" dirty="0"/>
              <a:t> operator, pop dua operand </a:t>
            </a:r>
            <a:r>
              <a:rPr lang="en-US" sz="2000" dirty="0" err="1"/>
              <a:t>teratas</a:t>
            </a:r>
            <a:r>
              <a:rPr lang="en-US" sz="2000" dirty="0"/>
              <a:t> </a:t>
            </a:r>
            <a:r>
              <a:rPr lang="en-US" sz="2000" dirty="0" err="1"/>
              <a:t>dari</a:t>
            </a:r>
            <a:r>
              <a:rPr lang="en-US" sz="2000" dirty="0"/>
              <a:t> stack (3 dan 40), </a:t>
            </a:r>
            <a:r>
              <a:rPr lang="en-US" sz="2000" dirty="0" err="1"/>
              <a:t>simpan</a:t>
            </a:r>
            <a:r>
              <a:rPr lang="en-US" sz="2000" dirty="0"/>
              <a:t> 3 </a:t>
            </a:r>
            <a:r>
              <a:rPr lang="en-US" sz="2000" dirty="0" err="1"/>
              <a:t>ke</a:t>
            </a:r>
            <a:r>
              <a:rPr lang="en-US" sz="2000" dirty="0"/>
              <a:t> var1 dan </a:t>
            </a:r>
            <a:r>
              <a:rPr lang="en-US" sz="2000" dirty="0" err="1"/>
              <a:t>simpan</a:t>
            </a:r>
            <a:r>
              <a:rPr lang="en-US" sz="2000" dirty="0"/>
              <a:t> 40 </a:t>
            </a:r>
            <a:r>
              <a:rPr lang="en-US" sz="2000" dirty="0" err="1"/>
              <a:t>ke</a:t>
            </a:r>
            <a:r>
              <a:rPr lang="en-US" sz="2000" dirty="0"/>
              <a:t> var2. </a:t>
            </a:r>
            <a:r>
              <a:rPr lang="en-US" sz="2000" dirty="0" err="1"/>
              <a:t>Lakukan</a:t>
            </a:r>
            <a:r>
              <a:rPr lang="en-US" sz="2000" dirty="0"/>
              <a:t> </a:t>
            </a:r>
            <a:r>
              <a:rPr lang="en-US" sz="2000" dirty="0" err="1"/>
              <a:t>operasi</a:t>
            </a:r>
            <a:r>
              <a:rPr lang="en-US" sz="2000" dirty="0"/>
              <a:t> </a:t>
            </a:r>
            <a:r>
              <a:rPr lang="en-US" sz="2000" b="1" dirty="0"/>
              <a:t>var2 opt var1 </a:t>
            </a:r>
            <a:r>
              <a:rPr lang="en-US" sz="2000" dirty="0"/>
              <a:t>(40 - 3 = 37), dan </a:t>
            </a:r>
            <a:r>
              <a:rPr lang="en-US" sz="2000" dirty="0" err="1"/>
              <a:t>simpan</a:t>
            </a:r>
            <a:r>
              <a:rPr lang="en-US" sz="2000" dirty="0"/>
              <a:t> </a:t>
            </a:r>
            <a:r>
              <a:rPr lang="en-US" sz="2000" dirty="0" err="1"/>
              <a:t>hasilnya</a:t>
            </a:r>
            <a:r>
              <a:rPr lang="en-US" sz="2000" dirty="0"/>
              <a:t> </a:t>
            </a:r>
            <a:r>
              <a:rPr lang="en-US" sz="2000" dirty="0" err="1"/>
              <a:t>dalam</a:t>
            </a:r>
            <a:r>
              <a:rPr lang="en-US" sz="2000" dirty="0"/>
              <a:t> </a:t>
            </a:r>
            <a:r>
              <a:rPr lang="en-US" sz="2000" dirty="0" err="1"/>
              <a:t>variabel</a:t>
            </a:r>
            <a:r>
              <a:rPr lang="en-US" sz="2000" dirty="0"/>
              <a:t> </a:t>
            </a:r>
            <a:r>
              <a:rPr lang="en-US" sz="2000" dirty="0" err="1"/>
              <a:t>hitung</a:t>
            </a:r>
            <a:r>
              <a:rPr lang="en-US" sz="2000" dirty="0"/>
              <a:t>, push </a:t>
            </a:r>
            <a:r>
              <a:rPr lang="en-US" sz="2000" dirty="0" err="1"/>
              <a:t>variabel</a:t>
            </a:r>
            <a:r>
              <a:rPr lang="en-US" sz="2000" dirty="0"/>
              <a:t> </a:t>
            </a:r>
            <a:r>
              <a:rPr lang="en-US" sz="2000" dirty="0" err="1"/>
              <a:t>hitung</a:t>
            </a:r>
            <a:r>
              <a:rPr lang="en-US" sz="2000" dirty="0"/>
              <a:t> </a:t>
            </a:r>
            <a:r>
              <a:rPr lang="en-US" sz="2000" dirty="0" err="1"/>
              <a:t>ke</a:t>
            </a:r>
            <a:r>
              <a:rPr lang="en-US" sz="2000" dirty="0"/>
              <a:t> stack.</a:t>
            </a:r>
          </a:p>
          <a:p>
            <a:endParaRPr lang="en-US" sz="2000" dirty="0"/>
          </a:p>
          <a:p>
            <a:endParaRPr lang="en-US" sz="2000" dirty="0"/>
          </a:p>
          <a:p>
            <a:endParaRPr lang="en-US" sz="2000" dirty="0"/>
          </a:p>
          <a:p>
            <a:endParaRPr lang="en-US" sz="2000" dirty="0"/>
          </a:p>
          <a:p>
            <a:r>
              <a:rPr lang="id-ID" sz="2000" dirty="0"/>
              <a:t>Pop isi stack dan simpan di variabel </a:t>
            </a:r>
            <a:r>
              <a:rPr lang="en-US" sz="2000" dirty="0"/>
              <a:t>value</a:t>
            </a:r>
            <a:r>
              <a:rPr lang="id-ID" sz="2000" dirty="0"/>
              <a:t> sebagai hasil akhir</a:t>
            </a:r>
            <a:r>
              <a:rPr lang="en-US" sz="2000" dirty="0"/>
              <a:t>.</a:t>
            </a:r>
          </a:p>
          <a:p>
            <a:r>
              <a:rPr lang="en-US" sz="2000" dirty="0" err="1"/>
              <a:t>Persamaan</a:t>
            </a:r>
            <a:r>
              <a:rPr lang="en-US" sz="2000" dirty="0"/>
              <a:t> P = 5 2 6 + *12  4  /  -, </a:t>
            </a:r>
            <a:r>
              <a:rPr lang="en-US" sz="2000" dirty="0" err="1"/>
              <a:t>hasil</a:t>
            </a:r>
            <a:r>
              <a:rPr lang="en-US" sz="2000" dirty="0"/>
              <a:t> </a:t>
            </a:r>
            <a:r>
              <a:rPr lang="en-US" sz="2000" dirty="0" err="1"/>
              <a:t>akhirnya</a:t>
            </a:r>
            <a:r>
              <a:rPr lang="en-US" sz="2000" dirty="0"/>
              <a:t> </a:t>
            </a:r>
            <a:r>
              <a:rPr lang="en-US" sz="2000" dirty="0" err="1"/>
              <a:t>adalah</a:t>
            </a:r>
            <a:r>
              <a:rPr lang="en-US" sz="2000" dirty="0"/>
              <a:t> value = 37 </a:t>
            </a:r>
          </a:p>
          <a:p>
            <a:endParaRPr lang="en-US" sz="2000" dirty="0"/>
          </a:p>
          <a:p>
            <a:endParaRPr lang="en-US" sz="2200" dirty="0"/>
          </a:p>
        </p:txBody>
      </p:sp>
      <p:grpSp>
        <p:nvGrpSpPr>
          <p:cNvPr id="5" name="Group 4">
            <a:extLst>
              <a:ext uri="{FF2B5EF4-FFF2-40B4-BE49-F238E27FC236}">
                <a16:creationId xmlns:a16="http://schemas.microsoft.com/office/drawing/2014/main" id="{0B66FFB7-ED71-F8AE-2275-2A8F7E9407DE}"/>
              </a:ext>
            </a:extLst>
          </p:cNvPr>
          <p:cNvGrpSpPr/>
          <p:nvPr/>
        </p:nvGrpSpPr>
        <p:grpSpPr>
          <a:xfrm>
            <a:off x="1015139" y="1268016"/>
            <a:ext cx="2434813" cy="388397"/>
            <a:chOff x="3551759" y="2621875"/>
            <a:chExt cx="3346582" cy="550264"/>
          </a:xfrm>
        </p:grpSpPr>
        <p:sp>
          <p:nvSpPr>
            <p:cNvPr id="6" name="Rectangle 23">
              <a:extLst>
                <a:ext uri="{FF2B5EF4-FFF2-40B4-BE49-F238E27FC236}">
                  <a16:creationId xmlns:a16="http://schemas.microsoft.com/office/drawing/2014/main" id="{20B0369C-A56C-E62B-6A88-9395C2411775}"/>
                </a:ext>
              </a:extLst>
            </p:cNvPr>
            <p:cNvSpPr>
              <a:spLocks noChangeArrowheads="1"/>
            </p:cNvSpPr>
            <p:nvPr/>
          </p:nvSpPr>
          <p:spPr bwMode="auto">
            <a:xfrm>
              <a:off x="4198677" y="2621875"/>
              <a:ext cx="2699664"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b="1" dirty="0"/>
                <a:t>5 2 6 +  </a:t>
              </a:r>
              <a:r>
                <a:rPr lang="id-ID" sz="1600" b="1" dirty="0"/>
                <a:t>*</a:t>
              </a:r>
              <a:r>
                <a:rPr lang="en-US" sz="1600" b="1" dirty="0"/>
                <a:t>  </a:t>
              </a:r>
              <a:r>
                <a:rPr lang="id-ID" sz="1600" b="1" dirty="0"/>
                <a:t>12</a:t>
              </a:r>
              <a:r>
                <a:rPr lang="en-US" sz="1600" b="1" dirty="0"/>
                <a:t>  </a:t>
              </a:r>
              <a:r>
                <a:rPr lang="id-ID" sz="1600" b="1" dirty="0"/>
                <a:t>4</a:t>
              </a:r>
              <a:r>
                <a:rPr lang="en-US" sz="1600" b="1" dirty="0"/>
                <a:t>  </a:t>
              </a:r>
              <a:r>
                <a:rPr lang="id-ID" sz="1600" b="1" dirty="0"/>
                <a:t>/</a:t>
              </a:r>
              <a:r>
                <a:rPr lang="en-US" sz="1600" b="1" dirty="0"/>
                <a:t> </a:t>
              </a:r>
              <a:r>
                <a:rPr lang="id-ID" sz="1600" b="1" dirty="0"/>
                <a:t> -</a:t>
              </a:r>
              <a:endParaRPr lang="en-US" sz="1600" b="1" dirty="0"/>
            </a:p>
            <a:p>
              <a:pPr algn="ctr"/>
              <a:endParaRPr lang="id-ID" sz="1600" dirty="0"/>
            </a:p>
          </p:txBody>
        </p:sp>
        <p:sp>
          <p:nvSpPr>
            <p:cNvPr id="7" name="Rectangle 23">
              <a:extLst>
                <a:ext uri="{FF2B5EF4-FFF2-40B4-BE49-F238E27FC236}">
                  <a16:creationId xmlns:a16="http://schemas.microsoft.com/office/drawing/2014/main" id="{78717787-017E-75D0-6B70-4F22C9BD454F}"/>
                </a:ext>
              </a:extLst>
            </p:cNvPr>
            <p:cNvSpPr>
              <a:spLocks noChangeArrowheads="1"/>
            </p:cNvSpPr>
            <p:nvPr/>
          </p:nvSpPr>
          <p:spPr bwMode="auto">
            <a:xfrm>
              <a:off x="3551759" y="2621875"/>
              <a:ext cx="646918"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P</a:t>
              </a:r>
              <a:endParaRPr lang="id-ID" sz="1600" dirty="0">
                <a:latin typeface="+mn-lt"/>
                <a:cs typeface="+mj-cs"/>
              </a:endParaRPr>
            </a:p>
          </p:txBody>
        </p:sp>
      </p:grpSp>
      <p:sp>
        <p:nvSpPr>
          <p:cNvPr id="4" name="Rectangle 22">
            <a:extLst>
              <a:ext uri="{FF2B5EF4-FFF2-40B4-BE49-F238E27FC236}">
                <a16:creationId xmlns:a16="http://schemas.microsoft.com/office/drawing/2014/main" id="{EA57D2B4-1D5B-706C-5AAE-D6E2ACEDD760}"/>
              </a:ext>
            </a:extLst>
          </p:cNvPr>
          <p:cNvSpPr>
            <a:spLocks noChangeArrowheads="1"/>
          </p:cNvSpPr>
          <p:nvPr/>
        </p:nvSpPr>
        <p:spPr bwMode="auto">
          <a:xfrm>
            <a:off x="4161081" y="2762082"/>
            <a:ext cx="437033" cy="12433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en-US" sz="1800" dirty="0"/>
          </a:p>
          <a:p>
            <a:pPr algn="ctr"/>
            <a:endParaRPr lang="en-US" sz="1800" dirty="0"/>
          </a:p>
          <a:p>
            <a:pPr algn="ctr"/>
            <a:endParaRPr lang="en-US" sz="1800" dirty="0"/>
          </a:p>
        </p:txBody>
      </p:sp>
      <p:grpSp>
        <p:nvGrpSpPr>
          <p:cNvPr id="8" name="Group 7">
            <a:extLst>
              <a:ext uri="{FF2B5EF4-FFF2-40B4-BE49-F238E27FC236}">
                <a16:creationId xmlns:a16="http://schemas.microsoft.com/office/drawing/2014/main" id="{AC7C6E96-02B3-3C0B-B46D-6C574B82174B}"/>
              </a:ext>
            </a:extLst>
          </p:cNvPr>
          <p:cNvGrpSpPr/>
          <p:nvPr/>
        </p:nvGrpSpPr>
        <p:grpSpPr>
          <a:xfrm>
            <a:off x="4774485" y="3634669"/>
            <a:ext cx="1234440" cy="321368"/>
            <a:chOff x="3724839" y="2621875"/>
            <a:chExt cx="1645920" cy="550264"/>
          </a:xfrm>
        </p:grpSpPr>
        <p:sp>
          <p:nvSpPr>
            <p:cNvPr id="9" name="Rectangle 23">
              <a:extLst>
                <a:ext uri="{FF2B5EF4-FFF2-40B4-BE49-F238E27FC236}">
                  <a16:creationId xmlns:a16="http://schemas.microsoft.com/office/drawing/2014/main" id="{BB47D800-138D-5C42-CFEB-8E26D87EF09F}"/>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b="1" dirty="0"/>
                <a:t>-</a:t>
              </a:r>
              <a:endParaRPr lang="id-ID" sz="1600" b="1" dirty="0"/>
            </a:p>
          </p:txBody>
        </p:sp>
        <p:sp>
          <p:nvSpPr>
            <p:cNvPr id="10" name="Rectangle 23">
              <a:extLst>
                <a:ext uri="{FF2B5EF4-FFF2-40B4-BE49-F238E27FC236}">
                  <a16:creationId xmlns:a16="http://schemas.microsoft.com/office/drawing/2014/main" id="{78B00677-DF3A-6D76-65DA-E0712FDC653A}"/>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cs typeface="+mj-cs"/>
                </a:rPr>
                <a:t>o</a:t>
              </a:r>
              <a:r>
                <a:rPr lang="id-ID" sz="1600" dirty="0">
                  <a:latin typeface="+mn-lt"/>
                  <a:cs typeface="+mj-cs"/>
                </a:rPr>
                <a:t>pt</a:t>
              </a:r>
            </a:p>
          </p:txBody>
        </p:sp>
      </p:grpSp>
      <p:grpSp>
        <p:nvGrpSpPr>
          <p:cNvPr id="11" name="Group 10">
            <a:extLst>
              <a:ext uri="{FF2B5EF4-FFF2-40B4-BE49-F238E27FC236}">
                <a16:creationId xmlns:a16="http://schemas.microsoft.com/office/drawing/2014/main" id="{0F71D61E-4F5E-83C0-3B7B-A43C8DFCDC71}"/>
              </a:ext>
            </a:extLst>
          </p:cNvPr>
          <p:cNvGrpSpPr/>
          <p:nvPr/>
        </p:nvGrpSpPr>
        <p:grpSpPr>
          <a:xfrm>
            <a:off x="4781711" y="3282898"/>
            <a:ext cx="1227062" cy="321368"/>
            <a:chOff x="3708938" y="2980873"/>
            <a:chExt cx="1636083" cy="550265"/>
          </a:xfrm>
        </p:grpSpPr>
        <p:sp>
          <p:nvSpPr>
            <p:cNvPr id="12" name="Rectangle 23">
              <a:extLst>
                <a:ext uri="{FF2B5EF4-FFF2-40B4-BE49-F238E27FC236}">
                  <a16:creationId xmlns:a16="http://schemas.microsoft.com/office/drawing/2014/main" id="{5F98ECB7-B5F0-7EC5-2D5A-53C7A82FA315}"/>
                </a:ext>
              </a:extLst>
            </p:cNvPr>
            <p:cNvSpPr>
              <a:spLocks noChangeArrowheads="1"/>
            </p:cNvSpPr>
            <p:nvPr/>
          </p:nvSpPr>
          <p:spPr bwMode="auto">
            <a:xfrm>
              <a:off x="4522061" y="2980873"/>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t>40</a:t>
              </a:r>
              <a:endParaRPr lang="id-ID" sz="1600" dirty="0"/>
            </a:p>
          </p:txBody>
        </p:sp>
        <p:sp>
          <p:nvSpPr>
            <p:cNvPr id="13" name="Rectangle 12">
              <a:extLst>
                <a:ext uri="{FF2B5EF4-FFF2-40B4-BE49-F238E27FC236}">
                  <a16:creationId xmlns:a16="http://schemas.microsoft.com/office/drawing/2014/main" id="{2FDA73D8-F413-5766-6B53-6D2A495A3B22}"/>
                </a:ext>
              </a:extLst>
            </p:cNvPr>
            <p:cNvSpPr>
              <a:spLocks noChangeArrowheads="1"/>
            </p:cNvSpPr>
            <p:nvPr/>
          </p:nvSpPr>
          <p:spPr bwMode="auto">
            <a:xfrm>
              <a:off x="3708938" y="2980874"/>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var2</a:t>
              </a:r>
              <a:endParaRPr lang="id-ID" sz="1600" dirty="0">
                <a:latin typeface="+mn-lt"/>
              </a:endParaRPr>
            </a:p>
          </p:txBody>
        </p:sp>
      </p:grpSp>
      <p:grpSp>
        <p:nvGrpSpPr>
          <p:cNvPr id="14" name="Group 13">
            <a:extLst>
              <a:ext uri="{FF2B5EF4-FFF2-40B4-BE49-F238E27FC236}">
                <a16:creationId xmlns:a16="http://schemas.microsoft.com/office/drawing/2014/main" id="{3321006A-1E2A-D1D7-05B1-548849C90507}"/>
              </a:ext>
            </a:extLst>
          </p:cNvPr>
          <p:cNvGrpSpPr/>
          <p:nvPr/>
        </p:nvGrpSpPr>
        <p:grpSpPr>
          <a:xfrm>
            <a:off x="4770012" y="2931127"/>
            <a:ext cx="1230044" cy="321367"/>
            <a:chOff x="3724839" y="2621875"/>
            <a:chExt cx="1645920" cy="550264"/>
          </a:xfrm>
        </p:grpSpPr>
        <p:sp>
          <p:nvSpPr>
            <p:cNvPr id="15" name="Rectangle 23">
              <a:extLst>
                <a:ext uri="{FF2B5EF4-FFF2-40B4-BE49-F238E27FC236}">
                  <a16:creationId xmlns:a16="http://schemas.microsoft.com/office/drawing/2014/main" id="{31F8D614-BC8D-A4D2-0E68-03E04BDB9910}"/>
                </a:ext>
              </a:extLst>
            </p:cNvPr>
            <p:cNvSpPr>
              <a:spLocks noChangeArrowheads="1"/>
            </p:cNvSpPr>
            <p:nvPr/>
          </p:nvSpPr>
          <p:spPr bwMode="auto">
            <a:xfrm>
              <a:off x="454779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t>3</a:t>
              </a:r>
              <a:endParaRPr lang="id-ID" sz="1600" dirty="0"/>
            </a:p>
          </p:txBody>
        </p:sp>
        <p:sp>
          <p:nvSpPr>
            <p:cNvPr id="16" name="Rectangle 23">
              <a:extLst>
                <a:ext uri="{FF2B5EF4-FFF2-40B4-BE49-F238E27FC236}">
                  <a16:creationId xmlns:a16="http://schemas.microsoft.com/office/drawing/2014/main" id="{6398D7A0-23B0-86AF-0BD1-6E4098B586E8}"/>
                </a:ext>
              </a:extLst>
            </p:cNvPr>
            <p:cNvSpPr>
              <a:spLocks noChangeArrowheads="1"/>
            </p:cNvSpPr>
            <p:nvPr/>
          </p:nvSpPr>
          <p:spPr bwMode="auto">
            <a:xfrm>
              <a:off x="3724839" y="2621875"/>
              <a:ext cx="82296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latin typeface="+mn-lt"/>
                </a:rPr>
                <a:t>var1</a:t>
              </a:r>
              <a:endParaRPr lang="id-ID" sz="1600" dirty="0">
                <a:latin typeface="+mn-lt"/>
              </a:endParaRPr>
            </a:p>
          </p:txBody>
        </p:sp>
      </p:grpSp>
      <p:grpSp>
        <p:nvGrpSpPr>
          <p:cNvPr id="17" name="Group 16">
            <a:extLst>
              <a:ext uri="{FF2B5EF4-FFF2-40B4-BE49-F238E27FC236}">
                <a16:creationId xmlns:a16="http://schemas.microsoft.com/office/drawing/2014/main" id="{809E3F03-F66E-C9A6-586D-1D4CBE4F6654}"/>
              </a:ext>
            </a:extLst>
          </p:cNvPr>
          <p:cNvGrpSpPr/>
          <p:nvPr/>
        </p:nvGrpSpPr>
        <p:grpSpPr>
          <a:xfrm>
            <a:off x="6136548" y="3667344"/>
            <a:ext cx="1347571" cy="309820"/>
            <a:chOff x="3724838" y="2621875"/>
            <a:chExt cx="1796761" cy="550264"/>
          </a:xfrm>
        </p:grpSpPr>
        <p:sp>
          <p:nvSpPr>
            <p:cNvPr id="18" name="Rectangle 23">
              <a:extLst>
                <a:ext uri="{FF2B5EF4-FFF2-40B4-BE49-F238E27FC236}">
                  <a16:creationId xmlns:a16="http://schemas.microsoft.com/office/drawing/2014/main" id="{FE34A24A-778E-682C-F42D-A6468572AAB2}"/>
                </a:ext>
              </a:extLst>
            </p:cNvPr>
            <p:cNvSpPr>
              <a:spLocks noChangeArrowheads="1"/>
            </p:cNvSpPr>
            <p:nvPr/>
          </p:nvSpPr>
          <p:spPr bwMode="auto">
            <a:xfrm>
              <a:off x="4547799" y="2621875"/>
              <a:ext cx="97380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a:t>37</a:t>
              </a:r>
              <a:endParaRPr lang="id-ID" sz="1600" dirty="0"/>
            </a:p>
          </p:txBody>
        </p:sp>
        <p:sp>
          <p:nvSpPr>
            <p:cNvPr id="19" name="Rectangle 23">
              <a:extLst>
                <a:ext uri="{FF2B5EF4-FFF2-40B4-BE49-F238E27FC236}">
                  <a16:creationId xmlns:a16="http://schemas.microsoft.com/office/drawing/2014/main" id="{86C0A731-4850-41B8-CD59-BC87B0BA5F28}"/>
                </a:ext>
              </a:extLst>
            </p:cNvPr>
            <p:cNvSpPr>
              <a:spLocks noChangeArrowheads="1"/>
            </p:cNvSpPr>
            <p:nvPr/>
          </p:nvSpPr>
          <p:spPr bwMode="auto">
            <a:xfrm>
              <a:off x="3724838" y="2621875"/>
              <a:ext cx="1090220" cy="55026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r>
                <a:rPr lang="en-US" sz="1600" dirty="0" err="1">
                  <a:latin typeface="+mn-lt"/>
                </a:rPr>
                <a:t>hitung</a:t>
              </a:r>
              <a:endParaRPr lang="id-ID" sz="1600" dirty="0">
                <a:latin typeface="+mn-lt"/>
              </a:endParaRPr>
            </a:p>
          </p:txBody>
        </p:sp>
      </p:grpSp>
      <p:sp>
        <p:nvSpPr>
          <p:cNvPr id="20" name="TextBox 19">
            <a:extLst>
              <a:ext uri="{FF2B5EF4-FFF2-40B4-BE49-F238E27FC236}">
                <a16:creationId xmlns:a16="http://schemas.microsoft.com/office/drawing/2014/main" id="{7C5BD2CA-4E73-3DF1-2F09-E739B12E7EAC}"/>
              </a:ext>
            </a:extLst>
          </p:cNvPr>
          <p:cNvSpPr txBox="1"/>
          <p:nvPr/>
        </p:nvSpPr>
        <p:spPr>
          <a:xfrm>
            <a:off x="6192370" y="3067828"/>
            <a:ext cx="952876" cy="369332"/>
          </a:xfrm>
          <a:prstGeom prst="rect">
            <a:avLst/>
          </a:prstGeom>
          <a:noFill/>
        </p:spPr>
        <p:txBody>
          <a:bodyPr wrap="square" rtlCol="0">
            <a:spAutoFit/>
          </a:bodyPr>
          <a:lstStyle/>
          <a:p>
            <a:pPr algn="ctr"/>
            <a:r>
              <a:rPr lang="id-ID" sz="1800" dirty="0">
                <a:solidFill>
                  <a:schemeClr val="accent1"/>
                </a:solidFill>
              </a:rPr>
              <a:t> </a:t>
            </a:r>
            <a:r>
              <a:rPr lang="en-US" sz="1800" dirty="0">
                <a:solidFill>
                  <a:schemeClr val="accent1"/>
                </a:solidFill>
              </a:rPr>
              <a:t>40 - 3</a:t>
            </a:r>
            <a:endParaRPr lang="id-ID" sz="1800" dirty="0">
              <a:solidFill>
                <a:schemeClr val="accent1"/>
              </a:solidFill>
            </a:endParaRPr>
          </a:p>
        </p:txBody>
      </p:sp>
      <p:sp>
        <p:nvSpPr>
          <p:cNvPr id="21" name="TextBox 20">
            <a:extLst>
              <a:ext uri="{FF2B5EF4-FFF2-40B4-BE49-F238E27FC236}">
                <a16:creationId xmlns:a16="http://schemas.microsoft.com/office/drawing/2014/main" id="{36667C1E-094C-5DD7-39CD-B6AAF1AAF17A}"/>
              </a:ext>
            </a:extLst>
          </p:cNvPr>
          <p:cNvSpPr txBox="1"/>
          <p:nvPr/>
        </p:nvSpPr>
        <p:spPr>
          <a:xfrm>
            <a:off x="3537056" y="2419483"/>
            <a:ext cx="663964" cy="338554"/>
          </a:xfrm>
          <a:prstGeom prst="rect">
            <a:avLst/>
          </a:prstGeom>
          <a:noFill/>
        </p:spPr>
        <p:txBody>
          <a:bodyPr wrap="none" rtlCol="1">
            <a:spAutoFit/>
          </a:bodyPr>
          <a:lstStyle/>
          <a:p>
            <a:r>
              <a:rPr lang="en-US" sz="1600" dirty="0"/>
              <a:t>stack</a:t>
            </a:r>
            <a:endParaRPr lang="ar-SA" sz="1600" dirty="0"/>
          </a:p>
        </p:txBody>
      </p:sp>
      <p:sp>
        <p:nvSpPr>
          <p:cNvPr id="22" name="Rectangle 22">
            <a:extLst>
              <a:ext uri="{FF2B5EF4-FFF2-40B4-BE49-F238E27FC236}">
                <a16:creationId xmlns:a16="http://schemas.microsoft.com/office/drawing/2014/main" id="{BDACA894-1930-BABA-6023-9E05297E778A}"/>
              </a:ext>
            </a:extLst>
          </p:cNvPr>
          <p:cNvSpPr>
            <a:spLocks noChangeArrowheads="1"/>
          </p:cNvSpPr>
          <p:nvPr/>
        </p:nvSpPr>
        <p:spPr bwMode="auto">
          <a:xfrm>
            <a:off x="7813808" y="2754718"/>
            <a:ext cx="437033" cy="124334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id-ID" sz="2100" dirty="0"/>
          </a:p>
          <a:p>
            <a:pPr algn="ctr"/>
            <a:endParaRPr lang="en-US" sz="1800" dirty="0"/>
          </a:p>
          <a:p>
            <a:pPr algn="ctr"/>
            <a:endParaRPr lang="en-US" sz="1800" dirty="0"/>
          </a:p>
          <a:p>
            <a:pPr algn="ctr"/>
            <a:r>
              <a:rPr lang="en-US" sz="1800" dirty="0"/>
              <a:t>37</a:t>
            </a:r>
            <a:endParaRPr lang="id-ID" sz="2100" dirty="0"/>
          </a:p>
        </p:txBody>
      </p:sp>
      <p:sp>
        <p:nvSpPr>
          <p:cNvPr id="23" name="TextBox 22">
            <a:extLst>
              <a:ext uri="{FF2B5EF4-FFF2-40B4-BE49-F238E27FC236}">
                <a16:creationId xmlns:a16="http://schemas.microsoft.com/office/drawing/2014/main" id="{ABF81836-66F1-04CD-76E3-6AE14784B837}"/>
              </a:ext>
            </a:extLst>
          </p:cNvPr>
          <p:cNvSpPr txBox="1"/>
          <p:nvPr/>
        </p:nvSpPr>
        <p:spPr>
          <a:xfrm>
            <a:off x="7709527" y="2424465"/>
            <a:ext cx="663964" cy="338554"/>
          </a:xfrm>
          <a:prstGeom prst="rect">
            <a:avLst/>
          </a:prstGeom>
          <a:noFill/>
        </p:spPr>
        <p:txBody>
          <a:bodyPr wrap="none" rtlCol="1">
            <a:spAutoFit/>
          </a:bodyPr>
          <a:lstStyle/>
          <a:p>
            <a:r>
              <a:rPr lang="en-US" sz="1600" dirty="0"/>
              <a:t>stack</a:t>
            </a:r>
            <a:endParaRPr lang="ar-SA" sz="1600" dirty="0"/>
          </a:p>
        </p:txBody>
      </p:sp>
      <p:sp>
        <p:nvSpPr>
          <p:cNvPr id="24" name="Rectangle 22">
            <a:extLst>
              <a:ext uri="{FF2B5EF4-FFF2-40B4-BE49-F238E27FC236}">
                <a16:creationId xmlns:a16="http://schemas.microsoft.com/office/drawing/2014/main" id="{E995BC49-71CD-5E2A-D317-9A6B5CCEAEED}"/>
              </a:ext>
            </a:extLst>
          </p:cNvPr>
          <p:cNvSpPr>
            <a:spLocks noChangeArrowheads="1"/>
          </p:cNvSpPr>
          <p:nvPr/>
        </p:nvSpPr>
        <p:spPr bwMode="auto">
          <a:xfrm>
            <a:off x="3653894" y="2754718"/>
            <a:ext cx="442845" cy="126902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anose="02020603050405020304" pitchFamily="18" charset="0"/>
              </a:defRPr>
            </a:lvl1pPr>
            <a:lvl2pPr eaLnBrk="0" hangingPunct="0">
              <a:defRPr>
                <a:solidFill>
                  <a:schemeClr val="tx1"/>
                </a:solidFill>
                <a:latin typeface="Times New Roman" panose="02020603050405020304" pitchFamily="18" charset="0"/>
              </a:defRPr>
            </a:lvl2pPr>
            <a:lvl3pPr eaLnBrk="0" hangingPunct="0">
              <a:defRPr>
                <a:solidFill>
                  <a:schemeClr val="tx1"/>
                </a:solidFill>
                <a:latin typeface="Times New Roman" panose="02020603050405020304" pitchFamily="18" charset="0"/>
              </a:defRPr>
            </a:lvl3pPr>
            <a:lvl4pPr eaLnBrk="0" hangingPunct="0">
              <a:defRPr>
                <a:solidFill>
                  <a:schemeClr val="tx1"/>
                </a:solidFill>
                <a:latin typeface="Times New Roman" panose="02020603050405020304" pitchFamily="18" charset="0"/>
              </a:defRPr>
            </a:lvl4pPr>
            <a:lvl5pPr eaLnBrk="0" hangingPunct="0">
              <a:defRPr>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a:endParaRPr lang="en-US" sz="1800" dirty="0"/>
          </a:p>
          <a:p>
            <a:pPr algn="ctr"/>
            <a:endParaRPr lang="en-US" sz="1800" dirty="0"/>
          </a:p>
          <a:p>
            <a:pPr algn="ctr"/>
            <a:r>
              <a:rPr lang="en-US" sz="1800" dirty="0"/>
              <a:t>3</a:t>
            </a:r>
          </a:p>
          <a:p>
            <a:pPr algn="ctr"/>
            <a:r>
              <a:rPr lang="en-US" sz="1800" dirty="0"/>
              <a:t>40</a:t>
            </a:r>
          </a:p>
        </p:txBody>
      </p:sp>
    </p:spTree>
    <p:extLst>
      <p:ext uri="{BB962C8B-B14F-4D97-AF65-F5344CB8AC3E}">
        <p14:creationId xmlns:p14="http://schemas.microsoft.com/office/powerpoint/2010/main" val="21798119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dirty="0"/>
              <a:t>Latihan</a:t>
            </a:r>
            <a:endParaRPr dirty="0"/>
          </a:p>
        </p:txBody>
      </p:sp>
      <p:sp>
        <p:nvSpPr>
          <p:cNvPr id="727" name="Google Shape;727;p52"/>
          <p:cNvSpPr txBox="1">
            <a:spLocks noGrp="1"/>
          </p:cNvSpPr>
          <p:nvPr>
            <p:ph type="body" idx="1"/>
          </p:nvPr>
        </p:nvSpPr>
        <p:spPr>
          <a:xfrm>
            <a:off x="720000" y="1073343"/>
            <a:ext cx="8356544" cy="3625131"/>
          </a:xfrm>
          <a:prstGeom prst="rect">
            <a:avLst/>
          </a:prstGeom>
          <a:noFill/>
          <a:ln>
            <a:noFill/>
          </a:ln>
        </p:spPr>
        <p:txBody>
          <a:bodyPr spcFirstLastPara="1" wrap="square" lIns="91425" tIns="91425" rIns="91425" bIns="91425" anchor="t" anchorCtr="0">
            <a:noAutofit/>
          </a:bodyPr>
          <a:lstStyle/>
          <a:p>
            <a:pPr marL="347663" lvl="0" indent="-347663" algn="l" rtl="0">
              <a:lnSpc>
                <a:spcPct val="100000"/>
              </a:lnSpc>
              <a:spcBef>
                <a:spcPts val="0"/>
              </a:spcBef>
              <a:spcAft>
                <a:spcPts val="0"/>
              </a:spcAft>
              <a:buClr>
                <a:schemeClr val="dk1"/>
              </a:buClr>
              <a:buSzPts val="1500"/>
              <a:buFont typeface="Calibri"/>
              <a:buAutoNum type="arabicPeriod"/>
            </a:pPr>
            <a:r>
              <a:rPr lang="id-ID" sz="1800" dirty="0"/>
              <a:t>Tuliskan langkah-langkah pengerjaan dari beberapa rangkaian operasi stack berikut:</a:t>
            </a:r>
            <a:endParaRPr sz="1800" dirty="0"/>
          </a:p>
          <a:p>
            <a:pPr marL="739775" lvl="1" indent="-342900" algn="l" rtl="0">
              <a:lnSpc>
                <a:spcPct val="100000"/>
              </a:lnSpc>
              <a:spcBef>
                <a:spcPts val="0"/>
              </a:spcBef>
              <a:spcAft>
                <a:spcPts val="0"/>
              </a:spcAft>
              <a:buClr>
                <a:schemeClr val="dk1"/>
              </a:buClr>
              <a:buSzPct val="90000"/>
              <a:buFont typeface="Calibri"/>
              <a:buAutoNum type="arabicParenR"/>
            </a:pPr>
            <a:r>
              <a:rPr lang="id-ID" sz="1600" dirty="0"/>
              <a:t>Push(</a:t>
            </a:r>
            <a:r>
              <a:rPr lang="en-US" sz="1600" dirty="0"/>
              <a:t>10</a:t>
            </a:r>
            <a:r>
              <a:rPr lang="id-ID" sz="1600" dirty="0"/>
              <a:t>)</a:t>
            </a:r>
            <a:endParaRPr sz="1600" dirty="0"/>
          </a:p>
          <a:p>
            <a:pPr marL="739775" lvl="1" indent="-342900" algn="l" rtl="0">
              <a:lnSpc>
                <a:spcPct val="100000"/>
              </a:lnSpc>
              <a:spcBef>
                <a:spcPts val="0"/>
              </a:spcBef>
              <a:spcAft>
                <a:spcPts val="0"/>
              </a:spcAft>
              <a:buClr>
                <a:schemeClr val="dk1"/>
              </a:buClr>
              <a:buSzPct val="90000"/>
              <a:buFont typeface="Calibri"/>
              <a:buAutoNum type="arabicParenR"/>
            </a:pPr>
            <a:r>
              <a:rPr lang="id-ID" sz="1600" dirty="0"/>
              <a:t>Push(</a:t>
            </a:r>
            <a:r>
              <a:rPr lang="en-US" sz="1600" dirty="0"/>
              <a:t>6</a:t>
            </a:r>
            <a:r>
              <a:rPr lang="id-ID" sz="1600" dirty="0"/>
              <a:t>)</a:t>
            </a:r>
            <a:endParaRPr sz="1600" dirty="0"/>
          </a:p>
          <a:p>
            <a:pPr marL="739775" lvl="1" indent="-342900" algn="l" rtl="0">
              <a:lnSpc>
                <a:spcPct val="100000"/>
              </a:lnSpc>
              <a:spcBef>
                <a:spcPts val="0"/>
              </a:spcBef>
              <a:spcAft>
                <a:spcPts val="0"/>
              </a:spcAft>
              <a:buClr>
                <a:schemeClr val="dk1"/>
              </a:buClr>
              <a:buSzPct val="90000"/>
              <a:buFont typeface="Calibri"/>
              <a:buAutoNum type="arabicParenR"/>
            </a:pPr>
            <a:r>
              <a:rPr lang="id-ID" sz="1600" dirty="0"/>
              <a:t>Pop()</a:t>
            </a:r>
            <a:endParaRPr sz="1600" dirty="0"/>
          </a:p>
          <a:p>
            <a:pPr marL="739775" lvl="1" indent="-342900" algn="l" rtl="0">
              <a:lnSpc>
                <a:spcPct val="100000"/>
              </a:lnSpc>
              <a:spcBef>
                <a:spcPts val="0"/>
              </a:spcBef>
              <a:spcAft>
                <a:spcPts val="0"/>
              </a:spcAft>
              <a:buClr>
                <a:schemeClr val="dk1"/>
              </a:buClr>
              <a:buSzPct val="90000"/>
              <a:buFont typeface="Calibri"/>
              <a:buAutoNum type="arabicParenR"/>
            </a:pPr>
            <a:r>
              <a:rPr lang="id-ID" sz="1600" dirty="0"/>
              <a:t>Push(</a:t>
            </a:r>
            <a:r>
              <a:rPr lang="en-US" sz="1600" dirty="0"/>
              <a:t>8</a:t>
            </a:r>
            <a:r>
              <a:rPr lang="id-ID" sz="1600" dirty="0"/>
              <a:t>)</a:t>
            </a:r>
            <a:endParaRPr sz="1600" dirty="0"/>
          </a:p>
          <a:p>
            <a:pPr marL="739775" lvl="1" indent="-342900" algn="l" rtl="0">
              <a:lnSpc>
                <a:spcPct val="100000"/>
              </a:lnSpc>
              <a:spcBef>
                <a:spcPts val="0"/>
              </a:spcBef>
              <a:spcAft>
                <a:spcPts val="0"/>
              </a:spcAft>
              <a:buClr>
                <a:schemeClr val="dk1"/>
              </a:buClr>
              <a:buSzPct val="90000"/>
              <a:buFont typeface="Calibri"/>
              <a:buAutoNum type="arabicParenR"/>
            </a:pPr>
            <a:r>
              <a:rPr lang="id-ID" sz="1600" dirty="0"/>
              <a:t>Push(</a:t>
            </a:r>
            <a:r>
              <a:rPr lang="en-US" sz="1600" dirty="0"/>
              <a:t>2</a:t>
            </a:r>
            <a:r>
              <a:rPr lang="id-ID" sz="1600" dirty="0"/>
              <a:t>)</a:t>
            </a:r>
            <a:endParaRPr sz="1600" dirty="0"/>
          </a:p>
          <a:p>
            <a:pPr marL="739775" lvl="1" indent="-342900" algn="l" rtl="0">
              <a:lnSpc>
                <a:spcPct val="100000"/>
              </a:lnSpc>
              <a:spcBef>
                <a:spcPts val="0"/>
              </a:spcBef>
              <a:spcAft>
                <a:spcPts val="0"/>
              </a:spcAft>
              <a:buClr>
                <a:schemeClr val="dk1"/>
              </a:buClr>
              <a:buSzPct val="90000"/>
              <a:buFont typeface="Calibri"/>
              <a:buAutoNum type="arabicParenR"/>
            </a:pPr>
            <a:r>
              <a:rPr lang="id-ID" sz="1600" dirty="0"/>
              <a:t>Pop()</a:t>
            </a:r>
            <a:endParaRPr sz="1600" dirty="0"/>
          </a:p>
          <a:p>
            <a:pPr marL="739775" lvl="1" indent="-342900" algn="l" rtl="0">
              <a:lnSpc>
                <a:spcPct val="100000"/>
              </a:lnSpc>
              <a:spcBef>
                <a:spcPts val="0"/>
              </a:spcBef>
              <a:spcAft>
                <a:spcPts val="0"/>
              </a:spcAft>
              <a:buClr>
                <a:schemeClr val="dk1"/>
              </a:buClr>
              <a:buSzPct val="90000"/>
              <a:buFont typeface="Calibri"/>
              <a:buAutoNum type="arabicParenR"/>
            </a:pPr>
            <a:r>
              <a:rPr lang="id-ID" sz="1600" dirty="0"/>
              <a:t>Pop()</a:t>
            </a:r>
            <a:endParaRPr sz="1600" dirty="0"/>
          </a:p>
          <a:p>
            <a:pPr marL="739775" lvl="1" indent="-342900" algn="l" rtl="0">
              <a:lnSpc>
                <a:spcPct val="100000"/>
              </a:lnSpc>
              <a:spcBef>
                <a:spcPts val="0"/>
              </a:spcBef>
              <a:spcAft>
                <a:spcPts val="0"/>
              </a:spcAft>
              <a:buClr>
                <a:schemeClr val="dk1"/>
              </a:buClr>
              <a:buSzPct val="90000"/>
              <a:buFont typeface="Calibri"/>
              <a:buAutoNum type="arabicParenR"/>
            </a:pPr>
            <a:r>
              <a:rPr lang="id-ID" sz="1600" dirty="0"/>
              <a:t>Push(</a:t>
            </a:r>
            <a:r>
              <a:rPr lang="en-US" sz="1600" dirty="0"/>
              <a:t>4</a:t>
            </a:r>
            <a:r>
              <a:rPr lang="id-ID" sz="1600" dirty="0"/>
              <a:t>)</a:t>
            </a:r>
            <a:endParaRPr lang="en-US" sz="1600" dirty="0"/>
          </a:p>
          <a:p>
            <a:pPr marL="396875" lvl="1" indent="0" algn="l" rtl="0">
              <a:lnSpc>
                <a:spcPct val="100000"/>
              </a:lnSpc>
              <a:spcBef>
                <a:spcPts val="0"/>
              </a:spcBef>
              <a:spcAft>
                <a:spcPts val="0"/>
              </a:spcAft>
              <a:buClr>
                <a:schemeClr val="dk1"/>
              </a:buClr>
              <a:buSzPct val="90000"/>
              <a:buNone/>
            </a:pPr>
            <a:r>
              <a:rPr lang="en-US" dirty="0"/>
              <a:t>Jika </a:t>
            </a:r>
            <a:r>
              <a:rPr lang="en-US" dirty="0" err="1"/>
              <a:t>kondisi</a:t>
            </a:r>
            <a:r>
              <a:rPr lang="en-US" dirty="0"/>
              <a:t> </a:t>
            </a:r>
            <a:r>
              <a:rPr lang="en-US" dirty="0" err="1"/>
              <a:t>kondisi</a:t>
            </a:r>
            <a:r>
              <a:rPr lang="en-US" dirty="0"/>
              <a:t> </a:t>
            </a:r>
            <a:r>
              <a:rPr lang="en-US" dirty="0" err="1"/>
              <a:t>awal</a:t>
            </a:r>
            <a:r>
              <a:rPr lang="en-US" dirty="0"/>
              <a:t> stack </a:t>
            </a:r>
            <a:r>
              <a:rPr lang="en-US" dirty="0" err="1"/>
              <a:t>kosong</a:t>
            </a:r>
            <a:r>
              <a:rPr lang="en-US" dirty="0"/>
              <a:t>, </a:t>
            </a:r>
            <a:r>
              <a:rPr lang="en-US" dirty="0" err="1"/>
              <a:t>berapa</a:t>
            </a:r>
            <a:r>
              <a:rPr lang="en-US" dirty="0"/>
              <a:t> </a:t>
            </a:r>
            <a:r>
              <a:rPr lang="en-US" dirty="0" err="1"/>
              <a:t>nilai</a:t>
            </a:r>
            <a:r>
              <a:rPr lang="en-US" dirty="0"/>
              <a:t> top </a:t>
            </a:r>
            <a:r>
              <a:rPr lang="en-US" dirty="0" err="1"/>
              <a:t>saat</a:t>
            </a:r>
            <a:r>
              <a:rPr lang="en-US" dirty="0"/>
              <a:t> </a:t>
            </a:r>
            <a:r>
              <a:rPr lang="en-US" dirty="0" err="1"/>
              <a:t>ini</a:t>
            </a:r>
            <a:r>
              <a:rPr lang="en-US" dirty="0"/>
              <a:t> (</a:t>
            </a:r>
            <a:r>
              <a:rPr lang="en-US" dirty="0" err="1"/>
              <a:t>setelah</a:t>
            </a:r>
            <a:r>
              <a:rPr lang="en-US" dirty="0"/>
              <a:t> </a:t>
            </a:r>
            <a:r>
              <a:rPr lang="en-US" dirty="0" err="1"/>
              <a:t>langkah</a:t>
            </a:r>
            <a:r>
              <a:rPr lang="en-US" dirty="0"/>
              <a:t> 8)?</a:t>
            </a:r>
            <a:endParaRPr dirty="0"/>
          </a:p>
          <a:p>
            <a:pPr marL="347663" lvl="0" indent="-347663" algn="l" rtl="0">
              <a:lnSpc>
                <a:spcPct val="100000"/>
              </a:lnSpc>
              <a:spcBef>
                <a:spcPts val="600"/>
              </a:spcBef>
              <a:spcAft>
                <a:spcPts val="0"/>
              </a:spcAft>
              <a:buClr>
                <a:schemeClr val="dk1"/>
              </a:buClr>
              <a:buSzPts val="1500"/>
              <a:buFont typeface="Calibri"/>
              <a:buAutoNum type="arabicPeriod"/>
            </a:pPr>
            <a:r>
              <a:rPr lang="id-ID" sz="1800" dirty="0"/>
              <a:t>Lakukan konversi notasi infix berikut menjadi notasi postfix!</a:t>
            </a:r>
            <a:endParaRPr sz="1800" dirty="0"/>
          </a:p>
          <a:p>
            <a:pPr marL="739775" lvl="1" indent="-339725" algn="l" rtl="0">
              <a:lnSpc>
                <a:spcPct val="100000"/>
              </a:lnSpc>
              <a:spcBef>
                <a:spcPts val="0"/>
              </a:spcBef>
              <a:spcAft>
                <a:spcPts val="0"/>
              </a:spcAft>
              <a:buClr>
                <a:schemeClr val="dk1"/>
              </a:buClr>
              <a:buSzPts val="1500"/>
              <a:buFont typeface="Calibri"/>
              <a:buAutoNum type="alphaLcPeriod"/>
            </a:pPr>
            <a:r>
              <a:rPr lang="id-ID" sz="1600" dirty="0"/>
              <a:t>x + y / z – w</a:t>
            </a:r>
            <a:endParaRPr sz="1600" dirty="0"/>
          </a:p>
          <a:p>
            <a:pPr marL="739775" lvl="1" indent="-339725" algn="l" rtl="0">
              <a:lnSpc>
                <a:spcPct val="100000"/>
              </a:lnSpc>
              <a:spcBef>
                <a:spcPts val="0"/>
              </a:spcBef>
              <a:spcAft>
                <a:spcPts val="0"/>
              </a:spcAft>
              <a:buClr>
                <a:schemeClr val="dk1"/>
              </a:buClr>
              <a:buSzPts val="1500"/>
              <a:buFont typeface="Calibri"/>
              <a:buAutoNum type="alphaLcPeriod"/>
            </a:pPr>
            <a:r>
              <a:rPr lang="id-ID" sz="1600" dirty="0"/>
              <a:t>28 / 2 % 7 + 12</a:t>
            </a:r>
            <a:endParaRPr sz="1600" dirty="0"/>
          </a:p>
          <a:p>
            <a:pPr marL="739775" lvl="1" indent="-339725" algn="l" rtl="0">
              <a:lnSpc>
                <a:spcPct val="100000"/>
              </a:lnSpc>
              <a:spcBef>
                <a:spcPts val="0"/>
              </a:spcBef>
              <a:spcAft>
                <a:spcPts val="0"/>
              </a:spcAft>
              <a:buClr>
                <a:schemeClr val="dk1"/>
              </a:buClr>
              <a:buSzPts val="1500"/>
              <a:buFont typeface="Calibri"/>
              <a:buAutoNum type="alphaLcPeriod"/>
            </a:pPr>
            <a:r>
              <a:rPr lang="id-ID" sz="1600" dirty="0"/>
              <a:t>4 * (7 – 4 + 1) ^ 3</a:t>
            </a:r>
          </a:p>
          <a:p>
            <a:pPr marL="0" indent="0">
              <a:buSzPct val="100000"/>
              <a:buNone/>
            </a:pPr>
            <a:endParaRPr lang="ar-SA" sz="1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Latihan</a:t>
            </a:r>
            <a:endParaRPr/>
          </a:p>
        </p:txBody>
      </p:sp>
      <p:sp>
        <p:nvSpPr>
          <p:cNvPr id="727" name="Google Shape;727;p52"/>
          <p:cNvSpPr txBox="1">
            <a:spLocks noGrp="1"/>
          </p:cNvSpPr>
          <p:nvPr>
            <p:ph type="body" idx="1"/>
          </p:nvPr>
        </p:nvSpPr>
        <p:spPr>
          <a:xfrm>
            <a:off x="720000" y="1073343"/>
            <a:ext cx="8356544" cy="3625131"/>
          </a:xfrm>
          <a:prstGeom prst="rect">
            <a:avLst/>
          </a:prstGeom>
          <a:noFill/>
          <a:ln>
            <a:noFill/>
          </a:ln>
        </p:spPr>
        <p:txBody>
          <a:bodyPr spcFirstLastPara="1" wrap="square" lIns="91425" tIns="91425" rIns="91425" bIns="91425" anchor="t" anchorCtr="0">
            <a:noAutofit/>
          </a:bodyPr>
          <a:lstStyle/>
          <a:p>
            <a:pPr marL="342900" indent="-342900">
              <a:buSzPct val="100000"/>
              <a:buFont typeface="+mj-lt"/>
              <a:buAutoNum type="arabicPeriod" startAt="3"/>
            </a:pPr>
            <a:r>
              <a:rPr lang="en-ID" sz="1800" dirty="0" err="1"/>
              <a:t>Hitung</a:t>
            </a:r>
            <a:r>
              <a:rPr lang="en-ID" sz="1800" dirty="0"/>
              <a:t> </a:t>
            </a:r>
            <a:r>
              <a:rPr lang="en-ID" sz="1800" dirty="0" err="1"/>
              <a:t>hasil</a:t>
            </a:r>
            <a:r>
              <a:rPr lang="en-ID" sz="1800" dirty="0"/>
              <a:t> </a:t>
            </a:r>
            <a:r>
              <a:rPr lang="en-ID" sz="1800" dirty="0" err="1"/>
              <a:t>ekspresi</a:t>
            </a:r>
            <a:r>
              <a:rPr lang="en-ID" sz="1800" dirty="0"/>
              <a:t> </a:t>
            </a:r>
            <a:r>
              <a:rPr lang="en-ID" sz="1800" dirty="0" err="1"/>
              <a:t>matematika</a:t>
            </a:r>
            <a:r>
              <a:rPr lang="en-ID" sz="1800" dirty="0"/>
              <a:t> </a:t>
            </a:r>
            <a:r>
              <a:rPr lang="en-ID" sz="1800" dirty="0" err="1"/>
              <a:t>berikut</a:t>
            </a:r>
            <a:endParaRPr lang="en-ID" sz="1800" dirty="0"/>
          </a:p>
          <a:p>
            <a:pPr marL="360363" indent="0" algn="just">
              <a:buSzPct val="100000"/>
              <a:buNone/>
            </a:pPr>
            <a:r>
              <a:rPr lang="en-ID" sz="1800" dirty="0"/>
              <a:t>a. 15 2 * 2 / 6 –</a:t>
            </a:r>
          </a:p>
          <a:p>
            <a:pPr marL="360363" indent="0" algn="just">
              <a:buSzPct val="100000"/>
              <a:buNone/>
            </a:pPr>
            <a:r>
              <a:rPr lang="en-ID" sz="1800" dirty="0"/>
              <a:t>b. 27 12 5 % 3 * –</a:t>
            </a:r>
          </a:p>
          <a:p>
            <a:pPr marL="0" indent="0">
              <a:buSzPct val="100000"/>
              <a:buNone/>
            </a:pPr>
            <a:endParaRPr lang="ar-SA" sz="1600" dirty="0"/>
          </a:p>
        </p:txBody>
      </p:sp>
    </p:spTree>
    <p:extLst>
      <p:ext uri="{BB962C8B-B14F-4D97-AF65-F5344CB8AC3E}">
        <p14:creationId xmlns:p14="http://schemas.microsoft.com/office/powerpoint/2010/main" val="28182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dirty="0"/>
              <a:t>Konsep Stack</a:t>
            </a:r>
            <a:endParaRPr sz="3600" dirty="0"/>
          </a:p>
        </p:txBody>
      </p:sp>
      <p:sp>
        <p:nvSpPr>
          <p:cNvPr id="109" name="Google Shape;109;p6"/>
          <p:cNvSpPr txBox="1">
            <a:spLocks noGrp="1"/>
          </p:cNvSpPr>
          <p:nvPr>
            <p:ph type="body" idx="1"/>
          </p:nvPr>
        </p:nvSpPr>
        <p:spPr>
          <a:xfrm>
            <a:off x="721803" y="1056205"/>
            <a:ext cx="7704000" cy="33876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Clr>
                <a:schemeClr val="dk1"/>
              </a:buClr>
              <a:buSzPts val="1200"/>
              <a:buFont typeface="Noto Sans Symbols"/>
              <a:buChar char="❑"/>
            </a:pPr>
            <a:r>
              <a:rPr lang="id-ID" sz="2200" dirty="0"/>
              <a:t>Suatu susunan koleksi data dimana data dapat ditambahkan dan dihapus. Proses ini selalu dilakukan pada bagian akhir data, yang disebut dengan </a:t>
            </a:r>
            <a:r>
              <a:rPr lang="id-ID" sz="2200" b="1" dirty="0">
                <a:solidFill>
                  <a:schemeClr val="accent1"/>
                </a:solidFill>
              </a:rPr>
              <a:t>top of stack</a:t>
            </a:r>
            <a:endParaRPr sz="2200" b="1" dirty="0">
              <a:solidFill>
                <a:schemeClr val="accent1"/>
              </a:solidFill>
            </a:endParaRPr>
          </a:p>
          <a:p>
            <a:pPr marL="342900" lvl="0" indent="-342900" algn="l" rtl="0">
              <a:lnSpc>
                <a:spcPct val="100000"/>
              </a:lnSpc>
              <a:spcBef>
                <a:spcPts val="0"/>
              </a:spcBef>
              <a:spcAft>
                <a:spcPts val="0"/>
              </a:spcAft>
              <a:buClr>
                <a:schemeClr val="dk1"/>
              </a:buClr>
              <a:buSzPts val="1200"/>
              <a:buFont typeface="Noto Sans Symbols"/>
              <a:buChar char="❑"/>
            </a:pPr>
            <a:r>
              <a:rPr lang="id-ID" sz="2200" dirty="0"/>
              <a:t>Objek yang </a:t>
            </a:r>
            <a:r>
              <a:rPr lang="id-ID" sz="2200" b="1" dirty="0"/>
              <a:t>terakhir masuk </a:t>
            </a:r>
            <a:r>
              <a:rPr lang="id-ID" sz="2200" dirty="0"/>
              <a:t>ke dalam stack akan menjadi objek yang </a:t>
            </a:r>
            <a:r>
              <a:rPr lang="id-ID" sz="2200" b="1" dirty="0"/>
              <a:t>pertama keluar</a:t>
            </a:r>
            <a:r>
              <a:rPr lang="id-ID" sz="2200" dirty="0"/>
              <a:t> dari stack</a:t>
            </a:r>
            <a:endParaRPr sz="2200" dirty="0"/>
          </a:p>
          <a:p>
            <a:pPr marL="495300" lvl="0" indent="-266700" algn="l" rtl="0">
              <a:lnSpc>
                <a:spcPct val="100000"/>
              </a:lnSpc>
              <a:spcBef>
                <a:spcPts val="0"/>
              </a:spcBef>
              <a:spcAft>
                <a:spcPts val="0"/>
              </a:spcAft>
              <a:buClr>
                <a:schemeClr val="dk1"/>
              </a:buClr>
              <a:buSzPts val="1200"/>
              <a:buFont typeface="Noto Sans Symbols"/>
              <a:buNone/>
            </a:pPr>
            <a:endParaRPr sz="1800" dirty="0"/>
          </a:p>
        </p:txBody>
      </p:sp>
      <p:grpSp>
        <p:nvGrpSpPr>
          <p:cNvPr id="110" name="Google Shape;110;p6"/>
          <p:cNvGrpSpPr/>
          <p:nvPr/>
        </p:nvGrpSpPr>
        <p:grpSpPr>
          <a:xfrm>
            <a:off x="1293988" y="2832294"/>
            <a:ext cx="6778215" cy="1866182"/>
            <a:chOff x="2057400" y="3709890"/>
            <a:chExt cx="7354888" cy="2125666"/>
          </a:xfrm>
        </p:grpSpPr>
        <p:grpSp>
          <p:nvGrpSpPr>
            <p:cNvPr id="111" name="Google Shape;111;p6"/>
            <p:cNvGrpSpPr/>
            <p:nvPr/>
          </p:nvGrpSpPr>
          <p:grpSpPr>
            <a:xfrm>
              <a:off x="2057400" y="4048029"/>
              <a:ext cx="1524000" cy="1787527"/>
              <a:chOff x="720" y="1525"/>
              <a:chExt cx="960" cy="1126"/>
            </a:xfrm>
          </p:grpSpPr>
          <p:grpSp>
            <p:nvGrpSpPr>
              <p:cNvPr id="112" name="Google Shape;112;p6"/>
              <p:cNvGrpSpPr/>
              <p:nvPr/>
            </p:nvGrpSpPr>
            <p:grpSpPr>
              <a:xfrm>
                <a:off x="720" y="2304"/>
                <a:ext cx="864" cy="347"/>
                <a:chOff x="768" y="2112"/>
                <a:chExt cx="864" cy="347"/>
              </a:xfrm>
            </p:grpSpPr>
            <p:sp>
              <p:nvSpPr>
                <p:cNvPr id="113" name="Google Shape;113;p6"/>
                <p:cNvSpPr/>
                <p:nvPr/>
              </p:nvSpPr>
              <p:spPr>
                <a:xfrm>
                  <a:off x="768" y="2256"/>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14" name="Google Shape;114;p6"/>
                <p:cNvSpPr/>
                <p:nvPr/>
              </p:nvSpPr>
              <p:spPr>
                <a:xfrm>
                  <a:off x="1440" y="2112"/>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15" name="Google Shape;115;p6"/>
                <p:cNvSpPr/>
                <p:nvPr/>
              </p:nvSpPr>
              <p:spPr>
                <a:xfrm>
                  <a:off x="768" y="2304"/>
                  <a:ext cx="720" cy="14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16" name="Google Shape;116;p6"/>
                <p:cNvSpPr/>
                <p:nvPr/>
              </p:nvSpPr>
              <p:spPr>
                <a:xfrm>
                  <a:off x="768" y="2112"/>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17" name="Google Shape;117;p6"/>
                <p:cNvSpPr txBox="1"/>
                <p:nvPr/>
              </p:nvSpPr>
              <p:spPr>
                <a:xfrm>
                  <a:off x="768" y="2304"/>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Bahasa</a:t>
                  </a:r>
                  <a:endParaRPr dirty="0">
                    <a:solidFill>
                      <a:schemeClr val="dk1"/>
                    </a:solidFill>
                    <a:latin typeface="Lato"/>
                    <a:ea typeface="Lato"/>
                    <a:cs typeface="Lato"/>
                    <a:sym typeface="Lato"/>
                  </a:endParaRPr>
                </a:p>
              </p:txBody>
            </p:sp>
          </p:grpSp>
          <p:grpSp>
            <p:nvGrpSpPr>
              <p:cNvPr id="118" name="Google Shape;118;p6"/>
              <p:cNvGrpSpPr/>
              <p:nvPr/>
            </p:nvGrpSpPr>
            <p:grpSpPr>
              <a:xfrm>
                <a:off x="720" y="2160"/>
                <a:ext cx="864" cy="347"/>
                <a:chOff x="864" y="1670"/>
                <a:chExt cx="864" cy="347"/>
              </a:xfrm>
            </p:grpSpPr>
            <p:sp>
              <p:nvSpPr>
                <p:cNvPr id="119" name="Google Shape;119;p6"/>
                <p:cNvSpPr/>
                <p:nvPr/>
              </p:nvSpPr>
              <p:spPr>
                <a:xfrm>
                  <a:off x="864" y="1814"/>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20" name="Google Shape;120;p6"/>
                <p:cNvSpPr/>
                <p:nvPr/>
              </p:nvSpPr>
              <p:spPr>
                <a:xfrm>
                  <a:off x="1536" y="1670"/>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21" name="Google Shape;121;p6"/>
                <p:cNvSpPr/>
                <p:nvPr/>
              </p:nvSpPr>
              <p:spPr>
                <a:xfrm>
                  <a:off x="864" y="1862"/>
                  <a:ext cx="720" cy="144"/>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22" name="Google Shape;122;p6"/>
                <p:cNvSpPr/>
                <p:nvPr/>
              </p:nvSpPr>
              <p:spPr>
                <a:xfrm>
                  <a:off x="864" y="1670"/>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23" name="Google Shape;123;p6"/>
                <p:cNvSpPr txBox="1"/>
                <p:nvPr/>
              </p:nvSpPr>
              <p:spPr>
                <a:xfrm>
                  <a:off x="864" y="1862"/>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Android</a:t>
                  </a:r>
                  <a:endParaRPr dirty="0"/>
                </a:p>
              </p:txBody>
            </p:sp>
          </p:grpSp>
          <p:grpSp>
            <p:nvGrpSpPr>
              <p:cNvPr id="124" name="Google Shape;124;p6"/>
              <p:cNvGrpSpPr/>
              <p:nvPr/>
            </p:nvGrpSpPr>
            <p:grpSpPr>
              <a:xfrm>
                <a:off x="720" y="2016"/>
                <a:ext cx="864" cy="339"/>
                <a:chOff x="4368" y="1440"/>
                <a:chExt cx="864" cy="339"/>
              </a:xfrm>
            </p:grpSpPr>
            <p:sp>
              <p:nvSpPr>
                <p:cNvPr id="125" name="Google Shape;125;p6"/>
                <p:cNvSpPr/>
                <p:nvPr/>
              </p:nvSpPr>
              <p:spPr>
                <a:xfrm>
                  <a:off x="4368" y="1584"/>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00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26" name="Google Shape;126;p6"/>
                <p:cNvSpPr/>
                <p:nvPr/>
              </p:nvSpPr>
              <p:spPr>
                <a:xfrm>
                  <a:off x="5040" y="1440"/>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27" name="Google Shape;127;p6"/>
                <p:cNvSpPr/>
                <p:nvPr/>
              </p:nvSpPr>
              <p:spPr>
                <a:xfrm>
                  <a:off x="4368" y="1632"/>
                  <a:ext cx="720" cy="144"/>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28" name="Google Shape;128;p6"/>
                <p:cNvSpPr/>
                <p:nvPr/>
              </p:nvSpPr>
              <p:spPr>
                <a:xfrm>
                  <a:off x="4368" y="1440"/>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00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29" name="Google Shape;129;p6"/>
                <p:cNvSpPr txBox="1"/>
                <p:nvPr/>
              </p:nvSpPr>
              <p:spPr>
                <a:xfrm>
                  <a:off x="4368" y="1624"/>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Komputer</a:t>
                  </a:r>
                  <a:endParaRPr dirty="0">
                    <a:solidFill>
                      <a:schemeClr val="dk1"/>
                    </a:solidFill>
                    <a:latin typeface="Lato"/>
                    <a:ea typeface="Lato"/>
                    <a:cs typeface="Lato"/>
                    <a:sym typeface="Lato"/>
                  </a:endParaRPr>
                </a:p>
              </p:txBody>
            </p:sp>
          </p:grpSp>
          <p:sp>
            <p:nvSpPr>
              <p:cNvPr id="130" name="Google Shape;130;p6"/>
              <p:cNvSpPr txBox="1"/>
              <p:nvPr/>
            </p:nvSpPr>
            <p:spPr>
              <a:xfrm>
                <a:off x="720" y="1525"/>
                <a:ext cx="960" cy="1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sz="1600" dirty="0">
                    <a:solidFill>
                      <a:schemeClr val="dk1"/>
                    </a:solidFill>
                    <a:latin typeface="Lato"/>
                    <a:ea typeface="Lato"/>
                    <a:cs typeface="Lato"/>
                    <a:sym typeface="Lato"/>
                  </a:rPr>
                  <a:t>Keadaan awal</a:t>
                </a:r>
                <a:endParaRPr sz="1600" dirty="0">
                  <a:solidFill>
                    <a:schemeClr val="dk1"/>
                  </a:solidFill>
                  <a:latin typeface="Lato"/>
                  <a:ea typeface="Lato"/>
                  <a:cs typeface="Lato"/>
                  <a:sym typeface="Lato"/>
                </a:endParaRPr>
              </a:p>
            </p:txBody>
          </p:sp>
        </p:grpSp>
        <p:grpSp>
          <p:nvGrpSpPr>
            <p:cNvPr id="131" name="Google Shape;131;p6"/>
            <p:cNvGrpSpPr/>
            <p:nvPr/>
          </p:nvGrpSpPr>
          <p:grpSpPr>
            <a:xfrm>
              <a:off x="3998913" y="3962304"/>
              <a:ext cx="1524000" cy="1873252"/>
              <a:chOff x="1943" y="1471"/>
              <a:chExt cx="960" cy="1180"/>
            </a:xfrm>
          </p:grpSpPr>
          <p:grpSp>
            <p:nvGrpSpPr>
              <p:cNvPr id="132" name="Google Shape;132;p6"/>
              <p:cNvGrpSpPr/>
              <p:nvPr/>
            </p:nvGrpSpPr>
            <p:grpSpPr>
              <a:xfrm>
                <a:off x="1968" y="2304"/>
                <a:ext cx="864" cy="347"/>
                <a:chOff x="1920" y="2112"/>
                <a:chExt cx="864" cy="347"/>
              </a:xfrm>
            </p:grpSpPr>
            <p:sp>
              <p:nvSpPr>
                <p:cNvPr id="133" name="Google Shape;133;p6"/>
                <p:cNvSpPr/>
                <p:nvPr/>
              </p:nvSpPr>
              <p:spPr>
                <a:xfrm>
                  <a:off x="1920" y="2256"/>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34" name="Google Shape;134;p6"/>
                <p:cNvSpPr/>
                <p:nvPr/>
              </p:nvSpPr>
              <p:spPr>
                <a:xfrm>
                  <a:off x="2592" y="2112"/>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35" name="Google Shape;135;p6"/>
                <p:cNvSpPr/>
                <p:nvPr/>
              </p:nvSpPr>
              <p:spPr>
                <a:xfrm>
                  <a:off x="1920" y="2304"/>
                  <a:ext cx="720" cy="14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36" name="Google Shape;136;p6"/>
                <p:cNvSpPr/>
                <p:nvPr/>
              </p:nvSpPr>
              <p:spPr>
                <a:xfrm>
                  <a:off x="1920" y="2112"/>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37" name="Google Shape;137;p6"/>
                <p:cNvSpPr txBox="1"/>
                <p:nvPr/>
              </p:nvSpPr>
              <p:spPr>
                <a:xfrm>
                  <a:off x="1920" y="2304"/>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Bahasa</a:t>
                  </a:r>
                  <a:endParaRPr dirty="0">
                    <a:solidFill>
                      <a:schemeClr val="dk1"/>
                    </a:solidFill>
                    <a:latin typeface="Lato"/>
                    <a:ea typeface="Lato"/>
                    <a:cs typeface="Lato"/>
                    <a:sym typeface="Lato"/>
                  </a:endParaRPr>
                </a:p>
              </p:txBody>
            </p:sp>
          </p:grpSp>
          <p:grpSp>
            <p:nvGrpSpPr>
              <p:cNvPr id="138" name="Google Shape;138;p6"/>
              <p:cNvGrpSpPr/>
              <p:nvPr/>
            </p:nvGrpSpPr>
            <p:grpSpPr>
              <a:xfrm>
                <a:off x="1968" y="2160"/>
                <a:ext cx="864" cy="347"/>
                <a:chOff x="864" y="1670"/>
                <a:chExt cx="864" cy="347"/>
              </a:xfrm>
            </p:grpSpPr>
            <p:sp>
              <p:nvSpPr>
                <p:cNvPr id="139" name="Google Shape;139;p6"/>
                <p:cNvSpPr/>
                <p:nvPr/>
              </p:nvSpPr>
              <p:spPr>
                <a:xfrm>
                  <a:off x="864" y="1814"/>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40" name="Google Shape;140;p6"/>
                <p:cNvSpPr/>
                <p:nvPr/>
              </p:nvSpPr>
              <p:spPr>
                <a:xfrm>
                  <a:off x="1536" y="1670"/>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41" name="Google Shape;141;p6"/>
                <p:cNvSpPr/>
                <p:nvPr/>
              </p:nvSpPr>
              <p:spPr>
                <a:xfrm>
                  <a:off x="864" y="1862"/>
                  <a:ext cx="720" cy="144"/>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42" name="Google Shape;142;p6"/>
                <p:cNvSpPr/>
                <p:nvPr/>
              </p:nvSpPr>
              <p:spPr>
                <a:xfrm>
                  <a:off x="864" y="1670"/>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43" name="Google Shape;143;p6"/>
                <p:cNvSpPr txBox="1"/>
                <p:nvPr/>
              </p:nvSpPr>
              <p:spPr>
                <a:xfrm>
                  <a:off x="864" y="1862"/>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Android</a:t>
                  </a:r>
                  <a:endParaRPr dirty="0"/>
                </a:p>
              </p:txBody>
            </p:sp>
          </p:grpSp>
          <p:sp>
            <p:nvSpPr>
              <p:cNvPr id="144" name="Google Shape;144;p6"/>
              <p:cNvSpPr txBox="1"/>
              <p:nvPr/>
            </p:nvSpPr>
            <p:spPr>
              <a:xfrm>
                <a:off x="1943" y="1471"/>
                <a:ext cx="960" cy="53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sz="1600" dirty="0">
                    <a:solidFill>
                      <a:schemeClr val="dk1"/>
                    </a:solidFill>
                    <a:latin typeface="Lato"/>
                    <a:ea typeface="Lato"/>
                    <a:cs typeface="Lato"/>
                    <a:sym typeface="Lato"/>
                  </a:rPr>
                  <a:t>Setelah mengambil “Komputer”</a:t>
                </a:r>
                <a:endParaRPr sz="1600" dirty="0"/>
              </a:p>
            </p:txBody>
          </p:sp>
        </p:grpSp>
        <p:grpSp>
          <p:nvGrpSpPr>
            <p:cNvPr id="145" name="Google Shape;145;p6"/>
            <p:cNvGrpSpPr/>
            <p:nvPr/>
          </p:nvGrpSpPr>
          <p:grpSpPr>
            <a:xfrm>
              <a:off x="5943600" y="3870228"/>
              <a:ext cx="1524000" cy="1965327"/>
              <a:chOff x="3168" y="1413"/>
              <a:chExt cx="960" cy="1238"/>
            </a:xfrm>
          </p:grpSpPr>
          <p:grpSp>
            <p:nvGrpSpPr>
              <p:cNvPr id="146" name="Google Shape;146;p6"/>
              <p:cNvGrpSpPr/>
              <p:nvPr/>
            </p:nvGrpSpPr>
            <p:grpSpPr>
              <a:xfrm>
                <a:off x="3216" y="2304"/>
                <a:ext cx="864" cy="347"/>
                <a:chOff x="3072" y="2112"/>
                <a:chExt cx="864" cy="347"/>
              </a:xfrm>
            </p:grpSpPr>
            <p:sp>
              <p:nvSpPr>
                <p:cNvPr id="147" name="Google Shape;147;p6"/>
                <p:cNvSpPr/>
                <p:nvPr/>
              </p:nvSpPr>
              <p:spPr>
                <a:xfrm>
                  <a:off x="3072" y="2256"/>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48" name="Google Shape;148;p6"/>
                <p:cNvSpPr/>
                <p:nvPr/>
              </p:nvSpPr>
              <p:spPr>
                <a:xfrm>
                  <a:off x="3744" y="2112"/>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49" name="Google Shape;149;p6"/>
                <p:cNvSpPr/>
                <p:nvPr/>
              </p:nvSpPr>
              <p:spPr>
                <a:xfrm>
                  <a:off x="3072" y="2304"/>
                  <a:ext cx="720" cy="14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50" name="Google Shape;150;p6"/>
                <p:cNvSpPr/>
                <p:nvPr/>
              </p:nvSpPr>
              <p:spPr>
                <a:xfrm>
                  <a:off x="3072" y="2112"/>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51" name="Google Shape;151;p6"/>
                <p:cNvSpPr txBox="1"/>
                <p:nvPr/>
              </p:nvSpPr>
              <p:spPr>
                <a:xfrm>
                  <a:off x="3072" y="2304"/>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Bahasa</a:t>
                  </a:r>
                  <a:endParaRPr dirty="0">
                    <a:solidFill>
                      <a:schemeClr val="dk1"/>
                    </a:solidFill>
                    <a:latin typeface="Lato"/>
                    <a:ea typeface="Lato"/>
                    <a:cs typeface="Lato"/>
                    <a:sym typeface="Lato"/>
                  </a:endParaRPr>
                </a:p>
              </p:txBody>
            </p:sp>
          </p:grpSp>
          <p:grpSp>
            <p:nvGrpSpPr>
              <p:cNvPr id="152" name="Google Shape;152;p6"/>
              <p:cNvGrpSpPr/>
              <p:nvPr/>
            </p:nvGrpSpPr>
            <p:grpSpPr>
              <a:xfrm>
                <a:off x="3216" y="2160"/>
                <a:ext cx="864" cy="347"/>
                <a:chOff x="864" y="1670"/>
                <a:chExt cx="864" cy="347"/>
              </a:xfrm>
            </p:grpSpPr>
            <p:sp>
              <p:nvSpPr>
                <p:cNvPr id="153" name="Google Shape;153;p6"/>
                <p:cNvSpPr/>
                <p:nvPr/>
              </p:nvSpPr>
              <p:spPr>
                <a:xfrm>
                  <a:off x="864" y="1814"/>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54" name="Google Shape;154;p6"/>
                <p:cNvSpPr/>
                <p:nvPr/>
              </p:nvSpPr>
              <p:spPr>
                <a:xfrm>
                  <a:off x="1536" y="1670"/>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55" name="Google Shape;155;p6"/>
                <p:cNvSpPr/>
                <p:nvPr/>
              </p:nvSpPr>
              <p:spPr>
                <a:xfrm>
                  <a:off x="864" y="1862"/>
                  <a:ext cx="720" cy="144"/>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56" name="Google Shape;156;p6"/>
                <p:cNvSpPr/>
                <p:nvPr/>
              </p:nvSpPr>
              <p:spPr>
                <a:xfrm>
                  <a:off x="864" y="1670"/>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57" name="Google Shape;157;p6"/>
                <p:cNvSpPr txBox="1"/>
                <p:nvPr/>
              </p:nvSpPr>
              <p:spPr>
                <a:xfrm>
                  <a:off x="864" y="1862"/>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Android</a:t>
                  </a:r>
                  <a:endParaRPr dirty="0"/>
                </a:p>
              </p:txBody>
            </p:sp>
          </p:grpSp>
          <p:grpSp>
            <p:nvGrpSpPr>
              <p:cNvPr id="158" name="Google Shape;158;p6"/>
              <p:cNvGrpSpPr/>
              <p:nvPr/>
            </p:nvGrpSpPr>
            <p:grpSpPr>
              <a:xfrm>
                <a:off x="3216" y="2016"/>
                <a:ext cx="864" cy="347"/>
                <a:chOff x="4368" y="912"/>
                <a:chExt cx="864" cy="347"/>
              </a:xfrm>
            </p:grpSpPr>
            <p:sp>
              <p:nvSpPr>
                <p:cNvPr id="159" name="Google Shape;159;p6"/>
                <p:cNvSpPr/>
                <p:nvPr/>
              </p:nvSpPr>
              <p:spPr>
                <a:xfrm>
                  <a:off x="4368" y="1056"/>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60" name="Google Shape;160;p6"/>
                <p:cNvSpPr/>
                <p:nvPr/>
              </p:nvSpPr>
              <p:spPr>
                <a:xfrm>
                  <a:off x="5040" y="912"/>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61" name="Google Shape;161;p6"/>
                <p:cNvSpPr/>
                <p:nvPr/>
              </p:nvSpPr>
              <p:spPr>
                <a:xfrm>
                  <a:off x="4368" y="1104"/>
                  <a:ext cx="720" cy="144"/>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62" name="Google Shape;162;p6"/>
                <p:cNvSpPr/>
                <p:nvPr/>
              </p:nvSpPr>
              <p:spPr>
                <a:xfrm>
                  <a:off x="4368" y="912"/>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63" name="Google Shape;163;p6"/>
                <p:cNvSpPr txBox="1"/>
                <p:nvPr/>
              </p:nvSpPr>
              <p:spPr>
                <a:xfrm>
                  <a:off x="4368" y="1104"/>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Matematika</a:t>
                  </a:r>
                  <a:endParaRPr dirty="0">
                    <a:solidFill>
                      <a:schemeClr val="dk1"/>
                    </a:solidFill>
                    <a:latin typeface="Lato"/>
                    <a:ea typeface="Lato"/>
                    <a:cs typeface="Lato"/>
                    <a:sym typeface="Lato"/>
                  </a:endParaRPr>
                </a:p>
              </p:txBody>
            </p:sp>
          </p:grpSp>
          <p:sp>
            <p:nvSpPr>
              <p:cNvPr id="164" name="Google Shape;164;p6"/>
              <p:cNvSpPr txBox="1"/>
              <p:nvPr/>
            </p:nvSpPr>
            <p:spPr>
              <a:xfrm>
                <a:off x="3168" y="1413"/>
                <a:ext cx="960" cy="53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sz="1600" dirty="0">
                    <a:solidFill>
                      <a:schemeClr val="dk1"/>
                    </a:solidFill>
                    <a:latin typeface="Lato"/>
                    <a:ea typeface="Lato"/>
                    <a:cs typeface="Lato"/>
                    <a:sym typeface="Lato"/>
                  </a:rPr>
                  <a:t>Setelah menambah “Matematika”</a:t>
                </a:r>
                <a:endParaRPr sz="1600" dirty="0"/>
              </a:p>
            </p:txBody>
          </p:sp>
        </p:grpSp>
        <p:grpSp>
          <p:nvGrpSpPr>
            <p:cNvPr id="165" name="Google Shape;165;p6"/>
            <p:cNvGrpSpPr/>
            <p:nvPr/>
          </p:nvGrpSpPr>
          <p:grpSpPr>
            <a:xfrm>
              <a:off x="7888288" y="3709890"/>
              <a:ext cx="1524000" cy="2125664"/>
              <a:chOff x="4393" y="1312"/>
              <a:chExt cx="960" cy="1339"/>
            </a:xfrm>
          </p:grpSpPr>
          <p:grpSp>
            <p:nvGrpSpPr>
              <p:cNvPr id="166" name="Google Shape;166;p6"/>
              <p:cNvGrpSpPr/>
              <p:nvPr/>
            </p:nvGrpSpPr>
            <p:grpSpPr>
              <a:xfrm>
                <a:off x="4464" y="2304"/>
                <a:ext cx="864" cy="347"/>
                <a:chOff x="4224" y="2112"/>
                <a:chExt cx="864" cy="347"/>
              </a:xfrm>
            </p:grpSpPr>
            <p:sp>
              <p:nvSpPr>
                <p:cNvPr id="167" name="Google Shape;167;p6"/>
                <p:cNvSpPr/>
                <p:nvPr/>
              </p:nvSpPr>
              <p:spPr>
                <a:xfrm>
                  <a:off x="4224" y="2256"/>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68" name="Google Shape;168;p6"/>
                <p:cNvSpPr/>
                <p:nvPr/>
              </p:nvSpPr>
              <p:spPr>
                <a:xfrm>
                  <a:off x="4896" y="2112"/>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69" name="Google Shape;169;p6"/>
                <p:cNvSpPr/>
                <p:nvPr/>
              </p:nvSpPr>
              <p:spPr>
                <a:xfrm>
                  <a:off x="4224" y="2304"/>
                  <a:ext cx="720" cy="144"/>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70" name="Google Shape;170;p6"/>
                <p:cNvSpPr/>
                <p:nvPr/>
              </p:nvSpPr>
              <p:spPr>
                <a:xfrm>
                  <a:off x="4224" y="2112"/>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71" name="Google Shape;171;p6"/>
                <p:cNvSpPr txBox="1"/>
                <p:nvPr/>
              </p:nvSpPr>
              <p:spPr>
                <a:xfrm>
                  <a:off x="4224" y="2304"/>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Bahasa</a:t>
                  </a:r>
                  <a:endParaRPr dirty="0">
                    <a:solidFill>
                      <a:schemeClr val="dk1"/>
                    </a:solidFill>
                    <a:latin typeface="Lato"/>
                    <a:ea typeface="Lato"/>
                    <a:cs typeface="Lato"/>
                    <a:sym typeface="Lato"/>
                  </a:endParaRPr>
                </a:p>
              </p:txBody>
            </p:sp>
          </p:grpSp>
          <p:grpSp>
            <p:nvGrpSpPr>
              <p:cNvPr id="172" name="Google Shape;172;p6"/>
              <p:cNvGrpSpPr/>
              <p:nvPr/>
            </p:nvGrpSpPr>
            <p:grpSpPr>
              <a:xfrm>
                <a:off x="4464" y="2160"/>
                <a:ext cx="864" cy="347"/>
                <a:chOff x="864" y="1670"/>
                <a:chExt cx="864" cy="347"/>
              </a:xfrm>
            </p:grpSpPr>
            <p:sp>
              <p:nvSpPr>
                <p:cNvPr id="173" name="Google Shape;173;p6"/>
                <p:cNvSpPr/>
                <p:nvPr/>
              </p:nvSpPr>
              <p:spPr>
                <a:xfrm>
                  <a:off x="864" y="1814"/>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74" name="Google Shape;174;p6"/>
                <p:cNvSpPr/>
                <p:nvPr/>
              </p:nvSpPr>
              <p:spPr>
                <a:xfrm>
                  <a:off x="1536" y="1670"/>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75" name="Google Shape;175;p6"/>
                <p:cNvSpPr/>
                <p:nvPr/>
              </p:nvSpPr>
              <p:spPr>
                <a:xfrm>
                  <a:off x="864" y="1862"/>
                  <a:ext cx="720" cy="144"/>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76" name="Google Shape;176;p6"/>
                <p:cNvSpPr/>
                <p:nvPr/>
              </p:nvSpPr>
              <p:spPr>
                <a:xfrm>
                  <a:off x="864" y="1670"/>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77" name="Google Shape;177;p6"/>
                <p:cNvSpPr txBox="1"/>
                <p:nvPr/>
              </p:nvSpPr>
              <p:spPr>
                <a:xfrm>
                  <a:off x="864" y="1862"/>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Android</a:t>
                  </a:r>
                  <a:endParaRPr dirty="0"/>
                </a:p>
              </p:txBody>
            </p:sp>
          </p:grpSp>
          <p:grpSp>
            <p:nvGrpSpPr>
              <p:cNvPr id="178" name="Google Shape;178;p6"/>
              <p:cNvGrpSpPr/>
              <p:nvPr/>
            </p:nvGrpSpPr>
            <p:grpSpPr>
              <a:xfrm>
                <a:off x="4464" y="2016"/>
                <a:ext cx="864" cy="347"/>
                <a:chOff x="4368" y="912"/>
                <a:chExt cx="864" cy="347"/>
              </a:xfrm>
            </p:grpSpPr>
            <p:sp>
              <p:nvSpPr>
                <p:cNvPr id="179" name="Google Shape;179;p6"/>
                <p:cNvSpPr/>
                <p:nvPr/>
              </p:nvSpPr>
              <p:spPr>
                <a:xfrm>
                  <a:off x="4368" y="1056"/>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80" name="Google Shape;180;p6"/>
                <p:cNvSpPr/>
                <p:nvPr/>
              </p:nvSpPr>
              <p:spPr>
                <a:xfrm>
                  <a:off x="5040" y="912"/>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81" name="Google Shape;181;p6"/>
                <p:cNvSpPr/>
                <p:nvPr/>
              </p:nvSpPr>
              <p:spPr>
                <a:xfrm>
                  <a:off x="4368" y="1104"/>
                  <a:ext cx="720" cy="144"/>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82" name="Google Shape;182;p6"/>
                <p:cNvSpPr/>
                <p:nvPr/>
              </p:nvSpPr>
              <p:spPr>
                <a:xfrm>
                  <a:off x="4368" y="912"/>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83" name="Google Shape;183;p6"/>
                <p:cNvSpPr txBox="1"/>
                <p:nvPr/>
              </p:nvSpPr>
              <p:spPr>
                <a:xfrm>
                  <a:off x="4368" y="1104"/>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Matematika</a:t>
                  </a:r>
                  <a:endParaRPr dirty="0">
                    <a:solidFill>
                      <a:schemeClr val="dk1"/>
                    </a:solidFill>
                    <a:latin typeface="Lato"/>
                    <a:ea typeface="Lato"/>
                    <a:cs typeface="Lato"/>
                    <a:sym typeface="Lato"/>
                  </a:endParaRPr>
                </a:p>
              </p:txBody>
            </p:sp>
          </p:grpSp>
          <p:grpSp>
            <p:nvGrpSpPr>
              <p:cNvPr id="184" name="Google Shape;184;p6"/>
              <p:cNvGrpSpPr/>
              <p:nvPr/>
            </p:nvGrpSpPr>
            <p:grpSpPr>
              <a:xfrm>
                <a:off x="4464" y="1872"/>
                <a:ext cx="864" cy="347"/>
                <a:chOff x="4368" y="384"/>
                <a:chExt cx="864" cy="347"/>
              </a:xfrm>
            </p:grpSpPr>
            <p:sp>
              <p:nvSpPr>
                <p:cNvPr id="185" name="Google Shape;185;p6"/>
                <p:cNvSpPr/>
                <p:nvPr/>
              </p:nvSpPr>
              <p:spPr>
                <a:xfrm>
                  <a:off x="4368" y="528"/>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00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86" name="Google Shape;186;p6"/>
                <p:cNvSpPr/>
                <p:nvPr/>
              </p:nvSpPr>
              <p:spPr>
                <a:xfrm>
                  <a:off x="5040" y="384"/>
                  <a:ext cx="144" cy="336"/>
                </a:xfrm>
                <a:custGeom>
                  <a:avLst/>
                  <a:gdLst/>
                  <a:ahLst/>
                  <a:cxnLst/>
                  <a:rect l="l" t="t" r="r" b="b"/>
                  <a:pathLst>
                    <a:path w="144" h="336" extrusionOk="0">
                      <a:moveTo>
                        <a:pt x="0" y="192"/>
                      </a:moveTo>
                      <a:lnTo>
                        <a:pt x="0" y="336"/>
                      </a:lnTo>
                      <a:lnTo>
                        <a:pt x="144" y="144"/>
                      </a:lnTo>
                      <a:lnTo>
                        <a:pt x="144" y="0"/>
                      </a:lnTo>
                      <a:lnTo>
                        <a:pt x="0" y="19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87" name="Google Shape;187;p6"/>
                <p:cNvSpPr/>
                <p:nvPr/>
              </p:nvSpPr>
              <p:spPr>
                <a:xfrm>
                  <a:off x="4368" y="576"/>
                  <a:ext cx="720" cy="144"/>
                </a:xfrm>
                <a:prstGeom prst="rect">
                  <a:avLst/>
                </a:prstGeom>
                <a:solidFill>
                  <a:srgbClr val="00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88" name="Google Shape;188;p6"/>
                <p:cNvSpPr/>
                <p:nvPr/>
              </p:nvSpPr>
              <p:spPr>
                <a:xfrm>
                  <a:off x="4368" y="384"/>
                  <a:ext cx="864" cy="192"/>
                </a:xfrm>
                <a:custGeom>
                  <a:avLst/>
                  <a:gdLst/>
                  <a:ahLst/>
                  <a:cxnLst/>
                  <a:rect l="l" t="t" r="r" b="b"/>
                  <a:pathLst>
                    <a:path w="864" h="192" extrusionOk="0">
                      <a:moveTo>
                        <a:pt x="0" y="192"/>
                      </a:moveTo>
                      <a:lnTo>
                        <a:pt x="720" y="192"/>
                      </a:lnTo>
                      <a:lnTo>
                        <a:pt x="864" y="0"/>
                      </a:lnTo>
                      <a:lnTo>
                        <a:pt x="192" y="0"/>
                      </a:lnTo>
                      <a:lnTo>
                        <a:pt x="0" y="192"/>
                      </a:lnTo>
                      <a:close/>
                    </a:path>
                  </a:pathLst>
                </a:custGeom>
                <a:solidFill>
                  <a:srgbClr val="00FF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89" name="Google Shape;189;p6"/>
                <p:cNvSpPr txBox="1"/>
                <p:nvPr/>
              </p:nvSpPr>
              <p:spPr>
                <a:xfrm>
                  <a:off x="4368" y="576"/>
                  <a:ext cx="720" cy="1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dirty="0">
                      <a:solidFill>
                        <a:schemeClr val="dk1"/>
                      </a:solidFill>
                      <a:latin typeface="Lato"/>
                      <a:ea typeface="Lato"/>
                      <a:cs typeface="Lato"/>
                      <a:sym typeface="Lato"/>
                    </a:rPr>
                    <a:t>Basis Data</a:t>
                  </a:r>
                  <a:endParaRPr dirty="0"/>
                </a:p>
              </p:txBody>
            </p:sp>
          </p:grpSp>
          <p:sp>
            <p:nvSpPr>
              <p:cNvPr id="190" name="Google Shape;190;p6"/>
              <p:cNvSpPr txBox="1"/>
              <p:nvPr/>
            </p:nvSpPr>
            <p:spPr>
              <a:xfrm>
                <a:off x="4393" y="1312"/>
                <a:ext cx="960" cy="53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id-ID" sz="1600" dirty="0">
                    <a:solidFill>
                      <a:schemeClr val="dk1"/>
                    </a:solidFill>
                    <a:latin typeface="Lato"/>
                    <a:ea typeface="Lato"/>
                    <a:cs typeface="Lato"/>
                    <a:sym typeface="Lato"/>
                  </a:rPr>
                  <a:t>Setelah menambah “Basis Data”</a:t>
                </a:r>
                <a:endParaRPr sz="1600" dirty="0"/>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dirty="0"/>
              <a:t>Konsep Stack (Menambah Elemen)</a:t>
            </a:r>
            <a:endParaRPr sz="3600" dirty="0"/>
          </a:p>
        </p:txBody>
      </p:sp>
      <p:sp>
        <p:nvSpPr>
          <p:cNvPr id="196" name="Google Shape;196;p7"/>
          <p:cNvSpPr/>
          <p:nvPr/>
        </p:nvSpPr>
        <p:spPr>
          <a:xfrm>
            <a:off x="2327590" y="4187918"/>
            <a:ext cx="2194560" cy="533400"/>
          </a:xfrm>
          <a:prstGeom prst="ellipse">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197" name="Google Shape;197;p7"/>
          <p:cNvSpPr/>
          <p:nvPr/>
        </p:nvSpPr>
        <p:spPr>
          <a:xfrm>
            <a:off x="2327590" y="3883119"/>
            <a:ext cx="2194560" cy="533400"/>
          </a:xfrm>
          <a:prstGeom prst="ellipse">
            <a:avLst/>
          </a:prstGeom>
          <a:solidFill>
            <a:schemeClr val="dk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198" name="Google Shape;198;p7"/>
          <p:cNvSpPr/>
          <p:nvPr/>
        </p:nvSpPr>
        <p:spPr>
          <a:xfrm>
            <a:off x="2327590" y="3578318"/>
            <a:ext cx="2194560" cy="533400"/>
          </a:xfrm>
          <a:prstGeom prst="ellipse">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199" name="Google Shape;199;p7"/>
          <p:cNvSpPr/>
          <p:nvPr/>
        </p:nvSpPr>
        <p:spPr>
          <a:xfrm>
            <a:off x="2327590" y="3273518"/>
            <a:ext cx="2194560" cy="533400"/>
          </a:xfrm>
          <a:prstGeom prst="ellipse">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00" name="Google Shape;200;p7"/>
          <p:cNvSpPr/>
          <p:nvPr/>
        </p:nvSpPr>
        <p:spPr>
          <a:xfrm>
            <a:off x="2327590" y="2968719"/>
            <a:ext cx="2194560" cy="533400"/>
          </a:xfrm>
          <a:prstGeom prst="ellipse">
            <a:avLst/>
          </a:prstGeom>
          <a:solidFill>
            <a:schemeClr val="hlink"/>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01" name="Google Shape;201;p7"/>
          <p:cNvSpPr/>
          <p:nvPr/>
        </p:nvSpPr>
        <p:spPr>
          <a:xfrm>
            <a:off x="2327590" y="2663918"/>
            <a:ext cx="2194560" cy="5334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02" name="Google Shape;202;p7"/>
          <p:cNvSpPr/>
          <p:nvPr/>
        </p:nvSpPr>
        <p:spPr>
          <a:xfrm>
            <a:off x="2327590" y="2282918"/>
            <a:ext cx="2194560" cy="533400"/>
          </a:xfrm>
          <a:prstGeom prst="ellipse">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03" name="Google Shape;203;p7"/>
          <p:cNvSpPr/>
          <p:nvPr/>
        </p:nvSpPr>
        <p:spPr>
          <a:xfrm>
            <a:off x="524045" y="1554120"/>
            <a:ext cx="2194560" cy="533400"/>
          </a:xfrm>
          <a:prstGeom prst="ellipse">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04" name="Google Shape;204;p7"/>
          <p:cNvSpPr txBox="1"/>
          <p:nvPr/>
        </p:nvSpPr>
        <p:spPr>
          <a:xfrm>
            <a:off x="720000" y="4060344"/>
            <a:ext cx="1295400" cy="523180"/>
          </a:xfrm>
          <a:prstGeom prst="rect">
            <a:avLst/>
          </a:prstGeom>
          <a:solidFill>
            <a:srgbClr val="FBE4D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b="0" dirty="0">
                <a:solidFill>
                  <a:schemeClr val="dk1"/>
                </a:solidFill>
                <a:latin typeface="Lato"/>
                <a:ea typeface="Lato"/>
                <a:cs typeface="Lato"/>
                <a:sym typeface="Lato"/>
              </a:rPr>
              <a:t>Bottom of Stack</a:t>
            </a:r>
            <a:endParaRPr dirty="0"/>
          </a:p>
        </p:txBody>
      </p:sp>
      <p:sp>
        <p:nvSpPr>
          <p:cNvPr id="205" name="Google Shape;205;p7"/>
          <p:cNvSpPr txBox="1"/>
          <p:nvPr/>
        </p:nvSpPr>
        <p:spPr>
          <a:xfrm>
            <a:off x="608358" y="2354203"/>
            <a:ext cx="1295400" cy="523180"/>
          </a:xfrm>
          <a:prstGeom prst="rect">
            <a:avLst/>
          </a:prstGeom>
          <a:solidFill>
            <a:srgbClr val="FBE4D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b="0" dirty="0">
                <a:solidFill>
                  <a:schemeClr val="dk1"/>
                </a:solidFill>
                <a:latin typeface="Lato"/>
                <a:ea typeface="Lato"/>
                <a:cs typeface="Lato"/>
                <a:sym typeface="Lato"/>
              </a:rPr>
              <a:t>Top of Stack lama</a:t>
            </a:r>
            <a:endParaRPr dirty="0"/>
          </a:p>
        </p:txBody>
      </p:sp>
      <p:cxnSp>
        <p:nvCxnSpPr>
          <p:cNvPr id="206" name="Google Shape;206;p7"/>
          <p:cNvCxnSpPr>
            <a:cxnSpLocks/>
            <a:stCxn id="205" idx="3"/>
          </p:cNvCxnSpPr>
          <p:nvPr/>
        </p:nvCxnSpPr>
        <p:spPr>
          <a:xfrm flipV="1">
            <a:off x="1903758" y="2610700"/>
            <a:ext cx="465524" cy="5093"/>
          </a:xfrm>
          <a:prstGeom prst="straightConnector1">
            <a:avLst/>
          </a:prstGeom>
          <a:noFill/>
          <a:ln w="38100" cap="flat" cmpd="sng">
            <a:solidFill>
              <a:schemeClr val="accent2"/>
            </a:solidFill>
            <a:prstDash val="solid"/>
            <a:round/>
            <a:headEnd type="none" w="med" len="med"/>
            <a:tailEnd type="triangle" w="med" len="med"/>
          </a:ln>
        </p:spPr>
      </p:cxnSp>
      <p:cxnSp>
        <p:nvCxnSpPr>
          <p:cNvPr id="207" name="Google Shape;207;p7"/>
          <p:cNvCxnSpPr>
            <a:cxnSpLocks/>
          </p:cNvCxnSpPr>
          <p:nvPr/>
        </p:nvCxnSpPr>
        <p:spPr>
          <a:xfrm>
            <a:off x="2015400" y="4527173"/>
            <a:ext cx="389550" cy="0"/>
          </a:xfrm>
          <a:prstGeom prst="straightConnector1">
            <a:avLst/>
          </a:prstGeom>
          <a:noFill/>
          <a:ln w="38100" cap="flat" cmpd="sng">
            <a:solidFill>
              <a:schemeClr val="accent2"/>
            </a:solidFill>
            <a:prstDash val="solid"/>
            <a:round/>
            <a:headEnd type="none" w="med" len="med"/>
            <a:tailEnd type="triangle" w="med" len="med"/>
          </a:ln>
        </p:spPr>
      </p:cxnSp>
      <p:cxnSp>
        <p:nvCxnSpPr>
          <p:cNvPr id="208" name="Google Shape;208;p7"/>
          <p:cNvCxnSpPr>
            <a:cxnSpLocks/>
            <a:endCxn id="202" idx="1"/>
          </p:cNvCxnSpPr>
          <p:nvPr/>
        </p:nvCxnSpPr>
        <p:spPr>
          <a:xfrm>
            <a:off x="2160924" y="2071777"/>
            <a:ext cx="488052" cy="289256"/>
          </a:xfrm>
          <a:prstGeom prst="straightConnector1">
            <a:avLst/>
          </a:prstGeom>
          <a:noFill/>
          <a:ln w="38100" cap="flat" cmpd="sng">
            <a:solidFill>
              <a:schemeClr val="dk1"/>
            </a:solidFill>
            <a:prstDash val="dash"/>
            <a:round/>
            <a:headEnd type="none" w="med" len="med"/>
            <a:tailEnd type="triangle" w="med" len="med"/>
          </a:ln>
        </p:spPr>
      </p:cxnSp>
      <p:sp>
        <p:nvSpPr>
          <p:cNvPr id="209" name="Google Shape;209;p7"/>
          <p:cNvSpPr txBox="1"/>
          <p:nvPr/>
        </p:nvSpPr>
        <p:spPr>
          <a:xfrm>
            <a:off x="4622526" y="1180349"/>
            <a:ext cx="3325346" cy="646331"/>
          </a:xfrm>
          <a:prstGeom prst="rect">
            <a:avLst/>
          </a:prstGeom>
          <a:solidFill>
            <a:srgbClr val="0020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1800" b="0" dirty="0">
                <a:solidFill>
                  <a:schemeClr val="lt1"/>
                </a:solidFill>
                <a:latin typeface="Lato"/>
                <a:ea typeface="Lato"/>
                <a:cs typeface="Lato"/>
                <a:sym typeface="Lato"/>
              </a:rPr>
              <a:t>Elemen baru ditambahkan sebagai </a:t>
            </a:r>
            <a:r>
              <a:rPr lang="id-ID" sz="1800" b="1" dirty="0">
                <a:solidFill>
                  <a:schemeClr val="lt1"/>
                </a:solidFill>
                <a:latin typeface="Lato"/>
                <a:ea typeface="Lato"/>
                <a:cs typeface="Lato"/>
                <a:sym typeface="Lato"/>
              </a:rPr>
              <a:t>Top of Stack </a:t>
            </a:r>
            <a:r>
              <a:rPr lang="id-ID" sz="1800" b="0" dirty="0">
                <a:solidFill>
                  <a:schemeClr val="lt1"/>
                </a:solidFill>
                <a:latin typeface="Lato"/>
                <a:ea typeface="Lato"/>
                <a:cs typeface="Lato"/>
                <a:sym typeface="Lato"/>
              </a:rPr>
              <a:t>baru</a:t>
            </a:r>
            <a:endParaRPr dirty="0"/>
          </a:p>
        </p:txBody>
      </p:sp>
      <p:sp>
        <p:nvSpPr>
          <p:cNvPr id="210" name="Google Shape;210;p7"/>
          <p:cNvSpPr/>
          <p:nvPr/>
        </p:nvSpPr>
        <p:spPr>
          <a:xfrm>
            <a:off x="6489588" y="4226019"/>
            <a:ext cx="2194560" cy="533400"/>
          </a:xfrm>
          <a:prstGeom prst="ellipse">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11" name="Google Shape;211;p7"/>
          <p:cNvSpPr/>
          <p:nvPr/>
        </p:nvSpPr>
        <p:spPr>
          <a:xfrm>
            <a:off x="6489588" y="3921220"/>
            <a:ext cx="2194560" cy="533400"/>
          </a:xfrm>
          <a:prstGeom prst="ellipse">
            <a:avLst/>
          </a:prstGeom>
          <a:solidFill>
            <a:schemeClr val="dk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12" name="Google Shape;212;p7"/>
          <p:cNvSpPr/>
          <p:nvPr/>
        </p:nvSpPr>
        <p:spPr>
          <a:xfrm>
            <a:off x="6489588" y="3616419"/>
            <a:ext cx="2194560" cy="533400"/>
          </a:xfrm>
          <a:prstGeom prst="ellipse">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13" name="Google Shape;213;p7"/>
          <p:cNvSpPr/>
          <p:nvPr/>
        </p:nvSpPr>
        <p:spPr>
          <a:xfrm>
            <a:off x="6489588" y="3311619"/>
            <a:ext cx="2194560" cy="533400"/>
          </a:xfrm>
          <a:prstGeom prst="ellipse">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14" name="Google Shape;214;p7"/>
          <p:cNvSpPr/>
          <p:nvPr/>
        </p:nvSpPr>
        <p:spPr>
          <a:xfrm>
            <a:off x="6489588" y="3006820"/>
            <a:ext cx="2194560" cy="533400"/>
          </a:xfrm>
          <a:prstGeom prst="ellipse">
            <a:avLst/>
          </a:prstGeom>
          <a:solidFill>
            <a:schemeClr val="hlink"/>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15" name="Google Shape;215;p7"/>
          <p:cNvSpPr/>
          <p:nvPr/>
        </p:nvSpPr>
        <p:spPr>
          <a:xfrm>
            <a:off x="6489588" y="2702019"/>
            <a:ext cx="2194560" cy="5334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16" name="Google Shape;216;p7"/>
          <p:cNvSpPr/>
          <p:nvPr/>
        </p:nvSpPr>
        <p:spPr>
          <a:xfrm>
            <a:off x="6489588" y="2321019"/>
            <a:ext cx="2194560" cy="533400"/>
          </a:xfrm>
          <a:prstGeom prst="ellipse">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17" name="Google Shape;217;p7"/>
          <p:cNvSpPr/>
          <p:nvPr/>
        </p:nvSpPr>
        <p:spPr>
          <a:xfrm>
            <a:off x="6489588" y="1940019"/>
            <a:ext cx="2194560" cy="533400"/>
          </a:xfrm>
          <a:prstGeom prst="ellipse">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18" name="Google Shape;218;p7"/>
          <p:cNvSpPr txBox="1"/>
          <p:nvPr/>
        </p:nvSpPr>
        <p:spPr>
          <a:xfrm>
            <a:off x="4824866" y="1912724"/>
            <a:ext cx="1280160" cy="523180"/>
          </a:xfrm>
          <a:prstGeom prst="rect">
            <a:avLst/>
          </a:prstGeom>
          <a:solidFill>
            <a:srgbClr val="FBE4D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b="0" dirty="0">
                <a:solidFill>
                  <a:schemeClr val="dk1"/>
                </a:solidFill>
                <a:latin typeface="Lato"/>
                <a:ea typeface="Lato"/>
                <a:cs typeface="Lato"/>
                <a:sym typeface="Lato"/>
              </a:rPr>
              <a:t>Top of Stack baru</a:t>
            </a:r>
            <a:endParaRPr b="0" dirty="0">
              <a:solidFill>
                <a:schemeClr val="dk1"/>
              </a:solidFill>
              <a:latin typeface="Lato"/>
              <a:ea typeface="Lato"/>
              <a:cs typeface="Lato"/>
              <a:sym typeface="Lato"/>
            </a:endParaRPr>
          </a:p>
        </p:txBody>
      </p:sp>
      <p:sp>
        <p:nvSpPr>
          <p:cNvPr id="219" name="Google Shape;219;p7"/>
          <p:cNvSpPr txBox="1"/>
          <p:nvPr/>
        </p:nvSpPr>
        <p:spPr>
          <a:xfrm>
            <a:off x="4834340" y="4193028"/>
            <a:ext cx="1280160" cy="523180"/>
          </a:xfrm>
          <a:prstGeom prst="rect">
            <a:avLst/>
          </a:prstGeom>
          <a:solidFill>
            <a:srgbClr val="FBE4D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b="0" dirty="0">
                <a:solidFill>
                  <a:schemeClr val="dk1"/>
                </a:solidFill>
                <a:latin typeface="Lato"/>
                <a:ea typeface="Lato"/>
                <a:cs typeface="Lato"/>
                <a:sym typeface="Lato"/>
              </a:rPr>
              <a:t>Bottom of Stack</a:t>
            </a:r>
            <a:endParaRPr dirty="0"/>
          </a:p>
        </p:txBody>
      </p:sp>
      <p:cxnSp>
        <p:nvCxnSpPr>
          <p:cNvPr id="220" name="Google Shape;220;p7"/>
          <p:cNvCxnSpPr>
            <a:cxnSpLocks/>
            <a:stCxn id="219" idx="3"/>
            <a:endCxn id="210" idx="2"/>
          </p:cNvCxnSpPr>
          <p:nvPr/>
        </p:nvCxnSpPr>
        <p:spPr>
          <a:xfrm>
            <a:off x="6114500" y="4454618"/>
            <a:ext cx="375088" cy="38101"/>
          </a:xfrm>
          <a:prstGeom prst="straightConnector1">
            <a:avLst/>
          </a:prstGeom>
          <a:noFill/>
          <a:ln w="38100" cap="flat" cmpd="sng">
            <a:solidFill>
              <a:schemeClr val="accent2"/>
            </a:solidFill>
            <a:prstDash val="solid"/>
            <a:round/>
            <a:headEnd type="none" w="med" len="med"/>
            <a:tailEnd type="triangle" w="med" len="med"/>
          </a:ln>
        </p:spPr>
      </p:cxnSp>
      <p:cxnSp>
        <p:nvCxnSpPr>
          <p:cNvPr id="221" name="Google Shape;221;p7"/>
          <p:cNvCxnSpPr>
            <a:cxnSpLocks/>
            <a:stCxn id="218" idx="3"/>
          </p:cNvCxnSpPr>
          <p:nvPr/>
        </p:nvCxnSpPr>
        <p:spPr>
          <a:xfrm>
            <a:off x="6105026" y="2174314"/>
            <a:ext cx="384562" cy="9051"/>
          </a:xfrm>
          <a:prstGeom prst="straightConnector1">
            <a:avLst/>
          </a:prstGeom>
          <a:noFill/>
          <a:ln w="38100" cap="flat" cmpd="sng">
            <a:solidFill>
              <a:schemeClr val="accent2"/>
            </a:solidFill>
            <a:prstDash val="solid"/>
            <a:round/>
            <a:headEnd type="none" w="med" len="med"/>
            <a:tailEnd type="triangle" w="med" len="med"/>
          </a:ln>
        </p:spPr>
      </p:cxnSp>
      <p:cxnSp>
        <p:nvCxnSpPr>
          <p:cNvPr id="222" name="Google Shape;222;p7"/>
          <p:cNvCxnSpPr/>
          <p:nvPr/>
        </p:nvCxnSpPr>
        <p:spPr>
          <a:xfrm>
            <a:off x="5127168" y="3475552"/>
            <a:ext cx="838200" cy="0"/>
          </a:xfrm>
          <a:prstGeom prst="straightConnector1">
            <a:avLst/>
          </a:prstGeom>
          <a:noFill/>
          <a:ln w="127000" cap="flat" cmpd="sng">
            <a:solidFill>
              <a:schemeClr val="dk1"/>
            </a:solidFill>
            <a:prstDash val="solid"/>
            <a:round/>
            <a:headEnd type="none" w="med" len="med"/>
            <a:tailEnd type="triangle" w="med" len="med"/>
          </a:ln>
        </p:spPr>
      </p:cxnSp>
      <p:sp>
        <p:nvSpPr>
          <p:cNvPr id="223" name="Google Shape;223;p7"/>
          <p:cNvSpPr txBox="1"/>
          <p:nvPr/>
        </p:nvSpPr>
        <p:spPr>
          <a:xfrm>
            <a:off x="2583456" y="1971731"/>
            <a:ext cx="1462159"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d-ID" sz="1600" dirty="0">
                <a:solidFill>
                  <a:schemeClr val="dk1"/>
                </a:solidFill>
                <a:latin typeface="Lato"/>
                <a:ea typeface="Lato"/>
                <a:cs typeface="Lato"/>
                <a:sym typeface="Lato"/>
              </a:rPr>
              <a:t>ditambahkan</a:t>
            </a:r>
            <a:endParaRPr sz="1600" dirty="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500"/>
              <a:buFont typeface="Calibri"/>
              <a:buNone/>
            </a:pPr>
            <a:r>
              <a:rPr lang="id-ID" sz="3600"/>
              <a:t>Konsep Stack (Menghapus Elemen)</a:t>
            </a:r>
            <a:endParaRPr sz="3600"/>
          </a:p>
        </p:txBody>
      </p:sp>
      <p:sp>
        <p:nvSpPr>
          <p:cNvPr id="229" name="Google Shape;229;p8"/>
          <p:cNvSpPr txBox="1"/>
          <p:nvPr/>
        </p:nvSpPr>
        <p:spPr>
          <a:xfrm>
            <a:off x="720000" y="1180349"/>
            <a:ext cx="2865029" cy="646290"/>
          </a:xfrm>
          <a:prstGeom prst="rect">
            <a:avLst/>
          </a:prstGeom>
          <a:solidFill>
            <a:srgbClr val="00206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sz="1800" b="0" dirty="0">
                <a:solidFill>
                  <a:schemeClr val="lt1"/>
                </a:solidFill>
                <a:latin typeface="Lato"/>
                <a:ea typeface="Lato"/>
                <a:cs typeface="Lato"/>
                <a:sym typeface="Lato"/>
              </a:rPr>
              <a:t>Elemen dikeluarkan dari </a:t>
            </a:r>
            <a:r>
              <a:rPr lang="id-ID" sz="1800" b="1" dirty="0">
                <a:solidFill>
                  <a:schemeClr val="lt1"/>
                </a:solidFill>
                <a:latin typeface="Lato"/>
                <a:ea typeface="Lato"/>
                <a:cs typeface="Lato"/>
                <a:sym typeface="Lato"/>
              </a:rPr>
              <a:t>Top of Stack</a:t>
            </a:r>
            <a:endParaRPr sz="1800" b="0" dirty="0">
              <a:solidFill>
                <a:schemeClr val="lt1"/>
              </a:solidFill>
              <a:latin typeface="Lato"/>
              <a:ea typeface="Lato"/>
              <a:cs typeface="Lato"/>
              <a:sym typeface="Lato"/>
            </a:endParaRPr>
          </a:p>
        </p:txBody>
      </p:sp>
      <p:sp>
        <p:nvSpPr>
          <p:cNvPr id="230" name="Google Shape;230;p8"/>
          <p:cNvSpPr/>
          <p:nvPr/>
        </p:nvSpPr>
        <p:spPr>
          <a:xfrm>
            <a:off x="2238641" y="4212325"/>
            <a:ext cx="2194560" cy="533400"/>
          </a:xfrm>
          <a:prstGeom prst="ellipse">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31" name="Google Shape;231;p8"/>
          <p:cNvSpPr/>
          <p:nvPr/>
        </p:nvSpPr>
        <p:spPr>
          <a:xfrm>
            <a:off x="2238641" y="3907526"/>
            <a:ext cx="2194560" cy="533400"/>
          </a:xfrm>
          <a:prstGeom prst="ellipse">
            <a:avLst/>
          </a:prstGeom>
          <a:solidFill>
            <a:schemeClr val="dk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32" name="Google Shape;232;p8"/>
          <p:cNvSpPr/>
          <p:nvPr/>
        </p:nvSpPr>
        <p:spPr>
          <a:xfrm>
            <a:off x="2238641" y="3602725"/>
            <a:ext cx="2194560" cy="533400"/>
          </a:xfrm>
          <a:prstGeom prst="ellipse">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33" name="Google Shape;233;p8"/>
          <p:cNvSpPr/>
          <p:nvPr/>
        </p:nvSpPr>
        <p:spPr>
          <a:xfrm>
            <a:off x="2238641" y="3297925"/>
            <a:ext cx="2194560" cy="533400"/>
          </a:xfrm>
          <a:prstGeom prst="ellipse">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34" name="Google Shape;234;p8"/>
          <p:cNvSpPr/>
          <p:nvPr/>
        </p:nvSpPr>
        <p:spPr>
          <a:xfrm>
            <a:off x="2238641" y="2993126"/>
            <a:ext cx="2194560" cy="533400"/>
          </a:xfrm>
          <a:prstGeom prst="ellipse">
            <a:avLst/>
          </a:prstGeom>
          <a:solidFill>
            <a:schemeClr val="hlink"/>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35" name="Google Shape;235;p8"/>
          <p:cNvSpPr/>
          <p:nvPr/>
        </p:nvSpPr>
        <p:spPr>
          <a:xfrm>
            <a:off x="2238641" y="2688325"/>
            <a:ext cx="2194560" cy="5334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36" name="Google Shape;236;p8"/>
          <p:cNvSpPr/>
          <p:nvPr/>
        </p:nvSpPr>
        <p:spPr>
          <a:xfrm>
            <a:off x="2238641" y="2307325"/>
            <a:ext cx="2194560" cy="533400"/>
          </a:xfrm>
          <a:prstGeom prst="ellipse">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37" name="Google Shape;237;p8"/>
          <p:cNvSpPr/>
          <p:nvPr/>
        </p:nvSpPr>
        <p:spPr>
          <a:xfrm>
            <a:off x="2238641" y="1926325"/>
            <a:ext cx="2194560" cy="533400"/>
          </a:xfrm>
          <a:prstGeom prst="ellipse">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38" name="Google Shape;238;p8"/>
          <p:cNvSpPr txBox="1"/>
          <p:nvPr/>
        </p:nvSpPr>
        <p:spPr>
          <a:xfrm>
            <a:off x="628361" y="1933155"/>
            <a:ext cx="1280160" cy="523180"/>
          </a:xfrm>
          <a:prstGeom prst="rect">
            <a:avLst/>
          </a:prstGeom>
          <a:solidFill>
            <a:srgbClr val="FBE4D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b="0" dirty="0">
                <a:solidFill>
                  <a:schemeClr val="dk1"/>
                </a:solidFill>
                <a:latin typeface="Lato"/>
                <a:ea typeface="Lato"/>
                <a:cs typeface="Lato"/>
                <a:sym typeface="Lato"/>
              </a:rPr>
              <a:t>Top of Stack lama</a:t>
            </a:r>
            <a:endParaRPr dirty="0"/>
          </a:p>
        </p:txBody>
      </p:sp>
      <p:sp>
        <p:nvSpPr>
          <p:cNvPr id="239" name="Google Shape;239;p8"/>
          <p:cNvSpPr txBox="1"/>
          <p:nvPr/>
        </p:nvSpPr>
        <p:spPr>
          <a:xfrm>
            <a:off x="540310" y="4175028"/>
            <a:ext cx="1280160" cy="523180"/>
          </a:xfrm>
          <a:prstGeom prst="rect">
            <a:avLst/>
          </a:prstGeom>
          <a:solidFill>
            <a:srgbClr val="FBE4D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b="0" dirty="0">
                <a:solidFill>
                  <a:schemeClr val="dk1"/>
                </a:solidFill>
                <a:latin typeface="Lato"/>
                <a:ea typeface="Lato"/>
                <a:cs typeface="Lato"/>
                <a:sym typeface="Lato"/>
              </a:rPr>
              <a:t>Bottom of Stack</a:t>
            </a:r>
            <a:endParaRPr dirty="0"/>
          </a:p>
        </p:txBody>
      </p:sp>
      <p:cxnSp>
        <p:nvCxnSpPr>
          <p:cNvPr id="240" name="Google Shape;240;p8"/>
          <p:cNvCxnSpPr>
            <a:cxnSpLocks/>
            <a:stCxn id="239" idx="3"/>
          </p:cNvCxnSpPr>
          <p:nvPr/>
        </p:nvCxnSpPr>
        <p:spPr>
          <a:xfrm>
            <a:off x="1820470" y="4436618"/>
            <a:ext cx="459976" cy="57397"/>
          </a:xfrm>
          <a:prstGeom prst="straightConnector1">
            <a:avLst/>
          </a:prstGeom>
          <a:noFill/>
          <a:ln w="38100" cap="flat" cmpd="sng">
            <a:solidFill>
              <a:schemeClr val="accent2"/>
            </a:solidFill>
            <a:prstDash val="solid"/>
            <a:round/>
            <a:headEnd type="none" w="med" len="med"/>
            <a:tailEnd type="triangle" w="med" len="med"/>
          </a:ln>
        </p:spPr>
      </p:cxnSp>
      <p:cxnSp>
        <p:nvCxnSpPr>
          <p:cNvPr id="241" name="Google Shape;241;p8"/>
          <p:cNvCxnSpPr>
            <a:cxnSpLocks/>
            <a:stCxn id="238" idx="3"/>
            <a:endCxn id="237" idx="2"/>
          </p:cNvCxnSpPr>
          <p:nvPr/>
        </p:nvCxnSpPr>
        <p:spPr>
          <a:xfrm flipV="1">
            <a:off x="1908521" y="2193025"/>
            <a:ext cx="330120" cy="1720"/>
          </a:xfrm>
          <a:prstGeom prst="straightConnector1">
            <a:avLst/>
          </a:prstGeom>
          <a:noFill/>
          <a:ln w="38100" cap="flat" cmpd="sng">
            <a:solidFill>
              <a:schemeClr val="accent2"/>
            </a:solidFill>
            <a:prstDash val="solid"/>
            <a:round/>
            <a:headEnd type="none" w="med" len="med"/>
            <a:tailEnd type="triangle" w="med" len="med"/>
          </a:ln>
        </p:spPr>
      </p:cxnSp>
      <p:cxnSp>
        <p:nvCxnSpPr>
          <p:cNvPr id="242" name="Google Shape;242;p8"/>
          <p:cNvCxnSpPr/>
          <p:nvPr/>
        </p:nvCxnSpPr>
        <p:spPr>
          <a:xfrm>
            <a:off x="4887048" y="3473636"/>
            <a:ext cx="838200" cy="0"/>
          </a:xfrm>
          <a:prstGeom prst="straightConnector1">
            <a:avLst/>
          </a:prstGeom>
          <a:noFill/>
          <a:ln w="127000" cap="flat" cmpd="sng">
            <a:solidFill>
              <a:schemeClr val="dk1"/>
            </a:solidFill>
            <a:prstDash val="solid"/>
            <a:round/>
            <a:headEnd type="none" w="med" len="med"/>
            <a:tailEnd type="triangle" w="med" len="med"/>
          </a:ln>
        </p:spPr>
      </p:cxnSp>
      <p:sp>
        <p:nvSpPr>
          <p:cNvPr id="243" name="Google Shape;243;p8"/>
          <p:cNvSpPr/>
          <p:nvPr/>
        </p:nvSpPr>
        <p:spPr>
          <a:xfrm>
            <a:off x="6486764" y="4183302"/>
            <a:ext cx="2194560" cy="533400"/>
          </a:xfrm>
          <a:prstGeom prst="ellipse">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44" name="Google Shape;244;p8"/>
          <p:cNvSpPr/>
          <p:nvPr/>
        </p:nvSpPr>
        <p:spPr>
          <a:xfrm>
            <a:off x="6486764" y="3878503"/>
            <a:ext cx="2194560" cy="533400"/>
          </a:xfrm>
          <a:prstGeom prst="ellipse">
            <a:avLst/>
          </a:prstGeom>
          <a:solidFill>
            <a:schemeClr val="dk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45" name="Google Shape;245;p8"/>
          <p:cNvSpPr/>
          <p:nvPr/>
        </p:nvSpPr>
        <p:spPr>
          <a:xfrm>
            <a:off x="6486764" y="3573702"/>
            <a:ext cx="2194560" cy="533400"/>
          </a:xfrm>
          <a:prstGeom prst="ellipse">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46" name="Google Shape;246;p8"/>
          <p:cNvSpPr/>
          <p:nvPr/>
        </p:nvSpPr>
        <p:spPr>
          <a:xfrm>
            <a:off x="6486764" y="3268902"/>
            <a:ext cx="2194560" cy="533400"/>
          </a:xfrm>
          <a:prstGeom prst="ellipse">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47" name="Google Shape;247;p8"/>
          <p:cNvSpPr/>
          <p:nvPr/>
        </p:nvSpPr>
        <p:spPr>
          <a:xfrm>
            <a:off x="6486764" y="2964103"/>
            <a:ext cx="2194560" cy="533400"/>
          </a:xfrm>
          <a:prstGeom prst="ellipse">
            <a:avLst/>
          </a:prstGeom>
          <a:solidFill>
            <a:schemeClr val="hlink"/>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48" name="Google Shape;248;p8"/>
          <p:cNvSpPr/>
          <p:nvPr/>
        </p:nvSpPr>
        <p:spPr>
          <a:xfrm>
            <a:off x="6486764" y="2659302"/>
            <a:ext cx="2194560" cy="5334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49" name="Google Shape;249;p8"/>
          <p:cNvSpPr/>
          <p:nvPr/>
        </p:nvSpPr>
        <p:spPr>
          <a:xfrm>
            <a:off x="6486764" y="2278302"/>
            <a:ext cx="2194560" cy="533400"/>
          </a:xfrm>
          <a:prstGeom prst="ellipse">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50" name="Google Shape;250;p8"/>
          <p:cNvSpPr/>
          <p:nvPr/>
        </p:nvSpPr>
        <p:spPr>
          <a:xfrm>
            <a:off x="6072950" y="1219733"/>
            <a:ext cx="2194560" cy="533400"/>
          </a:xfrm>
          <a:prstGeom prst="ellipse">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endParaRPr sz="2000" b="1">
              <a:solidFill>
                <a:schemeClr val="dk1"/>
              </a:solidFill>
              <a:latin typeface="Arial"/>
              <a:ea typeface="Arial"/>
              <a:cs typeface="Arial"/>
              <a:sym typeface="Arial"/>
            </a:endParaRPr>
          </a:p>
        </p:txBody>
      </p:sp>
      <p:sp>
        <p:nvSpPr>
          <p:cNvPr id="251" name="Google Shape;251;p8"/>
          <p:cNvSpPr txBox="1"/>
          <p:nvPr/>
        </p:nvSpPr>
        <p:spPr>
          <a:xfrm>
            <a:off x="4761565" y="4169943"/>
            <a:ext cx="1295400" cy="523180"/>
          </a:xfrm>
          <a:prstGeom prst="rect">
            <a:avLst/>
          </a:prstGeom>
          <a:solidFill>
            <a:srgbClr val="FBE4D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b="0" dirty="0">
                <a:solidFill>
                  <a:schemeClr val="dk1"/>
                </a:solidFill>
                <a:latin typeface="Lato"/>
                <a:ea typeface="Lato"/>
                <a:cs typeface="Lato"/>
                <a:sym typeface="Lato"/>
              </a:rPr>
              <a:t>Bottom of Stack</a:t>
            </a:r>
            <a:endParaRPr dirty="0"/>
          </a:p>
        </p:txBody>
      </p:sp>
      <p:sp>
        <p:nvSpPr>
          <p:cNvPr id="252" name="Google Shape;252;p8"/>
          <p:cNvSpPr txBox="1"/>
          <p:nvPr/>
        </p:nvSpPr>
        <p:spPr>
          <a:xfrm>
            <a:off x="4700706" y="2283206"/>
            <a:ext cx="1295400" cy="523180"/>
          </a:xfrm>
          <a:prstGeom prst="rect">
            <a:avLst/>
          </a:prstGeom>
          <a:solidFill>
            <a:srgbClr val="FBE4D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d-ID" b="0" dirty="0">
                <a:solidFill>
                  <a:schemeClr val="dk1"/>
                </a:solidFill>
                <a:latin typeface="Lato"/>
                <a:ea typeface="Lato"/>
                <a:cs typeface="Lato"/>
                <a:sym typeface="Lato"/>
              </a:rPr>
              <a:t>Top of Stack baru</a:t>
            </a:r>
            <a:endParaRPr b="0" dirty="0">
              <a:solidFill>
                <a:schemeClr val="dk1"/>
              </a:solidFill>
              <a:latin typeface="Lato"/>
              <a:ea typeface="Lato"/>
              <a:cs typeface="Lato"/>
              <a:sym typeface="Lato"/>
            </a:endParaRPr>
          </a:p>
        </p:txBody>
      </p:sp>
      <p:cxnSp>
        <p:nvCxnSpPr>
          <p:cNvPr id="253" name="Google Shape;253;p8"/>
          <p:cNvCxnSpPr>
            <a:cxnSpLocks/>
            <a:stCxn id="252" idx="3"/>
            <a:endCxn id="249" idx="2"/>
          </p:cNvCxnSpPr>
          <p:nvPr/>
        </p:nvCxnSpPr>
        <p:spPr>
          <a:xfrm>
            <a:off x="5996106" y="2544796"/>
            <a:ext cx="490658" cy="206"/>
          </a:xfrm>
          <a:prstGeom prst="straightConnector1">
            <a:avLst/>
          </a:prstGeom>
          <a:noFill/>
          <a:ln w="38100" cap="flat" cmpd="sng">
            <a:solidFill>
              <a:schemeClr val="accent2"/>
            </a:solidFill>
            <a:prstDash val="solid"/>
            <a:round/>
            <a:headEnd type="none" w="med" len="med"/>
            <a:tailEnd type="triangle" w="med" len="med"/>
          </a:ln>
        </p:spPr>
      </p:cxnSp>
      <p:cxnSp>
        <p:nvCxnSpPr>
          <p:cNvPr id="254" name="Google Shape;254;p8"/>
          <p:cNvCxnSpPr>
            <a:cxnSpLocks/>
            <a:stCxn id="251" idx="3"/>
          </p:cNvCxnSpPr>
          <p:nvPr/>
        </p:nvCxnSpPr>
        <p:spPr>
          <a:xfrm>
            <a:off x="6056965" y="4431533"/>
            <a:ext cx="489270" cy="47865"/>
          </a:xfrm>
          <a:prstGeom prst="straightConnector1">
            <a:avLst/>
          </a:prstGeom>
          <a:noFill/>
          <a:ln w="38100" cap="flat" cmpd="sng">
            <a:solidFill>
              <a:schemeClr val="accent2"/>
            </a:solidFill>
            <a:prstDash val="solid"/>
            <a:round/>
            <a:headEnd type="none" w="med" len="med"/>
            <a:tailEnd type="triangle" w="med" len="med"/>
          </a:ln>
        </p:spPr>
      </p:cxnSp>
      <p:cxnSp>
        <p:nvCxnSpPr>
          <p:cNvPr id="255" name="Google Shape;255;p8"/>
          <p:cNvCxnSpPr>
            <a:cxnSpLocks/>
          </p:cNvCxnSpPr>
          <p:nvPr/>
        </p:nvCxnSpPr>
        <p:spPr>
          <a:xfrm flipH="1" flipV="1">
            <a:off x="7024915" y="1776109"/>
            <a:ext cx="348257" cy="477389"/>
          </a:xfrm>
          <a:prstGeom prst="straightConnector1">
            <a:avLst/>
          </a:prstGeom>
          <a:noFill/>
          <a:ln w="38100" cap="flat" cmpd="sng">
            <a:solidFill>
              <a:schemeClr val="dk1"/>
            </a:solidFill>
            <a:prstDash val="dash"/>
            <a:round/>
            <a:headEnd type="none" w="med" len="med"/>
            <a:tailEnd type="triangle" w="med" len="med"/>
          </a:ln>
        </p:spPr>
      </p:cxnSp>
      <p:sp>
        <p:nvSpPr>
          <p:cNvPr id="256" name="Google Shape;256;p8"/>
          <p:cNvSpPr txBox="1"/>
          <p:nvPr/>
        </p:nvSpPr>
        <p:spPr>
          <a:xfrm>
            <a:off x="7373172" y="1948145"/>
            <a:ext cx="146215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d-ID" sz="1800">
                <a:solidFill>
                  <a:schemeClr val="dk1"/>
                </a:solidFill>
                <a:latin typeface="Lato"/>
                <a:ea typeface="Lato"/>
                <a:cs typeface="Lato"/>
                <a:sym typeface="Lato"/>
              </a:rPr>
              <a:t>dikeluarkan</a:t>
            </a:r>
            <a:endParaRPr sz="18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TotalTime>
  <Words>3154</Words>
  <Application>Microsoft Office PowerPoint</Application>
  <PresentationFormat>On-screen Show (16:9)</PresentationFormat>
  <Paragraphs>749</Paragraphs>
  <Slides>64</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Roboto Light</vt:lpstr>
      <vt:lpstr>Calibri</vt:lpstr>
      <vt:lpstr>Noto Sans Symbols</vt:lpstr>
      <vt:lpstr>Fjalla One</vt:lpstr>
      <vt:lpstr>Times New Roman</vt:lpstr>
      <vt:lpstr>Lato</vt:lpstr>
      <vt:lpstr>Wingdings</vt:lpstr>
      <vt:lpstr>Theme1</vt:lpstr>
      <vt:lpstr>STACK</vt:lpstr>
      <vt:lpstr>Capaian Pembelajaran</vt:lpstr>
      <vt:lpstr>Jenis Struktur Data</vt:lpstr>
      <vt:lpstr>Definisi Struktur Data Linear</vt:lpstr>
      <vt:lpstr>Definisi Stack</vt:lpstr>
      <vt:lpstr>Penerapan Stack</vt:lpstr>
      <vt:lpstr>Konsep Stack</vt:lpstr>
      <vt:lpstr>Konsep Stack (Menambah Elemen)</vt:lpstr>
      <vt:lpstr>Konsep Stack (Menghapus Elemen)</vt:lpstr>
      <vt:lpstr>Operasi Stack</vt:lpstr>
      <vt:lpstr>Cara Kerja Stack</vt:lpstr>
      <vt:lpstr>Deklarasi Stack</vt:lpstr>
      <vt:lpstr>Inisialisasi Stack</vt:lpstr>
      <vt:lpstr>Inisialisasi Stack</vt:lpstr>
      <vt:lpstr>Fungsi IsFull</vt:lpstr>
      <vt:lpstr>Fungsi IsFull</vt:lpstr>
      <vt:lpstr>Fungsi IsEmpty</vt:lpstr>
      <vt:lpstr>Fungsi Push</vt:lpstr>
      <vt:lpstr>Fungsi Push</vt:lpstr>
      <vt:lpstr>Fungsi Pop</vt:lpstr>
      <vt:lpstr>Fungsi Pop</vt:lpstr>
      <vt:lpstr>Fungsi Peek</vt:lpstr>
      <vt:lpstr>Fungsi Print</vt:lpstr>
      <vt:lpstr>Fungsi Print</vt:lpstr>
      <vt:lpstr>Fungsi Clear</vt:lpstr>
      <vt:lpstr>PowerPoint Presentation</vt:lpstr>
      <vt:lpstr>Expressions</vt:lpstr>
      <vt:lpstr>Postfix Expressions</vt:lpstr>
      <vt:lpstr>Derajat Operator Aritmatika</vt:lpstr>
      <vt:lpstr>Algoritma Konversi Infix ke Postfix</vt:lpstr>
      <vt:lpstr>Studi Kasus 1</vt:lpstr>
      <vt:lpstr>Studi Kasus 1 - Penyelesaian</vt:lpstr>
      <vt:lpstr>Studi Kasus 1 - Penyelesaian</vt:lpstr>
      <vt:lpstr>Studi Kasus 1 - Penyelesaian</vt:lpstr>
      <vt:lpstr>Studi Kasus 1 - Penyelesaian</vt:lpstr>
      <vt:lpstr>Studi Kasus 1 - Penyelesaian</vt:lpstr>
      <vt:lpstr>Studi Kasus 1 - Penyelesaian</vt:lpstr>
      <vt:lpstr>Studi Kasus 1 - Penyelesaian</vt:lpstr>
      <vt:lpstr>Studi Kasus 1 - Penyelesaian</vt:lpstr>
      <vt:lpstr>Studi Kasus 2</vt:lpstr>
      <vt:lpstr>Studi Kasus 2 - Penyelesaian</vt:lpstr>
      <vt:lpstr>Studi Kasus 2 - Penyelesaian</vt:lpstr>
      <vt:lpstr>Studi Kasus 2 - Penyelesaian</vt:lpstr>
      <vt:lpstr>Studi Kasus 2 - Penyelesaian</vt:lpstr>
      <vt:lpstr>Studi Kasus 2 - Penyelesaian</vt:lpstr>
      <vt:lpstr>Studi Kasus 2 - Penyelesaian</vt:lpstr>
      <vt:lpstr>Studi Kasus 2 - Penyelesaian</vt:lpstr>
      <vt:lpstr>Studi Kasus 2 - Penyelesaian</vt:lpstr>
      <vt:lpstr>Studi Kasus 2 - Penyelesaian</vt:lpstr>
      <vt:lpstr>Studi Kasus 2 - Penyelesaian</vt:lpstr>
      <vt:lpstr>Studi Kasus 2 - Penyelesaian</vt:lpstr>
      <vt:lpstr>Studi Kasus 2 - Penyelesaian</vt:lpstr>
      <vt:lpstr>PowerPoint Presentation</vt:lpstr>
      <vt:lpstr>Studi Kasus 2 - Penyelesaian</vt:lpstr>
      <vt:lpstr>Menghitung Ekspresi Matematika</vt:lpstr>
      <vt:lpstr>Studi Kasus</vt:lpstr>
      <vt:lpstr>Studi Kasus</vt:lpstr>
      <vt:lpstr>Studi Kasus</vt:lpstr>
      <vt:lpstr>Studi Kasus</vt:lpstr>
      <vt:lpstr>Studi Kasus</vt:lpstr>
      <vt:lpstr>Studi Kasus</vt:lpstr>
      <vt:lpstr>Studi Kasus</vt:lpstr>
      <vt:lpstr>Latihan</vt:lpstr>
      <vt:lpstr>Latihan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USER</dc:creator>
  <cp:lastModifiedBy>Triana</cp:lastModifiedBy>
  <cp:revision>49</cp:revision>
  <dcterms:modified xsi:type="dcterms:W3CDTF">2024-03-31T18:02:33Z</dcterms:modified>
</cp:coreProperties>
</file>