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356" r:id="rId10"/>
    <p:sldId id="266" r:id="rId11"/>
    <p:sldId id="260" r:id="rId12"/>
    <p:sldId id="261" r:id="rId13"/>
    <p:sldId id="262" r:id="rId14"/>
    <p:sldId id="263" r:id="rId15"/>
    <p:sldId id="264" r:id="rId16"/>
    <p:sldId id="265" r:id="rId17"/>
    <p:sldId id="335" r:id="rId18"/>
    <p:sldId id="336" r:id="rId19"/>
    <p:sldId id="337" r:id="rId20"/>
    <p:sldId id="316" r:id="rId21"/>
    <p:sldId id="339" r:id="rId22"/>
    <p:sldId id="340" r:id="rId23"/>
    <p:sldId id="341" r:id="rId24"/>
    <p:sldId id="342" r:id="rId25"/>
    <p:sldId id="343" r:id="rId26"/>
    <p:sldId id="344" r:id="rId27"/>
    <p:sldId id="317" r:id="rId28"/>
    <p:sldId id="346" r:id="rId29"/>
    <p:sldId id="347" r:id="rId30"/>
    <p:sldId id="348" r:id="rId31"/>
    <p:sldId id="355" r:id="rId32"/>
    <p:sldId id="352" r:id="rId33"/>
    <p:sldId id="353" r:id="rId34"/>
    <p:sldId id="31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327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97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50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1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95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AA4C-C324-0C91-F237-876CAC1DB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DASAR PEMROGRAMAN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311B-7C54-D9A1-B32C-0413FA254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TIM AJAR</a:t>
            </a:r>
          </a:p>
          <a:p>
            <a:r>
              <a:rPr lang="en-US" sz="2400" dirty="0"/>
              <a:t>ALGORITMA DAN STRUKTUR DATA</a:t>
            </a:r>
          </a:p>
          <a:p>
            <a:r>
              <a:rPr lang="en-US" sz="2400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79239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ABBC-A9F5-45AB-E772-0B83B744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Bersarang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1D5E-B837-7766-226E-C2D47026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102;p4">
            <a:extLst>
              <a:ext uri="{FF2B5EF4-FFF2-40B4-BE49-F238E27FC236}">
                <a16:creationId xmlns:a16="http://schemas.microsoft.com/office/drawing/2014/main" id="{DDB7ABD0-CA5C-980D-E529-D8051C5BA8C6}"/>
              </a:ext>
            </a:extLst>
          </p:cNvPr>
          <p:cNvSpPr/>
          <p:nvPr/>
        </p:nvSpPr>
        <p:spPr>
          <a:xfrm>
            <a:off x="476062" y="1640205"/>
            <a:ext cx="5752614" cy="46607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(kondisi 1){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(kondisi 2){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pernyataan 1;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(kondisi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				   			pernyataan 2;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pernyataan 3;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pernyataan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pernyataan x;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15;p6">
            <a:extLst>
              <a:ext uri="{FF2B5EF4-FFF2-40B4-BE49-F238E27FC236}">
                <a16:creationId xmlns:a16="http://schemas.microsoft.com/office/drawing/2014/main" id="{13AF0D73-A618-C5C3-CF82-29FB2A67BE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9072" y="1703183"/>
            <a:ext cx="5256866" cy="450779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2773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944B-9949-0B51-0655-979F53EA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 flowchart</a:t>
            </a:r>
            <a:br>
              <a:rPr lang="en-US" b="1" dirty="0"/>
            </a:br>
            <a:r>
              <a:rPr lang="en-US" b="1" dirty="0" err="1"/>
              <a:t>Pemilihan</a:t>
            </a:r>
            <a:endParaRPr lang="en-US" b="1" dirty="0"/>
          </a:p>
        </p:txBody>
      </p:sp>
      <p:pic>
        <p:nvPicPr>
          <p:cNvPr id="4" name="Google Shape;271;p28" descr="A diagram of a flowchart&#10;&#10;Description automatically generated">
            <a:extLst>
              <a:ext uri="{FF2B5EF4-FFF2-40B4-BE49-F238E27FC236}">
                <a16:creationId xmlns:a16="http://schemas.microsoft.com/office/drawing/2014/main" id="{EFA13820-CAB3-CB07-6B61-0C83291D1264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1475969" y="1796256"/>
            <a:ext cx="281749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EC6710A-CC4B-F139-0F4F-E3583C26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oogle Shape;162;p14">
            <a:extLst>
              <a:ext uri="{FF2B5EF4-FFF2-40B4-BE49-F238E27FC236}">
                <a16:creationId xmlns:a16="http://schemas.microsoft.com/office/drawing/2014/main" id="{DFAAFD82-2319-2034-7CBD-47C983A6AA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1" y="209786"/>
            <a:ext cx="4195660" cy="60433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0033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2AB81-C47A-9535-9645-48A22A73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PERULANGAN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FD6E6-74F3-1589-5B4C-EF63BCB8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4848906"/>
          </a:xfrm>
        </p:spPr>
        <p:txBody>
          <a:bodyPr/>
          <a:lstStyle/>
          <a:p>
            <a:r>
              <a:rPr lang="id-ID" sz="2800" dirty="0"/>
              <a:t>Perintah perulangan atau iterasi (</a:t>
            </a:r>
            <a:r>
              <a:rPr lang="id-ID" sz="2800" dirty="0" err="1"/>
              <a:t>loop</a:t>
            </a:r>
            <a:r>
              <a:rPr lang="id-ID" sz="2800" dirty="0"/>
              <a:t>) adalah perintah untuk mengulang satu atau lebih </a:t>
            </a:r>
            <a:r>
              <a:rPr lang="id-ID" sz="2800" dirty="0" err="1"/>
              <a:t>statement</a:t>
            </a:r>
            <a:r>
              <a:rPr lang="id-ID" sz="2800" dirty="0"/>
              <a:t> sebanyak beberapa kali</a:t>
            </a:r>
          </a:p>
          <a:p>
            <a:endParaRPr lang="id-ID" sz="2800" dirty="0"/>
          </a:p>
          <a:p>
            <a:pPr marL="0" indent="0">
              <a:buNone/>
            </a:pPr>
            <a:r>
              <a:rPr lang="en-US" dirty="0"/>
              <a:t>MONSTER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NANAS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8FEBE-6033-DAB0-D656-BD75646E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973286" cy="2445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6619E-14D6-29F9-2E39-DD523B8F3BD5}"/>
              </a:ext>
            </a:extLst>
          </p:cNvPr>
          <p:cNvSpPr txBox="1"/>
          <p:nvPr/>
        </p:nvSpPr>
        <p:spPr>
          <a:xfrm>
            <a:off x="5214257" y="3537857"/>
            <a:ext cx="307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F58F8-1A90-38DC-2AF4-BEF6A5E7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57" y="4042126"/>
            <a:ext cx="3645185" cy="679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DFB1D6-8364-9BE7-2D33-8A2160565BED}"/>
              </a:ext>
            </a:extLst>
          </p:cNvPr>
          <p:cNvSpPr txBox="1"/>
          <p:nvPr/>
        </p:nvSpPr>
        <p:spPr>
          <a:xfrm>
            <a:off x="5214257" y="4721328"/>
            <a:ext cx="6393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Banyak symbol yang </a:t>
            </a:r>
            <a:r>
              <a:rPr lang="en-US" dirty="0" err="1"/>
              <a:t>diulang</a:t>
            </a:r>
            <a:r>
              <a:rPr lang="en-US" dirty="0"/>
              <a:t>?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symbol yang </a:t>
            </a:r>
            <a:r>
              <a:rPr lang="en-US" dirty="0" err="1"/>
              <a:t>diulang</a:t>
            </a:r>
            <a:r>
              <a:rPr lang="en-US" dirty="0"/>
              <a:t> </a:t>
            </a:r>
          </a:p>
          <a:p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icon symbol?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F4C075-8437-C0D0-A2EC-845BE42AD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178"/>
          <a:stretch/>
        </p:blipFill>
        <p:spPr>
          <a:xfrm>
            <a:off x="5248126" y="5529943"/>
            <a:ext cx="358018" cy="679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F9AA4E-D779-F58C-3D4D-AA7B4105E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0" r="65828"/>
          <a:stretch/>
        </p:blipFill>
        <p:spPr>
          <a:xfrm>
            <a:off x="6487886" y="5481326"/>
            <a:ext cx="620485" cy="679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D25D32-F499-0397-9AB3-EBFE1908A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78"/>
          <a:stretch/>
        </p:blipFill>
        <p:spPr>
          <a:xfrm>
            <a:off x="8007047" y="5481326"/>
            <a:ext cx="358018" cy="679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661D7-BC3A-FE35-642F-AD14F8E1C915}"/>
              </a:ext>
            </a:extLst>
          </p:cNvPr>
          <p:cNvSpPr txBox="1"/>
          <p:nvPr/>
        </p:nvSpPr>
        <p:spPr>
          <a:xfrm>
            <a:off x="5514219" y="56578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2KALI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11331-C997-09A5-A270-6F913BFBBC22}"/>
              </a:ext>
            </a:extLst>
          </p:cNvPr>
          <p:cNvSpPr txBox="1"/>
          <p:nvPr/>
        </p:nvSpPr>
        <p:spPr>
          <a:xfrm>
            <a:off x="6973423" y="56227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4KALI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FC5FF-86CC-61CC-EEBD-699763EBF9F2}"/>
              </a:ext>
            </a:extLst>
          </p:cNvPr>
          <p:cNvSpPr txBox="1"/>
          <p:nvPr/>
        </p:nvSpPr>
        <p:spPr>
          <a:xfrm>
            <a:off x="8283711" y="55876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2KALI</a:t>
            </a:r>
          </a:p>
        </p:txBody>
      </p:sp>
    </p:spTree>
    <p:extLst>
      <p:ext uri="{BB962C8B-B14F-4D97-AF65-F5344CB8AC3E}">
        <p14:creationId xmlns:p14="http://schemas.microsoft.com/office/powerpoint/2010/main" val="139191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59AB-0983-FB57-5B06-B8F92BED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Perulangan</a:t>
            </a:r>
            <a:r>
              <a:rPr lang="en-US" b="1" dirty="0"/>
              <a:t> For</a:t>
            </a:r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B2F10DF2-9987-CB16-619E-321D85710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1624"/>
            <a:ext cx="5181600" cy="4695339"/>
          </a:xfrm>
        </p:spPr>
        <p:txBody>
          <a:bodyPr>
            <a:noAutofit/>
          </a:bodyPr>
          <a:lstStyle/>
          <a:p>
            <a:r>
              <a:rPr lang="en-US" sz="2500" dirty="0"/>
              <a:t>Loop yang </a:t>
            </a:r>
            <a:r>
              <a:rPr lang="en-US" sz="2500" dirty="0" err="1"/>
              <a:t>memiliki</a:t>
            </a:r>
            <a:r>
              <a:rPr lang="en-US" sz="2500" dirty="0"/>
              <a:t> </a:t>
            </a:r>
            <a:r>
              <a:rPr lang="en-US" sz="2500" dirty="0" err="1"/>
              <a:t>awal</a:t>
            </a:r>
            <a:r>
              <a:rPr lang="en-US" sz="2500" dirty="0"/>
              <a:t>, </a:t>
            </a:r>
            <a:r>
              <a:rPr lang="en-US" sz="2500" dirty="0" err="1"/>
              <a:t>akhir</a:t>
            </a:r>
            <a:r>
              <a:rPr lang="en-US" sz="2500" dirty="0"/>
              <a:t>, dan </a:t>
            </a:r>
            <a:r>
              <a:rPr lang="en-US" sz="2500" dirty="0" err="1"/>
              <a:t>perubahan</a:t>
            </a:r>
            <a:r>
              <a:rPr lang="en-US" sz="2500" dirty="0"/>
              <a:t> </a:t>
            </a:r>
            <a:r>
              <a:rPr lang="en-US" sz="2500" dirty="0" err="1"/>
              <a:t>nilai</a:t>
            </a:r>
            <a:endParaRPr lang="en-US" sz="2500" dirty="0"/>
          </a:p>
          <a:p>
            <a:pPr marL="342900" lvl="1" indent="-342900">
              <a:lnSpc>
                <a:spcPct val="100000"/>
              </a:lnSpc>
            </a:pPr>
            <a:r>
              <a:rPr lang="id-ID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2400" dirty="0"/>
              <a:t>: deklarasi </a:t>
            </a:r>
            <a:r>
              <a:rPr lang="en-US" sz="2400" dirty="0"/>
              <a:t>dan </a:t>
            </a:r>
            <a:r>
              <a:rPr lang="en-US" sz="2400" dirty="0" err="1"/>
              <a:t>inisialisasi</a:t>
            </a:r>
            <a:r>
              <a:rPr lang="en-US" sz="2400" dirty="0"/>
              <a:t> </a:t>
            </a:r>
            <a:r>
              <a:rPr lang="id-ID" sz="2400" dirty="0"/>
              <a:t>variabel </a:t>
            </a:r>
            <a:r>
              <a:rPr lang="id-ID" sz="2400" dirty="0" err="1"/>
              <a:t>counter</a:t>
            </a:r>
            <a:r>
              <a:rPr lang="id-ID" sz="2400" dirty="0"/>
              <a:t> (variabel </a:t>
            </a:r>
            <a:r>
              <a:rPr lang="en-US" sz="2400" dirty="0" err="1"/>
              <a:t>pengontrol</a:t>
            </a:r>
            <a:r>
              <a:rPr lang="id-ID" sz="2400" dirty="0"/>
              <a:t> perulangan)</a:t>
            </a:r>
          </a:p>
          <a:p>
            <a:pPr marL="342900" lvl="1" indent="-342900">
              <a:lnSpc>
                <a:spcPct val="100000"/>
              </a:lnSpc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400" dirty="0"/>
              <a:t>: batas atau syarat agar perulangan tetap </a:t>
            </a:r>
            <a:r>
              <a:rPr lang="en-US" sz="2400" dirty="0" err="1"/>
              <a:t>dieksekusi</a:t>
            </a:r>
            <a:endParaRPr lang="id-ID" sz="2400" dirty="0"/>
          </a:p>
          <a:p>
            <a:pPr marL="342900" lvl="1" indent="-342900">
              <a:lnSpc>
                <a:spcPct val="100000"/>
              </a:lnSpc>
            </a:pPr>
            <a:r>
              <a:rPr lang="id-ID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2400" dirty="0"/>
              <a:t>: perubahan nilai </a:t>
            </a:r>
            <a:r>
              <a:rPr lang="en-US" sz="2400" dirty="0" err="1"/>
              <a:t>variabel</a:t>
            </a:r>
            <a:r>
              <a:rPr lang="en-US" sz="2400" dirty="0"/>
              <a:t> counter </a:t>
            </a:r>
            <a:r>
              <a:rPr lang="id-ID" sz="2400" dirty="0"/>
              <a:t>pada setiap putaran perulangan (</a:t>
            </a:r>
            <a:r>
              <a:rPr lang="id-ID" sz="2400" dirty="0" err="1"/>
              <a:t>increment</a:t>
            </a:r>
            <a:r>
              <a:rPr lang="id-ID" sz="2400" dirty="0"/>
              <a:t> atau </a:t>
            </a:r>
            <a:r>
              <a:rPr lang="id-ID" sz="2400" dirty="0" err="1"/>
              <a:t>decrement</a:t>
            </a:r>
            <a:r>
              <a:rPr lang="id-ID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A6A8C-0AEB-A65C-9D7C-ED928362FB64}"/>
              </a:ext>
            </a:extLst>
          </p:cNvPr>
          <p:cNvSpPr txBox="1"/>
          <p:nvPr/>
        </p:nvSpPr>
        <p:spPr>
          <a:xfrm>
            <a:off x="6172202" y="4525558"/>
            <a:ext cx="582385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inisialisasi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kondisi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//statement yang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diulang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604701AA-FAC2-FD0C-C563-7BFC0E601ECF}"/>
              </a:ext>
            </a:extLst>
          </p:cNvPr>
          <p:cNvGrpSpPr/>
          <p:nvPr/>
        </p:nvGrpSpPr>
        <p:grpSpPr>
          <a:xfrm>
            <a:off x="6397991" y="652805"/>
            <a:ext cx="5181600" cy="3780855"/>
            <a:chOff x="2120293" y="2355307"/>
            <a:chExt cx="5624427" cy="3549270"/>
          </a:xfrm>
          <a:solidFill>
            <a:schemeClr val="bg1"/>
          </a:solidFill>
        </p:grpSpPr>
        <p:sp>
          <p:nvSpPr>
            <p:cNvPr id="7" name="Flowchart: Process 4">
              <a:extLst>
                <a:ext uri="{FF2B5EF4-FFF2-40B4-BE49-F238E27FC236}">
                  <a16:creationId xmlns:a16="http://schemas.microsoft.com/office/drawing/2014/main" id="{6E03C867-DBC7-53D6-B610-A6614CF7AFBD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Flowchart: Process 5">
              <a:extLst>
                <a:ext uri="{FF2B5EF4-FFF2-40B4-BE49-F238E27FC236}">
                  <a16:creationId xmlns:a16="http://schemas.microsoft.com/office/drawing/2014/main" id="{8BFE491F-5AA4-04C9-A9EA-038402364DD6}"/>
                </a:ext>
              </a:extLst>
            </p:cNvPr>
            <p:cNvSpPr/>
            <p:nvPr/>
          </p:nvSpPr>
          <p:spPr>
            <a:xfrm>
              <a:off x="5403301" y="3602215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Flowchart: Process 6">
              <a:extLst>
                <a:ext uri="{FF2B5EF4-FFF2-40B4-BE49-F238E27FC236}">
                  <a16:creationId xmlns:a16="http://schemas.microsoft.com/office/drawing/2014/main" id="{9210EB90-7C2B-23BD-1A9E-0D16AD363352}"/>
                </a:ext>
              </a:extLst>
            </p:cNvPr>
            <p:cNvSpPr/>
            <p:nvPr/>
          </p:nvSpPr>
          <p:spPr>
            <a:xfrm>
              <a:off x="5403302" y="4281080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chemeClr val="tx1"/>
                  </a:solidFill>
                </a:rPr>
                <a:t>statements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ecision 7">
              <a:extLst>
                <a:ext uri="{FF2B5EF4-FFF2-40B4-BE49-F238E27FC236}">
                  <a16:creationId xmlns:a16="http://schemas.microsoft.com/office/drawing/2014/main" id="{A6CADA94-D144-148F-9C75-D0E366EAB97A}"/>
                </a:ext>
              </a:extLst>
            </p:cNvPr>
            <p:cNvSpPr/>
            <p:nvPr/>
          </p:nvSpPr>
          <p:spPr>
            <a:xfrm>
              <a:off x="2120293" y="466900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9CF0E4-61DA-9172-637B-276725D26224}"/>
                </a:ext>
              </a:extLst>
            </p:cNvPr>
            <p:cNvCxnSpPr>
              <a:cxnSpLocks/>
              <a:stCxn id="19" idx="0"/>
              <a:endCxn id="10" idx="0"/>
            </p:cNvCxnSpPr>
            <p:nvPr/>
          </p:nvCxnSpPr>
          <p:spPr>
            <a:xfrm>
              <a:off x="3389798" y="3593205"/>
              <a:ext cx="5511" cy="107580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6FB54B-3C1E-A3EA-3C37-179AE1434C10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rot="16200000" flipV="1">
              <a:off x="6428542" y="4135610"/>
              <a:ext cx="290938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4">
              <a:extLst>
                <a:ext uri="{FF2B5EF4-FFF2-40B4-BE49-F238E27FC236}">
                  <a16:creationId xmlns:a16="http://schemas.microsoft.com/office/drawing/2014/main" id="{937E509F-64ED-6A2C-2A24-025C60973CEA}"/>
                </a:ext>
              </a:extLst>
            </p:cNvPr>
            <p:cNvCxnSpPr>
              <a:cxnSpLocks/>
              <a:stCxn id="8" idx="0"/>
              <a:endCxn id="19" idx="6"/>
            </p:cNvCxnSpPr>
            <p:nvPr/>
          </p:nvCxnSpPr>
          <p:spPr>
            <a:xfrm rot="16200000" flipV="1">
              <a:off x="4974975" y="2003179"/>
              <a:ext cx="152404" cy="3045667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6">
              <a:extLst>
                <a:ext uri="{FF2B5EF4-FFF2-40B4-BE49-F238E27FC236}">
                  <a16:creationId xmlns:a16="http://schemas.microsoft.com/office/drawing/2014/main" id="{9CD134F9-9D78-67AD-FC00-CDB4C988C538}"/>
                </a:ext>
              </a:extLst>
            </p:cNvPr>
            <p:cNvCxnSpPr>
              <a:cxnSpLocks/>
              <a:stCxn id="10" idx="3"/>
              <a:endCxn id="9" idx="2"/>
            </p:cNvCxnSpPr>
            <p:nvPr/>
          </p:nvCxnSpPr>
          <p:spPr>
            <a:xfrm flipV="1">
              <a:off x="4670324" y="4669007"/>
              <a:ext cx="1903687" cy="387929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7717EC-A46D-86F1-6021-BE31145BD4D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389798" y="544486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2A566A-A128-A32E-20D1-7C7E8D3BBA7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37FC1D-46CD-38BF-E5C2-1BD8F8A31B3B}"/>
                </a:ext>
              </a:extLst>
            </p:cNvPr>
            <p:cNvSpPr txBox="1"/>
            <p:nvPr/>
          </p:nvSpPr>
          <p:spPr>
            <a:xfrm>
              <a:off x="4793703" y="4740965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BF6B8-65AF-2D8D-DD9F-091246EC4311}"/>
                </a:ext>
              </a:extLst>
            </p:cNvPr>
            <p:cNvSpPr txBox="1"/>
            <p:nvPr/>
          </p:nvSpPr>
          <p:spPr>
            <a:xfrm>
              <a:off x="3525540" y="5445657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D20276-C5F7-190D-A10A-8F31F7052B3F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2D9D12-4888-438A-4A04-6A5DDFF7DC86}"/>
                </a:ext>
              </a:extLst>
            </p:cNvPr>
            <p:cNvCxnSpPr>
              <a:cxnSpLocks/>
              <a:stCxn id="7" idx="2"/>
              <a:endCxn id="19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62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B0EE39-78B6-90E3-1D56-18592971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Perulangan</a:t>
            </a:r>
            <a:r>
              <a:rPr lang="en-US" b="1" dirty="0"/>
              <a:t> while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CAA5C-F4AC-8A0F-40F9-13CB0D80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880" indent="-182880"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perintah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while():</a:t>
            </a:r>
            <a:endParaRPr lang="en-US" dirty="0"/>
          </a:p>
          <a:p>
            <a:pPr marL="0" indent="0">
              <a:spcBef>
                <a:spcPts val="48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indent="-182880"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Syarat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syarat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dipenuhi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agar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tetap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dilakukan</a:t>
            </a:r>
            <a:endParaRPr lang="en-US" dirty="0"/>
          </a:p>
          <a:p>
            <a:pPr marL="182880" indent="-182880"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terus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dijalankan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selama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syarat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bernilai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C915F-7544-D562-FD24-41E5F6FA8C6C}"/>
              </a:ext>
            </a:extLst>
          </p:cNvPr>
          <p:cNvSpPr txBox="1"/>
          <p:nvPr/>
        </p:nvSpPr>
        <p:spPr>
          <a:xfrm>
            <a:off x="1297402" y="2553379"/>
            <a:ext cx="390379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en-US" alt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//statement yang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A7CA6913-688E-BF28-5403-5BE1B4AA478B}"/>
              </a:ext>
            </a:extLst>
          </p:cNvPr>
          <p:cNvGrpSpPr/>
          <p:nvPr/>
        </p:nvGrpSpPr>
        <p:grpSpPr>
          <a:xfrm>
            <a:off x="6096000" y="902437"/>
            <a:ext cx="5157019" cy="3301883"/>
            <a:chOff x="2120293" y="2355307"/>
            <a:chExt cx="5624427" cy="3549270"/>
          </a:xfrm>
          <a:solidFill>
            <a:schemeClr val="bg1"/>
          </a:solidFill>
        </p:grpSpPr>
        <p:sp>
          <p:nvSpPr>
            <p:cNvPr id="10" name="Flowchart: Process 4">
              <a:extLst>
                <a:ext uri="{FF2B5EF4-FFF2-40B4-BE49-F238E27FC236}">
                  <a16:creationId xmlns:a16="http://schemas.microsoft.com/office/drawing/2014/main" id="{F000CC7F-DA3B-F963-DAAE-C656531B2384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Flowchart: Process 5">
              <a:extLst>
                <a:ext uri="{FF2B5EF4-FFF2-40B4-BE49-F238E27FC236}">
                  <a16:creationId xmlns:a16="http://schemas.microsoft.com/office/drawing/2014/main" id="{FD1B5130-018A-C52E-74E9-9E2B784CF818}"/>
                </a:ext>
              </a:extLst>
            </p:cNvPr>
            <p:cNvSpPr/>
            <p:nvPr/>
          </p:nvSpPr>
          <p:spPr>
            <a:xfrm>
              <a:off x="5403301" y="3602215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Flowchart: Process 6">
              <a:extLst>
                <a:ext uri="{FF2B5EF4-FFF2-40B4-BE49-F238E27FC236}">
                  <a16:creationId xmlns:a16="http://schemas.microsoft.com/office/drawing/2014/main" id="{43F3CF26-3CE4-C057-DFAD-BDD446E5C824}"/>
                </a:ext>
              </a:extLst>
            </p:cNvPr>
            <p:cNvSpPr/>
            <p:nvPr/>
          </p:nvSpPr>
          <p:spPr>
            <a:xfrm>
              <a:off x="5403302" y="4281080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chemeClr val="tx1"/>
                  </a:solidFill>
                </a:rPr>
                <a:t>statements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7">
              <a:extLst>
                <a:ext uri="{FF2B5EF4-FFF2-40B4-BE49-F238E27FC236}">
                  <a16:creationId xmlns:a16="http://schemas.microsoft.com/office/drawing/2014/main" id="{4D2CF447-3ACB-DBF5-6D9A-1CBAF59766C7}"/>
                </a:ext>
              </a:extLst>
            </p:cNvPr>
            <p:cNvSpPr/>
            <p:nvPr/>
          </p:nvSpPr>
          <p:spPr>
            <a:xfrm>
              <a:off x="2120293" y="466900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C1EB7C3-1DC7-EBCD-C9FF-055228487E32}"/>
                </a:ext>
              </a:extLst>
            </p:cNvPr>
            <p:cNvCxnSpPr>
              <a:cxnSpLocks/>
              <a:stCxn id="22" idx="0"/>
              <a:endCxn id="13" idx="0"/>
            </p:cNvCxnSpPr>
            <p:nvPr/>
          </p:nvCxnSpPr>
          <p:spPr>
            <a:xfrm>
              <a:off x="3389798" y="3593205"/>
              <a:ext cx="5511" cy="107580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212BD3-2A22-EE13-6C04-1159B564C838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6428542" y="4135610"/>
              <a:ext cx="290938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4">
              <a:extLst>
                <a:ext uri="{FF2B5EF4-FFF2-40B4-BE49-F238E27FC236}">
                  <a16:creationId xmlns:a16="http://schemas.microsoft.com/office/drawing/2014/main" id="{E2CA0A83-FD04-6B11-0821-7ADFAA388D06}"/>
                </a:ext>
              </a:extLst>
            </p:cNvPr>
            <p:cNvCxnSpPr>
              <a:cxnSpLocks/>
              <a:stCxn id="11" idx="0"/>
              <a:endCxn id="22" idx="6"/>
            </p:cNvCxnSpPr>
            <p:nvPr/>
          </p:nvCxnSpPr>
          <p:spPr>
            <a:xfrm rot="16200000" flipV="1">
              <a:off x="4974975" y="2003179"/>
              <a:ext cx="152404" cy="3045667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>
              <a:extLst>
                <a:ext uri="{FF2B5EF4-FFF2-40B4-BE49-F238E27FC236}">
                  <a16:creationId xmlns:a16="http://schemas.microsoft.com/office/drawing/2014/main" id="{3D2D7643-599E-85E3-99C7-D9AAF2C824CF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4670324" y="4669007"/>
              <a:ext cx="1903687" cy="387929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91F77CF-95C4-DE67-C589-208EEA6BECB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3389798" y="544486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5FB079-46D8-FBC4-F1F7-F76A4A3D7E3A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B477D4-CCB7-57F1-18E1-DB89AF3BC4A9}"/>
                </a:ext>
              </a:extLst>
            </p:cNvPr>
            <p:cNvSpPr txBox="1"/>
            <p:nvPr/>
          </p:nvSpPr>
          <p:spPr>
            <a:xfrm>
              <a:off x="5265737" y="4752545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8C4218-CC3A-6483-5CA3-99B83D8FFF22}"/>
                </a:ext>
              </a:extLst>
            </p:cNvPr>
            <p:cNvSpPr txBox="1"/>
            <p:nvPr/>
          </p:nvSpPr>
          <p:spPr>
            <a:xfrm>
              <a:off x="3525540" y="5445657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F519C0-42A7-5ACB-C82B-6CA96CC1B9A2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C62B73-8AF9-2F5B-AA52-E907CD8356E7}"/>
                </a:ext>
              </a:extLst>
            </p:cNvPr>
            <p:cNvCxnSpPr>
              <a:cxnSpLocks/>
              <a:stCxn id="10" idx="2"/>
              <a:endCxn id="22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6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AAE7-9D18-9555-9139-86D80C1D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Perulangan</a:t>
            </a:r>
            <a:r>
              <a:rPr lang="en-US" b="1" dirty="0"/>
              <a:t> 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EC64-BEE3-5519-A8B6-8D2AA984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04441" cy="4351338"/>
          </a:xfrm>
        </p:spPr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perintah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do-while()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menjalankan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statementnya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sebanyak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kali,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meskipun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syarat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pengulangan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terpenuhi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6C3F5-11DE-310B-C5C2-4DAF1E4074F7}"/>
              </a:ext>
            </a:extLst>
          </p:cNvPr>
          <p:cNvSpPr txBox="1"/>
          <p:nvPr/>
        </p:nvSpPr>
        <p:spPr>
          <a:xfrm>
            <a:off x="1154676" y="4313378"/>
            <a:ext cx="492214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en-US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//statement yang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72476722-937E-8F39-06C7-9BCFC322AB68}"/>
              </a:ext>
            </a:extLst>
          </p:cNvPr>
          <p:cNvGrpSpPr/>
          <p:nvPr/>
        </p:nvGrpSpPr>
        <p:grpSpPr>
          <a:xfrm>
            <a:off x="6541461" y="1027906"/>
            <a:ext cx="3656739" cy="4886792"/>
            <a:chOff x="2120293" y="2355307"/>
            <a:chExt cx="3153364" cy="3937600"/>
          </a:xfrm>
          <a:solidFill>
            <a:schemeClr val="bg1"/>
          </a:solidFill>
        </p:grpSpPr>
        <p:sp>
          <p:nvSpPr>
            <p:cNvPr id="7" name="Flowchart: Process 4">
              <a:extLst>
                <a:ext uri="{FF2B5EF4-FFF2-40B4-BE49-F238E27FC236}">
                  <a16:creationId xmlns:a16="http://schemas.microsoft.com/office/drawing/2014/main" id="{5C987492-2C84-4AE8-CD76-7551FD3FD6BD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Flowchart: Process 5">
              <a:extLst>
                <a:ext uri="{FF2B5EF4-FFF2-40B4-BE49-F238E27FC236}">
                  <a16:creationId xmlns:a16="http://schemas.microsoft.com/office/drawing/2014/main" id="{3B598F99-024D-D753-F5C6-4E91B5D13BB3}"/>
                </a:ext>
              </a:extLst>
            </p:cNvPr>
            <p:cNvSpPr/>
            <p:nvPr/>
          </p:nvSpPr>
          <p:spPr>
            <a:xfrm>
              <a:off x="2219088" y="4375859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Flowchart: Process 6">
              <a:extLst>
                <a:ext uri="{FF2B5EF4-FFF2-40B4-BE49-F238E27FC236}">
                  <a16:creationId xmlns:a16="http://schemas.microsoft.com/office/drawing/2014/main" id="{9D53FAE7-6B06-7722-A8B0-0F59D43FFAE0}"/>
                </a:ext>
              </a:extLst>
            </p:cNvPr>
            <p:cNvSpPr/>
            <p:nvPr/>
          </p:nvSpPr>
          <p:spPr>
            <a:xfrm>
              <a:off x="2224599" y="3786974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statements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ecision 7">
              <a:extLst>
                <a:ext uri="{FF2B5EF4-FFF2-40B4-BE49-F238E27FC236}">
                  <a16:creationId xmlns:a16="http://schemas.microsoft.com/office/drawing/2014/main" id="{1B9E5C82-90F4-B2E0-4DB4-62594605B539}"/>
                </a:ext>
              </a:extLst>
            </p:cNvPr>
            <p:cNvSpPr/>
            <p:nvPr/>
          </p:nvSpPr>
          <p:spPr>
            <a:xfrm>
              <a:off x="2120293" y="505733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268C3E-B1B0-53CA-3C88-6E9342444D1B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389797" y="4763786"/>
              <a:ext cx="5511" cy="2935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E32C2E-AE44-41C9-9DB7-447B57CB32E4}"/>
                </a:ext>
              </a:extLst>
            </p:cNvPr>
            <p:cNvCxnSpPr>
              <a:cxnSpLocks/>
              <a:stCxn id="19" idx="0"/>
              <a:endCxn id="9" idx="0"/>
            </p:cNvCxnSpPr>
            <p:nvPr/>
          </p:nvCxnSpPr>
          <p:spPr>
            <a:xfrm>
              <a:off x="3389798" y="3593204"/>
              <a:ext cx="5510" cy="19377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4">
              <a:extLst>
                <a:ext uri="{FF2B5EF4-FFF2-40B4-BE49-F238E27FC236}">
                  <a16:creationId xmlns:a16="http://schemas.microsoft.com/office/drawing/2014/main" id="{FA6A35A0-A859-320A-64C5-CAC944571D81}"/>
                </a:ext>
              </a:extLst>
            </p:cNvPr>
            <p:cNvCxnSpPr>
              <a:cxnSpLocks/>
              <a:stCxn id="10" idx="3"/>
              <a:endCxn id="19" idx="6"/>
            </p:cNvCxnSpPr>
            <p:nvPr/>
          </p:nvCxnSpPr>
          <p:spPr>
            <a:xfrm flipH="1" flipV="1">
              <a:off x="3528342" y="3449811"/>
              <a:ext cx="1141982" cy="1995455"/>
            </a:xfrm>
            <a:prstGeom prst="bentConnector3">
              <a:avLst>
                <a:gd name="adj1" fmla="val -56864"/>
              </a:avLst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6">
              <a:extLst>
                <a:ext uri="{FF2B5EF4-FFF2-40B4-BE49-F238E27FC236}">
                  <a16:creationId xmlns:a16="http://schemas.microsoft.com/office/drawing/2014/main" id="{4BB6AEC9-D26A-1C80-CDDC-BB7F0EEA33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rot="5400000">
              <a:off x="3292075" y="4272625"/>
              <a:ext cx="200957" cy="5511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1606F2-45B6-6A61-51CD-EBC4B7D0767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389798" y="583319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159B26-E8D7-EA49-3A1D-C8E2B3A28A5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7642AA-DC72-AA77-55D0-51ED0871B1CB}"/>
                </a:ext>
              </a:extLst>
            </p:cNvPr>
            <p:cNvSpPr txBox="1"/>
            <p:nvPr/>
          </p:nvSpPr>
          <p:spPr>
            <a:xfrm>
              <a:off x="4768827" y="5463861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64BC9-D86D-5510-646C-D68A18C43F58}"/>
                </a:ext>
              </a:extLst>
            </p:cNvPr>
            <p:cNvSpPr txBox="1"/>
            <p:nvPr/>
          </p:nvSpPr>
          <p:spPr>
            <a:xfrm>
              <a:off x="3499451" y="5833194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7311BE-918C-05A8-8359-5BE929EACA81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3CEEC1-BCA7-CCF3-8E9F-F78FCC02F16E}"/>
                </a:ext>
              </a:extLst>
            </p:cNvPr>
            <p:cNvCxnSpPr>
              <a:cxnSpLocks/>
              <a:stCxn id="7" idx="2"/>
              <a:endCxn id="19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75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C1E0-AAB1-F9F5-060C-5BE429B0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62A77B-3379-11EA-30A2-CA61330519B3}"/>
              </a:ext>
            </a:extLst>
          </p:cNvPr>
          <p:cNvGrpSpPr/>
          <p:nvPr/>
        </p:nvGrpSpPr>
        <p:grpSpPr>
          <a:xfrm>
            <a:off x="6196405" y="2293971"/>
            <a:ext cx="4905487" cy="3579703"/>
            <a:chOff x="6308880" y="1111045"/>
            <a:chExt cx="5427453" cy="44402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99C733-751E-EAF5-DE8D-A3814FD5131F}"/>
                </a:ext>
              </a:extLst>
            </p:cNvPr>
            <p:cNvGrpSpPr/>
            <p:nvPr/>
          </p:nvGrpSpPr>
          <p:grpSpPr>
            <a:xfrm>
              <a:off x="6308880" y="1111045"/>
              <a:ext cx="5427453" cy="4440270"/>
              <a:chOff x="6308880" y="1111045"/>
              <a:chExt cx="5427453" cy="44402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1B8DC04-089A-7A17-7F6A-8D15ADBDA714}"/>
                  </a:ext>
                </a:extLst>
              </p:cNvPr>
              <p:cNvGrpSpPr/>
              <p:nvPr/>
            </p:nvGrpSpPr>
            <p:grpSpPr>
              <a:xfrm>
                <a:off x="6308880" y="1623754"/>
                <a:ext cx="5427453" cy="3414852"/>
                <a:chOff x="3643759" y="2459665"/>
                <a:chExt cx="5427453" cy="3414852"/>
              </a:xfrm>
            </p:grpSpPr>
            <p:sp>
              <p:nvSpPr>
                <p:cNvPr id="11" name="Flowchart: Process 11">
                  <a:extLst>
                    <a:ext uri="{FF2B5EF4-FFF2-40B4-BE49-F238E27FC236}">
                      <a16:creationId xmlns:a16="http://schemas.microsoft.com/office/drawing/2014/main" id="{9E4B4B9B-0EE3-6D22-BAEA-C3376454B6A6}"/>
                    </a:ext>
                  </a:extLst>
                </p:cNvPr>
                <p:cNvSpPr/>
                <p:nvPr/>
              </p:nvSpPr>
              <p:spPr>
                <a:xfrm>
                  <a:off x="3643759" y="2812501"/>
                  <a:ext cx="2341418" cy="387927"/>
                </a:xfrm>
                <a:prstGeom prst="flowChartProcess">
                  <a:avLst/>
                </a:prstGeom>
                <a:solidFill>
                  <a:srgbClr val="B5DF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x = 4</a:t>
                  </a:r>
                </a:p>
              </p:txBody>
            </p:sp>
            <p:sp>
              <p:nvSpPr>
                <p:cNvPr id="12" name="Flowchart: Process 12">
                  <a:extLst>
                    <a:ext uri="{FF2B5EF4-FFF2-40B4-BE49-F238E27FC236}">
                      <a16:creationId xmlns:a16="http://schemas.microsoft.com/office/drawing/2014/main" id="{001BDAEC-6FDB-2966-F180-5D6E6573EAB8}"/>
                    </a:ext>
                  </a:extLst>
                </p:cNvPr>
                <p:cNvSpPr/>
                <p:nvPr/>
              </p:nvSpPr>
              <p:spPr>
                <a:xfrm>
                  <a:off x="5680351" y="3562437"/>
                  <a:ext cx="3390860" cy="387927"/>
                </a:xfrm>
                <a:prstGeom prst="flowChartProcess">
                  <a:avLst/>
                </a:prstGeom>
                <a:solidFill>
                  <a:srgbClr val="B5DF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x+=2</a:t>
                  </a:r>
                </a:p>
              </p:txBody>
            </p:sp>
            <p:sp>
              <p:nvSpPr>
                <p:cNvPr id="13" name="Flowchart: Data 13">
                  <a:extLst>
                    <a:ext uri="{FF2B5EF4-FFF2-40B4-BE49-F238E27FC236}">
                      <a16:creationId xmlns:a16="http://schemas.microsoft.com/office/drawing/2014/main" id="{2EA79F2B-F56B-4484-0615-300127C0EC2A}"/>
                    </a:ext>
                  </a:extLst>
                </p:cNvPr>
                <p:cNvSpPr/>
                <p:nvPr/>
              </p:nvSpPr>
              <p:spPr>
                <a:xfrm>
                  <a:off x="5680351" y="4252476"/>
                  <a:ext cx="3390861" cy="387927"/>
                </a:xfrm>
                <a:prstGeom prst="flowChartInputOutput">
                  <a:avLst/>
                </a:prstGeom>
                <a:solidFill>
                  <a:srgbClr val="B5DF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Display x</a:t>
                  </a:r>
                </a:p>
              </p:txBody>
            </p:sp>
            <p:sp>
              <p:nvSpPr>
                <p:cNvPr id="14" name="Flowchart: Decision 14">
                  <a:extLst>
                    <a:ext uri="{FF2B5EF4-FFF2-40B4-BE49-F238E27FC236}">
                      <a16:creationId xmlns:a16="http://schemas.microsoft.com/office/drawing/2014/main" id="{32CD9F9B-DA2A-6CD4-A849-D5DF7235534F}"/>
                    </a:ext>
                  </a:extLst>
                </p:cNvPr>
                <p:cNvSpPr/>
                <p:nvPr/>
              </p:nvSpPr>
              <p:spPr>
                <a:xfrm>
                  <a:off x="3893139" y="4821407"/>
                  <a:ext cx="1842654" cy="554182"/>
                </a:xfrm>
                <a:prstGeom prst="flowChartDecision">
                  <a:avLst/>
                </a:prstGeom>
                <a:solidFill>
                  <a:srgbClr val="B5DF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x&lt;=10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D6AD9A6-50C5-B815-A471-65EAFC4BA82D}"/>
                    </a:ext>
                  </a:extLst>
                </p:cNvPr>
                <p:cNvCxnSpPr>
                  <a:cxnSpLocks/>
                  <a:stCxn id="6" idx="4"/>
                  <a:endCxn id="14" idx="0"/>
                </p:cNvCxnSpPr>
                <p:nvPr/>
              </p:nvCxnSpPr>
              <p:spPr>
                <a:xfrm>
                  <a:off x="4812313" y="3976447"/>
                  <a:ext cx="2153" cy="844960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45FEC5B-A37A-CFE1-5A9E-097F36817326}"/>
                    </a:ext>
                  </a:extLst>
                </p:cNvPr>
                <p:cNvCxnSpPr>
                  <a:cxnSpLocks/>
                  <a:stCxn id="13" idx="1"/>
                  <a:endCxn id="12" idx="2"/>
                </p:cNvCxnSpPr>
                <p:nvPr/>
              </p:nvCxnSpPr>
              <p:spPr>
                <a:xfrm flipH="1" flipV="1">
                  <a:off x="7375781" y="3950364"/>
                  <a:ext cx="1" cy="302112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hape 12">
                  <a:extLst>
                    <a:ext uri="{FF2B5EF4-FFF2-40B4-BE49-F238E27FC236}">
                      <a16:creationId xmlns:a16="http://schemas.microsoft.com/office/drawing/2014/main" id="{E9DDF64C-12DC-A57C-9400-3DB9CD6C77F5}"/>
                    </a:ext>
                  </a:extLst>
                </p:cNvPr>
                <p:cNvCxnSpPr>
                  <a:cxnSpLocks/>
                  <a:stCxn id="12" idx="1"/>
                  <a:endCxn id="6" idx="6"/>
                </p:cNvCxnSpPr>
                <p:nvPr/>
              </p:nvCxnSpPr>
              <p:spPr>
                <a:xfrm rot="10800000">
                  <a:off x="5033539" y="3753199"/>
                  <a:ext cx="646812" cy="3202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hape 13">
                  <a:extLst>
                    <a:ext uri="{FF2B5EF4-FFF2-40B4-BE49-F238E27FC236}">
                      <a16:creationId xmlns:a16="http://schemas.microsoft.com/office/drawing/2014/main" id="{1788870C-CB41-03B9-905F-8995C7B74E10}"/>
                    </a:ext>
                  </a:extLst>
                </p:cNvPr>
                <p:cNvCxnSpPr>
                  <a:stCxn id="14" idx="3"/>
                </p:cNvCxnSpPr>
                <p:nvPr/>
              </p:nvCxnSpPr>
              <p:spPr>
                <a:xfrm flipV="1">
                  <a:off x="5735793" y="4640403"/>
                  <a:ext cx="1639989" cy="458095"/>
                </a:xfrm>
                <a:prstGeom prst="bentConnector2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2030FC6-88FB-E979-B2C9-905CFD1FF19C}"/>
                    </a:ext>
                  </a:extLst>
                </p:cNvPr>
                <p:cNvCxnSpPr>
                  <a:cxnSpLocks/>
                  <a:stCxn id="14" idx="2"/>
                  <a:endCxn id="10" idx="0"/>
                </p:cNvCxnSpPr>
                <p:nvPr/>
              </p:nvCxnSpPr>
              <p:spPr>
                <a:xfrm>
                  <a:off x="4814466" y="5375589"/>
                  <a:ext cx="1496" cy="498928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8A7849D-30A9-1258-E833-D0E7700B5216}"/>
                    </a:ext>
                  </a:extLst>
                </p:cNvPr>
                <p:cNvCxnSpPr>
                  <a:cxnSpLocks/>
                  <a:stCxn id="9" idx="2"/>
                  <a:endCxn id="11" idx="0"/>
                </p:cNvCxnSpPr>
                <p:nvPr/>
              </p:nvCxnSpPr>
              <p:spPr>
                <a:xfrm flipH="1">
                  <a:off x="4814468" y="2459665"/>
                  <a:ext cx="1568" cy="352836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FAA60F8-B78B-153C-B116-8E618358CC2E}"/>
                    </a:ext>
                  </a:extLst>
                </p:cNvPr>
                <p:cNvSpPr txBox="1"/>
                <p:nvPr/>
              </p:nvSpPr>
              <p:spPr>
                <a:xfrm>
                  <a:off x="5735794" y="4779842"/>
                  <a:ext cx="582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0D2641-CBCE-3A2E-3619-A3148AB4F18A}"/>
                    </a:ext>
                  </a:extLst>
                </p:cNvPr>
                <p:cNvSpPr txBox="1"/>
                <p:nvPr/>
              </p:nvSpPr>
              <p:spPr>
                <a:xfrm>
                  <a:off x="4815262" y="5376382"/>
                  <a:ext cx="6194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false</a:t>
                  </a:r>
                </a:p>
              </p:txBody>
            </p:sp>
          </p:grpSp>
          <p:sp>
            <p:nvSpPr>
              <p:cNvPr id="9" name="Flowchart: Terminator 9">
                <a:extLst>
                  <a:ext uri="{FF2B5EF4-FFF2-40B4-BE49-F238E27FC236}">
                    <a16:creationId xmlns:a16="http://schemas.microsoft.com/office/drawing/2014/main" id="{BD620148-C806-7CEB-88FA-803356EE6056}"/>
                  </a:ext>
                </a:extLst>
              </p:cNvPr>
              <p:cNvSpPr/>
              <p:nvPr/>
            </p:nvSpPr>
            <p:spPr>
              <a:xfrm>
                <a:off x="6420464" y="1111045"/>
                <a:ext cx="2121386" cy="512709"/>
              </a:xfrm>
              <a:prstGeom prst="flowChartTerminator">
                <a:avLst/>
              </a:prstGeom>
              <a:solidFill>
                <a:srgbClr val="B5DF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C0F10"/>
                    </a:solidFill>
                  </a:rPr>
                  <a:t>Start</a:t>
                </a:r>
              </a:p>
            </p:txBody>
          </p:sp>
          <p:sp>
            <p:nvSpPr>
              <p:cNvPr id="10" name="Flowchart: Terminator 10">
                <a:extLst>
                  <a:ext uri="{FF2B5EF4-FFF2-40B4-BE49-F238E27FC236}">
                    <a16:creationId xmlns:a16="http://schemas.microsoft.com/office/drawing/2014/main" id="{7F30EA66-C2CF-C4D9-12E5-EC9C9FC1DA64}"/>
                  </a:ext>
                </a:extLst>
              </p:cNvPr>
              <p:cNvSpPr/>
              <p:nvPr/>
            </p:nvSpPr>
            <p:spPr>
              <a:xfrm>
                <a:off x="6420390" y="5038606"/>
                <a:ext cx="2121386" cy="512709"/>
              </a:xfrm>
              <a:prstGeom prst="flowChartTerminator">
                <a:avLst/>
              </a:prstGeom>
              <a:solidFill>
                <a:srgbClr val="B5DF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C0F10"/>
                    </a:solidFill>
                  </a:rPr>
                  <a:t>Stop</a:t>
                </a:r>
              </a:p>
            </p:txBody>
          </p:sp>
        </p:grpSp>
        <p:sp>
          <p:nvSpPr>
            <p:cNvPr id="6" name="Flowchart: Connector 6">
              <a:extLst>
                <a:ext uri="{FF2B5EF4-FFF2-40B4-BE49-F238E27FC236}">
                  <a16:creationId xmlns:a16="http://schemas.microsoft.com/office/drawing/2014/main" id="{BB6F42E6-543C-8CD1-0C63-6856558F4E88}"/>
                </a:ext>
              </a:extLst>
            </p:cNvPr>
            <p:cNvSpPr/>
            <p:nvPr/>
          </p:nvSpPr>
          <p:spPr>
            <a:xfrm>
              <a:off x="7256208" y="2694040"/>
              <a:ext cx="442452" cy="446496"/>
            </a:xfrm>
            <a:prstGeom prst="flowChartConnector">
              <a:avLst/>
            </a:prstGeom>
            <a:solidFill>
              <a:srgbClr val="B5DF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2AEB29-8B0E-F737-A970-54A810CDBC9D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7477434" y="2364517"/>
              <a:ext cx="2155" cy="329523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4CB29-ED93-60FC-AF18-0D9060A6ED15}"/>
              </a:ext>
            </a:extLst>
          </p:cNvPr>
          <p:cNvGrpSpPr/>
          <p:nvPr/>
        </p:nvGrpSpPr>
        <p:grpSpPr>
          <a:xfrm>
            <a:off x="896729" y="1787991"/>
            <a:ext cx="4396434" cy="2135308"/>
            <a:chOff x="6852735" y="2229162"/>
            <a:chExt cx="4869623" cy="2427001"/>
          </a:xfrm>
        </p:grpSpPr>
        <p:sp>
          <p:nvSpPr>
            <p:cNvPr id="24" name="Rectangle: Rounded Corners 21">
              <a:extLst>
                <a:ext uri="{FF2B5EF4-FFF2-40B4-BE49-F238E27FC236}">
                  <a16:creationId xmlns:a16="http://schemas.microsoft.com/office/drawing/2014/main" id="{C52E0D39-E43A-8C92-29ED-5AFA5B358F61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: Rounded Corners 22">
              <a:extLst>
                <a:ext uri="{FF2B5EF4-FFF2-40B4-BE49-F238E27FC236}">
                  <a16:creationId xmlns:a16="http://schemas.microsoft.com/office/drawing/2014/main" id="{DFD405D8-5261-D7D6-6006-AD2363AED6AB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x;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(x=4; x&lt;=10; x+=2){ </a:t>
              </a:r>
              <a:r>
                <a:rPr lang="en-US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  <a:b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1D43D2-03D0-03E7-84C6-ECE03F600182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552F17-0229-C840-E96D-D1442A306A82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518780-8329-2627-3B27-846066EC6750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8E2D6A-B9C9-1ADB-41ED-F3CDB568A7BE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A93C7A-D40E-4530-C26A-E447C3DB49CF}"/>
                </a:ext>
              </a:extLst>
            </p:cNvPr>
            <p:cNvSpPr txBox="1"/>
            <p:nvPr/>
          </p:nvSpPr>
          <p:spPr>
            <a:xfrm>
              <a:off x="6926164" y="2280364"/>
              <a:ext cx="3255673" cy="297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1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197E11-A600-EFF2-3EE4-AC3EFEF5D948}"/>
              </a:ext>
            </a:extLst>
          </p:cNvPr>
          <p:cNvGrpSpPr/>
          <p:nvPr/>
        </p:nvGrpSpPr>
        <p:grpSpPr>
          <a:xfrm>
            <a:off x="867873" y="4139963"/>
            <a:ext cx="4396434" cy="2135308"/>
            <a:chOff x="6852735" y="2229162"/>
            <a:chExt cx="4869623" cy="2427001"/>
          </a:xfrm>
        </p:grpSpPr>
        <p:sp>
          <p:nvSpPr>
            <p:cNvPr id="34" name="Rectangle: Rounded Corners 21">
              <a:extLst>
                <a:ext uri="{FF2B5EF4-FFF2-40B4-BE49-F238E27FC236}">
                  <a16:creationId xmlns:a16="http://schemas.microsoft.com/office/drawing/2014/main" id="{802FD579-4FDF-0639-681F-272940FB8CF8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: Rounded Corners 22">
              <a:extLst>
                <a:ext uri="{FF2B5EF4-FFF2-40B4-BE49-F238E27FC236}">
                  <a16:creationId xmlns:a16="http://schemas.microsoft.com/office/drawing/2014/main" id="{DBF28861-EAE3-13E4-E03F-2D991FB7BFBB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x=4;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 (x&lt;=10){</a:t>
              </a:r>
            </a:p>
            <a:p>
              <a:pPr marL="0" indent="0">
                <a:buNone/>
              </a:pPr>
              <a:r>
                <a:rPr lang="en-US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x+=2</a:t>
              </a:r>
              <a:b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14673F-8EAC-6ADC-DC26-4A361C4A9190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AD3F86A-0AA2-BEA3-7CF6-C3FE6E4906B0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7586DC-EB49-7EA1-E37D-7A4950577BD3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57067D-58A3-50C4-1E64-4799C84BA179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561E61-9F9E-373E-EF63-681543807483}"/>
                </a:ext>
              </a:extLst>
            </p:cNvPr>
            <p:cNvSpPr txBox="1"/>
            <p:nvPr/>
          </p:nvSpPr>
          <p:spPr>
            <a:xfrm>
              <a:off x="6926164" y="2280364"/>
              <a:ext cx="3255673" cy="297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1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1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61D1-2B20-4E4F-8068-B04E846F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7479-6A2C-465C-9FB5-CEE35ACC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763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“for </a:t>
            </a:r>
            <a:r>
              <a:rPr lang="en-US" sz="2400" dirty="0" err="1"/>
              <a:t>bersarang</a:t>
            </a:r>
            <a:r>
              <a:rPr lang="en-US" sz="24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13D59-4C04-47DA-879A-0ADF949D3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46" t="36846" r="26979" b="39995"/>
          <a:stretch/>
        </p:blipFill>
        <p:spPr>
          <a:xfrm>
            <a:off x="1790698" y="2648635"/>
            <a:ext cx="7277103" cy="27564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CC85C-9D30-4CCA-BFBB-A117B7D10761}"/>
              </a:ext>
            </a:extLst>
          </p:cNvPr>
          <p:cNvCxnSpPr/>
          <p:nvPr/>
        </p:nvCxnSpPr>
        <p:spPr>
          <a:xfrm flipV="1">
            <a:off x="7950200" y="2197100"/>
            <a:ext cx="1117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8FBF777B-C29A-4539-9F10-C7569C41B31B}"/>
              </a:ext>
            </a:extLst>
          </p:cNvPr>
          <p:cNvSpPr/>
          <p:nvPr/>
        </p:nvSpPr>
        <p:spPr>
          <a:xfrm>
            <a:off x="8826500" y="3146935"/>
            <a:ext cx="838200" cy="17679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6BF52-4B5E-4E04-9FAA-060FD8D3219C}"/>
              </a:ext>
            </a:extLst>
          </p:cNvPr>
          <p:cNvSpPr/>
          <p:nvPr/>
        </p:nvSpPr>
        <p:spPr>
          <a:xfrm>
            <a:off x="9080500" y="2006600"/>
            <a:ext cx="1371600" cy="431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Outer 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6709D-59A3-488C-92F4-AC71C70E0248}"/>
              </a:ext>
            </a:extLst>
          </p:cNvPr>
          <p:cNvSpPr/>
          <p:nvPr/>
        </p:nvSpPr>
        <p:spPr>
          <a:xfrm>
            <a:off x="9779000" y="3810973"/>
            <a:ext cx="1371600" cy="431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212346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EE9B-B1B7-450C-BEE5-FBF5A584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A724-793A-4920-B197-1DB57956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1096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“while </a:t>
            </a:r>
            <a:r>
              <a:rPr lang="en-US" sz="2400" dirty="0" err="1"/>
              <a:t>bersarang</a:t>
            </a:r>
            <a:r>
              <a:rPr lang="en-US" sz="2400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8100F-F44B-4A1D-8F41-F18FA792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67" y="2717494"/>
            <a:ext cx="9469301" cy="30057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352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CC17-DB3E-4404-B9C8-EC3BE91E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B093-F2B3-4ABB-877A-7477B5E5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763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“do-while </a:t>
            </a:r>
            <a:r>
              <a:rPr lang="en-US" sz="2400" dirty="0" err="1"/>
              <a:t>bersarang</a:t>
            </a:r>
            <a:r>
              <a:rPr lang="en-US" sz="2400" dirty="0"/>
              <a:t>”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EA1A-1B4C-4E74-ABA6-C406D1C7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65" y="2363121"/>
            <a:ext cx="9762836" cy="38442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45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22AEE2-C9C6-2EAA-EEC1-1166B7D8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PEMILIHAN</a:t>
            </a:r>
          </a:p>
        </p:txBody>
      </p:sp>
      <p:sp>
        <p:nvSpPr>
          <p:cNvPr id="5" name="Google Shape;97;p3">
            <a:extLst>
              <a:ext uri="{FF2B5EF4-FFF2-40B4-BE49-F238E27FC236}">
                <a16:creationId xmlns:a16="http://schemas.microsoft.com/office/drawing/2014/main" id="{F4F49D2A-2539-ABAA-21B5-9854113D5C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Pemilihan(selection)adalah instruksi untuk yang dipakai untuk memilih satu kemungkinan dari beberapa kondisi</a:t>
            </a:r>
            <a:endParaRPr lang="en-US" dirty="0"/>
          </a:p>
        </p:txBody>
      </p:sp>
      <p:sp>
        <p:nvSpPr>
          <p:cNvPr id="6" name="Google Shape;98;p3">
            <a:extLst>
              <a:ext uri="{FF2B5EF4-FFF2-40B4-BE49-F238E27FC236}">
                <a16:creationId xmlns:a16="http://schemas.microsoft.com/office/drawing/2014/main" id="{EF31F2CA-6432-3362-41FD-FD8F25794FAC}"/>
              </a:ext>
            </a:extLst>
          </p:cNvPr>
          <p:cNvSpPr txBox="1"/>
          <p:nvPr/>
        </p:nvSpPr>
        <p:spPr>
          <a:xfrm>
            <a:off x="1373342" y="2796972"/>
            <a:ext cx="8908977" cy="52322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suatu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pernyataan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ekspresi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pernyataan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logika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7" name="Google Shape;99;p3">
            <a:extLst>
              <a:ext uri="{FF2B5EF4-FFF2-40B4-BE49-F238E27FC236}">
                <a16:creationId xmlns:a16="http://schemas.microsoft.com/office/drawing/2014/main" id="{3755697B-D7FC-E042-946A-06D6221FA8C2}"/>
              </a:ext>
            </a:extLst>
          </p:cNvPr>
          <p:cNvSpPr/>
          <p:nvPr/>
        </p:nvSpPr>
        <p:spPr>
          <a:xfrm>
            <a:off x="1578676" y="3688081"/>
            <a:ext cx="3744416" cy="151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BENAR</a:t>
            </a:r>
            <a:endParaRPr/>
          </a:p>
        </p:txBody>
      </p:sp>
      <p:sp>
        <p:nvSpPr>
          <p:cNvPr id="9" name="Google Shape;100;p3">
            <a:extLst>
              <a:ext uri="{FF2B5EF4-FFF2-40B4-BE49-F238E27FC236}">
                <a16:creationId xmlns:a16="http://schemas.microsoft.com/office/drawing/2014/main" id="{25048D03-3844-7969-E6F2-592FF9EA920D}"/>
              </a:ext>
            </a:extLst>
          </p:cNvPr>
          <p:cNvSpPr/>
          <p:nvPr/>
        </p:nvSpPr>
        <p:spPr>
          <a:xfrm>
            <a:off x="6960097" y="3716605"/>
            <a:ext cx="3505572" cy="151979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SALAH</a:t>
            </a:r>
            <a:endParaRPr/>
          </a:p>
        </p:txBody>
      </p:sp>
      <p:sp>
        <p:nvSpPr>
          <p:cNvPr id="11" name="Google Shape;101;p3">
            <a:extLst>
              <a:ext uri="{FF2B5EF4-FFF2-40B4-BE49-F238E27FC236}">
                <a16:creationId xmlns:a16="http://schemas.microsoft.com/office/drawing/2014/main" id="{2B27A79D-D608-7A3E-2DE5-B8C5C23793D5}"/>
              </a:ext>
            </a:extLst>
          </p:cNvPr>
          <p:cNvSpPr txBox="1"/>
          <p:nvPr/>
        </p:nvSpPr>
        <p:spPr>
          <a:xfrm>
            <a:off x="5691353" y="4063259"/>
            <a:ext cx="8835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28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8BDC-461F-423B-B431-DE1A5DE6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1B75-0D78-4D0A-AD5E-1C5BE5417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133" dirty="0"/>
          </a:p>
          <a:p>
            <a:pPr marL="0" indent="0">
              <a:buNone/>
            </a:pPr>
            <a:endParaRPr lang="en-US" sz="2133" dirty="0"/>
          </a:p>
          <a:p>
            <a:pPr marL="812780" lvl="1" indent="0">
              <a:lnSpc>
                <a:spcPts val="3467"/>
              </a:lnSpc>
              <a:spcBef>
                <a:spcPts val="8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33" b="1" dirty="0"/>
              <a:t>Type</a:t>
            </a:r>
            <a:r>
              <a:rPr lang="en-US" sz="2133" dirty="0"/>
              <a:t> </a:t>
            </a:r>
            <a:r>
              <a:rPr lang="en-US" sz="2133" dirty="0" err="1"/>
              <a:t>adalah</a:t>
            </a:r>
            <a:r>
              <a:rPr lang="en-US" sz="2133" dirty="0"/>
              <a:t> </a:t>
            </a:r>
            <a:r>
              <a:rPr lang="en-US" sz="2133" dirty="0" err="1"/>
              <a:t>tipe</a:t>
            </a:r>
            <a:r>
              <a:rPr lang="en-US" sz="2133" dirty="0"/>
              <a:t> data </a:t>
            </a:r>
            <a:r>
              <a:rPr lang="en-US" sz="2133" dirty="0" err="1"/>
              <a:t>dari</a:t>
            </a:r>
            <a:r>
              <a:rPr lang="en-US" sz="2133" dirty="0"/>
              <a:t> array yang </a:t>
            </a:r>
            <a:r>
              <a:rPr lang="en-US" sz="2133" dirty="0" err="1"/>
              <a:t>akan</a:t>
            </a:r>
            <a:r>
              <a:rPr lang="en-US" sz="2133" dirty="0"/>
              <a:t> </a:t>
            </a:r>
            <a:r>
              <a:rPr lang="en-US" sz="2133" dirty="0" err="1"/>
              <a:t>dibuat</a:t>
            </a:r>
            <a:r>
              <a:rPr lang="en-US" sz="2133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33" b="1" dirty="0" err="1"/>
              <a:t>namaArray</a:t>
            </a:r>
            <a:r>
              <a:rPr lang="en-US" sz="2133" dirty="0"/>
              <a:t> </a:t>
            </a:r>
            <a:r>
              <a:rPr lang="en-US" sz="2133" dirty="0" err="1"/>
              <a:t>adalah</a:t>
            </a:r>
            <a:r>
              <a:rPr lang="en-US" sz="2133" dirty="0"/>
              <a:t> </a:t>
            </a:r>
            <a:r>
              <a:rPr lang="en-US" sz="2133" dirty="0" err="1"/>
              <a:t>nama</a:t>
            </a:r>
            <a:r>
              <a:rPr lang="en-US" sz="2133" dirty="0"/>
              <a:t> </a:t>
            </a:r>
            <a:r>
              <a:rPr lang="en-US" sz="2133" dirty="0" err="1"/>
              <a:t>dari</a:t>
            </a:r>
            <a:r>
              <a:rPr lang="en-US" sz="2133" dirty="0"/>
              <a:t> array yang </a:t>
            </a:r>
            <a:r>
              <a:rPr lang="en-US" sz="2133" dirty="0" err="1"/>
              <a:t>akan</a:t>
            </a:r>
            <a:r>
              <a:rPr lang="en-US" sz="2133" dirty="0"/>
              <a:t> </a:t>
            </a:r>
            <a:r>
              <a:rPr lang="en-US" sz="2133" dirty="0" err="1"/>
              <a:t>dibuat</a:t>
            </a:r>
            <a:r>
              <a:rPr lang="en-US" sz="2133" dirty="0"/>
              <a:t>.</a:t>
            </a:r>
            <a:endParaRPr lang="en-ID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632EB6-85AC-4158-8E02-AB28FDD9D11D}"/>
              </a:ext>
            </a:extLst>
          </p:cNvPr>
          <p:cNvSpPr txBox="1">
            <a:spLocks/>
          </p:cNvSpPr>
          <p:nvPr/>
        </p:nvSpPr>
        <p:spPr>
          <a:xfrm>
            <a:off x="1674571" y="2305740"/>
            <a:ext cx="7340338" cy="1739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  <a:defRPr sz="12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    int a[]; int[] a;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88CC5-975B-4A36-A23F-2B8499535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0" t="33613" r="16626" b="31879"/>
          <a:stretch/>
        </p:blipFill>
        <p:spPr>
          <a:xfrm>
            <a:off x="1674571" y="4803850"/>
            <a:ext cx="5082443" cy="13942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FE609-6227-D4F4-0D01-FEDB4EBD1C15}"/>
              </a:ext>
            </a:extLst>
          </p:cNvPr>
          <p:cNvSpPr txBox="1"/>
          <p:nvPr/>
        </p:nvSpPr>
        <p:spPr>
          <a:xfrm>
            <a:off x="1674571" y="1979407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deklarasi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E204-B9D0-4DF9-B7BC-438B7447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989C-17D3-497E-8ADD-51A14290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1"/>
            <a:ext cx="10272000" cy="3608340"/>
          </a:xfrm>
        </p:spPr>
        <p:txBody>
          <a:bodyPr/>
          <a:lstStyle/>
          <a:p>
            <a:pPr marL="660383" indent="-457189">
              <a:lnSpc>
                <a:spcPct val="8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667" dirty="0" err="1"/>
              <a:t>Instansiasi</a:t>
            </a:r>
            <a:r>
              <a:rPr lang="en-US" sz="2667" dirty="0"/>
              <a:t> </a:t>
            </a:r>
            <a:r>
              <a:rPr lang="en-US" sz="2667" dirty="0" err="1"/>
              <a:t>objek</a:t>
            </a:r>
            <a:r>
              <a:rPr lang="en-US" sz="2667" dirty="0"/>
              <a:t> array:</a:t>
            </a:r>
          </a:p>
          <a:p>
            <a:pPr marL="1269968" lvl="1" indent="-457189">
              <a:lnSpc>
                <a:spcPts val="32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667" dirty="0"/>
              <a:t>Ketika </a:t>
            </a:r>
            <a:r>
              <a:rPr lang="en-US" sz="2667" dirty="0" err="1"/>
              <a:t>sebuah</a:t>
            </a:r>
            <a:r>
              <a:rPr lang="en-US" sz="2667" dirty="0"/>
              <a:t> array </a:t>
            </a:r>
            <a:r>
              <a:rPr lang="en-US" sz="2667" dirty="0" err="1"/>
              <a:t>dideklarasikan</a:t>
            </a:r>
            <a:r>
              <a:rPr lang="en-US" sz="2667" dirty="0"/>
              <a:t>, </a:t>
            </a:r>
            <a:r>
              <a:rPr lang="en-US" sz="2667" dirty="0" err="1"/>
              <a:t>hanya</a:t>
            </a:r>
            <a:r>
              <a:rPr lang="en-US" sz="2667" dirty="0"/>
              <a:t> </a:t>
            </a:r>
            <a:r>
              <a:rPr lang="en-US" sz="2667" dirty="0" err="1"/>
              <a:t>referensi</a:t>
            </a:r>
            <a:r>
              <a:rPr lang="en-US" sz="2667" dirty="0"/>
              <a:t> </a:t>
            </a:r>
            <a:r>
              <a:rPr lang="en-US" sz="2667" dirty="0" err="1"/>
              <a:t>dari</a:t>
            </a:r>
            <a:r>
              <a:rPr lang="en-US" sz="2667" dirty="0"/>
              <a:t> array yang </a:t>
            </a:r>
            <a:r>
              <a:rPr lang="en-US" sz="2667" dirty="0" err="1"/>
              <a:t>dibuat</a:t>
            </a:r>
            <a:r>
              <a:rPr lang="en-US" sz="2667" dirty="0"/>
              <a:t>. </a:t>
            </a:r>
            <a:r>
              <a:rPr lang="fi-FI" sz="2667" dirty="0"/>
              <a:t>untuk alokasi memori dilakukan dengan menggunakan kunci kata </a:t>
            </a:r>
            <a:r>
              <a:rPr lang="fi-FI" sz="2667" i="1" dirty="0"/>
              <a:t>new</a:t>
            </a:r>
          </a:p>
          <a:p>
            <a:pPr marL="1269968" lvl="1" indent="-457189">
              <a:lnSpc>
                <a:spcPts val="32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667" dirty="0"/>
              <a:t>Cara </a:t>
            </a:r>
            <a:r>
              <a:rPr lang="en-US" sz="2667" dirty="0" err="1"/>
              <a:t>Instansiasi</a:t>
            </a:r>
            <a:r>
              <a:rPr lang="en-US" sz="2667" dirty="0"/>
              <a:t> </a:t>
            </a:r>
            <a:r>
              <a:rPr lang="en-US" sz="2667" dirty="0" err="1"/>
              <a:t>variabel</a:t>
            </a:r>
            <a:r>
              <a:rPr lang="en-US" sz="2667" dirty="0"/>
              <a:t> array:</a:t>
            </a:r>
          </a:p>
          <a:p>
            <a:pPr marL="812780" lvl="1" indent="0">
              <a:lnSpc>
                <a:spcPts val="3200"/>
              </a:lnSpc>
              <a:spcBef>
                <a:spcPts val="1600"/>
              </a:spcBef>
              <a:buNone/>
            </a:pPr>
            <a:r>
              <a:rPr lang="en-US" sz="2667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D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AF0E3-DB01-481C-BEB1-B1194C146194}"/>
              </a:ext>
            </a:extLst>
          </p:cNvPr>
          <p:cNvSpPr txBox="1"/>
          <p:nvPr/>
        </p:nvSpPr>
        <p:spPr>
          <a:xfrm>
            <a:off x="2304362" y="4508633"/>
            <a:ext cx="7583277" cy="1097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812780" lvl="1">
              <a:lnSpc>
                <a:spcPts val="3200"/>
              </a:lnSpc>
              <a:spcBef>
                <a:spcPts val="1600"/>
              </a:spcBef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2133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133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133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812780" lvl="1">
              <a:lnSpc>
                <a:spcPts val="3200"/>
              </a:lnSpc>
              <a:spcBef>
                <a:spcPts val="1600"/>
              </a:spcBef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a = new int[10];</a:t>
            </a:r>
          </a:p>
        </p:txBody>
      </p:sp>
    </p:spTree>
    <p:extLst>
      <p:ext uri="{BB962C8B-B14F-4D97-AF65-F5344CB8AC3E}">
        <p14:creationId xmlns:p14="http://schemas.microsoft.com/office/powerpoint/2010/main" val="42010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68B4-E13D-457F-8E01-0580F18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1D10-4076-4B65-BCC4-86FE584CB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383" indent="-457189">
              <a:lnSpc>
                <a:spcPts val="3467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Deklarasi</a:t>
            </a:r>
            <a:r>
              <a:rPr lang="en-US" sz="2400" dirty="0"/>
              <a:t> dan </a:t>
            </a:r>
            <a:r>
              <a:rPr lang="en-US" sz="2400" dirty="0" err="1"/>
              <a:t>instansiasi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array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digabungkan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sbb</a:t>
            </a:r>
            <a:r>
              <a:rPr lang="en-US" sz="2400" dirty="0"/>
              <a:t>.:</a:t>
            </a:r>
            <a:endParaRPr lang="en-US" sz="2400" b="1" i="1" dirty="0"/>
          </a:p>
          <a:p>
            <a:pPr marL="0" indent="0">
              <a:lnSpc>
                <a:spcPts val="3467"/>
              </a:lnSpc>
              <a:buNone/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ts val="3467"/>
              </a:lnSpc>
              <a:buNone/>
            </a:pPr>
            <a:endParaRPr 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3467"/>
              </a:lnSpc>
              <a:buNone/>
            </a:pPr>
            <a:endParaRPr 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3467"/>
              </a:lnSpc>
              <a:buNone/>
            </a:pPr>
            <a:endParaRPr 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3467"/>
              </a:lnSpc>
              <a:buNone/>
            </a:pPr>
            <a:endParaRPr lang="en-US" sz="2400" dirty="0"/>
          </a:p>
          <a:p>
            <a:pPr marL="660383" indent="-457189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  <a:r>
              <a:rPr lang="en-US" sz="1467" dirty="0"/>
              <a:t>    </a:t>
            </a:r>
          </a:p>
          <a:p>
            <a:pPr marL="1269968" lvl="1" indent="-457189">
              <a:lnSpc>
                <a:spcPts val="3467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int[10];  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269968" lvl="1" indent="-457189">
              <a:lnSpc>
                <a:spcPts val="3467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a[] = new int[10];</a:t>
            </a:r>
            <a:endParaRPr lang="en-US" sz="1067" dirty="0"/>
          </a:p>
          <a:p>
            <a:pPr>
              <a:buFont typeface="Wingdings" panose="05000000000000000000" pitchFamily="2" charset="2"/>
              <a:buChar char="Ø"/>
            </a:pPr>
            <a:endParaRPr lang="en-ID" sz="1067" dirty="0"/>
          </a:p>
          <a:p>
            <a:pPr>
              <a:buFont typeface="Wingdings" panose="05000000000000000000" pitchFamily="2" charset="2"/>
              <a:buChar char="Ø"/>
            </a:pPr>
            <a:endParaRPr lang="en-US" sz="10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FBFE7-6785-4C13-BA35-9E9AAA69E218}"/>
              </a:ext>
            </a:extLst>
          </p:cNvPr>
          <p:cNvSpPr txBox="1"/>
          <p:nvPr/>
        </p:nvSpPr>
        <p:spPr>
          <a:xfrm>
            <a:off x="1612134" y="2834972"/>
            <a:ext cx="9918855" cy="1418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467"/>
              </a:lnSpc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jumlah_elemen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>
              <a:lnSpc>
                <a:spcPts val="3467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467"/>
              </a:lnSpc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new type[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jumlah_elemen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882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DD4-6BD0-4D22-AA05-131E30FD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BF05-B087-47E7-AD3B-F6562D03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039" y="1621001"/>
            <a:ext cx="10272000" cy="4516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FCBB7-1D65-4993-8743-01D28302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05" y="2878900"/>
            <a:ext cx="6403412" cy="28869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2CEF54-6917-4D49-BD69-D46A6FA13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0" y="1480823"/>
            <a:ext cx="3292381" cy="51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848E-37AC-45D4-A52A-7DB93A5E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 </a:t>
            </a:r>
            <a:r>
              <a:rPr lang="en-US" dirty="0" err="1"/>
              <a:t>Dimensi</a:t>
            </a:r>
            <a:r>
              <a:rPr lang="en-US" dirty="0"/>
              <a:t>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133C-094D-4E66-BC6E-B4E6ABFA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48" y="1569737"/>
            <a:ext cx="10272000" cy="12433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33" dirty="0"/>
              <a:t>Array 2 </a:t>
            </a:r>
            <a:r>
              <a:rPr lang="en-US" sz="2133" dirty="0" err="1"/>
              <a:t>dimensi</a:t>
            </a:r>
            <a:r>
              <a:rPr lang="en-US" sz="2133" dirty="0"/>
              <a:t> </a:t>
            </a:r>
            <a:r>
              <a:rPr lang="en-US" sz="2133" dirty="0" err="1"/>
              <a:t>adalah</a:t>
            </a:r>
            <a:r>
              <a:rPr lang="en-US" sz="2133" dirty="0"/>
              <a:t> </a:t>
            </a:r>
            <a:r>
              <a:rPr lang="en-US" sz="2133" dirty="0" err="1"/>
              <a:t>sebuah</a:t>
            </a:r>
            <a:r>
              <a:rPr lang="en-US" sz="2133" dirty="0"/>
              <a:t> array yang </a:t>
            </a:r>
            <a:r>
              <a:rPr lang="en-US" sz="2133" dirty="0" err="1"/>
              <a:t>penomoran</a:t>
            </a:r>
            <a:r>
              <a:rPr lang="en-US" sz="2133" dirty="0"/>
              <a:t> </a:t>
            </a:r>
            <a:r>
              <a:rPr lang="en-US" sz="2133" dirty="0" err="1"/>
              <a:t>indeknya</a:t>
            </a:r>
            <a:r>
              <a:rPr lang="en-US" sz="2133" dirty="0"/>
              <a:t> </a:t>
            </a:r>
            <a:r>
              <a:rPr lang="en-US" sz="2133" dirty="0" err="1"/>
              <a:t>menggunakan</a:t>
            </a:r>
            <a:r>
              <a:rPr lang="en-US" sz="2133" dirty="0"/>
              <a:t> 2 </a:t>
            </a:r>
            <a:r>
              <a:rPr lang="en-US" sz="2133" dirty="0" err="1"/>
              <a:t>angka</a:t>
            </a:r>
            <a:r>
              <a:rPr lang="en-US" sz="2133" dirty="0"/>
              <a:t>, </a:t>
            </a:r>
            <a:r>
              <a:rPr lang="en-US" sz="2133" dirty="0" err="1"/>
              <a:t>satu</a:t>
            </a:r>
            <a:r>
              <a:rPr lang="en-US" sz="2133" dirty="0"/>
              <a:t> </a:t>
            </a:r>
            <a:r>
              <a:rPr lang="en-US" sz="2133" dirty="0" err="1"/>
              <a:t>untuk</a:t>
            </a:r>
            <a:r>
              <a:rPr lang="en-US" sz="2133" dirty="0"/>
              <a:t> baris dan </a:t>
            </a:r>
            <a:r>
              <a:rPr lang="en-US" sz="2133" dirty="0" err="1"/>
              <a:t>satu</a:t>
            </a:r>
            <a:r>
              <a:rPr lang="en-US" sz="2133" dirty="0"/>
              <a:t> </a:t>
            </a:r>
            <a:r>
              <a:rPr lang="en-US" sz="2133" dirty="0" err="1"/>
              <a:t>lagi</a:t>
            </a:r>
            <a:r>
              <a:rPr lang="en-US" sz="2133" dirty="0"/>
              <a:t> </a:t>
            </a:r>
            <a:r>
              <a:rPr lang="en-US" sz="2133" dirty="0" err="1"/>
              <a:t>untuk</a:t>
            </a:r>
            <a:r>
              <a:rPr lang="en-US" sz="2133" dirty="0"/>
              <a:t> </a:t>
            </a:r>
            <a:r>
              <a:rPr lang="en-US" sz="2133" dirty="0" err="1"/>
              <a:t>kolom</a:t>
            </a:r>
            <a:endParaRPr lang="en-US" sz="2133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33" dirty="0" err="1"/>
              <a:t>Contoh</a:t>
            </a:r>
            <a:endParaRPr lang="en-US" sz="21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63F30-45AA-4F00-A7D8-5E5578FB3DFA}"/>
              </a:ext>
            </a:extLst>
          </p:cNvPr>
          <p:cNvSpPr/>
          <p:nvPr/>
        </p:nvSpPr>
        <p:spPr>
          <a:xfrm>
            <a:off x="1990882" y="4320645"/>
            <a:ext cx="1898013" cy="767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rating[0][2]=4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rating[1][3]=3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A97547-FF84-492B-913D-8B916229E80D}"/>
              </a:ext>
            </a:extLst>
          </p:cNvPr>
          <p:cNvGraphicFramePr>
            <a:graphicFrameLocks noGrp="1"/>
          </p:cNvGraphicFramePr>
          <p:nvPr/>
        </p:nvGraphicFramePr>
        <p:xfrm>
          <a:off x="7935649" y="3993616"/>
          <a:ext cx="2640542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628">
                  <a:extLst>
                    <a:ext uri="{9D8B030D-6E8A-4147-A177-3AD203B41FA5}">
                      <a16:colId xmlns:a16="http://schemas.microsoft.com/office/drawing/2014/main" val="2263033111"/>
                    </a:ext>
                  </a:extLst>
                </a:gridCol>
                <a:gridCol w="516785">
                  <a:extLst>
                    <a:ext uri="{9D8B030D-6E8A-4147-A177-3AD203B41FA5}">
                      <a16:colId xmlns:a16="http://schemas.microsoft.com/office/drawing/2014/main" val="2352583032"/>
                    </a:ext>
                  </a:extLst>
                </a:gridCol>
                <a:gridCol w="601351">
                  <a:extLst>
                    <a:ext uri="{9D8B030D-6E8A-4147-A177-3AD203B41FA5}">
                      <a16:colId xmlns:a16="http://schemas.microsoft.com/office/drawing/2014/main" val="2057452926"/>
                    </a:ext>
                  </a:extLst>
                </a:gridCol>
                <a:gridCol w="526181">
                  <a:extLst>
                    <a:ext uri="{9D8B030D-6E8A-4147-A177-3AD203B41FA5}">
                      <a16:colId xmlns:a16="http://schemas.microsoft.com/office/drawing/2014/main" val="1367347123"/>
                    </a:ext>
                  </a:extLst>
                </a:gridCol>
                <a:gridCol w="488597">
                  <a:extLst>
                    <a:ext uri="{9D8B030D-6E8A-4147-A177-3AD203B41FA5}">
                      <a16:colId xmlns:a16="http://schemas.microsoft.com/office/drawing/2014/main" val="249568555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599793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142323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9389249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669231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AD5D25-19EB-4476-9AFB-360C96119497}"/>
              </a:ext>
            </a:extLst>
          </p:cNvPr>
          <p:cNvSpPr txBox="1"/>
          <p:nvPr/>
        </p:nvSpPr>
        <p:spPr>
          <a:xfrm>
            <a:off x="7935649" y="3429000"/>
            <a:ext cx="217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Film(</a:t>
            </a:r>
            <a:r>
              <a:rPr lang="en-US" sz="2400" i="1" dirty="0" err="1"/>
              <a:t>kolom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924DF-088B-417E-8434-72C62D06A709}"/>
              </a:ext>
            </a:extLst>
          </p:cNvPr>
          <p:cNvSpPr txBox="1"/>
          <p:nvPr/>
        </p:nvSpPr>
        <p:spPr>
          <a:xfrm>
            <a:off x="6178948" y="4750870"/>
            <a:ext cx="161038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dirty="0" err="1"/>
              <a:t>Penonton</a:t>
            </a:r>
            <a:endParaRPr lang="en-US" sz="2400" dirty="0"/>
          </a:p>
          <a:p>
            <a:r>
              <a:rPr lang="en-US" sz="2400" dirty="0"/>
              <a:t>(</a:t>
            </a:r>
            <a:r>
              <a:rPr lang="en-US" sz="2400" i="1" dirty="0" err="1"/>
              <a:t>baris</a:t>
            </a:r>
            <a:r>
              <a:rPr lang="en-US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AEA09-CC1B-4741-95E8-33C12E3328E5}"/>
              </a:ext>
            </a:extLst>
          </p:cNvPr>
          <p:cNvSpPr/>
          <p:nvPr/>
        </p:nvSpPr>
        <p:spPr>
          <a:xfrm>
            <a:off x="6132061" y="3563022"/>
            <a:ext cx="573163" cy="3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4DD1A-EF5D-4FF2-82BD-3A05C8E3EFB5}"/>
              </a:ext>
            </a:extLst>
          </p:cNvPr>
          <p:cNvSpPr txBox="1"/>
          <p:nvPr/>
        </p:nvSpPr>
        <p:spPr>
          <a:xfrm>
            <a:off x="6030371" y="3090776"/>
            <a:ext cx="1071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127-7A13-4A49-9EB9-6EC837F5F708}"/>
              </a:ext>
            </a:extLst>
          </p:cNvPr>
          <p:cNvSpPr txBox="1"/>
          <p:nvPr/>
        </p:nvSpPr>
        <p:spPr>
          <a:xfrm>
            <a:off x="2795553" y="3122606"/>
            <a:ext cx="95193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 err="1"/>
              <a:t>Baris</a:t>
            </a:r>
            <a:endParaRPr lang="en-US" sz="146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F83A7-907E-4DFB-8B8B-0FBD76022273}"/>
              </a:ext>
            </a:extLst>
          </p:cNvPr>
          <p:cNvSpPr txBox="1"/>
          <p:nvPr/>
        </p:nvSpPr>
        <p:spPr>
          <a:xfrm>
            <a:off x="3899094" y="3122605"/>
            <a:ext cx="10717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Kolom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211EE-A4EE-4F8B-8A9A-3B49A7D54A1D}"/>
              </a:ext>
            </a:extLst>
          </p:cNvPr>
          <p:cNvCxnSpPr>
            <a:cxnSpLocks/>
          </p:cNvCxnSpPr>
          <p:nvPr/>
        </p:nvCxnSpPr>
        <p:spPr>
          <a:xfrm>
            <a:off x="6808883" y="3726093"/>
            <a:ext cx="721553" cy="429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0F8D52-E3E7-435E-A8EE-1851E05AC73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939889" y="3528032"/>
            <a:ext cx="109604" cy="792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15A044-F526-473F-8D05-284AFE5E91CA}"/>
              </a:ext>
            </a:extLst>
          </p:cNvPr>
          <p:cNvCxnSpPr>
            <a:cxnSpLocks/>
          </p:cNvCxnSpPr>
          <p:nvPr/>
        </p:nvCxnSpPr>
        <p:spPr>
          <a:xfrm flipH="1">
            <a:off x="3333264" y="3697121"/>
            <a:ext cx="565829" cy="545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9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5226-A834-4020-8EB3-534FBEEC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Mendeklarasikan</a:t>
            </a:r>
            <a:r>
              <a:rPr lang="en-US" dirty="0"/>
              <a:t> Array 2D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48F2-E597-4114-BDFC-080A2B7D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1"/>
            <a:ext cx="10272000" cy="1302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33" dirty="0" err="1"/>
              <a:t>Untuk</a:t>
            </a:r>
            <a:r>
              <a:rPr lang="en-US" sz="2133" dirty="0"/>
              <a:t> </a:t>
            </a:r>
            <a:r>
              <a:rPr lang="en-US" sz="2133" dirty="0" err="1"/>
              <a:t>mendeklarasikan</a:t>
            </a:r>
            <a:r>
              <a:rPr lang="en-US" sz="2133" dirty="0"/>
              <a:t> variable array 2D, </a:t>
            </a:r>
            <a:r>
              <a:rPr lang="en-US" sz="2133" dirty="0" err="1"/>
              <a:t>sama</a:t>
            </a:r>
            <a:r>
              <a:rPr lang="en-US" sz="2133" dirty="0"/>
              <a:t> </a:t>
            </a:r>
            <a:r>
              <a:rPr lang="en-US" sz="2133" dirty="0" err="1"/>
              <a:t>dengan</a:t>
            </a:r>
            <a:r>
              <a:rPr lang="en-US" sz="2133" dirty="0"/>
              <a:t> array 1D. </a:t>
            </a:r>
            <a:r>
              <a:rPr lang="en-US" sz="2133" dirty="0" err="1"/>
              <a:t>Hanya</a:t>
            </a:r>
            <a:r>
              <a:rPr lang="en-US" sz="2133" dirty="0"/>
              <a:t> </a:t>
            </a:r>
            <a:r>
              <a:rPr lang="en-US" sz="2133" dirty="0" err="1"/>
              <a:t>berbeda</a:t>
            </a:r>
            <a:r>
              <a:rPr lang="en-US" sz="2133" dirty="0"/>
              <a:t> </a:t>
            </a:r>
            <a:r>
              <a:rPr lang="en-US" sz="2133" dirty="0" err="1"/>
              <a:t>dengan</a:t>
            </a:r>
            <a:r>
              <a:rPr lang="en-US" sz="2133" dirty="0"/>
              <a:t> </a:t>
            </a:r>
            <a:r>
              <a:rPr lang="en-US" sz="2133" dirty="0" err="1"/>
              <a:t>jumlah</a:t>
            </a:r>
            <a:r>
              <a:rPr lang="en-US" sz="2133" dirty="0"/>
              <a:t> </a:t>
            </a:r>
            <a:r>
              <a:rPr lang="en-US" sz="2133" dirty="0" err="1"/>
              <a:t>kurung</a:t>
            </a:r>
            <a:r>
              <a:rPr lang="en-US" sz="2133" dirty="0"/>
              <a:t> </a:t>
            </a:r>
            <a:r>
              <a:rPr lang="en-US" sz="2133" dirty="0" err="1"/>
              <a:t>sikunya</a:t>
            </a:r>
            <a:r>
              <a:rPr lang="en-US" sz="2133" dirty="0"/>
              <a:t> “[]”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33" dirty="0" err="1"/>
              <a:t>Bentuk</a:t>
            </a:r>
            <a:r>
              <a:rPr lang="en-US" sz="2133" dirty="0"/>
              <a:t> </a:t>
            </a:r>
            <a:r>
              <a:rPr lang="en-US" sz="2133" dirty="0" err="1"/>
              <a:t>umumnya</a:t>
            </a:r>
            <a:endParaRPr lang="en-US" sz="21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CE4E8-81CE-452F-9E6A-34F129E9BAE7}"/>
              </a:ext>
            </a:extLst>
          </p:cNvPr>
          <p:cNvSpPr/>
          <p:nvPr/>
        </p:nvSpPr>
        <p:spPr>
          <a:xfrm>
            <a:off x="1771120" y="3187176"/>
            <a:ext cx="9137134" cy="2255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[x][y];</a:t>
            </a:r>
          </a:p>
          <a:p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endParaRPr lang="en-ID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ID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endParaRPr lang="en-ID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int[10][20];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6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ED1A-6920-4C64-930B-8BE8A92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77D9-DC81-435E-BE90-B362D058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1001"/>
            <a:ext cx="4004935" cy="29620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33" dirty="0" err="1"/>
              <a:t>Buatlah</a:t>
            </a:r>
            <a:r>
              <a:rPr lang="en-US" sz="2133" dirty="0"/>
              <a:t> flowchart </a:t>
            </a:r>
            <a:r>
              <a:rPr lang="en-US" sz="2133" dirty="0" err="1"/>
              <a:t>untuk</a:t>
            </a:r>
            <a:r>
              <a:rPr lang="en-US" sz="2133" dirty="0"/>
              <a:t> </a:t>
            </a:r>
            <a:r>
              <a:rPr lang="en-US" sz="2133" dirty="0" err="1"/>
              <a:t>menghitung</a:t>
            </a:r>
            <a:r>
              <a:rPr lang="en-US" sz="2133" dirty="0"/>
              <a:t> rata-rata rating yang </a:t>
            </a:r>
            <a:r>
              <a:rPr lang="en-US" sz="2133" dirty="0" err="1"/>
              <a:t>diberikan</a:t>
            </a:r>
            <a:r>
              <a:rPr lang="en-US" sz="2133" dirty="0"/>
              <a:t> </a:t>
            </a:r>
            <a:r>
              <a:rPr lang="en-US" sz="2133" dirty="0" err="1"/>
              <a:t>setiap</a:t>
            </a:r>
            <a:r>
              <a:rPr lang="en-US" sz="2133" dirty="0"/>
              <a:t> </a:t>
            </a:r>
            <a:r>
              <a:rPr lang="en-US" sz="2133" dirty="0" err="1"/>
              <a:t>penonton</a:t>
            </a:r>
            <a:r>
              <a:rPr lang="en-US" sz="2133" dirty="0"/>
              <a:t> pada Array 2 </a:t>
            </a:r>
            <a:r>
              <a:rPr lang="en-US" sz="2133" dirty="0" err="1"/>
              <a:t>Dimensi</a:t>
            </a:r>
            <a:r>
              <a:rPr lang="en-US" sz="2133" dirty="0"/>
              <a:t> pada </a:t>
            </a:r>
            <a:r>
              <a:rPr lang="en-US" sz="2133" dirty="0" err="1"/>
              <a:t>tabel</a:t>
            </a:r>
            <a:r>
              <a:rPr lang="en-US" sz="2133" dirty="0"/>
              <a:t> rating film yang </a:t>
            </a:r>
            <a:r>
              <a:rPr lang="en-US" sz="2133" dirty="0" err="1"/>
              <a:t>terdiri</a:t>
            </a:r>
            <a:r>
              <a:rPr lang="en-US" sz="2133" dirty="0"/>
              <a:t> </a:t>
            </a:r>
            <a:r>
              <a:rPr lang="en-US" sz="2133" dirty="0" err="1"/>
              <a:t>dari</a:t>
            </a:r>
            <a:r>
              <a:rPr lang="en-US" sz="2133" dirty="0"/>
              <a:t> 3 baris (</a:t>
            </a:r>
            <a:r>
              <a:rPr lang="en-US" sz="2133" dirty="0" err="1"/>
              <a:t>penonton</a:t>
            </a:r>
            <a:r>
              <a:rPr lang="en-US" sz="2133" dirty="0"/>
              <a:t> </a:t>
            </a:r>
            <a:r>
              <a:rPr lang="en-US" sz="2133" dirty="0" err="1"/>
              <a:t>pemberi</a:t>
            </a:r>
            <a:r>
              <a:rPr lang="en-US" sz="2133" dirty="0"/>
              <a:t> rating) dan 4 </a:t>
            </a:r>
            <a:r>
              <a:rPr lang="en-US" sz="2133" dirty="0" err="1"/>
              <a:t>kolom</a:t>
            </a:r>
            <a:r>
              <a:rPr lang="en-US" sz="2133" dirty="0"/>
              <a:t> (</a:t>
            </a:r>
            <a:r>
              <a:rPr lang="en-US" sz="2133" dirty="0" err="1"/>
              <a:t>judul</a:t>
            </a:r>
            <a:r>
              <a:rPr lang="en-US" sz="2133" dirty="0"/>
              <a:t> film)!</a:t>
            </a:r>
            <a:endParaRPr lang="en-ID" sz="2133" dirty="0"/>
          </a:p>
          <a:p>
            <a:pPr>
              <a:buFont typeface="Wingdings" panose="05000000000000000000" pitchFamily="2" charset="2"/>
              <a:buChar char="Ø"/>
            </a:pPr>
            <a:endParaRPr lang="en-US" sz="21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C5FE7-D297-4E46-AB43-FF51B92A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30" y="132203"/>
            <a:ext cx="5382292" cy="66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9A2C-971E-4AC9-921E-13813CBD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FUNGSI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56996-6C1F-4CA9-AC8A-5C9D2E1ED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CD0A0-F35C-4164-8846-41A8796782D0}"/>
              </a:ext>
            </a:extLst>
          </p:cNvPr>
          <p:cNvSpPr txBox="1"/>
          <p:nvPr/>
        </p:nvSpPr>
        <p:spPr>
          <a:xfrm>
            <a:off x="1380782" y="3370044"/>
            <a:ext cx="97095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300"/>
            <a:r>
              <a:rPr lang="id-ID" sz="2400" dirty="0"/>
              <a:t>Keterangan:</a:t>
            </a:r>
            <a:endParaRPr lang="en-US" sz="2400" dirty="0"/>
          </a:p>
          <a:p>
            <a:pPr marL="146300"/>
            <a:endParaRPr lang="en-US" sz="2400" b="1" dirty="0"/>
          </a:p>
          <a:p>
            <a:pPr marL="146300"/>
            <a:r>
              <a:rPr lang="id-ID" sz="2400" b="1" dirty="0" err="1"/>
              <a:t>Static</a:t>
            </a:r>
            <a:r>
              <a:rPr lang="id-ID" sz="2400" dirty="0"/>
              <a:t> : Jenis fungsi yang dibuat bersifat </a:t>
            </a:r>
            <a:r>
              <a:rPr lang="id-ID" sz="2400" dirty="0" err="1"/>
              <a:t>static</a:t>
            </a:r>
            <a:r>
              <a:rPr lang="id-ID" sz="2400" dirty="0"/>
              <a:t>, agar dapat secara langsung di panggil di fungsi main yang juga bersifat </a:t>
            </a:r>
            <a:r>
              <a:rPr lang="id-ID" sz="2400" dirty="0" err="1"/>
              <a:t>static</a:t>
            </a:r>
            <a:endParaRPr lang="en-US" sz="2400" dirty="0"/>
          </a:p>
          <a:p>
            <a:pPr marL="146300"/>
            <a:endParaRPr lang="en-US" sz="2400" b="1" dirty="0"/>
          </a:p>
          <a:p>
            <a:pPr marL="146300"/>
            <a:r>
              <a:rPr lang="id-ID" sz="2400" b="1" dirty="0" err="1"/>
              <a:t>TypeDataKembalian</a:t>
            </a:r>
            <a:r>
              <a:rPr lang="id-ID" sz="2400" dirty="0"/>
              <a:t>:  tipe data dari nilai yang dikembalikan (</a:t>
            </a:r>
            <a:r>
              <a:rPr lang="id-ID" sz="2400" i="1" dirty="0" err="1"/>
              <a:t>output</a:t>
            </a:r>
            <a:r>
              <a:rPr lang="id-ID" sz="2400" dirty="0"/>
              <a:t>) setelah fungsi dieksekusi</a:t>
            </a:r>
            <a:endParaRPr lang="en-US" sz="2400" dirty="0"/>
          </a:p>
          <a:p>
            <a:pPr marL="146300"/>
            <a:endParaRPr lang="en-US" sz="2400" b="1" dirty="0"/>
          </a:p>
          <a:p>
            <a:pPr marL="146300"/>
            <a:r>
              <a:rPr lang="id-ID" sz="2400" b="1" dirty="0" err="1"/>
              <a:t>namaFungsi</a:t>
            </a:r>
            <a:r>
              <a:rPr lang="id-ID" sz="2400" b="1" dirty="0"/>
              <a:t>()</a:t>
            </a:r>
            <a:r>
              <a:rPr lang="id-ID" sz="2400" dirty="0"/>
              <a:t>:  nama fungsi yang dibuat </a:t>
            </a:r>
          </a:p>
          <a:p>
            <a:pPr marL="146300"/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C98F7-BBEF-45F9-8957-26F873AEE76C}"/>
              </a:ext>
            </a:extLst>
          </p:cNvPr>
          <p:cNvSpPr txBox="1"/>
          <p:nvPr/>
        </p:nvSpPr>
        <p:spPr>
          <a:xfrm>
            <a:off x="2515682" y="1820022"/>
            <a:ext cx="7160636" cy="1405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static TypeDataKembalian namaFungsi() { </a:t>
            </a:r>
          </a:p>
          <a:p>
            <a:r>
              <a:rPr lang="id-ID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 </a:t>
            </a:r>
          </a:p>
          <a:p>
            <a:r>
              <a:rPr lang="id-ID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//statement</a:t>
            </a:r>
          </a:p>
          <a:p>
            <a:r>
              <a:rPr lang="id-ID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190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A151-C276-43DB-87A0-57993D9E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en-US" dirty="0" err="1"/>
              <a:t>Fungsi</a:t>
            </a:r>
            <a:r>
              <a:rPr lang="id-ID" dirty="0"/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D2517-9CDF-4F77-82F3-CBC5C5247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5E2FA5-87EA-48A7-8C9E-EBE1A0A4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0" y="2346658"/>
            <a:ext cx="8940489" cy="171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B8E89-DFF0-447D-AE3B-0651695D6B5B}"/>
              </a:ext>
            </a:extLst>
          </p:cNvPr>
          <p:cNvSpPr txBox="1"/>
          <p:nvPr/>
        </p:nvSpPr>
        <p:spPr>
          <a:xfrm>
            <a:off x="960000" y="1739727"/>
            <a:ext cx="963088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667" b="1" dirty="0"/>
              <a:t>Pembuatan Fungsi: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0908C-13A2-42A8-8E6B-239675E2CFB2}"/>
              </a:ext>
            </a:extLst>
          </p:cNvPr>
          <p:cNvSpPr txBox="1"/>
          <p:nvPr/>
        </p:nvSpPr>
        <p:spPr>
          <a:xfrm>
            <a:off x="960000" y="4336089"/>
            <a:ext cx="963088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667" b="1" dirty="0"/>
              <a:t>Pemanggilan Fungsi: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35AF412-7F81-4718-996D-57671A0B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8" y="4892448"/>
            <a:ext cx="8594119" cy="176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86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8DB7-9738-4A15-B178-C9F93974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6431-D694-45CD-864E-BE2255AB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37258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Fungsi </a:t>
            </a:r>
            <a:r>
              <a:rPr lang="id-ID" sz="2400" b="1" dirty="0" err="1"/>
              <a:t>void</a:t>
            </a:r>
            <a:r>
              <a:rPr lang="id-ID" sz="2400" b="1" dirty="0"/>
              <a:t> tidak memerlukan </a:t>
            </a:r>
            <a:r>
              <a:rPr lang="id-ID" sz="2400" b="1" dirty="0" err="1"/>
              <a:t>return</a:t>
            </a:r>
            <a:r>
              <a:rPr lang="id-ID" sz="2400" dirty="0"/>
              <a:t>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Fungsi yang memiliki tipe data fungsi </a:t>
            </a:r>
            <a:r>
              <a:rPr lang="id-ID" sz="2400" b="1" dirty="0"/>
              <a:t>selain </a:t>
            </a:r>
            <a:r>
              <a:rPr lang="id-ID" sz="2400" b="1" dirty="0" err="1"/>
              <a:t>void</a:t>
            </a:r>
            <a:r>
              <a:rPr lang="id-ID" sz="2400" b="1" dirty="0"/>
              <a:t>  memerlukan </a:t>
            </a:r>
            <a:r>
              <a:rPr lang="id-ID" sz="2400" b="1" dirty="0" err="1"/>
              <a:t>return</a:t>
            </a:r>
            <a:r>
              <a:rPr lang="id-ID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b="1" dirty="0"/>
              <a:t>Nilai yang </a:t>
            </a:r>
            <a:r>
              <a:rPr lang="id-ID" sz="2400" b="1" dirty="0" err="1"/>
              <a:t>di-return-kan</a:t>
            </a:r>
            <a:r>
              <a:rPr lang="id-ID" sz="2400" dirty="0"/>
              <a:t> dari suatu fungsi harus </a:t>
            </a:r>
            <a:r>
              <a:rPr lang="id-ID" sz="2400" b="1" dirty="0"/>
              <a:t>sesuai dengan tipe data fungsi</a:t>
            </a:r>
            <a:r>
              <a:rPr lang="id-ID" sz="2400" dirty="0"/>
              <a:t>.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Variabel Lokal: </a:t>
            </a:r>
            <a:r>
              <a:rPr lang="id-ID" sz="2400" dirty="0" err="1"/>
              <a:t>vriabel</a:t>
            </a:r>
            <a:r>
              <a:rPr lang="id-ID" sz="2400" dirty="0"/>
              <a:t> yang dideklarasikan dalam suatu fungsi, dan hanya bisa </a:t>
            </a:r>
            <a:r>
              <a:rPr lang="id-ID" sz="2400" dirty="0">
                <a:solidFill>
                  <a:srgbClr val="FF0000"/>
                </a:solidFill>
              </a:rPr>
              <a:t>diakses</a:t>
            </a:r>
            <a:r>
              <a:rPr lang="id-ID" sz="2400" dirty="0"/>
              <a:t> atau dikenali dari </a:t>
            </a:r>
            <a:r>
              <a:rPr lang="id-ID" sz="2400" dirty="0">
                <a:solidFill>
                  <a:srgbClr val="FF0000"/>
                </a:solidFill>
              </a:rPr>
              <a:t>dalam fungsi itu sendiri</a:t>
            </a:r>
            <a:r>
              <a:rPr lang="id-ID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Variabel Global: Variabel yang dideklarasikan di </a:t>
            </a:r>
            <a:r>
              <a:rPr lang="id-ID" sz="2400" dirty="0">
                <a:solidFill>
                  <a:srgbClr val="FF0000"/>
                </a:solidFill>
              </a:rPr>
              <a:t>luar blok fungsi</a:t>
            </a:r>
            <a:r>
              <a:rPr lang="id-ID" sz="2400" dirty="0"/>
              <a:t>, dan bisa diakses atau </a:t>
            </a:r>
            <a:r>
              <a:rPr lang="id-ID" sz="2400" dirty="0">
                <a:solidFill>
                  <a:srgbClr val="FF0000"/>
                </a:solidFill>
              </a:rPr>
              <a:t>dikenali dari fungsi </a:t>
            </a:r>
            <a:r>
              <a:rPr lang="id-ID" sz="2400" dirty="0" err="1">
                <a:solidFill>
                  <a:srgbClr val="FF0000"/>
                </a:solidFill>
              </a:rPr>
              <a:t>manapun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60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5590-C865-771D-1A0A-CBBD2E6E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PEMILIHAN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BB9C-C045-F4B3-A196-0583F1F2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CONTOH :</a:t>
            </a:r>
          </a:p>
          <a:p>
            <a:pPr lvl="1"/>
            <a:r>
              <a:rPr lang="en-ID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en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your name starts with a ‘J’</a:t>
            </a:r>
          </a:p>
          <a:p>
            <a:pPr lvl="1"/>
            <a:r>
              <a:rPr lang="en-ID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THEN</a:t>
            </a:r>
            <a:r>
              <a:rPr lang="en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raise your right hand</a:t>
            </a:r>
          </a:p>
          <a:p>
            <a:pPr lvl="1"/>
            <a:r>
              <a:rPr lang="en-ID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ELSE</a:t>
            </a:r>
            <a:r>
              <a:rPr lang="en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sit down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C11A-5254-4FC7-838D-807F50A0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id-ID" dirty="0"/>
              <a:t>yang mengembalikan Nilai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B49B-4147-4112-BB42-D1A62E968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AF82F-33F6-4919-A092-195802C46BC3}"/>
              </a:ext>
            </a:extLst>
          </p:cNvPr>
          <p:cNvSpPr txBox="1"/>
          <p:nvPr/>
        </p:nvSpPr>
        <p:spPr>
          <a:xfrm>
            <a:off x="960001" y="1765617"/>
            <a:ext cx="1186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Pembuatan Fungsi dengan parameter dan return value: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54CF9C-CECF-4138-8279-D7675C84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4" y="2258059"/>
            <a:ext cx="5185777" cy="183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C91F8-425D-4725-85A3-5ABDAF2BC7E3}"/>
              </a:ext>
            </a:extLst>
          </p:cNvPr>
          <p:cNvSpPr txBox="1"/>
          <p:nvPr/>
        </p:nvSpPr>
        <p:spPr>
          <a:xfrm>
            <a:off x="960001" y="4109742"/>
            <a:ext cx="1210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Pemanggilan Fungsi dan memberi nilai parameter: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745B957-F2F0-4480-87C5-5FEEBCB2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3" y="4614536"/>
            <a:ext cx="10407171" cy="12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6983-1DCB-41F6-9BCD-96750607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D18A-0E67-48E2-9489-9CA40C5C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032296"/>
            <a:ext cx="3167653" cy="16253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Buatlah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flowchart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menghitung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luas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persegi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dan volume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balok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CE0560-9E1F-4522-8333-549BA446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17" y="695955"/>
            <a:ext cx="4762187" cy="60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65548-6EBB-439E-8843-6AACFF4D6730}"/>
              </a:ext>
            </a:extLst>
          </p:cNvPr>
          <p:cNvSpPr txBox="1"/>
          <p:nvPr/>
        </p:nvSpPr>
        <p:spPr>
          <a:xfrm>
            <a:off x="5314900" y="241518"/>
            <a:ext cx="217766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Flowchart : main()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56EA4-46E6-4C89-8552-D871D31D0EC7}"/>
              </a:ext>
            </a:extLst>
          </p:cNvPr>
          <p:cNvSpPr txBox="1"/>
          <p:nvPr/>
        </p:nvSpPr>
        <p:spPr>
          <a:xfrm>
            <a:off x="7781581" y="3578317"/>
            <a:ext cx="395505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Flowchart : hitungLuas (int pj, int lb)</a:t>
            </a:r>
            <a:endParaRPr lang="de-D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B2EC4-E1D2-4589-91F6-00083162C679}"/>
              </a:ext>
            </a:extLst>
          </p:cNvPr>
          <p:cNvSpPr txBox="1"/>
          <p:nvPr/>
        </p:nvSpPr>
        <p:spPr>
          <a:xfrm>
            <a:off x="7135259" y="4039981"/>
            <a:ext cx="483640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Flowchart : </a:t>
            </a:r>
            <a:r>
              <a:rPr lang="en-US" sz="1867" b="1" dirty="0" err="1">
                <a:solidFill>
                  <a:srgbClr val="000000"/>
                </a:solidFill>
                <a:latin typeface="Calibri" panose="020F0502020204030204" pitchFamily="34" charset="0"/>
              </a:rPr>
              <a:t>hitungVolume</a:t>
            </a:r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 (int </a:t>
            </a:r>
            <a:r>
              <a:rPr lang="en-US" sz="1867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pj</a:t>
            </a:r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, int </a:t>
            </a:r>
            <a:r>
              <a:rPr lang="en-US" sz="1867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lb</a:t>
            </a:r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, int </a:t>
            </a:r>
            <a:r>
              <a:rPr lang="en-US" sz="1867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ti</a:t>
            </a:r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7AE0C3-5C89-41B1-A838-B4C7C14ABEF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759108" y="2844948"/>
            <a:ext cx="1" cy="73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64501-47B3-4753-85F7-4B5F92AD2262}"/>
              </a:ext>
            </a:extLst>
          </p:cNvPr>
          <p:cNvCxnSpPr/>
          <p:nvPr/>
        </p:nvCxnSpPr>
        <p:spPr>
          <a:xfrm flipV="1">
            <a:off x="7781580" y="3025967"/>
            <a:ext cx="0" cy="9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47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628C-454A-4E30-AD5E-E6C1B0E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060E-E745-4B92-82F1-708281B94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1"/>
            <a:ext cx="10272000" cy="3373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Biasanya sebuah fungsi akan dipanggil (</a:t>
            </a:r>
            <a:r>
              <a:rPr lang="id-ID" sz="2400" dirty="0" err="1"/>
              <a:t>di-CALL</a:t>
            </a:r>
            <a:r>
              <a:rPr lang="id-ID" sz="2400" dirty="0"/>
              <a:t>) oleh fungsi lain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Pada fungsi </a:t>
            </a:r>
            <a:r>
              <a:rPr lang="id-ID" sz="2400" dirty="0" err="1"/>
              <a:t>rekursif</a:t>
            </a:r>
            <a:r>
              <a:rPr lang="id-ID" sz="2400" dirty="0"/>
              <a:t>, di dalam sebuah fungsi terdapat perintah untuk memanggil fungsi itu sendiri (dirinya sendiri). Dengan demikian, proses pemanggilan fungsi akan terjadi secara berulang-ulang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Bentuk umum: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400" dirty="0"/>
          </a:p>
          <a:p>
            <a:pPr>
              <a:buFont typeface="Wingdings" panose="05000000000000000000" pitchFamily="2" charset="2"/>
              <a:buChar char="Ø"/>
            </a:pPr>
            <a:endParaRPr lang="id-ID" sz="2400" dirty="0"/>
          </a:p>
          <a:p>
            <a:endParaRPr lang="en-ID" sz="2133" dirty="0"/>
          </a:p>
          <a:p>
            <a:endParaRPr lang="en-US" sz="21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FA35-B6B3-4B30-B4B7-7E7F9115D7B2}"/>
              </a:ext>
            </a:extLst>
          </p:cNvPr>
          <p:cNvSpPr/>
          <p:nvPr/>
        </p:nvSpPr>
        <p:spPr>
          <a:xfrm>
            <a:off x="1778227" y="3850430"/>
            <a:ext cx="9849852" cy="22877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tipe_data_kembalian </a:t>
            </a:r>
            <a:r>
              <a:rPr lang="id-ID" sz="2667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nama_fungsi</a:t>
            </a: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 (parameter){</a:t>
            </a:r>
          </a:p>
          <a:p>
            <a:pPr lvl="1">
              <a:tabLst>
                <a:tab pos="609585" algn="l"/>
              </a:tabLst>
            </a:pP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>
              <a:tabLst>
                <a:tab pos="609585" algn="l"/>
              </a:tabLst>
            </a:pPr>
            <a:r>
              <a:rPr lang="id-ID" sz="2667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nama_fungsi</a:t>
            </a: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pPr lvl="1">
              <a:tabLst>
                <a:tab pos="609585" algn="l"/>
              </a:tabLst>
            </a:pP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479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9098-2355-4267-AE31-E47C9546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613A6-16D3-4DCD-A120-6CDD8C47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30501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faktorial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Base case: n =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Recursion call: f(n) = n * f(n-1)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id-ID" sz="2400" dirty="0"/>
          </a:p>
          <a:p>
            <a:endParaRPr lang="en-ID" sz="21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9CB57-EC97-415D-8177-841BC7FE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52" y="2594139"/>
            <a:ext cx="5733645" cy="35146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9AED5E8-9D17-4D5D-A4A3-C1FD49D5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81" y="2934185"/>
            <a:ext cx="3876943" cy="347393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07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4A1B-649B-4EA1-96E3-7DE888E7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LATIHAN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FC094-0318-407F-A866-FE3C0A51D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/>
              <a:t>Buatlah</a:t>
            </a:r>
            <a:r>
              <a:rPr lang="en-US" sz="2000" dirty="0"/>
              <a:t> flowchart/pseudocode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: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deretan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pt-BR" sz="2000" dirty="0"/>
              <a:t>1 sampai 15 </a:t>
            </a:r>
            <a:r>
              <a:rPr lang="pt-BR" sz="2000" dirty="0" err="1"/>
              <a:t>kecuali</a:t>
            </a:r>
            <a:r>
              <a:rPr lang="pt-BR" sz="2000" dirty="0"/>
              <a:t> </a:t>
            </a:r>
            <a:r>
              <a:rPr lang="pt-BR" sz="2000" dirty="0" err="1"/>
              <a:t>angka</a:t>
            </a:r>
            <a:r>
              <a:rPr lang="pt-BR" sz="2000" dirty="0"/>
              <a:t> 6 </a:t>
            </a:r>
            <a:r>
              <a:rPr lang="pt-BR" sz="2000" dirty="0" err="1"/>
              <a:t>dan</a:t>
            </a:r>
            <a:r>
              <a:rPr lang="pt-BR" sz="2000" dirty="0"/>
              <a:t> 10, </a:t>
            </a:r>
            <a:r>
              <a:rPr lang="pt-BR" sz="2000" dirty="0" err="1"/>
              <a:t>angka</a:t>
            </a:r>
            <a:r>
              <a:rPr lang="pt-BR" sz="2000" dirty="0"/>
              <a:t> </a:t>
            </a:r>
            <a:r>
              <a:rPr lang="pt-BR" sz="2000" dirty="0" err="1"/>
              <a:t>ganjil</a:t>
            </a:r>
            <a:r>
              <a:rPr lang="pt-BR" sz="2000" dirty="0"/>
              <a:t> </a:t>
            </a:r>
            <a:r>
              <a:rPr lang="pt-BR" sz="2000" dirty="0" err="1"/>
              <a:t>dicetak</a:t>
            </a:r>
            <a:r>
              <a:rPr lang="pt-BR" sz="2000" dirty="0"/>
              <a:t> </a:t>
            </a:r>
            <a:r>
              <a:rPr lang="pt-BR" sz="2000" dirty="0" err="1"/>
              <a:t>dengan</a:t>
            </a:r>
            <a:r>
              <a:rPr lang="pt-BR" sz="2000" dirty="0"/>
              <a:t> </a:t>
            </a:r>
            <a:r>
              <a:rPr lang="pt-BR" sz="2000" dirty="0" err="1"/>
              <a:t>asterik</a:t>
            </a:r>
            <a:r>
              <a:rPr lang="pt-BR" sz="2000" dirty="0"/>
              <a:t> “*”, </a:t>
            </a:r>
            <a:r>
              <a:rPr lang="pt-BR" sz="2000" dirty="0" err="1"/>
              <a:t>angka</a:t>
            </a:r>
            <a:r>
              <a:rPr lang="pt-BR" sz="2000" dirty="0"/>
              <a:t> </a:t>
            </a:r>
            <a:r>
              <a:rPr lang="pt-BR" sz="2000" dirty="0" err="1"/>
              <a:t>genap</a:t>
            </a:r>
            <a:r>
              <a:rPr lang="pt-BR" sz="2000" dirty="0"/>
              <a:t> </a:t>
            </a:r>
            <a:r>
              <a:rPr lang="pt-BR" sz="2000" dirty="0" err="1"/>
              <a:t>dicetak</a:t>
            </a:r>
            <a:r>
              <a:rPr lang="pt-BR" sz="2000" dirty="0"/>
              <a:t> </a:t>
            </a:r>
            <a:r>
              <a:rPr lang="pt-BR" sz="2000" dirty="0" err="1"/>
              <a:t>sesuai</a:t>
            </a:r>
            <a:r>
              <a:rPr lang="pt-BR" sz="2000" dirty="0"/>
              <a:t> </a:t>
            </a:r>
            <a:r>
              <a:rPr lang="pt-BR" sz="2000" dirty="0" err="1"/>
              <a:t>bilangan</a:t>
            </a:r>
            <a:r>
              <a:rPr lang="pt-BR" sz="2000" dirty="0"/>
              <a:t> </a:t>
            </a:r>
            <a:r>
              <a:rPr lang="pt-BR" sz="2000" dirty="0" err="1"/>
              <a:t>aslinya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en-US" sz="2000" dirty="0" err="1"/>
              <a:t>Contoh</a:t>
            </a:r>
            <a:r>
              <a:rPr lang="en-US" sz="2000" dirty="0"/>
              <a:t> : * 2 * </a:t>
            </a:r>
            <a:r>
              <a:rPr lang="en-US" sz="2000"/>
              <a:t>4 * </a:t>
            </a:r>
            <a:r>
              <a:rPr lang="en-US" sz="2000" dirty="0"/>
              <a:t>* 8 * * 12 * </a:t>
            </a:r>
            <a:r>
              <a:rPr lang="en-US" sz="2000"/>
              <a:t>14 *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lang="en-ID" sz="2000" dirty="0" err="1"/>
              <a:t>Permasalahan</a:t>
            </a:r>
            <a:r>
              <a:rPr lang="en-ID" sz="2000" dirty="0"/>
              <a:t> </a:t>
            </a:r>
            <a:r>
              <a:rPr lang="en-ID" sz="2000" dirty="0" err="1"/>
              <a:t>dibawah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konsep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: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ID" sz="2000" dirty="0" err="1"/>
              <a:t>Menghitung</a:t>
            </a:r>
            <a:r>
              <a:rPr lang="en-ID" sz="2000" dirty="0"/>
              <a:t> rata-rata rating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movie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ID" sz="2000" dirty="0" err="1"/>
              <a:t>Mencari</a:t>
            </a:r>
            <a:r>
              <a:rPr lang="en-ID" sz="2000" dirty="0"/>
              <a:t> movie yang </a:t>
            </a:r>
            <a:r>
              <a:rPr lang="en-ID" sz="2000" dirty="0" err="1"/>
              <a:t>memiliki</a:t>
            </a:r>
            <a:r>
              <a:rPr lang="en-ID" sz="2000" dirty="0"/>
              <a:t> rata-rata rating paling </a:t>
            </a:r>
            <a:r>
              <a:rPr lang="en-ID" sz="2000" dirty="0" err="1"/>
              <a:t>tinggi</a:t>
            </a:r>
            <a:r>
              <a:rPr lang="en-ID" sz="2000" dirty="0"/>
              <a:t> dan paling </a:t>
            </a:r>
            <a:r>
              <a:rPr lang="en-ID" sz="2000" dirty="0" err="1"/>
              <a:t>rendah</a:t>
            </a:r>
            <a:endParaRPr lang="en-ID" sz="2000" dirty="0"/>
          </a:p>
        </p:txBody>
      </p:sp>
      <p:pic>
        <p:nvPicPr>
          <p:cNvPr id="5" name="Picture 4" descr="A diagram of a movie&#10;&#10;Description automatically generated">
            <a:extLst>
              <a:ext uri="{FF2B5EF4-FFF2-40B4-BE49-F238E27FC236}">
                <a16:creationId xmlns:a16="http://schemas.microsoft.com/office/drawing/2014/main" id="{517C6580-16CC-C2FB-E014-F1008A36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61" y="2675731"/>
            <a:ext cx="5181600" cy="3277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65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460-F990-0C8A-B822-56124582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BENTUK SINTAKS PEMILIHAN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036D-9581-5CEB-90FE-A2D39E91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F071DE-0908-1EE6-79CC-52B6420C9454}"/>
              </a:ext>
            </a:extLst>
          </p:cNvPr>
          <p:cNvGrpSpPr/>
          <p:nvPr/>
        </p:nvGrpSpPr>
        <p:grpSpPr>
          <a:xfrm>
            <a:off x="1393372" y="2721428"/>
            <a:ext cx="5523535" cy="3030046"/>
            <a:chOff x="2385840" y="401610"/>
            <a:chExt cx="8115954" cy="5586718"/>
          </a:xfrm>
        </p:grpSpPr>
        <p:sp>
          <p:nvSpPr>
            <p:cNvPr id="5" name="Rectangle: Rounded Corners 11">
              <a:extLst>
                <a:ext uri="{FF2B5EF4-FFF2-40B4-BE49-F238E27FC236}">
                  <a16:creationId xmlns:a16="http://schemas.microsoft.com/office/drawing/2014/main" id="{6D6F72CD-02A8-4A6F-8267-1F85B70B9889}"/>
                </a:ext>
              </a:extLst>
            </p:cNvPr>
            <p:cNvSpPr/>
            <p:nvPr userDrawn="1"/>
          </p:nvSpPr>
          <p:spPr>
            <a:xfrm>
              <a:off x="2534045" y="523047"/>
              <a:ext cx="7967749" cy="5465281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12">
              <a:extLst>
                <a:ext uri="{FF2B5EF4-FFF2-40B4-BE49-F238E27FC236}">
                  <a16:creationId xmlns:a16="http://schemas.microsoft.com/office/drawing/2014/main" id="{E4BE9B44-E0CA-3478-163A-E2909DD0181D}"/>
                </a:ext>
              </a:extLst>
            </p:cNvPr>
            <p:cNvSpPr/>
            <p:nvPr userDrawn="1"/>
          </p:nvSpPr>
          <p:spPr>
            <a:xfrm>
              <a:off x="2385840" y="401610"/>
              <a:ext cx="7967747" cy="5456583"/>
            </a:xfrm>
            <a:prstGeom prst="roundRect">
              <a:avLst>
                <a:gd name="adj" fmla="val 4463"/>
              </a:avLst>
            </a:prstGeom>
            <a:pattFill prst="dkVert">
              <a:fgClr>
                <a:srgbClr val="EEEEEE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71575" indent="-457200">
                <a:buFont typeface="+mj-lt"/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</a:rPr>
                <a:t>IF</a:t>
              </a:r>
            </a:p>
            <a:p>
              <a:pPr marL="1171575" indent="-457200">
                <a:buFont typeface="+mj-lt"/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</a:rPr>
                <a:t>IF…ELSE</a:t>
              </a:r>
              <a:endParaRPr lang="id-ID" sz="3200" b="1" dirty="0">
                <a:solidFill>
                  <a:schemeClr val="tx1"/>
                </a:solidFill>
              </a:endParaRPr>
            </a:p>
            <a:p>
              <a:pPr marL="1171575" indent="-457200">
                <a:buFont typeface="+mj-lt"/>
                <a:buAutoNum type="arabicPeriod"/>
              </a:pPr>
              <a:r>
                <a:rPr lang="id-ID" sz="3200" b="1" dirty="0">
                  <a:solidFill>
                    <a:schemeClr val="tx1"/>
                  </a:solidFill>
                </a:rPr>
                <a:t>IF...ELSE IF...ELSE...</a:t>
              </a:r>
              <a:endParaRPr lang="en-US" sz="3200" b="1" dirty="0">
                <a:solidFill>
                  <a:schemeClr val="tx1"/>
                </a:solidFill>
              </a:endParaRPr>
            </a:p>
            <a:p>
              <a:pPr marL="1171575" indent="-457200">
                <a:buFont typeface="+mj-lt"/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</a:rPr>
                <a:t>SWITCH…CASE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1A6C4A-4D5F-5958-F064-B5B369907DC6}"/>
                </a:ext>
              </a:extLst>
            </p:cNvPr>
            <p:cNvSpPr/>
            <p:nvPr userDrawn="1"/>
          </p:nvSpPr>
          <p:spPr>
            <a:xfrm>
              <a:off x="9209344" y="550822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EFCAAA-AFA0-7C72-6C1A-037B36A83726}"/>
                </a:ext>
              </a:extLst>
            </p:cNvPr>
            <p:cNvSpPr/>
            <p:nvPr userDrawn="1"/>
          </p:nvSpPr>
          <p:spPr>
            <a:xfrm>
              <a:off x="9562424" y="550822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FD41A7-2DCC-D078-6C29-47F823DCC039}"/>
                </a:ext>
              </a:extLst>
            </p:cNvPr>
            <p:cNvSpPr/>
            <p:nvPr userDrawn="1"/>
          </p:nvSpPr>
          <p:spPr>
            <a:xfrm>
              <a:off x="9915504" y="553998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9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5733-7B75-ADCD-6F62-B2D025C2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/>
              <a:t>Sintaks</a:t>
            </a:r>
            <a:r>
              <a:rPr lang="id-ID" b="1" dirty="0"/>
              <a:t> Pemilihan </a:t>
            </a:r>
            <a:r>
              <a:rPr lang="id-ID" b="1" dirty="0" err="1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F17F-7173-155D-38F3-B8D6AC5C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F14BD8-BFB2-7C1F-59A9-7DAD39E9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3" y="1825625"/>
            <a:ext cx="2540464" cy="132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C1C89-7762-C744-45F1-1CCC35F72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96" y="1981727"/>
            <a:ext cx="6158295" cy="32787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022CC0-94EF-EC36-79E6-1072CBADD0C6}"/>
              </a:ext>
            </a:extLst>
          </p:cNvPr>
          <p:cNvGrpSpPr/>
          <p:nvPr/>
        </p:nvGrpSpPr>
        <p:grpSpPr>
          <a:xfrm>
            <a:off x="1116333" y="4001294"/>
            <a:ext cx="3504061" cy="1746410"/>
            <a:chOff x="6852735" y="2229162"/>
            <a:chExt cx="4869623" cy="2427001"/>
          </a:xfrm>
        </p:grpSpPr>
        <p:sp>
          <p:nvSpPr>
            <p:cNvPr id="8" name="Rectangle: Rounded Corners 34">
              <a:extLst>
                <a:ext uri="{FF2B5EF4-FFF2-40B4-BE49-F238E27FC236}">
                  <a16:creationId xmlns:a16="http://schemas.microsoft.com/office/drawing/2014/main" id="{07A4F0A0-A472-C020-3133-BE8F484B7E98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35">
              <a:extLst>
                <a:ext uri="{FF2B5EF4-FFF2-40B4-BE49-F238E27FC236}">
                  <a16:creationId xmlns:a16="http://schemas.microsoft.com/office/drawing/2014/main" id="{71E5588B-0698-63F3-E041-7931FDFF37F8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if (</a:t>
              </a:r>
              <a:r>
                <a:rPr lang="fi-FI" b="1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nilai &lt; 70 </a:t>
              </a:r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) {</a:t>
              </a:r>
            </a:p>
            <a:p>
              <a:pPr marL="352425"/>
              <a:r>
                <a:rPr lang="fi-FI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Print</a:t>
              </a:r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(“harus </a:t>
              </a:r>
              <a:r>
                <a:rPr lang="fi-FI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remidi</a:t>
              </a:r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”)</a:t>
              </a:r>
            </a:p>
            <a:p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 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FD80C-8085-6A16-8838-CF95670FA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5BA7FF-1F9A-9A43-6F59-09E65794EC2E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5DA94F-9823-88A3-5734-3B22A3CFB452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333A16-54FC-E9FD-E573-7E49B051D640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2B794-8C95-D73C-A139-408F0F8DE838}"/>
                </a:ext>
              </a:extLst>
            </p:cNvPr>
            <p:cNvSpPr txBox="1"/>
            <p:nvPr/>
          </p:nvSpPr>
          <p:spPr>
            <a:xfrm>
              <a:off x="6926164" y="2280364"/>
              <a:ext cx="3255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4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5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F250-9176-D772-A7CC-A23EFCA8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/>
              <a:t>Sintaks</a:t>
            </a:r>
            <a:r>
              <a:rPr lang="id-ID" b="1" dirty="0"/>
              <a:t> Pemilihan </a:t>
            </a:r>
            <a:r>
              <a:rPr lang="id-ID" b="1" dirty="0" err="1"/>
              <a:t>if</a:t>
            </a:r>
            <a:r>
              <a:rPr lang="id-ID" b="1" dirty="0"/>
              <a:t>...</a:t>
            </a:r>
            <a:r>
              <a:rPr lang="id-ID" b="1" dirty="0" err="1"/>
              <a:t>else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5114-3D5D-8267-E208-B7590119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9C0EF6-74B7-E605-CCA0-5EBC1820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01" y="1901368"/>
            <a:ext cx="2570199" cy="22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8F30429-F6B8-0752-F7FC-9141F3B9D0C1}"/>
              </a:ext>
            </a:extLst>
          </p:cNvPr>
          <p:cNvGrpSpPr/>
          <p:nvPr/>
        </p:nvGrpSpPr>
        <p:grpSpPr>
          <a:xfrm>
            <a:off x="928601" y="4176592"/>
            <a:ext cx="4396434" cy="2135308"/>
            <a:chOff x="6852735" y="2229162"/>
            <a:chExt cx="4869623" cy="2427001"/>
          </a:xfrm>
        </p:grpSpPr>
        <p:sp>
          <p:nvSpPr>
            <p:cNvPr id="6" name="Rectangle: Rounded Corners 21">
              <a:extLst>
                <a:ext uri="{FF2B5EF4-FFF2-40B4-BE49-F238E27FC236}">
                  <a16:creationId xmlns:a16="http://schemas.microsoft.com/office/drawing/2014/main" id="{871CC3EA-39FF-943A-5DB7-24D578537862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: Rounded Corners 22">
              <a:extLst>
                <a:ext uri="{FF2B5EF4-FFF2-40B4-BE49-F238E27FC236}">
                  <a16:creationId xmlns:a16="http://schemas.microsoft.com/office/drawing/2014/main" id="{9155480F-61B4-6378-9D0E-EC8F6FE971CF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if (</a:t>
              </a:r>
              <a:r>
                <a:rPr lang="fi-FI" sz="1400" b="1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nilai &lt; 70 </a:t>
              </a:r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) {</a:t>
              </a:r>
            </a:p>
            <a:p>
              <a:pPr marL="352425"/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Print(“harus remidi”)</a:t>
              </a: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 </a:t>
              </a: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else{</a:t>
              </a: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      Print(”tidak remidi”)</a:t>
              </a: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</a:t>
              </a:r>
              <a:endParaRPr 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9D900E-2B3B-CCDC-007C-EF9C462A1FD5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D9C838-1CB9-84CB-D86A-AF0B27CD8032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7AF00D-01F7-244C-2A9B-2B4F5F14AEC9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A693B7-A7F1-DB53-4A84-03177202F7F1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197FDB-97FB-BFBD-04B6-8FC0DC1FDD61}"/>
                </a:ext>
              </a:extLst>
            </p:cNvPr>
            <p:cNvSpPr txBox="1"/>
            <p:nvPr/>
          </p:nvSpPr>
          <p:spPr>
            <a:xfrm>
              <a:off x="6926164" y="2280364"/>
              <a:ext cx="3255673" cy="297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1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3BA22FA-A083-A9FA-F5B2-36E99BD68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79" y="2872292"/>
            <a:ext cx="5910816" cy="19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C16-C1F4-6706-B97C-E8E8130F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ea typeface="Overlock"/>
                <a:cs typeface="Calibri" panose="020F0502020204030204" pitchFamily="34" charset="0"/>
                <a:sym typeface="Overlock"/>
              </a:rPr>
              <a:t>Pemilihan</a:t>
            </a:r>
            <a:r>
              <a:rPr lang="en-US" b="1" dirty="0">
                <a:latin typeface="Calibri" panose="020F0502020204030204" pitchFamily="34" charset="0"/>
                <a:ea typeface="Overlock"/>
                <a:cs typeface="Calibri" panose="020F0502020204030204" pitchFamily="34" charset="0"/>
                <a:sym typeface="Overlock"/>
              </a:rPr>
              <a:t> if...else if...else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0E4B-8443-1772-78E5-2FC75D46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87;p15">
            <a:extLst>
              <a:ext uri="{FF2B5EF4-FFF2-40B4-BE49-F238E27FC236}">
                <a16:creationId xmlns:a16="http://schemas.microsoft.com/office/drawing/2014/main" id="{D23D141B-D615-9E29-6CD1-C17C2C119B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1462881"/>
            <a:ext cx="3556000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5;p16">
            <a:extLst>
              <a:ext uri="{FF2B5EF4-FFF2-40B4-BE49-F238E27FC236}">
                <a16:creationId xmlns:a16="http://schemas.microsoft.com/office/drawing/2014/main" id="{BE36ED0C-5D8F-A511-59C2-7F953387FD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825624"/>
            <a:ext cx="5887178" cy="435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5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A493-B0E9-45BA-F683-2CD91CA1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ea typeface="Overlock"/>
                <a:cs typeface="Calibri" panose="020F0502020204030204" pitchFamily="34" charset="0"/>
                <a:sym typeface="Overlock"/>
              </a:rPr>
              <a:t>Pemilihan</a:t>
            </a:r>
            <a:r>
              <a:rPr lang="en-US" b="1" dirty="0">
                <a:latin typeface="Calibri" panose="020F0502020204030204" pitchFamily="34" charset="0"/>
                <a:ea typeface="Overlock"/>
                <a:cs typeface="Calibri" panose="020F0502020204030204" pitchFamily="34" charset="0"/>
                <a:sym typeface="Overlock"/>
              </a:rPr>
              <a:t> if...else if...else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40E4-C7B0-19F3-4D03-40629A89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435852-D5DB-F6D5-D15F-5DABB4610F99}"/>
              </a:ext>
            </a:extLst>
          </p:cNvPr>
          <p:cNvGrpSpPr/>
          <p:nvPr/>
        </p:nvGrpSpPr>
        <p:grpSpPr>
          <a:xfrm>
            <a:off x="1327876" y="2635870"/>
            <a:ext cx="6708086" cy="3452957"/>
            <a:chOff x="6852735" y="2229162"/>
            <a:chExt cx="4869623" cy="2427001"/>
          </a:xfrm>
        </p:grpSpPr>
        <p:sp>
          <p:nvSpPr>
            <p:cNvPr id="5" name="Rectangle: Rounded Corners 21">
              <a:extLst>
                <a:ext uri="{FF2B5EF4-FFF2-40B4-BE49-F238E27FC236}">
                  <a16:creationId xmlns:a16="http://schemas.microsoft.com/office/drawing/2014/main" id="{7E4A3C39-15EC-6B18-3849-84F2CD69E1A2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22">
              <a:extLst>
                <a:ext uri="{FF2B5EF4-FFF2-40B4-BE49-F238E27FC236}">
                  <a16:creationId xmlns:a16="http://schemas.microsoft.com/office/drawing/2014/main" id="{3D2108BB-261E-9C7D-939A-CEFB1CECEF66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sz="16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if (</a:t>
              </a:r>
              <a:r>
                <a:rPr lang="fi-FI" sz="1600" b="1" dirty="0" err="1">
                  <a:solidFill>
                    <a:srgbClr val="002060"/>
                  </a:solidFill>
                  <a:latin typeface="Comic Sans MS" panose="030F0702030302020204" pitchFamily="66" charset="0"/>
                </a:rPr>
                <a:t>nilai</a:t>
              </a:r>
              <a:r>
                <a:rPr lang="fi-FI" sz="1600" b="1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 &gt; 80 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) {</a:t>
              </a:r>
            </a:p>
            <a:p>
              <a:pPr marL="352425"/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print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(“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excellent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”)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 </a:t>
              </a:r>
            </a:p>
            <a:p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else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if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</a:t>
              </a:r>
              <a:r>
                <a:rPr lang="fi-FI" sz="1600" dirty="0" err="1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nilai</a:t>
              </a:r>
              <a:r>
                <a:rPr lang="fi-FI" sz="16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&gt;70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) {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      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print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(”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good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”)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</a:t>
              </a:r>
            </a:p>
            <a:p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else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{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      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print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(”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poor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”)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</a:t>
              </a:r>
              <a:endParaRPr lang="en-US" sz="16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FC29E6-7A9D-3B6B-D97F-36AF34214447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35DFC2-6BDF-8045-BF08-0DC550C0778A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CB1C8-3AD6-A605-BAF7-06E39F460D62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FBC004-64C4-EDA4-80D3-008EBA5568A6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9A36BD-7E67-3D7F-1D70-949090814F5E}"/>
                </a:ext>
              </a:extLst>
            </p:cNvPr>
            <p:cNvSpPr txBox="1"/>
            <p:nvPr/>
          </p:nvSpPr>
          <p:spPr>
            <a:xfrm>
              <a:off x="6926164" y="2280364"/>
              <a:ext cx="3255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4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5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0F85-261B-94A8-53EE-E8109C0C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AF44-0F62-354E-27BE-6E078FD1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2502FC-D717-62A0-742D-676DC08BB626}"/>
              </a:ext>
            </a:extLst>
          </p:cNvPr>
          <p:cNvGrpSpPr/>
          <p:nvPr/>
        </p:nvGrpSpPr>
        <p:grpSpPr>
          <a:xfrm>
            <a:off x="1327876" y="1323190"/>
            <a:ext cx="8870324" cy="4959275"/>
            <a:chOff x="6852735" y="2229162"/>
            <a:chExt cx="4869623" cy="2427001"/>
          </a:xfrm>
        </p:grpSpPr>
        <p:sp>
          <p:nvSpPr>
            <p:cNvPr id="5" name="Rectangle: Rounded Corners 21">
              <a:extLst>
                <a:ext uri="{FF2B5EF4-FFF2-40B4-BE49-F238E27FC236}">
                  <a16:creationId xmlns:a16="http://schemas.microsoft.com/office/drawing/2014/main" id="{CB56E4FB-C68C-FFA7-9563-AD44ED48BC7F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22">
              <a:extLst>
                <a:ext uri="{FF2B5EF4-FFF2-40B4-BE49-F238E27FC236}">
                  <a16:creationId xmlns:a16="http://schemas.microsoft.com/office/drawing/2014/main" id="{B466B8F8-DDF3-9B45-8D91-905B0C1475FD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switch(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platNomor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{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case 'L': print("Surabaya");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break;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case 'B': print("Jakarta");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break;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case ‘D’: 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printf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("Bandung");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break;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default: 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printf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("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Karakter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tidak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diketahui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");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} </a:t>
              </a:r>
              <a:endPara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87544B-125A-DB2A-7DF1-3C0BC0DFC688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F6C971-1C77-9E88-DB3C-D9D2820EF400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A2C6F7-5DA3-A01B-A5CF-5A900D2B3808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1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D bar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 baru" id="{1F49B841-5845-6840-A382-C9C36A9B63C2}" vid="{37F797F8-D704-6549-9AB0-10E334CC96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ASD baru</Template>
  <TotalTime>8201</TotalTime>
  <Words>1006</Words>
  <Application>Microsoft Office PowerPoint</Application>
  <PresentationFormat>Widescreen</PresentationFormat>
  <Paragraphs>288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Comic Sans MS</vt:lpstr>
      <vt:lpstr>Courier New</vt:lpstr>
      <vt:lpstr>Lato</vt:lpstr>
      <vt:lpstr>Overlock</vt:lpstr>
      <vt:lpstr>Roboto Condensed Light</vt:lpstr>
      <vt:lpstr>Segoe UI</vt:lpstr>
      <vt:lpstr>Wingdings</vt:lpstr>
      <vt:lpstr>ASD baru</vt:lpstr>
      <vt:lpstr>DASAR PEMROGRAMAN</vt:lpstr>
      <vt:lpstr>PEMILIHAN</vt:lpstr>
      <vt:lpstr>PEMILIHAN</vt:lpstr>
      <vt:lpstr>BENTUK SINTAKS PEMILIHAN</vt:lpstr>
      <vt:lpstr>Sintaks Pemilihan if</vt:lpstr>
      <vt:lpstr>Sintaks Pemilihan if...else</vt:lpstr>
      <vt:lpstr>Pemilihan if...else if...else</vt:lpstr>
      <vt:lpstr>Pemilihan if...else if...else</vt:lpstr>
      <vt:lpstr>Switch case</vt:lpstr>
      <vt:lpstr>Pemilihan Bersarang</vt:lpstr>
      <vt:lpstr>Contoh flowchart Pemilihan</vt:lpstr>
      <vt:lpstr>PERULANGAN</vt:lpstr>
      <vt:lpstr>Perulangan For</vt:lpstr>
      <vt:lpstr>Perulangan while</vt:lpstr>
      <vt:lpstr>Perulangan Do-while</vt:lpstr>
      <vt:lpstr>Contoh</vt:lpstr>
      <vt:lpstr>Perulangan Bersarang (1)</vt:lpstr>
      <vt:lpstr>Perulangan Bersarang (2)</vt:lpstr>
      <vt:lpstr>Perulangan Bersarang (3)</vt:lpstr>
      <vt:lpstr>Array Satu Dimensi</vt:lpstr>
      <vt:lpstr>Array Satu Dimensi</vt:lpstr>
      <vt:lpstr>Array Satu Dimensi</vt:lpstr>
      <vt:lpstr>Contoh Array</vt:lpstr>
      <vt:lpstr>Array 2 Dimensi(2)</vt:lpstr>
      <vt:lpstr>Mendeklarasikan Array 2D</vt:lpstr>
      <vt:lpstr>Contoh Flowchart</vt:lpstr>
      <vt:lpstr>FUNGSI</vt:lpstr>
      <vt:lpstr>Contoh Fungsi:</vt:lpstr>
      <vt:lpstr>Fungsi</vt:lpstr>
      <vt:lpstr>Fungsi yang mengembalikan Nilai</vt:lpstr>
      <vt:lpstr>Contoh Fungsi</vt:lpstr>
      <vt:lpstr>Fungsi Rekursif</vt:lpstr>
      <vt:lpstr>Contoh Fungsi Rekursif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PEMROGRAMAN</dc:title>
  <dc:creator>yogi kurniawan</dc:creator>
  <cp:lastModifiedBy>TOSHIBA</cp:lastModifiedBy>
  <cp:revision>3</cp:revision>
  <dcterms:created xsi:type="dcterms:W3CDTF">2024-02-05T05:25:20Z</dcterms:created>
  <dcterms:modified xsi:type="dcterms:W3CDTF">2024-04-20T00:32:43Z</dcterms:modified>
</cp:coreProperties>
</file>