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7" r:id="rId5"/>
    <p:sldId id="302" r:id="rId6"/>
    <p:sldId id="259" r:id="rId7"/>
    <p:sldId id="260" r:id="rId8"/>
    <p:sldId id="261" r:id="rId9"/>
    <p:sldId id="262" r:id="rId10"/>
    <p:sldId id="263" r:id="rId11"/>
    <p:sldId id="264" r:id="rId12"/>
    <p:sldId id="278" r:id="rId13"/>
    <p:sldId id="267" r:id="rId14"/>
    <p:sldId id="279" r:id="rId15"/>
    <p:sldId id="26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3" autoAdjust="0"/>
    <p:restoredTop sz="87949" autoAdjust="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2/26/24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Mayang Anglingsari P- Basis Data - Teori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457F-02E3-467D-8F8C-E9493EDFDE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Simple/atomic attribute</a:t>
            </a:r>
            <a:r>
              <a:rPr lang="en-US" baseline="0" dirty="0"/>
              <a:t> : </a:t>
            </a:r>
            <a:r>
              <a:rPr lang="en-US" baseline="0" dirty="0" err="1"/>
              <a:t>atribut</a:t>
            </a:r>
            <a:r>
              <a:rPr lang="en-US" baseline="0" dirty="0"/>
              <a:t> yang </a:t>
            </a:r>
            <a:r>
              <a:rPr lang="en-US" baseline="0" dirty="0" err="1"/>
              <a:t>tidak</a:t>
            </a:r>
            <a:r>
              <a:rPr lang="en-US" baseline="0" dirty="0"/>
              <a:t>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dibagi-bagi</a:t>
            </a:r>
            <a:r>
              <a:rPr lang="en-US" baseline="0" dirty="0"/>
              <a:t> </a:t>
            </a:r>
            <a:r>
              <a:rPr lang="en-US" baseline="0" dirty="0" err="1"/>
              <a:t>lagi</a:t>
            </a:r>
            <a:r>
              <a:rPr lang="en-US" baseline="0" dirty="0"/>
              <a:t> </a:t>
            </a:r>
            <a:r>
              <a:rPr lang="en-US" baseline="0" dirty="0" err="1"/>
              <a:t>menjadi</a:t>
            </a:r>
            <a:r>
              <a:rPr lang="en-US" baseline="0" dirty="0"/>
              <a:t> </a:t>
            </a:r>
            <a:r>
              <a:rPr lang="en-US" baseline="0" dirty="0" err="1"/>
              <a:t>atribut</a:t>
            </a:r>
            <a:r>
              <a:rPr lang="en-US" baseline="0" dirty="0"/>
              <a:t> yang </a:t>
            </a:r>
            <a:r>
              <a:rPr lang="en-US" baseline="0" dirty="0" err="1"/>
              <a:t>lebih</a:t>
            </a:r>
            <a:r>
              <a:rPr lang="en-US" baseline="0" dirty="0"/>
              <a:t> </a:t>
            </a:r>
            <a:r>
              <a:rPr lang="en-US" baseline="0" dirty="0" err="1"/>
              <a:t>mendasar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Mayang Anglingsari P- Basis Data - Teori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457F-02E3-467D-8F8C-E9493EDFDE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Multi-Valued attribute :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atribut</a:t>
            </a:r>
            <a:r>
              <a:rPr lang="en-US" baseline="0" dirty="0"/>
              <a:t> </a:t>
            </a:r>
            <a:r>
              <a:rPr lang="en-US" baseline="0" dirty="0" err="1"/>
              <a:t>pendidikan</a:t>
            </a:r>
            <a:r>
              <a:rPr lang="en-US" baseline="0" dirty="0"/>
              <a:t> </a:t>
            </a:r>
            <a:r>
              <a:rPr lang="en-US" baseline="0" dirty="0" err="1"/>
              <a:t>tinggi</a:t>
            </a:r>
            <a:r>
              <a:rPr lang="en-US" baseline="0" dirty="0"/>
              <a:t>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berisi</a:t>
            </a:r>
            <a:r>
              <a:rPr lang="en-US" baseline="0" dirty="0"/>
              <a:t> </a:t>
            </a:r>
            <a:r>
              <a:rPr lang="en-US" baseline="0" dirty="0" err="1"/>
              <a:t>lebih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satu</a:t>
            </a:r>
            <a:r>
              <a:rPr lang="en-US" baseline="0" dirty="0"/>
              <a:t> </a:t>
            </a:r>
            <a:r>
              <a:rPr lang="en-US" baseline="0" dirty="0" err="1"/>
              <a:t>nilai</a:t>
            </a:r>
            <a:r>
              <a:rPr lang="en-US" baseline="0" dirty="0"/>
              <a:t> SMP, SMU, </a:t>
            </a:r>
            <a:r>
              <a:rPr lang="en-US" baseline="0" dirty="0" err="1"/>
              <a:t>Perguruan</a:t>
            </a:r>
            <a:r>
              <a:rPr lang="en-US" baseline="0" dirty="0"/>
              <a:t> </a:t>
            </a:r>
            <a:r>
              <a:rPr lang="en-US" baseline="0" dirty="0" err="1"/>
              <a:t>Tinggi</a:t>
            </a:r>
            <a:r>
              <a:rPr lang="en-US" baseline="0" dirty="0"/>
              <a:t> (</a:t>
            </a:r>
            <a:r>
              <a:rPr lang="en-US" baseline="0" dirty="0" err="1"/>
              <a:t>sarjana</a:t>
            </a:r>
            <a:r>
              <a:rPr lang="en-US" baseline="0" dirty="0"/>
              <a:t>), </a:t>
            </a:r>
            <a:r>
              <a:rPr lang="en-US" baseline="0" dirty="0" err="1"/>
              <a:t>Doktor</a:t>
            </a:r>
            <a:r>
              <a:rPr lang="en-US" baseline="0" dirty="0"/>
              <a:t>, </a:t>
            </a:r>
            <a:r>
              <a:rPr lang="en-US" baseline="0" dirty="0" err="1"/>
              <a:t>dll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Mayang Anglingsari P- Basis Data - Teori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457F-02E3-467D-8F8C-E9493EDFDE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Composite attribute :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mendasar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baseline="0" dirty="0"/>
              <a:t> : </a:t>
            </a:r>
            <a:r>
              <a:rPr lang="en-US" baseline="0" dirty="0" err="1"/>
              <a:t>Atribut</a:t>
            </a:r>
            <a:r>
              <a:rPr lang="en-US" baseline="0" dirty="0"/>
              <a:t>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terdiri</a:t>
            </a:r>
            <a:r>
              <a:rPr lang="en-US" baseline="0" dirty="0"/>
              <a:t> </a:t>
            </a:r>
            <a:r>
              <a:rPr lang="en-US" baseline="0" dirty="0" err="1"/>
              <a:t>atas</a:t>
            </a:r>
            <a:r>
              <a:rPr lang="en-US" baseline="0" dirty="0"/>
              <a:t> </a:t>
            </a:r>
            <a:r>
              <a:rPr lang="en-US" baseline="0" dirty="0" err="1"/>
              <a:t>atribut</a:t>
            </a:r>
            <a:r>
              <a:rPr lang="en-US" baseline="0" dirty="0"/>
              <a:t> </a:t>
            </a:r>
            <a:r>
              <a:rPr lang="en-US" baseline="0" dirty="0" err="1"/>
              <a:t>namadepan</a:t>
            </a:r>
            <a:r>
              <a:rPr lang="en-US" baseline="0" dirty="0"/>
              <a:t>, </a:t>
            </a:r>
            <a:r>
              <a:rPr lang="en-US" baseline="0" dirty="0" err="1"/>
              <a:t>namatengah</a:t>
            </a:r>
            <a:r>
              <a:rPr lang="en-US" baseline="0" dirty="0"/>
              <a:t>, </a:t>
            </a:r>
            <a:r>
              <a:rPr lang="en-US" baseline="0" dirty="0" err="1"/>
              <a:t>namabelakang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Mayang Anglingsari P- Basis Data - Teori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457F-02E3-467D-8F8C-E9493EDFDE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Derived Attribute :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tgl_lahir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Mayang Anglingsari P- Basis Data - Teori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457F-02E3-467D-8F8C-E9493EDFDE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8F7DFF3C-C9AF-B53A-26E9-43E171969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092" y="1789527"/>
            <a:ext cx="4371928" cy="3278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AD79A9-0B43-AF2D-D31E-3613190A7E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0365" y="-38195"/>
            <a:ext cx="2581635" cy="762106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C3D531-41C9-2BCD-1110-7D282E4115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8678706-9AD9-CA42-AFDD-2C44E57955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43D6BFB0-1441-4F83-87FA-56B6FA4519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5043B-F754-8C74-EA75-6CCC339F9C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9270" y="347492"/>
            <a:ext cx="2581635" cy="762106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F1BEC3BE-7620-B186-7317-565F0F2859E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88481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3FFC2B2-A82E-7CF5-D735-461538B2D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0"/>
            <a:ext cx="2581635" cy="762106"/>
          </a:xfrm>
          <a:prstGeom prst="rect">
            <a:avLst/>
          </a:prstGeom>
        </p:spPr>
      </p:pic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DF052699-F943-B7A2-F72D-7DE9EF1BB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454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49B4B5C-6141-25BC-0001-BF45BE4459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5" name="Picture 4" descr="A logo of a building">
            <a:extLst>
              <a:ext uri="{FF2B5EF4-FFF2-40B4-BE49-F238E27FC236}">
                <a16:creationId xmlns:a16="http://schemas.microsoft.com/office/drawing/2014/main" id="{852F63DC-B283-24E2-F7A8-0BB2419E15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8245CB7-4ABC-F8E2-A9D0-89224569D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E0AE3B57-08C4-E599-82E7-9A5920559E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4CA5D8F-3F42-4B98-4D03-E717D2952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7D4CBE6A-BB52-4BE8-54B7-B03ED39581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9154AD4-335C-07A6-111F-2658E6713C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254C133-6D05-9864-B2D2-53AD594116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4A817C4C-EA65-E40C-352F-E88C59FF56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2F5E8F31-7BE6-3362-654A-8318A6C127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AA60D92-4ADA-954C-FE6C-5BE932DC48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3F322BF-27EC-06F7-4725-60D4ED3439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875E41-4794-1751-DF6F-4E269FAF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5371"/>
            <a:ext cx="2581635" cy="762106"/>
          </a:xfrm>
          <a:prstGeom prst="rect">
            <a:avLst/>
          </a:prstGeom>
        </p:spPr>
      </p:pic>
      <p:pic>
        <p:nvPicPr>
          <p:cNvPr id="10" name="Picture 9" descr="A logo of a building&#10;&#10;Description automatically generated">
            <a:extLst>
              <a:ext uri="{FF2B5EF4-FFF2-40B4-BE49-F238E27FC236}">
                <a16:creationId xmlns:a16="http://schemas.microsoft.com/office/drawing/2014/main" id="{DB8F4C66-1738-E1A8-2D3D-38EF5B10A5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66702" y="1921066"/>
            <a:ext cx="4021157" cy="3015868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835B4D5-443D-739A-8D29-BE3603511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7" name="Picture 6" descr="A logo of a building">
            <a:extLst>
              <a:ext uri="{FF2B5EF4-FFF2-40B4-BE49-F238E27FC236}">
                <a16:creationId xmlns:a16="http://schemas.microsoft.com/office/drawing/2014/main" id="{59ADA32D-DA5B-648B-F53E-72831306C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7649CF7-2AA9-DF22-2AA9-132A9ECC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40F4AC5C-A808-0278-D833-8EC66C6332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21596A3-A3E8-273F-EDFA-37F7B20F2C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E68F8B6A-BAAD-83FD-8FFE-C72EE5887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46A6D5B-EB20-C5ED-3D9E-1657291AB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10" name="Picture 9" descr="A logo of a building">
            <a:extLst>
              <a:ext uri="{FF2B5EF4-FFF2-40B4-BE49-F238E27FC236}">
                <a16:creationId xmlns:a16="http://schemas.microsoft.com/office/drawing/2014/main" id="{7475480B-E869-3664-51CB-CD67318A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64ADFE8-F1A8-3C91-9CBC-EFF54CF03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1877E2D2-15B2-07E0-534D-0C1E6C333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9C3B101-6B15-6281-DF82-836FFBCD6C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48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D3CC58BC-8154-068A-CE4D-25515D701A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1669D3E-1B01-F1B2-92B2-DD280C47D9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1F9ED962-09F6-7212-7B1E-519914E9C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2/26/24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02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10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40361" y="3569110"/>
            <a:ext cx="914400" cy="52193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03691" y="2418735"/>
            <a:ext cx="2212258" cy="34216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Atribut</a:t>
            </a:r>
            <a:endParaRPr lang="en-US" dirty="0"/>
          </a:p>
          <a:p>
            <a:pPr algn="ctr"/>
            <a:endParaRPr lang="en-US" dirty="0"/>
          </a:p>
          <a:p>
            <a:pPr algn="just"/>
            <a:r>
              <a:rPr lang="en-US" dirty="0"/>
              <a:t>* NO KTP</a:t>
            </a:r>
          </a:p>
          <a:p>
            <a:pPr algn="just"/>
            <a:r>
              <a:rPr lang="en-US" dirty="0"/>
              <a:t>NAMA</a:t>
            </a:r>
          </a:p>
          <a:p>
            <a:pPr algn="just"/>
            <a:r>
              <a:rPr lang="en-US" dirty="0"/>
              <a:t>ALAMAT</a:t>
            </a:r>
          </a:p>
          <a:p>
            <a:pPr algn="just"/>
            <a:r>
              <a:rPr lang="en-US" dirty="0"/>
              <a:t>TGL_LAHIR</a:t>
            </a:r>
          </a:p>
          <a:p>
            <a:pPr algn="just"/>
            <a:r>
              <a:rPr lang="en-US" dirty="0"/>
              <a:t>JENIS_KELAMIN</a:t>
            </a:r>
          </a:p>
          <a:p>
            <a:pPr algn="just"/>
            <a:r>
              <a:rPr lang="en-US" dirty="0"/>
              <a:t>STATUS</a:t>
            </a:r>
          </a:p>
          <a:p>
            <a:pPr algn="just"/>
            <a:r>
              <a:rPr lang="en-US" dirty="0"/>
              <a:t>NO_HP</a:t>
            </a:r>
          </a:p>
          <a:p>
            <a:pPr algn="just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2957" y="2536721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pic>
        <p:nvPicPr>
          <p:cNvPr id="1028" name="Picture 4" descr="mage result for karyaw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85" y="3194752"/>
            <a:ext cx="3179485" cy="224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47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11</a:t>
            </a:fld>
            <a:endParaRPr lang="id-ID">
              <a:solidFill>
                <a:srgbClr val="2F5897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2721387"/>
            <a:ext cx="6100885" cy="372916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403690" y="2196309"/>
            <a:ext cx="2724757" cy="34216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Atribut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NoMesin</a:t>
            </a:r>
            <a:endParaRPr lang="en-US" dirty="0"/>
          </a:p>
          <a:p>
            <a:r>
              <a:rPr lang="en-US" dirty="0" err="1"/>
              <a:t>NoPlat</a:t>
            </a:r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 err="1"/>
              <a:t>Merk</a:t>
            </a:r>
            <a:endParaRPr lang="en-US" dirty="0"/>
          </a:p>
          <a:p>
            <a:r>
              <a:rPr lang="en-US" dirty="0" err="1"/>
              <a:t>Harga</a:t>
            </a:r>
            <a:endParaRPr lang="en-US" dirty="0"/>
          </a:p>
          <a:p>
            <a:r>
              <a:rPr lang="en-US" dirty="0" err="1"/>
              <a:t>Warna</a:t>
            </a:r>
            <a:endParaRPr lang="en-US" dirty="0"/>
          </a:p>
          <a:p>
            <a:r>
              <a:rPr lang="en-US" dirty="0" err="1"/>
              <a:t>Thn_pembuatan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6992" y="2536721"/>
            <a:ext cx="17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Entitas</a:t>
            </a:r>
            <a:r>
              <a:rPr lang="en-US" dirty="0"/>
              <a:t> Mobil</a:t>
            </a:r>
          </a:p>
        </p:txBody>
      </p:sp>
    </p:spTree>
    <p:extLst>
      <p:ext uri="{BB962C8B-B14F-4D97-AF65-F5344CB8AC3E}">
        <p14:creationId xmlns:p14="http://schemas.microsoft.com/office/powerpoint/2010/main" val="172379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sv-SE" altLang="en-US" sz="3600" dirty="0" err="1"/>
              <a:t>Setiap</a:t>
            </a:r>
            <a:r>
              <a:rPr lang="sv-SE" altLang="en-US" sz="3600" dirty="0"/>
              <a:t> entitas </a:t>
            </a:r>
            <a:r>
              <a:rPr lang="sv-SE" altLang="en-US" sz="3600" dirty="0" err="1"/>
              <a:t>pasti</a:t>
            </a:r>
            <a:r>
              <a:rPr lang="sv-SE" altLang="en-US" sz="3600" dirty="0"/>
              <a:t> </a:t>
            </a:r>
            <a:r>
              <a:rPr lang="sv-SE" altLang="en-US" sz="3600" dirty="0" err="1"/>
              <a:t>mempunyai</a:t>
            </a:r>
            <a:r>
              <a:rPr lang="sv-SE" altLang="en-US" sz="3600" dirty="0"/>
              <a:t> </a:t>
            </a:r>
            <a:r>
              <a:rPr lang="sv-SE" altLang="en-US" sz="3600" dirty="0" err="1"/>
              <a:t>elemen</a:t>
            </a:r>
            <a:r>
              <a:rPr lang="sv-SE" altLang="en-US" sz="3600" dirty="0"/>
              <a:t> yang </a:t>
            </a:r>
            <a:r>
              <a:rPr lang="sv-SE" altLang="en-US" sz="3600" dirty="0" err="1"/>
              <a:t>disebut</a:t>
            </a:r>
            <a:r>
              <a:rPr lang="sv-SE" altLang="en-US" sz="3600" dirty="0"/>
              <a:t> </a:t>
            </a:r>
            <a:r>
              <a:rPr lang="sv-SE" altLang="en-US" sz="3600" dirty="0" err="1"/>
              <a:t>atribut</a:t>
            </a:r>
            <a:r>
              <a:rPr lang="sv-SE" altLang="en-US" sz="3600" dirty="0"/>
              <a:t> yang </a:t>
            </a:r>
            <a:r>
              <a:rPr lang="sv-SE" altLang="en-US" sz="3600" dirty="0" err="1"/>
              <a:t>berfungsi</a:t>
            </a:r>
            <a:r>
              <a:rPr lang="sv-SE" altLang="en-US" sz="3600" dirty="0"/>
              <a:t> </a:t>
            </a:r>
            <a:r>
              <a:rPr lang="sv-SE" altLang="en-US" sz="3600" dirty="0" err="1"/>
              <a:t>untuk</a:t>
            </a:r>
            <a:r>
              <a:rPr lang="sv-SE" altLang="en-US" sz="3600" dirty="0"/>
              <a:t> </a:t>
            </a:r>
            <a:r>
              <a:rPr lang="sv-SE" altLang="en-US" sz="3600" dirty="0" err="1"/>
              <a:t>mendeskripsikan</a:t>
            </a:r>
            <a:r>
              <a:rPr lang="sv-SE" altLang="en-US" sz="3600" dirty="0"/>
              <a:t> karakteristik dari entitas </a:t>
            </a:r>
            <a:r>
              <a:rPr lang="sv-SE" altLang="en-US" sz="3600" dirty="0" err="1"/>
              <a:t>tersebut</a:t>
            </a:r>
            <a:r>
              <a:rPr lang="sv-SE" altLang="en-US" sz="3600" dirty="0"/>
              <a:t>. </a:t>
            </a:r>
            <a:r>
              <a:rPr lang="sv-SE" altLang="en-US" sz="3600" dirty="0" err="1"/>
              <a:t>Isi</a:t>
            </a:r>
            <a:r>
              <a:rPr lang="sv-SE" altLang="en-US" sz="3600" dirty="0"/>
              <a:t> dari </a:t>
            </a:r>
            <a:r>
              <a:rPr lang="sv-SE" altLang="en-US" sz="3600" dirty="0" err="1"/>
              <a:t>atribut</a:t>
            </a:r>
            <a:r>
              <a:rPr lang="sv-SE" altLang="en-US" sz="3600" dirty="0"/>
              <a:t> </a:t>
            </a:r>
            <a:r>
              <a:rPr lang="sv-SE" altLang="en-US" sz="3600" dirty="0" err="1"/>
              <a:t>mempunyai</a:t>
            </a:r>
            <a:r>
              <a:rPr lang="sv-SE" altLang="en-US" sz="3600" dirty="0"/>
              <a:t> </a:t>
            </a:r>
            <a:r>
              <a:rPr lang="sv-SE" altLang="en-US" sz="3600" dirty="0" err="1"/>
              <a:t>sesuatu</a:t>
            </a:r>
            <a:r>
              <a:rPr lang="sv-SE" altLang="en-US" sz="3600" dirty="0"/>
              <a:t> yang </a:t>
            </a:r>
            <a:r>
              <a:rPr lang="sv-SE" altLang="en-US" sz="3600" dirty="0" err="1"/>
              <a:t>dapat</a:t>
            </a:r>
            <a:r>
              <a:rPr lang="sv-SE" altLang="en-US" sz="3600" dirty="0"/>
              <a:t> </a:t>
            </a:r>
            <a:r>
              <a:rPr lang="sv-SE" altLang="en-US" sz="3600" dirty="0" err="1"/>
              <a:t>mengidentifikasikan</a:t>
            </a:r>
            <a:r>
              <a:rPr lang="sv-SE" altLang="en-US" sz="3600" dirty="0"/>
              <a:t> </a:t>
            </a:r>
            <a:r>
              <a:rPr lang="sv-SE" altLang="en-US" sz="3600" dirty="0" err="1"/>
              <a:t>isi</a:t>
            </a:r>
            <a:r>
              <a:rPr lang="sv-SE" altLang="en-US" sz="3600" dirty="0"/>
              <a:t> </a:t>
            </a:r>
            <a:r>
              <a:rPr lang="sv-SE" altLang="en-US" sz="3600" dirty="0" err="1"/>
              <a:t>elemen</a:t>
            </a:r>
            <a:r>
              <a:rPr lang="sv-SE" altLang="en-US" sz="3600" dirty="0"/>
              <a:t> </a:t>
            </a:r>
            <a:r>
              <a:rPr lang="sv-SE" altLang="en-US" sz="3600" dirty="0" err="1"/>
              <a:t>satu</a:t>
            </a:r>
            <a:r>
              <a:rPr lang="sv-SE" altLang="en-US" sz="3600" dirty="0"/>
              <a:t> </a:t>
            </a:r>
            <a:r>
              <a:rPr lang="sv-SE" altLang="en-US" sz="3600" dirty="0" err="1"/>
              <a:t>dengan</a:t>
            </a:r>
            <a:r>
              <a:rPr lang="sv-SE" altLang="en-US" sz="3600" dirty="0"/>
              <a:t> yang </a:t>
            </a:r>
            <a:r>
              <a:rPr lang="sv-SE" altLang="en-US" sz="3600" dirty="0" err="1"/>
              <a:t>lain</a:t>
            </a:r>
            <a:r>
              <a:rPr lang="sv-SE" altLang="en-US" sz="3600" dirty="0"/>
              <a:t>. </a:t>
            </a:r>
            <a:r>
              <a:rPr lang="sv-SE" altLang="en-US" sz="3600" dirty="0" err="1"/>
              <a:t>Gambar</a:t>
            </a:r>
            <a:r>
              <a:rPr lang="sv-SE" altLang="en-US" sz="3600" dirty="0"/>
              <a:t> </a:t>
            </a:r>
            <a:r>
              <a:rPr lang="sv-SE" altLang="en-US" sz="3600" dirty="0" err="1"/>
              <a:t>atribut</a:t>
            </a:r>
            <a:r>
              <a:rPr lang="sv-SE" altLang="en-US" sz="3600" dirty="0"/>
              <a:t> </a:t>
            </a:r>
            <a:r>
              <a:rPr lang="sv-SE" altLang="en-US" sz="3600" dirty="0" err="1"/>
              <a:t>diwakili</a:t>
            </a:r>
            <a:r>
              <a:rPr lang="sv-SE" altLang="en-US" sz="3600" dirty="0"/>
              <a:t> </a:t>
            </a:r>
            <a:r>
              <a:rPr lang="sv-SE" altLang="en-US" sz="3600" dirty="0" err="1"/>
              <a:t>oleh</a:t>
            </a:r>
            <a:r>
              <a:rPr lang="sv-SE" altLang="en-US" sz="3600" dirty="0"/>
              <a:t> </a:t>
            </a:r>
            <a:r>
              <a:rPr lang="sv-SE" altLang="en-US" sz="3600" dirty="0" err="1"/>
              <a:t>simbol</a:t>
            </a:r>
            <a:r>
              <a:rPr lang="sv-SE" altLang="en-US" sz="3600" dirty="0"/>
              <a:t> elips.</a:t>
            </a:r>
            <a:endParaRPr lang="en-US" altLang="en-US" sz="3600" dirty="0"/>
          </a:p>
          <a:p>
            <a:pPr marL="11430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12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6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13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1886"/>
            <a:ext cx="11125200" cy="493446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ct val="50000"/>
              </a:spcAft>
              <a:buFont typeface="Wingdings 3"/>
              <a:buChar char=""/>
              <a:defRPr/>
            </a:pPr>
            <a:r>
              <a:rPr lang="en-US" sz="2800" b="1" dirty="0" err="1">
                <a:solidFill>
                  <a:srgbClr val="000066"/>
                </a:solidFill>
                <a:latin typeface="Verdana" pitchFamily="34" charset="0"/>
              </a:rPr>
              <a:t>Atribut</a:t>
            </a:r>
            <a:r>
              <a:rPr lang="en-US" sz="2800" b="1" dirty="0">
                <a:solidFill>
                  <a:srgbClr val="000066"/>
                </a:solidFill>
                <a:latin typeface="Verdana" pitchFamily="34" charset="0"/>
              </a:rPr>
              <a:t> Key - </a:t>
            </a:r>
            <a:r>
              <a:rPr lang="en-US" sz="2800" dirty="0" err="1">
                <a:latin typeface="Verdana" pitchFamily="34" charset="0"/>
              </a:rPr>
              <a:t>atribut</a:t>
            </a:r>
            <a:r>
              <a:rPr lang="en-US" sz="2800" dirty="0">
                <a:latin typeface="Verdana" pitchFamily="34" charset="0"/>
              </a:rPr>
              <a:t> yang </a:t>
            </a:r>
            <a:r>
              <a:rPr lang="en-US" sz="2800" dirty="0" err="1">
                <a:latin typeface="Verdana" pitchFamily="34" charset="0"/>
              </a:rPr>
              <a:t>digunakan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untuk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membedakan</a:t>
            </a:r>
            <a:r>
              <a:rPr lang="en-US" sz="2800" dirty="0">
                <a:latin typeface="Verdana" pitchFamily="34" charset="0"/>
              </a:rPr>
              <a:t> data </a:t>
            </a:r>
            <a:r>
              <a:rPr lang="en-US" sz="2800" dirty="0" err="1">
                <a:latin typeface="Verdana" pitchFamily="34" charset="0"/>
              </a:rPr>
              <a:t>secara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unik.misal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nik</a:t>
            </a:r>
            <a:r>
              <a:rPr lang="en-US" sz="2800" dirty="0">
                <a:latin typeface="Verdana" pitchFamily="34" charset="0"/>
              </a:rPr>
              <a:t>, </a:t>
            </a:r>
            <a:r>
              <a:rPr lang="en-US" sz="2800" dirty="0" err="1">
                <a:latin typeface="Verdana" pitchFamily="34" charset="0"/>
              </a:rPr>
              <a:t>nim</a:t>
            </a:r>
            <a:r>
              <a:rPr lang="en-US" sz="2800" dirty="0">
                <a:latin typeface="Verdana" pitchFamily="34" charset="0"/>
              </a:rPr>
              <a:t>, </a:t>
            </a:r>
            <a:r>
              <a:rPr lang="en-US" sz="2800" dirty="0" err="1">
                <a:latin typeface="Verdana" pitchFamily="34" charset="0"/>
              </a:rPr>
              <a:t>no_peserta</a:t>
            </a:r>
            <a:r>
              <a:rPr lang="en-US" sz="2800" dirty="0">
                <a:latin typeface="Verdana" pitchFamily="34" charset="0"/>
              </a:rPr>
              <a:t>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ct val="50000"/>
              </a:spcAft>
              <a:buFont typeface="Wingdings 3"/>
              <a:buChar char=""/>
              <a:defRPr/>
            </a:pPr>
            <a:r>
              <a:rPr lang="en-US" sz="2800" b="1" dirty="0" err="1">
                <a:solidFill>
                  <a:srgbClr val="000066"/>
                </a:solidFill>
                <a:latin typeface="Verdana" pitchFamily="34" charset="0"/>
              </a:rPr>
              <a:t>Atribut</a:t>
            </a:r>
            <a:r>
              <a:rPr lang="en-US" sz="2800" b="1" dirty="0">
                <a:solidFill>
                  <a:srgbClr val="000066"/>
                </a:solidFill>
                <a:latin typeface="Verdana" pitchFamily="34" charset="0"/>
              </a:rPr>
              <a:t> Simple</a:t>
            </a:r>
            <a:r>
              <a:rPr lang="en-US" sz="2800" b="1" dirty="0">
                <a:latin typeface="Verdana" pitchFamily="34" charset="0"/>
              </a:rPr>
              <a:t> </a:t>
            </a:r>
            <a:r>
              <a:rPr lang="en-US" sz="2800" dirty="0">
                <a:latin typeface="Verdana" pitchFamily="34" charset="0"/>
              </a:rPr>
              <a:t>– </a:t>
            </a:r>
            <a:r>
              <a:rPr lang="en-US" sz="2800" dirty="0" err="1">
                <a:latin typeface="Verdana" pitchFamily="34" charset="0"/>
              </a:rPr>
              <a:t>atribut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bernilai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tunggal</a:t>
            </a:r>
            <a:r>
              <a:rPr lang="en-US" sz="2800" dirty="0">
                <a:latin typeface="Verdana" pitchFamily="34" charset="0"/>
              </a:rPr>
              <a:t>, </a:t>
            </a:r>
            <a:r>
              <a:rPr lang="en-US" sz="2800" dirty="0" err="1">
                <a:latin typeface="Verdana" pitchFamily="34" charset="0"/>
              </a:rPr>
              <a:t>misal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nama</a:t>
            </a:r>
            <a:r>
              <a:rPr lang="en-US" sz="2800" dirty="0">
                <a:latin typeface="Verdana" pitchFamily="34" charset="0"/>
              </a:rPr>
              <a:t>, </a:t>
            </a:r>
            <a:r>
              <a:rPr lang="en-US" sz="2800" dirty="0" err="1">
                <a:latin typeface="Verdana" pitchFamily="34" charset="0"/>
              </a:rPr>
              <a:t>harga</a:t>
            </a:r>
            <a:r>
              <a:rPr lang="en-US" sz="2800" dirty="0">
                <a:latin typeface="Verdana" pitchFamily="34" charset="0"/>
              </a:rPr>
              <a:t>, status.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ct val="50000"/>
              </a:spcAft>
              <a:buFont typeface="Wingdings 3"/>
              <a:buChar char=""/>
              <a:defRPr/>
            </a:pPr>
            <a:r>
              <a:rPr lang="en-US" sz="2800" b="1" dirty="0" err="1">
                <a:solidFill>
                  <a:srgbClr val="000066"/>
                </a:solidFill>
                <a:latin typeface="Verdana" pitchFamily="34" charset="0"/>
              </a:rPr>
              <a:t>Atribut</a:t>
            </a:r>
            <a:r>
              <a:rPr lang="en-US" sz="28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Verdana" pitchFamily="34" charset="0"/>
              </a:rPr>
              <a:t>Multivalue</a:t>
            </a:r>
            <a:r>
              <a:rPr lang="en-US" sz="2800" b="1" dirty="0">
                <a:latin typeface="Verdana" pitchFamily="34" charset="0"/>
              </a:rPr>
              <a:t> </a:t>
            </a:r>
            <a:r>
              <a:rPr lang="en-US" sz="2800" dirty="0">
                <a:latin typeface="Verdana" pitchFamily="34" charset="0"/>
              </a:rPr>
              <a:t>- </a:t>
            </a:r>
            <a:r>
              <a:rPr lang="en-US" sz="2800" dirty="0" err="1">
                <a:latin typeface="Verdana" pitchFamily="34" charset="0"/>
              </a:rPr>
              <a:t>atribut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memiliki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sekelompok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nilai</a:t>
            </a:r>
            <a:r>
              <a:rPr lang="en-US" sz="2800" dirty="0">
                <a:latin typeface="Verdana" pitchFamily="34" charset="0"/>
              </a:rPr>
              <a:t> yang </a:t>
            </a:r>
            <a:r>
              <a:rPr lang="en-US" sz="2800" dirty="0" err="1">
                <a:latin typeface="Verdana" pitchFamily="34" charset="0"/>
              </a:rPr>
              <a:t>banyak</a:t>
            </a:r>
            <a:r>
              <a:rPr lang="en-US" sz="2800" dirty="0">
                <a:latin typeface="Verdana" pitchFamily="34" charset="0"/>
              </a:rPr>
              <a:t>, </a:t>
            </a:r>
            <a:r>
              <a:rPr lang="en-US" sz="2800" dirty="0" err="1">
                <a:latin typeface="Verdana" pitchFamily="34" charset="0"/>
              </a:rPr>
              <a:t>misal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gelar</a:t>
            </a:r>
            <a:r>
              <a:rPr lang="en-US" sz="2800" dirty="0">
                <a:latin typeface="Verdana" pitchFamily="34" charset="0"/>
              </a:rPr>
              <a:t>, hobby.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ct val="50000"/>
              </a:spcAft>
              <a:buFont typeface="Wingdings 3"/>
              <a:buChar char=""/>
              <a:defRPr/>
            </a:pPr>
            <a:r>
              <a:rPr lang="en-US" sz="2800" b="1" dirty="0" err="1">
                <a:solidFill>
                  <a:srgbClr val="000066"/>
                </a:solidFill>
                <a:latin typeface="Verdana" pitchFamily="34" charset="0"/>
              </a:rPr>
              <a:t>Atribut</a:t>
            </a:r>
            <a:r>
              <a:rPr lang="en-US" sz="2800" b="1" dirty="0">
                <a:solidFill>
                  <a:srgbClr val="000066"/>
                </a:solidFill>
                <a:latin typeface="Verdana" pitchFamily="34" charset="0"/>
              </a:rPr>
              <a:t> Composite</a:t>
            </a:r>
            <a:r>
              <a:rPr lang="en-US" sz="2800" b="1" dirty="0">
                <a:latin typeface="Verdana" pitchFamily="34" charset="0"/>
              </a:rPr>
              <a:t> </a:t>
            </a:r>
            <a:r>
              <a:rPr lang="en-US" sz="2800" dirty="0">
                <a:latin typeface="Verdana" pitchFamily="34" charset="0"/>
              </a:rPr>
              <a:t>– </a:t>
            </a:r>
            <a:r>
              <a:rPr lang="en-US" sz="2800" dirty="0" err="1">
                <a:latin typeface="Verdana" pitchFamily="34" charset="0"/>
              </a:rPr>
              <a:t>atribut</a:t>
            </a:r>
            <a:r>
              <a:rPr lang="en-US" sz="2800" dirty="0">
                <a:latin typeface="Verdana" pitchFamily="34" charset="0"/>
              </a:rPr>
              <a:t> yang </a:t>
            </a:r>
            <a:r>
              <a:rPr lang="en-US" sz="2800" dirty="0" err="1">
                <a:latin typeface="Verdana" pitchFamily="34" charset="0"/>
              </a:rPr>
              <a:t>masih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dapat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diuraikan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lagi</a:t>
            </a:r>
            <a:r>
              <a:rPr lang="en-US" sz="2800" dirty="0">
                <a:latin typeface="Verdana" pitchFamily="34" charset="0"/>
              </a:rPr>
              <a:t>, </a:t>
            </a:r>
            <a:r>
              <a:rPr lang="en-US" sz="2800" dirty="0" err="1">
                <a:latin typeface="Verdana" pitchFamily="34" charset="0"/>
              </a:rPr>
              <a:t>misal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alamat</a:t>
            </a:r>
            <a:r>
              <a:rPr lang="en-US" sz="2800" dirty="0">
                <a:latin typeface="Verdana" pitchFamily="34" charset="0"/>
              </a:rPr>
              <a:t>, </a:t>
            </a:r>
            <a:r>
              <a:rPr lang="en-US" sz="2800" dirty="0" err="1">
                <a:latin typeface="Verdana" pitchFamily="34" charset="0"/>
              </a:rPr>
              <a:t>korban</a:t>
            </a:r>
            <a:r>
              <a:rPr lang="en-US" sz="2800" dirty="0">
                <a:latin typeface="Verdana" pitchFamily="34" charset="0"/>
              </a:rPr>
              <a:t>, </a:t>
            </a:r>
            <a:r>
              <a:rPr lang="en-US" sz="2800" dirty="0" err="1">
                <a:latin typeface="Verdana" pitchFamily="34" charset="0"/>
              </a:rPr>
              <a:t>waktu</a:t>
            </a:r>
            <a:r>
              <a:rPr lang="en-US" sz="2800" dirty="0">
                <a:latin typeface="Verdana" pitchFamily="34" charset="0"/>
              </a:rPr>
              <a:t>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 err="1">
                <a:solidFill>
                  <a:srgbClr val="000066"/>
                </a:solidFill>
                <a:latin typeface="Verdana" pitchFamily="34" charset="0"/>
              </a:rPr>
              <a:t>Atribut</a:t>
            </a:r>
            <a:r>
              <a:rPr lang="en-US" sz="2800" b="1" dirty="0">
                <a:solidFill>
                  <a:srgbClr val="000066"/>
                </a:solidFill>
                <a:latin typeface="Verdana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Verdana" pitchFamily="34" charset="0"/>
              </a:rPr>
              <a:t>Derivatif</a:t>
            </a:r>
            <a:r>
              <a:rPr lang="en-US" sz="2800" b="1" dirty="0">
                <a:latin typeface="Verdana" pitchFamily="34" charset="0"/>
              </a:rPr>
              <a:t> </a:t>
            </a:r>
            <a:r>
              <a:rPr lang="en-US" sz="2800" dirty="0">
                <a:latin typeface="Verdana" pitchFamily="34" charset="0"/>
              </a:rPr>
              <a:t>– </a:t>
            </a:r>
            <a:r>
              <a:rPr lang="en-US" sz="2800" dirty="0" err="1">
                <a:latin typeface="Verdana" pitchFamily="34" charset="0"/>
              </a:rPr>
              <a:t>atribut</a:t>
            </a:r>
            <a:r>
              <a:rPr lang="en-US" sz="2800" dirty="0">
                <a:latin typeface="Verdana" pitchFamily="34" charset="0"/>
              </a:rPr>
              <a:t> yang </a:t>
            </a:r>
            <a:r>
              <a:rPr lang="en-US" sz="2800" dirty="0" err="1">
                <a:latin typeface="Verdana" pitchFamily="34" charset="0"/>
              </a:rPr>
              <a:t>dihasilkan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dari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turunan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atribut</a:t>
            </a:r>
            <a:r>
              <a:rPr lang="en-US" sz="2800" dirty="0">
                <a:latin typeface="Verdana" pitchFamily="34" charset="0"/>
              </a:rPr>
              <a:t> lain, </a:t>
            </a:r>
            <a:r>
              <a:rPr lang="en-US" sz="2800" dirty="0" err="1">
                <a:latin typeface="Verdana" pitchFamily="34" charset="0"/>
              </a:rPr>
              <a:t>misal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umur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dari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tanggal</a:t>
            </a:r>
            <a:r>
              <a:rPr lang="en-US" sz="2800" dirty="0">
                <a:latin typeface="Verdana" pitchFamily="34" charset="0"/>
              </a:rPr>
              <a:t> </a:t>
            </a:r>
            <a:r>
              <a:rPr lang="en-US" sz="2800" dirty="0" err="1">
                <a:latin typeface="Verdana" pitchFamily="34" charset="0"/>
              </a:rPr>
              <a:t>lahir</a:t>
            </a:r>
            <a:r>
              <a:rPr lang="en-US" sz="2800" dirty="0">
                <a:latin typeface="Verdana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14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04938" y="870555"/>
            <a:ext cx="203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charset="0"/>
              </a:rPr>
              <a:t>Atribut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57913" y="4758343"/>
            <a:ext cx="18002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b="1">
                <a:latin typeface="Arial" charset="0"/>
              </a:rPr>
              <a:t>RUANG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589713" y="4110643"/>
            <a:ext cx="1152525" cy="503237"/>
          </a:xfrm>
          <a:prstGeom prst="ellipse">
            <a:avLst/>
          </a:prstGeom>
          <a:solidFill>
            <a:srgbClr val="3ECE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 u="sng">
                <a:solidFill>
                  <a:srgbClr val="800000"/>
                </a:solidFill>
                <a:latin typeface="Arial" charset="0"/>
              </a:rPr>
              <a:t>idruang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8021513" y="461388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508626" y="5479068"/>
            <a:ext cx="1657350" cy="504825"/>
          </a:xfrm>
          <a:prstGeom prst="ellipse">
            <a:avLst/>
          </a:prstGeom>
          <a:solidFill>
            <a:srgbClr val="3ECE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Namaruang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7373813" y="5190143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8165976" y="5190143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237413" y="5334605"/>
            <a:ext cx="936625" cy="504825"/>
          </a:xfrm>
          <a:prstGeom prst="ellipse">
            <a:avLst/>
          </a:prstGeom>
          <a:solidFill>
            <a:srgbClr val="3ECE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lokasi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885113" y="4228118"/>
            <a:ext cx="1223963" cy="504825"/>
          </a:xfrm>
          <a:prstGeom prst="ellipse">
            <a:avLst/>
          </a:prstGeom>
          <a:solidFill>
            <a:srgbClr val="3ECE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kapasitas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8958138" y="4686905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44801" y="3462943"/>
            <a:ext cx="1655762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b="1">
                <a:latin typeface="Arial" charset="0"/>
              </a:rPr>
              <a:t>PEGAWAI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5141788" y="2959705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783013" y="2599343"/>
            <a:ext cx="1509713" cy="3603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 u="sng">
                <a:solidFill>
                  <a:srgbClr val="800000"/>
                </a:solidFill>
                <a:latin typeface="Arial" charset="0"/>
              </a:rPr>
              <a:t>Id_pegawai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4565526" y="2238980"/>
            <a:ext cx="21431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60701" y="1807180"/>
            <a:ext cx="862012" cy="43338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nama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 flipV="1">
            <a:off x="3916238" y="2815243"/>
            <a:ext cx="5032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260476" y="2454880"/>
            <a:ext cx="2019300" cy="4318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alamatlengkap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476376" y="3462943"/>
            <a:ext cx="1081087" cy="3603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Tgl_lhr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835151" y="5336193"/>
            <a:ext cx="1512887" cy="3587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Gol_drh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765301" y="4328130"/>
            <a:ext cx="719137" cy="4318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nohp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3557463" y="367884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3700338" y="3896330"/>
            <a:ext cx="287338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276601" y="389633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3987676" y="4831368"/>
            <a:ext cx="576262" cy="3619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jk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476" y="5407630"/>
            <a:ext cx="720725" cy="4318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foto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4636963" y="3896330"/>
            <a:ext cx="142875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5068763" y="3896330"/>
            <a:ext cx="4318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924301" y="4904393"/>
            <a:ext cx="935037" cy="43338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agama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3268538" y="3823305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" name="AutoShape 34"/>
          <p:cNvCxnSpPr>
            <a:cxnSpLocks noChangeShapeType="1"/>
          </p:cNvCxnSpPr>
          <p:nvPr/>
        </p:nvCxnSpPr>
        <p:spPr bwMode="auto">
          <a:xfrm>
            <a:off x="4436938" y="1389668"/>
            <a:ext cx="1135063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490913" y="1389668"/>
            <a:ext cx="3459163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0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4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15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48240" y="3999001"/>
            <a:ext cx="3384550" cy="71755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b="1">
                <a:latin typeface="Arial" charset="0"/>
              </a:rPr>
              <a:t>BARANG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229101" y="2418823"/>
            <a:ext cx="1623396" cy="618068"/>
          </a:xfrm>
          <a:prstGeom prst="ellipse">
            <a:avLst/>
          </a:prstGeom>
          <a:solidFill>
            <a:srgbClr val="3ECE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 u="sng">
                <a:solidFill>
                  <a:srgbClr val="800000"/>
                </a:solidFill>
                <a:latin typeface="Arial" charset="0"/>
              </a:rPr>
              <a:t>idbarang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096053" y="3014839"/>
            <a:ext cx="144462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829770" y="5365839"/>
            <a:ext cx="1657350" cy="504825"/>
          </a:xfrm>
          <a:prstGeom prst="ellipse">
            <a:avLst/>
          </a:prstGeom>
          <a:solidFill>
            <a:srgbClr val="3ECE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Kualitas</a:t>
            </a:r>
            <a:endParaRPr lang="en-US" altLang="en-US" sz="2000" b="1" dirty="0">
              <a:latin typeface="Arial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943225" y="4770615"/>
            <a:ext cx="939976" cy="595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140626" y="4716552"/>
            <a:ext cx="647700" cy="72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29551" y="5365839"/>
            <a:ext cx="936625" cy="504825"/>
          </a:xfrm>
          <a:prstGeom prst="ellipse">
            <a:avLst/>
          </a:prstGeom>
          <a:solidFill>
            <a:srgbClr val="3ECE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Harga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140626" y="2532066"/>
            <a:ext cx="1488899" cy="504825"/>
          </a:xfrm>
          <a:prstGeom prst="ellipse">
            <a:avLst/>
          </a:prstGeom>
          <a:solidFill>
            <a:srgbClr val="3ECE4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Nama</a:t>
            </a:r>
            <a:endParaRPr lang="en-US" altLang="en-US" sz="2000" b="1" dirty="0">
              <a:latin typeface="Arial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905851" y="3014840"/>
            <a:ext cx="523699" cy="958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52839" y="1405027"/>
            <a:ext cx="2468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charset="0"/>
              </a:rPr>
              <a:t>Atribut Simple</a:t>
            </a:r>
          </a:p>
        </p:txBody>
      </p:sp>
    </p:spTree>
    <p:extLst>
      <p:ext uri="{BB962C8B-B14F-4D97-AF65-F5344CB8AC3E}">
        <p14:creationId xmlns:p14="http://schemas.microsoft.com/office/powerpoint/2010/main" val="11089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16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8630" y="1503883"/>
            <a:ext cx="307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charset="0"/>
              </a:rPr>
              <a:t>Atribut Multivalue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90909" y="5328170"/>
            <a:ext cx="3167365" cy="67258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Arial" charset="0"/>
              </a:rPr>
              <a:t>PEGAWAI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7290840" y="4104208"/>
            <a:ext cx="214312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654977" y="3158526"/>
            <a:ext cx="2427589" cy="97132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agama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5663104" y="4680470"/>
            <a:ext cx="5032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48630" y="5378970"/>
            <a:ext cx="2916881" cy="621780"/>
            <a:chOff x="3956693" y="4528070"/>
            <a:chExt cx="1368425" cy="360363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956693" y="4528070"/>
              <a:ext cx="1081087" cy="36036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r>
                <a:rPr lang="en-US" altLang="en-US" sz="2000" b="1" dirty="0" err="1">
                  <a:latin typeface="Arial" charset="0"/>
                </a:rPr>
                <a:t>Tgl_lhr</a:t>
              </a:r>
              <a:endParaRPr lang="en-US" altLang="en-US" sz="2000" b="1" dirty="0">
                <a:latin typeface="Arial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5037780" y="4743970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468904" y="3847032"/>
            <a:ext cx="3396607" cy="1079500"/>
            <a:chOff x="1020" y="1525"/>
            <a:chExt cx="726" cy="318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20" y="1525"/>
              <a:ext cx="726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066" y="1570"/>
              <a:ext cx="635" cy="227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r>
                <a:rPr lang="en-US" altLang="en-US" sz="2000" b="1" dirty="0" err="1">
                  <a:latin typeface="Arial" charset="0"/>
                </a:rPr>
                <a:t>Pendidikan</a:t>
              </a:r>
              <a:r>
                <a:rPr lang="en-US" altLang="en-US" sz="2000" b="1" dirty="0">
                  <a:latin typeface="Arial" charset="0"/>
                </a:rPr>
                <a:t> </a:t>
              </a:r>
              <a:r>
                <a:rPr lang="en-US" altLang="en-US" sz="2000" b="1" dirty="0" err="1">
                  <a:latin typeface="Arial" charset="0"/>
                </a:rPr>
                <a:t>Tinggi</a:t>
              </a:r>
              <a:endParaRPr lang="en-US" altLang="en-US" sz="2000" b="1" dirty="0">
                <a:latin typeface="Arial" charset="0"/>
              </a:endParaRPr>
            </a:p>
          </p:txBody>
        </p:sp>
      </p:grp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572000" y="2080144"/>
            <a:ext cx="321318" cy="1763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17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79814" y="1160596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charset="0"/>
              </a:rPr>
              <a:t>Atribut Composite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9326" y="4832484"/>
            <a:ext cx="1655763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b="1">
                <a:latin typeface="Arial" charset="0"/>
              </a:rPr>
              <a:t>PEGAWAI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5564364" y="4113346"/>
            <a:ext cx="1587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061126" y="3679959"/>
            <a:ext cx="1008063" cy="43338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 dirty="0" err="1">
                <a:latin typeface="Arial" charset="0"/>
              </a:rPr>
              <a:t>nama</a:t>
            </a:r>
            <a:endParaRPr lang="en-US" altLang="en-US" sz="2000" b="1" dirty="0"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60901" y="4832484"/>
            <a:ext cx="1081088" cy="3603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Tgl_lhr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341989" y="504838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5564364" y="3032259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780264" y="3392621"/>
            <a:ext cx="8651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4124501" y="3392621"/>
            <a:ext cx="10795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829101" y="3032259"/>
            <a:ext cx="1655763" cy="431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namadepan</a:t>
            </a:r>
            <a:endParaRPr lang="en-US" altLang="en-US" sz="2000" b="1" dirty="0">
              <a:latin typeface="Arial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556301" y="2600459"/>
            <a:ext cx="1800225" cy="431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 dirty="0" err="1">
                <a:latin typeface="Arial" charset="0"/>
              </a:rPr>
              <a:t>namatengah</a:t>
            </a:r>
            <a:endParaRPr lang="en-US" altLang="en-US" sz="2000" b="1" dirty="0">
              <a:latin typeface="Arial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213651" y="3032259"/>
            <a:ext cx="2016125" cy="431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 dirty="0" err="1">
                <a:latin typeface="Arial" charset="0"/>
              </a:rPr>
              <a:t>namabelakang</a:t>
            </a:r>
            <a:endParaRPr lang="en-US" altLang="en-US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18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4502" y="4842822"/>
            <a:ext cx="3203098" cy="779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b="1">
                <a:latin typeface="Arial" charset="0"/>
              </a:rPr>
              <a:t>PEGAWAI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7653" y="4842822"/>
            <a:ext cx="2736850" cy="755530"/>
            <a:chOff x="4166077" y="4842822"/>
            <a:chExt cx="1368425" cy="36036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166077" y="4842822"/>
              <a:ext cx="1081087" cy="36036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" charset="0"/>
                </a:rPr>
                <a:t>Tgl_lhr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5247164" y="5058722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5534502" y="4339585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699829" y="3979222"/>
            <a:ext cx="2195035" cy="5367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 dirty="0" err="1">
                <a:solidFill>
                  <a:schemeClr val="bg1"/>
                </a:solidFill>
                <a:latin typeface="Arial" charset="0"/>
              </a:rPr>
              <a:t>umur</a:t>
            </a:r>
            <a:endParaRPr lang="en-US" alt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180614" y="3763322"/>
            <a:ext cx="72231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614002" y="3402166"/>
            <a:ext cx="2123598" cy="5762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charset="0"/>
              </a:rPr>
              <a:t>agama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708784" y="1929819"/>
            <a:ext cx="278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charset="0"/>
              </a:rPr>
              <a:t>Atribut</a:t>
            </a:r>
            <a:r>
              <a:rPr lang="en-US" altLang="en-US" sz="2800" b="1" dirty="0">
                <a:latin typeface="Times New Roman" charset="0"/>
              </a:rPr>
              <a:t> </a:t>
            </a:r>
            <a:r>
              <a:rPr lang="en-US" altLang="en-US" sz="2800" b="1" dirty="0" err="1">
                <a:latin typeface="Times New Roman" charset="0"/>
              </a:rPr>
              <a:t>Derivatif</a:t>
            </a:r>
            <a:endParaRPr lang="en-US" altLang="en-US" sz="2800" b="1" dirty="0">
              <a:latin typeface="Times New Roman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345941" y="2601653"/>
            <a:ext cx="431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Simbol-simbol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19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73292" y="1628775"/>
            <a:ext cx="12239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101854" y="2349500"/>
            <a:ext cx="1295400" cy="5048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46317" y="3213100"/>
            <a:ext cx="1150937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4879" y="3862388"/>
            <a:ext cx="1223963" cy="50323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46317" y="3933825"/>
            <a:ext cx="1081087" cy="361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101854" y="4797425"/>
            <a:ext cx="1296988" cy="6477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292354" y="4868863"/>
            <a:ext cx="936625" cy="5048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957392" y="5876925"/>
            <a:ext cx="151288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173292" y="60928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846767" y="1628775"/>
            <a:ext cx="14398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91229" y="1700213"/>
            <a:ext cx="11509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918204" y="3573463"/>
            <a:ext cx="1296988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6854829" y="3213100"/>
            <a:ext cx="1444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6134104" y="32845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710367" y="2924175"/>
            <a:ext cx="7207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773742" y="2924175"/>
            <a:ext cx="5762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846767" y="4797425"/>
            <a:ext cx="14398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757617" y="162877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Entity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757617" y="32131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Atribut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757617" y="242093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Relationship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722692" y="4024313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Weak Entity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398842" y="4960938"/>
            <a:ext cx="254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Identifying Relationship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717929" y="580548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Atribut key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481892" y="1647825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Atribut Multivalue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481892" y="4816475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Atribut Derivatif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881941" y="3372771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dirty="0" err="1">
                <a:latin typeface="Arial" charset="0"/>
              </a:rPr>
              <a:t>Atribut</a:t>
            </a:r>
            <a:r>
              <a:rPr lang="en-US" altLang="en-US" dirty="0">
                <a:latin typeface="Arial" charset="0"/>
              </a:rPr>
              <a:t> Composite</a:t>
            </a:r>
          </a:p>
        </p:txBody>
      </p:sp>
    </p:spTree>
    <p:extLst>
      <p:ext uri="{BB962C8B-B14F-4D97-AF65-F5344CB8AC3E}">
        <p14:creationId xmlns:p14="http://schemas.microsoft.com/office/powerpoint/2010/main" val="45365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DD3C0-CCB1-28FF-7C83-DB6CD5B5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ERD</a:t>
            </a:r>
          </a:p>
          <a:p>
            <a:r>
              <a:rPr lang="en-US" dirty="0" err="1"/>
              <a:t>Fungsi</a:t>
            </a:r>
            <a:r>
              <a:rPr lang="en-US" dirty="0"/>
              <a:t> ERD</a:t>
            </a:r>
          </a:p>
          <a:p>
            <a:r>
              <a:rPr lang="en-US" dirty="0" err="1"/>
              <a:t>Komponen</a:t>
            </a:r>
            <a:r>
              <a:rPr lang="en-US" dirty="0"/>
              <a:t> ERD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C569-8C14-7A83-A5B8-7D9CF19B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E5C1CA-5C60-3D7E-8CAA-4FCFBAB40A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Derajat</a:t>
            </a:r>
            <a:r>
              <a:rPr lang="en-US" dirty="0"/>
              <a:t>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20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8171" y="1677985"/>
            <a:ext cx="10639168" cy="4964153"/>
          </a:xfrm>
        </p:spPr>
        <p:txBody>
          <a:bodyPr/>
          <a:lstStyle/>
          <a:p>
            <a:pPr marL="914400" indent="-914400" eaLnBrk="1" hangingPunct="1">
              <a:lnSpc>
                <a:spcPct val="80000"/>
              </a:lnSpc>
              <a:buFontTx/>
              <a:buAutoNum type="arabicPeriod"/>
            </a:pPr>
            <a:r>
              <a:rPr lang="id-ID" altLang="en-US" sz="2800" dirty="0" err="1">
                <a:latin typeface="Verdana" charset="0"/>
              </a:rPr>
              <a:t>Unary</a:t>
            </a:r>
            <a:r>
              <a:rPr lang="id-ID" altLang="en-US" sz="2800" dirty="0">
                <a:latin typeface="Verdana" charset="0"/>
              </a:rPr>
              <a:t> ( Derajat Satu )</a:t>
            </a:r>
            <a:endParaRPr lang="en-US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id-ID" altLang="en-US" sz="2800" dirty="0">
                <a:latin typeface="Verdana" charset="0"/>
              </a:rPr>
              <a:t>Adalah satu buah </a:t>
            </a:r>
            <a:r>
              <a:rPr lang="id-ID" altLang="en-US" sz="2800" dirty="0" err="1">
                <a:latin typeface="Verdana" charset="0"/>
              </a:rPr>
              <a:t>relationship</a:t>
            </a:r>
            <a:r>
              <a:rPr lang="id-ID" altLang="en-US" sz="2800" dirty="0">
                <a:latin typeface="Verdana" charset="0"/>
              </a:rPr>
              <a:t> menghubungkan satu buah </a:t>
            </a:r>
            <a:r>
              <a:rPr lang="id-ID" altLang="en-US" sz="2800" dirty="0" err="1">
                <a:latin typeface="Verdana" charset="0"/>
              </a:rPr>
              <a:t>entity</a:t>
            </a:r>
            <a:r>
              <a:rPr lang="id-ID" altLang="en-US" sz="2800" dirty="0">
                <a:latin typeface="Verdana" charset="0"/>
              </a:rPr>
              <a:t>.</a:t>
            </a: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id-ID" altLang="en-US" sz="2800" dirty="0">
                <a:latin typeface="Verdana" charset="0"/>
              </a:rPr>
              <a:t>Contoh :</a:t>
            </a:r>
            <a:endParaRPr lang="en-US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80000"/>
              </a:lnSpc>
            </a:pPr>
            <a:endParaRPr lang="en-US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80000"/>
              </a:lnSpc>
            </a:pPr>
            <a:endParaRPr lang="en-US" altLang="en-US" sz="2800" dirty="0">
              <a:latin typeface="Verdana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id-ID" altLang="en-US" sz="2400" dirty="0">
                <a:latin typeface="Verdana" charset="0"/>
              </a:rPr>
              <a:t>Keterangan :</a:t>
            </a:r>
            <a:endParaRPr lang="en-US" altLang="en-US" sz="2400" dirty="0">
              <a:latin typeface="Verdana" charset="0"/>
            </a:endParaRP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Verdana" charset="0"/>
              </a:rPr>
              <a:t>	</a:t>
            </a:r>
            <a:r>
              <a:rPr lang="id-ID" altLang="en-US" sz="2400" dirty="0">
                <a:latin typeface="Verdana" charset="0"/>
              </a:rPr>
              <a:t>Manusia menikah dengan manusia, </a:t>
            </a:r>
            <a:r>
              <a:rPr lang="id-ID" altLang="en-US" sz="2400" dirty="0" err="1">
                <a:latin typeface="Verdana" charset="0"/>
              </a:rPr>
              <a:t>relationship</a:t>
            </a:r>
            <a:r>
              <a:rPr lang="id-ID" altLang="en-US" sz="2400" dirty="0">
                <a:latin typeface="Verdana" charset="0"/>
              </a:rPr>
              <a:t> menikah hanya menghubungkan </a:t>
            </a:r>
            <a:r>
              <a:rPr lang="id-ID" altLang="en-US" sz="2400" dirty="0" err="1">
                <a:latin typeface="Verdana" charset="0"/>
              </a:rPr>
              <a:t>entity</a:t>
            </a:r>
            <a:r>
              <a:rPr lang="id-ID" altLang="en-US" sz="2400" dirty="0">
                <a:latin typeface="Verdana" charset="0"/>
              </a:rPr>
              <a:t> manusia.</a:t>
            </a:r>
            <a:r>
              <a:rPr lang="en-US" altLang="en-US" sz="2800" dirty="0">
                <a:latin typeface="Verdana" charset="0"/>
              </a:rPr>
              <a:t> 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228874" y="3838592"/>
            <a:ext cx="4508726" cy="1054684"/>
            <a:chOff x="3168" y="2164"/>
            <a:chExt cx="4860" cy="72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168" y="222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r>
                <a:rPr lang="en-US" altLang="ja-JP" sz="1200">
                  <a:latin typeface="Arial" charset="0"/>
                  <a:ea typeface="MS Mincho" charset="-128"/>
                </a:rPr>
                <a:t>Manusia</a:t>
              </a:r>
              <a:endParaRPr lang="en-US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688" y="2164"/>
              <a:ext cx="2340" cy="7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r>
                <a:rPr lang="en-US" altLang="ja-JP" sz="1200" dirty="0" err="1">
                  <a:latin typeface="Arial" charset="0"/>
                  <a:ea typeface="MS Mincho" charset="-128"/>
                </a:rPr>
                <a:t>Menikah</a:t>
              </a:r>
              <a:endParaRPr lang="en-US" alt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4448" y="2521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08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Derajat</a:t>
            </a:r>
            <a:r>
              <a:rPr lang="en-US" dirty="0"/>
              <a:t>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3632" y="1584325"/>
            <a:ext cx="10639168" cy="5137151"/>
          </a:xfrm>
        </p:spPr>
        <p:txBody>
          <a:bodyPr/>
          <a:lstStyle/>
          <a:p>
            <a:pPr marL="914400" indent="-914400" eaLnBrk="1" hangingPunct="1">
              <a:lnSpc>
                <a:spcPct val="90000"/>
              </a:lnSpc>
              <a:buFontTx/>
              <a:buAutoNum type="arabicPeriod" startAt="2"/>
            </a:pPr>
            <a:r>
              <a:rPr lang="id-ID" altLang="en-US" sz="2800" dirty="0" err="1">
                <a:latin typeface="Verdana" charset="0"/>
              </a:rPr>
              <a:t>Binary</a:t>
            </a:r>
            <a:r>
              <a:rPr lang="id-ID" altLang="en-US" sz="2800" dirty="0">
                <a:latin typeface="Verdana" charset="0"/>
              </a:rPr>
              <a:t> ( Derajat Dua )</a:t>
            </a:r>
            <a:r>
              <a:rPr lang="en-US" altLang="en-US" sz="2800" dirty="0">
                <a:latin typeface="Verdana" charset="0"/>
              </a:rPr>
              <a:t> </a:t>
            </a:r>
          </a:p>
          <a:p>
            <a:pPr marL="914400" indent="-9144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id-ID" altLang="en-US" sz="3200" dirty="0">
                <a:latin typeface="Verdana" charset="0"/>
              </a:rPr>
              <a:t>Adalah satu buah </a:t>
            </a:r>
            <a:r>
              <a:rPr lang="id-ID" altLang="en-US" sz="3200" dirty="0" err="1">
                <a:latin typeface="Verdana" charset="0"/>
              </a:rPr>
              <a:t>relationship</a:t>
            </a:r>
            <a:r>
              <a:rPr lang="id-ID" altLang="en-US" sz="3200" dirty="0">
                <a:latin typeface="Verdana" charset="0"/>
              </a:rPr>
              <a:t> yang menghubungkan dua buah </a:t>
            </a:r>
            <a:r>
              <a:rPr lang="id-ID" altLang="en-US" sz="3200" dirty="0" err="1">
                <a:latin typeface="Verdana" charset="0"/>
              </a:rPr>
              <a:t>entity</a:t>
            </a:r>
            <a:r>
              <a:rPr lang="id-ID" altLang="en-US" sz="3200" dirty="0">
                <a:latin typeface="Verdana" charset="0"/>
              </a:rPr>
              <a:t>.</a:t>
            </a:r>
            <a:r>
              <a:rPr lang="en-US" altLang="en-US" sz="4000" dirty="0"/>
              <a:t> </a:t>
            </a:r>
            <a:endParaRPr lang="id-ID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id-ID" altLang="en-US" sz="2800" dirty="0">
                <a:latin typeface="Verdana" charset="0"/>
              </a:rPr>
              <a:t>Contoh :</a:t>
            </a:r>
            <a:endParaRPr lang="en-US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90000"/>
              </a:lnSpc>
            </a:pPr>
            <a:endParaRPr lang="en-US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90000"/>
              </a:lnSpc>
              <a:buFontTx/>
              <a:buNone/>
            </a:pPr>
            <a:r>
              <a:rPr lang="en-US" altLang="en-US" sz="3200" dirty="0">
                <a:latin typeface="Verdana" charset="0"/>
              </a:rPr>
              <a:t>	</a:t>
            </a:r>
          </a:p>
          <a:p>
            <a:pPr marL="914400" indent="-914400" eaLnBrk="1" hangingPunct="1">
              <a:lnSpc>
                <a:spcPct val="90000"/>
              </a:lnSpc>
              <a:buFontTx/>
              <a:buNone/>
            </a:pPr>
            <a:endParaRPr lang="en-US" altLang="en-US" sz="3200" dirty="0">
              <a:latin typeface="Verdana" charset="0"/>
            </a:endParaRPr>
          </a:p>
          <a:p>
            <a:pPr marL="914400" indent="-914400" eaLnBrk="1" hangingPunct="1">
              <a:lnSpc>
                <a:spcPct val="90000"/>
              </a:lnSpc>
              <a:buFontTx/>
              <a:buNone/>
            </a:pPr>
            <a:r>
              <a:rPr lang="en-US" altLang="en-US" sz="3200" dirty="0">
                <a:latin typeface="Verdana" charset="0"/>
              </a:rPr>
              <a:t>	</a:t>
            </a:r>
            <a:r>
              <a:rPr lang="id-ID" altLang="en-US" sz="2400" dirty="0">
                <a:latin typeface="Verdana" charset="0"/>
              </a:rPr>
              <a:t>Keterangan :</a:t>
            </a:r>
          </a:p>
          <a:p>
            <a:pPr marL="914400" indent="-9144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Verdana" charset="0"/>
              </a:rPr>
              <a:t>	</a:t>
            </a:r>
            <a:r>
              <a:rPr lang="id-ID" altLang="en-US" sz="2400" dirty="0">
                <a:latin typeface="Verdana" charset="0"/>
              </a:rPr>
              <a:t>Pegawai memiliki kendaraan, sebuah </a:t>
            </a:r>
            <a:r>
              <a:rPr lang="id-ID" altLang="en-US" sz="2400" dirty="0" err="1">
                <a:latin typeface="Verdana" charset="0"/>
              </a:rPr>
              <a:t>relationship</a:t>
            </a:r>
            <a:r>
              <a:rPr lang="id-ID" altLang="en-US" sz="2400" dirty="0">
                <a:latin typeface="Verdana" charset="0"/>
              </a:rPr>
              <a:t> memiliki mengubungkan </a:t>
            </a:r>
            <a:r>
              <a:rPr lang="id-ID" altLang="en-US" sz="2400" dirty="0" err="1">
                <a:latin typeface="Verdana" charset="0"/>
              </a:rPr>
              <a:t>entity</a:t>
            </a:r>
            <a:r>
              <a:rPr lang="id-ID" altLang="en-US" sz="2400" dirty="0">
                <a:latin typeface="Verdana" charset="0"/>
              </a:rPr>
              <a:t> Pegawai dan </a:t>
            </a:r>
            <a:r>
              <a:rPr lang="id-ID" altLang="en-US" sz="2400" dirty="0" err="1">
                <a:latin typeface="Verdana" charset="0"/>
              </a:rPr>
              <a:t>entity</a:t>
            </a:r>
            <a:r>
              <a:rPr lang="id-ID" altLang="en-US" sz="2400" dirty="0">
                <a:latin typeface="Verdana" charset="0"/>
              </a:rPr>
              <a:t> Kendaraan.</a:t>
            </a:r>
            <a:r>
              <a:rPr lang="en-US" altLang="en-US" sz="2400" dirty="0"/>
              <a:t> 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236698" y="3790949"/>
            <a:ext cx="6055583" cy="830477"/>
            <a:chOff x="3208" y="6147"/>
            <a:chExt cx="6980" cy="720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208" y="6187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r>
                <a:rPr lang="en-US" altLang="ja-JP" sz="1200">
                  <a:latin typeface="Arial" charset="0"/>
                  <a:ea typeface="MS Mincho" charset="-128"/>
                </a:rPr>
                <a:t>Pegawai</a:t>
              </a:r>
              <a:endParaRPr lang="en-US" altLang="en-US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5388" y="6147"/>
              <a:ext cx="2340" cy="7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r>
                <a:rPr lang="en-US" altLang="ja-JP" sz="1200">
                  <a:latin typeface="Arial" charset="0"/>
                  <a:ea typeface="MS Mincho" charset="-128"/>
                </a:rPr>
                <a:t>Memiliki</a:t>
              </a:r>
              <a:endParaRPr lang="en-US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8568" y="6247"/>
              <a:ext cx="16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r>
                <a:rPr lang="en-US" altLang="ja-JP" sz="1200">
                  <a:latin typeface="Arial" charset="0"/>
                  <a:ea typeface="MS Mincho" charset="-128"/>
                </a:rPr>
                <a:t>Kendaraan</a:t>
              </a:r>
              <a:endParaRPr lang="en-US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4468" y="650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7668" y="650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566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Derajat</a:t>
            </a:r>
            <a:r>
              <a:rPr lang="en-US" dirty="0"/>
              <a:t>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22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8171" y="1876297"/>
            <a:ext cx="10861589" cy="4662616"/>
          </a:xfrm>
        </p:spPr>
        <p:txBody>
          <a:bodyPr>
            <a:normAutofit lnSpcReduction="10000"/>
          </a:bodyPr>
          <a:lstStyle/>
          <a:p>
            <a:pPr marL="914400" indent="-914400" eaLnBrk="1" hangingPunct="1">
              <a:lnSpc>
                <a:spcPct val="80000"/>
              </a:lnSpc>
              <a:buFontTx/>
              <a:buAutoNum type="arabicPeriod" startAt="3"/>
            </a:pPr>
            <a:r>
              <a:rPr lang="id-ID" altLang="en-US" sz="2800" dirty="0" err="1">
                <a:latin typeface="Verdana" charset="0"/>
              </a:rPr>
              <a:t>Ternary</a:t>
            </a:r>
            <a:r>
              <a:rPr lang="id-ID" altLang="en-US" sz="2800" dirty="0">
                <a:latin typeface="Verdana" charset="0"/>
              </a:rPr>
              <a:t> ( Derajat Tiga )</a:t>
            </a:r>
            <a:r>
              <a:rPr lang="en-US" altLang="en-US" sz="2800" dirty="0">
                <a:latin typeface="Verdana" charset="0"/>
              </a:rPr>
              <a:t> </a:t>
            </a: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id-ID" altLang="en-US" sz="2800" dirty="0">
                <a:latin typeface="Verdana" charset="0"/>
              </a:rPr>
              <a:t>Adalah satu buah </a:t>
            </a:r>
            <a:r>
              <a:rPr lang="id-ID" altLang="en-US" sz="2800" dirty="0" err="1">
                <a:latin typeface="Verdana" charset="0"/>
              </a:rPr>
              <a:t>relationship</a:t>
            </a:r>
            <a:r>
              <a:rPr lang="id-ID" altLang="en-US" sz="2800" dirty="0">
                <a:latin typeface="Verdana" charset="0"/>
              </a:rPr>
              <a:t> menghubungkan tiga buah </a:t>
            </a:r>
            <a:r>
              <a:rPr lang="id-ID" altLang="en-US" sz="2800" dirty="0" err="1">
                <a:latin typeface="Verdana" charset="0"/>
              </a:rPr>
              <a:t>entity</a:t>
            </a:r>
            <a:r>
              <a:rPr lang="id-ID" altLang="en-US" sz="2800" dirty="0">
                <a:latin typeface="Verdana" charset="0"/>
              </a:rPr>
              <a:t>.</a:t>
            </a: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id-ID" altLang="en-US" sz="2800" dirty="0">
                <a:latin typeface="Verdana" charset="0"/>
              </a:rPr>
              <a:t>Contoh :												</a:t>
            </a: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Verdana" charset="0"/>
            </a:endParaRP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id-ID" altLang="en-US" sz="2000" dirty="0">
                <a:latin typeface="Verdana" charset="0"/>
              </a:rPr>
              <a:t>Keterangan :</a:t>
            </a: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Verdana" charset="0"/>
              </a:rPr>
              <a:t>	</a:t>
            </a:r>
            <a:r>
              <a:rPr lang="id-ID" altLang="en-US" sz="2000" dirty="0">
                <a:latin typeface="Verdana" charset="0"/>
              </a:rPr>
              <a:t>Pegawai pada kota tertentu mempunyai suatu Proyek. </a:t>
            </a:r>
          </a:p>
          <a:p>
            <a:pPr marL="914400" indent="-9144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Verdana" charset="0"/>
              </a:rPr>
              <a:t>	</a:t>
            </a:r>
            <a:r>
              <a:rPr lang="id-ID" altLang="en-US" sz="2000" dirty="0" err="1">
                <a:latin typeface="Verdana" charset="0"/>
              </a:rPr>
              <a:t>Entity</a:t>
            </a:r>
            <a:r>
              <a:rPr lang="id-ID" altLang="en-US" sz="2000" dirty="0">
                <a:latin typeface="Verdana" charset="0"/>
              </a:rPr>
              <a:t> Bekerja mengubungkan </a:t>
            </a:r>
            <a:r>
              <a:rPr lang="id-ID" altLang="en-US" sz="2000" dirty="0" err="1">
                <a:latin typeface="Verdana" charset="0"/>
              </a:rPr>
              <a:t>Entity</a:t>
            </a:r>
            <a:r>
              <a:rPr lang="id-ID" altLang="en-US" sz="2000" dirty="0">
                <a:latin typeface="Verdana" charset="0"/>
              </a:rPr>
              <a:t> Pegawai, Proyek dan Kota</a:t>
            </a:r>
            <a:r>
              <a:rPr lang="en-US" altLang="en-US" sz="2000" dirty="0"/>
              <a:t> 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226226" y="3424968"/>
            <a:ext cx="5902222" cy="1641302"/>
            <a:chOff x="3348" y="10125"/>
            <a:chExt cx="5940" cy="1620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348" y="10225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r>
                <a:rPr lang="en-US" altLang="ja-JP" sz="1200">
                  <a:latin typeface="Arial" charset="0"/>
                  <a:ea typeface="MS Mincho" charset="-128"/>
                </a:rPr>
                <a:t>Pegawai</a:t>
              </a:r>
              <a:endParaRPr lang="en-US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8028" y="10305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r>
                <a:rPr lang="en-US" altLang="ja-JP" sz="1200">
                  <a:latin typeface="Arial" charset="0"/>
                  <a:ea typeface="MS Mincho" charset="-128"/>
                </a:rPr>
                <a:t>Proyek</a:t>
              </a:r>
              <a:endParaRPr lang="en-US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668" y="11205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charset="0"/>
                  <a:ea typeface="MS Mincho" charset="-128"/>
                </a:rPr>
                <a:t>Kota</a:t>
              </a:r>
              <a:endParaRPr lang="en-US" altLang="en-US" dirty="0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5148" y="10125"/>
              <a:ext cx="2340" cy="7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r>
                <a:rPr lang="en-US" altLang="ja-JP" sz="1200">
                  <a:latin typeface="Arial" charset="0"/>
                  <a:ea typeface="MS Mincho" charset="-128"/>
                </a:rPr>
                <a:t>Bekerja</a:t>
              </a:r>
              <a:endParaRPr lang="en-US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4608" y="104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488" y="104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6308" y="1084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1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Cardinalitas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23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10668000" cy="4679951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Verdana" charset="0"/>
              </a:rPr>
              <a:t>One to One</a:t>
            </a:r>
          </a:p>
          <a:p>
            <a:pPr eaLnBrk="1" hangingPunct="1">
              <a:buFontTx/>
              <a:buNone/>
            </a:pPr>
            <a:r>
              <a:rPr lang="en-US" altLang="en-US" sz="3200" dirty="0">
                <a:latin typeface="Verdana" charset="0"/>
              </a:rPr>
              <a:t>	</a:t>
            </a:r>
            <a:r>
              <a:rPr lang="en-US" altLang="en-US" sz="2800" dirty="0" err="1">
                <a:latin typeface="Verdana" charset="0"/>
              </a:rPr>
              <a:t>Hubungan</a:t>
            </a:r>
            <a:r>
              <a:rPr lang="en-US" altLang="en-US" sz="2800" dirty="0">
                <a:latin typeface="Verdana" charset="0"/>
              </a:rPr>
              <a:t> </a:t>
            </a:r>
            <a:r>
              <a:rPr lang="en-US" altLang="en-US" sz="2800" dirty="0" err="1">
                <a:latin typeface="Verdana" charset="0"/>
              </a:rPr>
              <a:t>satu</a:t>
            </a:r>
            <a:r>
              <a:rPr lang="en-US" altLang="en-US" sz="2800" dirty="0">
                <a:latin typeface="Verdana" charset="0"/>
              </a:rPr>
              <a:t> </a:t>
            </a:r>
            <a:r>
              <a:rPr lang="en-US" altLang="en-US" sz="2800" dirty="0" err="1">
                <a:latin typeface="Verdana" charset="0"/>
              </a:rPr>
              <a:t>ke</a:t>
            </a:r>
            <a:r>
              <a:rPr lang="en-US" altLang="en-US" sz="2800" dirty="0">
                <a:latin typeface="Verdana" charset="0"/>
              </a:rPr>
              <a:t> </a:t>
            </a:r>
            <a:r>
              <a:rPr lang="en-US" altLang="en-US" sz="2800" dirty="0" err="1">
                <a:latin typeface="Verdana" charset="0"/>
              </a:rPr>
              <a:t>satu</a:t>
            </a:r>
            <a:r>
              <a:rPr lang="en-US" altLang="en-US" sz="2800" dirty="0">
                <a:latin typeface="Verdana" charset="0"/>
              </a:rPr>
              <a:t>. </a:t>
            </a:r>
            <a:r>
              <a:rPr lang="en-US" altLang="en-US" sz="2800" dirty="0" err="1">
                <a:latin typeface="Verdana" charset="0"/>
              </a:rPr>
              <a:t>Contoh</a:t>
            </a:r>
            <a:r>
              <a:rPr lang="en-US" altLang="en-US" sz="2800" dirty="0">
                <a:latin typeface="Verdana" charset="0"/>
              </a:rPr>
              <a:t> </a:t>
            </a:r>
            <a:r>
              <a:rPr lang="en-US" altLang="en-US" sz="2800" dirty="0" err="1">
                <a:latin typeface="Verdana" charset="0"/>
              </a:rPr>
              <a:t>seorang</a:t>
            </a:r>
            <a:r>
              <a:rPr lang="en-US" altLang="en-US" sz="2800" dirty="0">
                <a:latin typeface="Verdana" charset="0"/>
              </a:rPr>
              <a:t> </a:t>
            </a:r>
            <a:r>
              <a:rPr lang="en-US" altLang="en-US" sz="2800" dirty="0" err="1">
                <a:latin typeface="Verdana" charset="0"/>
              </a:rPr>
              <a:t>Dosen</a:t>
            </a:r>
            <a:r>
              <a:rPr lang="en-US" altLang="en-US" sz="2800" dirty="0">
                <a:latin typeface="Verdana" charset="0"/>
              </a:rPr>
              <a:t> </a:t>
            </a:r>
            <a:r>
              <a:rPr lang="en-US" altLang="en-US" sz="2800" dirty="0" err="1">
                <a:latin typeface="Verdana" charset="0"/>
              </a:rPr>
              <a:t>mengepalai</a:t>
            </a:r>
            <a:r>
              <a:rPr lang="en-US" altLang="en-US" sz="2800" dirty="0">
                <a:latin typeface="Verdana" charset="0"/>
              </a:rPr>
              <a:t> </a:t>
            </a:r>
            <a:r>
              <a:rPr lang="en-US" altLang="en-US" sz="2800" dirty="0" err="1">
                <a:latin typeface="Verdana" charset="0"/>
              </a:rPr>
              <a:t>satu</a:t>
            </a:r>
            <a:r>
              <a:rPr lang="en-US" altLang="en-US" sz="2800" dirty="0">
                <a:latin typeface="Verdana" charset="0"/>
              </a:rPr>
              <a:t> </a:t>
            </a:r>
            <a:r>
              <a:rPr lang="en-US" altLang="en-US" sz="2800" dirty="0" err="1">
                <a:latin typeface="Verdana" charset="0"/>
              </a:rPr>
              <a:t>jurusan</a:t>
            </a:r>
            <a:r>
              <a:rPr lang="en-US" altLang="en-US" sz="2800" dirty="0">
                <a:latin typeface="Verdana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3200" dirty="0">
                <a:latin typeface="Verdana" charset="0"/>
              </a:rPr>
              <a:t> </a:t>
            </a:r>
          </a:p>
        </p:txBody>
      </p: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1876168" y="3696990"/>
            <a:ext cx="7392988" cy="2386013"/>
            <a:chOff x="528" y="2337"/>
            <a:chExt cx="4657" cy="1503"/>
          </a:xfrm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864" y="2876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Dosen</a:t>
              </a: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4281" y="2876"/>
              <a:ext cx="9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Jurusan</a:t>
              </a:r>
            </a:p>
          </p:txBody>
        </p:sp>
        <p:sp>
          <p:nvSpPr>
            <p:cNvPr id="34" name="AutoShape 14"/>
            <p:cNvSpPr>
              <a:spLocks noChangeArrowheads="1"/>
            </p:cNvSpPr>
            <p:nvPr/>
          </p:nvSpPr>
          <p:spPr bwMode="auto">
            <a:xfrm>
              <a:off x="2466" y="2736"/>
              <a:ext cx="1248" cy="62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Mengepalai</a:t>
              </a: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1883" y="304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3707" y="304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852" y="27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4114" y="28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960" y="2337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u="sng">
                  <a:latin typeface="Times New Roman" charset="0"/>
                </a:rPr>
                <a:t>Kd_dos</a:t>
              </a:r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528" y="3504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Alamat_dos</a:t>
              </a: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584" y="3504"/>
              <a:ext cx="86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Nama_dos</a:t>
              </a: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auto">
            <a:xfrm>
              <a:off x="4320" y="240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u="sng">
                  <a:latin typeface="Times New Roman" charset="0"/>
                </a:rPr>
                <a:t>Kd_jur</a:t>
              </a: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auto">
            <a:xfrm>
              <a:off x="4225" y="3552"/>
              <a:ext cx="96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Nama_jur</a:t>
              </a: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1344" y="26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 flipH="1">
              <a:off x="960" y="321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1333" y="321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4704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4704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72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Cardinalitas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Verdana" charset="0"/>
              </a:rPr>
              <a:t>One to Many</a:t>
            </a:r>
          </a:p>
          <a:p>
            <a:pPr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en-US" altLang="en-US" dirty="0" err="1">
                <a:latin typeface="Verdana" charset="0"/>
              </a:rPr>
              <a:t>Hubungan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satu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ke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banyak</a:t>
            </a:r>
            <a:r>
              <a:rPr lang="en-US" altLang="en-US" dirty="0">
                <a:latin typeface="Verdana" charset="0"/>
              </a:rPr>
              <a:t>. </a:t>
            </a:r>
            <a:r>
              <a:rPr lang="en-US" altLang="en-US" dirty="0" err="1">
                <a:latin typeface="Verdana" charset="0"/>
              </a:rPr>
              <a:t>Contoh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seorang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Dosen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mengajar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beberapa</a:t>
            </a:r>
            <a:r>
              <a:rPr lang="en-US" altLang="en-US" dirty="0">
                <a:latin typeface="Verdana" charset="0"/>
              </a:rPr>
              <a:t> Mata </a:t>
            </a:r>
            <a:r>
              <a:rPr lang="en-US" altLang="en-US" dirty="0" err="1">
                <a:latin typeface="Verdana" charset="0"/>
              </a:rPr>
              <a:t>Kuliah</a:t>
            </a:r>
            <a:endParaRPr lang="en-US" altLang="en-US" dirty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24</a:t>
            </a:fld>
            <a:endParaRPr lang="id-ID">
              <a:solidFill>
                <a:srgbClr val="2F5897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049162" y="3555528"/>
            <a:ext cx="7392988" cy="2386013"/>
            <a:chOff x="528" y="2193"/>
            <a:chExt cx="4657" cy="1503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864" y="2732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Dosen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281" y="2732"/>
              <a:ext cx="9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Kuliah</a:t>
              </a: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466" y="2592"/>
              <a:ext cx="1248" cy="62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Mengajar</a:t>
              </a: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883" y="290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707" y="290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852" y="26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032" y="265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M</a:t>
              </a:r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960" y="2193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u="sng">
                  <a:latin typeface="Times New Roman" charset="0"/>
                </a:rPr>
                <a:t>Kd_dos</a:t>
              </a: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528" y="3360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Alamat_dos</a:t>
              </a: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1584" y="3360"/>
              <a:ext cx="86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Nama_dos</a:t>
              </a: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4320" y="2256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u="sng" dirty="0" err="1">
                  <a:latin typeface="Times New Roman" charset="0"/>
                </a:rPr>
                <a:t>Kd_MK</a:t>
              </a:r>
              <a:endParaRPr lang="en-US" altLang="en-US" sz="2000" u="sng" dirty="0">
                <a:latin typeface="Times New Roman" charset="0"/>
              </a:endParaRPr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4225" y="3408"/>
              <a:ext cx="96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 err="1">
                  <a:latin typeface="Times New Roman" charset="0"/>
                </a:rPr>
                <a:t>Nama_MK</a:t>
              </a:r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344" y="24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960" y="307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333" y="307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470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4704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51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Cardinalitas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437755"/>
            <a:ext cx="10972800" cy="4680520"/>
          </a:xfrm>
        </p:spPr>
        <p:txBody>
          <a:bodyPr/>
          <a:lstStyle/>
          <a:p>
            <a:r>
              <a:rPr lang="en-US" altLang="en-US" sz="2800" dirty="0">
                <a:latin typeface="Verdana" charset="0"/>
              </a:rPr>
              <a:t>Many to Many</a:t>
            </a:r>
          </a:p>
          <a:p>
            <a:pPr>
              <a:buNone/>
            </a:pPr>
            <a:r>
              <a:rPr lang="en-US" altLang="en-US" sz="2800" dirty="0">
                <a:latin typeface="Verdana" charset="0"/>
              </a:rPr>
              <a:t>	</a:t>
            </a:r>
            <a:r>
              <a:rPr lang="en-US" altLang="en-US" dirty="0" err="1">
                <a:latin typeface="Verdana" charset="0"/>
              </a:rPr>
              <a:t>Hubungan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banyak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ke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banyak</a:t>
            </a:r>
            <a:r>
              <a:rPr lang="en-US" altLang="en-US" dirty="0">
                <a:latin typeface="Verdana" charset="0"/>
              </a:rPr>
              <a:t>. </a:t>
            </a:r>
            <a:r>
              <a:rPr lang="en-US" altLang="en-US" dirty="0" err="1">
                <a:latin typeface="Verdana" charset="0"/>
              </a:rPr>
              <a:t>Contoh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mahasiswa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mengambil</a:t>
            </a:r>
            <a:r>
              <a:rPr lang="en-US" altLang="en-US" dirty="0">
                <a:latin typeface="Verdana" charset="0"/>
              </a:rPr>
              <a:t> </a:t>
            </a:r>
            <a:r>
              <a:rPr lang="en-US" altLang="en-US" dirty="0" err="1">
                <a:latin typeface="Verdana" charset="0"/>
              </a:rPr>
              <a:t>matakuliah</a:t>
            </a:r>
            <a:r>
              <a:rPr lang="en-US" altLang="en-US" dirty="0">
                <a:latin typeface="Verdana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25</a:t>
            </a:fld>
            <a:endParaRPr lang="id-ID">
              <a:solidFill>
                <a:srgbClr val="2F5897"/>
              </a:solidFill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853514" y="3133339"/>
            <a:ext cx="7543800" cy="2386013"/>
            <a:chOff x="576" y="1185"/>
            <a:chExt cx="4752" cy="150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07" y="1724"/>
              <a:ext cx="10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Mahasiswa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424" y="1724"/>
              <a:ext cx="9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Kuliah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609" y="1584"/>
              <a:ext cx="1248" cy="62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 err="1">
                  <a:latin typeface="Times New Roman" charset="0"/>
                </a:rPr>
                <a:t>Mengambil</a:t>
              </a:r>
              <a:endParaRPr lang="en-US" altLang="en-US" sz="2000" dirty="0">
                <a:latin typeface="Times New Roman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026" y="18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850" y="18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95" y="1643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M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175" y="165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charset="0"/>
                </a:rPr>
                <a:t>M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103" y="1185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u="sng">
                  <a:latin typeface="Times New Roman" charset="0"/>
                </a:rPr>
                <a:t>NPM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76" y="2352"/>
              <a:ext cx="1007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Alamat_mhs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727" y="2352"/>
              <a:ext cx="961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Nama_mhs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463" y="1248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u="sng">
                  <a:latin typeface="Times New Roman" charset="0"/>
                </a:rPr>
                <a:t>Kd_kul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368" y="2400"/>
              <a:ext cx="96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9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SzPct val="8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>
                  <a:latin typeface="Times New Roman" charset="0"/>
                </a:rPr>
                <a:t>Nama_kul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487" y="14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103" y="2064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476" y="2064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847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847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69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Participation Constraint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71" y="1218125"/>
            <a:ext cx="10972800" cy="468052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Participation Constraint Dependency</a:t>
            </a:r>
          </a:p>
          <a:p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/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relasinya</a:t>
            </a:r>
            <a:endParaRPr lang="en-US" dirty="0"/>
          </a:p>
          <a:p>
            <a:r>
              <a:rPr lang="en-US" dirty="0" err="1"/>
              <a:t>Batasan</a:t>
            </a:r>
            <a:r>
              <a:rPr lang="en-US" dirty="0"/>
              <a:t> (constraint)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minimum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berpatisipasi</a:t>
            </a:r>
            <a:endParaRPr lang="en-US" dirty="0"/>
          </a:p>
          <a:p>
            <a:r>
              <a:rPr lang="en-US" dirty="0"/>
              <a:t>Ada 2 </a:t>
            </a:r>
            <a:r>
              <a:rPr lang="en-US" dirty="0" err="1"/>
              <a:t>jenis</a:t>
            </a:r>
            <a:r>
              <a:rPr lang="en-US" dirty="0"/>
              <a:t> Participation Constraint: </a:t>
            </a:r>
          </a:p>
          <a:p>
            <a:pPr marL="114300" indent="0">
              <a:buNone/>
            </a:pPr>
            <a:r>
              <a:rPr lang="en-US" dirty="0"/>
              <a:t>1. </a:t>
            </a:r>
            <a:r>
              <a:rPr lang="en-US" dirty="0" err="1"/>
              <a:t>Partisipasi</a:t>
            </a:r>
            <a:r>
              <a:rPr lang="en-US" dirty="0"/>
              <a:t> Total (         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yang 		    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(</a:t>
            </a:r>
            <a:r>
              <a:rPr lang="en-US" dirty="0" err="1"/>
              <a:t>semua</a:t>
            </a:r>
            <a:r>
              <a:rPr lang="en-US" dirty="0"/>
              <a:t> dan </a:t>
            </a:r>
            <a:r>
              <a:rPr lang="en-US" dirty="0" err="1"/>
              <a:t>harus</a:t>
            </a:r>
            <a:r>
              <a:rPr lang="en-US" dirty="0"/>
              <a:t>).</a:t>
            </a:r>
          </a:p>
          <a:p>
            <a:pPr marL="114300" indent="0">
              <a:buNone/>
            </a:pPr>
            <a:r>
              <a:rPr lang="en-US" dirty="0"/>
              <a:t>2.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(       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yang 		     </a:t>
            </a:r>
            <a:r>
              <a:rPr lang="en-US" dirty="0" err="1"/>
              <a:t>menujukkan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(</a:t>
            </a:r>
            <a:r>
              <a:rPr lang="en-US" dirty="0" err="1"/>
              <a:t>beberapa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26</a:t>
            </a:fld>
            <a:endParaRPr lang="id-ID" dirty="0">
              <a:solidFill>
                <a:srgbClr val="2F5897"/>
              </a:solidFill>
            </a:endParaRPr>
          </a:p>
        </p:txBody>
      </p:sp>
      <p:sp>
        <p:nvSpPr>
          <p:cNvPr id="6" name="Equal 5"/>
          <p:cNvSpPr/>
          <p:nvPr/>
        </p:nvSpPr>
        <p:spPr>
          <a:xfrm>
            <a:off x="3446157" y="3873388"/>
            <a:ext cx="939030" cy="119037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3757409" y="4764672"/>
            <a:ext cx="670810" cy="50800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Langkah-langkah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membuat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erd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  <a:defRPr/>
            </a:pP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Mengidentifikasi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dan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menetapkan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seluruh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himpunan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entitas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yang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akan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terlibat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 marL="514350" indent="-514350" algn="just">
              <a:buAutoNum type="arabicPeriod"/>
              <a:defRPr/>
            </a:pP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Menentukan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atribut-atribut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key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dari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masing-masing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himpunan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entitas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.</a:t>
            </a:r>
          </a:p>
          <a:p>
            <a:pPr marL="514350" indent="-514350" algn="just">
              <a:buAutoNum type="arabicPeriod"/>
              <a:defRPr/>
            </a:pP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Mengidentifikasi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dan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menetapkan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seluruh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himpunan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relasi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diantara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himpunan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entitas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yang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ada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3200" dirty="0" err="1">
                <a:latin typeface="Verdana" charset="0"/>
                <a:ea typeface="Verdana" charset="0"/>
                <a:cs typeface="Verdana" charset="0"/>
              </a:rPr>
              <a:t>beserta</a:t>
            </a:r>
            <a:r>
              <a:rPr lang="en-US" sz="3200" dirty="0">
                <a:latin typeface="Verdana" charset="0"/>
                <a:ea typeface="Verdana" charset="0"/>
                <a:cs typeface="Verdana" charset="0"/>
              </a:rPr>
              <a:t> foreign key.</a:t>
            </a:r>
          </a:p>
          <a:p>
            <a:pPr marL="514350" indent="-514350" algn="just">
              <a:buAutoNum type="arabicPeriod"/>
              <a:defRPr/>
            </a:pP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Menentukan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derajat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/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kardinalitas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relasi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untuk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setiap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himpunan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relasi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 marL="514350" indent="-514350" algn="just">
              <a:buAutoNum type="arabicPeriod"/>
              <a:defRPr/>
            </a:pP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Melengkapi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himpunan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entitas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dan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himpunan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relasi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dengan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atribut-atribut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3200" dirty="0" err="1">
                <a:latin typeface="Verdana" charset="0"/>
                <a:ea typeface="Verdana" charset="0"/>
                <a:cs typeface="Verdana" charset="0"/>
              </a:rPr>
              <a:t>deskriptif</a:t>
            </a:r>
            <a:r>
              <a:rPr lang="en-US" altLang="en-US" sz="3200" dirty="0">
                <a:latin typeface="Verdana" charset="0"/>
                <a:ea typeface="Verdana" charset="0"/>
                <a:cs typeface="Verdana" charset="0"/>
              </a:rPr>
              <a:t> (</a:t>
            </a:r>
            <a:r>
              <a:rPr lang="en-US" altLang="en-US" sz="3200" i="1" dirty="0">
                <a:latin typeface="Verdana" charset="0"/>
                <a:ea typeface="Verdana" charset="0"/>
                <a:cs typeface="Verdana" charset="0"/>
              </a:rPr>
              <a:t>non key</a:t>
            </a:r>
            <a:endParaRPr lang="en-US" sz="3200" dirty="0">
              <a:latin typeface="Verdana" charset="0"/>
              <a:ea typeface="Verdana" charset="0"/>
              <a:cs typeface="Verdana" charset="0"/>
            </a:endParaRPr>
          </a:p>
          <a:p>
            <a:pPr marL="114300" indent="0">
              <a:buNone/>
            </a:pP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27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67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mendaftar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anggota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perpustakaan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Fakultas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dicatatlah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nama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nomor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mahasiswa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alamat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mahasiswa</a:t>
            </a:r>
            <a:r>
              <a:rPr lang="en-US" altLang="en-US" sz="2800" dirty="0"/>
              <a:t>. Setelah </a:t>
            </a:r>
            <a:r>
              <a:rPr lang="en-US" altLang="en-US" sz="2800" dirty="0" err="1"/>
              <a:t>itu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mereka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meminjam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buku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perpustakaan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Buku-buku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perpustakaan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sekali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jumlahnya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buku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memiliki</a:t>
            </a:r>
            <a:r>
              <a:rPr lang="en-US" altLang="en-US" sz="2800" dirty="0"/>
              <a:t> data </a:t>
            </a:r>
            <a:r>
              <a:rPr lang="en-US" altLang="en-US" sz="2800" b="1" dirty="0" err="1"/>
              <a:t>nomor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buku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judul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pengarang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penerbit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tahun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terbit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buku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ditulis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pengarang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 err="1"/>
              <a:t>Tentukan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entitas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atribut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relasi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deskripsi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atas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menggambar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ERDnya</a:t>
            </a:r>
            <a:r>
              <a:rPr lang="en-US" alt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28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48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29</a:t>
            </a:fld>
            <a:endParaRPr lang="id-ID">
              <a:solidFill>
                <a:srgbClr val="2F5897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87395" y="1886717"/>
            <a:ext cx="9967783" cy="3089440"/>
            <a:chOff x="1087395" y="1886717"/>
            <a:chExt cx="9967783" cy="3089440"/>
          </a:xfrm>
        </p:grpSpPr>
        <p:sp>
          <p:nvSpPr>
            <p:cNvPr id="5" name="Oval 4"/>
            <p:cNvSpPr/>
            <p:nvPr/>
          </p:nvSpPr>
          <p:spPr>
            <a:xfrm>
              <a:off x="1087395" y="1952368"/>
              <a:ext cx="1556951" cy="6919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/>
                <a:t>No_Mhs</a:t>
              </a:r>
              <a:endParaRPr lang="en-US" u="sng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74773" y="2028693"/>
              <a:ext cx="1309816" cy="6178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Nama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62218" y="4032422"/>
              <a:ext cx="1577544" cy="6178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Alamat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62218" y="3237470"/>
              <a:ext cx="187410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MAHASISWA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60034" y="3192288"/>
              <a:ext cx="1278236" cy="514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BUKU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180649" y="1886717"/>
              <a:ext cx="1790356" cy="6919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/>
                <a:t>No_Buku</a:t>
              </a:r>
              <a:endParaRPr lang="en-US" u="sng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264822" y="1952367"/>
              <a:ext cx="1790356" cy="6263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Judul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264822" y="4162848"/>
              <a:ext cx="1790356" cy="6263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Penerbit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647935" y="4349830"/>
              <a:ext cx="2089665" cy="626327"/>
            </a:xfrm>
            <a:prstGeom prst="ellipse">
              <a:avLst/>
            </a:prstGeom>
            <a:ln w="381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Pengarang</a:t>
              </a:r>
              <a:endParaRPr lang="en-US" dirty="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4520513" y="3042072"/>
              <a:ext cx="3172254" cy="7949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MEMINJAM</a:t>
              </a:r>
            </a:p>
          </p:txBody>
        </p:sp>
        <p:cxnSp>
          <p:nvCxnSpPr>
            <p:cNvPr id="19" name="Straight Connector 18"/>
            <p:cNvCxnSpPr>
              <a:stCxn id="5" idx="4"/>
              <a:endCxn id="9" idx="0"/>
            </p:cNvCxnSpPr>
            <p:nvPr/>
          </p:nvCxnSpPr>
          <p:spPr>
            <a:xfrm>
              <a:off x="1865871" y="2644346"/>
              <a:ext cx="533400" cy="593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  <a:endCxn id="8" idx="0"/>
            </p:cNvCxnSpPr>
            <p:nvPr/>
          </p:nvCxnSpPr>
          <p:spPr>
            <a:xfrm flipH="1">
              <a:off x="2250990" y="3657600"/>
              <a:ext cx="148281" cy="374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4"/>
            </p:cNvCxnSpPr>
            <p:nvPr/>
          </p:nvCxnSpPr>
          <p:spPr>
            <a:xfrm flipH="1">
              <a:off x="2802924" y="2646531"/>
              <a:ext cx="926757" cy="590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3"/>
              <a:endCxn id="15" idx="1"/>
            </p:cNvCxnSpPr>
            <p:nvPr/>
          </p:nvCxnSpPr>
          <p:spPr>
            <a:xfrm flipV="1">
              <a:off x="3336324" y="3439548"/>
              <a:ext cx="1184189" cy="7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3"/>
              <a:endCxn id="10" idx="1"/>
            </p:cNvCxnSpPr>
            <p:nvPr/>
          </p:nvCxnSpPr>
          <p:spPr>
            <a:xfrm>
              <a:off x="7692767" y="3439548"/>
              <a:ext cx="667267" cy="1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4"/>
              <a:endCxn id="10" idx="0"/>
            </p:cNvCxnSpPr>
            <p:nvPr/>
          </p:nvCxnSpPr>
          <p:spPr>
            <a:xfrm>
              <a:off x="8075827" y="2578695"/>
              <a:ext cx="923325" cy="613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4"/>
            </p:cNvCxnSpPr>
            <p:nvPr/>
          </p:nvCxnSpPr>
          <p:spPr>
            <a:xfrm flipH="1">
              <a:off x="9264822" y="2578694"/>
              <a:ext cx="895178" cy="692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265984" y="3719635"/>
              <a:ext cx="499419" cy="6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3" idx="0"/>
            </p:cNvCxnSpPr>
            <p:nvPr/>
          </p:nvCxnSpPr>
          <p:spPr>
            <a:xfrm>
              <a:off x="9264822" y="3707027"/>
              <a:ext cx="895178" cy="455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BB012F0-A0D1-45FA-B73C-CC41CEECED02}"/>
              </a:ext>
            </a:extLst>
          </p:cNvPr>
          <p:cNvSpPr txBox="1"/>
          <p:nvPr/>
        </p:nvSpPr>
        <p:spPr>
          <a:xfrm>
            <a:off x="3422400" y="348597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D9D4C2-A49E-43CD-A00E-B79EC6BA5480}"/>
              </a:ext>
            </a:extLst>
          </p:cNvPr>
          <p:cNvSpPr txBox="1"/>
          <p:nvPr/>
        </p:nvSpPr>
        <p:spPr>
          <a:xfrm>
            <a:off x="7933546" y="348597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30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MENGAPA HARUS MENGGUNAKAN ERD?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200" dirty="0"/>
              <a:t>- </a:t>
            </a:r>
            <a:r>
              <a:rPr lang="en-US" altLang="en-US" sz="3200" dirty="0" err="1"/>
              <a:t>Merupakan</a:t>
            </a:r>
            <a:r>
              <a:rPr lang="en-US" altLang="en-US" sz="3200" dirty="0"/>
              <a:t> model data </a:t>
            </a:r>
            <a:r>
              <a:rPr lang="en-US" altLang="en-US" sz="3200" dirty="0" err="1"/>
              <a:t>tingkat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tinggi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populer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model data </a:t>
            </a:r>
            <a:r>
              <a:rPr lang="en-US" altLang="en-US" sz="3200" dirty="0" err="1"/>
              <a:t>relasional</a:t>
            </a:r>
            <a:endParaRPr lang="de-DE" altLang="en-US" sz="3200" dirty="0"/>
          </a:p>
          <a:p>
            <a:pPr>
              <a:buFontTx/>
              <a:buChar char="-"/>
            </a:pPr>
            <a:r>
              <a:rPr lang="de-DE" altLang="en-US" sz="3200" dirty="0"/>
              <a:t>Model </a:t>
            </a:r>
            <a:r>
              <a:rPr lang="de-DE" altLang="en-US" sz="3200" dirty="0" err="1"/>
              <a:t>ini</a:t>
            </a:r>
            <a:r>
              <a:rPr lang="de-DE" altLang="en-US" sz="3200" dirty="0"/>
              <a:t> </a:t>
            </a:r>
            <a:r>
              <a:rPr lang="de-DE" altLang="en-US" sz="3200" dirty="0" err="1"/>
              <a:t>dengan</a:t>
            </a:r>
            <a:r>
              <a:rPr lang="de-DE" altLang="en-US" sz="3200" dirty="0"/>
              <a:t> </a:t>
            </a:r>
            <a:r>
              <a:rPr lang="de-DE" altLang="en-US" sz="3200" dirty="0" err="1"/>
              <a:t>sejumlah</a:t>
            </a:r>
            <a:r>
              <a:rPr lang="de-DE" altLang="en-US" sz="3200" dirty="0"/>
              <a:t> </a:t>
            </a:r>
            <a:r>
              <a:rPr lang="de-DE" altLang="en-US" sz="3200" dirty="0" err="1"/>
              <a:t>variasinya</a:t>
            </a:r>
            <a:r>
              <a:rPr lang="de-DE" altLang="en-US" sz="3200" dirty="0"/>
              <a:t> </a:t>
            </a:r>
            <a:r>
              <a:rPr lang="de-DE" altLang="en-US" sz="3200" dirty="0" err="1"/>
              <a:t>sering</a:t>
            </a:r>
            <a:r>
              <a:rPr lang="de-DE" altLang="en-US" sz="3200" dirty="0"/>
              <a:t> </a:t>
            </a:r>
            <a:r>
              <a:rPr lang="de-DE" altLang="en-US" sz="3200" dirty="0" err="1"/>
              <a:t>kali</a:t>
            </a:r>
            <a:r>
              <a:rPr lang="de-DE" altLang="en-US" sz="3200" dirty="0"/>
              <a:t> </a:t>
            </a:r>
            <a:r>
              <a:rPr lang="de-DE" altLang="en-US" sz="3200" dirty="0" err="1"/>
              <a:t>digunakan</a:t>
            </a:r>
            <a:r>
              <a:rPr lang="de-DE" altLang="en-US" sz="3200" dirty="0"/>
              <a:t> </a:t>
            </a:r>
            <a:r>
              <a:rPr lang="de-DE" altLang="en-US" sz="3200" dirty="0" err="1"/>
              <a:t>dalam</a:t>
            </a:r>
            <a:r>
              <a:rPr lang="de-DE" altLang="en-US" sz="3200" dirty="0"/>
              <a:t> </a:t>
            </a:r>
            <a:r>
              <a:rPr lang="de-DE" altLang="en-US" sz="3200" dirty="0" err="1"/>
              <a:t>desain</a:t>
            </a:r>
            <a:r>
              <a:rPr lang="de-DE" altLang="en-US" sz="3200" dirty="0"/>
              <a:t> </a:t>
            </a:r>
            <a:r>
              <a:rPr lang="de-DE" altLang="en-US" sz="3200" dirty="0" err="1"/>
              <a:t>konseptual</a:t>
            </a:r>
            <a:r>
              <a:rPr lang="de-DE" altLang="en-US" sz="3200" dirty="0"/>
              <a:t> </a:t>
            </a:r>
            <a:r>
              <a:rPr lang="de-DE" altLang="en-US" sz="3200" dirty="0" err="1"/>
              <a:t>dari</a:t>
            </a:r>
            <a:r>
              <a:rPr lang="de-DE" altLang="en-US" sz="3200" dirty="0"/>
              <a:t> </a:t>
            </a:r>
            <a:r>
              <a:rPr lang="de-DE" altLang="en-US" sz="3200" dirty="0" err="1"/>
              <a:t>aplikasi</a:t>
            </a:r>
            <a:r>
              <a:rPr lang="de-DE" altLang="en-US" sz="3200" dirty="0"/>
              <a:t> </a:t>
            </a:r>
            <a:r>
              <a:rPr lang="de-DE" altLang="en-US" sz="3200" dirty="0" err="1"/>
              <a:t>database</a:t>
            </a:r>
            <a:r>
              <a:rPr lang="de-DE" altLang="en-US" sz="3200" dirty="0"/>
              <a:t>.</a:t>
            </a:r>
            <a:endParaRPr lang="de-DE" altLang="en-US" sz="3200" dirty="0">
              <a:sym typeface="Symbol" charset="2"/>
            </a:endParaRPr>
          </a:p>
          <a:p>
            <a:pPr>
              <a:buFontTx/>
              <a:buChar char="-"/>
            </a:pPr>
            <a:r>
              <a:rPr lang="de-DE" altLang="en-US" sz="3200" dirty="0" err="1"/>
              <a:t>Banyak</a:t>
            </a:r>
            <a:r>
              <a:rPr lang="de-DE" altLang="en-US" sz="3200" dirty="0"/>
              <a:t> </a:t>
            </a:r>
            <a:r>
              <a:rPr lang="de-DE" altLang="en-US" sz="3200" dirty="0" err="1"/>
              <a:t>kakas</a:t>
            </a:r>
            <a:r>
              <a:rPr lang="de-DE" altLang="en-US" sz="3200" dirty="0"/>
              <a:t> </a:t>
            </a:r>
            <a:r>
              <a:rPr lang="de-DE" altLang="en-US" sz="3200" dirty="0" err="1"/>
              <a:t>desain</a:t>
            </a:r>
            <a:r>
              <a:rPr lang="de-DE" altLang="en-US" sz="3200" dirty="0"/>
              <a:t> </a:t>
            </a:r>
            <a:r>
              <a:rPr lang="de-DE" altLang="en-US" sz="3200" dirty="0" err="1"/>
              <a:t>basis</a:t>
            </a:r>
            <a:r>
              <a:rPr lang="de-DE" altLang="en-US" sz="3200" dirty="0"/>
              <a:t> </a:t>
            </a:r>
            <a:r>
              <a:rPr lang="de-DE" altLang="en-US" sz="3200" dirty="0" err="1"/>
              <a:t>data</a:t>
            </a:r>
            <a:r>
              <a:rPr lang="de-DE" altLang="en-US" sz="3200" dirty="0"/>
              <a:t> </a:t>
            </a:r>
            <a:r>
              <a:rPr lang="de-DE" altLang="en-US" sz="3200" dirty="0" err="1"/>
              <a:t>yang</a:t>
            </a:r>
            <a:r>
              <a:rPr lang="de-DE" altLang="en-US" sz="3200" dirty="0"/>
              <a:t> </a:t>
            </a:r>
            <a:r>
              <a:rPr lang="de-DE" altLang="en-US" sz="3200" dirty="0" err="1"/>
              <a:t>melibatkan</a:t>
            </a:r>
            <a:r>
              <a:rPr lang="de-DE" altLang="en-US" sz="3200" dirty="0"/>
              <a:t> ER-Model </a:t>
            </a:r>
            <a:r>
              <a:rPr lang="de-DE" altLang="en-US" sz="3200" dirty="0" err="1"/>
              <a:t>didalamnya</a:t>
            </a:r>
            <a:r>
              <a:rPr lang="de-DE" altLang="en-US" sz="3200" dirty="0"/>
              <a:t>.</a:t>
            </a:r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3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3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3222"/>
            <a:ext cx="10972800" cy="468052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deskripsi</a:t>
            </a:r>
            <a:r>
              <a:rPr lang="en-US" altLang="en-US" dirty="0"/>
              <a:t> </a:t>
            </a:r>
            <a:r>
              <a:rPr lang="en-US" altLang="en-US" dirty="0" err="1"/>
              <a:t>soal</a:t>
            </a:r>
            <a:r>
              <a:rPr lang="en-US" altLang="en-US" dirty="0"/>
              <a:t> </a:t>
            </a:r>
            <a:r>
              <a:rPr lang="en-US" altLang="en-US" dirty="0" err="1"/>
              <a:t>latihan</a:t>
            </a:r>
            <a:r>
              <a:rPr lang="en-US" altLang="en-US" dirty="0"/>
              <a:t> 1,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tambahan</a:t>
            </a:r>
            <a:r>
              <a:rPr lang="en-US" altLang="en-US" dirty="0"/>
              <a:t> </a:t>
            </a:r>
            <a:r>
              <a:rPr lang="en-US" altLang="en-US" dirty="0" err="1"/>
              <a:t>penjelasan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. </a:t>
            </a:r>
            <a:r>
              <a:rPr lang="en-US" altLang="en-US" dirty="0" err="1"/>
              <a:t>Seorang</a:t>
            </a:r>
            <a:r>
              <a:rPr lang="en-US" altLang="en-US" dirty="0"/>
              <a:t> </a:t>
            </a:r>
            <a:r>
              <a:rPr lang="en-US" altLang="en-US" dirty="0" err="1"/>
              <a:t>mahasiswa</a:t>
            </a:r>
            <a:r>
              <a:rPr lang="en-US" altLang="en-US" dirty="0"/>
              <a:t> </a:t>
            </a:r>
            <a:r>
              <a:rPr lang="en-US" altLang="en-US" dirty="0" err="1"/>
              <a:t>boleh</a:t>
            </a:r>
            <a:r>
              <a:rPr lang="en-US" altLang="en-US" dirty="0"/>
              <a:t> </a:t>
            </a:r>
            <a:r>
              <a:rPr lang="en-US" altLang="en-US" dirty="0" err="1"/>
              <a:t>meminjam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buku</a:t>
            </a:r>
            <a:r>
              <a:rPr lang="en-US" altLang="en-US" dirty="0"/>
              <a:t>.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buku</a:t>
            </a:r>
            <a:r>
              <a:rPr lang="en-US" altLang="en-US" dirty="0"/>
              <a:t> </a:t>
            </a:r>
            <a:r>
              <a:rPr lang="en-US" altLang="en-US" dirty="0" err="1"/>
              <a:t>boleh</a:t>
            </a:r>
            <a:r>
              <a:rPr lang="en-US" altLang="en-US" dirty="0"/>
              <a:t> </a:t>
            </a:r>
            <a:r>
              <a:rPr lang="en-US" altLang="en-US" dirty="0" err="1"/>
              <a:t>dipinjam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mahasiswa</a:t>
            </a:r>
            <a:r>
              <a:rPr lang="en-US" altLang="en-US" dirty="0"/>
              <a:t>. </a:t>
            </a:r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mahasiswa</a:t>
            </a:r>
            <a:r>
              <a:rPr lang="en-US" altLang="en-US" dirty="0"/>
              <a:t> </a:t>
            </a:r>
            <a:r>
              <a:rPr lang="en-US" altLang="en-US" dirty="0" err="1"/>
              <a:t>sangat</a:t>
            </a:r>
            <a:r>
              <a:rPr lang="en-US" altLang="en-US" dirty="0"/>
              <a:t>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buku</a:t>
            </a:r>
            <a:r>
              <a:rPr lang="en-US" altLang="en-US" dirty="0"/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pernah</a:t>
            </a:r>
            <a:r>
              <a:rPr lang="en-US" altLang="en-US" dirty="0"/>
              <a:t> </a:t>
            </a:r>
            <a:r>
              <a:rPr lang="en-US" altLang="en-US" dirty="0" err="1"/>
              <a:t>meminjam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perpustakaan</a:t>
            </a:r>
            <a:r>
              <a:rPr lang="en-US" altLang="en-US" dirty="0"/>
              <a:t>. Ada </a:t>
            </a:r>
            <a:r>
              <a:rPr lang="en-US" altLang="en-US" dirty="0" err="1"/>
              <a:t>buku</a:t>
            </a:r>
            <a:r>
              <a:rPr lang="en-US" altLang="en-US" dirty="0"/>
              <a:t> yang </a:t>
            </a:r>
            <a:r>
              <a:rPr lang="en-US" altLang="en-US" dirty="0" err="1"/>
              <a:t>sangat</a:t>
            </a:r>
            <a:r>
              <a:rPr lang="en-US" altLang="en-US" dirty="0"/>
              <a:t> </a:t>
            </a:r>
            <a:r>
              <a:rPr lang="en-US" altLang="en-US" dirty="0" err="1"/>
              <a:t>laris</a:t>
            </a:r>
            <a:r>
              <a:rPr lang="en-US" altLang="en-US" dirty="0"/>
              <a:t> </a:t>
            </a:r>
            <a:r>
              <a:rPr lang="en-US" altLang="en-US" dirty="0" err="1"/>
              <a:t>dipinjam</a:t>
            </a:r>
            <a:r>
              <a:rPr lang="en-US" altLang="en-US" dirty="0"/>
              <a:t> </a:t>
            </a:r>
            <a:r>
              <a:rPr lang="en-US" altLang="en-US" dirty="0" err="1"/>
              <a:t>mahasiswa</a:t>
            </a:r>
            <a:r>
              <a:rPr lang="en-US" altLang="en-US" dirty="0"/>
              <a:t>,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pula </a:t>
            </a:r>
            <a:r>
              <a:rPr lang="en-US" altLang="en-US" dirty="0" err="1"/>
              <a:t>buku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pernah</a:t>
            </a:r>
            <a:r>
              <a:rPr lang="en-US" altLang="en-US" dirty="0"/>
              <a:t> </a:t>
            </a:r>
            <a:r>
              <a:rPr lang="en-US" altLang="en-US" dirty="0" err="1"/>
              <a:t>dipinjam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sekali</a:t>
            </a:r>
            <a:r>
              <a:rPr lang="en-US" altLang="en-US" dirty="0"/>
              <a:t>.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buku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copy,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copy yang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nomor</a:t>
            </a:r>
            <a:r>
              <a:rPr lang="en-US" altLang="en-US" dirty="0"/>
              <a:t> </a:t>
            </a:r>
            <a:r>
              <a:rPr lang="en-US" altLang="en-US" dirty="0" err="1"/>
              <a:t>buku</a:t>
            </a:r>
            <a:r>
              <a:rPr lang="en-US" altLang="en-US" dirty="0"/>
              <a:t>.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peminjaman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dicatat</a:t>
            </a:r>
            <a:r>
              <a:rPr lang="en-US" altLang="en-US" dirty="0"/>
              <a:t> </a:t>
            </a:r>
            <a:r>
              <a:rPr lang="en-US" altLang="en-US" dirty="0" err="1"/>
              <a:t>tanggal</a:t>
            </a:r>
            <a:r>
              <a:rPr lang="en-US" altLang="en-US" dirty="0"/>
              <a:t> </a:t>
            </a:r>
            <a:r>
              <a:rPr lang="en-US" altLang="en-US" dirty="0" err="1"/>
              <a:t>peminjamannya</a:t>
            </a:r>
            <a:r>
              <a:rPr lang="en-US" altLang="en-US" dirty="0"/>
              <a:t>. </a:t>
            </a:r>
            <a:endParaRPr lang="en-US" dirty="0"/>
          </a:p>
          <a:p>
            <a:pPr marL="114300" indent="0" algn="just">
              <a:buNone/>
            </a:pPr>
            <a:r>
              <a:rPr lang="en-US" dirty="0" err="1"/>
              <a:t>Buatlah</a:t>
            </a:r>
            <a:r>
              <a:rPr lang="en-US" dirty="0"/>
              <a:t> ERD </a:t>
            </a:r>
            <a:r>
              <a:rPr lang="en-US" dirty="0" err="1"/>
              <a:t>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30</a:t>
            </a:fld>
            <a:endParaRPr lang="id-ID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5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6498758" y="4706490"/>
            <a:ext cx="2388017" cy="8442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31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87395" y="2417984"/>
            <a:ext cx="1556951" cy="6919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No_Mhs</a:t>
            </a:r>
            <a:endParaRPr lang="en-US" u="sng" dirty="0"/>
          </a:p>
        </p:txBody>
      </p:sp>
      <p:sp>
        <p:nvSpPr>
          <p:cNvPr id="7" name="Oval 6"/>
          <p:cNvSpPr/>
          <p:nvPr/>
        </p:nvSpPr>
        <p:spPr>
          <a:xfrm>
            <a:off x="3074773" y="2494309"/>
            <a:ext cx="1309816" cy="617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Nama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62218" y="4498038"/>
            <a:ext cx="1577544" cy="617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Alamat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2218" y="3703086"/>
            <a:ext cx="187410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MAHASISWA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60034" y="3657904"/>
            <a:ext cx="1278236" cy="5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BUKU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180649" y="2352333"/>
            <a:ext cx="1790356" cy="6919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No_Buku</a:t>
            </a:r>
            <a:endParaRPr lang="en-US" u="sng" dirty="0"/>
          </a:p>
        </p:txBody>
      </p:sp>
      <p:sp>
        <p:nvSpPr>
          <p:cNvPr id="12" name="Oval 11"/>
          <p:cNvSpPr/>
          <p:nvPr/>
        </p:nvSpPr>
        <p:spPr>
          <a:xfrm>
            <a:off x="9264822" y="2417983"/>
            <a:ext cx="1790356" cy="6263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264822" y="4628464"/>
            <a:ext cx="1790356" cy="6263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Penerbit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47935" y="4815446"/>
            <a:ext cx="2089665" cy="626327"/>
          </a:xfrm>
          <a:prstGeom prst="ellipse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Pengarang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4455199" y="3540345"/>
            <a:ext cx="3172254" cy="7949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MEMINJAM</a:t>
            </a:r>
          </a:p>
        </p:txBody>
      </p:sp>
      <p:cxnSp>
        <p:nvCxnSpPr>
          <p:cNvPr id="16" name="Straight Connector 15"/>
          <p:cNvCxnSpPr>
            <a:stCxn id="8" idx="4"/>
            <a:endCxn id="12" idx="0"/>
          </p:cNvCxnSpPr>
          <p:nvPr/>
        </p:nvCxnSpPr>
        <p:spPr>
          <a:xfrm>
            <a:off x="1865871" y="3109962"/>
            <a:ext cx="533400" cy="593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2"/>
            <a:endCxn id="11" idx="0"/>
          </p:cNvCxnSpPr>
          <p:nvPr/>
        </p:nvCxnSpPr>
        <p:spPr>
          <a:xfrm flipH="1">
            <a:off x="2250990" y="4123216"/>
            <a:ext cx="148281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</p:cNvCxnSpPr>
          <p:nvPr/>
        </p:nvCxnSpPr>
        <p:spPr>
          <a:xfrm flipH="1">
            <a:off x="2802924" y="3112147"/>
            <a:ext cx="926757" cy="59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36324" y="3872507"/>
            <a:ext cx="1184189" cy="7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94089" y="3905164"/>
            <a:ext cx="733994" cy="1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13" idx="0"/>
          </p:cNvCxnSpPr>
          <p:nvPr/>
        </p:nvCxnSpPr>
        <p:spPr>
          <a:xfrm>
            <a:off x="8075827" y="3044311"/>
            <a:ext cx="923325" cy="613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4"/>
          </p:cNvCxnSpPr>
          <p:nvPr/>
        </p:nvCxnSpPr>
        <p:spPr>
          <a:xfrm flipH="1">
            <a:off x="9199508" y="3076967"/>
            <a:ext cx="895178" cy="6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265984" y="4185251"/>
            <a:ext cx="499419" cy="63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>
            <a:off x="9264822" y="4172643"/>
            <a:ext cx="895178" cy="45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58096" y="4024907"/>
            <a:ext cx="1184189" cy="7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00136" y="2440007"/>
            <a:ext cx="1790356" cy="6043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Jumlah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106219" y="4942636"/>
            <a:ext cx="2014494" cy="4991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Tgl_Pinjam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935" y="3044310"/>
            <a:ext cx="2117468" cy="72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0"/>
          </p:cNvCxnSpPr>
          <p:nvPr/>
        </p:nvCxnSpPr>
        <p:spPr>
          <a:xfrm flipH="1">
            <a:off x="5113466" y="4280093"/>
            <a:ext cx="389998" cy="66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1C7C16-47E0-4A98-BCE1-B78BDE17EED2}"/>
              </a:ext>
            </a:extLst>
          </p:cNvPr>
          <p:cNvSpPr txBox="1"/>
          <p:nvPr/>
        </p:nvSpPr>
        <p:spPr>
          <a:xfrm>
            <a:off x="3422400" y="399741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90BECD-C124-4695-9CA0-77B0728AA56B}"/>
              </a:ext>
            </a:extLst>
          </p:cNvPr>
          <p:cNvSpPr txBox="1"/>
          <p:nvPr/>
        </p:nvSpPr>
        <p:spPr>
          <a:xfrm>
            <a:off x="7933546" y="399741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597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3222"/>
            <a:ext cx="10972800" cy="468052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deskripsi</a:t>
            </a:r>
            <a:r>
              <a:rPr lang="en-US" altLang="en-US" dirty="0"/>
              <a:t> </a:t>
            </a:r>
            <a:r>
              <a:rPr lang="en-US" altLang="en-US" dirty="0" err="1"/>
              <a:t>soal</a:t>
            </a:r>
            <a:r>
              <a:rPr lang="en-US" altLang="en-US" dirty="0"/>
              <a:t> </a:t>
            </a:r>
            <a:r>
              <a:rPr lang="en-US" altLang="en-US" dirty="0" err="1"/>
              <a:t>latihan</a:t>
            </a:r>
            <a:r>
              <a:rPr lang="en-US" altLang="en-US" dirty="0"/>
              <a:t> 2,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tambahan</a:t>
            </a:r>
            <a:r>
              <a:rPr lang="en-US" altLang="en-US" dirty="0"/>
              <a:t> </a:t>
            </a:r>
            <a:r>
              <a:rPr lang="en-US" altLang="en-US" dirty="0" err="1"/>
              <a:t>penjelasan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.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peminjaman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kode</a:t>
            </a:r>
            <a:r>
              <a:rPr lang="en-US" altLang="en-US" dirty="0"/>
              <a:t> yang </a:t>
            </a:r>
            <a:r>
              <a:rPr lang="en-US" altLang="en-US" dirty="0" err="1"/>
              <a:t>unik</a:t>
            </a:r>
            <a:r>
              <a:rPr lang="en-US" altLang="en-US" dirty="0"/>
              <a:t>, </a:t>
            </a:r>
            <a:r>
              <a:rPr lang="en-US" altLang="en-US" dirty="0" err="1"/>
              <a:t>tanggal</a:t>
            </a:r>
            <a:r>
              <a:rPr lang="en-US" altLang="en-US" dirty="0"/>
              <a:t> </a:t>
            </a:r>
            <a:r>
              <a:rPr lang="en-US" altLang="en-US" dirty="0" err="1"/>
              <a:t>peminjamannya</a:t>
            </a:r>
            <a:r>
              <a:rPr lang="en-US" altLang="en-US" dirty="0"/>
              <a:t>, </a:t>
            </a:r>
            <a:r>
              <a:rPr lang="en-US" altLang="en-US" dirty="0" err="1"/>
              <a:t>tanggal</a:t>
            </a:r>
            <a:r>
              <a:rPr lang="en-US" altLang="en-US" dirty="0"/>
              <a:t> </a:t>
            </a:r>
            <a:r>
              <a:rPr lang="en-US" altLang="en-US" dirty="0" err="1"/>
              <a:t>pengembalian</a:t>
            </a:r>
            <a:r>
              <a:rPr lang="en-US" altLang="en-US" dirty="0"/>
              <a:t>. 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 err="1"/>
              <a:t>Buatlah</a:t>
            </a:r>
            <a:r>
              <a:rPr lang="en-US" dirty="0"/>
              <a:t> ERD </a:t>
            </a:r>
            <a:r>
              <a:rPr lang="en-US" dirty="0" err="1"/>
              <a:t>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32</a:t>
            </a:fld>
            <a:endParaRPr lang="id-ID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24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9691733" y="3643843"/>
            <a:ext cx="2388017" cy="8442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33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87395" y="1457088"/>
            <a:ext cx="1556951" cy="6919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No_Mhs</a:t>
            </a:r>
            <a:endParaRPr lang="en-US" u="sng" dirty="0"/>
          </a:p>
        </p:txBody>
      </p:sp>
      <p:sp>
        <p:nvSpPr>
          <p:cNvPr id="7" name="Oval 6"/>
          <p:cNvSpPr/>
          <p:nvPr/>
        </p:nvSpPr>
        <p:spPr>
          <a:xfrm>
            <a:off x="3074773" y="1533413"/>
            <a:ext cx="1309816" cy="617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Nama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62218" y="3537142"/>
            <a:ext cx="1577544" cy="6178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Alamat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2218" y="2742190"/>
            <a:ext cx="187410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MAHASISWA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60034" y="2697008"/>
            <a:ext cx="1278236" cy="51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BUKU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180649" y="1391437"/>
            <a:ext cx="1790356" cy="6919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/>
              <a:t>No_Buku</a:t>
            </a:r>
            <a:endParaRPr lang="en-US" u="sng" dirty="0"/>
          </a:p>
        </p:txBody>
      </p:sp>
      <p:sp>
        <p:nvSpPr>
          <p:cNvPr id="12" name="Oval 11"/>
          <p:cNvSpPr/>
          <p:nvPr/>
        </p:nvSpPr>
        <p:spPr>
          <a:xfrm>
            <a:off x="9264822" y="1457087"/>
            <a:ext cx="1790356" cy="6263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213202" y="2342828"/>
            <a:ext cx="1790356" cy="6263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Penerbit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40910" y="3752799"/>
            <a:ext cx="2089665" cy="626327"/>
          </a:xfrm>
          <a:prstGeom prst="ellipse">
            <a:avLst/>
          </a:prstGeom>
          <a:ln w="381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Pengarang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6374959" y="3939839"/>
            <a:ext cx="3172254" cy="7949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MEMINJAM</a:t>
            </a:r>
          </a:p>
        </p:txBody>
      </p:sp>
      <p:cxnSp>
        <p:nvCxnSpPr>
          <p:cNvPr id="16" name="Straight Connector 15"/>
          <p:cNvCxnSpPr>
            <a:stCxn id="8" idx="4"/>
            <a:endCxn id="12" idx="0"/>
          </p:cNvCxnSpPr>
          <p:nvPr/>
        </p:nvCxnSpPr>
        <p:spPr>
          <a:xfrm>
            <a:off x="1865871" y="2149066"/>
            <a:ext cx="533400" cy="593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2"/>
            <a:endCxn id="11" idx="0"/>
          </p:cNvCxnSpPr>
          <p:nvPr/>
        </p:nvCxnSpPr>
        <p:spPr>
          <a:xfrm flipH="1">
            <a:off x="2250990" y="3162320"/>
            <a:ext cx="148281" cy="3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</p:cNvCxnSpPr>
          <p:nvPr/>
        </p:nvCxnSpPr>
        <p:spPr>
          <a:xfrm flipH="1">
            <a:off x="2802924" y="2151251"/>
            <a:ext cx="926757" cy="59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5827326" y="4731241"/>
            <a:ext cx="1895185" cy="770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0" idx="3"/>
            <a:endCxn id="13" idx="2"/>
          </p:cNvCxnSpPr>
          <p:nvPr/>
        </p:nvCxnSpPr>
        <p:spPr>
          <a:xfrm flipV="1">
            <a:off x="9638270" y="2655992"/>
            <a:ext cx="574932" cy="29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5" idx="2"/>
          </p:cNvCxnSpPr>
          <p:nvPr/>
        </p:nvCxnSpPr>
        <p:spPr>
          <a:xfrm flipH="1">
            <a:off x="5827326" y="4734791"/>
            <a:ext cx="2133760" cy="84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endCxn id="15" idx="0"/>
          </p:cNvCxnSpPr>
          <p:nvPr/>
        </p:nvCxnSpPr>
        <p:spPr>
          <a:xfrm flipH="1">
            <a:off x="7961086" y="3224355"/>
            <a:ext cx="804318" cy="715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>
            <a:off x="9264822" y="3211747"/>
            <a:ext cx="895178" cy="45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endCxn id="31" idx="1"/>
          </p:cNvCxnSpPr>
          <p:nvPr/>
        </p:nvCxnSpPr>
        <p:spPr>
          <a:xfrm>
            <a:off x="3358096" y="3071999"/>
            <a:ext cx="1619654" cy="264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00136" y="1479111"/>
            <a:ext cx="1790356" cy="6043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Jumlah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35034" y="5237487"/>
            <a:ext cx="2014494" cy="4991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Tgl_Pinjam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935" y="2083414"/>
            <a:ext cx="2117468" cy="72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31" idx="0"/>
            <a:endCxn id="34" idx="2"/>
          </p:cNvCxnSpPr>
          <p:nvPr/>
        </p:nvCxnSpPr>
        <p:spPr>
          <a:xfrm flipV="1">
            <a:off x="5914803" y="5487056"/>
            <a:ext cx="1720231" cy="1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1C7C16-47E0-4A98-BCE1-B78BDE17EED2}"/>
              </a:ext>
            </a:extLst>
          </p:cNvPr>
          <p:cNvSpPr txBox="1"/>
          <p:nvPr/>
        </p:nvSpPr>
        <p:spPr>
          <a:xfrm>
            <a:off x="3422400" y="3036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90BECD-C124-4695-9CA0-77B0728AA56B}"/>
              </a:ext>
            </a:extLst>
          </p:cNvPr>
          <p:cNvSpPr txBox="1"/>
          <p:nvPr/>
        </p:nvSpPr>
        <p:spPr>
          <a:xfrm>
            <a:off x="8287791" y="348290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964FAC-A148-4DE5-A833-12A324C6F8A0}"/>
              </a:ext>
            </a:extLst>
          </p:cNvPr>
          <p:cNvSpPr/>
          <p:nvPr/>
        </p:nvSpPr>
        <p:spPr>
          <a:xfrm>
            <a:off x="4977750" y="5502135"/>
            <a:ext cx="187410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PEMINJAMAN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66B94A-E195-441C-9133-53D18F8909BB}"/>
              </a:ext>
            </a:extLst>
          </p:cNvPr>
          <p:cNvSpPr/>
          <p:nvPr/>
        </p:nvSpPr>
        <p:spPr>
          <a:xfrm>
            <a:off x="6990492" y="6222339"/>
            <a:ext cx="2014494" cy="4991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Tgl_Kembali</a:t>
            </a:r>
            <a:r>
              <a:rPr lang="en-US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8F4AA9-A90F-4F8B-B346-669C82DED45C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914803" y="5922265"/>
            <a:ext cx="2082936" cy="30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72F799-01F1-4E8F-BA8E-F16FAD580C13}"/>
              </a:ext>
            </a:extLst>
          </p:cNvPr>
          <p:cNvSpPr/>
          <p:nvPr/>
        </p:nvSpPr>
        <p:spPr>
          <a:xfrm>
            <a:off x="2510725" y="6273824"/>
            <a:ext cx="2602741" cy="4991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Kd_peminjaman</a:t>
            </a:r>
            <a:endParaRPr lang="en-US" u="sng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78BBE-B23F-447A-801B-BC5492B13DB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947863" y="5922265"/>
            <a:ext cx="966940" cy="52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8D5FAB-44C7-401F-B717-C0FE0F16C942}"/>
              </a:ext>
            </a:extLst>
          </p:cNvPr>
          <p:cNvSpPr txBox="1"/>
          <p:nvPr/>
        </p:nvSpPr>
        <p:spPr>
          <a:xfrm>
            <a:off x="6501648" y="481301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D" dirty="0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A0E05CDE-8C2F-45FA-AAF6-C0DB04792072}"/>
              </a:ext>
            </a:extLst>
          </p:cNvPr>
          <p:cNvSpPr/>
          <p:nvPr/>
        </p:nvSpPr>
        <p:spPr>
          <a:xfrm>
            <a:off x="2480683" y="4170059"/>
            <a:ext cx="3172254" cy="7949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PEMINJAM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E67750-51A2-476B-A9DA-0C883E5AEF74}"/>
              </a:ext>
            </a:extLst>
          </p:cNvPr>
          <p:cNvSpPr txBox="1"/>
          <p:nvPr/>
        </p:nvSpPr>
        <p:spPr>
          <a:xfrm>
            <a:off x="4655834" y="496927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D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709E3A-0185-480E-8716-EE2A50D409BE}"/>
              </a:ext>
            </a:extLst>
          </p:cNvPr>
          <p:cNvCxnSpPr>
            <a:cxnSpLocks/>
          </p:cNvCxnSpPr>
          <p:nvPr/>
        </p:nvCxnSpPr>
        <p:spPr>
          <a:xfrm flipV="1">
            <a:off x="9102040" y="2062906"/>
            <a:ext cx="738870" cy="62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2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3222"/>
            <a:ext cx="10972800" cy="468052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altLang="en-US" sz="2400" dirty="0"/>
              <a:t>Pak Roy </a:t>
            </a:r>
            <a:r>
              <a:rPr lang="en-US" altLang="en-US" sz="2400" dirty="0" err="1"/>
              <a:t>sudah</a:t>
            </a:r>
            <a:r>
              <a:rPr lang="en-US" altLang="en-US" sz="2400" dirty="0"/>
              <a:t> lama </a:t>
            </a:r>
            <a:r>
              <a:rPr lang="en-US" altLang="en-US" sz="2400" dirty="0" err="1"/>
              <a:t>mempunyai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usaha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sewa</a:t>
            </a:r>
            <a:r>
              <a:rPr lang="en-US" altLang="en-US" sz="2400" dirty="0"/>
              <a:t> film </a:t>
            </a:r>
            <a:r>
              <a:rPr lang="en-US" altLang="en-US" sz="2400" dirty="0" err="1"/>
              <a:t>berupa</a:t>
            </a:r>
            <a:r>
              <a:rPr lang="en-US" altLang="en-US" sz="2400" dirty="0"/>
              <a:t> cd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dvd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Beliau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ingin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aplikasi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ingin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mencatat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transaksi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supaya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akurat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Beliau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mempunyai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pegawai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menjaga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tokonya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pegawainya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disimpan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lain: </a:t>
            </a:r>
            <a:r>
              <a:rPr lang="en-US" altLang="en-US" sz="2400" dirty="0" err="1"/>
              <a:t>nama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alamat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jenis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kelamin</a:t>
            </a:r>
            <a:r>
              <a:rPr lang="en-US" altLang="en-US" sz="2400" dirty="0"/>
              <a:t>, dan no </a:t>
            </a:r>
            <a:r>
              <a:rPr lang="en-US" altLang="en-US" sz="2400" dirty="0" err="1"/>
              <a:t>telp</a:t>
            </a:r>
            <a:r>
              <a:rPr lang="en-US" altLang="en-US" sz="2400" dirty="0"/>
              <a:t>. Pak Roy juga punya </a:t>
            </a:r>
            <a:r>
              <a:rPr lang="en-US" altLang="en-US" sz="2400" dirty="0" err="1"/>
              <a:t>banyak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koleksi</a:t>
            </a:r>
            <a:r>
              <a:rPr lang="en-US" altLang="en-US" sz="2400" dirty="0"/>
              <a:t> film yang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dipinjamkan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berupa</a:t>
            </a:r>
            <a:r>
              <a:rPr lang="en-US" altLang="en-US" sz="2400" dirty="0"/>
              <a:t> cd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dvd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koleksi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filmnya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ingin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disimpan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lain: </a:t>
            </a:r>
            <a:r>
              <a:rPr lang="en-US" altLang="en-US" sz="2400" dirty="0" err="1"/>
              <a:t>judul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jenis</a:t>
            </a:r>
            <a:r>
              <a:rPr lang="en-US" altLang="en-US" sz="2400" dirty="0"/>
              <a:t> film, </a:t>
            </a:r>
            <a:r>
              <a:rPr lang="en-US" altLang="en-US" sz="2400" dirty="0" err="1"/>
              <a:t>tgl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terbit</a:t>
            </a:r>
            <a:r>
              <a:rPr lang="en-US" altLang="en-US" sz="2400" dirty="0"/>
              <a:t>. Dan </a:t>
            </a:r>
            <a:r>
              <a:rPr lang="en-US" altLang="en-US" sz="2400" dirty="0" err="1"/>
              <a:t>pak</a:t>
            </a:r>
            <a:r>
              <a:rPr lang="en-US" altLang="en-US" sz="2400" dirty="0"/>
              <a:t> Roy </a:t>
            </a:r>
            <a:r>
              <a:rPr lang="en-US" altLang="en-US" sz="2400" dirty="0" err="1"/>
              <a:t>memberi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nama</a:t>
            </a:r>
            <a:r>
              <a:rPr lang="en-US" altLang="en-US" sz="2400" dirty="0"/>
              <a:t> member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pelanggan-pelanggannya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pelanggannya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disimpan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lain: </a:t>
            </a:r>
            <a:r>
              <a:rPr lang="en-US" altLang="en-US" sz="2400" dirty="0" err="1"/>
              <a:t>nama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alamat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telp</a:t>
            </a:r>
            <a:r>
              <a:rPr lang="en-US" altLang="en-US" sz="2400" dirty="0"/>
              <a:t>. Pak Roy </a:t>
            </a:r>
            <a:r>
              <a:rPr lang="en-US" altLang="en-US" sz="2400" dirty="0" err="1"/>
              <a:t>ingin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transaksinya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catat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kapan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pelanggan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menyewa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mengembalikan</a:t>
            </a:r>
            <a:r>
              <a:rPr lang="en-US" altLang="en-US" sz="2400" dirty="0"/>
              <a:t>. Pak Roy </a:t>
            </a:r>
            <a:r>
              <a:rPr lang="en-US" altLang="en-US" sz="2400" dirty="0" err="1"/>
              <a:t>berharap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aplikasi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persewaannya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semakin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rapi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efisien</a:t>
            </a:r>
            <a:r>
              <a:rPr lang="en-US" altLang="en-US" sz="2400" dirty="0"/>
              <a:t>.</a:t>
            </a:r>
          </a:p>
          <a:p>
            <a:pPr marL="114300" indent="0" algn="just">
              <a:buNone/>
            </a:pPr>
            <a:endParaRPr lang="en-US" sz="2400" dirty="0"/>
          </a:p>
          <a:p>
            <a:pPr marL="114300" indent="0" algn="just">
              <a:buNone/>
            </a:pPr>
            <a:r>
              <a:rPr lang="en-US" sz="2400" dirty="0" err="1"/>
              <a:t>Buatlah</a:t>
            </a:r>
            <a:r>
              <a:rPr lang="en-US" sz="2400" dirty="0"/>
              <a:t> ERD </a:t>
            </a:r>
            <a:r>
              <a:rPr lang="en-US" sz="2400" dirty="0" err="1"/>
              <a:t>nya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34</a:t>
            </a:fld>
            <a:endParaRPr lang="id-ID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74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logo of a building&#10;&#10;Description automatically generated">
            <a:extLst>
              <a:ext uri="{FF2B5EF4-FFF2-40B4-BE49-F238E27FC236}">
                <a16:creationId xmlns:a16="http://schemas.microsoft.com/office/drawing/2014/main" id="{4ACCE03E-2AD9-A171-A93F-725853B00A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740" r="12262" b="3"/>
          <a:stretch/>
        </p:blipFill>
        <p:spPr>
          <a:xfrm>
            <a:off x="710812" y="728545"/>
            <a:ext cx="5305661" cy="5305661"/>
          </a:xfr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</p:spPr>
        <p:txBody>
          <a:bodyPr>
            <a:normAutofit/>
          </a:bodyPr>
          <a:lstStyle/>
          <a:p>
            <a:r>
              <a:rPr lang="en-US" dirty="0"/>
              <a:t> +62 (0341) 404424 – 404425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2320" y="5012635"/>
            <a:ext cx="4533900" cy="503238"/>
          </a:xfrm>
        </p:spPr>
        <p:txBody>
          <a:bodyPr>
            <a:normAutofit/>
          </a:bodyPr>
          <a:lstStyle/>
          <a:p>
            <a:r>
              <a:rPr lang="en-US" dirty="0"/>
              <a:t>https://jti.polinema.ac.id/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4000" dirty="0"/>
              <a:t>ERD </a:t>
            </a:r>
            <a:r>
              <a:rPr lang="en-US" altLang="en-US" sz="4000" dirty="0" err="1"/>
              <a:t>merupakan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suatu</a:t>
            </a:r>
            <a:r>
              <a:rPr lang="en-US" altLang="en-US" sz="4000" dirty="0"/>
              <a:t> model </a:t>
            </a:r>
            <a:r>
              <a:rPr lang="en-US" altLang="en-US" sz="4000" dirty="0" err="1"/>
              <a:t>untuk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menjelaskan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hubungan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antar</a:t>
            </a:r>
            <a:r>
              <a:rPr lang="en-US" altLang="en-US" sz="4000" dirty="0"/>
              <a:t> data </a:t>
            </a:r>
            <a:r>
              <a:rPr lang="en-US" altLang="en-US" sz="4000" dirty="0" err="1"/>
              <a:t>dalam</a:t>
            </a:r>
            <a:r>
              <a:rPr lang="en-US" altLang="en-US" sz="4000" dirty="0"/>
              <a:t> basis data </a:t>
            </a:r>
            <a:r>
              <a:rPr lang="en-US" altLang="en-US" sz="4000" dirty="0" err="1"/>
              <a:t>berdasarkan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objek-objek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dasar</a:t>
            </a:r>
            <a:r>
              <a:rPr lang="en-US" altLang="en-US" sz="4000" dirty="0"/>
              <a:t> data yang </a:t>
            </a:r>
            <a:r>
              <a:rPr lang="en-US" altLang="en-US" sz="4000" dirty="0" err="1"/>
              <a:t>mempunyai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hubungan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antar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relasi</a:t>
            </a:r>
            <a:r>
              <a:rPr lang="en-US" altLang="en-US" sz="4000" dirty="0"/>
              <a:t>.</a:t>
            </a:r>
          </a:p>
          <a:p>
            <a:pPr marL="114300" indent="0" algn="just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4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sv-SE" altLang="en-US" sz="3600" dirty="0"/>
              <a:t>ERD </a:t>
            </a:r>
            <a:r>
              <a:rPr lang="sv-SE" altLang="en-US" sz="3600" dirty="0" err="1"/>
              <a:t>untuk</a:t>
            </a:r>
            <a:r>
              <a:rPr lang="sv-SE" altLang="en-US" sz="3600" dirty="0"/>
              <a:t> </a:t>
            </a:r>
            <a:r>
              <a:rPr lang="sv-SE" altLang="en-US" sz="3600" dirty="0" err="1"/>
              <a:t>memodelkan</a:t>
            </a:r>
            <a:r>
              <a:rPr lang="sv-SE" altLang="en-US" sz="3600" dirty="0"/>
              <a:t> struktur data dan </a:t>
            </a:r>
            <a:r>
              <a:rPr lang="sv-SE" altLang="en-US" sz="3600" dirty="0" err="1"/>
              <a:t>hubungan</a:t>
            </a:r>
            <a:r>
              <a:rPr lang="sv-SE" altLang="en-US" sz="3600" dirty="0"/>
              <a:t> antar data, </a:t>
            </a:r>
            <a:r>
              <a:rPr lang="sv-SE" altLang="en-US" sz="3600" dirty="0" err="1"/>
              <a:t>untuk</a:t>
            </a:r>
            <a:r>
              <a:rPr lang="sv-SE" altLang="en-US" sz="3600" dirty="0"/>
              <a:t> </a:t>
            </a:r>
            <a:r>
              <a:rPr lang="sv-SE" altLang="en-US" sz="3600" dirty="0" err="1"/>
              <a:t>menggambarkannya</a:t>
            </a:r>
            <a:r>
              <a:rPr lang="sv-SE" altLang="en-US" sz="3600" dirty="0"/>
              <a:t> </a:t>
            </a:r>
            <a:r>
              <a:rPr lang="sv-SE" altLang="en-US" sz="3600" dirty="0" err="1"/>
              <a:t>digunakan</a:t>
            </a:r>
            <a:r>
              <a:rPr lang="sv-SE" altLang="en-US" sz="3600" dirty="0"/>
              <a:t> </a:t>
            </a:r>
            <a:r>
              <a:rPr lang="sv-SE" altLang="en-US" sz="3600" dirty="0" err="1"/>
              <a:t>beberapa</a:t>
            </a:r>
            <a:r>
              <a:rPr lang="sv-SE" altLang="en-US" sz="3600" dirty="0"/>
              <a:t> </a:t>
            </a:r>
            <a:r>
              <a:rPr lang="sv-SE" altLang="en-US" sz="3600" dirty="0" err="1"/>
              <a:t>notasi</a:t>
            </a:r>
            <a:r>
              <a:rPr lang="sv-SE" altLang="en-US" sz="3600" dirty="0"/>
              <a:t> dan </a:t>
            </a:r>
            <a:r>
              <a:rPr lang="sv-SE" altLang="en-US" sz="3600" dirty="0" err="1"/>
              <a:t>simbol</a:t>
            </a:r>
            <a:r>
              <a:rPr lang="sv-SE" altLang="en-US" sz="3600" dirty="0"/>
              <a:t>. </a:t>
            </a:r>
            <a:r>
              <a:rPr lang="sv-SE" altLang="en-US" sz="3600" dirty="0" err="1"/>
              <a:t>Pada</a:t>
            </a:r>
            <a:r>
              <a:rPr lang="sv-SE" altLang="en-US" sz="3600" dirty="0"/>
              <a:t> </a:t>
            </a:r>
            <a:r>
              <a:rPr lang="sv-SE" altLang="en-US" sz="3600" dirty="0" err="1"/>
              <a:t>dasarnya</a:t>
            </a:r>
            <a:r>
              <a:rPr lang="sv-SE" altLang="en-US" sz="3600" dirty="0"/>
              <a:t> </a:t>
            </a:r>
            <a:r>
              <a:rPr lang="sv-SE" altLang="en-US" sz="3600" dirty="0" err="1"/>
              <a:t>ada</a:t>
            </a:r>
            <a:r>
              <a:rPr lang="sv-SE" altLang="en-US" sz="3600" dirty="0"/>
              <a:t> tiga </a:t>
            </a:r>
            <a:r>
              <a:rPr lang="sv-SE" altLang="en-US" sz="3600" dirty="0" err="1"/>
              <a:t>simbol</a:t>
            </a:r>
            <a:r>
              <a:rPr lang="sv-SE" altLang="en-US" sz="3600" dirty="0"/>
              <a:t> yang </a:t>
            </a:r>
            <a:r>
              <a:rPr lang="sv-SE" altLang="en-US" sz="3600" dirty="0" err="1"/>
              <a:t>digunakan</a:t>
            </a:r>
            <a:r>
              <a:rPr lang="sv-SE" altLang="en-US" sz="3600" dirty="0"/>
              <a:t>, </a:t>
            </a:r>
            <a:r>
              <a:rPr lang="sv-SE" altLang="en-US" sz="3600" dirty="0" err="1"/>
              <a:t>yaitu</a:t>
            </a:r>
            <a:r>
              <a:rPr lang="sv-SE" altLang="en-US" sz="3600" dirty="0"/>
              <a:t> 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sv-SE" altLang="en-US" sz="3600" dirty="0"/>
              <a:t>1. </a:t>
            </a:r>
            <a:r>
              <a:rPr lang="sv-SE" altLang="en-US" sz="3600" dirty="0" err="1"/>
              <a:t>Entity</a:t>
            </a:r>
            <a:endParaRPr lang="sv-SE" altLang="en-US" sz="36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3600" dirty="0"/>
              <a:t>2. </a:t>
            </a:r>
            <a:r>
              <a:rPr lang="en-US" altLang="en-US" sz="3600" dirty="0" err="1"/>
              <a:t>Atribut</a:t>
            </a:r>
            <a:endParaRPr lang="en-US" altLang="en-US" sz="36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3600" dirty="0"/>
              <a:t>3.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5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5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sv-SE" altLang="en-US" sz="3600" dirty="0" err="1"/>
              <a:t>Entity</a:t>
            </a:r>
            <a:r>
              <a:rPr lang="sv-SE" altLang="en-US" sz="3600" dirty="0"/>
              <a:t> </a:t>
            </a:r>
            <a:r>
              <a:rPr lang="sv-SE" altLang="en-US" sz="3600" dirty="0" err="1"/>
              <a:t>merupakan</a:t>
            </a:r>
            <a:r>
              <a:rPr lang="sv-SE" altLang="en-US" sz="3600" dirty="0"/>
              <a:t> </a:t>
            </a:r>
            <a:r>
              <a:rPr lang="sv-SE" altLang="en-US" sz="3600" dirty="0" err="1"/>
              <a:t>objek</a:t>
            </a:r>
            <a:r>
              <a:rPr lang="sv-SE" altLang="en-US" sz="3600" dirty="0"/>
              <a:t> yang </a:t>
            </a:r>
            <a:r>
              <a:rPr lang="sv-SE" altLang="en-US" sz="3600" dirty="0" err="1"/>
              <a:t>mewakili</a:t>
            </a:r>
            <a:r>
              <a:rPr lang="sv-SE" altLang="en-US" sz="3600" dirty="0"/>
              <a:t> </a:t>
            </a:r>
            <a:r>
              <a:rPr lang="sv-SE" altLang="en-US" sz="3600" dirty="0" err="1"/>
              <a:t>sesuatu</a:t>
            </a:r>
            <a:r>
              <a:rPr lang="sv-SE" altLang="en-US" sz="3600" dirty="0"/>
              <a:t> yang </a:t>
            </a:r>
            <a:r>
              <a:rPr lang="sv-SE" altLang="en-US" sz="3600" dirty="0" err="1"/>
              <a:t>nyata</a:t>
            </a:r>
            <a:r>
              <a:rPr lang="sv-SE" altLang="en-US" sz="3600" dirty="0"/>
              <a:t> dan </a:t>
            </a:r>
            <a:r>
              <a:rPr lang="sv-SE" altLang="en-US" sz="3600" dirty="0" err="1"/>
              <a:t>dapat</a:t>
            </a:r>
            <a:r>
              <a:rPr lang="sv-SE" altLang="en-US" sz="3600" dirty="0"/>
              <a:t> </a:t>
            </a:r>
            <a:r>
              <a:rPr lang="sv-SE" altLang="en-US" sz="3600" dirty="0" err="1"/>
              <a:t>dibedakan</a:t>
            </a:r>
            <a:r>
              <a:rPr lang="sv-SE" altLang="en-US" sz="3600" dirty="0"/>
              <a:t> dari </a:t>
            </a:r>
            <a:r>
              <a:rPr lang="sv-SE" altLang="en-US" sz="3600" dirty="0" err="1"/>
              <a:t>sesuatu</a:t>
            </a:r>
            <a:r>
              <a:rPr lang="sv-SE" altLang="en-US" sz="3600" dirty="0"/>
              <a:t> yang </a:t>
            </a:r>
            <a:r>
              <a:rPr lang="sv-SE" altLang="en-US" sz="3600" dirty="0" err="1"/>
              <a:t>lain</a:t>
            </a:r>
            <a:r>
              <a:rPr lang="sv-SE" altLang="en-US" sz="3600" dirty="0"/>
              <a:t> (</a:t>
            </a:r>
            <a:r>
              <a:rPr lang="sv-SE" altLang="en-US" sz="3600" dirty="0" err="1"/>
              <a:t>Fathansyah</a:t>
            </a:r>
            <a:r>
              <a:rPr lang="sv-SE" altLang="en-US" sz="3600" dirty="0"/>
              <a:t>, 1999: 30).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sv-SE" altLang="en-US" sz="3600" dirty="0" err="1"/>
              <a:t>Simbol</a:t>
            </a:r>
            <a:r>
              <a:rPr lang="sv-SE" altLang="en-US" sz="3600" dirty="0"/>
              <a:t> dari </a:t>
            </a:r>
            <a:r>
              <a:rPr lang="sv-SE" altLang="en-US" sz="3600" dirty="0" err="1"/>
              <a:t>entity</a:t>
            </a:r>
            <a:r>
              <a:rPr lang="sv-SE" altLang="en-US" sz="3600" dirty="0"/>
              <a:t> ini </a:t>
            </a:r>
            <a:r>
              <a:rPr lang="sv-SE" altLang="en-US" sz="3600" dirty="0" err="1"/>
              <a:t>biasanya</a:t>
            </a:r>
            <a:r>
              <a:rPr lang="sv-SE" altLang="en-US" sz="3600" dirty="0"/>
              <a:t> </a:t>
            </a:r>
            <a:r>
              <a:rPr lang="sv-SE" altLang="en-US" sz="3600" dirty="0" err="1"/>
              <a:t>digambarkan</a:t>
            </a:r>
            <a:r>
              <a:rPr lang="sv-SE" altLang="en-US" sz="3600" dirty="0"/>
              <a:t> </a:t>
            </a:r>
            <a:r>
              <a:rPr lang="sv-SE" altLang="en-US" sz="3600" dirty="0" err="1"/>
              <a:t>dengan</a:t>
            </a:r>
            <a:r>
              <a:rPr lang="sv-SE" altLang="en-US" sz="3600" dirty="0"/>
              <a:t> </a:t>
            </a:r>
            <a:r>
              <a:rPr lang="sv-SE" altLang="en-US" sz="3600" dirty="0" err="1"/>
              <a:t>persegi</a:t>
            </a:r>
            <a:r>
              <a:rPr lang="sv-SE" altLang="en-US" sz="3600" dirty="0"/>
              <a:t> </a:t>
            </a:r>
            <a:r>
              <a:rPr lang="sv-SE" altLang="en-US" sz="3600" dirty="0" err="1"/>
              <a:t>panjang</a:t>
            </a:r>
            <a:r>
              <a:rPr lang="sv-SE" altLang="en-US" sz="3600" dirty="0"/>
              <a:t>.</a:t>
            </a:r>
            <a:r>
              <a:rPr lang="en-US" altLang="en-US" sz="3600" dirty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fr-FR" altLang="en-US" sz="3600" dirty="0"/>
              <a:t>Type </a:t>
            </a:r>
            <a:r>
              <a:rPr lang="fr-FR" altLang="en-US" sz="3600" dirty="0" err="1"/>
              <a:t>Entity</a:t>
            </a:r>
            <a:r>
              <a:rPr lang="fr-FR" altLang="en-US" sz="3600" dirty="0"/>
              <a:t> </a:t>
            </a:r>
            <a:r>
              <a:rPr lang="fr-FR" altLang="en-US" sz="3600" dirty="0" err="1"/>
              <a:t>terdiri</a:t>
            </a:r>
            <a:r>
              <a:rPr lang="fr-FR" altLang="en-US" sz="3600" dirty="0"/>
              <a:t> </a:t>
            </a:r>
            <a:r>
              <a:rPr lang="fr-FR" altLang="en-US" sz="3600" dirty="0" err="1"/>
              <a:t>atas</a:t>
            </a:r>
            <a:r>
              <a:rPr lang="fr-FR" altLang="en-US" sz="3600" dirty="0"/>
              <a:t> 2, </a:t>
            </a:r>
            <a:r>
              <a:rPr lang="fr-FR" altLang="en-US" sz="3600" dirty="0" err="1"/>
              <a:t>yaitu</a:t>
            </a:r>
            <a:r>
              <a:rPr lang="fr-FR" altLang="en-US" sz="3600" dirty="0"/>
              <a:t> 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fr-FR" altLang="en-US" sz="3600" dirty="0"/>
              <a:t>1. </a:t>
            </a:r>
            <a:r>
              <a:rPr lang="fr-FR" altLang="en-US" sz="3600" dirty="0" err="1"/>
              <a:t>Strong</a:t>
            </a:r>
            <a:r>
              <a:rPr lang="fr-FR" altLang="en-US" sz="3600" dirty="0"/>
              <a:t> </a:t>
            </a:r>
            <a:r>
              <a:rPr lang="fr-FR" altLang="en-US" sz="3600" dirty="0" err="1"/>
              <a:t>Entity</a:t>
            </a:r>
            <a:endParaRPr lang="fr-FR" altLang="en-US" sz="36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3600" dirty="0"/>
              <a:t>2. Weak Entity</a:t>
            </a:r>
          </a:p>
          <a:p>
            <a:pPr marL="11430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6</a:t>
            </a:fld>
            <a:endParaRPr lang="id-ID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4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7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828800"/>
            <a:ext cx="9077632" cy="404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fr-FR" altLang="en-US" sz="3200" dirty="0" err="1"/>
              <a:t>Strong</a:t>
            </a:r>
            <a:r>
              <a:rPr lang="fr-FR" altLang="en-US" sz="3200" dirty="0"/>
              <a:t> </a:t>
            </a:r>
            <a:r>
              <a:rPr lang="fr-FR" altLang="en-US" sz="3200" dirty="0" err="1"/>
              <a:t>Entity</a:t>
            </a:r>
            <a:r>
              <a:rPr lang="fr-FR" altLang="en-US" sz="3200" dirty="0"/>
              <a:t> : </a:t>
            </a:r>
            <a:r>
              <a:rPr lang="fr-FR" altLang="en-US" sz="3200" dirty="0" err="1"/>
              <a:t>Entity</a:t>
            </a:r>
            <a:r>
              <a:rPr lang="fr-FR" altLang="en-US" sz="3200" dirty="0"/>
              <a:t> yang </a:t>
            </a:r>
            <a:r>
              <a:rPr lang="fr-FR" altLang="en-US" sz="3200" dirty="0" err="1"/>
              <a:t>dapat</a:t>
            </a:r>
            <a:r>
              <a:rPr lang="fr-FR" altLang="en-US" sz="3200" dirty="0"/>
              <a:t> </a:t>
            </a:r>
            <a:r>
              <a:rPr lang="fr-FR" altLang="en-US" sz="3200" dirty="0" err="1"/>
              <a:t>berdiri</a:t>
            </a:r>
            <a:r>
              <a:rPr lang="fr-FR" altLang="en-US" sz="3200" dirty="0"/>
              <a:t> </a:t>
            </a:r>
            <a:r>
              <a:rPr lang="fr-FR" altLang="en-US" sz="3200" dirty="0" err="1"/>
              <a:t>sendiri</a:t>
            </a:r>
            <a:r>
              <a:rPr lang="fr-FR" altLang="en-US" sz="3200" dirty="0"/>
              <a:t> </a:t>
            </a:r>
            <a:r>
              <a:rPr lang="fr-FR" altLang="en-US" sz="3200" dirty="0" err="1"/>
              <a:t>tidak</a:t>
            </a:r>
            <a:r>
              <a:rPr lang="fr-FR" altLang="en-US" sz="3200" dirty="0"/>
              <a:t> </a:t>
            </a:r>
            <a:r>
              <a:rPr lang="fr-FR" altLang="en-US" sz="3200" dirty="0" err="1"/>
              <a:t>bergantung</a:t>
            </a:r>
            <a:r>
              <a:rPr lang="fr-FR" altLang="en-US" sz="3200" dirty="0"/>
              <a:t> </a:t>
            </a:r>
            <a:r>
              <a:rPr lang="fr-FR" altLang="en-US" sz="3200" dirty="0" err="1"/>
              <a:t>pada</a:t>
            </a:r>
            <a:r>
              <a:rPr lang="fr-FR" altLang="en-US" sz="3200" dirty="0"/>
              <a:t> </a:t>
            </a:r>
            <a:r>
              <a:rPr lang="fr-FR" altLang="en-US" sz="3200" dirty="0" err="1"/>
              <a:t>Entity</a:t>
            </a:r>
            <a:r>
              <a:rPr lang="fr-FR" altLang="en-US" sz="3200" dirty="0"/>
              <a:t> </a:t>
            </a:r>
            <a:r>
              <a:rPr lang="fr-FR" altLang="en-US" sz="3200" dirty="0" err="1"/>
              <a:t>lain</a:t>
            </a:r>
            <a:r>
              <a:rPr lang="fr-FR" altLang="en-US" sz="3200" dirty="0"/>
              <a:t>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fr-FR" altLang="en-US" sz="3200" dirty="0"/>
              <a:t>Symbol :</a:t>
            </a:r>
            <a:endParaRPr lang="en-US" altLang="en-US" sz="32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fr-FR" altLang="en-US" sz="32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fr-FR" altLang="en-US" sz="32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fr-FR" altLang="en-US" sz="32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fr-FR" altLang="en-US" sz="32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fr-FR" altLang="en-US" sz="3200" dirty="0" err="1"/>
              <a:t>Contoh</a:t>
            </a:r>
            <a:r>
              <a:rPr lang="fr-FR" altLang="en-US" sz="3200" dirty="0"/>
              <a:t> : </a:t>
            </a:r>
            <a:r>
              <a:rPr lang="fr-FR" altLang="en-US" sz="3200" dirty="0" err="1"/>
              <a:t>Mahasiswa</a:t>
            </a:r>
            <a:endParaRPr lang="en-US" altLang="en-US" sz="32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33367" y="3685048"/>
            <a:ext cx="2016125" cy="88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8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799" y="1828800"/>
            <a:ext cx="10228007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sv-SE" altLang="en-US" sz="3200" dirty="0" err="1"/>
              <a:t>Weak</a:t>
            </a:r>
            <a:r>
              <a:rPr lang="sv-SE" altLang="en-US" sz="3200" dirty="0"/>
              <a:t> </a:t>
            </a:r>
            <a:r>
              <a:rPr lang="sv-SE" altLang="en-US" sz="3200" dirty="0" err="1"/>
              <a:t>Entity</a:t>
            </a:r>
            <a:r>
              <a:rPr lang="sv-SE" altLang="en-US" sz="3200" dirty="0"/>
              <a:t> : </a:t>
            </a:r>
            <a:r>
              <a:rPr lang="sv-SE" altLang="en-US" sz="3200" dirty="0" err="1"/>
              <a:t>Entity</a:t>
            </a:r>
            <a:r>
              <a:rPr lang="sv-SE" altLang="en-US" sz="3200" dirty="0"/>
              <a:t> yang </a:t>
            </a:r>
            <a:r>
              <a:rPr lang="sv-SE" altLang="en-US" sz="3200" dirty="0" err="1"/>
              <a:t>bergantung</a:t>
            </a:r>
            <a:r>
              <a:rPr lang="sv-SE" altLang="en-US" sz="3200" dirty="0"/>
              <a:t> </a:t>
            </a:r>
            <a:r>
              <a:rPr lang="sv-SE" altLang="en-US" sz="3200" dirty="0" err="1"/>
              <a:t>pada</a:t>
            </a:r>
            <a:r>
              <a:rPr lang="sv-SE" altLang="en-US" sz="3200" dirty="0"/>
              <a:t> Strong </a:t>
            </a:r>
            <a:r>
              <a:rPr lang="sv-SE" altLang="en-US" sz="3200" dirty="0" err="1"/>
              <a:t>Entity</a:t>
            </a:r>
            <a:r>
              <a:rPr lang="sv-SE" altLang="en-US" sz="3200" dirty="0"/>
              <a:t>.</a:t>
            </a:r>
          </a:p>
          <a:p>
            <a:pPr marL="0" indent="0">
              <a:buFontTx/>
              <a:buNone/>
            </a:pPr>
            <a:r>
              <a:rPr lang="sv-SE" altLang="en-US" sz="3200" dirty="0"/>
              <a:t>Symbol :	</a:t>
            </a:r>
            <a:endParaRPr lang="en-US" altLang="en-US" sz="3200" dirty="0"/>
          </a:p>
          <a:p>
            <a:pPr marL="0" indent="0">
              <a:buFontTx/>
              <a:buNone/>
            </a:pPr>
            <a:endParaRPr lang="sv-SE" altLang="en-US" sz="3200" dirty="0"/>
          </a:p>
          <a:p>
            <a:pPr marL="0" indent="0">
              <a:buFontTx/>
              <a:buNone/>
            </a:pPr>
            <a:endParaRPr lang="sv-SE" altLang="en-US" sz="3200" dirty="0"/>
          </a:p>
          <a:p>
            <a:pPr marL="0" indent="0">
              <a:buFontTx/>
              <a:buNone/>
            </a:pPr>
            <a:endParaRPr lang="sv-SE" altLang="en-US" sz="3200" dirty="0"/>
          </a:p>
          <a:p>
            <a:pPr marL="0" indent="0">
              <a:buFontTx/>
              <a:buNone/>
            </a:pPr>
            <a:r>
              <a:rPr lang="sv-SE" altLang="en-US" sz="3200" dirty="0" err="1"/>
              <a:t>Contoh</a:t>
            </a:r>
            <a:r>
              <a:rPr lang="sv-SE" altLang="en-US" sz="3200" dirty="0"/>
              <a:t> : </a:t>
            </a:r>
            <a:r>
              <a:rPr lang="sv-SE" altLang="en-US" sz="3200" dirty="0" err="1"/>
              <a:t>Orang</a:t>
            </a:r>
            <a:r>
              <a:rPr lang="sv-SE" altLang="en-US" sz="3200" dirty="0"/>
              <a:t> Tua</a:t>
            </a:r>
            <a:r>
              <a:rPr lang="en-US" altLang="en-US" sz="3200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55495" y="3466840"/>
            <a:ext cx="1728788" cy="860425"/>
            <a:chOff x="2555875" y="3284538"/>
            <a:chExt cx="1728788" cy="86042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555875" y="3284538"/>
              <a:ext cx="1728788" cy="860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70175" y="3429000"/>
              <a:ext cx="1470025" cy="631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46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>
                <a:solidFill>
                  <a:srgbClr val="2F5897"/>
                </a:solidFill>
              </a:rPr>
              <a:pPr/>
              <a:t>9</a:t>
            </a:fld>
            <a:endParaRPr lang="id-ID">
              <a:solidFill>
                <a:srgbClr val="2F5897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0129" y="5017578"/>
            <a:ext cx="122396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charset="0"/>
              </a:rPr>
              <a:t>Pegawai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3964092" y="523506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413604" y="523506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2884592" y="4658803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532292" y="473024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7348642" y="4658803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8213829" y="473024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79767" y="4369878"/>
            <a:ext cx="720725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charset="0"/>
              </a:rPr>
              <a:t>NIP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316392" y="4442903"/>
            <a:ext cx="9366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charset="0"/>
              </a:rPr>
              <a:t>Nama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845404" y="4369878"/>
            <a:ext cx="8636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charset="0"/>
              </a:rPr>
              <a:t>nama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524229" y="465880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7061304" y="469690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8140804" y="4442903"/>
            <a:ext cx="9366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charset="0"/>
              </a:rPr>
              <a:t>status</a:t>
            </a:r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7421667" y="5017578"/>
            <a:ext cx="1800225" cy="576262"/>
            <a:chOff x="3833" y="2115"/>
            <a:chExt cx="1134" cy="363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833" y="2115"/>
              <a:ext cx="113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878" y="2160"/>
              <a:ext cx="1043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charset="0"/>
                </a:rPr>
                <a:t>Tanggungan</a:t>
              </a: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4684817" y="4873115"/>
            <a:ext cx="1873250" cy="719138"/>
            <a:chOff x="2200" y="2387"/>
            <a:chExt cx="1180" cy="453"/>
          </a:xfrm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2200" y="2387"/>
              <a:ext cx="1180" cy="45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endParaRPr lang="en-US" altLang="en-US">
                <a:latin typeface="Times New Roman" charset="0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336" y="2456"/>
              <a:ext cx="953" cy="31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charset="0"/>
                </a:rPr>
                <a:t>miliki</a:t>
              </a:r>
            </a:p>
          </p:txBody>
        </p:sp>
      </p:grp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2956029" y="2137853"/>
            <a:ext cx="2889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7997929" y="2930015"/>
            <a:ext cx="431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020992" y="1561590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charset="0"/>
              </a:rPr>
              <a:t>Entitas kuat (Strong Entity)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600804" y="2360103"/>
            <a:ext cx="403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>
                <a:latin typeface="Times New Roman" charset="0"/>
              </a:rPr>
              <a:t>Entitas Lemah (Weak Entity)</a:t>
            </a:r>
          </a:p>
        </p:txBody>
      </p:sp>
    </p:spTree>
    <p:extLst>
      <p:ext uri="{BB962C8B-B14F-4D97-AF65-F5344CB8AC3E}">
        <p14:creationId xmlns:p14="http://schemas.microsoft.com/office/powerpoint/2010/main" val="92640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92</TotalTime>
  <Words>1462</Words>
  <Application>Microsoft Macintosh PowerPoint</Application>
  <PresentationFormat>Widescreen</PresentationFormat>
  <Paragraphs>332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Corbel</vt:lpstr>
      <vt:lpstr>Symbol</vt:lpstr>
      <vt:lpstr>Times New Roman</vt:lpstr>
      <vt:lpstr>Verdana</vt:lpstr>
      <vt:lpstr>Wingdings 3</vt:lpstr>
      <vt:lpstr>Office Theme</vt:lpstr>
      <vt:lpstr>ERD</vt:lpstr>
      <vt:lpstr>Outline</vt:lpstr>
      <vt:lpstr>MENGAPA HARUS MENGGUNAKAN ERD?</vt:lpstr>
      <vt:lpstr>FUNGSI ERD</vt:lpstr>
      <vt:lpstr>ENTITY RELATIONSHIP DIAGRAM</vt:lpstr>
      <vt:lpstr>ENTITY</vt:lpstr>
      <vt:lpstr>Strong entity</vt:lpstr>
      <vt:lpstr>Weak entity</vt:lpstr>
      <vt:lpstr>PowerPoint Presentation</vt:lpstr>
      <vt:lpstr>CONTOH</vt:lpstr>
      <vt:lpstr>Contoh 2</vt:lpstr>
      <vt:lpstr>ATRIBUT</vt:lpstr>
      <vt:lpstr>Jenis atribut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Simbol-simbol er diagram</vt:lpstr>
      <vt:lpstr>Derajat relationship</vt:lpstr>
      <vt:lpstr>Derajat relationship</vt:lpstr>
      <vt:lpstr>Derajat relationship</vt:lpstr>
      <vt:lpstr>Cardinalitas</vt:lpstr>
      <vt:lpstr>Cardinalitas</vt:lpstr>
      <vt:lpstr>Cardinalitas</vt:lpstr>
      <vt:lpstr>Participation Constraint Dependencies</vt:lpstr>
      <vt:lpstr>Langkah-langkah membuat erd</vt:lpstr>
      <vt:lpstr>Latihan 1</vt:lpstr>
      <vt:lpstr>Jawaban latihan 1</vt:lpstr>
      <vt:lpstr>LATIHAN 2</vt:lpstr>
      <vt:lpstr>PowerPoint Presentation</vt:lpstr>
      <vt:lpstr>LATIHAN 3</vt:lpstr>
      <vt:lpstr>PowerPoint Presentation</vt:lpstr>
      <vt:lpstr>SOAL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Annisa Puspa Kirana</dc:creator>
  <cp:lastModifiedBy>elok hamdana</cp:lastModifiedBy>
  <cp:revision>3</cp:revision>
  <dcterms:created xsi:type="dcterms:W3CDTF">2024-02-13T05:00:34Z</dcterms:created>
  <dcterms:modified xsi:type="dcterms:W3CDTF">2024-02-26T03:08:59Z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