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52"/>
  </p:notesMasterIdLst>
  <p:handoutMasterIdLst>
    <p:handoutMasterId r:id="rId53"/>
  </p:handoutMasterIdLst>
  <p:sldIdLst>
    <p:sldId id="256" r:id="rId2"/>
    <p:sldId id="258" r:id="rId3"/>
    <p:sldId id="331" r:id="rId4"/>
    <p:sldId id="271" r:id="rId5"/>
    <p:sldId id="272" r:id="rId6"/>
    <p:sldId id="270" r:id="rId7"/>
    <p:sldId id="273" r:id="rId8"/>
    <p:sldId id="268" r:id="rId9"/>
    <p:sldId id="269" r:id="rId10"/>
    <p:sldId id="343" r:id="rId11"/>
    <p:sldId id="299" r:id="rId12"/>
    <p:sldId id="341" r:id="rId13"/>
    <p:sldId id="274" r:id="rId14"/>
    <p:sldId id="275" r:id="rId15"/>
    <p:sldId id="305" r:id="rId16"/>
    <p:sldId id="276" r:id="rId17"/>
    <p:sldId id="277" r:id="rId18"/>
    <p:sldId id="278" r:id="rId19"/>
    <p:sldId id="279" r:id="rId20"/>
    <p:sldId id="280" r:id="rId21"/>
    <p:sldId id="333" r:id="rId22"/>
    <p:sldId id="281" r:id="rId23"/>
    <p:sldId id="344" r:id="rId24"/>
    <p:sldId id="345" r:id="rId25"/>
    <p:sldId id="347" r:id="rId26"/>
    <p:sldId id="348" r:id="rId27"/>
    <p:sldId id="283" r:id="rId28"/>
    <p:sldId id="339" r:id="rId29"/>
    <p:sldId id="286" r:id="rId30"/>
    <p:sldId id="287" r:id="rId31"/>
    <p:sldId id="288" r:id="rId32"/>
    <p:sldId id="340" r:id="rId33"/>
    <p:sldId id="291" r:id="rId34"/>
    <p:sldId id="292" r:id="rId35"/>
    <p:sldId id="311" r:id="rId36"/>
    <p:sldId id="349" r:id="rId37"/>
    <p:sldId id="293" r:id="rId38"/>
    <p:sldId id="262" r:id="rId39"/>
    <p:sldId id="263" r:id="rId40"/>
    <p:sldId id="290" r:id="rId41"/>
    <p:sldId id="264" r:id="rId42"/>
    <p:sldId id="265" r:id="rId43"/>
    <p:sldId id="266" r:id="rId44"/>
    <p:sldId id="267" r:id="rId45"/>
    <p:sldId id="295" r:id="rId46"/>
    <p:sldId id="296" r:id="rId47"/>
    <p:sldId id="297" r:id="rId48"/>
    <p:sldId id="350" r:id="rId49"/>
    <p:sldId id="303" r:id="rId50"/>
    <p:sldId id="304" r:id="rId5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Gaya Medium 4 - Akse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03447BB-5D67-496B-8E87-E561075AD55C}" styleName="Gaya Gelap 1 - Akse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Gaya Gelap 1 - Akse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Gaya Gelap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37"/>
    <p:restoredTop sz="94709"/>
  </p:normalViewPr>
  <p:slideViewPr>
    <p:cSldViewPr>
      <p:cViewPr varScale="1">
        <p:scale>
          <a:sx n="65" d="100"/>
          <a:sy n="65" d="100"/>
        </p:scale>
        <p:origin x="96" y="60"/>
      </p:cViewPr>
      <p:guideLst>
        <p:guide orient="horz" pos="2160"/>
        <p:guide pos="2880"/>
      </p:guideLst>
    </p:cSldViewPr>
  </p:slideViewPr>
  <p:outlineViewPr>
    <p:cViewPr>
      <p:scale>
        <a:sx n="33" d="100"/>
        <a:sy n="33" d="100"/>
      </p:scale>
      <p:origin x="0" y="-80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5D96E-A37A-445B-BD35-E5D98C4371A6}" type="datetimeFigureOut">
              <a:rPr lang="id-ID" smtClean="0"/>
              <a:t>15/03/2020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08F1AD-68C9-420B-A8CA-52A4DED6145B}" type="slidenum">
              <a:rPr lang="id-ID" smtClean="0"/>
              <a:t>‹#›</a:t>
            </a:fld>
            <a:endParaRPr lang="id-ID"/>
          </a:p>
        </p:txBody>
      </p:sp>
    </p:spTree>
    <p:extLst>
      <p:ext uri="{BB962C8B-B14F-4D97-AF65-F5344CB8AC3E}">
        <p14:creationId xmlns:p14="http://schemas.microsoft.com/office/powerpoint/2010/main" val="2770393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0F936-1012-9D44-BA07-212877D048EE}" type="datetimeFigureOut">
              <a:rPr lang="id-ID" smtClean="0"/>
              <a:t>15/03/2020</a:t>
            </a:fld>
            <a:endParaRPr lang="id-ID"/>
          </a:p>
        </p:txBody>
      </p:sp>
      <p:sp>
        <p:nvSpPr>
          <p:cNvPr id="4" name="Tampungan Gambar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14C4F-29DD-FC4D-94F1-7954D3358516}" type="slidenum">
              <a:rPr lang="id-ID" smtClean="0"/>
              <a:t>‹#›</a:t>
            </a:fld>
            <a:endParaRPr lang="id-ID"/>
          </a:p>
        </p:txBody>
      </p:sp>
    </p:spTree>
    <p:extLst>
      <p:ext uri="{BB962C8B-B14F-4D97-AF65-F5344CB8AC3E}">
        <p14:creationId xmlns:p14="http://schemas.microsoft.com/office/powerpoint/2010/main" val="131368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2048D65-F2C5-4986-A7FB-376AE384668B}" type="slidenum">
              <a:rPr lang="en-US" smtClean="0"/>
              <a:t>9</a:t>
            </a:fld>
            <a:endParaRPr lang="en-US"/>
          </a:p>
        </p:txBody>
      </p:sp>
    </p:spTree>
    <p:extLst>
      <p:ext uri="{BB962C8B-B14F-4D97-AF65-F5344CB8AC3E}">
        <p14:creationId xmlns:p14="http://schemas.microsoft.com/office/powerpoint/2010/main" val="52202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979DF6EC-85F2-48BC-AEF0-02E21F5A65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013C1B0D-9C9D-42FC-B7FB-FCA946FFC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a:extLst>
              <a:ext uri="{FF2B5EF4-FFF2-40B4-BE49-F238E27FC236}">
                <a16:creationId xmlns:a16="http://schemas.microsoft.com/office/drawing/2014/main" id="{80B681FB-1C87-4CF6-B4E4-234E01D4C4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9D29DB-B59C-4FEA-9496-46F5EA1290A8}" type="slidenum">
              <a:rPr lang="en-US" altLang="en-US"/>
              <a:pPr eaLnBrk="1" hangingPunct="1"/>
              <a:t>39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ma Mata Kuliah">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5897FC8-85E0-4BD4-AFA3-40E3EEFB95C8}" type="datetime1">
              <a:rPr lang="id-ID" smtClean="0"/>
              <a:t>15/03/2020</a:t>
            </a:fld>
            <a:endParaRPr lang="id-ID"/>
          </a:p>
        </p:txBody>
      </p:sp>
      <p:sp>
        <p:nvSpPr>
          <p:cNvPr id="5" name="Footer Placeholder 4"/>
          <p:cNvSpPr>
            <a:spLocks noGrp="1"/>
          </p:cNvSpPr>
          <p:nvPr>
            <p:ph type="ftr" sz="quarter" idx="11"/>
          </p:nvPr>
        </p:nvSpPr>
        <p:spPr/>
        <p:txBody>
          <a:bodyPr/>
          <a:lstStyle/>
          <a:p>
            <a:endParaRPr lang="id-ID" dirty="0"/>
          </a:p>
        </p:txBody>
      </p:sp>
      <p:sp>
        <p:nvSpPr>
          <p:cNvPr id="11" name="Rectangle 10"/>
          <p:cNvSpPr/>
          <p:nvPr/>
        </p:nvSpPr>
        <p:spPr>
          <a:xfrm>
            <a:off x="575849" y="4552792"/>
            <a:ext cx="8062625"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4882" y="3139439"/>
            <a:ext cx="8065477"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4" y="4648200"/>
            <a:ext cx="7889636"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604704" y="3625334"/>
            <a:ext cx="7927735" cy="820900"/>
          </a:xfrm>
        </p:spPr>
        <p:txBody>
          <a:bodyPr anchor="b" anchorCtr="0">
            <a:noAutofit/>
          </a:bodyPr>
          <a:lstStyle>
            <a:lvl1pPr>
              <a:defRPr sz="3200">
                <a:solidFill>
                  <a:schemeClr val="accent1">
                    <a:lumMod val="50000"/>
                  </a:schemeClr>
                </a:solidFill>
              </a:defRPr>
            </a:lvl1pPr>
          </a:lstStyle>
          <a:p>
            <a:r>
              <a:rPr lang="en-US" dirty="0"/>
              <a:t>Click to edit Master title style</a:t>
            </a:r>
          </a:p>
        </p:txBody>
      </p:sp>
      <p:pic>
        <p:nvPicPr>
          <p:cNvPr id="1026" name="Picture 2" descr="C:\Users\TOSHIBA\Pictures\logo_polinema cop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16443" y="390900"/>
            <a:ext cx="2304256" cy="231454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userDrawn="1"/>
        </p:nvSpPr>
        <p:spPr>
          <a:xfrm>
            <a:off x="2555831" y="3255013"/>
            <a:ext cx="4032448" cy="2865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dirty="0"/>
          </a:p>
        </p:txBody>
      </p:sp>
      <p:sp>
        <p:nvSpPr>
          <p:cNvPr id="16" name="Subtitle 2"/>
          <p:cNvSpPr txBox="1">
            <a:spLocks/>
          </p:cNvSpPr>
          <p:nvPr userDrawn="1"/>
        </p:nvSpPr>
        <p:spPr>
          <a:xfrm>
            <a:off x="642803" y="3187824"/>
            <a:ext cx="7889636" cy="392425"/>
          </a:xfrm>
          <a:prstGeom prst="rect">
            <a:avLst/>
          </a:prstGeom>
        </p:spPr>
        <p:txBody>
          <a:bodyPr vert="horz" lIns="91440" tIns="45720" rIns="91440" bIns="45720" rtlCol="0" anchor="ctr">
            <a:norm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1600" b="1" i="0" u="sng" dirty="0">
                <a:solidFill>
                  <a:schemeClr val="bg1">
                    <a:lumMod val="50000"/>
                  </a:schemeClr>
                </a:solidFill>
              </a:rPr>
              <a:t>Basis</a:t>
            </a:r>
            <a:r>
              <a:rPr lang="en-US" sz="1600" b="1" i="0" u="sng" baseline="0" dirty="0">
                <a:solidFill>
                  <a:schemeClr val="bg1">
                    <a:lumMod val="50000"/>
                  </a:schemeClr>
                </a:solidFill>
              </a:rPr>
              <a:t> Data</a:t>
            </a:r>
            <a:endParaRPr lang="en-US" sz="1600" b="1" i="0" u="sng" dirty="0">
              <a:solidFill>
                <a:schemeClr val="bg1">
                  <a:lumMod val="5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71F40-CC4A-4717-8983-5FDDE85C0BAC}" type="datetime1">
              <a:rPr lang="id-ID" smtClean="0"/>
              <a:t>15/03/2020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CE4B-DB52-4559-B548-AE0E087CE267}" type="datetime1">
              <a:rPr lang="id-ID" smtClean="0"/>
              <a:t>15/03/2020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90"/>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fld id="{014CC240-F42A-4AAE-90B7-DAE80BF9560E}" type="datetime1">
              <a:rPr lang="id-ID" altLang="en-US" smtClean="0"/>
              <a:t>15/03/2020</a:t>
            </a:fld>
            <a:endParaRPr lang="en-US" altLang="en-US"/>
          </a:p>
        </p:txBody>
      </p:sp>
      <p:sp>
        <p:nvSpPr>
          <p:cNvPr id="7" name="Footer Placeholder 6"/>
          <p:cNvSpPr>
            <a:spLocks noGrp="1"/>
          </p:cNvSpPr>
          <p:nvPr>
            <p:ph type="ftr" sz="quarter" idx="11"/>
          </p:nvPr>
        </p:nvSpPr>
        <p:spPr/>
        <p:txBody>
          <a:bodyPr/>
          <a:lstStyle>
            <a:lvl1pPr>
              <a:defRPr/>
            </a:lvl1pPr>
          </a:lstStyle>
          <a:p>
            <a:endParaRPr lang="en-US" altLang="en-US"/>
          </a:p>
        </p:txBody>
      </p:sp>
      <p:sp>
        <p:nvSpPr>
          <p:cNvPr id="8" name="Slide Number Placeholder 7"/>
          <p:cNvSpPr>
            <a:spLocks noGrp="1"/>
          </p:cNvSpPr>
          <p:nvPr>
            <p:ph type="sldNum" sz="quarter" idx="12"/>
          </p:nvPr>
        </p:nvSpPr>
        <p:spPr/>
        <p:txBody>
          <a:bodyPr/>
          <a:lstStyle>
            <a:lvl1pPr>
              <a:defRPr/>
            </a:lvl1pPr>
          </a:lstStyle>
          <a:p>
            <a:fld id="{D455B275-4129-4862-9D90-6E7CC2C91E3C}" type="slidenum">
              <a:rPr lang="en-US" altLang="en-US"/>
              <a:pPr/>
              <a:t>‹#›</a:t>
            </a:fld>
            <a:endParaRPr lang="en-US" altLang="en-US"/>
          </a:p>
        </p:txBody>
      </p:sp>
    </p:spTree>
    <p:extLst>
      <p:ext uri="{BB962C8B-B14F-4D97-AF65-F5344CB8AC3E}">
        <p14:creationId xmlns:p14="http://schemas.microsoft.com/office/powerpoint/2010/main" val="3894833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595BEF4-825A-40BE-B0D3-8F68D6A60F1F}" type="datetime1">
              <a:rPr lang="id-ID" altLang="en-US" smtClean="0"/>
              <a:t>15/03/2020</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D3720C0-CB5D-4750-8E88-07D92F731BA4}" type="slidenum">
              <a:rPr lang="en-US" altLang="en-US"/>
              <a:pPr/>
              <a:t>‹#›</a:t>
            </a:fld>
            <a:endParaRPr lang="en-US" altLang="en-US"/>
          </a:p>
        </p:txBody>
      </p:sp>
    </p:spTree>
    <p:extLst>
      <p:ext uri="{BB962C8B-B14F-4D97-AF65-F5344CB8AC3E}">
        <p14:creationId xmlns:p14="http://schemas.microsoft.com/office/powerpoint/2010/main" val="192697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7170208" cy="1029382"/>
          </a:xfrm>
        </p:spPr>
        <p:txBody>
          <a:bodyPr/>
          <a:lstStyle/>
          <a:p>
            <a:r>
              <a:rPr lang="en-US"/>
              <a:t>Click to edit Master title style</a:t>
            </a:r>
          </a:p>
        </p:txBody>
      </p:sp>
      <p:sp>
        <p:nvSpPr>
          <p:cNvPr id="3" name="Content Placeholder 2"/>
          <p:cNvSpPr>
            <a:spLocks noGrp="1"/>
          </p:cNvSpPr>
          <p:nvPr>
            <p:ph idx="1"/>
          </p:nvPr>
        </p:nvSpPr>
        <p:spPr>
          <a:xfrm>
            <a:off x="457200" y="1556792"/>
            <a:ext cx="8229600" cy="468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52837-D9F4-43FF-8DD6-597941AC0F4D}" type="datetime1">
              <a:rPr lang="id-ID" smtClean="0"/>
              <a:t>15/03/2020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F2288FF-9C2A-44AA-A313-E63F3D3DAB62}" type="datetime1">
              <a:rPr lang="id-ID" smtClean="0"/>
              <a:t>15/03/2020</a:t>
            </a:fld>
            <a:endParaRPr lang="id-ID"/>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849B50-EBE4-45F8-A166-16B4D10125DE}" type="datetime1">
              <a:rPr lang="id-ID" smtClean="0"/>
              <a:t>15/03/2020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AEA3C4-6BB6-48E9-B2C6-3A69B2C959F3}" type="datetime1">
              <a:rPr lang="id-ID" smtClean="0"/>
              <a:t>15/03/2020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147602-0C3C-4CA2-BF58-77D49DA74768}" type="datetime1">
              <a:rPr lang="id-ID" smtClean="0"/>
              <a:t>15/03/2020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BC8CEFE-C2C1-4339-844B-CAFC7B9B0584}" type="datetime1">
              <a:rPr lang="id-ID" smtClean="0"/>
              <a:t>15/03/2020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E7CC9-D438-4113-BDE2-8B0868310B5C}" type="datetime1">
              <a:rPr lang="id-ID" smtClean="0"/>
              <a:t>15/03/2020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5D243CA-806E-402E-87EA-B001B6507DFC}" type="slidenum">
              <a:rPr lang="id-ID" smtClean="0"/>
              <a:t>‹#›</a:t>
            </a:fld>
            <a:endParaRPr lang="id-ID"/>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C6167B7D-D13F-49D4-AF3C-7F7837963421}" type="datetime1">
              <a:rPr lang="id-ID" smtClean="0"/>
              <a:t>15/03/2020</a:t>
            </a:fld>
            <a:endParaRPr lang="id-ID"/>
          </a:p>
        </p:txBody>
      </p:sp>
      <p:sp>
        <p:nvSpPr>
          <p:cNvPr id="7" name="Slide Number Placeholder 6"/>
          <p:cNvSpPr>
            <a:spLocks noGrp="1"/>
          </p:cNvSpPr>
          <p:nvPr>
            <p:ph type="sldNum" sz="quarter" idx="12"/>
          </p:nvPr>
        </p:nvSpPr>
        <p:spPr/>
        <p:txBody>
          <a:bodyPr/>
          <a:lstStyle/>
          <a:p>
            <a:fld id="{C5D243CA-806E-402E-87EA-B001B6507DFC}" type="slidenum">
              <a:rPr lang="id-ID" smtClean="0"/>
              <a:t>‹#›</a:t>
            </a:fld>
            <a:endParaRPr lang="id-ID"/>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id-ID"/>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FC25E8F-BC60-44AD-86F6-C12D1E4DDE34}" type="datetime1">
              <a:rPr lang="id-ID" smtClean="0"/>
              <a:t>15/03/2020</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C5D243CA-806E-402E-87EA-B001B6507DFC}" type="slidenum">
              <a:rPr lang="id-ID" smtClean="0"/>
              <a:t>‹#›</a:t>
            </a:fld>
            <a:endParaRPr lang="id-ID"/>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1" name="Picture 2" descr="C:\Users\TOSHIBA\Pictures\logo_polinema copy.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17552" y="278166"/>
            <a:ext cx="1152128" cy="115727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ctr"/>
          <a:lstStyle/>
          <a:p>
            <a:r>
              <a:rPr lang="id-ID" b="1" i="1" dirty="0"/>
              <a:t>Tim Ajar </a:t>
            </a:r>
            <a:r>
              <a:rPr lang="id-ID" b="1" i="1" dirty="0" err="1"/>
              <a:t>B</a:t>
            </a:r>
            <a:r>
              <a:rPr lang="en-US" b="1" i="1" dirty="0"/>
              <a:t>a</a:t>
            </a:r>
            <a:r>
              <a:rPr lang="id-ID" b="1" i="1" dirty="0"/>
              <a:t>sis Data </a:t>
            </a:r>
            <a:r>
              <a:rPr lang="id-ID" b="1" i="1" dirty="0" err="1"/>
              <a:t>J</a:t>
            </a:r>
            <a:r>
              <a:rPr lang="en-US" b="1" i="1" dirty="0"/>
              <a:t>t</a:t>
            </a:r>
            <a:r>
              <a:rPr lang="id-ID" b="1" i="1" dirty="0"/>
              <a:t>i-</a:t>
            </a:r>
            <a:r>
              <a:rPr lang="id-ID" b="1" i="1" dirty="0" err="1"/>
              <a:t>Polinema</a:t>
            </a:r>
            <a:endParaRPr lang="id-ID" b="1" i="1" dirty="0"/>
          </a:p>
        </p:txBody>
      </p:sp>
      <p:sp>
        <p:nvSpPr>
          <p:cNvPr id="2" name="Title 1"/>
          <p:cNvSpPr>
            <a:spLocks noGrp="1"/>
          </p:cNvSpPr>
          <p:nvPr>
            <p:ph type="ctrTitle"/>
          </p:nvPr>
        </p:nvSpPr>
        <p:spPr>
          <a:xfrm>
            <a:off x="604704" y="3717032"/>
            <a:ext cx="7927735" cy="657194"/>
          </a:xfrm>
        </p:spPr>
        <p:txBody>
          <a:bodyPr anchor="ctr"/>
          <a:lstStyle/>
          <a:p>
            <a:r>
              <a:rPr lang="id-ID" sz="2600" b="1" dirty="0"/>
              <a:t>NORMALISASI</a:t>
            </a:r>
          </a:p>
        </p:txBody>
      </p:sp>
    </p:spTree>
    <p:extLst>
      <p:ext uri="{BB962C8B-B14F-4D97-AF65-F5344CB8AC3E}">
        <p14:creationId xmlns:p14="http://schemas.microsoft.com/office/powerpoint/2010/main" val="72599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C3ED697-D446-4F35-8400-133CB1088501}"/>
              </a:ext>
            </a:extLst>
          </p:cNvPr>
          <p:cNvSpPr>
            <a:spLocks noGrp="1" noChangeArrowheads="1"/>
          </p:cNvSpPr>
          <p:nvPr>
            <p:ph type="title"/>
          </p:nvPr>
        </p:nvSpPr>
        <p:spPr/>
        <p:txBody>
          <a:bodyPr>
            <a:normAutofit/>
          </a:bodyPr>
          <a:lstStyle/>
          <a:p>
            <a:pPr algn="l"/>
            <a:r>
              <a:rPr lang="id-ID" sz="2900" b="1" dirty="0">
                <a:solidFill>
                  <a:schemeClr val="accent1">
                    <a:lumMod val="50000"/>
                  </a:schemeClr>
                </a:solidFill>
                <a:latin typeface="Century Gothic (Body)"/>
              </a:rPr>
              <a:t>Ketergantungan Fungsional (</a:t>
            </a:r>
            <a:r>
              <a:rPr lang="id-ID" sz="2900" b="1" i="1" dirty="0" err="1">
                <a:solidFill>
                  <a:schemeClr val="accent1">
                    <a:lumMod val="50000"/>
                  </a:schemeClr>
                </a:solidFill>
                <a:latin typeface="Century Gothic (Body)"/>
              </a:rPr>
              <a:t>Functional</a:t>
            </a:r>
            <a:r>
              <a:rPr lang="id-ID" sz="2900" b="1" i="1" dirty="0">
                <a:solidFill>
                  <a:schemeClr val="accent1">
                    <a:lumMod val="50000"/>
                  </a:schemeClr>
                </a:solidFill>
                <a:latin typeface="Century Gothic (Body)"/>
              </a:rPr>
              <a:t> </a:t>
            </a:r>
            <a:r>
              <a:rPr lang="id-ID" sz="2900" b="1" i="1" dirty="0" err="1">
                <a:solidFill>
                  <a:schemeClr val="accent1">
                    <a:lumMod val="50000"/>
                  </a:schemeClr>
                </a:solidFill>
                <a:latin typeface="Century Gothic (Body)"/>
              </a:rPr>
              <a:t>Dependency</a:t>
            </a:r>
            <a:r>
              <a:rPr lang="id-ID" sz="2900" b="1" dirty="0">
                <a:solidFill>
                  <a:schemeClr val="accent1">
                    <a:lumMod val="50000"/>
                  </a:schemeClr>
                </a:solidFill>
                <a:latin typeface="Century Gothic (Body)"/>
              </a:rPr>
              <a:t>) (</a:t>
            </a:r>
            <a:r>
              <a:rPr lang="en-US" sz="2900" b="1" dirty="0">
                <a:solidFill>
                  <a:schemeClr val="accent1">
                    <a:lumMod val="50000"/>
                  </a:schemeClr>
                </a:solidFill>
                <a:latin typeface="Century Gothic (Body)"/>
              </a:rPr>
              <a:t>3</a:t>
            </a:r>
            <a:r>
              <a:rPr lang="id-ID" sz="2900" b="1" dirty="0">
                <a:solidFill>
                  <a:schemeClr val="accent1">
                    <a:lumMod val="50000"/>
                  </a:schemeClr>
                </a:solidFill>
                <a:latin typeface="Century Gothic (Body)"/>
              </a:rPr>
              <a:t>)</a:t>
            </a:r>
            <a:endParaRPr lang="en-US" altLang="en-US" sz="2900" b="1" dirty="0">
              <a:latin typeface="Century Gothic (Body)"/>
            </a:endParaRPr>
          </a:p>
        </p:txBody>
      </p:sp>
      <p:sp>
        <p:nvSpPr>
          <p:cNvPr id="20483" name="Rectangle 4">
            <a:extLst>
              <a:ext uri="{FF2B5EF4-FFF2-40B4-BE49-F238E27FC236}">
                <a16:creationId xmlns:a16="http://schemas.microsoft.com/office/drawing/2014/main" id="{0365B995-1B22-47C6-95BF-0C8448178DF6}"/>
              </a:ext>
            </a:extLst>
          </p:cNvPr>
          <p:cNvSpPr>
            <a:spLocks noChangeArrowheads="1"/>
          </p:cNvSpPr>
          <p:nvPr/>
        </p:nvSpPr>
        <p:spPr bwMode="auto">
          <a:xfrm>
            <a:off x="468313" y="1557338"/>
            <a:ext cx="6048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None/>
            </a:pPr>
            <a:r>
              <a:rPr lang="en-US" altLang="en-US" sz="2400"/>
              <a:t>Functional Dependency dari tabel nilai</a:t>
            </a:r>
          </a:p>
        </p:txBody>
      </p:sp>
      <p:sp>
        <p:nvSpPr>
          <p:cNvPr id="77829" name="Rectangle 5">
            <a:extLst>
              <a:ext uri="{FF2B5EF4-FFF2-40B4-BE49-F238E27FC236}">
                <a16:creationId xmlns:a16="http://schemas.microsoft.com/office/drawing/2014/main" id="{7DAC3545-0BA1-4F1B-AFAC-58057D8BBD68}"/>
              </a:ext>
            </a:extLst>
          </p:cNvPr>
          <p:cNvSpPr>
            <a:spLocks noChangeArrowheads="1"/>
          </p:cNvSpPr>
          <p:nvPr/>
        </p:nvSpPr>
        <p:spPr bwMode="auto">
          <a:xfrm>
            <a:off x="468313" y="2060575"/>
            <a:ext cx="8064500" cy="1223963"/>
          </a:xfrm>
          <a:prstGeom prst="rect">
            <a:avLst/>
          </a:prstGeom>
          <a:noFill/>
          <a:ln w="9525">
            <a:noFill/>
            <a:miter lim="800000"/>
            <a:headEnd/>
            <a:tailEnd/>
          </a:ln>
          <a:effectLst/>
        </p:spPr>
        <p:txBody>
          <a:bodyPr/>
          <a:lstStyle/>
          <a:p>
            <a:pPr marL="342900" indent="-342900">
              <a:spcBef>
                <a:spcPct val="20000"/>
              </a:spcBef>
              <a:buClr>
                <a:schemeClr val="hlink"/>
              </a:buClr>
              <a:buSzPct val="80000"/>
              <a:buFont typeface="Wingdings" pitchFamily="2" charset="2"/>
              <a:buChar char="Ø"/>
              <a:defRPr/>
            </a:pPr>
            <a:r>
              <a:rPr lang="en-US" sz="2000" b="1" dirty="0" err="1">
                <a:latin typeface="Arial" charset="0"/>
              </a:rPr>
              <a:t>nim</a:t>
            </a:r>
            <a:r>
              <a:rPr lang="en-US" sz="2000" b="1" dirty="0">
                <a:latin typeface="Arial" charset="0"/>
              </a:rPr>
              <a:t> </a:t>
            </a:r>
            <a:r>
              <a:rPr lang="en-US" sz="2000" b="1" dirty="0">
                <a:latin typeface="Arial" charset="0"/>
                <a:sym typeface="Wingdings" pitchFamily="2" charset="2"/>
              </a:rPr>
              <a:t></a:t>
            </a:r>
            <a:r>
              <a:rPr lang="en-US" sz="2000" b="1" dirty="0">
                <a:latin typeface="Arial" charset="0"/>
              </a:rPr>
              <a:t> </a:t>
            </a:r>
            <a:r>
              <a:rPr lang="en-US" sz="2000" b="1" dirty="0" err="1">
                <a:latin typeface="Arial" charset="0"/>
              </a:rPr>
              <a:t>nama_mhs</a:t>
            </a:r>
            <a:endParaRPr lang="en-US" sz="2000" dirty="0">
              <a:latin typeface="Arial" charset="0"/>
            </a:endParaRPr>
          </a:p>
          <a:p>
            <a:pPr marL="342900" indent="-342900">
              <a:spcBef>
                <a:spcPct val="20000"/>
              </a:spcBef>
              <a:buClr>
                <a:schemeClr val="hlink"/>
              </a:buClr>
              <a:buSzPct val="80000"/>
              <a:buFont typeface="Wingdings" pitchFamily="2" charset="2"/>
              <a:buNone/>
              <a:defRPr/>
            </a:pPr>
            <a:r>
              <a:rPr lang="en-US" sz="2000" dirty="0">
                <a:effectLst>
                  <a:outerShdw blurRad="38100" dist="38100" dir="2700000" algn="tl">
                    <a:srgbClr val="000000"/>
                  </a:outerShdw>
                </a:effectLst>
                <a:latin typeface="Arial" charset="0"/>
              </a:rPr>
              <a:t>	</a:t>
            </a:r>
            <a:r>
              <a:rPr lang="en-US" sz="2000" dirty="0">
                <a:latin typeface="Arial" charset="0"/>
              </a:rPr>
              <a:t>Karena </a:t>
            </a:r>
            <a:r>
              <a:rPr lang="en-US" sz="2000" dirty="0" err="1">
                <a:latin typeface="Arial" charset="0"/>
              </a:rPr>
              <a:t>untuk</a:t>
            </a:r>
            <a:r>
              <a:rPr lang="en-US" sz="2000" dirty="0">
                <a:latin typeface="Arial" charset="0"/>
              </a:rPr>
              <a:t> </a:t>
            </a:r>
            <a:r>
              <a:rPr lang="en-US" sz="2000" dirty="0" err="1">
                <a:latin typeface="Arial" charset="0"/>
              </a:rPr>
              <a:t>setiap</a:t>
            </a:r>
            <a:r>
              <a:rPr lang="en-US" sz="2000" dirty="0">
                <a:latin typeface="Arial" charset="0"/>
              </a:rPr>
              <a:t> </a:t>
            </a:r>
            <a:r>
              <a:rPr lang="en-US" sz="2000" dirty="0" err="1">
                <a:latin typeface="Arial" charset="0"/>
              </a:rPr>
              <a:t>nilai</a:t>
            </a:r>
            <a:r>
              <a:rPr lang="en-US" sz="2000" dirty="0">
                <a:latin typeface="Arial" charset="0"/>
              </a:rPr>
              <a:t> </a:t>
            </a:r>
            <a:r>
              <a:rPr lang="en-US" sz="2000" dirty="0" err="1">
                <a:latin typeface="Arial" charset="0"/>
              </a:rPr>
              <a:t>nim</a:t>
            </a:r>
            <a:r>
              <a:rPr lang="en-US" sz="2000" dirty="0">
                <a:latin typeface="Arial" charset="0"/>
              </a:rPr>
              <a:t> yang </a:t>
            </a:r>
            <a:r>
              <a:rPr lang="en-US" sz="2000" dirty="0" err="1">
                <a:latin typeface="Arial" charset="0"/>
              </a:rPr>
              <a:t>sama</a:t>
            </a:r>
            <a:r>
              <a:rPr lang="en-US" sz="2000" dirty="0">
                <a:latin typeface="Arial" charset="0"/>
              </a:rPr>
              <a:t>, </a:t>
            </a:r>
            <a:r>
              <a:rPr lang="en-US" sz="2000" dirty="0" err="1">
                <a:latin typeface="Arial" charset="0"/>
              </a:rPr>
              <a:t>maka</a:t>
            </a:r>
            <a:r>
              <a:rPr lang="en-US" sz="2000" dirty="0">
                <a:latin typeface="Arial" charset="0"/>
              </a:rPr>
              <a:t> </a:t>
            </a:r>
            <a:r>
              <a:rPr lang="en-US" sz="2000" dirty="0" err="1">
                <a:latin typeface="Arial" charset="0"/>
              </a:rPr>
              <a:t>nilai</a:t>
            </a:r>
            <a:r>
              <a:rPr lang="en-US" sz="2000" dirty="0">
                <a:latin typeface="Arial" charset="0"/>
              </a:rPr>
              <a:t> </a:t>
            </a:r>
            <a:r>
              <a:rPr lang="en-US" sz="2000" dirty="0" err="1">
                <a:latin typeface="Arial" charset="0"/>
              </a:rPr>
              <a:t>nama_mhs</a:t>
            </a:r>
            <a:r>
              <a:rPr lang="en-US" sz="2000" dirty="0">
                <a:latin typeface="Arial" charset="0"/>
              </a:rPr>
              <a:t> juga </a:t>
            </a:r>
            <a:r>
              <a:rPr lang="en-US" sz="2000" dirty="0" err="1">
                <a:latin typeface="Arial" charset="0"/>
              </a:rPr>
              <a:t>sama</a:t>
            </a:r>
            <a:r>
              <a:rPr lang="en-US" sz="2000" dirty="0">
                <a:latin typeface="Arial" charset="0"/>
              </a:rPr>
              <a:t>.</a:t>
            </a:r>
          </a:p>
        </p:txBody>
      </p:sp>
      <p:sp>
        <p:nvSpPr>
          <p:cNvPr id="77830" name="Rectangle 6">
            <a:extLst>
              <a:ext uri="{FF2B5EF4-FFF2-40B4-BE49-F238E27FC236}">
                <a16:creationId xmlns:a16="http://schemas.microsoft.com/office/drawing/2014/main" id="{52F2477D-CA4A-4F42-9024-4026CD9E534B}"/>
              </a:ext>
            </a:extLst>
          </p:cNvPr>
          <p:cNvSpPr>
            <a:spLocks noChangeArrowheads="1"/>
          </p:cNvSpPr>
          <p:nvPr/>
        </p:nvSpPr>
        <p:spPr bwMode="auto">
          <a:xfrm>
            <a:off x="395288" y="3213100"/>
            <a:ext cx="80645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Char char="Ø"/>
            </a:pPr>
            <a:r>
              <a:rPr lang="en-US" altLang="en-US" sz="2000" b="1" dirty="0"/>
              <a:t>{</a:t>
            </a:r>
            <a:r>
              <a:rPr lang="en-US" altLang="en-US" sz="2000" b="1" dirty="0" err="1"/>
              <a:t>nama_kul</a:t>
            </a:r>
            <a:r>
              <a:rPr lang="en-US" altLang="en-US" sz="2000" b="1" dirty="0"/>
              <a:t>,  </a:t>
            </a:r>
            <a:r>
              <a:rPr lang="en-US" altLang="en-US" sz="2000" b="1" dirty="0" err="1"/>
              <a:t>nim</a:t>
            </a:r>
            <a:r>
              <a:rPr lang="en-US" altLang="en-US" sz="2000" b="1" dirty="0"/>
              <a:t>} </a:t>
            </a:r>
            <a:r>
              <a:rPr lang="en-US" altLang="en-US" sz="2000" b="1" dirty="0">
                <a:sym typeface="Wingdings" panose="05000000000000000000" pitchFamily="2" charset="2"/>
              </a:rPr>
              <a:t></a:t>
            </a:r>
            <a:r>
              <a:rPr lang="en-US" altLang="en-US" sz="2000" b="1" dirty="0"/>
              <a:t> </a:t>
            </a:r>
            <a:r>
              <a:rPr lang="en-US" altLang="en-US" sz="2000" b="1" dirty="0" err="1"/>
              <a:t>indeks_nilai</a:t>
            </a:r>
            <a:endParaRPr lang="en-US" altLang="en-US" sz="2000" dirty="0"/>
          </a:p>
          <a:p>
            <a:pPr eaLnBrk="1" hangingPunct="1">
              <a:spcBef>
                <a:spcPct val="20000"/>
              </a:spcBef>
              <a:buClr>
                <a:schemeClr val="hlink"/>
              </a:buClr>
              <a:buSzPct val="80000"/>
              <a:buFont typeface="Wingdings" panose="05000000000000000000" pitchFamily="2" charset="2"/>
              <a:buNone/>
            </a:pPr>
            <a:r>
              <a:rPr lang="en-US" altLang="en-US" sz="2000" dirty="0"/>
              <a:t>	Karena </a:t>
            </a:r>
            <a:r>
              <a:rPr lang="en-US" altLang="en-US" sz="2000" dirty="0" err="1"/>
              <a:t>attribut</a:t>
            </a:r>
            <a:r>
              <a:rPr lang="en-US" altLang="en-US" sz="2000" dirty="0"/>
              <a:t> </a:t>
            </a:r>
            <a:r>
              <a:rPr lang="en-US" altLang="en-US" sz="2000" dirty="0" err="1"/>
              <a:t>indeks_nilai</a:t>
            </a:r>
            <a:r>
              <a:rPr lang="en-US" altLang="en-US" sz="2000" dirty="0"/>
              <a:t> </a:t>
            </a:r>
            <a:r>
              <a:rPr lang="en-US" altLang="en-US" sz="2000" dirty="0" err="1"/>
              <a:t>tergantung</a:t>
            </a:r>
            <a:r>
              <a:rPr lang="en-US" altLang="en-US" sz="2000" dirty="0"/>
              <a:t> pada </a:t>
            </a:r>
            <a:r>
              <a:rPr lang="en-US" altLang="en-US" sz="2000" dirty="0" err="1"/>
              <a:t>nama_kul</a:t>
            </a:r>
            <a:r>
              <a:rPr lang="en-US" altLang="en-US" sz="2000" dirty="0"/>
              <a:t> dan </a:t>
            </a:r>
            <a:r>
              <a:rPr lang="en-US" altLang="en-US" sz="2000" dirty="0" err="1"/>
              <a:t>nim</a:t>
            </a:r>
            <a:r>
              <a:rPr lang="en-US" altLang="en-US" sz="2000" dirty="0"/>
              <a:t> </a:t>
            </a:r>
            <a:r>
              <a:rPr lang="en-US" altLang="en-US" sz="2000" dirty="0" err="1"/>
              <a:t>secara</a:t>
            </a:r>
            <a:r>
              <a:rPr lang="en-US" altLang="en-US" sz="2000" dirty="0"/>
              <a:t> </a:t>
            </a:r>
            <a:r>
              <a:rPr lang="en-US" altLang="en-US" sz="2000" dirty="0" err="1"/>
              <a:t>bersama-sama</a:t>
            </a:r>
            <a:r>
              <a:rPr lang="en-US" altLang="en-US" sz="2000" dirty="0"/>
              <a:t>. </a:t>
            </a:r>
            <a:r>
              <a:rPr lang="en-US" altLang="en-US" sz="2000" dirty="0" err="1"/>
              <a:t>Dalam</a:t>
            </a:r>
            <a:r>
              <a:rPr lang="en-US" altLang="en-US" sz="2000" dirty="0"/>
              <a:t> </a:t>
            </a:r>
            <a:r>
              <a:rPr lang="en-US" altLang="en-US" sz="2000" dirty="0" err="1"/>
              <a:t>arti</a:t>
            </a:r>
            <a:r>
              <a:rPr lang="en-US" altLang="en-US" sz="2000" dirty="0"/>
              <a:t> lain </a:t>
            </a:r>
            <a:r>
              <a:rPr lang="en-US" altLang="en-US" sz="2000" dirty="0" err="1"/>
              <a:t>untuk</a:t>
            </a:r>
            <a:r>
              <a:rPr lang="en-US" altLang="en-US" sz="2000" dirty="0"/>
              <a:t> </a:t>
            </a:r>
            <a:r>
              <a:rPr lang="en-US" altLang="en-US" sz="2000" dirty="0" err="1"/>
              <a:t>nama_kul</a:t>
            </a:r>
            <a:r>
              <a:rPr lang="en-US" altLang="en-US" sz="2000" dirty="0"/>
              <a:t> dan </a:t>
            </a:r>
            <a:r>
              <a:rPr lang="en-US" altLang="en-US" sz="2000" dirty="0" err="1"/>
              <a:t>nim</a:t>
            </a:r>
            <a:r>
              <a:rPr lang="en-US" altLang="en-US" sz="2000" dirty="0"/>
              <a:t> yang </a:t>
            </a:r>
            <a:r>
              <a:rPr lang="en-US" altLang="en-US" sz="2000" dirty="0" err="1"/>
              <a:t>sama</a:t>
            </a:r>
            <a:r>
              <a:rPr lang="en-US" altLang="en-US" sz="2000" dirty="0"/>
              <a:t>, </a:t>
            </a:r>
            <a:r>
              <a:rPr lang="en-US" altLang="en-US" sz="2000" dirty="0" err="1"/>
              <a:t>maka</a:t>
            </a:r>
            <a:r>
              <a:rPr lang="en-US" altLang="en-US" sz="2000" dirty="0"/>
              <a:t> </a:t>
            </a:r>
            <a:r>
              <a:rPr lang="en-US" altLang="en-US" sz="2000" dirty="0" err="1"/>
              <a:t>indeks_nilai</a:t>
            </a:r>
            <a:r>
              <a:rPr lang="en-US" altLang="en-US" sz="2000" dirty="0"/>
              <a:t> juga </a:t>
            </a:r>
            <a:r>
              <a:rPr lang="en-US" altLang="en-US" sz="2000" dirty="0" err="1"/>
              <a:t>sama</a:t>
            </a:r>
            <a:r>
              <a:rPr lang="en-US" altLang="en-US" sz="2000" dirty="0"/>
              <a:t>, </a:t>
            </a:r>
            <a:r>
              <a:rPr lang="en-US" altLang="en-US" sz="2000" dirty="0" err="1"/>
              <a:t>karena</a:t>
            </a:r>
            <a:r>
              <a:rPr lang="en-US" altLang="en-US" sz="2000" dirty="0"/>
              <a:t> </a:t>
            </a:r>
            <a:r>
              <a:rPr lang="en-US" altLang="en-US" sz="2000" dirty="0" err="1"/>
              <a:t>nama_kul</a:t>
            </a:r>
            <a:r>
              <a:rPr lang="en-US" altLang="en-US" sz="2000" dirty="0"/>
              <a:t> dan </a:t>
            </a:r>
            <a:r>
              <a:rPr lang="en-US" altLang="en-US" sz="2000" dirty="0" err="1"/>
              <a:t>nim</a:t>
            </a:r>
            <a:r>
              <a:rPr lang="en-US" altLang="en-US" sz="2000" dirty="0"/>
              <a:t> </a:t>
            </a:r>
            <a:r>
              <a:rPr lang="en-US" altLang="en-US" sz="2000" dirty="0" err="1"/>
              <a:t>merupakan</a:t>
            </a:r>
            <a:r>
              <a:rPr lang="en-US" altLang="en-US" sz="2000" dirty="0"/>
              <a:t> key (</a:t>
            </a:r>
            <a:r>
              <a:rPr lang="en-US" altLang="en-US" sz="2000" dirty="0" err="1"/>
              <a:t>bersifat</a:t>
            </a:r>
            <a:r>
              <a:rPr lang="en-US" altLang="en-US" sz="2000" dirty="0"/>
              <a:t> </a:t>
            </a:r>
            <a:r>
              <a:rPr lang="en-US" altLang="en-US" sz="2000" dirty="0" err="1"/>
              <a:t>unik</a:t>
            </a:r>
            <a:r>
              <a:rPr lang="en-US" altLang="en-US" sz="2000" dirty="0"/>
              <a:t>).</a:t>
            </a:r>
          </a:p>
        </p:txBody>
      </p:sp>
      <p:sp>
        <p:nvSpPr>
          <p:cNvPr id="77831" name="Rectangle 7">
            <a:extLst>
              <a:ext uri="{FF2B5EF4-FFF2-40B4-BE49-F238E27FC236}">
                <a16:creationId xmlns:a16="http://schemas.microsoft.com/office/drawing/2014/main" id="{D82FDEEA-B246-457F-A9EA-1AB2163EF792}"/>
              </a:ext>
            </a:extLst>
          </p:cNvPr>
          <p:cNvSpPr>
            <a:spLocks noChangeArrowheads="1"/>
          </p:cNvSpPr>
          <p:nvPr/>
        </p:nvSpPr>
        <p:spPr bwMode="auto">
          <a:xfrm>
            <a:off x="468313" y="4868863"/>
            <a:ext cx="80645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hlink"/>
              </a:buClr>
              <a:buSzPct val="80000"/>
              <a:buFont typeface="Wingdings" panose="05000000000000000000" pitchFamily="2" charset="2"/>
              <a:buChar char="Ø"/>
            </a:pPr>
            <a:r>
              <a:rPr lang="en-US" altLang="en-US" sz="2000" b="1" dirty="0" err="1"/>
              <a:t>nama_kul</a:t>
            </a:r>
            <a:r>
              <a:rPr lang="en-US" altLang="en-US" sz="2000" b="1" dirty="0"/>
              <a:t>     </a:t>
            </a:r>
            <a:r>
              <a:rPr lang="en-US" altLang="en-US" sz="2000" b="1" dirty="0">
                <a:sym typeface="Wingdings" panose="05000000000000000000" pitchFamily="2" charset="2"/>
              </a:rPr>
              <a:t></a:t>
            </a:r>
            <a:r>
              <a:rPr lang="en-US" altLang="en-US" sz="2000" b="1" dirty="0"/>
              <a:t>    </a:t>
            </a:r>
            <a:r>
              <a:rPr lang="en-US" altLang="en-US" sz="2000" b="1" dirty="0" err="1"/>
              <a:t>nim</a:t>
            </a:r>
            <a:r>
              <a:rPr lang="en-US" altLang="en-US" sz="2000" dirty="0"/>
              <a:t>	</a:t>
            </a:r>
          </a:p>
          <a:p>
            <a:pPr algn="just" eaLnBrk="1" hangingPunct="1">
              <a:spcBef>
                <a:spcPct val="20000"/>
              </a:spcBef>
              <a:buClr>
                <a:schemeClr val="hlink"/>
              </a:buClr>
              <a:buSzPct val="80000"/>
              <a:buFont typeface="Wingdings" panose="05000000000000000000" pitchFamily="2" charset="2"/>
              <a:buChar char="Ø"/>
            </a:pPr>
            <a:r>
              <a:rPr lang="en-US" altLang="en-US" sz="2000" b="1" dirty="0" err="1"/>
              <a:t>nim</a:t>
            </a:r>
            <a:r>
              <a:rPr lang="en-US" altLang="en-US" sz="2000" b="1" dirty="0"/>
              <a:t>    </a:t>
            </a:r>
            <a:r>
              <a:rPr lang="en-US" altLang="en-US" sz="2000" b="1" dirty="0">
                <a:sym typeface="Wingdings" panose="05000000000000000000" pitchFamily="2" charset="2"/>
              </a:rPr>
              <a:t></a:t>
            </a:r>
            <a:r>
              <a:rPr lang="en-US" altLang="en-US" sz="2000" b="1" dirty="0"/>
              <a:t>     </a:t>
            </a:r>
            <a:r>
              <a:rPr lang="en-US" altLang="en-US" sz="2000" b="1" dirty="0" err="1"/>
              <a:t>indeks_nilai</a:t>
            </a:r>
            <a:endParaRPr lang="en-US" altLang="en-US" sz="2000" b="1" dirty="0"/>
          </a:p>
        </p:txBody>
      </p:sp>
      <p:sp>
        <p:nvSpPr>
          <p:cNvPr id="77853" name="Line 29">
            <a:extLst>
              <a:ext uri="{FF2B5EF4-FFF2-40B4-BE49-F238E27FC236}">
                <a16:creationId xmlns:a16="http://schemas.microsoft.com/office/drawing/2014/main" id="{A0A04F75-3D88-4BBE-A15D-08837F28EFE3}"/>
              </a:ext>
            </a:extLst>
          </p:cNvPr>
          <p:cNvSpPr>
            <a:spLocks noChangeShapeType="1"/>
          </p:cNvSpPr>
          <p:nvPr/>
        </p:nvSpPr>
        <p:spPr bwMode="auto">
          <a:xfrm flipH="1">
            <a:off x="2554759" y="4941888"/>
            <a:ext cx="73025"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7854" name="Line 30">
            <a:extLst>
              <a:ext uri="{FF2B5EF4-FFF2-40B4-BE49-F238E27FC236}">
                <a16:creationId xmlns:a16="http://schemas.microsoft.com/office/drawing/2014/main" id="{0BB8FA5F-D7F3-4A96-BB17-0F4BA56B0DDA}"/>
              </a:ext>
            </a:extLst>
          </p:cNvPr>
          <p:cNvSpPr>
            <a:spLocks noChangeShapeType="1"/>
          </p:cNvSpPr>
          <p:nvPr/>
        </p:nvSpPr>
        <p:spPr bwMode="auto">
          <a:xfrm flipH="1">
            <a:off x="1692275" y="5300663"/>
            <a:ext cx="73025" cy="288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checkerboard(across)">
                                      <p:cBhvr>
                                        <p:cTn id="7" dur="500"/>
                                        <p:tgtEl>
                                          <p:spTgt spid="77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7830"/>
                                        </p:tgtEl>
                                        <p:attrNameLst>
                                          <p:attrName>style.visibility</p:attrName>
                                        </p:attrNameLst>
                                      </p:cBhvr>
                                      <p:to>
                                        <p:strVal val="visible"/>
                                      </p:to>
                                    </p:set>
                                    <p:animEffect transition="in" filter="checkerboard(across)">
                                      <p:cBhvr>
                                        <p:cTn id="12" dur="500"/>
                                        <p:tgtEl>
                                          <p:spTgt spid="77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7831"/>
                                        </p:tgtEl>
                                        <p:attrNameLst>
                                          <p:attrName>style.visibility</p:attrName>
                                        </p:attrNameLst>
                                      </p:cBhvr>
                                      <p:to>
                                        <p:strVal val="visible"/>
                                      </p:to>
                                    </p:set>
                                    <p:animEffect transition="in" filter="checkerboard(across)">
                                      <p:cBhvr>
                                        <p:cTn id="17" dur="500"/>
                                        <p:tgtEl>
                                          <p:spTgt spid="77831"/>
                                        </p:tgtEl>
                                      </p:cBhvr>
                                    </p:animEffect>
                                  </p:childTnLst>
                                </p:cTn>
                              </p:par>
                              <p:par>
                                <p:cTn id="18" presetID="5" presetClass="entr" presetSubtype="10" fill="hold" nodeType="withEffect">
                                  <p:stCondLst>
                                    <p:cond delay="0"/>
                                  </p:stCondLst>
                                  <p:childTnLst>
                                    <p:set>
                                      <p:cBhvr>
                                        <p:cTn id="19" dur="1" fill="hold">
                                          <p:stCondLst>
                                            <p:cond delay="0"/>
                                          </p:stCondLst>
                                        </p:cTn>
                                        <p:tgtEl>
                                          <p:spTgt spid="77853"/>
                                        </p:tgtEl>
                                        <p:attrNameLst>
                                          <p:attrName>style.visibility</p:attrName>
                                        </p:attrNameLst>
                                      </p:cBhvr>
                                      <p:to>
                                        <p:strVal val="visible"/>
                                      </p:to>
                                    </p:set>
                                    <p:animEffect transition="in" filter="checkerboard(across)">
                                      <p:cBhvr>
                                        <p:cTn id="20" dur="500"/>
                                        <p:tgtEl>
                                          <p:spTgt spid="77853"/>
                                        </p:tgtEl>
                                      </p:cBhvr>
                                    </p:animEffect>
                                  </p:childTnLst>
                                </p:cTn>
                              </p:par>
                              <p:par>
                                <p:cTn id="21" presetID="5" presetClass="entr" presetSubtype="10" fill="hold" nodeType="withEffect">
                                  <p:stCondLst>
                                    <p:cond delay="0"/>
                                  </p:stCondLst>
                                  <p:childTnLst>
                                    <p:set>
                                      <p:cBhvr>
                                        <p:cTn id="22" dur="1" fill="hold">
                                          <p:stCondLst>
                                            <p:cond delay="0"/>
                                          </p:stCondLst>
                                        </p:cTn>
                                        <p:tgtEl>
                                          <p:spTgt spid="77854"/>
                                        </p:tgtEl>
                                        <p:attrNameLst>
                                          <p:attrName>style.visibility</p:attrName>
                                        </p:attrNameLst>
                                      </p:cBhvr>
                                      <p:to>
                                        <p:strVal val="visible"/>
                                      </p:to>
                                    </p:set>
                                    <p:animEffect transition="in" filter="checkerboard(across)">
                                      <p:cBhvr>
                                        <p:cTn id="23" dur="500"/>
                                        <p:tgtEl>
                                          <p:spTgt spid="77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77830" grpId="0"/>
      <p:bldP spid="778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a:extLst>
              <a:ext uri="{FF2B5EF4-FFF2-40B4-BE49-F238E27FC236}">
                <a16:creationId xmlns:a16="http://schemas.microsoft.com/office/drawing/2014/main" id="{F861B8EB-A899-4E14-9DB5-3644B35517EF}"/>
              </a:ext>
            </a:extLst>
          </p:cNvPr>
          <p:cNvSpPr>
            <a:spLocks noGrp="1"/>
          </p:cNvSpPr>
          <p:nvPr>
            <p:ph type="title"/>
          </p:nvPr>
        </p:nvSpPr>
        <p:spPr/>
        <p:txBody>
          <a:bodyPr>
            <a:normAutofit/>
          </a:bodyPr>
          <a:lstStyle/>
          <a:p>
            <a:pPr algn="l"/>
            <a:r>
              <a:rPr lang="en-US" altLang="en-US" sz="2900" b="1" dirty="0" err="1">
                <a:latin typeface="Century Gothic (Body)"/>
              </a:rPr>
              <a:t>Contoh</a:t>
            </a:r>
            <a:r>
              <a:rPr lang="en-US" altLang="en-US" sz="2900" b="1" dirty="0">
                <a:latin typeface="Century Gothic (Body)"/>
              </a:rPr>
              <a:t> FD 1</a:t>
            </a:r>
          </a:p>
        </p:txBody>
      </p:sp>
      <p:sp>
        <p:nvSpPr>
          <p:cNvPr id="21507" name="Content Placeholder 5">
            <a:extLst>
              <a:ext uri="{FF2B5EF4-FFF2-40B4-BE49-F238E27FC236}">
                <a16:creationId xmlns:a16="http://schemas.microsoft.com/office/drawing/2014/main" id="{A48544AB-1C4D-4251-A741-30595AC887EF}"/>
              </a:ext>
            </a:extLst>
          </p:cNvPr>
          <p:cNvSpPr>
            <a:spLocks noGrp="1"/>
          </p:cNvSpPr>
          <p:nvPr>
            <p:ph idx="1"/>
          </p:nvPr>
        </p:nvSpPr>
        <p:spPr/>
        <p:txBody>
          <a:bodyPr/>
          <a:lstStyle/>
          <a:p>
            <a:r>
              <a:rPr lang="en-US" altLang="en-US" dirty="0" err="1"/>
              <a:t>Andaikan</a:t>
            </a:r>
            <a:r>
              <a:rPr lang="en-US" altLang="en-US" dirty="0"/>
              <a:t> </a:t>
            </a:r>
            <a:r>
              <a:rPr lang="en-US" altLang="en-US" dirty="0" err="1"/>
              <a:t>ada</a:t>
            </a:r>
            <a:r>
              <a:rPr lang="en-US" altLang="en-US" dirty="0"/>
              <a:t> </a:t>
            </a:r>
            <a:r>
              <a:rPr lang="en-US" altLang="en-US" dirty="0" err="1"/>
              <a:t>tabel</a:t>
            </a:r>
            <a:r>
              <a:rPr lang="en-US" altLang="en-US" dirty="0"/>
              <a:t>:</a:t>
            </a:r>
          </a:p>
          <a:p>
            <a:pPr>
              <a:buFontTx/>
              <a:buNone/>
            </a:pPr>
            <a:r>
              <a:rPr lang="en-US" altLang="en-US" dirty="0"/>
              <a:t>	NILAI (NIM, Nm-</a:t>
            </a:r>
            <a:r>
              <a:rPr lang="en-US" altLang="en-US" dirty="0" err="1"/>
              <a:t>mk</a:t>
            </a:r>
            <a:r>
              <a:rPr lang="en-US" altLang="en-US" dirty="0"/>
              <a:t>, Semester, Nilai)</a:t>
            </a:r>
          </a:p>
          <a:p>
            <a:r>
              <a:rPr lang="en-US" altLang="en-US" dirty="0" err="1"/>
              <a:t>Atribut</a:t>
            </a:r>
            <a:r>
              <a:rPr lang="en-US" altLang="en-US" dirty="0"/>
              <a:t> </a:t>
            </a:r>
            <a:r>
              <a:rPr lang="en-US" altLang="en-US" dirty="0" err="1"/>
              <a:t>kunci</a:t>
            </a:r>
            <a:r>
              <a:rPr lang="en-US" altLang="en-US" dirty="0"/>
              <a:t>: NIM, Nm-</a:t>
            </a:r>
            <a:r>
              <a:rPr lang="en-US" altLang="en-US" dirty="0" err="1"/>
              <a:t>mk</a:t>
            </a:r>
            <a:r>
              <a:rPr lang="en-US" altLang="en-US" dirty="0"/>
              <a:t>, Semester</a:t>
            </a:r>
          </a:p>
          <a:p>
            <a:r>
              <a:rPr lang="en-US" altLang="en-US" dirty="0" err="1"/>
              <a:t>Maka</a:t>
            </a:r>
            <a:r>
              <a:rPr lang="en-US" altLang="en-US" dirty="0"/>
              <a:t> Functional Dependency:</a:t>
            </a:r>
          </a:p>
          <a:p>
            <a:pPr>
              <a:buFontTx/>
              <a:buNone/>
            </a:pPr>
            <a:r>
              <a:rPr lang="en-US" altLang="en-US" dirty="0"/>
              <a:t>	NIM, Nm-</a:t>
            </a:r>
            <a:r>
              <a:rPr lang="en-US" altLang="en-US" dirty="0" err="1"/>
              <a:t>mk</a:t>
            </a:r>
            <a:r>
              <a:rPr lang="en-US" altLang="en-US" dirty="0"/>
              <a:t>, Semester </a:t>
            </a:r>
            <a:r>
              <a:rPr lang="en-US" altLang="en-US" dirty="0">
                <a:sym typeface="Wingdings" panose="05000000000000000000" pitchFamily="2" charset="2"/>
              </a:rPr>
              <a:t></a:t>
            </a:r>
            <a:r>
              <a:rPr lang="en-US" altLang="en-US" dirty="0"/>
              <a:t> Nilai</a:t>
            </a:r>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a:bodyPr>
          <a:lstStyle/>
          <a:p>
            <a:r>
              <a:rPr lang="it-IT" sz="2800" b="1" dirty="0">
                <a:solidFill>
                  <a:schemeClr val="accent1">
                    <a:lumMod val="50000"/>
                  </a:schemeClr>
                </a:solidFill>
                <a:latin typeface="+mn-lt"/>
              </a:rPr>
              <a:t>2. </a:t>
            </a:r>
            <a:r>
              <a:rPr lang="it-IT" sz="2800" b="1" cap="none" dirty="0">
                <a:solidFill>
                  <a:schemeClr val="accent1">
                    <a:lumMod val="50000"/>
                  </a:schemeClr>
                </a:solidFill>
                <a:latin typeface="+mn-lt"/>
              </a:rPr>
              <a:t>Tahapan Normalisasi</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12</a:t>
            </a:fld>
            <a:endParaRPr lang="id-ID"/>
          </a:p>
        </p:txBody>
      </p:sp>
      <p:pic>
        <p:nvPicPr>
          <p:cNvPr id="8" name="Picture 7">
            <a:extLst>
              <a:ext uri="{FF2B5EF4-FFF2-40B4-BE49-F238E27FC236}">
                <a16:creationId xmlns:a16="http://schemas.microsoft.com/office/drawing/2014/main" id="{6A5E6CD9-BDB6-4072-BA58-F61884069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38296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algn="l"/>
            <a:r>
              <a:rPr lang="en-US" altLang="en-US" b="1" dirty="0" err="1">
                <a:solidFill>
                  <a:schemeClr val="accent1">
                    <a:lumMod val="50000"/>
                  </a:schemeClr>
                </a:solidFill>
                <a:latin typeface="+mn-lt"/>
              </a:rPr>
              <a:t>Tahapan</a:t>
            </a:r>
            <a:r>
              <a:rPr lang="en-US" altLang="en-US" b="1" dirty="0">
                <a:solidFill>
                  <a:schemeClr val="accent1">
                    <a:lumMod val="50000"/>
                  </a:schemeClr>
                </a:solidFill>
                <a:latin typeface="+mn-lt"/>
              </a:rPr>
              <a:t> </a:t>
            </a:r>
            <a:r>
              <a:rPr lang="en-US" altLang="en-US" b="1" dirty="0" err="1">
                <a:solidFill>
                  <a:schemeClr val="accent1">
                    <a:lumMod val="50000"/>
                  </a:schemeClr>
                </a:solidFill>
                <a:latin typeface="+mn-lt"/>
              </a:rPr>
              <a:t>Normalisasi</a:t>
            </a:r>
            <a:endParaRPr lang="en-US" altLang="en-US" b="1" dirty="0">
              <a:solidFill>
                <a:schemeClr val="accent1">
                  <a:lumMod val="50000"/>
                </a:schemeClr>
              </a:solidFill>
              <a:latin typeface="+mn-lt"/>
            </a:endParaRPr>
          </a:p>
        </p:txBody>
      </p:sp>
      <p:sp>
        <p:nvSpPr>
          <p:cNvPr id="12291" name="Content Placeholder 2"/>
          <p:cNvSpPr>
            <a:spLocks noGrp="1"/>
          </p:cNvSpPr>
          <p:nvPr>
            <p:ph idx="1"/>
          </p:nvPr>
        </p:nvSpPr>
        <p:spPr>
          <a:xfrm>
            <a:off x="179512" y="1604514"/>
            <a:ext cx="8712968" cy="4275079"/>
          </a:xfrm>
        </p:spPr>
        <p:txBody>
          <a:bodyPr>
            <a:noAutofit/>
          </a:bodyPr>
          <a:lstStyle/>
          <a:p>
            <a:r>
              <a:rPr lang="en-US" altLang="en-US" sz="3200" dirty="0" err="1">
                <a:solidFill>
                  <a:schemeClr val="tx2">
                    <a:lumMod val="75000"/>
                  </a:schemeClr>
                </a:solidFill>
              </a:rPr>
              <a:t>Dalam</a:t>
            </a:r>
            <a:r>
              <a:rPr lang="en-US" altLang="en-US" sz="3200" dirty="0">
                <a:solidFill>
                  <a:schemeClr val="tx2">
                    <a:lumMod val="75000"/>
                  </a:schemeClr>
                </a:solidFill>
              </a:rPr>
              <a:t> </a:t>
            </a:r>
            <a:r>
              <a:rPr lang="en-US" altLang="en-US" sz="3200" dirty="0" err="1">
                <a:solidFill>
                  <a:schemeClr val="tx2">
                    <a:lumMod val="75000"/>
                  </a:schemeClr>
                </a:solidFill>
              </a:rPr>
              <a:t>normalisasi</a:t>
            </a:r>
            <a:r>
              <a:rPr lang="en-US" altLang="en-US" sz="3200" dirty="0">
                <a:solidFill>
                  <a:schemeClr val="tx2">
                    <a:lumMod val="75000"/>
                  </a:schemeClr>
                </a:solidFill>
              </a:rPr>
              <a:t> </a:t>
            </a:r>
            <a:r>
              <a:rPr lang="en-US" altLang="en-US" sz="3200" dirty="0" err="1">
                <a:solidFill>
                  <a:schemeClr val="tx2">
                    <a:lumMod val="75000"/>
                  </a:schemeClr>
                </a:solidFill>
              </a:rPr>
              <a:t>terdapat</a:t>
            </a:r>
            <a:r>
              <a:rPr lang="en-US" altLang="en-US" sz="3200" dirty="0">
                <a:solidFill>
                  <a:schemeClr val="tx2">
                    <a:lumMod val="75000"/>
                  </a:schemeClr>
                </a:solidFill>
              </a:rPr>
              <a:t> </a:t>
            </a:r>
            <a:r>
              <a:rPr lang="en-US" altLang="en-US" sz="3200" dirty="0" err="1">
                <a:solidFill>
                  <a:schemeClr val="tx2">
                    <a:lumMod val="75000"/>
                  </a:schemeClr>
                </a:solidFill>
              </a:rPr>
              <a:t>beberapa</a:t>
            </a:r>
            <a:r>
              <a:rPr lang="en-US" altLang="en-US" sz="3200" dirty="0">
                <a:solidFill>
                  <a:schemeClr val="tx2">
                    <a:lumMod val="75000"/>
                  </a:schemeClr>
                </a:solidFill>
              </a:rPr>
              <a:t> </a:t>
            </a:r>
            <a:r>
              <a:rPr lang="en-US" altLang="en-US" sz="3200" dirty="0" err="1">
                <a:solidFill>
                  <a:schemeClr val="tx2">
                    <a:lumMod val="75000"/>
                  </a:schemeClr>
                </a:solidFill>
              </a:rPr>
              <a:t>tahapan</a:t>
            </a:r>
            <a:r>
              <a:rPr lang="en-US" altLang="en-US" sz="3200" dirty="0">
                <a:solidFill>
                  <a:schemeClr val="tx2">
                    <a:lumMod val="75000"/>
                  </a:schemeClr>
                </a:solidFill>
              </a:rPr>
              <a:t> yang </a:t>
            </a:r>
            <a:r>
              <a:rPr lang="en-US" altLang="en-US" sz="3200" dirty="0" err="1">
                <a:solidFill>
                  <a:schemeClr val="tx2">
                    <a:lumMod val="75000"/>
                  </a:schemeClr>
                </a:solidFill>
              </a:rPr>
              <a:t>saling</a:t>
            </a:r>
            <a:r>
              <a:rPr lang="en-US" altLang="en-US" sz="3200" dirty="0">
                <a:solidFill>
                  <a:schemeClr val="tx2">
                    <a:lumMod val="75000"/>
                  </a:schemeClr>
                </a:solidFill>
              </a:rPr>
              <a:t> </a:t>
            </a:r>
            <a:r>
              <a:rPr lang="en-US" altLang="en-US" sz="3200" dirty="0" err="1">
                <a:solidFill>
                  <a:schemeClr val="tx2">
                    <a:lumMod val="75000"/>
                  </a:schemeClr>
                </a:solidFill>
              </a:rPr>
              <a:t>terkait</a:t>
            </a:r>
            <a:r>
              <a:rPr lang="en-US" altLang="en-US" sz="3200" dirty="0">
                <a:solidFill>
                  <a:schemeClr val="tx2">
                    <a:lumMod val="75000"/>
                  </a:schemeClr>
                </a:solidFill>
              </a:rPr>
              <a:t>.</a:t>
            </a:r>
          </a:p>
          <a:p>
            <a:r>
              <a:rPr lang="en-US" altLang="en-US" sz="3200" dirty="0" err="1">
                <a:solidFill>
                  <a:schemeClr val="tx2">
                    <a:lumMod val="75000"/>
                  </a:schemeClr>
                </a:solidFill>
              </a:rPr>
              <a:t>Tahap</a:t>
            </a:r>
            <a:r>
              <a:rPr lang="en-US" altLang="en-US" sz="3200" dirty="0">
                <a:solidFill>
                  <a:schemeClr val="tx2">
                    <a:lumMod val="75000"/>
                  </a:schemeClr>
                </a:solidFill>
              </a:rPr>
              <a:t> </a:t>
            </a:r>
            <a:r>
              <a:rPr lang="en-US" altLang="en-US" sz="3200" dirty="0" err="1">
                <a:solidFill>
                  <a:schemeClr val="tx2">
                    <a:lumMod val="75000"/>
                  </a:schemeClr>
                </a:solidFill>
              </a:rPr>
              <a:t>Normalisasi</a:t>
            </a:r>
            <a:r>
              <a:rPr lang="en-US" altLang="en-US" sz="3200" dirty="0">
                <a:solidFill>
                  <a:schemeClr val="tx2">
                    <a:lumMod val="75000"/>
                  </a:schemeClr>
                </a:solidFill>
              </a:rPr>
              <a:t> </a:t>
            </a:r>
            <a:r>
              <a:rPr lang="en-US" altLang="en-US" sz="3200" dirty="0" err="1">
                <a:solidFill>
                  <a:schemeClr val="tx2">
                    <a:lumMod val="75000"/>
                  </a:schemeClr>
                </a:solidFill>
              </a:rPr>
              <a:t>dimulai</a:t>
            </a:r>
            <a:r>
              <a:rPr lang="en-US" altLang="en-US" sz="3200" dirty="0">
                <a:solidFill>
                  <a:schemeClr val="tx2">
                    <a:lumMod val="75000"/>
                  </a:schemeClr>
                </a:solidFill>
              </a:rPr>
              <a:t> </a:t>
            </a:r>
            <a:r>
              <a:rPr lang="en-US" altLang="en-US" sz="3200" dirty="0" err="1">
                <a:solidFill>
                  <a:schemeClr val="tx2">
                    <a:lumMod val="75000"/>
                  </a:schemeClr>
                </a:solidFill>
              </a:rPr>
              <a:t>dari</a:t>
            </a:r>
            <a:r>
              <a:rPr lang="en-US" altLang="en-US" sz="3200" dirty="0">
                <a:solidFill>
                  <a:schemeClr val="tx2">
                    <a:lumMod val="75000"/>
                  </a:schemeClr>
                </a:solidFill>
              </a:rPr>
              <a:t> </a:t>
            </a:r>
            <a:r>
              <a:rPr lang="en-US" altLang="en-US" sz="3200" dirty="0" err="1">
                <a:solidFill>
                  <a:schemeClr val="tx2">
                    <a:lumMod val="75000"/>
                  </a:schemeClr>
                </a:solidFill>
              </a:rPr>
              <a:t>tahap</a:t>
            </a:r>
            <a:r>
              <a:rPr lang="en-US" altLang="en-US" sz="3200" dirty="0">
                <a:solidFill>
                  <a:schemeClr val="tx2">
                    <a:lumMod val="75000"/>
                  </a:schemeClr>
                </a:solidFill>
              </a:rPr>
              <a:t> </a:t>
            </a:r>
            <a:r>
              <a:rPr lang="en-US" altLang="en-US" sz="3200" b="1" dirty="0">
                <a:solidFill>
                  <a:schemeClr val="tx2">
                    <a:lumMod val="75000"/>
                  </a:schemeClr>
                </a:solidFill>
              </a:rPr>
              <a:t>paling </a:t>
            </a:r>
            <a:r>
              <a:rPr lang="en-US" altLang="en-US" sz="3200" b="1" dirty="0" err="1">
                <a:solidFill>
                  <a:schemeClr val="tx2">
                    <a:lumMod val="75000"/>
                  </a:schemeClr>
                </a:solidFill>
              </a:rPr>
              <a:t>ringan</a:t>
            </a:r>
            <a:r>
              <a:rPr lang="en-US" altLang="en-US" sz="3200" b="1" dirty="0">
                <a:solidFill>
                  <a:schemeClr val="tx2">
                    <a:lumMod val="75000"/>
                  </a:schemeClr>
                </a:solidFill>
              </a:rPr>
              <a:t> (1NF) </a:t>
            </a:r>
            <a:r>
              <a:rPr lang="en-US" altLang="en-US" sz="3200" dirty="0" err="1">
                <a:solidFill>
                  <a:schemeClr val="tx2">
                    <a:lumMod val="75000"/>
                  </a:schemeClr>
                </a:solidFill>
              </a:rPr>
              <a:t>hingga</a:t>
            </a:r>
            <a:r>
              <a:rPr lang="en-US" altLang="en-US" sz="3200" dirty="0">
                <a:solidFill>
                  <a:schemeClr val="tx2">
                    <a:lumMod val="75000"/>
                  </a:schemeClr>
                </a:solidFill>
              </a:rPr>
              <a:t> </a:t>
            </a:r>
            <a:r>
              <a:rPr lang="en-US" altLang="en-US" sz="3200" b="1" dirty="0">
                <a:solidFill>
                  <a:schemeClr val="tx2">
                    <a:lumMod val="75000"/>
                  </a:schemeClr>
                </a:solidFill>
              </a:rPr>
              <a:t>paling </a:t>
            </a:r>
            <a:r>
              <a:rPr lang="en-US" altLang="en-US" sz="3200" b="1" dirty="0" err="1">
                <a:solidFill>
                  <a:schemeClr val="tx2">
                    <a:lumMod val="75000"/>
                  </a:schemeClr>
                </a:solidFill>
              </a:rPr>
              <a:t>ketat</a:t>
            </a:r>
            <a:r>
              <a:rPr lang="en-US" altLang="en-US" sz="3200" b="1" dirty="0">
                <a:solidFill>
                  <a:schemeClr val="tx2">
                    <a:lumMod val="75000"/>
                  </a:schemeClr>
                </a:solidFill>
              </a:rPr>
              <a:t> (5NF) </a:t>
            </a:r>
          </a:p>
          <a:p>
            <a:r>
              <a:rPr lang="id-ID" altLang="en-US" sz="3200" dirty="0">
                <a:solidFill>
                  <a:schemeClr val="tx2">
                    <a:lumMod val="75000"/>
                  </a:schemeClr>
                </a:solidFill>
              </a:rPr>
              <a:t>Normalisasi yang sering dilakukan </a:t>
            </a:r>
            <a:r>
              <a:rPr lang="en-US" altLang="en-US" sz="3200" dirty="0" err="1">
                <a:solidFill>
                  <a:schemeClr val="tx2">
                    <a:lumMod val="75000"/>
                  </a:schemeClr>
                </a:solidFill>
              </a:rPr>
              <a:t>hanya</a:t>
            </a:r>
            <a:r>
              <a:rPr lang="en-US" altLang="en-US" sz="3200" dirty="0">
                <a:solidFill>
                  <a:schemeClr val="tx2">
                    <a:lumMod val="75000"/>
                  </a:schemeClr>
                </a:solidFill>
              </a:rPr>
              <a:t> </a:t>
            </a:r>
            <a:r>
              <a:rPr lang="en-US" altLang="en-US" sz="3200" dirty="0" err="1">
                <a:solidFill>
                  <a:schemeClr val="tx2">
                    <a:lumMod val="75000"/>
                  </a:schemeClr>
                </a:solidFill>
              </a:rPr>
              <a:t>sampai</a:t>
            </a:r>
            <a:r>
              <a:rPr lang="en-US" altLang="en-US" sz="3200" dirty="0">
                <a:solidFill>
                  <a:schemeClr val="tx2">
                    <a:lumMod val="75000"/>
                  </a:schemeClr>
                </a:solidFill>
              </a:rPr>
              <a:t> </a:t>
            </a:r>
            <a:r>
              <a:rPr lang="en-US" altLang="en-US" sz="3200" dirty="0" err="1">
                <a:solidFill>
                  <a:schemeClr val="tx2">
                    <a:lumMod val="75000"/>
                  </a:schemeClr>
                </a:solidFill>
              </a:rPr>
              <a:t>pada</a:t>
            </a:r>
            <a:r>
              <a:rPr lang="en-US" altLang="en-US" sz="3200" dirty="0">
                <a:solidFill>
                  <a:schemeClr val="tx2">
                    <a:lumMod val="75000"/>
                  </a:schemeClr>
                </a:solidFill>
              </a:rPr>
              <a:t> </a:t>
            </a:r>
            <a:r>
              <a:rPr lang="en-US" altLang="en-US" sz="3200" dirty="0" err="1">
                <a:solidFill>
                  <a:schemeClr val="tx2">
                    <a:lumMod val="75000"/>
                  </a:schemeClr>
                </a:solidFill>
              </a:rPr>
              <a:t>tingkat</a:t>
            </a:r>
            <a:r>
              <a:rPr lang="en-US" altLang="en-US" sz="3200" dirty="0">
                <a:solidFill>
                  <a:schemeClr val="tx2">
                    <a:lumMod val="75000"/>
                  </a:schemeClr>
                </a:solidFill>
              </a:rPr>
              <a:t> 3NF </a:t>
            </a:r>
            <a:r>
              <a:rPr lang="en-US" altLang="en-US" sz="3200" dirty="0" err="1">
                <a:solidFill>
                  <a:schemeClr val="tx2">
                    <a:lumMod val="75000"/>
                  </a:schemeClr>
                </a:solidFill>
              </a:rPr>
              <a:t>atau</a:t>
            </a:r>
            <a:r>
              <a:rPr lang="en-US" altLang="en-US" sz="3200" dirty="0">
                <a:solidFill>
                  <a:schemeClr val="tx2">
                    <a:lumMod val="75000"/>
                  </a:schemeClr>
                </a:solidFill>
              </a:rPr>
              <a:t> BCNF </a:t>
            </a:r>
            <a:r>
              <a:rPr lang="en-US" altLang="en-US" sz="3200" dirty="0" err="1">
                <a:solidFill>
                  <a:schemeClr val="tx2">
                    <a:lumMod val="75000"/>
                  </a:schemeClr>
                </a:solidFill>
              </a:rPr>
              <a:t>karena</a:t>
            </a:r>
            <a:r>
              <a:rPr lang="en-US" altLang="en-US" sz="3200" dirty="0">
                <a:solidFill>
                  <a:schemeClr val="tx2">
                    <a:lumMod val="75000"/>
                  </a:schemeClr>
                </a:solidFill>
              </a:rPr>
              <a:t> </a:t>
            </a:r>
            <a:r>
              <a:rPr lang="en-US" altLang="en-US" sz="3200" dirty="0" err="1">
                <a:solidFill>
                  <a:schemeClr val="tx2">
                    <a:lumMod val="75000"/>
                  </a:schemeClr>
                </a:solidFill>
              </a:rPr>
              <a:t>sudah</a:t>
            </a:r>
            <a:r>
              <a:rPr lang="en-US" altLang="en-US" sz="3200" dirty="0">
                <a:solidFill>
                  <a:schemeClr val="tx2">
                    <a:lumMod val="75000"/>
                  </a:schemeClr>
                </a:solidFill>
              </a:rPr>
              <a:t> </a:t>
            </a:r>
            <a:r>
              <a:rPr lang="en-US" altLang="en-US" sz="3200" dirty="0" err="1">
                <a:solidFill>
                  <a:schemeClr val="tx2">
                    <a:lumMod val="75000"/>
                  </a:schemeClr>
                </a:solidFill>
              </a:rPr>
              <a:t>cukup</a:t>
            </a:r>
            <a:r>
              <a:rPr lang="en-US" altLang="en-US" sz="3200" dirty="0">
                <a:solidFill>
                  <a:schemeClr val="tx2">
                    <a:lumMod val="75000"/>
                  </a:schemeClr>
                </a:solidFill>
              </a:rPr>
              <a:t> </a:t>
            </a:r>
            <a:r>
              <a:rPr lang="en-US" altLang="en-US" sz="3200" dirty="0" err="1">
                <a:solidFill>
                  <a:schemeClr val="tx2">
                    <a:lumMod val="75000"/>
                  </a:schemeClr>
                </a:solidFill>
              </a:rPr>
              <a:t>memadai</a:t>
            </a:r>
            <a:r>
              <a:rPr lang="en-US" altLang="en-US" sz="3200" dirty="0">
                <a:solidFill>
                  <a:schemeClr val="tx2">
                    <a:lumMod val="75000"/>
                  </a:schemeClr>
                </a:solidFill>
              </a:rPr>
              <a:t> </a:t>
            </a:r>
            <a:r>
              <a:rPr lang="en-US" altLang="en-US" sz="3200" dirty="0" err="1">
                <a:solidFill>
                  <a:schemeClr val="tx2">
                    <a:lumMod val="75000"/>
                  </a:schemeClr>
                </a:solidFill>
              </a:rPr>
              <a:t>untuk</a:t>
            </a:r>
            <a:r>
              <a:rPr lang="en-US" altLang="en-US" sz="3200" dirty="0">
                <a:solidFill>
                  <a:schemeClr val="tx2">
                    <a:lumMod val="75000"/>
                  </a:schemeClr>
                </a:solidFill>
              </a:rPr>
              <a:t> </a:t>
            </a:r>
            <a:r>
              <a:rPr lang="en-US" altLang="en-US" sz="3200" dirty="0" err="1">
                <a:solidFill>
                  <a:schemeClr val="tx2">
                    <a:lumMod val="75000"/>
                  </a:schemeClr>
                </a:solidFill>
              </a:rPr>
              <a:t>menghasilkan</a:t>
            </a:r>
            <a:r>
              <a:rPr lang="en-US" altLang="en-US" sz="3200" dirty="0">
                <a:solidFill>
                  <a:schemeClr val="tx2">
                    <a:lumMod val="75000"/>
                  </a:schemeClr>
                </a:solidFill>
              </a:rPr>
              <a:t> </a:t>
            </a:r>
            <a:r>
              <a:rPr lang="en-US" altLang="en-US" sz="3200" dirty="0" err="1">
                <a:solidFill>
                  <a:schemeClr val="tx2">
                    <a:lumMod val="75000"/>
                  </a:schemeClr>
                </a:solidFill>
              </a:rPr>
              <a:t>tabel-tabel</a:t>
            </a:r>
            <a:r>
              <a:rPr lang="en-US" altLang="en-US" sz="3200" dirty="0">
                <a:solidFill>
                  <a:schemeClr val="tx2">
                    <a:lumMod val="75000"/>
                  </a:schemeClr>
                </a:solidFill>
              </a:rPr>
              <a:t> yang </a:t>
            </a:r>
            <a:r>
              <a:rPr lang="en-US" altLang="en-US" sz="3200" dirty="0" err="1">
                <a:solidFill>
                  <a:schemeClr val="tx2">
                    <a:lumMod val="75000"/>
                  </a:schemeClr>
                </a:solidFill>
              </a:rPr>
              <a:t>berkualitas</a:t>
            </a:r>
            <a:r>
              <a:rPr lang="en-US" altLang="en-US" sz="3200" dirty="0">
                <a:solidFill>
                  <a:schemeClr val="tx2">
                    <a:lumMod val="75000"/>
                  </a:schemeClr>
                </a:solidFill>
              </a:rPr>
              <a:t> </a:t>
            </a:r>
            <a:r>
              <a:rPr lang="en-US" altLang="en-US" sz="3200" dirty="0" err="1">
                <a:solidFill>
                  <a:schemeClr val="tx2">
                    <a:lumMod val="75000"/>
                  </a:schemeClr>
                </a:solidFill>
              </a:rPr>
              <a:t>baik</a:t>
            </a:r>
            <a:r>
              <a:rPr lang="en-US" altLang="en-US" sz="3200" dirty="0">
                <a:solidFill>
                  <a:schemeClr val="tx2">
                    <a:lumMod val="75000"/>
                  </a:schemeClr>
                </a:solidFill>
              </a:rPr>
              <a:t>.</a:t>
            </a:r>
          </a:p>
        </p:txBody>
      </p:sp>
      <p:sp>
        <p:nvSpPr>
          <p:cNvPr id="2" name="Slide Number Placeholder 1">
            <a:extLst>
              <a:ext uri="{FF2B5EF4-FFF2-40B4-BE49-F238E27FC236}">
                <a16:creationId xmlns:a16="http://schemas.microsoft.com/office/drawing/2014/main" id="{D3380E8E-3DD4-4DD4-82E3-87C1830ED4A8}"/>
              </a:ext>
            </a:extLst>
          </p:cNvPr>
          <p:cNvSpPr>
            <a:spLocks noGrp="1"/>
          </p:cNvSpPr>
          <p:nvPr>
            <p:ph type="sldNum" sz="quarter" idx="12"/>
          </p:nvPr>
        </p:nvSpPr>
        <p:spPr/>
        <p:txBody>
          <a:bodyPr/>
          <a:lstStyle/>
          <a:p>
            <a:fld id="{C5D243CA-806E-402E-87EA-B001B6507DFC}" type="slidenum">
              <a:rPr lang="id-ID" smtClean="0"/>
              <a:t>13</a:t>
            </a:fld>
            <a:endParaRPr lang="id-ID"/>
          </a:p>
        </p:txBody>
      </p:sp>
    </p:spTree>
    <p:extLst>
      <p:ext uri="{BB962C8B-B14F-4D97-AF65-F5344CB8AC3E}">
        <p14:creationId xmlns:p14="http://schemas.microsoft.com/office/powerpoint/2010/main" val="2828245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528" y="160449"/>
            <a:ext cx="7170208" cy="1029382"/>
          </a:xfrm>
        </p:spPr>
        <p:txBody>
          <a:bodyPr>
            <a:normAutofit/>
          </a:bodyPr>
          <a:lstStyle/>
          <a:p>
            <a:pPr algn="l"/>
            <a:r>
              <a:rPr lang="id-ID" altLang="en-US" b="1" dirty="0">
                <a:solidFill>
                  <a:schemeClr val="accent1">
                    <a:lumMod val="50000"/>
                  </a:schemeClr>
                </a:solidFill>
                <a:latin typeface="+mn-lt"/>
              </a:rPr>
              <a:t>KRITERIA TABEL NORMAL</a:t>
            </a:r>
            <a:endParaRPr lang="en-US" altLang="en-US" b="1" dirty="0">
              <a:solidFill>
                <a:schemeClr val="accent1">
                  <a:lumMod val="50000"/>
                </a:schemeClr>
              </a:solidFill>
              <a:latin typeface="+mn-lt"/>
            </a:endParaRPr>
          </a:p>
        </p:txBody>
      </p:sp>
      <p:sp>
        <p:nvSpPr>
          <p:cNvPr id="14339" name="Rectangle 3"/>
          <p:cNvSpPr>
            <a:spLocks noGrp="1" noChangeArrowheads="1"/>
          </p:cNvSpPr>
          <p:nvPr>
            <p:ph type="body" idx="1"/>
          </p:nvPr>
        </p:nvSpPr>
        <p:spPr>
          <a:xfrm>
            <a:off x="323528" y="980728"/>
            <a:ext cx="7170208" cy="965200"/>
          </a:xfrm>
        </p:spPr>
        <p:txBody>
          <a:bodyPr>
            <a:normAutofit/>
          </a:bodyPr>
          <a:lstStyle/>
          <a:p>
            <a:pPr marL="0" indent="0">
              <a:buNone/>
            </a:pPr>
            <a:r>
              <a:rPr lang="en-US" altLang="en-US" sz="2400" dirty="0" err="1">
                <a:solidFill>
                  <a:schemeClr val="tx2">
                    <a:lumMod val="75000"/>
                  </a:schemeClr>
                </a:solidFill>
              </a:rPr>
              <a:t>Sebuah</a:t>
            </a:r>
            <a:r>
              <a:rPr lang="en-US" altLang="en-US" sz="2400" dirty="0">
                <a:solidFill>
                  <a:schemeClr val="tx2">
                    <a:lumMod val="75000"/>
                  </a:schemeClr>
                </a:solidFill>
              </a:rPr>
              <a:t> </a:t>
            </a:r>
            <a:r>
              <a:rPr lang="en-US" altLang="en-US" sz="2400" dirty="0" err="1">
                <a:solidFill>
                  <a:schemeClr val="tx2">
                    <a:lumMod val="75000"/>
                  </a:schemeClr>
                </a:solidFill>
              </a:rPr>
              <a:t>tabel</a:t>
            </a:r>
            <a:r>
              <a:rPr lang="en-US" altLang="en-US" sz="2400" dirty="0">
                <a:solidFill>
                  <a:schemeClr val="tx2">
                    <a:lumMod val="75000"/>
                  </a:schemeClr>
                </a:solidFill>
              </a:rPr>
              <a:t> </a:t>
            </a:r>
            <a:r>
              <a:rPr lang="en-US" altLang="en-US" sz="2400" dirty="0" err="1">
                <a:solidFill>
                  <a:schemeClr val="tx2">
                    <a:lumMod val="75000"/>
                  </a:schemeClr>
                </a:solidFill>
              </a:rPr>
              <a:t>dikatakan</a:t>
            </a:r>
            <a:r>
              <a:rPr lang="en-US" altLang="en-US" sz="2400" dirty="0">
                <a:solidFill>
                  <a:schemeClr val="tx2">
                    <a:lumMod val="75000"/>
                  </a:schemeClr>
                </a:solidFill>
              </a:rPr>
              <a:t> </a:t>
            </a:r>
            <a:r>
              <a:rPr lang="en-US" altLang="en-US" sz="2400" dirty="0" err="1">
                <a:solidFill>
                  <a:schemeClr val="tx2">
                    <a:lumMod val="75000"/>
                  </a:schemeClr>
                </a:solidFill>
              </a:rPr>
              <a:t>baik</a:t>
            </a:r>
            <a:r>
              <a:rPr lang="en-US" altLang="en-US" sz="2400" dirty="0">
                <a:solidFill>
                  <a:schemeClr val="tx2">
                    <a:lumMod val="75000"/>
                  </a:schemeClr>
                </a:solidFill>
              </a:rPr>
              <a:t> (</a:t>
            </a:r>
            <a:r>
              <a:rPr lang="en-US" altLang="en-US" sz="2400" dirty="0" err="1">
                <a:solidFill>
                  <a:schemeClr val="tx2">
                    <a:lumMod val="75000"/>
                  </a:schemeClr>
                </a:solidFill>
              </a:rPr>
              <a:t>efisien</a:t>
            </a:r>
            <a:r>
              <a:rPr lang="en-US" altLang="en-US" sz="2400" dirty="0">
                <a:solidFill>
                  <a:schemeClr val="tx2">
                    <a:lumMod val="75000"/>
                  </a:schemeClr>
                </a:solidFill>
              </a:rPr>
              <a:t>) </a:t>
            </a:r>
            <a:r>
              <a:rPr lang="en-US" altLang="en-US" sz="2400" dirty="0" err="1">
                <a:solidFill>
                  <a:schemeClr val="tx2">
                    <a:lumMod val="75000"/>
                  </a:schemeClr>
                </a:solidFill>
              </a:rPr>
              <a:t>atau</a:t>
            </a:r>
            <a:r>
              <a:rPr lang="en-US" altLang="en-US" sz="2400" dirty="0">
                <a:solidFill>
                  <a:schemeClr val="tx2">
                    <a:lumMod val="75000"/>
                  </a:schemeClr>
                </a:solidFill>
              </a:rPr>
              <a:t> normal </a:t>
            </a:r>
            <a:r>
              <a:rPr lang="en-US" altLang="en-US" sz="2400" dirty="0" err="1">
                <a:solidFill>
                  <a:schemeClr val="tx2">
                    <a:lumMod val="75000"/>
                  </a:schemeClr>
                </a:solidFill>
              </a:rPr>
              <a:t>jika</a:t>
            </a:r>
            <a:r>
              <a:rPr lang="en-US" altLang="en-US" sz="2400" dirty="0">
                <a:solidFill>
                  <a:schemeClr val="tx2">
                    <a:lumMod val="75000"/>
                  </a:schemeClr>
                </a:solidFill>
              </a:rPr>
              <a:t> </a:t>
            </a:r>
            <a:r>
              <a:rPr lang="en-US" altLang="en-US" sz="2400" dirty="0" err="1">
                <a:solidFill>
                  <a:schemeClr val="tx2">
                    <a:lumMod val="75000"/>
                  </a:schemeClr>
                </a:solidFill>
              </a:rPr>
              <a:t>memenuhi</a:t>
            </a:r>
            <a:r>
              <a:rPr lang="en-US" altLang="en-US" sz="2400" dirty="0">
                <a:solidFill>
                  <a:schemeClr val="tx2">
                    <a:lumMod val="75000"/>
                  </a:schemeClr>
                </a:solidFill>
              </a:rPr>
              <a:t> 3 </a:t>
            </a:r>
            <a:r>
              <a:rPr lang="en-US" altLang="en-US" sz="2400" dirty="0" err="1">
                <a:solidFill>
                  <a:schemeClr val="tx2">
                    <a:lumMod val="75000"/>
                  </a:schemeClr>
                </a:solidFill>
              </a:rPr>
              <a:t>kriteria</a:t>
            </a:r>
            <a:r>
              <a:rPr lang="en-US" altLang="en-US" sz="2400" dirty="0">
                <a:solidFill>
                  <a:schemeClr val="tx2">
                    <a:lumMod val="75000"/>
                  </a:schemeClr>
                </a:solidFill>
              </a:rPr>
              <a:t> </a:t>
            </a:r>
            <a:r>
              <a:rPr lang="en-US" altLang="en-US" sz="2400" dirty="0" err="1">
                <a:solidFill>
                  <a:schemeClr val="tx2">
                    <a:lumMod val="75000"/>
                  </a:schemeClr>
                </a:solidFill>
              </a:rPr>
              <a:t>sbb</a:t>
            </a:r>
            <a:r>
              <a:rPr lang="en-US" altLang="en-US" sz="2400" dirty="0">
                <a:solidFill>
                  <a:schemeClr val="tx2">
                    <a:lumMod val="75000"/>
                  </a:schemeClr>
                </a:solidFill>
              </a:rPr>
              <a:t>:</a:t>
            </a:r>
          </a:p>
        </p:txBody>
      </p:sp>
      <p:sp>
        <p:nvSpPr>
          <p:cNvPr id="14340" name="Rectangle 6"/>
          <p:cNvSpPr>
            <a:spLocks noChangeArrowheads="1"/>
          </p:cNvSpPr>
          <p:nvPr/>
        </p:nvSpPr>
        <p:spPr bwMode="auto">
          <a:xfrm>
            <a:off x="310533" y="1844824"/>
            <a:ext cx="8496943" cy="382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AutoNum type="arabicPeriod"/>
            </a:pPr>
            <a:r>
              <a:rPr lang="en-US" altLang="en-US" sz="2400" dirty="0" err="1">
                <a:solidFill>
                  <a:schemeClr val="tx2">
                    <a:lumMod val="75000"/>
                  </a:schemeClr>
                </a:solidFill>
                <a:latin typeface="+mn-lt"/>
              </a:rPr>
              <a:t>Jika</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ada</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dekomposisi</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penguraian</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tabel</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maka</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dekomposisinya</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harus</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dijamin</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aman</a:t>
            </a:r>
            <a:r>
              <a:rPr lang="en-US" altLang="en-US" sz="2400" dirty="0">
                <a:solidFill>
                  <a:schemeClr val="tx2">
                    <a:lumMod val="75000"/>
                  </a:schemeClr>
                </a:solidFill>
                <a:latin typeface="+mn-lt"/>
              </a:rPr>
              <a:t> </a:t>
            </a:r>
            <a:r>
              <a:rPr lang="en-US" altLang="en-US" sz="2400" b="1" dirty="0">
                <a:solidFill>
                  <a:schemeClr val="tx2">
                    <a:lumMod val="75000"/>
                  </a:schemeClr>
                </a:solidFill>
                <a:latin typeface="+mn-lt"/>
              </a:rPr>
              <a:t>(</a:t>
            </a:r>
            <a:r>
              <a:rPr lang="en-US" altLang="en-US" sz="2400" b="1" i="1" dirty="0">
                <a:solidFill>
                  <a:schemeClr val="tx2">
                    <a:lumMod val="75000"/>
                  </a:schemeClr>
                </a:solidFill>
                <a:latin typeface="+mn-lt"/>
              </a:rPr>
              <a:t>Lossless-Join Decomposition</a:t>
            </a:r>
            <a:r>
              <a:rPr lang="en-US" altLang="en-US" sz="2400" b="1" dirty="0">
                <a:solidFill>
                  <a:schemeClr val="tx2">
                    <a:lumMod val="75000"/>
                  </a:schemeClr>
                </a:solidFill>
                <a:latin typeface="+mn-lt"/>
              </a:rPr>
              <a:t>)</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Artinya</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setelah</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tabel</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tersebut</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diuraikan</a:t>
            </a:r>
            <a:r>
              <a:rPr lang="en-US" altLang="en-US" sz="2400" dirty="0">
                <a:solidFill>
                  <a:schemeClr val="tx2">
                    <a:lumMod val="75000"/>
                  </a:schemeClr>
                </a:solidFill>
                <a:latin typeface="+mn-lt"/>
              </a:rPr>
              <a:t> / </a:t>
            </a:r>
            <a:r>
              <a:rPr lang="en-US" altLang="en-US" sz="2400" dirty="0" err="1">
                <a:solidFill>
                  <a:schemeClr val="tx2">
                    <a:lumMod val="75000"/>
                  </a:schemeClr>
                </a:solidFill>
                <a:latin typeface="+mn-lt"/>
              </a:rPr>
              <a:t>didekomposisi</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menjadi</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tabel-tabel</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baru</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tabel-tabel</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baru</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tersebut</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bisa</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menghasilkan</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tabel</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semula</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dengan</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sama</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persis</a:t>
            </a:r>
            <a:r>
              <a:rPr lang="en-US" altLang="en-US" sz="2400" dirty="0">
                <a:solidFill>
                  <a:schemeClr val="tx2">
                    <a:lumMod val="75000"/>
                  </a:schemeClr>
                </a:solidFill>
                <a:latin typeface="+mn-lt"/>
              </a:rPr>
              <a:t>.</a:t>
            </a:r>
          </a:p>
          <a:p>
            <a:pPr eaLnBrk="1" hangingPunct="1">
              <a:spcBef>
                <a:spcPct val="20000"/>
              </a:spcBef>
              <a:buClr>
                <a:schemeClr val="hlink"/>
              </a:buClr>
              <a:buSzPct val="80000"/>
              <a:buFont typeface="Wingdings" panose="05000000000000000000" pitchFamily="2" charset="2"/>
              <a:buAutoNum type="arabicPeriod"/>
            </a:pPr>
            <a:r>
              <a:rPr lang="en-US" altLang="en-US" sz="2400" dirty="0" err="1">
                <a:solidFill>
                  <a:schemeClr val="tx2">
                    <a:lumMod val="75000"/>
                  </a:schemeClr>
                </a:solidFill>
                <a:latin typeface="+mn-lt"/>
              </a:rPr>
              <a:t>Terpeliharanya</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ketergantungan</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fungsional</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pada</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saat</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perubahan</a:t>
            </a:r>
            <a:r>
              <a:rPr lang="en-US" altLang="en-US" sz="2400" dirty="0">
                <a:solidFill>
                  <a:schemeClr val="tx2">
                    <a:lumMod val="75000"/>
                  </a:schemeClr>
                </a:solidFill>
                <a:latin typeface="+mn-lt"/>
              </a:rPr>
              <a:t> data </a:t>
            </a:r>
            <a:r>
              <a:rPr lang="en-US" altLang="en-US" sz="2400" b="1" dirty="0">
                <a:solidFill>
                  <a:schemeClr val="tx2">
                    <a:lumMod val="75000"/>
                  </a:schemeClr>
                </a:solidFill>
                <a:latin typeface="+mn-lt"/>
              </a:rPr>
              <a:t>(Dependency Preservation)</a:t>
            </a:r>
            <a:r>
              <a:rPr lang="en-US" altLang="en-US" sz="2400" dirty="0">
                <a:solidFill>
                  <a:schemeClr val="tx2">
                    <a:lumMod val="75000"/>
                  </a:schemeClr>
                </a:solidFill>
                <a:latin typeface="+mn-lt"/>
              </a:rPr>
              <a:t>.</a:t>
            </a:r>
          </a:p>
          <a:p>
            <a:pPr eaLnBrk="1" hangingPunct="1">
              <a:spcBef>
                <a:spcPct val="20000"/>
              </a:spcBef>
              <a:buClr>
                <a:schemeClr val="hlink"/>
              </a:buClr>
              <a:buSzPct val="80000"/>
              <a:buFont typeface="Wingdings" panose="05000000000000000000" pitchFamily="2" charset="2"/>
              <a:buAutoNum type="arabicPeriod"/>
            </a:pPr>
            <a:r>
              <a:rPr lang="en-US" altLang="en-US" sz="2400" b="1" dirty="0" err="1">
                <a:solidFill>
                  <a:schemeClr val="tx2">
                    <a:lumMod val="75000"/>
                  </a:schemeClr>
                </a:solidFill>
                <a:latin typeface="+mn-lt"/>
              </a:rPr>
              <a:t>Tidak</a:t>
            </a:r>
            <a:r>
              <a:rPr lang="en-US" altLang="en-US" sz="2400" b="1" dirty="0">
                <a:solidFill>
                  <a:schemeClr val="tx2">
                    <a:lumMod val="75000"/>
                  </a:schemeClr>
                </a:solidFill>
                <a:latin typeface="+mn-lt"/>
              </a:rPr>
              <a:t> </a:t>
            </a:r>
            <a:r>
              <a:rPr lang="en-US" altLang="en-US" sz="2400" b="1" dirty="0" err="1">
                <a:solidFill>
                  <a:schemeClr val="tx2">
                    <a:lumMod val="75000"/>
                  </a:schemeClr>
                </a:solidFill>
                <a:latin typeface="+mn-lt"/>
              </a:rPr>
              <a:t>melanggar</a:t>
            </a:r>
            <a:r>
              <a:rPr lang="en-US" altLang="en-US" sz="2400" b="1" dirty="0">
                <a:solidFill>
                  <a:schemeClr val="tx2">
                    <a:lumMod val="75000"/>
                  </a:schemeClr>
                </a:solidFill>
                <a:latin typeface="+mn-lt"/>
              </a:rPr>
              <a:t> </a:t>
            </a:r>
            <a:r>
              <a:rPr lang="en-US" altLang="en-US" sz="2400" b="1" i="1" dirty="0">
                <a:solidFill>
                  <a:schemeClr val="tx2">
                    <a:lumMod val="75000"/>
                  </a:schemeClr>
                </a:solidFill>
                <a:latin typeface="+mn-lt"/>
              </a:rPr>
              <a:t>Boyce-</a:t>
            </a:r>
            <a:r>
              <a:rPr lang="en-US" altLang="en-US" sz="2400" b="1" i="1" dirty="0" err="1">
                <a:solidFill>
                  <a:schemeClr val="tx2">
                    <a:lumMod val="75000"/>
                  </a:schemeClr>
                </a:solidFill>
                <a:latin typeface="+mn-lt"/>
              </a:rPr>
              <a:t>Codd</a:t>
            </a:r>
            <a:r>
              <a:rPr lang="en-US" altLang="en-US" sz="2400" b="1" i="1" dirty="0">
                <a:solidFill>
                  <a:schemeClr val="tx2">
                    <a:lumMod val="75000"/>
                  </a:schemeClr>
                </a:solidFill>
                <a:latin typeface="+mn-lt"/>
              </a:rPr>
              <a:t> Normal Form </a:t>
            </a:r>
            <a:r>
              <a:rPr lang="en-US" altLang="en-US" sz="2400" b="1" dirty="0">
                <a:solidFill>
                  <a:schemeClr val="tx2">
                    <a:lumMod val="75000"/>
                  </a:schemeClr>
                </a:solidFill>
                <a:latin typeface="+mn-lt"/>
              </a:rPr>
              <a:t>(BCNF)</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akan</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dijelaskan</a:t>
            </a:r>
            <a:r>
              <a:rPr lang="en-US" altLang="en-US" sz="2400" dirty="0">
                <a:solidFill>
                  <a:schemeClr val="tx2">
                    <a:lumMod val="75000"/>
                  </a:schemeClr>
                </a:solidFill>
                <a:latin typeface="+mn-lt"/>
              </a:rPr>
              <a:t> </a:t>
            </a:r>
            <a:r>
              <a:rPr lang="en-US" altLang="en-US" sz="2400" dirty="0" err="1">
                <a:solidFill>
                  <a:schemeClr val="tx2">
                    <a:lumMod val="75000"/>
                  </a:schemeClr>
                </a:solidFill>
                <a:latin typeface="+mn-lt"/>
              </a:rPr>
              <a:t>kemudian</a:t>
            </a:r>
            <a:r>
              <a:rPr lang="en-US" altLang="en-US" sz="2400" dirty="0">
                <a:solidFill>
                  <a:schemeClr val="tx2">
                    <a:lumMod val="75000"/>
                  </a:schemeClr>
                </a:solidFill>
                <a:latin typeface="+mn-lt"/>
              </a:rPr>
              <a:t>-)</a:t>
            </a:r>
            <a:r>
              <a:rPr lang="id-ID" altLang="en-US" sz="2400" dirty="0">
                <a:solidFill>
                  <a:schemeClr val="tx2">
                    <a:lumMod val="75000"/>
                  </a:schemeClr>
                </a:solidFill>
                <a:latin typeface="+mn-lt"/>
              </a:rPr>
              <a:t> Jika BCNF tidak terpenuhi, maka paling tidak suatu tabel tidak melanggar bentuk normal tahap ketiga</a:t>
            </a:r>
            <a:endParaRPr lang="en-US" altLang="en-US" sz="2400" dirty="0">
              <a:solidFill>
                <a:schemeClr val="tx2">
                  <a:lumMod val="75000"/>
                </a:schemeClr>
              </a:solidFill>
              <a:latin typeface="+mn-lt"/>
            </a:endParaRPr>
          </a:p>
        </p:txBody>
      </p:sp>
      <p:sp>
        <p:nvSpPr>
          <p:cNvPr id="2" name="Slide Number Placeholder 1">
            <a:extLst>
              <a:ext uri="{FF2B5EF4-FFF2-40B4-BE49-F238E27FC236}">
                <a16:creationId xmlns:a16="http://schemas.microsoft.com/office/drawing/2014/main" id="{10BBB780-5478-4F58-AEAD-96314716F240}"/>
              </a:ext>
            </a:extLst>
          </p:cNvPr>
          <p:cNvSpPr>
            <a:spLocks noGrp="1"/>
          </p:cNvSpPr>
          <p:nvPr>
            <p:ph type="sldNum" sz="quarter" idx="12"/>
          </p:nvPr>
        </p:nvSpPr>
        <p:spPr/>
        <p:txBody>
          <a:bodyPr/>
          <a:lstStyle/>
          <a:p>
            <a:fld id="{C5D243CA-806E-402E-87EA-B001B6507DFC}" type="slidenum">
              <a:rPr lang="id-ID" smtClean="0"/>
              <a:t>14</a:t>
            </a:fld>
            <a:endParaRPr lang="id-ID"/>
          </a:p>
        </p:txBody>
      </p:sp>
    </p:spTree>
    <p:extLst>
      <p:ext uri="{BB962C8B-B14F-4D97-AF65-F5344CB8AC3E}">
        <p14:creationId xmlns:p14="http://schemas.microsoft.com/office/powerpoint/2010/main" val="1328772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id-ID" b="1" dirty="0">
                <a:solidFill>
                  <a:schemeClr val="accent1">
                    <a:lumMod val="50000"/>
                  </a:schemeClr>
                </a:solidFill>
                <a:latin typeface="+mn-lt"/>
              </a:rPr>
              <a:t>Contoh relasi normal dan tidak normal</a:t>
            </a:r>
          </a:p>
        </p:txBody>
      </p:sp>
      <p:sp>
        <p:nvSpPr>
          <p:cNvPr id="3" name="Content Placeholder 2"/>
          <p:cNvSpPr>
            <a:spLocks noGrp="1"/>
          </p:cNvSpPr>
          <p:nvPr>
            <p:ph idx="1"/>
          </p:nvPr>
        </p:nvSpPr>
        <p:spPr/>
        <p:txBody>
          <a:bodyPr/>
          <a:lstStyle/>
          <a:p>
            <a:endParaRPr lang="id-ID"/>
          </a:p>
        </p:txBody>
      </p:sp>
      <p:sp>
        <p:nvSpPr>
          <p:cNvPr id="4" name="Slide Number Placeholder 3"/>
          <p:cNvSpPr>
            <a:spLocks noGrp="1"/>
          </p:cNvSpPr>
          <p:nvPr>
            <p:ph type="sldNum" sz="quarter" idx="12"/>
          </p:nvPr>
        </p:nvSpPr>
        <p:spPr/>
        <p:txBody>
          <a:bodyPr/>
          <a:lstStyle/>
          <a:p>
            <a:fld id="{C5D243CA-806E-402E-87EA-B001B6507DFC}" type="slidenum">
              <a:rPr lang="id-ID" smtClean="0"/>
              <a:t>15</a:t>
            </a:fld>
            <a:endParaRPr lang="id-ID"/>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2531"/>
          <a:stretch/>
        </p:blipFill>
        <p:spPr bwMode="auto">
          <a:xfrm>
            <a:off x="474083" y="1700808"/>
            <a:ext cx="8038837" cy="23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84" y="4601999"/>
            <a:ext cx="8130364" cy="135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323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3" y="76895"/>
            <a:ext cx="7170208" cy="1029382"/>
          </a:xfrm>
        </p:spPr>
        <p:txBody>
          <a:bodyPr>
            <a:normAutofit/>
          </a:bodyPr>
          <a:lstStyle/>
          <a:p>
            <a:pPr algn="l"/>
            <a:r>
              <a:rPr lang="id-ID" sz="3200" b="1" dirty="0">
                <a:solidFill>
                  <a:schemeClr val="accent1">
                    <a:lumMod val="50000"/>
                  </a:schemeClr>
                </a:solidFill>
                <a:latin typeface="+mn-lt"/>
              </a:rPr>
              <a:t>TABEL </a:t>
            </a:r>
            <a:r>
              <a:rPr lang="id-ID" sz="3200" b="1" i="1" dirty="0">
                <a:solidFill>
                  <a:schemeClr val="accent1">
                    <a:lumMod val="50000"/>
                  </a:schemeClr>
                </a:solidFill>
                <a:latin typeface="+mn-lt"/>
              </a:rPr>
              <a:t>UNIVERSAL</a:t>
            </a:r>
          </a:p>
        </p:txBody>
      </p:sp>
      <p:sp>
        <p:nvSpPr>
          <p:cNvPr id="7" name="Rectangle 3"/>
          <p:cNvSpPr txBox="1">
            <a:spLocks noChangeArrowheads="1"/>
          </p:cNvSpPr>
          <p:nvPr/>
        </p:nvSpPr>
        <p:spPr>
          <a:xfrm>
            <a:off x="170316" y="951540"/>
            <a:ext cx="7170208" cy="71671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nSpc>
                <a:spcPct val="90000"/>
              </a:lnSpc>
              <a:buFont typeface="Arial" panose="020B0604020202020204" pitchFamily="34" charset="0"/>
              <a:buNone/>
            </a:pPr>
            <a:r>
              <a:rPr lang="en-US" altLang="en-US" sz="1600" b="1" dirty="0" err="1">
                <a:solidFill>
                  <a:schemeClr val="tx2">
                    <a:lumMod val="75000"/>
                  </a:schemeClr>
                </a:solidFill>
              </a:rPr>
              <a:t>Tabel</a:t>
            </a:r>
            <a:r>
              <a:rPr lang="en-US" altLang="en-US" sz="1600" b="1" dirty="0">
                <a:solidFill>
                  <a:schemeClr val="tx2">
                    <a:lumMod val="75000"/>
                  </a:schemeClr>
                </a:solidFill>
              </a:rPr>
              <a:t> Universal </a:t>
            </a:r>
            <a:r>
              <a:rPr lang="en-US" altLang="en-US" sz="1600" dirty="0">
                <a:solidFill>
                  <a:srgbClr val="FF0000"/>
                </a:solidFill>
              </a:rPr>
              <a:t>(</a:t>
            </a:r>
            <a:r>
              <a:rPr lang="en-US" altLang="en-US" sz="1600" b="1" i="1" dirty="0">
                <a:solidFill>
                  <a:srgbClr val="FF0000"/>
                </a:solidFill>
              </a:rPr>
              <a:t>Universal / Star Table</a:t>
            </a:r>
            <a:r>
              <a:rPr lang="en-US" altLang="en-US" sz="1600" dirty="0">
                <a:solidFill>
                  <a:srgbClr val="FF0000"/>
                </a:solidFill>
              </a:rPr>
              <a:t>) </a:t>
            </a:r>
            <a:r>
              <a:rPr lang="en-US" altLang="en-US" sz="1600" dirty="0">
                <a:solidFill>
                  <a:schemeClr val="tx2">
                    <a:lumMod val="75000"/>
                  </a:schemeClr>
                </a:solidFill>
                <a:sym typeface="Wingdings" panose="05000000000000000000" pitchFamily="2" charset="2"/>
              </a:rPr>
              <a:t></a:t>
            </a:r>
            <a:r>
              <a:rPr lang="en-US" altLang="en-US" sz="1600" dirty="0">
                <a:solidFill>
                  <a:schemeClr val="tx2">
                    <a:lumMod val="75000"/>
                  </a:schemeClr>
                </a:solidFill>
              </a:rPr>
              <a:t> </a:t>
            </a:r>
            <a:r>
              <a:rPr lang="en-US" altLang="en-US" sz="1600" dirty="0" err="1">
                <a:solidFill>
                  <a:schemeClr val="tx2">
                    <a:lumMod val="75000"/>
                  </a:schemeClr>
                </a:solidFill>
              </a:rPr>
              <a:t>sebuah</a:t>
            </a:r>
            <a:r>
              <a:rPr lang="en-US" altLang="en-US" sz="1600" dirty="0">
                <a:solidFill>
                  <a:schemeClr val="tx2">
                    <a:lumMod val="75000"/>
                  </a:schemeClr>
                </a:solidFill>
              </a:rPr>
              <a:t> </a:t>
            </a:r>
            <a:r>
              <a:rPr lang="en-US" altLang="en-US" sz="1600" dirty="0" err="1">
                <a:solidFill>
                  <a:schemeClr val="tx2">
                    <a:lumMod val="75000"/>
                  </a:schemeClr>
                </a:solidFill>
              </a:rPr>
              <a:t>tabel</a:t>
            </a:r>
            <a:r>
              <a:rPr lang="en-US" altLang="en-US" sz="1600" dirty="0">
                <a:solidFill>
                  <a:schemeClr val="tx2">
                    <a:lumMod val="75000"/>
                  </a:schemeClr>
                </a:solidFill>
              </a:rPr>
              <a:t> yang </a:t>
            </a:r>
            <a:r>
              <a:rPr lang="en-US" altLang="en-US" sz="1600" dirty="0" err="1">
                <a:solidFill>
                  <a:schemeClr val="tx2">
                    <a:lumMod val="75000"/>
                  </a:schemeClr>
                </a:solidFill>
              </a:rPr>
              <a:t>merangkum</a:t>
            </a:r>
            <a:r>
              <a:rPr lang="en-US" altLang="en-US" sz="1600" dirty="0">
                <a:solidFill>
                  <a:schemeClr val="tx2">
                    <a:lumMod val="75000"/>
                  </a:schemeClr>
                </a:solidFill>
              </a:rPr>
              <a:t> </a:t>
            </a:r>
            <a:r>
              <a:rPr lang="en-US" altLang="en-US" sz="1600" dirty="0" err="1">
                <a:solidFill>
                  <a:schemeClr val="tx2">
                    <a:lumMod val="75000"/>
                  </a:schemeClr>
                </a:solidFill>
              </a:rPr>
              <a:t>semua</a:t>
            </a:r>
            <a:r>
              <a:rPr lang="en-US" altLang="en-US" sz="1600" dirty="0">
                <a:solidFill>
                  <a:schemeClr val="tx2">
                    <a:lumMod val="75000"/>
                  </a:schemeClr>
                </a:solidFill>
              </a:rPr>
              <a:t> </a:t>
            </a:r>
            <a:r>
              <a:rPr lang="en-US" altLang="en-US" sz="1600" dirty="0" err="1">
                <a:solidFill>
                  <a:schemeClr val="tx2">
                    <a:lumMod val="75000"/>
                  </a:schemeClr>
                </a:solidFill>
              </a:rPr>
              <a:t>kelompok</a:t>
            </a:r>
            <a:r>
              <a:rPr lang="en-US" altLang="en-US" sz="1600" dirty="0">
                <a:solidFill>
                  <a:schemeClr val="tx2">
                    <a:lumMod val="75000"/>
                  </a:schemeClr>
                </a:solidFill>
              </a:rPr>
              <a:t> data yang </a:t>
            </a:r>
            <a:r>
              <a:rPr lang="en-US" altLang="en-US" sz="1600" dirty="0" err="1">
                <a:solidFill>
                  <a:schemeClr val="tx2">
                    <a:lumMod val="75000"/>
                  </a:schemeClr>
                </a:solidFill>
              </a:rPr>
              <a:t>saling</a:t>
            </a:r>
            <a:r>
              <a:rPr lang="en-US" altLang="en-US" sz="1600" dirty="0">
                <a:solidFill>
                  <a:schemeClr val="tx2">
                    <a:lumMod val="75000"/>
                  </a:schemeClr>
                </a:solidFill>
              </a:rPr>
              <a:t> </a:t>
            </a:r>
            <a:r>
              <a:rPr lang="en-US" altLang="en-US" sz="1600" dirty="0" err="1">
                <a:solidFill>
                  <a:schemeClr val="tx2">
                    <a:lumMod val="75000"/>
                  </a:schemeClr>
                </a:solidFill>
              </a:rPr>
              <a:t>berhubungan</a:t>
            </a:r>
            <a:r>
              <a:rPr lang="en-US" altLang="en-US" sz="1600" dirty="0">
                <a:solidFill>
                  <a:schemeClr val="tx2">
                    <a:lumMod val="75000"/>
                  </a:schemeClr>
                </a:solidFill>
              </a:rPr>
              <a:t>, </a:t>
            </a:r>
            <a:r>
              <a:rPr lang="en-US" altLang="en-US" sz="1600" dirty="0" err="1">
                <a:solidFill>
                  <a:schemeClr val="tx2">
                    <a:lumMod val="75000"/>
                  </a:schemeClr>
                </a:solidFill>
              </a:rPr>
              <a:t>bukan</a:t>
            </a:r>
            <a:r>
              <a:rPr lang="en-US" altLang="en-US" sz="1600" dirty="0">
                <a:solidFill>
                  <a:schemeClr val="tx2">
                    <a:lumMod val="75000"/>
                  </a:schemeClr>
                </a:solidFill>
              </a:rPr>
              <a:t> </a:t>
            </a:r>
            <a:r>
              <a:rPr lang="en-US" altLang="en-US" sz="1600" dirty="0" err="1">
                <a:solidFill>
                  <a:schemeClr val="tx2">
                    <a:lumMod val="75000"/>
                  </a:schemeClr>
                </a:solidFill>
              </a:rPr>
              <a:t>merupakan</a:t>
            </a:r>
            <a:r>
              <a:rPr lang="en-US" altLang="en-US" sz="1600" dirty="0">
                <a:solidFill>
                  <a:schemeClr val="tx2">
                    <a:lumMod val="75000"/>
                  </a:schemeClr>
                </a:solidFill>
              </a:rPr>
              <a:t> </a:t>
            </a:r>
            <a:r>
              <a:rPr lang="en-US" altLang="en-US" sz="1600" dirty="0" err="1">
                <a:solidFill>
                  <a:schemeClr val="tx2">
                    <a:lumMod val="75000"/>
                  </a:schemeClr>
                </a:solidFill>
              </a:rPr>
              <a:t>tabel</a:t>
            </a:r>
            <a:r>
              <a:rPr lang="en-US" altLang="en-US" sz="1600" dirty="0">
                <a:solidFill>
                  <a:schemeClr val="tx2">
                    <a:lumMod val="75000"/>
                  </a:schemeClr>
                </a:solidFill>
              </a:rPr>
              <a:t> yang </a:t>
            </a:r>
            <a:r>
              <a:rPr lang="en-US" altLang="en-US" sz="1600" dirty="0" err="1">
                <a:solidFill>
                  <a:schemeClr val="tx2">
                    <a:lumMod val="75000"/>
                  </a:schemeClr>
                </a:solidFill>
              </a:rPr>
              <a:t>baik</a:t>
            </a:r>
            <a:r>
              <a:rPr lang="en-US" altLang="en-US" sz="1600" dirty="0">
                <a:solidFill>
                  <a:schemeClr val="tx2">
                    <a:lumMod val="75000"/>
                  </a:schemeClr>
                </a:solidFill>
              </a:rPr>
              <a:t>. </a:t>
            </a:r>
          </a:p>
        </p:txBody>
      </p:sp>
      <p:graphicFrame>
        <p:nvGraphicFramePr>
          <p:cNvPr id="8" name="Table 7"/>
          <p:cNvGraphicFramePr>
            <a:graphicFrameLocks noGrp="1"/>
          </p:cNvGraphicFramePr>
          <p:nvPr>
            <p:extLst>
              <p:ext uri="{D42A27DB-BD31-4B8C-83A1-F6EECF244321}">
                <p14:modId xmlns:p14="http://schemas.microsoft.com/office/powerpoint/2010/main" val="1765857475"/>
              </p:ext>
            </p:extLst>
          </p:nvPr>
        </p:nvGraphicFramePr>
        <p:xfrm>
          <a:off x="179512" y="1809750"/>
          <a:ext cx="7493133" cy="2266950"/>
        </p:xfrm>
        <a:graphic>
          <a:graphicData uri="http://schemas.openxmlformats.org/drawingml/2006/table">
            <a:tbl>
              <a:tblPr firstRow="1" bandRow="1">
                <a:tableStyleId>{5C22544A-7EE6-4342-B048-85BDC9FD1C3A}</a:tableStyleId>
              </a:tblPr>
              <a:tblGrid>
                <a:gridCol w="939801">
                  <a:extLst>
                    <a:ext uri="{9D8B030D-6E8A-4147-A177-3AD203B41FA5}">
                      <a16:colId xmlns:a16="http://schemas.microsoft.com/office/drawing/2014/main" val="20000"/>
                    </a:ext>
                  </a:extLst>
                </a:gridCol>
                <a:gridCol w="1201738">
                  <a:extLst>
                    <a:ext uri="{9D8B030D-6E8A-4147-A177-3AD203B41FA5}">
                      <a16:colId xmlns:a16="http://schemas.microsoft.com/office/drawing/2014/main" val="20001"/>
                    </a:ext>
                  </a:extLst>
                </a:gridCol>
                <a:gridCol w="2035176">
                  <a:extLst>
                    <a:ext uri="{9D8B030D-6E8A-4147-A177-3AD203B41FA5}">
                      <a16:colId xmlns:a16="http://schemas.microsoft.com/office/drawing/2014/main" val="20002"/>
                    </a:ext>
                  </a:extLst>
                </a:gridCol>
                <a:gridCol w="904876">
                  <a:extLst>
                    <a:ext uri="{9D8B030D-6E8A-4147-A177-3AD203B41FA5}">
                      <a16:colId xmlns:a16="http://schemas.microsoft.com/office/drawing/2014/main" val="20003"/>
                    </a:ext>
                  </a:extLst>
                </a:gridCol>
                <a:gridCol w="844551">
                  <a:extLst>
                    <a:ext uri="{9D8B030D-6E8A-4147-A177-3AD203B41FA5}">
                      <a16:colId xmlns:a16="http://schemas.microsoft.com/office/drawing/2014/main" val="20004"/>
                    </a:ext>
                  </a:extLst>
                </a:gridCol>
                <a:gridCol w="1285876">
                  <a:extLst>
                    <a:ext uri="{9D8B030D-6E8A-4147-A177-3AD203B41FA5}">
                      <a16:colId xmlns:a16="http://schemas.microsoft.com/office/drawing/2014/main" val="20005"/>
                    </a:ext>
                  </a:extLst>
                </a:gridCol>
                <a:gridCol w="281115">
                  <a:extLst>
                    <a:ext uri="{9D8B030D-6E8A-4147-A177-3AD203B41FA5}">
                      <a16:colId xmlns:a16="http://schemas.microsoft.com/office/drawing/2014/main" val="20006"/>
                    </a:ext>
                  </a:extLst>
                </a:gridCol>
              </a:tblGrid>
              <a:tr h="323850">
                <a:tc>
                  <a:txBody>
                    <a:bodyPr/>
                    <a:lstStyle/>
                    <a:p>
                      <a:pPr algn="ctr" fontAlgn="b"/>
                      <a:r>
                        <a:rPr lang="id-ID" sz="1400" u="none" strike="noStrike" dirty="0">
                          <a:solidFill>
                            <a:schemeClr val="tx1"/>
                          </a:solidFill>
                          <a:effectLst/>
                        </a:rPr>
                        <a:t>nim</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u="none" strike="noStrike" dirty="0">
                          <a:solidFill>
                            <a:schemeClr val="tx1"/>
                          </a:solidFill>
                          <a:effectLst/>
                        </a:rPr>
                        <a:t>nama_mhs</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u="none" strike="noStrike" dirty="0">
                          <a:solidFill>
                            <a:schemeClr val="tx1"/>
                          </a:solidFill>
                          <a:effectLst/>
                        </a:rPr>
                        <a:t>alamat_mhs</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u="none" strike="noStrike" dirty="0">
                          <a:solidFill>
                            <a:schemeClr val="tx1"/>
                          </a:solidFill>
                          <a:effectLst/>
                        </a:rPr>
                        <a:t>tgl_lahir</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u="none" strike="noStrike" dirty="0">
                          <a:solidFill>
                            <a:schemeClr val="tx1"/>
                          </a:solidFill>
                          <a:effectLst/>
                        </a:rPr>
                        <a:t>kode_kul</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u="none" strike="noStrike" dirty="0">
                          <a:solidFill>
                            <a:schemeClr val="tx1"/>
                          </a:solidFill>
                          <a:effectLst/>
                        </a:rPr>
                        <a:t>nama_kul</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b="1" i="0" u="none" strike="noStrike" dirty="0">
                          <a:solidFill>
                            <a:schemeClr val="tx1"/>
                          </a:solidFill>
                          <a:effectLst/>
                          <a:latin typeface="Calibri"/>
                        </a:rPr>
                        <a:t>sks</a:t>
                      </a:r>
                    </a:p>
                  </a:txBody>
                  <a:tcPr marL="7144" marR="7144" marT="9525" marB="0" anchor="b"/>
                </a:tc>
                <a:extLst>
                  <a:ext uri="{0D108BD9-81ED-4DB2-BD59-A6C34878D82A}">
                    <a16:rowId xmlns:a16="http://schemas.microsoft.com/office/drawing/2014/main" val="10000"/>
                  </a:ext>
                </a:extLst>
              </a:tr>
              <a:tr h="323850">
                <a:tc>
                  <a:txBody>
                    <a:bodyPr/>
                    <a:lstStyle/>
                    <a:p>
                      <a:pPr algn="r" fontAlgn="ctr"/>
                      <a:r>
                        <a:rPr lang="id-ID" sz="1400" u="none" strike="noStrike" dirty="0">
                          <a:effectLst/>
                        </a:rPr>
                        <a:t>163010015</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dirty="0">
                          <a:effectLst/>
                        </a:rPr>
                        <a:t>Betha Susanti</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dirty="0">
                          <a:effectLst/>
                        </a:rPr>
                        <a:t>Jl. Mawar III/no, 1a</a:t>
                      </a:r>
                      <a:endParaRPr lang="id-ID" sz="1400" b="0" i="0" u="none" strike="noStrike" dirty="0">
                        <a:solidFill>
                          <a:srgbClr val="000000"/>
                        </a:solidFill>
                        <a:effectLst/>
                        <a:latin typeface="Calibri"/>
                      </a:endParaRPr>
                    </a:p>
                  </a:txBody>
                  <a:tcPr marL="7144" marR="7144" marT="9525" marB="0" anchor="ctr"/>
                </a:tc>
                <a:tc>
                  <a:txBody>
                    <a:bodyPr/>
                    <a:lstStyle/>
                    <a:p>
                      <a:pPr algn="r" fontAlgn="ctr"/>
                      <a:r>
                        <a:rPr lang="id-ID" sz="1400" u="none" strike="noStrike">
                          <a:effectLst/>
                        </a:rPr>
                        <a:t>02-Jun-97</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BD-111</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Basisdata</a:t>
                      </a:r>
                      <a:endParaRPr lang="id-ID" sz="1400" b="0" i="0" u="none" strike="noStrike">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3</a:t>
                      </a:r>
                    </a:p>
                  </a:txBody>
                  <a:tcPr marL="7144" marR="7144" marT="9525" marB="0" anchor="ctr"/>
                </a:tc>
                <a:extLst>
                  <a:ext uri="{0D108BD9-81ED-4DB2-BD59-A6C34878D82A}">
                    <a16:rowId xmlns:a16="http://schemas.microsoft.com/office/drawing/2014/main" val="10001"/>
                  </a:ext>
                </a:extLst>
              </a:tr>
              <a:tr h="323850">
                <a:tc>
                  <a:txBody>
                    <a:bodyPr/>
                    <a:lstStyle/>
                    <a:p>
                      <a:pPr algn="r" fontAlgn="ctr"/>
                      <a:r>
                        <a:rPr lang="id-ID" sz="1400" u="none" strike="noStrike">
                          <a:effectLst/>
                        </a:rPr>
                        <a:t>163010015</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Betha Susanti</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dirty="0">
                          <a:effectLst/>
                        </a:rPr>
                        <a:t>Jl. Mawar III/no, 1a</a:t>
                      </a:r>
                      <a:endParaRPr lang="id-ID" sz="1400" b="0" i="0" u="none" strike="noStrike" dirty="0">
                        <a:solidFill>
                          <a:srgbClr val="000000"/>
                        </a:solidFill>
                        <a:effectLst/>
                        <a:latin typeface="Calibri"/>
                      </a:endParaRPr>
                    </a:p>
                  </a:txBody>
                  <a:tcPr marL="7144" marR="7144" marT="9525" marB="0" anchor="ctr"/>
                </a:tc>
                <a:tc>
                  <a:txBody>
                    <a:bodyPr/>
                    <a:lstStyle/>
                    <a:p>
                      <a:pPr algn="r" fontAlgn="ctr"/>
                      <a:r>
                        <a:rPr lang="id-ID" sz="1400" u="none" strike="noStrike">
                          <a:effectLst/>
                        </a:rPr>
                        <a:t>02-Jun-97</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dirty="0">
                          <a:effectLst/>
                        </a:rPr>
                        <a:t>MT-111</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a:effectLst/>
                        </a:rPr>
                        <a:t>Matematika</a:t>
                      </a:r>
                      <a:endParaRPr lang="id-ID" sz="1400" b="0" i="0" u="none" strike="noStrike">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2</a:t>
                      </a:r>
                    </a:p>
                  </a:txBody>
                  <a:tcPr marL="7144" marR="7144" marT="9525" marB="0" anchor="ctr"/>
                </a:tc>
                <a:extLst>
                  <a:ext uri="{0D108BD9-81ED-4DB2-BD59-A6C34878D82A}">
                    <a16:rowId xmlns:a16="http://schemas.microsoft.com/office/drawing/2014/main" val="10002"/>
                  </a:ext>
                </a:extLst>
              </a:tr>
              <a:tr h="323850">
                <a:tc>
                  <a:txBody>
                    <a:bodyPr/>
                    <a:lstStyle/>
                    <a:p>
                      <a:pPr algn="r" fontAlgn="ctr"/>
                      <a:r>
                        <a:rPr lang="id-ID" sz="1400" u="none" strike="noStrike" dirty="0">
                          <a:effectLst/>
                        </a:rPr>
                        <a:t>163010025</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a:effectLst/>
                        </a:rPr>
                        <a:t>Kyla Nuri M.</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dirty="0">
                          <a:effectLst/>
                        </a:rPr>
                        <a:t>Jl. Melati Timur I/no. 15f</a:t>
                      </a:r>
                      <a:endParaRPr lang="id-ID" sz="1400" b="0" i="0" u="none" strike="noStrike" dirty="0">
                        <a:solidFill>
                          <a:srgbClr val="000000"/>
                        </a:solidFill>
                        <a:effectLst/>
                        <a:latin typeface="Calibri"/>
                      </a:endParaRPr>
                    </a:p>
                  </a:txBody>
                  <a:tcPr marL="7144" marR="7144" marT="9525" marB="0" anchor="ctr"/>
                </a:tc>
                <a:tc>
                  <a:txBody>
                    <a:bodyPr/>
                    <a:lstStyle/>
                    <a:p>
                      <a:pPr algn="r" fontAlgn="ctr"/>
                      <a:r>
                        <a:rPr lang="id-ID" sz="1400" u="none" strike="noStrike" dirty="0">
                          <a:effectLst/>
                        </a:rPr>
                        <a:t>06-Jan-97</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a:effectLst/>
                        </a:rPr>
                        <a:t>BG-111</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Bahasa inggris</a:t>
                      </a:r>
                      <a:endParaRPr lang="id-ID" sz="1400" b="0" i="0" u="none" strike="noStrike">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2</a:t>
                      </a:r>
                    </a:p>
                  </a:txBody>
                  <a:tcPr marL="7144" marR="7144" marT="9525" marB="0" anchor="ctr"/>
                </a:tc>
                <a:extLst>
                  <a:ext uri="{0D108BD9-81ED-4DB2-BD59-A6C34878D82A}">
                    <a16:rowId xmlns:a16="http://schemas.microsoft.com/office/drawing/2014/main" val="10003"/>
                  </a:ext>
                </a:extLst>
              </a:tr>
              <a:tr h="323850">
                <a:tc>
                  <a:txBody>
                    <a:bodyPr/>
                    <a:lstStyle/>
                    <a:p>
                      <a:pPr algn="r" fontAlgn="ctr"/>
                      <a:r>
                        <a:rPr lang="id-ID" sz="1400" u="none" strike="noStrike">
                          <a:effectLst/>
                        </a:rPr>
                        <a:t>163010033</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Mega Rinasa</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Jl. Gajayana IV/no. 9</a:t>
                      </a:r>
                      <a:endParaRPr lang="id-ID" sz="1400" b="0" i="0" u="none" strike="noStrike">
                        <a:solidFill>
                          <a:srgbClr val="000000"/>
                        </a:solidFill>
                        <a:effectLst/>
                        <a:latin typeface="Calibri"/>
                      </a:endParaRPr>
                    </a:p>
                  </a:txBody>
                  <a:tcPr marL="7144" marR="7144" marT="9525" marB="0" anchor="ctr"/>
                </a:tc>
                <a:tc>
                  <a:txBody>
                    <a:bodyPr/>
                    <a:lstStyle/>
                    <a:p>
                      <a:pPr algn="r" fontAlgn="ctr"/>
                      <a:r>
                        <a:rPr lang="id-ID" sz="1400" u="none" strike="noStrike" dirty="0">
                          <a:effectLst/>
                        </a:rPr>
                        <a:t>17-Okt-97</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a:effectLst/>
                        </a:rPr>
                        <a:t>IM-111</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IMK</a:t>
                      </a:r>
                      <a:endParaRPr lang="id-ID" sz="1400" b="0" i="0" u="none" strike="noStrike">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3</a:t>
                      </a:r>
                    </a:p>
                  </a:txBody>
                  <a:tcPr marL="7144" marR="7144" marT="9525" marB="0" anchor="ctr"/>
                </a:tc>
                <a:extLst>
                  <a:ext uri="{0D108BD9-81ED-4DB2-BD59-A6C34878D82A}">
                    <a16:rowId xmlns:a16="http://schemas.microsoft.com/office/drawing/2014/main" val="10004"/>
                  </a:ext>
                </a:extLst>
              </a:tr>
              <a:tr h="323850">
                <a:tc>
                  <a:txBody>
                    <a:bodyPr/>
                    <a:lstStyle/>
                    <a:p>
                      <a:pPr algn="r" fontAlgn="ctr"/>
                      <a:r>
                        <a:rPr lang="id-ID" sz="1400" u="none" strike="noStrike">
                          <a:effectLst/>
                        </a:rPr>
                        <a:t>163010033</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Mega Rinasa</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Jl. Gajayana IV/no. 9</a:t>
                      </a:r>
                      <a:endParaRPr lang="id-ID" sz="1400" b="0" i="0" u="none" strike="noStrike">
                        <a:solidFill>
                          <a:srgbClr val="000000"/>
                        </a:solidFill>
                        <a:effectLst/>
                        <a:latin typeface="Calibri"/>
                      </a:endParaRPr>
                    </a:p>
                  </a:txBody>
                  <a:tcPr marL="7144" marR="7144" marT="9525" marB="0" anchor="ctr"/>
                </a:tc>
                <a:tc>
                  <a:txBody>
                    <a:bodyPr/>
                    <a:lstStyle/>
                    <a:p>
                      <a:pPr algn="r" fontAlgn="ctr"/>
                      <a:r>
                        <a:rPr lang="id-ID" sz="1400" u="none" strike="noStrike" dirty="0">
                          <a:effectLst/>
                        </a:rPr>
                        <a:t>17-Okt-97</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dirty="0">
                          <a:effectLst/>
                        </a:rPr>
                        <a:t>MT-111</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a:effectLst/>
                        </a:rPr>
                        <a:t>Matematika</a:t>
                      </a:r>
                      <a:endParaRPr lang="id-ID" sz="1400" b="0" i="0" u="none" strike="noStrike">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2</a:t>
                      </a:r>
                    </a:p>
                  </a:txBody>
                  <a:tcPr marL="7144" marR="7144" marT="9525" marB="0" anchor="ctr"/>
                </a:tc>
                <a:extLst>
                  <a:ext uri="{0D108BD9-81ED-4DB2-BD59-A6C34878D82A}">
                    <a16:rowId xmlns:a16="http://schemas.microsoft.com/office/drawing/2014/main" val="10005"/>
                  </a:ext>
                </a:extLst>
              </a:tr>
              <a:tr h="323850">
                <a:tc>
                  <a:txBody>
                    <a:bodyPr/>
                    <a:lstStyle/>
                    <a:p>
                      <a:pPr algn="r" fontAlgn="ctr"/>
                      <a:r>
                        <a:rPr lang="id-ID" sz="1400" u="none" strike="noStrike">
                          <a:effectLst/>
                        </a:rPr>
                        <a:t>163010035</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Tera Akbar</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dirty="0">
                          <a:effectLst/>
                        </a:rPr>
                        <a:t>Jl. Majapahit VII/no. 11</a:t>
                      </a:r>
                      <a:endParaRPr lang="id-ID" sz="1400" b="0" i="0" u="none" strike="noStrike" dirty="0">
                        <a:solidFill>
                          <a:srgbClr val="000000"/>
                        </a:solidFill>
                        <a:effectLst/>
                        <a:latin typeface="Calibri"/>
                      </a:endParaRPr>
                    </a:p>
                  </a:txBody>
                  <a:tcPr marL="7144" marR="7144" marT="9525" marB="0" anchor="ctr"/>
                </a:tc>
                <a:tc>
                  <a:txBody>
                    <a:bodyPr/>
                    <a:lstStyle/>
                    <a:p>
                      <a:pPr algn="r" fontAlgn="ctr"/>
                      <a:r>
                        <a:rPr lang="id-ID" sz="1400" u="none" strike="noStrike" dirty="0">
                          <a:effectLst/>
                        </a:rPr>
                        <a:t>25-Mar-97</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dirty="0">
                          <a:effectLst/>
                        </a:rPr>
                        <a:t>BD-111</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dirty="0">
                          <a:effectLst/>
                        </a:rPr>
                        <a:t>Basisdata</a:t>
                      </a:r>
                      <a:endParaRPr lang="id-ID" sz="1400" b="0" i="0" u="none" strike="noStrike" dirty="0">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3</a:t>
                      </a:r>
                    </a:p>
                  </a:txBody>
                  <a:tcPr marL="7144" marR="7144" marT="9525" marB="0" anchor="ct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12202775"/>
              </p:ext>
            </p:extLst>
          </p:nvPr>
        </p:nvGraphicFramePr>
        <p:xfrm>
          <a:off x="226121" y="4308679"/>
          <a:ext cx="8617842" cy="2266950"/>
        </p:xfrm>
        <a:graphic>
          <a:graphicData uri="http://schemas.openxmlformats.org/drawingml/2006/table">
            <a:tbl>
              <a:tblPr firstRow="1" bandRow="1">
                <a:tableStyleId>{5C22544A-7EE6-4342-B048-85BDC9FD1C3A}</a:tableStyleId>
              </a:tblPr>
              <a:tblGrid>
                <a:gridCol w="729298">
                  <a:extLst>
                    <a:ext uri="{9D8B030D-6E8A-4147-A177-3AD203B41FA5}">
                      <a16:colId xmlns:a16="http://schemas.microsoft.com/office/drawing/2014/main" val="20000"/>
                    </a:ext>
                  </a:extLst>
                </a:gridCol>
                <a:gridCol w="938340">
                  <a:extLst>
                    <a:ext uri="{9D8B030D-6E8A-4147-A177-3AD203B41FA5}">
                      <a16:colId xmlns:a16="http://schemas.microsoft.com/office/drawing/2014/main" val="20001"/>
                    </a:ext>
                  </a:extLst>
                </a:gridCol>
                <a:gridCol w="3172016">
                  <a:extLst>
                    <a:ext uri="{9D8B030D-6E8A-4147-A177-3AD203B41FA5}">
                      <a16:colId xmlns:a16="http://schemas.microsoft.com/office/drawing/2014/main" val="20002"/>
                    </a:ext>
                  </a:extLst>
                </a:gridCol>
                <a:gridCol w="589915">
                  <a:extLst>
                    <a:ext uri="{9D8B030D-6E8A-4147-A177-3AD203B41FA5}">
                      <a16:colId xmlns:a16="http://schemas.microsoft.com/office/drawing/2014/main" val="20003"/>
                    </a:ext>
                  </a:extLst>
                </a:gridCol>
                <a:gridCol w="1458278">
                  <a:extLst>
                    <a:ext uri="{9D8B030D-6E8A-4147-A177-3AD203B41FA5}">
                      <a16:colId xmlns:a16="http://schemas.microsoft.com/office/drawing/2014/main" val="20004"/>
                    </a:ext>
                  </a:extLst>
                </a:gridCol>
                <a:gridCol w="1729995">
                  <a:extLst>
                    <a:ext uri="{9D8B030D-6E8A-4147-A177-3AD203B41FA5}">
                      <a16:colId xmlns:a16="http://schemas.microsoft.com/office/drawing/2014/main" val="20005"/>
                    </a:ext>
                  </a:extLst>
                </a:gridCol>
              </a:tblGrid>
              <a:tr h="323850">
                <a:tc>
                  <a:txBody>
                    <a:bodyPr/>
                    <a:lstStyle/>
                    <a:p>
                      <a:pPr algn="ctr" fontAlgn="b"/>
                      <a:r>
                        <a:rPr lang="id-ID" sz="1400" b="1" i="0" u="none" strike="noStrike" dirty="0">
                          <a:solidFill>
                            <a:srgbClr val="000000"/>
                          </a:solidFill>
                          <a:effectLst/>
                          <a:latin typeface="Calibri"/>
                        </a:rPr>
                        <a:t>semester</a:t>
                      </a:r>
                    </a:p>
                  </a:txBody>
                  <a:tcPr marL="7144" marR="7144" marT="9525" marB="0" anchor="b"/>
                </a:tc>
                <a:tc>
                  <a:txBody>
                    <a:bodyPr/>
                    <a:lstStyle/>
                    <a:p>
                      <a:pPr algn="ctr" fontAlgn="b"/>
                      <a:r>
                        <a:rPr lang="id-ID" sz="1400" b="1" i="0" u="none" strike="noStrike" dirty="0">
                          <a:solidFill>
                            <a:srgbClr val="000000"/>
                          </a:solidFill>
                          <a:effectLst/>
                          <a:latin typeface="Calibri"/>
                        </a:rPr>
                        <a:t>indeks_nilai</a:t>
                      </a:r>
                    </a:p>
                  </a:txBody>
                  <a:tcPr marL="7144" marR="7144" marT="9525" marB="0" anchor="b"/>
                </a:tc>
                <a:tc>
                  <a:txBody>
                    <a:bodyPr/>
                    <a:lstStyle/>
                    <a:p>
                      <a:pPr algn="ctr" fontAlgn="b"/>
                      <a:r>
                        <a:rPr lang="id-ID" sz="1400" b="1" i="0" u="none" strike="noStrike" dirty="0">
                          <a:solidFill>
                            <a:srgbClr val="000000"/>
                          </a:solidFill>
                          <a:effectLst/>
                          <a:latin typeface="Calibri"/>
                        </a:rPr>
                        <a:t>waktu</a:t>
                      </a:r>
                    </a:p>
                  </a:txBody>
                  <a:tcPr marL="7144" marR="7144" marT="9525" marB="0" anchor="b"/>
                </a:tc>
                <a:tc>
                  <a:txBody>
                    <a:bodyPr/>
                    <a:lstStyle/>
                    <a:p>
                      <a:pPr algn="ctr" fontAlgn="b"/>
                      <a:r>
                        <a:rPr lang="id-ID" sz="1400" b="1" i="0" u="none" strike="noStrike">
                          <a:solidFill>
                            <a:srgbClr val="000000"/>
                          </a:solidFill>
                          <a:effectLst/>
                          <a:latin typeface="Calibri"/>
                        </a:rPr>
                        <a:t>tempat</a:t>
                      </a:r>
                    </a:p>
                  </a:txBody>
                  <a:tcPr marL="7144" marR="7144" marT="9525" marB="0" anchor="b"/>
                </a:tc>
                <a:tc>
                  <a:txBody>
                    <a:bodyPr/>
                    <a:lstStyle/>
                    <a:p>
                      <a:pPr algn="ctr" fontAlgn="b"/>
                      <a:r>
                        <a:rPr lang="id-ID" sz="1400" b="1" i="0" u="none" strike="noStrike">
                          <a:solidFill>
                            <a:srgbClr val="000000"/>
                          </a:solidFill>
                          <a:effectLst/>
                          <a:latin typeface="Calibri"/>
                        </a:rPr>
                        <a:t>nama_dos</a:t>
                      </a:r>
                    </a:p>
                  </a:txBody>
                  <a:tcPr marL="7144" marR="7144" marT="9525" marB="0" anchor="b"/>
                </a:tc>
                <a:tc>
                  <a:txBody>
                    <a:bodyPr/>
                    <a:lstStyle/>
                    <a:p>
                      <a:pPr algn="ctr" fontAlgn="b"/>
                      <a:r>
                        <a:rPr lang="id-ID" sz="1400" b="1" i="0" u="none" strike="noStrike">
                          <a:solidFill>
                            <a:srgbClr val="000000"/>
                          </a:solidFill>
                          <a:effectLst/>
                          <a:latin typeface="Calibri"/>
                        </a:rPr>
                        <a:t>alamat_dos</a:t>
                      </a:r>
                    </a:p>
                  </a:txBody>
                  <a:tcPr marL="7144" marR="7144" marT="9525" marB="0" anchor="b"/>
                </a:tc>
                <a:extLst>
                  <a:ext uri="{0D108BD9-81ED-4DB2-BD59-A6C34878D82A}">
                    <a16:rowId xmlns:a16="http://schemas.microsoft.com/office/drawing/2014/main" val="10000"/>
                  </a:ext>
                </a:extLst>
              </a:tr>
              <a:tr h="323850">
                <a:tc>
                  <a:txBody>
                    <a:bodyPr/>
                    <a:lstStyle/>
                    <a:p>
                      <a:pPr algn="ctr" fontAlgn="ctr"/>
                      <a:r>
                        <a:rPr lang="id-ID" sz="1400" b="0" i="0" u="none" strike="noStrike" dirty="0">
                          <a:solidFill>
                            <a:srgbClr val="000000"/>
                          </a:solidFill>
                          <a:effectLst/>
                          <a:latin typeface="Calibri"/>
                        </a:rPr>
                        <a:t>2</a:t>
                      </a:r>
                    </a:p>
                  </a:txBody>
                  <a:tcPr marL="7144" marR="7144" marT="9525" marB="0" anchor="ctr"/>
                </a:tc>
                <a:tc>
                  <a:txBody>
                    <a:bodyPr/>
                    <a:lstStyle/>
                    <a:p>
                      <a:pPr algn="ctr" fontAlgn="ctr"/>
                      <a:r>
                        <a:rPr lang="id-ID" sz="1400" b="0" i="0" u="none" strike="noStrike">
                          <a:solidFill>
                            <a:srgbClr val="000000"/>
                          </a:solidFill>
                          <a:effectLst/>
                          <a:latin typeface="Calibri"/>
                        </a:rPr>
                        <a:t>A</a:t>
                      </a:r>
                    </a:p>
                  </a:txBody>
                  <a:tcPr marL="7144" marR="7144" marT="9525" marB="0" anchor="ctr"/>
                </a:tc>
                <a:tc>
                  <a:txBody>
                    <a:bodyPr/>
                    <a:lstStyle/>
                    <a:p>
                      <a:pPr algn="l" fontAlgn="ctr"/>
                      <a:r>
                        <a:rPr lang="nl-NL" sz="1400" b="0" i="0" u="none" strike="noStrike">
                          <a:solidFill>
                            <a:srgbClr val="000000"/>
                          </a:solidFill>
                          <a:effectLst/>
                          <a:latin typeface="Calibri"/>
                        </a:rPr>
                        <a:t>Rabu, 12.30-16.00 dan Kamis, 08.00-12.30</a:t>
                      </a:r>
                    </a:p>
                  </a:txBody>
                  <a:tcPr marL="7144" marR="7144" marT="9525" marB="0" anchor="ctr"/>
                </a:tc>
                <a:tc>
                  <a:txBody>
                    <a:bodyPr/>
                    <a:lstStyle/>
                    <a:p>
                      <a:pPr algn="l" fontAlgn="ctr"/>
                      <a:r>
                        <a:rPr lang="id-ID" sz="1400" b="0" i="0" u="none" strike="noStrike">
                          <a:solidFill>
                            <a:srgbClr val="000000"/>
                          </a:solidFill>
                          <a:effectLst/>
                          <a:latin typeface="Calibri"/>
                        </a:rPr>
                        <a:t>LBD.1</a:t>
                      </a:r>
                    </a:p>
                  </a:txBody>
                  <a:tcPr marL="7144" marR="7144" marT="9525" marB="0" anchor="ctr"/>
                </a:tc>
                <a:tc>
                  <a:txBody>
                    <a:bodyPr/>
                    <a:lstStyle/>
                    <a:p>
                      <a:pPr algn="l" fontAlgn="ctr"/>
                      <a:r>
                        <a:rPr lang="id-ID" sz="1400" b="0" i="0" u="none" strike="noStrike">
                          <a:solidFill>
                            <a:srgbClr val="000000"/>
                          </a:solidFill>
                          <a:effectLst/>
                          <a:latin typeface="Calibri"/>
                        </a:rPr>
                        <a:t>Dr. Manaf Putra</a:t>
                      </a:r>
                    </a:p>
                  </a:txBody>
                  <a:tcPr marL="7144" marR="7144" marT="9525" marB="0" anchor="ctr"/>
                </a:tc>
                <a:tc>
                  <a:txBody>
                    <a:bodyPr/>
                    <a:lstStyle/>
                    <a:p>
                      <a:pPr algn="l" fontAlgn="ctr"/>
                      <a:r>
                        <a:rPr lang="id-ID" sz="1400" b="0" i="0" u="none" strike="noStrike">
                          <a:solidFill>
                            <a:srgbClr val="000000"/>
                          </a:solidFill>
                          <a:effectLst/>
                          <a:latin typeface="Calibri"/>
                        </a:rPr>
                        <a:t>Jl. Sulfat Timur I/no. 7A</a:t>
                      </a:r>
                    </a:p>
                  </a:txBody>
                  <a:tcPr marL="7144" marR="7144" marT="9525" marB="0" anchor="ctr"/>
                </a:tc>
                <a:extLst>
                  <a:ext uri="{0D108BD9-81ED-4DB2-BD59-A6C34878D82A}">
                    <a16:rowId xmlns:a16="http://schemas.microsoft.com/office/drawing/2014/main" val="10001"/>
                  </a:ext>
                </a:extLst>
              </a:tr>
              <a:tr h="323850">
                <a:tc>
                  <a:txBody>
                    <a:bodyPr/>
                    <a:lstStyle/>
                    <a:p>
                      <a:pPr algn="ctr" fontAlgn="ctr"/>
                      <a:r>
                        <a:rPr lang="id-ID" sz="1400" b="0" i="0" u="none" strike="noStrike" dirty="0">
                          <a:solidFill>
                            <a:srgbClr val="000000"/>
                          </a:solidFill>
                          <a:effectLst/>
                          <a:latin typeface="Calibri"/>
                        </a:rPr>
                        <a:t>1</a:t>
                      </a:r>
                    </a:p>
                  </a:txBody>
                  <a:tcPr marL="7144" marR="7144" marT="9525" marB="0" anchor="ctr"/>
                </a:tc>
                <a:tc>
                  <a:txBody>
                    <a:bodyPr/>
                    <a:lstStyle/>
                    <a:p>
                      <a:pPr algn="ctr" fontAlgn="ctr"/>
                      <a:r>
                        <a:rPr lang="id-ID" sz="1400" b="0" i="0" u="none" strike="noStrike">
                          <a:solidFill>
                            <a:srgbClr val="000000"/>
                          </a:solidFill>
                          <a:effectLst/>
                          <a:latin typeface="Calibri"/>
                        </a:rPr>
                        <a:t> </a:t>
                      </a:r>
                    </a:p>
                  </a:txBody>
                  <a:tcPr marL="7144" marR="7144" marT="9525" marB="0" anchor="ctr"/>
                </a:tc>
                <a:tc>
                  <a:txBody>
                    <a:bodyPr/>
                    <a:lstStyle/>
                    <a:p>
                      <a:pPr algn="l" fontAlgn="ctr"/>
                      <a:r>
                        <a:rPr lang="fi-FI" sz="1400" b="0" i="0" u="none" strike="noStrike">
                          <a:solidFill>
                            <a:srgbClr val="000000"/>
                          </a:solidFill>
                          <a:effectLst/>
                          <a:latin typeface="Calibri"/>
                        </a:rPr>
                        <a:t>Senin, 12.30-15.00 dan Kamis, 08.00-11.30</a:t>
                      </a:r>
                    </a:p>
                  </a:txBody>
                  <a:tcPr marL="7144" marR="7144" marT="9525" marB="0" anchor="ctr"/>
                </a:tc>
                <a:tc>
                  <a:txBody>
                    <a:bodyPr/>
                    <a:lstStyle/>
                    <a:p>
                      <a:pPr algn="l" fontAlgn="b"/>
                      <a:r>
                        <a:rPr lang="id-ID" sz="1400" b="0" i="0" u="none" strike="noStrike">
                          <a:solidFill>
                            <a:srgbClr val="000000"/>
                          </a:solidFill>
                          <a:effectLst/>
                          <a:latin typeface="Calibri"/>
                        </a:rPr>
                        <a:t>KR.01</a:t>
                      </a:r>
                    </a:p>
                  </a:txBody>
                  <a:tcPr marL="7144" marR="7144" marT="9525" marB="0" anchor="b"/>
                </a:tc>
                <a:tc>
                  <a:txBody>
                    <a:bodyPr/>
                    <a:lstStyle/>
                    <a:p>
                      <a:pPr algn="l" fontAlgn="b"/>
                      <a:r>
                        <a:rPr lang="id-ID" sz="1400" b="0" i="0" u="none" strike="noStrike" dirty="0">
                          <a:solidFill>
                            <a:srgbClr val="000000"/>
                          </a:solidFill>
                          <a:effectLst/>
                          <a:latin typeface="Calibri"/>
                        </a:rPr>
                        <a:t>Dr. Maryam Harlina</a:t>
                      </a:r>
                    </a:p>
                  </a:txBody>
                  <a:tcPr marL="7144" marR="7144" marT="9525" marB="0" anchor="b"/>
                </a:tc>
                <a:tc>
                  <a:txBody>
                    <a:bodyPr/>
                    <a:lstStyle/>
                    <a:p>
                      <a:pPr algn="l" fontAlgn="b"/>
                      <a:r>
                        <a:rPr lang="id-ID" sz="1400" b="0" i="0" u="none" strike="noStrike">
                          <a:solidFill>
                            <a:srgbClr val="000000"/>
                          </a:solidFill>
                          <a:effectLst/>
                          <a:latin typeface="Calibri"/>
                        </a:rPr>
                        <a:t>Jl. Ciliwung III/no.6</a:t>
                      </a:r>
                    </a:p>
                  </a:txBody>
                  <a:tcPr marL="7144" marR="7144" marT="9525" marB="0" anchor="b"/>
                </a:tc>
                <a:extLst>
                  <a:ext uri="{0D108BD9-81ED-4DB2-BD59-A6C34878D82A}">
                    <a16:rowId xmlns:a16="http://schemas.microsoft.com/office/drawing/2014/main" val="10002"/>
                  </a:ext>
                </a:extLst>
              </a:tr>
              <a:tr h="323850">
                <a:tc>
                  <a:txBody>
                    <a:bodyPr/>
                    <a:lstStyle/>
                    <a:p>
                      <a:pPr algn="ctr" fontAlgn="ctr"/>
                      <a:r>
                        <a:rPr lang="id-ID" sz="1400" b="0" i="0" u="none" strike="noStrike">
                          <a:solidFill>
                            <a:srgbClr val="000000"/>
                          </a:solidFill>
                          <a:effectLst/>
                          <a:latin typeface="Calibri"/>
                        </a:rPr>
                        <a:t>1</a:t>
                      </a:r>
                    </a:p>
                  </a:txBody>
                  <a:tcPr marL="7144" marR="7144" marT="9525" marB="0" anchor="ctr"/>
                </a:tc>
                <a:tc>
                  <a:txBody>
                    <a:bodyPr/>
                    <a:lstStyle/>
                    <a:p>
                      <a:pPr algn="ctr" fontAlgn="ctr"/>
                      <a:r>
                        <a:rPr lang="id-ID" sz="1400" b="0" i="0" u="none" strike="noStrike" dirty="0">
                          <a:solidFill>
                            <a:srgbClr val="000000"/>
                          </a:solidFill>
                          <a:effectLst/>
                          <a:latin typeface="Calibri"/>
                        </a:rPr>
                        <a:t>B</a:t>
                      </a:r>
                    </a:p>
                  </a:txBody>
                  <a:tcPr marL="7144" marR="7144" marT="9525" marB="0" anchor="ctr"/>
                </a:tc>
                <a:tc>
                  <a:txBody>
                    <a:bodyPr/>
                    <a:lstStyle/>
                    <a:p>
                      <a:pPr algn="l" fontAlgn="ctr"/>
                      <a:r>
                        <a:rPr lang="fi-FI" sz="1400" b="0" i="0" u="none" strike="noStrike">
                          <a:solidFill>
                            <a:srgbClr val="000000"/>
                          </a:solidFill>
                          <a:effectLst/>
                          <a:latin typeface="Calibri"/>
                        </a:rPr>
                        <a:t>Selasa 08.00-11.30 dan Jumat, 08.00-11.30</a:t>
                      </a:r>
                    </a:p>
                  </a:txBody>
                  <a:tcPr marL="7144" marR="7144" marT="9525" marB="0" anchor="ctr"/>
                </a:tc>
                <a:tc>
                  <a:txBody>
                    <a:bodyPr/>
                    <a:lstStyle/>
                    <a:p>
                      <a:pPr algn="l" fontAlgn="ctr"/>
                      <a:r>
                        <a:rPr lang="id-ID" sz="1400" b="0" i="0" u="none" strike="noStrike">
                          <a:solidFill>
                            <a:srgbClr val="000000"/>
                          </a:solidFill>
                          <a:effectLst/>
                          <a:latin typeface="Calibri"/>
                        </a:rPr>
                        <a:t>KR.04</a:t>
                      </a:r>
                    </a:p>
                  </a:txBody>
                  <a:tcPr marL="7144" marR="7144" marT="9525" marB="0" anchor="ctr"/>
                </a:tc>
                <a:tc>
                  <a:txBody>
                    <a:bodyPr/>
                    <a:lstStyle/>
                    <a:p>
                      <a:pPr algn="l" fontAlgn="ctr"/>
                      <a:r>
                        <a:rPr lang="id-ID" sz="1400" b="0" i="0" u="none" strike="noStrike">
                          <a:solidFill>
                            <a:srgbClr val="000000"/>
                          </a:solidFill>
                          <a:effectLst/>
                          <a:latin typeface="Calibri"/>
                        </a:rPr>
                        <a:t>Dr. Ristianto Arif</a:t>
                      </a:r>
                    </a:p>
                  </a:txBody>
                  <a:tcPr marL="7144" marR="7144" marT="9525" marB="0" anchor="ctr"/>
                </a:tc>
                <a:tc>
                  <a:txBody>
                    <a:bodyPr/>
                    <a:lstStyle/>
                    <a:p>
                      <a:pPr algn="l" fontAlgn="ctr"/>
                      <a:r>
                        <a:rPr lang="id-ID" sz="1400" b="0" i="0" u="none" strike="noStrike">
                          <a:solidFill>
                            <a:srgbClr val="000000"/>
                          </a:solidFill>
                          <a:effectLst/>
                          <a:latin typeface="Calibri"/>
                        </a:rPr>
                        <a:t>Jl. Merdeka I/ no.1</a:t>
                      </a:r>
                    </a:p>
                  </a:txBody>
                  <a:tcPr marL="7144" marR="7144" marT="9525" marB="0" anchor="ctr"/>
                </a:tc>
                <a:extLst>
                  <a:ext uri="{0D108BD9-81ED-4DB2-BD59-A6C34878D82A}">
                    <a16:rowId xmlns:a16="http://schemas.microsoft.com/office/drawing/2014/main" val="10003"/>
                  </a:ext>
                </a:extLst>
              </a:tr>
              <a:tr h="323850">
                <a:tc>
                  <a:txBody>
                    <a:bodyPr/>
                    <a:lstStyle/>
                    <a:p>
                      <a:pPr algn="ctr" fontAlgn="ctr"/>
                      <a:r>
                        <a:rPr lang="id-ID" sz="1400" b="0" i="0" u="none" strike="noStrike">
                          <a:solidFill>
                            <a:srgbClr val="000000"/>
                          </a:solidFill>
                          <a:effectLst/>
                          <a:latin typeface="Calibri"/>
                        </a:rPr>
                        <a:t>2</a:t>
                      </a:r>
                    </a:p>
                  </a:txBody>
                  <a:tcPr marL="7144" marR="7144" marT="9525" marB="0" anchor="ctr"/>
                </a:tc>
                <a:tc>
                  <a:txBody>
                    <a:bodyPr/>
                    <a:lstStyle/>
                    <a:p>
                      <a:pPr algn="ctr" fontAlgn="ctr"/>
                      <a:r>
                        <a:rPr lang="id-ID" sz="1400" b="0" i="0" u="none" strike="noStrike" dirty="0">
                          <a:solidFill>
                            <a:srgbClr val="000000"/>
                          </a:solidFill>
                          <a:effectLst/>
                          <a:latin typeface="Calibri"/>
                        </a:rPr>
                        <a:t> </a:t>
                      </a:r>
                    </a:p>
                  </a:txBody>
                  <a:tcPr marL="7144" marR="7144" marT="9525" marB="0" anchor="ctr"/>
                </a:tc>
                <a:tc>
                  <a:txBody>
                    <a:bodyPr/>
                    <a:lstStyle/>
                    <a:p>
                      <a:pPr algn="l" fontAlgn="ctr"/>
                      <a:r>
                        <a:rPr lang="fi-FI" sz="1400" b="0" i="0" u="none" strike="noStrike">
                          <a:solidFill>
                            <a:srgbClr val="000000"/>
                          </a:solidFill>
                          <a:effectLst/>
                          <a:latin typeface="Calibri"/>
                        </a:rPr>
                        <a:t>Kamis, 08.00-12.30 dan Jumat, 08.00-12.30</a:t>
                      </a:r>
                    </a:p>
                  </a:txBody>
                  <a:tcPr marL="7144" marR="7144" marT="9525" marB="0" anchor="ctr"/>
                </a:tc>
                <a:tc>
                  <a:txBody>
                    <a:bodyPr/>
                    <a:lstStyle/>
                    <a:p>
                      <a:pPr algn="l" fontAlgn="b"/>
                      <a:r>
                        <a:rPr lang="id-ID" sz="1400" b="0" i="0" u="none" strike="noStrike">
                          <a:solidFill>
                            <a:srgbClr val="000000"/>
                          </a:solidFill>
                          <a:effectLst/>
                          <a:latin typeface="Calibri"/>
                        </a:rPr>
                        <a:t>KR.06</a:t>
                      </a:r>
                    </a:p>
                  </a:txBody>
                  <a:tcPr marL="7144" marR="7144" marT="9525" marB="0" anchor="b"/>
                </a:tc>
                <a:tc>
                  <a:txBody>
                    <a:bodyPr/>
                    <a:lstStyle/>
                    <a:p>
                      <a:pPr algn="l" fontAlgn="b"/>
                      <a:r>
                        <a:rPr lang="id-ID" sz="1400" b="0" i="0" u="none" strike="noStrike">
                          <a:solidFill>
                            <a:srgbClr val="000000"/>
                          </a:solidFill>
                          <a:effectLst/>
                          <a:latin typeface="Calibri"/>
                        </a:rPr>
                        <a:t>Dr. Maya Rista</a:t>
                      </a:r>
                    </a:p>
                  </a:txBody>
                  <a:tcPr marL="7144" marR="7144" marT="9525" marB="0" anchor="b"/>
                </a:tc>
                <a:tc>
                  <a:txBody>
                    <a:bodyPr/>
                    <a:lstStyle/>
                    <a:p>
                      <a:pPr algn="l" fontAlgn="b"/>
                      <a:r>
                        <a:rPr lang="id-ID" sz="1400" b="0" i="0" u="none" strike="noStrike">
                          <a:solidFill>
                            <a:srgbClr val="000000"/>
                          </a:solidFill>
                          <a:effectLst/>
                          <a:latin typeface="Calibri"/>
                        </a:rPr>
                        <a:t>Jl. Kalimantan IV/no 5a</a:t>
                      </a:r>
                    </a:p>
                  </a:txBody>
                  <a:tcPr marL="7144" marR="7144" marT="9525" marB="0" anchor="b"/>
                </a:tc>
                <a:extLst>
                  <a:ext uri="{0D108BD9-81ED-4DB2-BD59-A6C34878D82A}">
                    <a16:rowId xmlns:a16="http://schemas.microsoft.com/office/drawing/2014/main" val="10004"/>
                  </a:ext>
                </a:extLst>
              </a:tr>
              <a:tr h="323850">
                <a:tc>
                  <a:txBody>
                    <a:bodyPr/>
                    <a:lstStyle/>
                    <a:p>
                      <a:pPr algn="ctr" fontAlgn="ctr"/>
                      <a:r>
                        <a:rPr lang="id-ID" sz="1400" b="0" i="0" u="none" strike="noStrike">
                          <a:solidFill>
                            <a:srgbClr val="000000"/>
                          </a:solidFill>
                          <a:effectLst/>
                          <a:latin typeface="Calibri"/>
                        </a:rPr>
                        <a:t>1</a:t>
                      </a:r>
                    </a:p>
                  </a:txBody>
                  <a:tcPr marL="7144" marR="7144" marT="9525" marB="0" anchor="ctr"/>
                </a:tc>
                <a:tc>
                  <a:txBody>
                    <a:bodyPr/>
                    <a:lstStyle/>
                    <a:p>
                      <a:pPr algn="ctr" fontAlgn="ctr"/>
                      <a:r>
                        <a:rPr lang="id-ID" sz="1400" b="0" i="0" u="none" strike="noStrike" dirty="0">
                          <a:solidFill>
                            <a:srgbClr val="000000"/>
                          </a:solidFill>
                          <a:effectLst/>
                          <a:latin typeface="Calibri"/>
                        </a:rPr>
                        <a:t>C</a:t>
                      </a:r>
                    </a:p>
                  </a:txBody>
                  <a:tcPr marL="7144" marR="7144" marT="9525" marB="0" anchor="ctr"/>
                </a:tc>
                <a:tc>
                  <a:txBody>
                    <a:bodyPr/>
                    <a:lstStyle/>
                    <a:p>
                      <a:pPr algn="l" fontAlgn="ctr"/>
                      <a:r>
                        <a:rPr lang="fi-FI" sz="1400" b="0" i="0" u="none" strike="noStrike" dirty="0">
                          <a:solidFill>
                            <a:srgbClr val="000000"/>
                          </a:solidFill>
                          <a:effectLst/>
                          <a:latin typeface="Calibri"/>
                        </a:rPr>
                        <a:t>Senin, 12.30-15.00 dan Kamis, 08.00-11.30</a:t>
                      </a:r>
                    </a:p>
                  </a:txBody>
                  <a:tcPr marL="7144" marR="7144" marT="9525" marB="0" anchor="ctr"/>
                </a:tc>
                <a:tc>
                  <a:txBody>
                    <a:bodyPr/>
                    <a:lstStyle/>
                    <a:p>
                      <a:pPr algn="l" fontAlgn="b"/>
                      <a:r>
                        <a:rPr lang="id-ID" sz="1400" b="0" i="0" u="none" strike="noStrike">
                          <a:solidFill>
                            <a:srgbClr val="000000"/>
                          </a:solidFill>
                          <a:effectLst/>
                          <a:latin typeface="Calibri"/>
                        </a:rPr>
                        <a:t>KR.01</a:t>
                      </a:r>
                    </a:p>
                  </a:txBody>
                  <a:tcPr marL="7144" marR="7144" marT="9525" marB="0" anchor="b"/>
                </a:tc>
                <a:tc>
                  <a:txBody>
                    <a:bodyPr/>
                    <a:lstStyle/>
                    <a:p>
                      <a:pPr algn="l" fontAlgn="b"/>
                      <a:r>
                        <a:rPr lang="id-ID" sz="1400" b="0" i="0" u="none" strike="noStrike">
                          <a:solidFill>
                            <a:srgbClr val="000000"/>
                          </a:solidFill>
                          <a:effectLst/>
                          <a:latin typeface="Calibri"/>
                        </a:rPr>
                        <a:t>Dr. Maryam Harlina</a:t>
                      </a:r>
                    </a:p>
                  </a:txBody>
                  <a:tcPr marL="7144" marR="7144" marT="9525" marB="0" anchor="b"/>
                </a:tc>
                <a:tc>
                  <a:txBody>
                    <a:bodyPr/>
                    <a:lstStyle/>
                    <a:p>
                      <a:pPr algn="l" fontAlgn="b"/>
                      <a:r>
                        <a:rPr lang="id-ID" sz="1400" b="0" i="0" u="none" strike="noStrike">
                          <a:solidFill>
                            <a:srgbClr val="000000"/>
                          </a:solidFill>
                          <a:effectLst/>
                          <a:latin typeface="Calibri"/>
                        </a:rPr>
                        <a:t>Jl. Ciliwung III/no. 6</a:t>
                      </a:r>
                    </a:p>
                  </a:txBody>
                  <a:tcPr marL="7144" marR="7144" marT="9525" marB="0" anchor="b"/>
                </a:tc>
                <a:extLst>
                  <a:ext uri="{0D108BD9-81ED-4DB2-BD59-A6C34878D82A}">
                    <a16:rowId xmlns:a16="http://schemas.microsoft.com/office/drawing/2014/main" val="10005"/>
                  </a:ext>
                </a:extLst>
              </a:tr>
              <a:tr h="323850">
                <a:tc>
                  <a:txBody>
                    <a:bodyPr/>
                    <a:lstStyle/>
                    <a:p>
                      <a:pPr algn="ctr" fontAlgn="ctr"/>
                      <a:r>
                        <a:rPr lang="id-ID" sz="1400" b="0" i="0" u="none" strike="noStrike">
                          <a:solidFill>
                            <a:srgbClr val="000000"/>
                          </a:solidFill>
                          <a:effectLst/>
                          <a:latin typeface="Calibri"/>
                        </a:rPr>
                        <a:t>2</a:t>
                      </a:r>
                    </a:p>
                  </a:txBody>
                  <a:tcPr marL="7144" marR="7144" marT="9525" marB="0" anchor="ctr"/>
                </a:tc>
                <a:tc>
                  <a:txBody>
                    <a:bodyPr/>
                    <a:lstStyle/>
                    <a:p>
                      <a:pPr algn="ctr" fontAlgn="ctr"/>
                      <a:r>
                        <a:rPr lang="id-ID" sz="1400" b="0" i="0" u="none" strike="noStrike" dirty="0">
                          <a:solidFill>
                            <a:srgbClr val="000000"/>
                          </a:solidFill>
                          <a:effectLst/>
                          <a:latin typeface="Calibri"/>
                        </a:rPr>
                        <a:t>A</a:t>
                      </a:r>
                    </a:p>
                  </a:txBody>
                  <a:tcPr marL="7144" marR="7144" marT="9525" marB="0" anchor="ctr"/>
                </a:tc>
                <a:tc>
                  <a:txBody>
                    <a:bodyPr/>
                    <a:lstStyle/>
                    <a:p>
                      <a:pPr algn="l" fontAlgn="ctr"/>
                      <a:r>
                        <a:rPr lang="nl-NL" sz="1400" b="0" i="0" u="none" strike="noStrike" dirty="0">
                          <a:solidFill>
                            <a:srgbClr val="000000"/>
                          </a:solidFill>
                          <a:effectLst/>
                          <a:latin typeface="Calibri"/>
                        </a:rPr>
                        <a:t>Rabu, 12.30-16.00 dan Kamis, 08.00-12.30</a:t>
                      </a:r>
                    </a:p>
                  </a:txBody>
                  <a:tcPr marL="7144" marR="7144" marT="9525" marB="0" anchor="ctr"/>
                </a:tc>
                <a:tc>
                  <a:txBody>
                    <a:bodyPr/>
                    <a:lstStyle/>
                    <a:p>
                      <a:pPr algn="l" fontAlgn="ctr"/>
                      <a:r>
                        <a:rPr lang="id-ID" sz="1400" b="0" i="0" u="none" strike="noStrike" dirty="0">
                          <a:solidFill>
                            <a:srgbClr val="000000"/>
                          </a:solidFill>
                          <a:effectLst/>
                          <a:latin typeface="Calibri"/>
                        </a:rPr>
                        <a:t>LBD.1</a:t>
                      </a:r>
                    </a:p>
                  </a:txBody>
                  <a:tcPr marL="7144" marR="7144" marT="9525" marB="0" anchor="ctr"/>
                </a:tc>
                <a:tc>
                  <a:txBody>
                    <a:bodyPr/>
                    <a:lstStyle/>
                    <a:p>
                      <a:pPr algn="l" fontAlgn="ctr"/>
                      <a:r>
                        <a:rPr lang="id-ID" sz="1400" b="0" i="0" u="none" strike="noStrike">
                          <a:solidFill>
                            <a:srgbClr val="000000"/>
                          </a:solidFill>
                          <a:effectLst/>
                          <a:latin typeface="Calibri"/>
                        </a:rPr>
                        <a:t>Dr. Manaf Putra</a:t>
                      </a:r>
                    </a:p>
                  </a:txBody>
                  <a:tcPr marL="7144" marR="7144" marT="9525" marB="0" anchor="ctr"/>
                </a:tc>
                <a:tc>
                  <a:txBody>
                    <a:bodyPr/>
                    <a:lstStyle/>
                    <a:p>
                      <a:pPr algn="l" fontAlgn="ctr"/>
                      <a:r>
                        <a:rPr lang="id-ID" sz="1400" b="0" i="0" u="none" strike="noStrike" dirty="0">
                          <a:solidFill>
                            <a:srgbClr val="000000"/>
                          </a:solidFill>
                          <a:effectLst/>
                          <a:latin typeface="Calibri"/>
                        </a:rPr>
                        <a:t>Jl. Sulfat Timur I/no. 7A</a:t>
                      </a:r>
                    </a:p>
                  </a:txBody>
                  <a:tcPr marL="7144" marR="7144" marT="9525" marB="0" anchor="ct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6872288" y="1962150"/>
            <a:ext cx="971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843838" y="1962150"/>
            <a:ext cx="0" cy="21717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7736" y="4133850"/>
            <a:ext cx="78261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736" y="4133850"/>
            <a:ext cx="0" cy="6000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736" y="4695825"/>
            <a:ext cx="152580" cy="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43838" y="2838450"/>
            <a:ext cx="1000125" cy="523220"/>
          </a:xfrm>
          <a:prstGeom prst="rect">
            <a:avLst/>
          </a:prstGeom>
          <a:noFill/>
        </p:spPr>
        <p:txBody>
          <a:bodyPr wrap="square" rtlCol="0">
            <a:spAutoFit/>
          </a:bodyPr>
          <a:lstStyle/>
          <a:p>
            <a:r>
              <a:rPr lang="id-ID" sz="1400" dirty="0">
                <a:solidFill>
                  <a:schemeClr val="accent1"/>
                </a:solidFill>
              </a:rPr>
              <a:t>Lanjutan tabel</a:t>
            </a:r>
          </a:p>
        </p:txBody>
      </p:sp>
      <p:sp>
        <p:nvSpPr>
          <p:cNvPr id="3" name="Slide Number Placeholder 2">
            <a:extLst>
              <a:ext uri="{FF2B5EF4-FFF2-40B4-BE49-F238E27FC236}">
                <a16:creationId xmlns:a16="http://schemas.microsoft.com/office/drawing/2014/main" id="{CCFBEEF6-4506-4FE2-A509-151BF4C091B6}"/>
              </a:ext>
            </a:extLst>
          </p:cNvPr>
          <p:cNvSpPr>
            <a:spLocks noGrp="1"/>
          </p:cNvSpPr>
          <p:nvPr>
            <p:ph type="sldNum" sz="quarter" idx="12"/>
          </p:nvPr>
        </p:nvSpPr>
        <p:spPr/>
        <p:txBody>
          <a:bodyPr/>
          <a:lstStyle/>
          <a:p>
            <a:fld id="{C5D243CA-806E-402E-87EA-B001B6507DFC}" type="slidenum">
              <a:rPr lang="id-ID" smtClean="0"/>
              <a:t>16</a:t>
            </a:fld>
            <a:endParaRPr lang="id-ID"/>
          </a:p>
        </p:txBody>
      </p:sp>
    </p:spTree>
    <p:extLst>
      <p:ext uri="{BB962C8B-B14F-4D97-AF65-F5344CB8AC3E}">
        <p14:creationId xmlns:p14="http://schemas.microsoft.com/office/powerpoint/2010/main" val="102478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en-US" sz="3200" b="1" i="1" dirty="0">
                <a:solidFill>
                  <a:schemeClr val="accent1">
                    <a:lumMod val="50000"/>
                  </a:schemeClr>
                </a:solidFill>
                <a:latin typeface="+mn-lt"/>
              </a:rPr>
              <a:t>Lossless-Join Decomposition</a:t>
            </a:r>
            <a:endParaRPr lang="id-ID" sz="3200" b="1" i="1" dirty="0">
              <a:solidFill>
                <a:schemeClr val="accent1">
                  <a:lumMod val="50000"/>
                </a:schemeClr>
              </a:solidFill>
              <a:latin typeface="+mn-lt"/>
            </a:endParaRPr>
          </a:p>
        </p:txBody>
      </p:sp>
      <p:sp>
        <p:nvSpPr>
          <p:cNvPr id="3" name="Content Placeholder 2"/>
          <p:cNvSpPr>
            <a:spLocks noGrp="1"/>
          </p:cNvSpPr>
          <p:nvPr>
            <p:ph idx="1"/>
          </p:nvPr>
        </p:nvSpPr>
        <p:spPr>
          <a:xfrm>
            <a:off x="4325" y="1556792"/>
            <a:ext cx="8717872" cy="4152899"/>
          </a:xfrm>
        </p:spPr>
        <p:txBody>
          <a:bodyPr>
            <a:noAutofit/>
          </a:bodyPr>
          <a:lstStyle/>
          <a:p>
            <a:r>
              <a:rPr lang="id-ID" dirty="0"/>
              <a:t>Dalam bahasa Indonesia Lossless-Join decomposition dalam bahasa Indonesia dapar diartikan </a:t>
            </a:r>
            <a:r>
              <a:rPr lang="id-ID" b="1" dirty="0"/>
              <a:t>Dekomposisi Aman</a:t>
            </a:r>
            <a:endParaRPr lang="en-US" b="1" dirty="0"/>
          </a:p>
          <a:p>
            <a:endParaRPr lang="id-ID" b="1" dirty="0"/>
          </a:p>
          <a:p>
            <a:r>
              <a:rPr lang="id-ID" dirty="0"/>
              <a:t>Dekomposisi aman adalah kondisi apabila tabel-tabel hasil dekomposisi digabungkan kembali dapat menghasilkan tabel awal sebelum di dekomposisi.</a:t>
            </a:r>
            <a:endParaRPr lang="en-US" dirty="0"/>
          </a:p>
          <a:p>
            <a:endParaRPr lang="id-ID" dirty="0"/>
          </a:p>
          <a:p>
            <a:r>
              <a:rPr lang="id-ID" dirty="0"/>
              <a:t>Dekomposisi yang tidak aman dapat berasal dari </a:t>
            </a:r>
            <a:r>
              <a:rPr lang="id-ID" dirty="0">
                <a:sym typeface="Wingdings" pitchFamily="2" charset="2"/>
              </a:rPr>
              <a:t>FD yang  diperoleh dari asumsi yang kurang tepat</a:t>
            </a:r>
            <a:endParaRPr lang="id-ID" u="sng" dirty="0"/>
          </a:p>
          <a:p>
            <a:endParaRPr lang="id-ID" dirty="0"/>
          </a:p>
          <a:p>
            <a:endParaRPr lang="id-ID" dirty="0"/>
          </a:p>
        </p:txBody>
      </p:sp>
      <p:sp>
        <p:nvSpPr>
          <p:cNvPr id="4" name="Slide Number Placeholder 3">
            <a:extLst>
              <a:ext uri="{FF2B5EF4-FFF2-40B4-BE49-F238E27FC236}">
                <a16:creationId xmlns:a16="http://schemas.microsoft.com/office/drawing/2014/main" id="{A281E071-8C55-437B-A8B4-86560177A43F}"/>
              </a:ext>
            </a:extLst>
          </p:cNvPr>
          <p:cNvSpPr>
            <a:spLocks noGrp="1"/>
          </p:cNvSpPr>
          <p:nvPr>
            <p:ph type="sldNum" sz="quarter" idx="12"/>
          </p:nvPr>
        </p:nvSpPr>
        <p:spPr/>
        <p:txBody>
          <a:bodyPr/>
          <a:lstStyle/>
          <a:p>
            <a:fld id="{C5D243CA-806E-402E-87EA-B001B6507DFC}" type="slidenum">
              <a:rPr lang="id-ID" smtClean="0"/>
              <a:t>17</a:t>
            </a:fld>
            <a:endParaRPr lang="id-ID"/>
          </a:p>
        </p:txBody>
      </p:sp>
    </p:spTree>
    <p:extLst>
      <p:ext uri="{BB962C8B-B14F-4D97-AF65-F5344CB8AC3E}">
        <p14:creationId xmlns:p14="http://schemas.microsoft.com/office/powerpoint/2010/main" val="355127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508946" y="2933700"/>
            <a:ext cx="1816794" cy="3790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dirty="0"/>
          </a:p>
        </p:txBody>
      </p:sp>
      <p:sp>
        <p:nvSpPr>
          <p:cNvPr id="2" name="Title 1"/>
          <p:cNvSpPr>
            <a:spLocks noGrp="1"/>
          </p:cNvSpPr>
          <p:nvPr>
            <p:ph type="title"/>
          </p:nvPr>
        </p:nvSpPr>
        <p:spPr>
          <a:xfrm>
            <a:off x="127395" y="121985"/>
            <a:ext cx="7170208" cy="1029382"/>
          </a:xfrm>
        </p:spPr>
        <p:txBody>
          <a:bodyPr>
            <a:noAutofit/>
          </a:bodyPr>
          <a:lstStyle/>
          <a:p>
            <a:pPr algn="l"/>
            <a:r>
              <a:rPr lang="id-ID" sz="2800" b="1" dirty="0">
                <a:solidFill>
                  <a:schemeClr val="accent1">
                    <a:lumMod val="50000"/>
                  </a:schemeClr>
                </a:solidFill>
                <a:latin typeface="+mn-lt"/>
              </a:rPr>
              <a:t>DEKOMPOSISI AMAN dan tidak aman </a:t>
            </a:r>
          </a:p>
        </p:txBody>
      </p:sp>
      <p:sp>
        <p:nvSpPr>
          <p:cNvPr id="4" name="Rectangle 3"/>
          <p:cNvSpPr/>
          <p:nvPr/>
        </p:nvSpPr>
        <p:spPr>
          <a:xfrm>
            <a:off x="251521" y="1268760"/>
            <a:ext cx="3714750" cy="1466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600" b="1" dirty="0">
                <a:solidFill>
                  <a:schemeClr val="tx2">
                    <a:lumMod val="75000"/>
                  </a:schemeClr>
                </a:solidFill>
              </a:rPr>
              <a:t>Dekomposisi Tidak Aman </a:t>
            </a:r>
            <a:endParaRPr lang="en-US" sz="1600" b="1" dirty="0">
              <a:solidFill>
                <a:schemeClr val="tx2">
                  <a:lumMod val="75000"/>
                </a:schemeClr>
              </a:solidFill>
            </a:endParaRPr>
          </a:p>
          <a:p>
            <a:pPr algn="ctr"/>
            <a:r>
              <a:rPr lang="id-ID" sz="1600" b="1" dirty="0">
                <a:solidFill>
                  <a:schemeClr val="tx2">
                    <a:lumMod val="75000"/>
                  </a:schemeClr>
                </a:solidFill>
              </a:rPr>
              <a:t>(</a:t>
            </a:r>
            <a:r>
              <a:rPr lang="id-ID" sz="1600" b="1" i="1" dirty="0">
                <a:solidFill>
                  <a:schemeClr val="tx2">
                    <a:lumMod val="75000"/>
                  </a:schemeClr>
                </a:solidFill>
              </a:rPr>
              <a:t>Lossy-Join Decomposition)</a:t>
            </a:r>
          </a:p>
          <a:p>
            <a:r>
              <a:rPr lang="id-ID" sz="1600" dirty="0">
                <a:solidFill>
                  <a:schemeClr val="tx2">
                    <a:lumMod val="75000"/>
                  </a:schemeClr>
                </a:solidFill>
              </a:rPr>
              <a:t>Contoh :</a:t>
            </a:r>
          </a:p>
          <a:p>
            <a:pPr marL="285750" indent="-285750">
              <a:buFont typeface="Arial" pitchFamily="34" charset="0"/>
              <a:buChar char="•"/>
            </a:pPr>
            <a:r>
              <a:rPr lang="id-ID" sz="1600" dirty="0">
                <a:solidFill>
                  <a:schemeClr val="tx2">
                    <a:lumMod val="75000"/>
                  </a:schemeClr>
                </a:solidFill>
              </a:rPr>
              <a:t>Terdapat tabel ABC dengan FD :</a:t>
            </a:r>
          </a:p>
          <a:p>
            <a:r>
              <a:rPr lang="id-ID" sz="1600" dirty="0">
                <a:solidFill>
                  <a:schemeClr val="tx2">
                    <a:lumMod val="75000"/>
                  </a:schemeClr>
                </a:solidFill>
              </a:rPr>
              <a:t>     A</a:t>
            </a:r>
            <a:r>
              <a:rPr lang="id-ID" sz="1600" dirty="0">
                <a:solidFill>
                  <a:schemeClr val="tx2">
                    <a:lumMod val="75000"/>
                  </a:schemeClr>
                </a:solidFill>
                <a:sym typeface="Wingdings" pitchFamily="2" charset="2"/>
              </a:rPr>
              <a:t>B dan BC</a:t>
            </a:r>
          </a:p>
          <a:p>
            <a:endParaRPr lang="id-ID" sz="1600" dirty="0">
              <a:solidFill>
                <a:schemeClr val="tx2">
                  <a:lumMod val="75000"/>
                </a:schemeClr>
              </a:solidFill>
              <a:sym typeface="Wingdings" pitchFamily="2" charset="2"/>
            </a:endParaRPr>
          </a:p>
        </p:txBody>
      </p:sp>
      <p:graphicFrame>
        <p:nvGraphicFramePr>
          <p:cNvPr id="5" name="Table 4"/>
          <p:cNvGraphicFramePr>
            <a:graphicFrameLocks noGrp="1"/>
          </p:cNvGraphicFramePr>
          <p:nvPr>
            <p:extLst>
              <p:ext uri="{D42A27DB-BD31-4B8C-83A1-F6EECF244321}">
                <p14:modId xmlns:p14="http://schemas.microsoft.com/office/powerpoint/2010/main" val="3365135059"/>
              </p:ext>
            </p:extLst>
          </p:nvPr>
        </p:nvGraphicFramePr>
        <p:xfrm>
          <a:off x="497265" y="2889250"/>
          <a:ext cx="1540193" cy="185420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gridCol w="475298">
                  <a:extLst>
                    <a:ext uri="{9D8B030D-6E8A-4147-A177-3AD203B41FA5}">
                      <a16:colId xmlns:a16="http://schemas.microsoft.com/office/drawing/2014/main" val="20002"/>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a3</a:t>
                      </a:r>
                    </a:p>
                  </a:txBody>
                  <a:tcPr marL="68580" marR="68580"/>
                </a:tc>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3"/>
                  </a:ext>
                </a:extLst>
              </a:tr>
              <a:tr h="370840">
                <a:tc>
                  <a:txBody>
                    <a:bodyPr/>
                    <a:lstStyle/>
                    <a:p>
                      <a:pPr algn="ctr"/>
                      <a:r>
                        <a:rPr lang="id-ID" dirty="0"/>
                        <a:t>a4</a:t>
                      </a:r>
                    </a:p>
                  </a:txBody>
                  <a:tcPr marL="68580" marR="68580"/>
                </a:tc>
                <a:tc>
                  <a:txBody>
                    <a:bodyPr/>
                    <a:lstStyle/>
                    <a:p>
                      <a:pPr algn="ctr"/>
                      <a:r>
                        <a:rPr lang="id-ID" dirty="0"/>
                        <a:t>200</a:t>
                      </a:r>
                    </a:p>
                  </a:txBody>
                  <a:tcPr marL="68580" marR="68580"/>
                </a:tc>
                <a:tc>
                  <a:txBody>
                    <a:bodyPr/>
                    <a:lstStyle/>
                    <a:p>
                      <a:pPr algn="ctr"/>
                      <a:r>
                        <a:rPr lang="id-ID" dirty="0">
                          <a:solidFill>
                            <a:srgbClr val="FF0000"/>
                          </a:solidFill>
                        </a:rPr>
                        <a:t>c4</a:t>
                      </a:r>
                    </a:p>
                  </a:txBody>
                  <a:tcPr marL="68580" marR="68580"/>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70391678"/>
              </p:ext>
            </p:extLst>
          </p:nvPr>
        </p:nvGraphicFramePr>
        <p:xfrm>
          <a:off x="107504" y="5003800"/>
          <a:ext cx="1064895" cy="185420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extLst>
                  <a:ext uri="{0D108BD9-81ED-4DB2-BD59-A6C34878D82A}">
                    <a16:rowId xmlns:a16="http://schemas.microsoft.com/office/drawing/2014/main" val="10002"/>
                  </a:ext>
                </a:extLst>
              </a:tr>
              <a:tr h="370840">
                <a:tc>
                  <a:txBody>
                    <a:bodyPr/>
                    <a:lstStyle/>
                    <a:p>
                      <a:pPr algn="ctr"/>
                      <a:r>
                        <a:rPr lang="id-ID" dirty="0"/>
                        <a:t>a3</a:t>
                      </a:r>
                    </a:p>
                  </a:txBody>
                  <a:tcPr marL="68580" marR="68580"/>
                </a:tc>
                <a:tc>
                  <a:txBody>
                    <a:bodyPr/>
                    <a:lstStyle/>
                    <a:p>
                      <a:pPr algn="ctr"/>
                      <a:r>
                        <a:rPr lang="id-ID" dirty="0"/>
                        <a:t>300</a:t>
                      </a:r>
                    </a:p>
                  </a:txBody>
                  <a:tcPr marL="68580" marR="68580"/>
                </a:tc>
                <a:extLst>
                  <a:ext uri="{0D108BD9-81ED-4DB2-BD59-A6C34878D82A}">
                    <a16:rowId xmlns:a16="http://schemas.microsoft.com/office/drawing/2014/main" val="10003"/>
                  </a:ext>
                </a:extLst>
              </a:tr>
              <a:tr h="370840">
                <a:tc>
                  <a:txBody>
                    <a:bodyPr/>
                    <a:lstStyle/>
                    <a:p>
                      <a:pPr algn="ctr"/>
                      <a:r>
                        <a:rPr lang="id-ID" dirty="0"/>
                        <a:t>a4</a:t>
                      </a:r>
                    </a:p>
                  </a:txBody>
                  <a:tcPr marL="68580" marR="68580"/>
                </a:tc>
                <a:tc>
                  <a:txBody>
                    <a:bodyPr/>
                    <a:lstStyle/>
                    <a:p>
                      <a:pPr algn="ctr"/>
                      <a:r>
                        <a:rPr lang="id-ID" dirty="0"/>
                        <a:t>200</a:t>
                      </a:r>
                    </a:p>
                  </a:txBody>
                  <a:tcPr marL="68580" marR="68580"/>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27253062"/>
              </p:ext>
            </p:extLst>
          </p:nvPr>
        </p:nvGraphicFramePr>
        <p:xfrm>
          <a:off x="1354802" y="5003800"/>
          <a:ext cx="1056958" cy="1854200"/>
        </p:xfrm>
        <a:graphic>
          <a:graphicData uri="http://schemas.openxmlformats.org/drawingml/2006/table">
            <a:tbl>
              <a:tblPr firstRow="1" bandRow="1">
                <a:tableStyleId>{7DF18680-E054-41AD-8BC1-D1AEF772440D}</a:tableStyleId>
              </a:tblPr>
              <a:tblGrid>
                <a:gridCol w="581660">
                  <a:extLst>
                    <a:ext uri="{9D8B030D-6E8A-4147-A177-3AD203B41FA5}">
                      <a16:colId xmlns:a16="http://schemas.microsoft.com/office/drawing/2014/main" val="20000"/>
                    </a:ext>
                  </a:extLst>
                </a:gridCol>
                <a:gridCol w="475298">
                  <a:extLst>
                    <a:ext uri="{9D8B030D-6E8A-4147-A177-3AD203B41FA5}">
                      <a16:colId xmlns:a16="http://schemas.microsoft.com/office/drawing/2014/main" val="20001"/>
                    </a:ext>
                  </a:extLst>
                </a:gridCol>
              </a:tblGrid>
              <a:tr h="370840">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3"/>
                  </a:ext>
                </a:extLst>
              </a:tr>
              <a:tr h="370840">
                <a:tc>
                  <a:txBody>
                    <a:bodyPr/>
                    <a:lstStyle/>
                    <a:p>
                      <a:pPr algn="ctr"/>
                      <a:r>
                        <a:rPr lang="id-ID" dirty="0"/>
                        <a:t>200</a:t>
                      </a:r>
                    </a:p>
                  </a:txBody>
                  <a:tcPr marL="68580" marR="68580"/>
                </a:tc>
                <a:tc>
                  <a:txBody>
                    <a:bodyPr/>
                    <a:lstStyle/>
                    <a:p>
                      <a:pPr algn="ctr"/>
                      <a:r>
                        <a:rPr lang="id-ID" dirty="0"/>
                        <a:t>c4</a:t>
                      </a:r>
                    </a:p>
                  </a:txBody>
                  <a:tcPr marL="68580" marR="68580"/>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31685072"/>
              </p:ext>
            </p:extLst>
          </p:nvPr>
        </p:nvGraphicFramePr>
        <p:xfrm>
          <a:off x="2666109" y="3975100"/>
          <a:ext cx="1578293" cy="259588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gridCol w="513398">
                  <a:extLst>
                    <a:ext uri="{9D8B030D-6E8A-4147-A177-3AD203B41FA5}">
                      <a16:colId xmlns:a16="http://schemas.microsoft.com/office/drawing/2014/main" val="20002"/>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a2</a:t>
                      </a:r>
                    </a:p>
                  </a:txBody>
                  <a:tcPr marL="68580" marR="68580"/>
                </a:tc>
                <a:tc>
                  <a:txBody>
                    <a:bodyPr/>
                    <a:lstStyle/>
                    <a:p>
                      <a:pPr algn="ctr"/>
                      <a:r>
                        <a:rPr lang="id-ID" dirty="0"/>
                        <a:t>200</a:t>
                      </a:r>
                    </a:p>
                  </a:txBody>
                  <a:tcPr marL="68580" marR="68580"/>
                </a:tc>
                <a:tc>
                  <a:txBody>
                    <a:bodyPr/>
                    <a:lstStyle/>
                    <a:p>
                      <a:pPr algn="ctr"/>
                      <a:r>
                        <a:rPr lang="id-ID" dirty="0"/>
                        <a:t>C4</a:t>
                      </a:r>
                    </a:p>
                  </a:txBody>
                  <a:tcPr marL="68580" marR="68580"/>
                </a:tc>
                <a:extLst>
                  <a:ext uri="{0D108BD9-81ED-4DB2-BD59-A6C34878D82A}">
                    <a16:rowId xmlns:a16="http://schemas.microsoft.com/office/drawing/2014/main" val="10003"/>
                  </a:ext>
                </a:extLst>
              </a:tr>
              <a:tr h="370840">
                <a:tc>
                  <a:txBody>
                    <a:bodyPr/>
                    <a:lstStyle/>
                    <a:p>
                      <a:pPr algn="ctr"/>
                      <a:r>
                        <a:rPr lang="id-ID" dirty="0"/>
                        <a:t>a3</a:t>
                      </a:r>
                    </a:p>
                  </a:txBody>
                  <a:tcPr marL="68580" marR="68580"/>
                </a:tc>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4"/>
                  </a:ext>
                </a:extLst>
              </a:tr>
              <a:tr h="370840">
                <a:tc>
                  <a:txBody>
                    <a:bodyPr/>
                    <a:lstStyle/>
                    <a:p>
                      <a:pPr algn="ctr"/>
                      <a:r>
                        <a:rPr lang="id-ID" dirty="0"/>
                        <a:t>a4</a:t>
                      </a:r>
                    </a:p>
                  </a:txBody>
                  <a:tcPr marL="68580" marR="68580"/>
                </a:tc>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5"/>
                  </a:ext>
                </a:extLst>
              </a:tr>
              <a:tr h="370840">
                <a:tc>
                  <a:txBody>
                    <a:bodyPr/>
                    <a:lstStyle/>
                    <a:p>
                      <a:pPr algn="ctr"/>
                      <a:r>
                        <a:rPr lang="id-ID" dirty="0"/>
                        <a:t>a4</a:t>
                      </a:r>
                    </a:p>
                  </a:txBody>
                  <a:tcPr marL="68580" marR="68580"/>
                </a:tc>
                <a:tc>
                  <a:txBody>
                    <a:bodyPr/>
                    <a:lstStyle/>
                    <a:p>
                      <a:pPr algn="ctr"/>
                      <a:r>
                        <a:rPr lang="id-ID" dirty="0"/>
                        <a:t>200</a:t>
                      </a:r>
                    </a:p>
                  </a:txBody>
                  <a:tcPr marL="68580" marR="68580"/>
                </a:tc>
                <a:tc>
                  <a:txBody>
                    <a:bodyPr/>
                    <a:lstStyle/>
                    <a:p>
                      <a:pPr algn="ctr"/>
                      <a:r>
                        <a:rPr lang="id-ID" dirty="0"/>
                        <a:t>c4</a:t>
                      </a:r>
                    </a:p>
                  </a:txBody>
                  <a:tcPr marL="68580" marR="68580"/>
                </a:tc>
                <a:extLst>
                  <a:ext uri="{0D108BD9-81ED-4DB2-BD59-A6C34878D82A}">
                    <a16:rowId xmlns:a16="http://schemas.microsoft.com/office/drawing/2014/main" val="10006"/>
                  </a:ext>
                </a:extLst>
              </a:tr>
            </a:tbl>
          </a:graphicData>
        </a:graphic>
      </p:graphicFrame>
      <p:cxnSp>
        <p:nvCxnSpPr>
          <p:cNvPr id="10" name="Straight Connector 9"/>
          <p:cNvCxnSpPr/>
          <p:nvPr/>
        </p:nvCxnSpPr>
        <p:spPr>
          <a:xfrm flipH="1">
            <a:off x="295003" y="3547898"/>
            <a:ext cx="214313" cy="1238250"/>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94633" y="3581400"/>
            <a:ext cx="142875" cy="1247775"/>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741564" y="3067050"/>
            <a:ext cx="131445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Hasil Penggabungan Kembali</a:t>
            </a:r>
          </a:p>
        </p:txBody>
      </p:sp>
      <p:cxnSp>
        <p:nvCxnSpPr>
          <p:cNvPr id="18" name="Straight Connector 17"/>
          <p:cNvCxnSpPr/>
          <p:nvPr/>
        </p:nvCxnSpPr>
        <p:spPr>
          <a:xfrm>
            <a:off x="4499992" y="1066800"/>
            <a:ext cx="0" cy="565785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48988" y="2876550"/>
            <a:ext cx="1655460" cy="3790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dirty="0"/>
          </a:p>
        </p:txBody>
      </p:sp>
      <p:sp>
        <p:nvSpPr>
          <p:cNvPr id="20" name="Rectangle 19"/>
          <p:cNvSpPr/>
          <p:nvPr/>
        </p:nvSpPr>
        <p:spPr>
          <a:xfrm>
            <a:off x="4644008" y="1242070"/>
            <a:ext cx="3714750" cy="1466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600" b="1" dirty="0">
                <a:solidFill>
                  <a:schemeClr val="tx2">
                    <a:lumMod val="75000"/>
                  </a:schemeClr>
                </a:solidFill>
              </a:rPr>
              <a:t>Dekomposisi Aman </a:t>
            </a:r>
            <a:endParaRPr lang="en-US" sz="1600" b="1" dirty="0">
              <a:solidFill>
                <a:schemeClr val="tx2">
                  <a:lumMod val="75000"/>
                </a:schemeClr>
              </a:solidFill>
            </a:endParaRPr>
          </a:p>
          <a:p>
            <a:pPr algn="ctr"/>
            <a:r>
              <a:rPr lang="id-ID" sz="1600" b="1" dirty="0">
                <a:solidFill>
                  <a:schemeClr val="tx2">
                    <a:lumMod val="75000"/>
                  </a:schemeClr>
                </a:solidFill>
              </a:rPr>
              <a:t>(</a:t>
            </a:r>
            <a:r>
              <a:rPr lang="id-ID" sz="1600" b="1" i="1" dirty="0">
                <a:solidFill>
                  <a:schemeClr val="tx2">
                    <a:lumMod val="75000"/>
                  </a:schemeClr>
                </a:solidFill>
              </a:rPr>
              <a:t>Lossless-Join Decomposition)</a:t>
            </a:r>
          </a:p>
          <a:p>
            <a:r>
              <a:rPr lang="id-ID" sz="1600" dirty="0">
                <a:solidFill>
                  <a:schemeClr val="tx2">
                    <a:lumMod val="75000"/>
                  </a:schemeClr>
                </a:solidFill>
              </a:rPr>
              <a:t>Contoh :</a:t>
            </a:r>
          </a:p>
          <a:p>
            <a:pPr marL="285750" indent="-285750">
              <a:buFont typeface="Arial" pitchFamily="34" charset="0"/>
              <a:buChar char="•"/>
            </a:pPr>
            <a:r>
              <a:rPr lang="id-ID" sz="1600" dirty="0">
                <a:solidFill>
                  <a:schemeClr val="tx2">
                    <a:lumMod val="75000"/>
                  </a:schemeClr>
                </a:solidFill>
              </a:rPr>
              <a:t>Terdapat tabel ABC dengan FD :</a:t>
            </a:r>
          </a:p>
          <a:p>
            <a:r>
              <a:rPr lang="id-ID" sz="1600" dirty="0">
                <a:solidFill>
                  <a:schemeClr val="tx2">
                    <a:lumMod val="75000"/>
                  </a:schemeClr>
                </a:solidFill>
              </a:rPr>
              <a:t>     A</a:t>
            </a:r>
            <a:r>
              <a:rPr lang="id-ID" sz="1600" dirty="0">
                <a:solidFill>
                  <a:schemeClr val="tx2">
                    <a:lumMod val="75000"/>
                  </a:schemeClr>
                </a:solidFill>
                <a:sym typeface="Wingdings" pitchFamily="2" charset="2"/>
              </a:rPr>
              <a:t>B dan BC</a:t>
            </a:r>
          </a:p>
          <a:p>
            <a:endParaRPr lang="id-ID" sz="1600" dirty="0">
              <a:sym typeface="Wingdings" pitchFamily="2" charset="2"/>
            </a:endParaRPr>
          </a:p>
        </p:txBody>
      </p:sp>
      <p:graphicFrame>
        <p:nvGraphicFramePr>
          <p:cNvPr id="21" name="Table 20"/>
          <p:cNvGraphicFramePr>
            <a:graphicFrameLocks noGrp="1"/>
          </p:cNvGraphicFramePr>
          <p:nvPr>
            <p:extLst>
              <p:ext uri="{D42A27DB-BD31-4B8C-83A1-F6EECF244321}">
                <p14:modId xmlns:p14="http://schemas.microsoft.com/office/powerpoint/2010/main" val="1391194070"/>
              </p:ext>
            </p:extLst>
          </p:nvPr>
        </p:nvGraphicFramePr>
        <p:xfrm>
          <a:off x="4766371" y="2872316"/>
          <a:ext cx="1540193" cy="185420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gridCol w="475298">
                  <a:extLst>
                    <a:ext uri="{9D8B030D-6E8A-4147-A177-3AD203B41FA5}">
                      <a16:colId xmlns:a16="http://schemas.microsoft.com/office/drawing/2014/main" val="20002"/>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a3</a:t>
                      </a:r>
                    </a:p>
                  </a:txBody>
                  <a:tcPr marL="68580" marR="68580"/>
                </a:tc>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3"/>
                  </a:ext>
                </a:extLst>
              </a:tr>
              <a:tr h="370840">
                <a:tc>
                  <a:txBody>
                    <a:bodyPr/>
                    <a:lstStyle/>
                    <a:p>
                      <a:pPr algn="ctr"/>
                      <a:r>
                        <a:rPr lang="id-ID" dirty="0"/>
                        <a:t>a4</a:t>
                      </a:r>
                    </a:p>
                  </a:txBody>
                  <a:tcPr marL="68580" marR="68580"/>
                </a:tc>
                <a:tc>
                  <a:txBody>
                    <a:bodyPr/>
                    <a:lstStyle/>
                    <a:p>
                      <a:pPr algn="ctr"/>
                      <a:r>
                        <a:rPr lang="id-ID" dirty="0"/>
                        <a:t>200</a:t>
                      </a:r>
                    </a:p>
                  </a:txBody>
                  <a:tcPr marL="68580" marR="68580"/>
                </a:tc>
                <a:tc>
                  <a:txBody>
                    <a:bodyPr/>
                    <a:lstStyle/>
                    <a:p>
                      <a:pPr algn="ctr"/>
                      <a:r>
                        <a:rPr lang="id-ID" dirty="0">
                          <a:solidFill>
                            <a:srgbClr val="FF0000"/>
                          </a:solidFill>
                        </a:rPr>
                        <a:t>c2</a:t>
                      </a:r>
                    </a:p>
                  </a:txBody>
                  <a:tcPr marL="68580" marR="68580"/>
                </a:tc>
                <a:extLst>
                  <a:ext uri="{0D108BD9-81ED-4DB2-BD59-A6C34878D82A}">
                    <a16:rowId xmlns:a16="http://schemas.microsoft.com/office/drawing/2014/main" val="10004"/>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933909815"/>
              </p:ext>
            </p:extLst>
          </p:nvPr>
        </p:nvGraphicFramePr>
        <p:xfrm>
          <a:off x="4452045" y="4946650"/>
          <a:ext cx="1064895" cy="185420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extLst>
                  <a:ext uri="{0D108BD9-81ED-4DB2-BD59-A6C34878D82A}">
                    <a16:rowId xmlns:a16="http://schemas.microsoft.com/office/drawing/2014/main" val="10002"/>
                  </a:ext>
                </a:extLst>
              </a:tr>
              <a:tr h="370840">
                <a:tc>
                  <a:txBody>
                    <a:bodyPr/>
                    <a:lstStyle/>
                    <a:p>
                      <a:pPr algn="ctr"/>
                      <a:r>
                        <a:rPr lang="id-ID" dirty="0"/>
                        <a:t>a3</a:t>
                      </a:r>
                    </a:p>
                  </a:txBody>
                  <a:tcPr marL="68580" marR="68580"/>
                </a:tc>
                <a:tc>
                  <a:txBody>
                    <a:bodyPr/>
                    <a:lstStyle/>
                    <a:p>
                      <a:pPr algn="ctr"/>
                      <a:r>
                        <a:rPr lang="id-ID" dirty="0"/>
                        <a:t>300</a:t>
                      </a:r>
                    </a:p>
                  </a:txBody>
                  <a:tcPr marL="68580" marR="68580"/>
                </a:tc>
                <a:extLst>
                  <a:ext uri="{0D108BD9-81ED-4DB2-BD59-A6C34878D82A}">
                    <a16:rowId xmlns:a16="http://schemas.microsoft.com/office/drawing/2014/main" val="10003"/>
                  </a:ext>
                </a:extLst>
              </a:tr>
              <a:tr h="370840">
                <a:tc>
                  <a:txBody>
                    <a:bodyPr/>
                    <a:lstStyle/>
                    <a:p>
                      <a:pPr algn="ctr"/>
                      <a:r>
                        <a:rPr lang="id-ID" dirty="0"/>
                        <a:t>a4</a:t>
                      </a:r>
                    </a:p>
                  </a:txBody>
                  <a:tcPr marL="68580" marR="68580"/>
                </a:tc>
                <a:tc>
                  <a:txBody>
                    <a:bodyPr/>
                    <a:lstStyle/>
                    <a:p>
                      <a:pPr algn="ctr"/>
                      <a:r>
                        <a:rPr lang="id-ID" dirty="0"/>
                        <a:t>200</a:t>
                      </a:r>
                    </a:p>
                  </a:txBody>
                  <a:tcPr marL="68580" marR="68580"/>
                </a:tc>
                <a:extLst>
                  <a:ext uri="{0D108BD9-81ED-4DB2-BD59-A6C34878D82A}">
                    <a16:rowId xmlns:a16="http://schemas.microsoft.com/office/drawing/2014/main" val="10004"/>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569909458"/>
              </p:ext>
            </p:extLst>
          </p:nvPr>
        </p:nvGraphicFramePr>
        <p:xfrm>
          <a:off x="5675282" y="4946650"/>
          <a:ext cx="1056958" cy="1483360"/>
        </p:xfrm>
        <a:graphic>
          <a:graphicData uri="http://schemas.openxmlformats.org/drawingml/2006/table">
            <a:tbl>
              <a:tblPr firstRow="1" bandRow="1">
                <a:tableStyleId>{7DF18680-E054-41AD-8BC1-D1AEF772440D}</a:tableStyleId>
              </a:tblPr>
              <a:tblGrid>
                <a:gridCol w="581660">
                  <a:extLst>
                    <a:ext uri="{9D8B030D-6E8A-4147-A177-3AD203B41FA5}">
                      <a16:colId xmlns:a16="http://schemas.microsoft.com/office/drawing/2014/main" val="20000"/>
                    </a:ext>
                  </a:extLst>
                </a:gridCol>
                <a:gridCol w="475298">
                  <a:extLst>
                    <a:ext uri="{9D8B030D-6E8A-4147-A177-3AD203B41FA5}">
                      <a16:colId xmlns:a16="http://schemas.microsoft.com/office/drawing/2014/main" val="20001"/>
                    </a:ext>
                  </a:extLst>
                </a:gridCol>
              </a:tblGrid>
              <a:tr h="370840">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3"/>
                  </a:ext>
                </a:extLst>
              </a:tr>
            </a:tbl>
          </a:graphicData>
        </a:graphic>
      </p:graphicFrame>
      <p:cxnSp>
        <p:nvCxnSpPr>
          <p:cNvPr id="25" name="Straight Connector 24"/>
          <p:cNvCxnSpPr/>
          <p:nvPr/>
        </p:nvCxnSpPr>
        <p:spPr>
          <a:xfrm flipH="1">
            <a:off x="4536851" y="3457575"/>
            <a:ext cx="214313" cy="1238250"/>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28220" y="3495675"/>
            <a:ext cx="142875" cy="1247775"/>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077575" y="2933700"/>
            <a:ext cx="1328738"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a:t>Hasil Penggabungan Kembali</a:t>
            </a:r>
          </a:p>
        </p:txBody>
      </p:sp>
      <p:graphicFrame>
        <p:nvGraphicFramePr>
          <p:cNvPr id="28" name="Table 27"/>
          <p:cNvGraphicFramePr>
            <a:graphicFrameLocks noGrp="1"/>
          </p:cNvGraphicFramePr>
          <p:nvPr>
            <p:extLst>
              <p:ext uri="{D42A27DB-BD31-4B8C-83A1-F6EECF244321}">
                <p14:modId xmlns:p14="http://schemas.microsoft.com/office/powerpoint/2010/main" val="426451848"/>
              </p:ext>
            </p:extLst>
          </p:nvPr>
        </p:nvGraphicFramePr>
        <p:xfrm>
          <a:off x="7020272" y="3902075"/>
          <a:ext cx="1540193" cy="185420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gridCol w="475298">
                  <a:extLst>
                    <a:ext uri="{9D8B030D-6E8A-4147-A177-3AD203B41FA5}">
                      <a16:colId xmlns:a16="http://schemas.microsoft.com/office/drawing/2014/main" val="20002"/>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a3</a:t>
                      </a:r>
                    </a:p>
                  </a:txBody>
                  <a:tcPr marL="68580" marR="68580"/>
                </a:tc>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3"/>
                  </a:ext>
                </a:extLst>
              </a:tr>
              <a:tr h="370840">
                <a:tc>
                  <a:txBody>
                    <a:bodyPr/>
                    <a:lstStyle/>
                    <a:p>
                      <a:pPr algn="ctr"/>
                      <a:r>
                        <a:rPr lang="id-ID" dirty="0"/>
                        <a:t>a4</a:t>
                      </a:r>
                    </a:p>
                  </a:txBody>
                  <a:tcPr marL="68580" marR="68580"/>
                </a:tc>
                <a:tc>
                  <a:txBody>
                    <a:bodyPr/>
                    <a:lstStyle/>
                    <a:p>
                      <a:pPr algn="ctr"/>
                      <a:r>
                        <a:rPr lang="id-ID" dirty="0"/>
                        <a:t>200</a:t>
                      </a:r>
                    </a:p>
                  </a:txBody>
                  <a:tcPr marL="68580" marR="68580"/>
                </a:tc>
                <a:tc>
                  <a:txBody>
                    <a:bodyPr/>
                    <a:lstStyle/>
                    <a:p>
                      <a:pPr algn="ctr"/>
                      <a:r>
                        <a:rPr lang="id-ID" dirty="0">
                          <a:solidFill>
                            <a:srgbClr val="FF0000"/>
                          </a:solidFill>
                        </a:rPr>
                        <a:t>c2</a:t>
                      </a:r>
                    </a:p>
                  </a:txBody>
                  <a:tcPr marL="68580" marR="68580"/>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EAE4740C-5CF7-4EBD-B2AC-106238061ABB}"/>
              </a:ext>
            </a:extLst>
          </p:cNvPr>
          <p:cNvSpPr>
            <a:spLocks noGrp="1"/>
          </p:cNvSpPr>
          <p:nvPr>
            <p:ph type="sldNum" sz="quarter" idx="12"/>
          </p:nvPr>
        </p:nvSpPr>
        <p:spPr/>
        <p:txBody>
          <a:bodyPr/>
          <a:lstStyle/>
          <a:p>
            <a:fld id="{C5D243CA-806E-402E-87EA-B001B6507DFC}" type="slidenum">
              <a:rPr lang="id-ID" smtClean="0"/>
              <a:t>18</a:t>
            </a:fld>
            <a:endParaRPr lang="id-ID"/>
          </a:p>
        </p:txBody>
      </p:sp>
    </p:spTree>
    <p:extLst>
      <p:ext uri="{BB962C8B-B14F-4D97-AF65-F5344CB8AC3E}">
        <p14:creationId xmlns:p14="http://schemas.microsoft.com/office/powerpoint/2010/main" val="71386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170208" cy="1029382"/>
          </a:xfrm>
        </p:spPr>
        <p:txBody>
          <a:bodyPr vert="horz" lIns="91440" tIns="45720" rIns="91440" bIns="45720" rtlCol="0" anchor="ctr">
            <a:noAutofit/>
          </a:bodyPr>
          <a:lstStyle/>
          <a:p>
            <a:pPr algn="l"/>
            <a:r>
              <a:rPr lang="en-US" altLang="en-US" sz="2800" b="1" i="1" dirty="0">
                <a:solidFill>
                  <a:schemeClr val="accent1">
                    <a:lumMod val="50000"/>
                  </a:schemeClr>
                </a:solidFill>
                <a:latin typeface="+mn-lt"/>
              </a:rPr>
              <a:t>Dependency Preservation</a:t>
            </a:r>
            <a:endParaRPr lang="id-ID" sz="2800" b="1" i="1" dirty="0">
              <a:solidFill>
                <a:schemeClr val="accent1">
                  <a:lumMod val="50000"/>
                </a:schemeClr>
              </a:solidFill>
              <a:latin typeface="+mn-lt"/>
            </a:endParaRPr>
          </a:p>
        </p:txBody>
      </p:sp>
      <p:sp>
        <p:nvSpPr>
          <p:cNvPr id="3" name="Content Placeholder 2"/>
          <p:cNvSpPr>
            <a:spLocks noGrp="1"/>
          </p:cNvSpPr>
          <p:nvPr>
            <p:ph idx="1"/>
          </p:nvPr>
        </p:nvSpPr>
        <p:spPr>
          <a:xfrm>
            <a:off x="0" y="1485900"/>
            <a:ext cx="8964488" cy="5183459"/>
          </a:xfrm>
        </p:spPr>
        <p:txBody>
          <a:bodyPr>
            <a:noAutofit/>
          </a:bodyPr>
          <a:lstStyle/>
          <a:p>
            <a:r>
              <a:rPr lang="id-ID" sz="2000" b="1" dirty="0"/>
              <a:t>D</a:t>
            </a:r>
            <a:r>
              <a:rPr lang="id-ID" sz="2000" b="1" i="1" dirty="0"/>
              <a:t>ependecy preseravation</a:t>
            </a:r>
            <a:r>
              <a:rPr lang="id-ID" sz="2000" b="1" dirty="0"/>
              <a:t> </a:t>
            </a:r>
            <a:r>
              <a:rPr lang="id-ID" sz="2000" dirty="0"/>
              <a:t>dapat diartikan sebagai pemeliharaan ketergantungan</a:t>
            </a:r>
            <a:r>
              <a:rPr lang="en-US" sz="2000" dirty="0"/>
              <a:t>.</a:t>
            </a:r>
            <a:endParaRPr lang="id-ID" sz="2000" dirty="0"/>
          </a:p>
          <a:p>
            <a:r>
              <a:rPr lang="id-ID" sz="2000" dirty="0"/>
              <a:t>Ketika terjadi perubahan terhadap suatu basisdata, maka seharusnya dapat dijamin perubahan </a:t>
            </a:r>
            <a:r>
              <a:rPr lang="id-ID" sz="2000" b="1" dirty="0"/>
              <a:t>tersebut </a:t>
            </a:r>
            <a:r>
              <a:rPr lang="id-ID" sz="2000" b="1" u="sng" dirty="0"/>
              <a:t>tidak menghasilkan inkons</a:t>
            </a:r>
            <a:r>
              <a:rPr lang="en-US" sz="2000" b="1" u="sng" dirty="0" err="1"/>
              <a:t>i</a:t>
            </a:r>
            <a:r>
              <a:rPr lang="id-ID" sz="2000" b="1" u="sng" dirty="0"/>
              <a:t>stensi data yang mengakibatkan FD sudan benar menjadi tidak terpenuhi</a:t>
            </a:r>
            <a:r>
              <a:rPr lang="id-ID" sz="2000" b="1" dirty="0"/>
              <a:t>.</a:t>
            </a:r>
            <a:endParaRPr lang="en-US" sz="2000" b="1" dirty="0"/>
          </a:p>
          <a:p>
            <a:endParaRPr lang="id-ID" sz="2000" b="1" dirty="0"/>
          </a:p>
          <a:p>
            <a:r>
              <a:rPr lang="id-ID" sz="2000" b="1" dirty="0"/>
              <a:t>Contoh :</a:t>
            </a:r>
          </a:p>
          <a:p>
            <a:pPr lvl="1"/>
            <a:r>
              <a:rPr lang="id-ID" sz="1800" dirty="0"/>
              <a:t>Pada tabel universal slide sebelumnya jika terjadi perubahan </a:t>
            </a:r>
            <a:r>
              <a:rPr lang="id-ID" sz="1800" dirty="0">
                <a:solidFill>
                  <a:srgbClr val="FF0000"/>
                </a:solidFill>
              </a:rPr>
              <a:t>tidak efisien</a:t>
            </a:r>
            <a:r>
              <a:rPr lang="id-ID" sz="1800" dirty="0"/>
              <a:t> pada data mahasiswa dengan nim ‘163010015’ maka perubahan harus dilakukan pada alamat_mhs di semua baris nim tersebut. </a:t>
            </a:r>
          </a:p>
          <a:p>
            <a:pPr lvl="1"/>
            <a:r>
              <a:rPr lang="id-ID" sz="1800" dirty="0"/>
              <a:t>Perubahan yang </a:t>
            </a:r>
            <a:r>
              <a:rPr lang="id-ID" sz="1800" dirty="0">
                <a:solidFill>
                  <a:srgbClr val="FF0000"/>
                </a:solidFill>
              </a:rPr>
              <a:t>efisien</a:t>
            </a:r>
            <a:r>
              <a:rPr lang="id-ID" sz="1800" dirty="0"/>
              <a:t> terdapat pada tabel hasil dekomposisi </a:t>
            </a:r>
            <a:r>
              <a:rPr lang="id-ID" sz="1800" b="1" dirty="0"/>
              <a:t>tabel mahasiswa{nim, </a:t>
            </a:r>
            <a:r>
              <a:rPr lang="id-ID" sz="1800" b="1" dirty="0">
                <a:solidFill>
                  <a:schemeClr val="tx1"/>
                </a:solidFill>
              </a:rPr>
              <a:t>nama_mhs, alamat_mhs, tgl_lahir</a:t>
            </a:r>
            <a:r>
              <a:rPr lang="id-ID" sz="1800" b="1" dirty="0"/>
              <a:t>} </a:t>
            </a:r>
            <a:r>
              <a:rPr lang="id-ID" sz="1800" dirty="0"/>
              <a:t>dan </a:t>
            </a:r>
            <a:r>
              <a:rPr lang="id-ID" sz="1800" b="1" dirty="0"/>
              <a:t>nilai{nama_kul, nim, nama_mhs, indeks_nilai}</a:t>
            </a:r>
            <a:r>
              <a:rPr lang="id-ID" sz="1800" dirty="0"/>
              <a:t>. </a:t>
            </a:r>
          </a:p>
          <a:p>
            <a:pPr lvl="1"/>
            <a:r>
              <a:rPr lang="id-ID" sz="1800" dirty="0"/>
              <a:t> Jika pada tabel mahasiswa terjadi perubahan data pada atribut alamat_mhs, maka perubahan tidak perlu dijalankan ke tabel nilai</a:t>
            </a:r>
          </a:p>
        </p:txBody>
      </p:sp>
      <p:sp>
        <p:nvSpPr>
          <p:cNvPr id="4" name="Slide Number Placeholder 3">
            <a:extLst>
              <a:ext uri="{FF2B5EF4-FFF2-40B4-BE49-F238E27FC236}">
                <a16:creationId xmlns:a16="http://schemas.microsoft.com/office/drawing/2014/main" id="{3F6EB8B1-0A7A-4971-9804-52ED1B9F02DE}"/>
              </a:ext>
            </a:extLst>
          </p:cNvPr>
          <p:cNvSpPr>
            <a:spLocks noGrp="1"/>
          </p:cNvSpPr>
          <p:nvPr>
            <p:ph type="sldNum" sz="quarter" idx="12"/>
          </p:nvPr>
        </p:nvSpPr>
        <p:spPr/>
        <p:txBody>
          <a:bodyPr/>
          <a:lstStyle/>
          <a:p>
            <a:fld id="{C5D243CA-806E-402E-87EA-B001B6507DFC}" type="slidenum">
              <a:rPr lang="id-ID" smtClean="0"/>
              <a:t>19</a:t>
            </a:fld>
            <a:endParaRPr lang="id-ID"/>
          </a:p>
        </p:txBody>
      </p:sp>
    </p:spTree>
    <p:extLst>
      <p:ext uri="{BB962C8B-B14F-4D97-AF65-F5344CB8AC3E}">
        <p14:creationId xmlns:p14="http://schemas.microsoft.com/office/powerpoint/2010/main" val="64693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7170208" cy="1029382"/>
          </a:xfrm>
        </p:spPr>
        <p:txBody>
          <a:bodyPr>
            <a:normAutofit/>
          </a:bodyPr>
          <a:lstStyle/>
          <a:p>
            <a:pPr algn="l"/>
            <a:r>
              <a:rPr lang="it-IT" sz="3600" b="1" dirty="0">
                <a:solidFill>
                  <a:schemeClr val="accent1">
                    <a:lumMod val="50000"/>
                  </a:schemeClr>
                </a:solidFill>
                <a:latin typeface="+mn-lt"/>
              </a:rPr>
              <a:t>Tujuan perkuliahan: </a:t>
            </a:r>
            <a:endParaRPr lang="en-US" sz="3600" b="1" dirty="0">
              <a:solidFill>
                <a:schemeClr val="accent1">
                  <a:lumMod val="50000"/>
                </a:schemeClr>
              </a:solidFill>
              <a:latin typeface="+mn-lt"/>
            </a:endParaRPr>
          </a:p>
        </p:txBody>
      </p:sp>
      <p:sp>
        <p:nvSpPr>
          <p:cNvPr id="3" name="Content Placeholder 2"/>
          <p:cNvSpPr>
            <a:spLocks noGrp="1"/>
          </p:cNvSpPr>
          <p:nvPr>
            <p:ph idx="1"/>
          </p:nvPr>
        </p:nvSpPr>
        <p:spPr>
          <a:xfrm>
            <a:off x="498814" y="1628800"/>
            <a:ext cx="8146372" cy="4576086"/>
          </a:xfrm>
        </p:spPr>
        <p:txBody>
          <a:bodyPr>
            <a:normAutofit/>
          </a:bodyPr>
          <a:lstStyle/>
          <a:p>
            <a:pPr marL="514350" indent="-514350">
              <a:buFont typeface="+mj-lt"/>
              <a:buAutoNum type="arabicPeriod"/>
            </a:pPr>
            <a:r>
              <a:rPr lang="it-IT" dirty="0">
                <a:solidFill>
                  <a:schemeClr val="accent1">
                    <a:lumMod val="75000"/>
                  </a:schemeClr>
                </a:solidFill>
              </a:rPr>
              <a:t>Memahami </a:t>
            </a:r>
            <a:r>
              <a:rPr lang="it-IT" b="1" dirty="0">
                <a:solidFill>
                  <a:schemeClr val="accent1">
                    <a:lumMod val="75000"/>
                  </a:schemeClr>
                </a:solidFill>
              </a:rPr>
              <a:t>konsep normalisasi </a:t>
            </a:r>
            <a:r>
              <a:rPr lang="it-IT" dirty="0">
                <a:solidFill>
                  <a:schemeClr val="accent1">
                    <a:lumMod val="75000"/>
                  </a:schemeClr>
                </a:solidFill>
              </a:rPr>
              <a:t>dan </a:t>
            </a:r>
            <a:r>
              <a:rPr lang="it-IT" b="1" dirty="0">
                <a:solidFill>
                  <a:schemeClr val="accent1">
                    <a:lumMod val="75000"/>
                  </a:schemeClr>
                </a:solidFill>
              </a:rPr>
              <a:t>ketergantungan fungsional.</a:t>
            </a:r>
          </a:p>
          <a:p>
            <a:pPr marL="514350" indent="-514350">
              <a:buFont typeface="+mj-lt"/>
              <a:buAutoNum type="arabicPeriod"/>
            </a:pPr>
            <a:r>
              <a:rPr lang="it-IT" dirty="0">
                <a:solidFill>
                  <a:schemeClr val="accent1">
                    <a:lumMod val="75000"/>
                  </a:schemeClr>
                </a:solidFill>
              </a:rPr>
              <a:t>Memahami </a:t>
            </a:r>
            <a:r>
              <a:rPr lang="it-IT" b="1" dirty="0">
                <a:solidFill>
                  <a:schemeClr val="accent1">
                    <a:lumMod val="75000"/>
                  </a:schemeClr>
                </a:solidFill>
              </a:rPr>
              <a:t>tahapan normalisasi</a:t>
            </a:r>
            <a:r>
              <a:rPr lang="it-IT" dirty="0">
                <a:solidFill>
                  <a:schemeClr val="accent1">
                    <a:lumMod val="75000"/>
                  </a:schemeClr>
                </a:solidFill>
              </a:rPr>
              <a:t>.</a:t>
            </a:r>
          </a:p>
          <a:p>
            <a:pPr marL="514350" indent="-514350">
              <a:buFont typeface="+mj-lt"/>
              <a:buAutoNum type="arabicPeriod"/>
            </a:pPr>
            <a:r>
              <a:rPr lang="it-IT" dirty="0">
                <a:solidFill>
                  <a:schemeClr val="accent1">
                    <a:lumMod val="75000"/>
                  </a:schemeClr>
                </a:solidFill>
              </a:rPr>
              <a:t>Memahami aturan </a:t>
            </a:r>
            <a:r>
              <a:rPr lang="it-IT" b="1" dirty="0">
                <a:solidFill>
                  <a:schemeClr val="accent1">
                    <a:lumMod val="75000"/>
                  </a:schemeClr>
                </a:solidFill>
              </a:rPr>
              <a:t>normalisasi pertama (1NF). </a:t>
            </a:r>
          </a:p>
          <a:p>
            <a:pPr marL="514350" indent="-514350">
              <a:buFont typeface="+mj-lt"/>
              <a:buAutoNum type="arabicPeriod"/>
            </a:pPr>
            <a:r>
              <a:rPr lang="it-IT" dirty="0">
                <a:solidFill>
                  <a:schemeClr val="accent1">
                    <a:lumMod val="75000"/>
                  </a:schemeClr>
                </a:solidFill>
              </a:rPr>
              <a:t>Memahami aturan </a:t>
            </a:r>
            <a:r>
              <a:rPr lang="it-IT" b="1" dirty="0">
                <a:solidFill>
                  <a:schemeClr val="accent1">
                    <a:lumMod val="75000"/>
                  </a:schemeClr>
                </a:solidFill>
              </a:rPr>
              <a:t>normalisasi kedua (2NF). </a:t>
            </a:r>
          </a:p>
          <a:p>
            <a:pPr marL="514350" indent="-514350">
              <a:buFont typeface="+mj-lt"/>
              <a:buAutoNum type="arabicPeriod"/>
            </a:pPr>
            <a:r>
              <a:rPr lang="it-IT" dirty="0">
                <a:solidFill>
                  <a:schemeClr val="accent1">
                    <a:lumMod val="75000"/>
                  </a:schemeClr>
                </a:solidFill>
              </a:rPr>
              <a:t>Memahami aturan </a:t>
            </a:r>
            <a:r>
              <a:rPr lang="it-IT" b="1" dirty="0">
                <a:solidFill>
                  <a:schemeClr val="accent1">
                    <a:lumMod val="75000"/>
                  </a:schemeClr>
                </a:solidFill>
              </a:rPr>
              <a:t>normalisasi ketiga (3NF).</a:t>
            </a:r>
            <a:endParaRPr lang="id-ID" b="1" dirty="0">
              <a:solidFill>
                <a:schemeClr val="accent1">
                  <a:lumMod val="75000"/>
                </a:schemeClr>
              </a:solidFill>
            </a:endParaRPr>
          </a:p>
        </p:txBody>
      </p:sp>
      <p:sp>
        <p:nvSpPr>
          <p:cNvPr id="4" name="Slide Number Placeholder 3">
            <a:extLst>
              <a:ext uri="{FF2B5EF4-FFF2-40B4-BE49-F238E27FC236}">
                <a16:creationId xmlns:a16="http://schemas.microsoft.com/office/drawing/2014/main" id="{A3953022-34DF-4B24-A84B-B81E773107BB}"/>
              </a:ext>
            </a:extLst>
          </p:cNvPr>
          <p:cNvSpPr>
            <a:spLocks noGrp="1"/>
          </p:cNvSpPr>
          <p:nvPr>
            <p:ph type="sldNum" sz="quarter" idx="12"/>
          </p:nvPr>
        </p:nvSpPr>
        <p:spPr/>
        <p:txBody>
          <a:bodyPr/>
          <a:lstStyle/>
          <a:p>
            <a:fld id="{C5D243CA-806E-402E-87EA-B001B6507DFC}" type="slidenum">
              <a:rPr lang="id-ID" smtClean="0"/>
              <a:t>2</a:t>
            </a:fld>
            <a:endParaRPr lang="id-ID"/>
          </a:p>
        </p:txBody>
      </p:sp>
    </p:spTree>
    <p:extLst>
      <p:ext uri="{BB962C8B-B14F-4D97-AF65-F5344CB8AC3E}">
        <p14:creationId xmlns:p14="http://schemas.microsoft.com/office/powerpoint/2010/main" val="434919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42901"/>
            <a:ext cx="4325903" cy="628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395536" y="2372419"/>
            <a:ext cx="3547517" cy="840557"/>
          </a:xfrm>
          <a:prstGeom prst="rect">
            <a:avLst/>
          </a:prstGeom>
          <a:ln>
            <a:solidFill>
              <a:schemeClr val="accent1"/>
            </a:solidFill>
          </a:ln>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id-ID" altLang="en-US" sz="2400" b="1" dirty="0">
                <a:latin typeface="+mn-lt"/>
              </a:rPr>
              <a:t>Bentuk-bentuk</a:t>
            </a:r>
          </a:p>
          <a:p>
            <a:pPr algn="ctr"/>
            <a:r>
              <a:rPr lang="en-US" altLang="en-US" sz="2400" b="1" dirty="0" err="1">
                <a:latin typeface="+mn-lt"/>
              </a:rPr>
              <a:t>Normalisasi</a:t>
            </a:r>
            <a:r>
              <a:rPr lang="id-ID" altLang="en-US" sz="2400" b="1" dirty="0">
                <a:latin typeface="+mn-lt"/>
              </a:rPr>
              <a:t> </a:t>
            </a:r>
            <a:endParaRPr lang="en-US" altLang="en-US" sz="2400" b="1" dirty="0">
              <a:latin typeface="+mn-lt"/>
            </a:endParaRPr>
          </a:p>
        </p:txBody>
      </p:sp>
      <p:sp>
        <p:nvSpPr>
          <p:cNvPr id="2" name="Slide Number Placeholder 1">
            <a:extLst>
              <a:ext uri="{FF2B5EF4-FFF2-40B4-BE49-F238E27FC236}">
                <a16:creationId xmlns:a16="http://schemas.microsoft.com/office/drawing/2014/main" id="{D93FC4CF-8396-40F0-8C70-E84281C3DDEA}"/>
              </a:ext>
            </a:extLst>
          </p:cNvPr>
          <p:cNvSpPr>
            <a:spLocks noGrp="1"/>
          </p:cNvSpPr>
          <p:nvPr>
            <p:ph type="sldNum" sz="quarter" idx="12"/>
          </p:nvPr>
        </p:nvSpPr>
        <p:spPr/>
        <p:txBody>
          <a:bodyPr/>
          <a:lstStyle/>
          <a:p>
            <a:fld id="{C5D243CA-806E-402E-87EA-B001B6507DFC}" type="slidenum">
              <a:rPr lang="id-ID" smtClean="0"/>
              <a:t>20</a:t>
            </a:fld>
            <a:endParaRPr lang="id-ID"/>
          </a:p>
        </p:txBody>
      </p:sp>
    </p:spTree>
    <p:extLst>
      <p:ext uri="{BB962C8B-B14F-4D97-AF65-F5344CB8AC3E}">
        <p14:creationId xmlns:p14="http://schemas.microsoft.com/office/powerpoint/2010/main" val="186917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a:bodyPr>
          <a:lstStyle/>
          <a:p>
            <a:r>
              <a:rPr lang="it-IT" sz="2800" b="1" dirty="0">
                <a:solidFill>
                  <a:schemeClr val="accent1">
                    <a:lumMod val="50000"/>
                  </a:schemeClr>
                </a:solidFill>
                <a:latin typeface="+mn-lt"/>
              </a:rPr>
              <a:t>3. normalisasi pertama (</a:t>
            </a:r>
            <a:r>
              <a:rPr lang="it-IT" sz="2800" b="1" cap="none" dirty="0">
                <a:solidFill>
                  <a:schemeClr val="accent1">
                    <a:lumMod val="50000"/>
                  </a:schemeClr>
                </a:solidFill>
                <a:latin typeface="+mn-lt"/>
              </a:rPr>
              <a:t>1 NF)</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21</a:t>
            </a:fld>
            <a:endParaRPr lang="id-ID"/>
          </a:p>
        </p:txBody>
      </p:sp>
      <p:pic>
        <p:nvPicPr>
          <p:cNvPr id="6" name="Picture 5">
            <a:extLst>
              <a:ext uri="{FF2B5EF4-FFF2-40B4-BE49-F238E27FC236}">
                <a16:creationId xmlns:a16="http://schemas.microsoft.com/office/drawing/2014/main" id="{FBDA1246-7C19-49FB-BE39-2E50C9FA9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344406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pPr algn="l"/>
            <a:r>
              <a:rPr lang="id-ID" altLang="en-US" sz="3200" b="1" dirty="0">
                <a:solidFill>
                  <a:schemeClr val="accent1">
                    <a:lumMod val="50000"/>
                  </a:schemeClr>
                </a:solidFill>
                <a:latin typeface="+mn-lt"/>
              </a:rPr>
              <a:t>Normal</a:t>
            </a:r>
            <a:r>
              <a:rPr lang="en-US" altLang="en-US" sz="3200" b="1" dirty="0">
                <a:solidFill>
                  <a:schemeClr val="accent1">
                    <a:lumMod val="50000"/>
                  </a:schemeClr>
                </a:solidFill>
                <a:latin typeface="+mn-lt"/>
              </a:rPr>
              <a:t>ISASI</a:t>
            </a:r>
            <a:r>
              <a:rPr lang="id-ID" altLang="en-US" sz="3200" b="1" dirty="0">
                <a:solidFill>
                  <a:schemeClr val="accent1">
                    <a:lumMod val="50000"/>
                  </a:schemeClr>
                </a:solidFill>
                <a:latin typeface="+mn-lt"/>
              </a:rPr>
              <a:t> Pertama </a:t>
            </a:r>
            <a:br>
              <a:rPr lang="en-US" altLang="en-US" sz="3200" b="1" dirty="0">
                <a:solidFill>
                  <a:schemeClr val="accent1">
                    <a:lumMod val="50000"/>
                  </a:schemeClr>
                </a:solidFill>
                <a:latin typeface="+mn-lt"/>
              </a:rPr>
            </a:br>
            <a:r>
              <a:rPr lang="id-ID" altLang="en-US" sz="3200" b="1" i="1" dirty="0">
                <a:solidFill>
                  <a:schemeClr val="accent1">
                    <a:lumMod val="50000"/>
                  </a:schemeClr>
                </a:solidFill>
                <a:latin typeface="+mn-lt"/>
              </a:rPr>
              <a:t>(1st Normal Form) </a:t>
            </a:r>
          </a:p>
        </p:txBody>
      </p:sp>
      <p:sp>
        <p:nvSpPr>
          <p:cNvPr id="23555" name="Rectangle 3"/>
          <p:cNvSpPr>
            <a:spLocks noGrp="1" noChangeArrowheads="1"/>
          </p:cNvSpPr>
          <p:nvPr>
            <p:ph type="body" idx="1"/>
          </p:nvPr>
        </p:nvSpPr>
        <p:spPr>
          <a:xfrm>
            <a:off x="411510" y="1700808"/>
            <a:ext cx="8320980" cy="4210049"/>
          </a:xfrm>
        </p:spPr>
        <p:txBody>
          <a:bodyPr>
            <a:normAutofit/>
          </a:bodyPr>
          <a:lstStyle/>
          <a:p>
            <a:pPr eaLnBrk="1" hangingPunct="1"/>
            <a:r>
              <a:rPr lang="id-ID" altLang="en-US" b="1" dirty="0">
                <a:solidFill>
                  <a:schemeClr val="tx2">
                    <a:lumMod val="75000"/>
                  </a:schemeClr>
                </a:solidFill>
              </a:rPr>
              <a:t>Aturan : </a:t>
            </a:r>
          </a:p>
          <a:p>
            <a:pPr lvl="1"/>
            <a:r>
              <a:rPr lang="id-ID" altLang="en-US" sz="2400" dirty="0">
                <a:solidFill>
                  <a:schemeClr val="tx2">
                    <a:lumMod val="75000"/>
                  </a:schemeClr>
                </a:solidFill>
              </a:rPr>
              <a:t>Tidak adanya </a:t>
            </a:r>
            <a:r>
              <a:rPr lang="en-US" altLang="en-US" sz="2400" dirty="0" err="1">
                <a:solidFill>
                  <a:schemeClr val="tx2">
                    <a:lumMod val="75000"/>
                  </a:schemeClr>
                </a:solidFill>
              </a:rPr>
              <a:t>atribut</a:t>
            </a:r>
            <a:r>
              <a:rPr lang="en-US" altLang="en-US" sz="2400" dirty="0">
                <a:solidFill>
                  <a:schemeClr val="tx2">
                    <a:lumMod val="75000"/>
                  </a:schemeClr>
                </a:solidFill>
              </a:rPr>
              <a:t> multi</a:t>
            </a:r>
            <a:r>
              <a:rPr lang="id-ID" altLang="en-US" sz="2400" dirty="0">
                <a:solidFill>
                  <a:schemeClr val="tx2">
                    <a:lumMod val="75000"/>
                  </a:schemeClr>
                </a:solidFill>
              </a:rPr>
              <a:t>va</a:t>
            </a:r>
            <a:r>
              <a:rPr lang="en-US" altLang="en-US" sz="2400" dirty="0" err="1">
                <a:solidFill>
                  <a:schemeClr val="tx2">
                    <a:lumMod val="75000"/>
                  </a:schemeClr>
                </a:solidFill>
              </a:rPr>
              <a:t>lue</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komposit</a:t>
            </a:r>
            <a:r>
              <a:rPr lang="en-US" altLang="en-US" sz="2400" dirty="0">
                <a:solidFill>
                  <a:schemeClr val="tx2">
                    <a:lumMod val="75000"/>
                  </a:schemeClr>
                </a:solidFill>
              </a:rPr>
              <a:t> </a:t>
            </a:r>
            <a:r>
              <a:rPr lang="en-US" altLang="en-US" sz="2400" dirty="0" err="1">
                <a:solidFill>
                  <a:schemeClr val="tx2">
                    <a:lumMod val="75000"/>
                  </a:schemeClr>
                </a:solidFill>
              </a:rPr>
              <a:t>atau</a:t>
            </a:r>
            <a:r>
              <a:rPr lang="en-US" altLang="en-US" sz="2400" dirty="0">
                <a:solidFill>
                  <a:schemeClr val="tx2">
                    <a:lumMod val="75000"/>
                  </a:schemeClr>
                </a:solidFill>
              </a:rPr>
              <a:t> </a:t>
            </a:r>
            <a:r>
              <a:rPr lang="en-US" altLang="en-US" sz="2400" dirty="0" err="1">
                <a:solidFill>
                  <a:schemeClr val="tx2">
                    <a:lumMod val="75000"/>
                  </a:schemeClr>
                </a:solidFill>
              </a:rPr>
              <a:t>kombinasinya</a:t>
            </a:r>
            <a:r>
              <a:rPr lang="en-US" altLang="en-US" sz="2400" dirty="0">
                <a:solidFill>
                  <a:schemeClr val="tx2">
                    <a:lumMod val="75000"/>
                  </a:schemeClr>
                </a:solidFill>
              </a:rPr>
              <a:t>.</a:t>
            </a:r>
          </a:p>
          <a:p>
            <a:pPr lvl="1"/>
            <a:r>
              <a:rPr lang="id-ID" altLang="en-US" sz="2400" dirty="0">
                <a:solidFill>
                  <a:schemeClr val="tx2">
                    <a:lumMod val="75000"/>
                  </a:schemeClr>
                </a:solidFill>
              </a:rPr>
              <a:t>Mendefinisikan atribut kunci</a:t>
            </a:r>
            <a:r>
              <a:rPr lang="en-US" altLang="en-US" sz="2400" dirty="0">
                <a:solidFill>
                  <a:schemeClr val="tx2">
                    <a:lumMod val="75000"/>
                  </a:schemeClr>
                </a:solidFill>
              </a:rPr>
              <a:t>.</a:t>
            </a:r>
          </a:p>
          <a:p>
            <a:pPr lvl="1"/>
            <a:r>
              <a:rPr lang="en-US" altLang="en-US" sz="2400" dirty="0" err="1">
                <a:solidFill>
                  <a:schemeClr val="tx2">
                    <a:lumMod val="75000"/>
                  </a:schemeClr>
                </a:solidFill>
              </a:rPr>
              <a:t>Setiap</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dalam</a:t>
            </a:r>
            <a:r>
              <a:rPr lang="en-US" altLang="en-US" sz="2400" dirty="0">
                <a:solidFill>
                  <a:schemeClr val="tx2">
                    <a:lumMod val="75000"/>
                  </a:schemeClr>
                </a:solidFill>
              </a:rPr>
              <a:t> </a:t>
            </a:r>
            <a:r>
              <a:rPr lang="en-US" altLang="en-US" sz="2400" dirty="0" err="1">
                <a:solidFill>
                  <a:schemeClr val="tx2">
                    <a:lumMod val="75000"/>
                  </a:schemeClr>
                </a:solidFill>
              </a:rPr>
              <a:t>tabel</a:t>
            </a:r>
            <a:r>
              <a:rPr lang="en-US" altLang="en-US" sz="2400" dirty="0">
                <a:solidFill>
                  <a:schemeClr val="tx2">
                    <a:lumMod val="75000"/>
                  </a:schemeClr>
                </a:solidFill>
              </a:rPr>
              <a:t> </a:t>
            </a:r>
            <a:r>
              <a:rPr lang="en-US" altLang="en-US" sz="2400" dirty="0" err="1">
                <a:solidFill>
                  <a:schemeClr val="tx2">
                    <a:lumMod val="75000"/>
                  </a:schemeClr>
                </a:solidFill>
              </a:rPr>
              <a:t>tersebut</a:t>
            </a:r>
            <a:r>
              <a:rPr lang="en-US" altLang="en-US" sz="2400" dirty="0">
                <a:solidFill>
                  <a:schemeClr val="tx2">
                    <a:lumMod val="75000"/>
                  </a:schemeClr>
                </a:solidFill>
              </a:rPr>
              <a:t> </a:t>
            </a:r>
            <a:r>
              <a:rPr lang="en-US" altLang="en-US" sz="2400" dirty="0" err="1">
                <a:solidFill>
                  <a:schemeClr val="tx2">
                    <a:lumMod val="75000"/>
                  </a:schemeClr>
                </a:solidFill>
              </a:rPr>
              <a:t>harus</a:t>
            </a:r>
            <a:r>
              <a:rPr lang="en-US" altLang="en-US" sz="2400" dirty="0">
                <a:solidFill>
                  <a:schemeClr val="tx2">
                    <a:lumMod val="75000"/>
                  </a:schemeClr>
                </a:solidFill>
              </a:rPr>
              <a:t> </a:t>
            </a:r>
            <a:r>
              <a:rPr lang="en-US" altLang="en-US" sz="2400" dirty="0" err="1">
                <a:solidFill>
                  <a:schemeClr val="tx2">
                    <a:lumMod val="75000"/>
                  </a:schemeClr>
                </a:solidFill>
              </a:rPr>
              <a:t>bernilai</a:t>
            </a:r>
            <a:r>
              <a:rPr lang="en-US" altLang="en-US" sz="2400" dirty="0">
                <a:solidFill>
                  <a:schemeClr val="tx2">
                    <a:lumMod val="75000"/>
                  </a:schemeClr>
                </a:solidFill>
              </a:rPr>
              <a:t> </a:t>
            </a:r>
            <a:r>
              <a:rPr lang="en-US" altLang="en-US" sz="2400" i="1" dirty="0">
                <a:solidFill>
                  <a:schemeClr val="tx2">
                    <a:lumMod val="75000"/>
                  </a:schemeClr>
                </a:solidFill>
              </a:rPr>
              <a:t>atomic</a:t>
            </a:r>
            <a:r>
              <a:rPr lang="en-US" altLang="en-US" sz="2400" dirty="0">
                <a:solidFill>
                  <a:schemeClr val="tx2">
                    <a:lumMod val="75000"/>
                  </a:schemeClr>
                </a:solidFill>
              </a:rPr>
              <a:t> (</a:t>
            </a:r>
            <a:r>
              <a:rPr lang="en-US" altLang="en-US" sz="2400" dirty="0" err="1">
                <a:solidFill>
                  <a:schemeClr val="tx2">
                    <a:lumMod val="75000"/>
                  </a:schemeClr>
                </a:solidFill>
              </a:rPr>
              <a:t>tidak</a:t>
            </a:r>
            <a:r>
              <a:rPr lang="en-US" altLang="en-US" sz="2400" dirty="0">
                <a:solidFill>
                  <a:schemeClr val="tx2">
                    <a:lumMod val="75000"/>
                  </a:schemeClr>
                </a:solidFill>
              </a:rPr>
              <a:t> </a:t>
            </a:r>
            <a:r>
              <a:rPr lang="en-US" altLang="en-US" sz="2400" dirty="0" err="1">
                <a:solidFill>
                  <a:schemeClr val="tx2">
                    <a:lumMod val="75000"/>
                  </a:schemeClr>
                </a:solidFill>
              </a:rPr>
              <a:t>dapat</a:t>
            </a:r>
            <a:r>
              <a:rPr lang="en-US" altLang="en-US" sz="2400" dirty="0">
                <a:solidFill>
                  <a:schemeClr val="tx2">
                    <a:lumMod val="75000"/>
                  </a:schemeClr>
                </a:solidFill>
              </a:rPr>
              <a:t> </a:t>
            </a:r>
            <a:r>
              <a:rPr lang="en-US" altLang="en-US" sz="2400" dirty="0" err="1">
                <a:solidFill>
                  <a:schemeClr val="tx2">
                    <a:lumMod val="75000"/>
                  </a:schemeClr>
                </a:solidFill>
              </a:rPr>
              <a:t>dibagi-bagi</a:t>
            </a:r>
            <a:r>
              <a:rPr lang="en-US" altLang="en-US" sz="2400" dirty="0">
                <a:solidFill>
                  <a:schemeClr val="tx2">
                    <a:lumMod val="75000"/>
                  </a:schemeClr>
                </a:solidFill>
              </a:rPr>
              <a:t> </a:t>
            </a:r>
            <a:r>
              <a:rPr lang="en-US" altLang="en-US" sz="2400" dirty="0" err="1">
                <a:solidFill>
                  <a:schemeClr val="tx2">
                    <a:lumMod val="75000"/>
                  </a:schemeClr>
                </a:solidFill>
              </a:rPr>
              <a:t>lagi</a:t>
            </a:r>
            <a:r>
              <a:rPr lang="en-US" altLang="en-US" sz="2400" dirty="0">
                <a:solidFill>
                  <a:schemeClr val="tx2">
                    <a:lumMod val="75000"/>
                  </a:schemeClr>
                </a:solidFill>
              </a:rPr>
              <a:t>)</a:t>
            </a:r>
            <a:endParaRPr lang="id-ID" altLang="en-US" sz="2400" dirty="0">
              <a:solidFill>
                <a:schemeClr val="tx2">
                  <a:lumMod val="75000"/>
                </a:schemeClr>
              </a:solidFill>
            </a:endParaRPr>
          </a:p>
          <a:p>
            <a:pPr lvl="1"/>
            <a:endParaRPr lang="en-US" altLang="en-US" sz="2400" dirty="0">
              <a:solidFill>
                <a:schemeClr val="tx2">
                  <a:lumMod val="75000"/>
                </a:schemeClr>
              </a:solidFill>
            </a:endParaRPr>
          </a:p>
        </p:txBody>
      </p:sp>
      <p:sp>
        <p:nvSpPr>
          <p:cNvPr id="2" name="Slide Number Placeholder 1">
            <a:extLst>
              <a:ext uri="{FF2B5EF4-FFF2-40B4-BE49-F238E27FC236}">
                <a16:creationId xmlns:a16="http://schemas.microsoft.com/office/drawing/2014/main" id="{45C1ECDF-926A-49C3-B3C4-0734706D2082}"/>
              </a:ext>
            </a:extLst>
          </p:cNvPr>
          <p:cNvSpPr>
            <a:spLocks noGrp="1"/>
          </p:cNvSpPr>
          <p:nvPr>
            <p:ph type="sldNum" sz="quarter" idx="12"/>
          </p:nvPr>
        </p:nvSpPr>
        <p:spPr/>
        <p:txBody>
          <a:bodyPr/>
          <a:lstStyle/>
          <a:p>
            <a:fld id="{C5D243CA-806E-402E-87EA-B001B6507DFC}" type="slidenum">
              <a:rPr lang="id-ID" smtClean="0"/>
              <a:t>22</a:t>
            </a:fld>
            <a:endParaRPr lang="id-ID"/>
          </a:p>
        </p:txBody>
      </p:sp>
    </p:spTree>
    <p:extLst>
      <p:ext uri="{BB962C8B-B14F-4D97-AF65-F5344CB8AC3E}">
        <p14:creationId xmlns:p14="http://schemas.microsoft.com/office/powerpoint/2010/main" val="1019335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pPr algn="l"/>
            <a:r>
              <a:rPr lang="en-US" altLang="en-US" sz="3200" b="1" dirty="0" err="1">
                <a:solidFill>
                  <a:schemeClr val="accent1">
                    <a:lumMod val="50000"/>
                  </a:schemeClr>
                </a:solidFill>
                <a:latin typeface="+mn-lt"/>
              </a:rPr>
              <a:t>Langkah</a:t>
            </a:r>
            <a:r>
              <a:rPr lang="en-US" altLang="en-US" sz="3200" b="1" dirty="0">
                <a:solidFill>
                  <a:schemeClr val="accent1">
                    <a:lumMod val="50000"/>
                  </a:schemeClr>
                </a:solidFill>
                <a:latin typeface="+mn-lt"/>
              </a:rPr>
              <a:t> pada </a:t>
            </a:r>
            <a:r>
              <a:rPr lang="id-ID" altLang="en-US" sz="3200" b="1" dirty="0">
                <a:solidFill>
                  <a:schemeClr val="accent1">
                    <a:lumMod val="50000"/>
                  </a:schemeClr>
                </a:solidFill>
                <a:latin typeface="+mn-lt"/>
              </a:rPr>
              <a:t>Normal</a:t>
            </a:r>
            <a:r>
              <a:rPr lang="en-US" altLang="en-US" sz="3200" b="1" dirty="0">
                <a:solidFill>
                  <a:schemeClr val="accent1">
                    <a:lumMod val="50000"/>
                  </a:schemeClr>
                </a:solidFill>
                <a:latin typeface="+mn-lt"/>
              </a:rPr>
              <a:t>ISASI</a:t>
            </a:r>
            <a:r>
              <a:rPr lang="id-ID" altLang="en-US" sz="3200" b="1" dirty="0">
                <a:solidFill>
                  <a:schemeClr val="accent1">
                    <a:lumMod val="50000"/>
                  </a:schemeClr>
                </a:solidFill>
                <a:latin typeface="+mn-lt"/>
              </a:rPr>
              <a:t> Pertama </a:t>
            </a:r>
            <a:br>
              <a:rPr lang="en-US" altLang="en-US" sz="3200" b="1" dirty="0">
                <a:solidFill>
                  <a:schemeClr val="accent1">
                    <a:lumMod val="50000"/>
                  </a:schemeClr>
                </a:solidFill>
                <a:latin typeface="+mn-lt"/>
              </a:rPr>
            </a:br>
            <a:r>
              <a:rPr lang="id-ID" altLang="en-US" sz="3200" b="1" i="1" dirty="0">
                <a:solidFill>
                  <a:schemeClr val="accent1">
                    <a:lumMod val="50000"/>
                  </a:schemeClr>
                </a:solidFill>
                <a:latin typeface="+mn-lt"/>
              </a:rPr>
              <a:t>(1st Normal Form) </a:t>
            </a:r>
          </a:p>
        </p:txBody>
      </p:sp>
      <p:sp>
        <p:nvSpPr>
          <p:cNvPr id="23555" name="Rectangle 3"/>
          <p:cNvSpPr>
            <a:spLocks noGrp="1" noChangeArrowheads="1"/>
          </p:cNvSpPr>
          <p:nvPr>
            <p:ph type="body" idx="1"/>
          </p:nvPr>
        </p:nvSpPr>
        <p:spPr>
          <a:xfrm>
            <a:off x="411510" y="1700808"/>
            <a:ext cx="8320980" cy="4210049"/>
          </a:xfrm>
        </p:spPr>
        <p:txBody>
          <a:bodyPr>
            <a:normAutofit lnSpcReduction="10000"/>
          </a:bodyPr>
          <a:lstStyle/>
          <a:p>
            <a:pPr marL="868680" lvl="1" indent="-457200">
              <a:buFont typeface="+mj-lt"/>
              <a:buAutoNum type="arabicPeriod"/>
            </a:pPr>
            <a:r>
              <a:rPr lang="en-US" altLang="en-US" sz="2400" dirty="0" err="1">
                <a:solidFill>
                  <a:schemeClr val="tx2">
                    <a:lumMod val="75000"/>
                  </a:schemeClr>
                </a:solidFill>
              </a:rPr>
              <a:t>Setiap</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dalam</a:t>
            </a:r>
            <a:r>
              <a:rPr lang="en-US" altLang="en-US" sz="2400" dirty="0">
                <a:solidFill>
                  <a:schemeClr val="tx2">
                    <a:lumMod val="75000"/>
                  </a:schemeClr>
                </a:solidFill>
              </a:rPr>
              <a:t> </a:t>
            </a:r>
            <a:r>
              <a:rPr lang="en-US" altLang="en-US" sz="2400" dirty="0" err="1">
                <a:solidFill>
                  <a:schemeClr val="tx2">
                    <a:lumMod val="75000"/>
                  </a:schemeClr>
                </a:solidFill>
              </a:rPr>
              <a:t>tabel</a:t>
            </a:r>
            <a:r>
              <a:rPr lang="en-US" altLang="en-US" sz="2400" dirty="0">
                <a:solidFill>
                  <a:schemeClr val="tx2">
                    <a:lumMod val="75000"/>
                  </a:schemeClr>
                </a:solidFill>
              </a:rPr>
              <a:t> </a:t>
            </a:r>
            <a:r>
              <a:rPr lang="en-US" altLang="en-US" sz="2400" dirty="0" err="1">
                <a:solidFill>
                  <a:schemeClr val="tx2">
                    <a:lumMod val="75000"/>
                  </a:schemeClr>
                </a:solidFill>
              </a:rPr>
              <a:t>tersebut</a:t>
            </a:r>
            <a:r>
              <a:rPr lang="en-US" altLang="en-US" sz="2400" dirty="0">
                <a:solidFill>
                  <a:schemeClr val="tx2">
                    <a:lumMod val="75000"/>
                  </a:schemeClr>
                </a:solidFill>
              </a:rPr>
              <a:t> </a:t>
            </a:r>
            <a:r>
              <a:rPr lang="en-US" altLang="en-US" sz="2400" dirty="0" err="1">
                <a:solidFill>
                  <a:schemeClr val="tx2">
                    <a:lumMod val="75000"/>
                  </a:schemeClr>
                </a:solidFill>
              </a:rPr>
              <a:t>harus</a:t>
            </a:r>
            <a:r>
              <a:rPr lang="en-US" altLang="en-US" sz="2400" dirty="0">
                <a:solidFill>
                  <a:schemeClr val="tx2">
                    <a:lumMod val="75000"/>
                  </a:schemeClr>
                </a:solidFill>
              </a:rPr>
              <a:t> </a:t>
            </a:r>
            <a:r>
              <a:rPr lang="en-US" altLang="en-US" sz="2400" dirty="0" err="1">
                <a:solidFill>
                  <a:schemeClr val="tx2">
                    <a:lumMod val="75000"/>
                  </a:schemeClr>
                </a:solidFill>
              </a:rPr>
              <a:t>bernilai</a:t>
            </a:r>
            <a:r>
              <a:rPr lang="en-US" altLang="en-US" sz="2400" dirty="0">
                <a:solidFill>
                  <a:schemeClr val="tx2">
                    <a:lumMod val="75000"/>
                  </a:schemeClr>
                </a:solidFill>
              </a:rPr>
              <a:t> </a:t>
            </a:r>
            <a:r>
              <a:rPr lang="en-US" altLang="en-US" sz="2400" i="1" dirty="0">
                <a:solidFill>
                  <a:schemeClr val="tx2">
                    <a:lumMod val="75000"/>
                  </a:schemeClr>
                </a:solidFill>
              </a:rPr>
              <a:t>atomic</a:t>
            </a:r>
            <a:r>
              <a:rPr lang="en-US" altLang="en-US" sz="2400" dirty="0">
                <a:solidFill>
                  <a:schemeClr val="tx2">
                    <a:lumMod val="75000"/>
                  </a:schemeClr>
                </a:solidFill>
              </a:rPr>
              <a:t> (</a:t>
            </a:r>
            <a:r>
              <a:rPr lang="en-US" altLang="en-US" sz="2400" dirty="0" err="1">
                <a:solidFill>
                  <a:schemeClr val="tx2">
                    <a:lumMod val="75000"/>
                  </a:schemeClr>
                </a:solidFill>
              </a:rPr>
              <a:t>tidak</a:t>
            </a:r>
            <a:r>
              <a:rPr lang="en-US" altLang="en-US" sz="2400" dirty="0">
                <a:solidFill>
                  <a:schemeClr val="tx2">
                    <a:lumMod val="75000"/>
                  </a:schemeClr>
                </a:solidFill>
              </a:rPr>
              <a:t> </a:t>
            </a:r>
            <a:r>
              <a:rPr lang="en-US" altLang="en-US" sz="2400" dirty="0" err="1">
                <a:solidFill>
                  <a:schemeClr val="tx2">
                    <a:lumMod val="75000"/>
                  </a:schemeClr>
                </a:solidFill>
              </a:rPr>
              <a:t>dapat</a:t>
            </a:r>
            <a:r>
              <a:rPr lang="en-US" altLang="en-US" sz="2400" dirty="0">
                <a:solidFill>
                  <a:schemeClr val="tx2">
                    <a:lumMod val="75000"/>
                  </a:schemeClr>
                </a:solidFill>
              </a:rPr>
              <a:t> </a:t>
            </a:r>
            <a:r>
              <a:rPr lang="en-US" altLang="en-US" sz="2400" dirty="0" err="1">
                <a:solidFill>
                  <a:schemeClr val="tx2">
                    <a:lumMod val="75000"/>
                  </a:schemeClr>
                </a:solidFill>
              </a:rPr>
              <a:t>dibagi-bagi</a:t>
            </a:r>
            <a:r>
              <a:rPr lang="en-US" altLang="en-US" sz="2400" dirty="0">
                <a:solidFill>
                  <a:schemeClr val="tx2">
                    <a:lumMod val="75000"/>
                  </a:schemeClr>
                </a:solidFill>
              </a:rPr>
              <a:t> </a:t>
            </a:r>
            <a:r>
              <a:rPr lang="en-US" altLang="en-US" sz="2400" dirty="0" err="1">
                <a:solidFill>
                  <a:schemeClr val="tx2">
                    <a:lumMod val="75000"/>
                  </a:schemeClr>
                </a:solidFill>
              </a:rPr>
              <a:t>lagi</a:t>
            </a:r>
            <a:r>
              <a:rPr lang="en-US" altLang="en-US" sz="2400" dirty="0">
                <a:solidFill>
                  <a:schemeClr val="tx2">
                    <a:lumMod val="75000"/>
                  </a:schemeClr>
                </a:solidFill>
              </a:rPr>
              <a:t>) </a:t>
            </a:r>
            <a:r>
              <a:rPr lang="en-US" altLang="en-US" sz="2400"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hilangkan</a:t>
            </a:r>
            <a:r>
              <a:rPr lang="en-US" altLang="en-US" sz="2400" b="1" dirty="0">
                <a:solidFill>
                  <a:schemeClr val="tx2">
                    <a:lumMod val="75000"/>
                  </a:schemeClr>
                </a:solidFill>
                <a:sym typeface="Wingdings" panose="05000000000000000000" pitchFamily="2" charset="2"/>
              </a:rPr>
              <a:t> </a:t>
            </a:r>
            <a:r>
              <a:rPr lang="en-US" altLang="en-US" sz="2400" b="1" i="1" dirty="0">
                <a:solidFill>
                  <a:schemeClr val="tx2">
                    <a:lumMod val="75000"/>
                  </a:schemeClr>
                </a:solidFill>
                <a:sym typeface="Wingdings" panose="05000000000000000000" pitchFamily="2" charset="2"/>
              </a:rPr>
              <a:t>merge </a:t>
            </a:r>
            <a:r>
              <a:rPr lang="en-US" altLang="en-US" sz="2400" b="1" dirty="0" err="1">
                <a:solidFill>
                  <a:schemeClr val="tx2">
                    <a:lumMod val="75000"/>
                  </a:schemeClr>
                </a:solidFill>
                <a:sym typeface="Wingdings" panose="05000000000000000000" pitchFamily="2" charset="2"/>
              </a:rPr>
              <a:t>kolom</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atau</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baris</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jika</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ada</a:t>
            </a:r>
            <a:endParaRPr lang="en-US" altLang="en-US" sz="2400" b="1" dirty="0">
              <a:solidFill>
                <a:schemeClr val="tx2">
                  <a:lumMod val="75000"/>
                </a:schemeClr>
              </a:solidFill>
              <a:sym typeface="Wingdings" panose="05000000000000000000" pitchFamily="2" charset="2"/>
            </a:endParaRPr>
          </a:p>
          <a:p>
            <a:pPr marL="868680" lvl="1" indent="-457200">
              <a:buFont typeface="+mj-lt"/>
              <a:buAutoNum type="arabicPeriod"/>
            </a:pPr>
            <a:r>
              <a:rPr lang="id-ID" altLang="en-US" sz="2400" dirty="0">
                <a:solidFill>
                  <a:schemeClr val="tx2">
                    <a:lumMod val="75000"/>
                  </a:schemeClr>
                </a:solidFill>
              </a:rPr>
              <a:t>Mendefinisikan atribut kunci</a:t>
            </a:r>
            <a:r>
              <a:rPr lang="en-US" altLang="en-US" sz="2400" dirty="0">
                <a:solidFill>
                  <a:schemeClr val="tx2">
                    <a:lumMod val="75000"/>
                  </a:schemeClr>
                </a:solidFill>
              </a:rPr>
              <a:t> </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definisikan</a:t>
            </a:r>
            <a:r>
              <a:rPr lang="en-US" altLang="en-US" sz="2400" b="1" dirty="0">
                <a:solidFill>
                  <a:schemeClr val="tx2">
                    <a:lumMod val="75000"/>
                  </a:schemeClr>
                </a:solidFill>
                <a:sym typeface="Wingdings" panose="05000000000000000000" pitchFamily="2" charset="2"/>
              </a:rPr>
              <a:t> primary key </a:t>
            </a:r>
            <a:r>
              <a:rPr lang="en-US" altLang="en-US" sz="2400" dirty="0">
                <a:solidFill>
                  <a:schemeClr val="tx2">
                    <a:lumMod val="75000"/>
                  </a:schemeClr>
                </a:solidFill>
                <a:sym typeface="Wingdings" panose="05000000000000000000" pitchFamily="2" charset="2"/>
              </a:rPr>
              <a:t>(</a:t>
            </a:r>
            <a:r>
              <a:rPr lang="en-US" altLang="en-US" sz="2400" dirty="0" err="1">
                <a:solidFill>
                  <a:schemeClr val="tx2">
                    <a:lumMod val="75000"/>
                  </a:schemeClr>
                </a:solidFill>
                <a:sym typeface="Wingdings" panose="05000000000000000000" pitchFamily="2" charset="2"/>
              </a:rPr>
              <a:t>bisa</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satu</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atau</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kumpulan</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dari</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banyak</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atribut</a:t>
            </a:r>
            <a:r>
              <a:rPr lang="en-US" altLang="en-US" sz="2400" dirty="0">
                <a:solidFill>
                  <a:schemeClr val="tx2">
                    <a:lumMod val="75000"/>
                  </a:schemeClr>
                </a:solidFill>
                <a:sym typeface="Wingdings" panose="05000000000000000000" pitchFamily="2" charset="2"/>
              </a:rPr>
              <a:t>)</a:t>
            </a:r>
            <a:endParaRPr lang="en-US" altLang="en-US" sz="2400" dirty="0">
              <a:solidFill>
                <a:schemeClr val="tx2">
                  <a:lumMod val="75000"/>
                </a:schemeClr>
              </a:solidFill>
            </a:endParaRPr>
          </a:p>
          <a:p>
            <a:pPr marL="868680" lvl="1" indent="-457200">
              <a:buFont typeface="+mj-lt"/>
              <a:buAutoNum type="arabicPeriod"/>
            </a:pPr>
            <a:r>
              <a:rPr lang="id-ID" altLang="en-US" sz="2400" dirty="0">
                <a:solidFill>
                  <a:schemeClr val="tx2">
                    <a:lumMod val="75000"/>
                  </a:schemeClr>
                </a:solidFill>
              </a:rPr>
              <a:t>Tidak adanya </a:t>
            </a:r>
            <a:r>
              <a:rPr lang="en-US" altLang="en-US" sz="2400" dirty="0" err="1">
                <a:solidFill>
                  <a:schemeClr val="tx2">
                    <a:lumMod val="75000"/>
                  </a:schemeClr>
                </a:solidFill>
              </a:rPr>
              <a:t>atribut</a:t>
            </a:r>
            <a:r>
              <a:rPr lang="en-US" altLang="en-US" sz="2400" dirty="0">
                <a:solidFill>
                  <a:schemeClr val="tx2">
                    <a:lumMod val="75000"/>
                  </a:schemeClr>
                </a:solidFill>
              </a:rPr>
              <a:t> multi</a:t>
            </a:r>
            <a:r>
              <a:rPr lang="id-ID" altLang="en-US" sz="2400" dirty="0" err="1">
                <a:solidFill>
                  <a:schemeClr val="tx2">
                    <a:lumMod val="75000"/>
                  </a:schemeClr>
                </a:solidFill>
              </a:rPr>
              <a:t>va</a:t>
            </a:r>
            <a:r>
              <a:rPr lang="en-US" altLang="en-US" sz="2400" dirty="0" err="1">
                <a:solidFill>
                  <a:schemeClr val="tx2">
                    <a:lumMod val="75000"/>
                  </a:schemeClr>
                </a:solidFill>
              </a:rPr>
              <a:t>lue</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komposit</a:t>
            </a:r>
            <a:r>
              <a:rPr lang="en-US" altLang="en-US" sz="2400" dirty="0">
                <a:solidFill>
                  <a:schemeClr val="tx2">
                    <a:lumMod val="75000"/>
                  </a:schemeClr>
                </a:solidFill>
              </a:rPr>
              <a:t> </a:t>
            </a:r>
            <a:r>
              <a:rPr lang="en-US" altLang="en-US" sz="2400" dirty="0" err="1">
                <a:solidFill>
                  <a:schemeClr val="tx2">
                    <a:lumMod val="75000"/>
                  </a:schemeClr>
                </a:solidFill>
              </a:rPr>
              <a:t>atau</a:t>
            </a:r>
            <a:r>
              <a:rPr lang="en-US" altLang="en-US" sz="2400" dirty="0">
                <a:solidFill>
                  <a:schemeClr val="tx2">
                    <a:lumMod val="75000"/>
                  </a:schemeClr>
                </a:solidFill>
              </a:rPr>
              <a:t> </a:t>
            </a:r>
            <a:r>
              <a:rPr lang="en-US" altLang="en-US" sz="2400" dirty="0" err="1">
                <a:solidFill>
                  <a:schemeClr val="tx2">
                    <a:lumMod val="75000"/>
                  </a:schemeClr>
                </a:solidFill>
              </a:rPr>
              <a:t>kombinasinya</a:t>
            </a:r>
            <a:r>
              <a:rPr lang="en-US" altLang="en-US" sz="2400" dirty="0">
                <a:solidFill>
                  <a:schemeClr val="tx2">
                    <a:lumMod val="75000"/>
                  </a:schemeClr>
                </a:solidFill>
              </a:rPr>
              <a:t> </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jika</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ada</a:t>
            </a:r>
            <a:r>
              <a:rPr lang="en-US" altLang="en-US" sz="2400"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atribut</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multivalue</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dekomposisikan</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menjadi</a:t>
            </a:r>
            <a:r>
              <a:rPr lang="en-US" altLang="en-US" sz="2400" b="1" dirty="0">
                <a:solidFill>
                  <a:schemeClr val="tx2">
                    <a:lumMod val="75000"/>
                  </a:schemeClr>
                </a:solidFill>
                <a:sym typeface="Wingdings" panose="05000000000000000000" pitchFamily="2" charset="2"/>
              </a:rPr>
              <a:t> table </a:t>
            </a:r>
            <a:r>
              <a:rPr lang="en-US" altLang="en-US" sz="2400" b="1" dirty="0" err="1">
                <a:solidFill>
                  <a:schemeClr val="tx2">
                    <a:lumMod val="75000"/>
                  </a:schemeClr>
                </a:solidFill>
                <a:sym typeface="Wingdings" panose="05000000000000000000" pitchFamily="2" charset="2"/>
              </a:rPr>
              <a:t>baru</a:t>
            </a:r>
            <a:r>
              <a:rPr lang="en-US" altLang="en-US" sz="2400" dirty="0">
                <a:solidFill>
                  <a:schemeClr val="tx2">
                    <a:lumMod val="75000"/>
                  </a:schemeClr>
                </a:solidFill>
                <a:sym typeface="Wingdings" panose="05000000000000000000" pitchFamily="2" charset="2"/>
              </a:rPr>
              <a:t>; dan </a:t>
            </a:r>
            <a:r>
              <a:rPr lang="en-US" altLang="en-US" sz="2400" dirty="0" err="1">
                <a:solidFill>
                  <a:schemeClr val="tx2">
                    <a:lumMod val="75000"/>
                  </a:schemeClr>
                </a:solidFill>
                <a:sym typeface="Wingdings" panose="05000000000000000000" pitchFamily="2" charset="2"/>
              </a:rPr>
              <a:t>jika</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ada</a:t>
            </a:r>
            <a:r>
              <a:rPr lang="en-US" altLang="en-US" sz="2400"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atribut</a:t>
            </a:r>
            <a:r>
              <a:rPr lang="en-US" altLang="en-US" sz="2400" b="1" dirty="0">
                <a:solidFill>
                  <a:schemeClr val="tx2">
                    <a:lumMod val="75000"/>
                  </a:schemeClr>
                </a:solidFill>
                <a:sym typeface="Wingdings" panose="05000000000000000000" pitchFamily="2" charset="2"/>
              </a:rPr>
              <a:t> composite </a:t>
            </a:r>
            <a:r>
              <a:rPr lang="en-US" altLang="en-US" sz="2400" b="1" dirty="0" err="1">
                <a:solidFill>
                  <a:schemeClr val="tx2">
                    <a:lumMod val="75000"/>
                  </a:schemeClr>
                </a:solidFill>
                <a:sym typeface="Wingdings" panose="05000000000000000000" pitchFamily="2" charset="2"/>
              </a:rPr>
              <a:t>maka</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pecah</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menjadi</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atribut</a:t>
            </a:r>
            <a:r>
              <a:rPr lang="en-US" altLang="en-US" sz="2400" b="1" dirty="0">
                <a:solidFill>
                  <a:schemeClr val="tx2">
                    <a:lumMod val="75000"/>
                  </a:schemeClr>
                </a:solidFill>
                <a:sym typeface="Wingdings" panose="05000000000000000000" pitchFamily="2" charset="2"/>
              </a:rPr>
              <a:t> yang </a:t>
            </a:r>
            <a:r>
              <a:rPr lang="en-US" altLang="en-US" sz="2400" b="1" dirty="0" err="1">
                <a:solidFill>
                  <a:schemeClr val="tx2">
                    <a:lumMod val="75000"/>
                  </a:schemeClr>
                </a:solidFill>
                <a:sym typeface="Wingdings" panose="05000000000000000000" pitchFamily="2" charset="2"/>
              </a:rPr>
              <a:t>berbeda</a:t>
            </a:r>
            <a:r>
              <a:rPr lang="en-US" altLang="en-US" sz="2400" b="1" dirty="0">
                <a:solidFill>
                  <a:schemeClr val="tx2">
                    <a:lumMod val="75000"/>
                  </a:schemeClr>
                </a:solidFill>
                <a:sym typeface="Wingdings" panose="05000000000000000000" pitchFamily="2" charset="2"/>
              </a:rPr>
              <a:t>  </a:t>
            </a:r>
            <a:r>
              <a:rPr lang="en-US" altLang="en-US" sz="2400" b="1" dirty="0" err="1">
                <a:solidFill>
                  <a:schemeClr val="tx2">
                    <a:lumMod val="75000"/>
                  </a:schemeClr>
                </a:solidFill>
                <a:sym typeface="Wingdings" panose="05000000000000000000" pitchFamily="2" charset="2"/>
              </a:rPr>
              <a:t>tentukan</a:t>
            </a:r>
            <a:r>
              <a:rPr lang="en-US" altLang="en-US" sz="2400" b="1" dirty="0">
                <a:solidFill>
                  <a:schemeClr val="tx2">
                    <a:lumMod val="75000"/>
                  </a:schemeClr>
                </a:solidFill>
                <a:sym typeface="Wingdings" panose="05000000000000000000" pitchFamily="2" charset="2"/>
              </a:rPr>
              <a:t> primary key dan foreign key </a:t>
            </a:r>
            <a:r>
              <a:rPr lang="en-US" altLang="en-US" sz="2400" b="1" dirty="0" err="1">
                <a:solidFill>
                  <a:schemeClr val="tx2">
                    <a:lumMod val="75000"/>
                  </a:schemeClr>
                </a:solidFill>
                <a:sym typeface="Wingdings" panose="05000000000000000000" pitchFamily="2" charset="2"/>
              </a:rPr>
              <a:t>dari</a:t>
            </a:r>
            <a:r>
              <a:rPr lang="en-US" altLang="en-US" sz="2400" b="1" dirty="0">
                <a:solidFill>
                  <a:schemeClr val="tx2">
                    <a:lumMod val="75000"/>
                  </a:schemeClr>
                </a:solidFill>
                <a:sym typeface="Wingdings" panose="05000000000000000000" pitchFamily="2" charset="2"/>
              </a:rPr>
              <a:t> table yang </a:t>
            </a:r>
            <a:r>
              <a:rPr lang="en-US" altLang="en-US" sz="2400" b="1" dirty="0" err="1">
                <a:solidFill>
                  <a:schemeClr val="tx2">
                    <a:lumMod val="75000"/>
                  </a:schemeClr>
                </a:solidFill>
                <a:sym typeface="Wingdings" panose="05000000000000000000" pitchFamily="2" charset="2"/>
              </a:rPr>
              <a:t>baru</a:t>
            </a:r>
            <a:endParaRPr lang="en-US" altLang="en-US" sz="2400" b="1" dirty="0">
              <a:solidFill>
                <a:schemeClr val="tx2">
                  <a:lumMod val="75000"/>
                </a:schemeClr>
              </a:solidFill>
            </a:endParaRPr>
          </a:p>
          <a:p>
            <a:pPr marL="868680" lvl="1" indent="-457200">
              <a:buFont typeface="+mj-lt"/>
              <a:buAutoNum type="arabicPeriod"/>
            </a:pPr>
            <a:endParaRPr lang="en-US" altLang="en-US" sz="2400" dirty="0">
              <a:solidFill>
                <a:schemeClr val="tx2">
                  <a:lumMod val="75000"/>
                </a:schemeClr>
              </a:solidFill>
            </a:endParaRPr>
          </a:p>
          <a:p>
            <a:pPr lvl="1"/>
            <a:endParaRPr lang="en-US" altLang="en-US" sz="2400" dirty="0">
              <a:solidFill>
                <a:schemeClr val="tx2">
                  <a:lumMod val="75000"/>
                </a:schemeClr>
              </a:solidFill>
            </a:endParaRPr>
          </a:p>
        </p:txBody>
      </p:sp>
      <p:sp>
        <p:nvSpPr>
          <p:cNvPr id="2" name="Slide Number Placeholder 1">
            <a:extLst>
              <a:ext uri="{FF2B5EF4-FFF2-40B4-BE49-F238E27FC236}">
                <a16:creationId xmlns:a16="http://schemas.microsoft.com/office/drawing/2014/main" id="{45C1ECDF-926A-49C3-B3C4-0734706D2082}"/>
              </a:ext>
            </a:extLst>
          </p:cNvPr>
          <p:cNvSpPr>
            <a:spLocks noGrp="1"/>
          </p:cNvSpPr>
          <p:nvPr>
            <p:ph type="sldNum" sz="quarter" idx="12"/>
          </p:nvPr>
        </p:nvSpPr>
        <p:spPr/>
        <p:txBody>
          <a:bodyPr/>
          <a:lstStyle/>
          <a:p>
            <a:fld id="{C5D243CA-806E-402E-87EA-B001B6507DFC}" type="slidenum">
              <a:rPr lang="id-ID" smtClean="0"/>
              <a:t>23</a:t>
            </a:fld>
            <a:endParaRPr lang="id-ID"/>
          </a:p>
        </p:txBody>
      </p:sp>
    </p:spTree>
    <p:extLst>
      <p:ext uri="{BB962C8B-B14F-4D97-AF65-F5344CB8AC3E}">
        <p14:creationId xmlns:p14="http://schemas.microsoft.com/office/powerpoint/2010/main" val="2921790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BE591FE2-C425-41E9-B5BE-7ABF686324A3}"/>
              </a:ext>
            </a:extLst>
          </p:cNvPr>
          <p:cNvSpPr>
            <a:spLocks noGrp="1" noChangeArrowheads="1"/>
          </p:cNvSpPr>
          <p:nvPr>
            <p:ph type="title"/>
          </p:nvPr>
        </p:nvSpPr>
        <p:spPr/>
        <p:txBody>
          <a:bodyPr/>
          <a:lstStyle/>
          <a:p>
            <a:r>
              <a:rPr lang="en-US" altLang="en-US"/>
              <a:t>Contoh 1 (atribut multi-value)</a:t>
            </a:r>
          </a:p>
        </p:txBody>
      </p:sp>
      <p:sp>
        <p:nvSpPr>
          <p:cNvPr id="2053" name="Rectangle 3">
            <a:extLst>
              <a:ext uri="{FF2B5EF4-FFF2-40B4-BE49-F238E27FC236}">
                <a16:creationId xmlns:a16="http://schemas.microsoft.com/office/drawing/2014/main" id="{B2C94127-ACEB-4CAF-827F-B328CB90D98F}"/>
              </a:ext>
            </a:extLst>
          </p:cNvPr>
          <p:cNvSpPr>
            <a:spLocks noGrp="1" noChangeArrowheads="1"/>
          </p:cNvSpPr>
          <p:nvPr>
            <p:ph type="body" sz="half" idx="1"/>
          </p:nvPr>
        </p:nvSpPr>
        <p:spPr>
          <a:xfrm>
            <a:off x="468313" y="1557338"/>
            <a:ext cx="4259262" cy="533400"/>
          </a:xfrm>
        </p:spPr>
        <p:txBody>
          <a:bodyPr>
            <a:normAutofit fontScale="92500"/>
          </a:bodyPr>
          <a:lstStyle/>
          <a:p>
            <a:pPr>
              <a:buFont typeface="Wingdings" panose="05000000000000000000" pitchFamily="2" charset="2"/>
              <a:buNone/>
            </a:pPr>
            <a:r>
              <a:rPr lang="en-US" altLang="en-US" sz="2400" dirty="0" err="1"/>
              <a:t>Misal</a:t>
            </a:r>
            <a:r>
              <a:rPr lang="en-US" altLang="en-US" sz="2400" dirty="0"/>
              <a:t> data </a:t>
            </a:r>
            <a:r>
              <a:rPr lang="en-US" altLang="en-US" sz="2400" dirty="0" err="1"/>
              <a:t>mahasiswa</a:t>
            </a:r>
            <a:r>
              <a:rPr lang="en-US" altLang="en-US" sz="2400" dirty="0"/>
              <a:t> </a:t>
            </a:r>
            <a:r>
              <a:rPr lang="en-US" altLang="en-US" sz="2400" dirty="0" err="1"/>
              <a:t>sbb</a:t>
            </a:r>
            <a:r>
              <a:rPr lang="en-US" altLang="en-US" sz="2400" dirty="0"/>
              <a:t>:</a:t>
            </a:r>
          </a:p>
        </p:txBody>
      </p:sp>
      <p:sp>
        <p:nvSpPr>
          <p:cNvPr id="2055" name="Rectangle 9">
            <a:extLst>
              <a:ext uri="{FF2B5EF4-FFF2-40B4-BE49-F238E27FC236}">
                <a16:creationId xmlns:a16="http://schemas.microsoft.com/office/drawing/2014/main" id="{90FF266E-6A61-44BE-87AB-825EC9D8C844}"/>
              </a:ext>
            </a:extLst>
          </p:cNvPr>
          <p:cNvSpPr>
            <a:spLocks noChangeArrowheads="1"/>
          </p:cNvSpPr>
          <p:nvPr/>
        </p:nvSpPr>
        <p:spPr bwMode="auto">
          <a:xfrm>
            <a:off x="395288" y="5805488"/>
            <a:ext cx="6983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err="1"/>
              <a:t>Tabel-tabel</a:t>
            </a:r>
            <a:r>
              <a:rPr lang="en-US" altLang="en-US" sz="2400" dirty="0"/>
              <a:t> di </a:t>
            </a:r>
            <a:r>
              <a:rPr lang="en-US" altLang="en-US" sz="2400" dirty="0" err="1"/>
              <a:t>atas</a:t>
            </a:r>
            <a:r>
              <a:rPr lang="en-US" altLang="en-US" sz="2400" dirty="0"/>
              <a:t> </a:t>
            </a:r>
            <a:r>
              <a:rPr lang="en-US" altLang="en-US" sz="2400" dirty="0" err="1"/>
              <a:t>tidak</a:t>
            </a:r>
            <a:r>
              <a:rPr lang="en-US" altLang="en-US" sz="2400" dirty="0"/>
              <a:t> </a:t>
            </a:r>
            <a:r>
              <a:rPr lang="en-US" altLang="en-US" sz="2400" dirty="0" err="1"/>
              <a:t>memenuhi</a:t>
            </a:r>
            <a:r>
              <a:rPr lang="en-US" altLang="en-US" sz="2400" dirty="0"/>
              <a:t> </a:t>
            </a:r>
            <a:r>
              <a:rPr lang="en-US" altLang="en-US" sz="2400" dirty="0" err="1"/>
              <a:t>syarat</a:t>
            </a:r>
            <a:r>
              <a:rPr lang="en-US" altLang="en-US" sz="2400" dirty="0"/>
              <a:t> 1NF</a:t>
            </a:r>
            <a:r>
              <a:rPr lang="en-US" altLang="en-US" dirty="0"/>
              <a:t> </a:t>
            </a:r>
          </a:p>
        </p:txBody>
      </p:sp>
      <p:sp>
        <p:nvSpPr>
          <p:cNvPr id="8" name="Rectangle 3">
            <a:extLst>
              <a:ext uri="{FF2B5EF4-FFF2-40B4-BE49-F238E27FC236}">
                <a16:creationId xmlns:a16="http://schemas.microsoft.com/office/drawing/2014/main" id="{8E6EFC56-DEFE-4AB6-9C44-F09C60B8412B}"/>
              </a:ext>
            </a:extLst>
          </p:cNvPr>
          <p:cNvSpPr txBox="1">
            <a:spLocks noChangeArrowheads="1"/>
          </p:cNvSpPr>
          <p:nvPr/>
        </p:nvSpPr>
        <p:spPr>
          <a:xfrm>
            <a:off x="467544" y="3356992"/>
            <a:ext cx="4259262" cy="533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buFont typeface="Wingdings" panose="05000000000000000000" pitchFamily="2" charset="2"/>
              <a:buNone/>
            </a:pPr>
            <a:r>
              <a:rPr lang="en-US" altLang="en-US" dirty="0" err="1"/>
              <a:t>Atau</a:t>
            </a:r>
            <a:endParaRPr lang="en-US" altLang="en-US" dirty="0"/>
          </a:p>
        </p:txBody>
      </p:sp>
      <p:graphicFrame>
        <p:nvGraphicFramePr>
          <p:cNvPr id="2" name="Table 2">
            <a:extLst>
              <a:ext uri="{FF2B5EF4-FFF2-40B4-BE49-F238E27FC236}">
                <a16:creationId xmlns:a16="http://schemas.microsoft.com/office/drawing/2014/main" id="{454D0BE6-F4EC-4DC9-BCBE-2A230CBD0B8B}"/>
              </a:ext>
            </a:extLst>
          </p:cNvPr>
          <p:cNvGraphicFramePr>
            <a:graphicFrameLocks noGrp="1"/>
          </p:cNvGraphicFramePr>
          <p:nvPr>
            <p:extLst>
              <p:ext uri="{D42A27DB-BD31-4B8C-83A1-F6EECF244321}">
                <p14:modId xmlns:p14="http://schemas.microsoft.com/office/powerpoint/2010/main" val="427428213"/>
              </p:ext>
            </p:extLst>
          </p:nvPr>
        </p:nvGraphicFramePr>
        <p:xfrm>
          <a:off x="1079908" y="2008500"/>
          <a:ext cx="7560445" cy="1341120"/>
        </p:xfrm>
        <a:graphic>
          <a:graphicData uri="http://schemas.openxmlformats.org/drawingml/2006/table">
            <a:tbl>
              <a:tblPr firstRow="1" bandRow="1">
                <a:tableStyleId>{5C22544A-7EE6-4342-B048-85BDC9FD1C3A}</a:tableStyleId>
              </a:tblPr>
              <a:tblGrid>
                <a:gridCol w="1229974">
                  <a:extLst>
                    <a:ext uri="{9D8B030D-6E8A-4147-A177-3AD203B41FA5}">
                      <a16:colId xmlns:a16="http://schemas.microsoft.com/office/drawing/2014/main" val="564270909"/>
                    </a:ext>
                  </a:extLst>
                </a:gridCol>
                <a:gridCol w="1582618">
                  <a:extLst>
                    <a:ext uri="{9D8B030D-6E8A-4147-A177-3AD203B41FA5}">
                      <a16:colId xmlns:a16="http://schemas.microsoft.com/office/drawing/2014/main" val="3912922108"/>
                    </a:ext>
                  </a:extLst>
                </a:gridCol>
                <a:gridCol w="4747853">
                  <a:extLst>
                    <a:ext uri="{9D8B030D-6E8A-4147-A177-3AD203B41FA5}">
                      <a16:colId xmlns:a16="http://schemas.microsoft.com/office/drawing/2014/main" val="4269952677"/>
                    </a:ext>
                  </a:extLst>
                </a:gridCol>
              </a:tblGrid>
              <a:tr h="308405">
                <a:tc>
                  <a:txBody>
                    <a:bodyPr/>
                    <a:lstStyle/>
                    <a:p>
                      <a:pPr algn="ctr"/>
                      <a:r>
                        <a:rPr lang="en-US" sz="1600" dirty="0" err="1"/>
                        <a:t>Nim</a:t>
                      </a:r>
                      <a:endParaRPr lang="en-ID" sz="1600" dirty="0"/>
                    </a:p>
                  </a:txBody>
                  <a:tcPr/>
                </a:tc>
                <a:tc>
                  <a:txBody>
                    <a:bodyPr/>
                    <a:lstStyle/>
                    <a:p>
                      <a:pPr algn="ctr"/>
                      <a:r>
                        <a:rPr lang="en-US" sz="1600" dirty="0"/>
                        <a:t>Nama</a:t>
                      </a:r>
                      <a:endParaRPr lang="en-ID" sz="1600" dirty="0"/>
                    </a:p>
                  </a:txBody>
                  <a:tcPr/>
                </a:tc>
                <a:tc>
                  <a:txBody>
                    <a:bodyPr/>
                    <a:lstStyle/>
                    <a:p>
                      <a:pPr algn="ctr"/>
                      <a:r>
                        <a:rPr lang="en-US" sz="1600" dirty="0" err="1"/>
                        <a:t>Hobi</a:t>
                      </a:r>
                      <a:endParaRPr lang="en-ID" sz="1600" dirty="0"/>
                    </a:p>
                  </a:txBody>
                  <a:tcPr/>
                </a:tc>
                <a:extLst>
                  <a:ext uri="{0D108BD9-81ED-4DB2-BD59-A6C34878D82A}">
                    <a16:rowId xmlns:a16="http://schemas.microsoft.com/office/drawing/2014/main" val="3842901800"/>
                  </a:ext>
                </a:extLst>
              </a:tr>
              <a:tr h="308405">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 </a:t>
                      </a:r>
                      <a:r>
                        <a:rPr lang="en-US" sz="1600" dirty="0" err="1"/>
                        <a:t>membaca</a:t>
                      </a:r>
                      <a:r>
                        <a:rPr lang="en-US" sz="1600" dirty="0"/>
                        <a:t> </a:t>
                      </a:r>
                      <a:r>
                        <a:rPr lang="en-US" sz="1600" dirty="0" err="1"/>
                        <a:t>komik</a:t>
                      </a:r>
                      <a:r>
                        <a:rPr lang="en-US" sz="1600" dirty="0"/>
                        <a:t>, </a:t>
                      </a:r>
                      <a:r>
                        <a:rPr lang="en-US" sz="1600" dirty="0" err="1"/>
                        <a:t>berenang</a:t>
                      </a:r>
                      <a:endParaRPr lang="en-ID" sz="1600" dirty="0"/>
                    </a:p>
                  </a:txBody>
                  <a:tcPr/>
                </a:tc>
                <a:extLst>
                  <a:ext uri="{0D108BD9-81ED-4DB2-BD59-A6C34878D82A}">
                    <a16:rowId xmlns:a16="http://schemas.microsoft.com/office/drawing/2014/main" val="3676619999"/>
                  </a:ext>
                </a:extLst>
              </a:tr>
              <a:tr h="308405">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r>
                        <a:rPr lang="en-US" sz="1600" dirty="0"/>
                        <a:t>, program </a:t>
                      </a:r>
                      <a:r>
                        <a:rPr lang="en-US" sz="1600" dirty="0" err="1"/>
                        <a:t>komputer</a:t>
                      </a:r>
                      <a:endParaRPr lang="en-ID" sz="1600" dirty="0"/>
                    </a:p>
                  </a:txBody>
                  <a:tcPr/>
                </a:tc>
                <a:extLst>
                  <a:ext uri="{0D108BD9-81ED-4DB2-BD59-A6C34878D82A}">
                    <a16:rowId xmlns:a16="http://schemas.microsoft.com/office/drawing/2014/main" val="712422065"/>
                  </a:ext>
                </a:extLst>
              </a:tr>
              <a:tr h="308405">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r>
                        <a:rPr lang="en-US" sz="1600" dirty="0"/>
                        <a:t>, </a:t>
                      </a:r>
                      <a:r>
                        <a:rPr lang="en-US" sz="1600" dirty="0" err="1"/>
                        <a:t>membuat</a:t>
                      </a:r>
                      <a:r>
                        <a:rPr lang="en-US" sz="1600" dirty="0"/>
                        <a:t> roti</a:t>
                      </a:r>
                      <a:endParaRPr lang="en-ID" sz="1600" dirty="0"/>
                    </a:p>
                  </a:txBody>
                  <a:tcPr/>
                </a:tc>
                <a:extLst>
                  <a:ext uri="{0D108BD9-81ED-4DB2-BD59-A6C34878D82A}">
                    <a16:rowId xmlns:a16="http://schemas.microsoft.com/office/drawing/2014/main" val="2486142716"/>
                  </a:ext>
                </a:extLst>
              </a:tr>
            </a:tbl>
          </a:graphicData>
        </a:graphic>
      </p:graphicFrame>
      <p:graphicFrame>
        <p:nvGraphicFramePr>
          <p:cNvPr id="9" name="Table 9">
            <a:extLst>
              <a:ext uri="{FF2B5EF4-FFF2-40B4-BE49-F238E27FC236}">
                <a16:creationId xmlns:a16="http://schemas.microsoft.com/office/drawing/2014/main" id="{97A121C0-87F6-44CC-B8A5-0891F5890008}"/>
              </a:ext>
            </a:extLst>
          </p:cNvPr>
          <p:cNvGraphicFramePr>
            <a:graphicFrameLocks noGrp="1"/>
          </p:cNvGraphicFramePr>
          <p:nvPr>
            <p:extLst>
              <p:ext uri="{D42A27DB-BD31-4B8C-83A1-F6EECF244321}">
                <p14:modId xmlns:p14="http://schemas.microsoft.com/office/powerpoint/2010/main" val="813653055"/>
              </p:ext>
            </p:extLst>
          </p:nvPr>
        </p:nvGraphicFramePr>
        <p:xfrm>
          <a:off x="1079908" y="3929056"/>
          <a:ext cx="7560445" cy="1899920"/>
        </p:xfrm>
        <a:graphic>
          <a:graphicData uri="http://schemas.openxmlformats.org/drawingml/2006/table">
            <a:tbl>
              <a:tblPr firstRow="1" bandRow="1">
                <a:tableStyleId>{5C22544A-7EE6-4342-B048-85BDC9FD1C3A}</a:tableStyleId>
              </a:tblPr>
              <a:tblGrid>
                <a:gridCol w="1259844">
                  <a:extLst>
                    <a:ext uri="{9D8B030D-6E8A-4147-A177-3AD203B41FA5}">
                      <a16:colId xmlns:a16="http://schemas.microsoft.com/office/drawing/2014/main" val="393560474"/>
                    </a:ext>
                  </a:extLst>
                </a:gridCol>
                <a:gridCol w="1584176">
                  <a:extLst>
                    <a:ext uri="{9D8B030D-6E8A-4147-A177-3AD203B41FA5}">
                      <a16:colId xmlns:a16="http://schemas.microsoft.com/office/drawing/2014/main" val="3175122956"/>
                    </a:ext>
                  </a:extLst>
                </a:gridCol>
                <a:gridCol w="1692247">
                  <a:extLst>
                    <a:ext uri="{9D8B030D-6E8A-4147-A177-3AD203B41FA5}">
                      <a16:colId xmlns:a16="http://schemas.microsoft.com/office/drawing/2014/main" val="4114728938"/>
                    </a:ext>
                  </a:extLst>
                </a:gridCol>
                <a:gridCol w="1512089">
                  <a:extLst>
                    <a:ext uri="{9D8B030D-6E8A-4147-A177-3AD203B41FA5}">
                      <a16:colId xmlns:a16="http://schemas.microsoft.com/office/drawing/2014/main" val="942906969"/>
                    </a:ext>
                  </a:extLst>
                </a:gridCol>
                <a:gridCol w="1512089">
                  <a:extLst>
                    <a:ext uri="{9D8B030D-6E8A-4147-A177-3AD203B41FA5}">
                      <a16:colId xmlns:a16="http://schemas.microsoft.com/office/drawing/2014/main" val="3917180288"/>
                    </a:ext>
                  </a:extLst>
                </a:gridCol>
              </a:tblGrid>
              <a:tr h="370840">
                <a:tc>
                  <a:txBody>
                    <a:bodyPr/>
                    <a:lstStyle/>
                    <a:p>
                      <a:pPr algn="ctr"/>
                      <a:r>
                        <a:rPr lang="en-US" sz="1600" dirty="0" err="1"/>
                        <a:t>Nim</a:t>
                      </a:r>
                      <a:endParaRPr lang="en-ID" sz="1600" dirty="0"/>
                    </a:p>
                  </a:txBody>
                  <a:tcPr/>
                </a:tc>
                <a:tc>
                  <a:txBody>
                    <a:bodyPr/>
                    <a:lstStyle/>
                    <a:p>
                      <a:pPr algn="ctr"/>
                      <a:r>
                        <a:rPr lang="en-US" sz="1600" dirty="0"/>
                        <a:t>Nama</a:t>
                      </a:r>
                      <a:endParaRPr lang="en-ID" sz="1600"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1</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2</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3</a:t>
                      </a:r>
                      <a:endParaRPr lang="en-ID" dirty="0"/>
                    </a:p>
                  </a:txBody>
                  <a:tcPr/>
                </a:tc>
                <a:extLst>
                  <a:ext uri="{0D108BD9-81ED-4DB2-BD59-A6C34878D82A}">
                    <a16:rowId xmlns:a16="http://schemas.microsoft.com/office/drawing/2014/main" val="2226110003"/>
                  </a:ext>
                </a:extLst>
              </a:tr>
              <a:tr h="370840">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a:t>
                      </a:r>
                      <a:endParaRPr lang="en-ID" sz="1600" dirty="0"/>
                    </a:p>
                  </a:txBody>
                  <a:tcPr/>
                </a:tc>
                <a:tc>
                  <a:txBody>
                    <a:bodyPr/>
                    <a:lstStyle/>
                    <a:p>
                      <a:r>
                        <a:rPr lang="en-US" sz="1600" dirty="0" err="1"/>
                        <a:t>membaca</a:t>
                      </a:r>
                      <a:r>
                        <a:rPr lang="en-US" sz="1600" dirty="0"/>
                        <a:t> </a:t>
                      </a:r>
                      <a:r>
                        <a:rPr lang="en-US" sz="1600" dirty="0" err="1"/>
                        <a:t>komik</a:t>
                      </a:r>
                      <a:endParaRPr lang="en-ID" sz="1600" dirty="0"/>
                    </a:p>
                  </a:txBody>
                  <a:tcPr/>
                </a:tc>
                <a:tc>
                  <a:txBody>
                    <a:bodyPr/>
                    <a:lstStyle/>
                    <a:p>
                      <a:r>
                        <a:rPr lang="en-US" sz="1600" dirty="0" err="1"/>
                        <a:t>berenang</a:t>
                      </a:r>
                      <a:endParaRPr lang="en-ID" sz="1600" dirty="0"/>
                    </a:p>
                  </a:txBody>
                  <a:tcPr/>
                </a:tc>
                <a:extLst>
                  <a:ext uri="{0D108BD9-81ED-4DB2-BD59-A6C34878D82A}">
                    <a16:rowId xmlns:a16="http://schemas.microsoft.com/office/drawing/2014/main" val="2908746699"/>
                  </a:ext>
                </a:extLst>
              </a:tr>
              <a:tr h="370840">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endParaRPr lang="en-ID" sz="1600" dirty="0"/>
                    </a:p>
                  </a:txBody>
                  <a:tcPr/>
                </a:tc>
                <a:tc>
                  <a:txBody>
                    <a:bodyPr/>
                    <a:lstStyle/>
                    <a:p>
                      <a:r>
                        <a:rPr lang="en-US" sz="1600" dirty="0"/>
                        <a:t>Program </a:t>
                      </a:r>
                      <a:r>
                        <a:rPr lang="en-US" sz="1600" dirty="0" err="1"/>
                        <a:t>komputer</a:t>
                      </a:r>
                      <a:endParaRPr lang="en-ID" sz="1600" dirty="0"/>
                    </a:p>
                  </a:txBody>
                  <a:tcPr/>
                </a:tc>
                <a:tc>
                  <a:txBody>
                    <a:bodyPr/>
                    <a:lstStyle/>
                    <a:p>
                      <a:endParaRPr lang="en-ID" sz="1600" dirty="0"/>
                    </a:p>
                  </a:txBody>
                  <a:tcPr/>
                </a:tc>
                <a:extLst>
                  <a:ext uri="{0D108BD9-81ED-4DB2-BD59-A6C34878D82A}">
                    <a16:rowId xmlns:a16="http://schemas.microsoft.com/office/drawing/2014/main" val="3713481716"/>
                  </a:ext>
                </a:extLst>
              </a:tr>
              <a:tr h="370840">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endParaRPr lang="en-ID" sz="1600" dirty="0"/>
                    </a:p>
                  </a:txBody>
                  <a:tcPr/>
                </a:tc>
                <a:tc>
                  <a:txBody>
                    <a:bodyPr/>
                    <a:lstStyle/>
                    <a:p>
                      <a:r>
                        <a:rPr lang="en-US" sz="1600" dirty="0" err="1"/>
                        <a:t>membuat</a:t>
                      </a:r>
                      <a:endParaRPr lang="en-ID" sz="1600" dirty="0"/>
                    </a:p>
                  </a:txBody>
                  <a:tcPr/>
                </a:tc>
                <a:tc>
                  <a:txBody>
                    <a:bodyPr/>
                    <a:lstStyle/>
                    <a:p>
                      <a:endParaRPr lang="en-ID" sz="1600" dirty="0"/>
                    </a:p>
                  </a:txBody>
                  <a:tcPr/>
                </a:tc>
                <a:extLst>
                  <a:ext uri="{0D108BD9-81ED-4DB2-BD59-A6C34878D82A}">
                    <a16:rowId xmlns:a16="http://schemas.microsoft.com/office/drawing/2014/main" val="3460023309"/>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BE591FE2-C425-41E9-B5BE-7ABF686324A3}"/>
              </a:ext>
            </a:extLst>
          </p:cNvPr>
          <p:cNvSpPr>
            <a:spLocks noGrp="1" noChangeArrowheads="1"/>
          </p:cNvSpPr>
          <p:nvPr>
            <p:ph type="title"/>
          </p:nvPr>
        </p:nvSpPr>
        <p:spPr/>
        <p:txBody>
          <a:bodyPr/>
          <a:lstStyle/>
          <a:p>
            <a:r>
              <a:rPr lang="en-US" altLang="en-US"/>
              <a:t>Contoh 1 (atribut multi-value)</a:t>
            </a:r>
          </a:p>
        </p:txBody>
      </p:sp>
      <p:sp>
        <p:nvSpPr>
          <p:cNvPr id="2053" name="Rectangle 3">
            <a:extLst>
              <a:ext uri="{FF2B5EF4-FFF2-40B4-BE49-F238E27FC236}">
                <a16:creationId xmlns:a16="http://schemas.microsoft.com/office/drawing/2014/main" id="{B2C94127-ACEB-4CAF-827F-B328CB90D98F}"/>
              </a:ext>
            </a:extLst>
          </p:cNvPr>
          <p:cNvSpPr>
            <a:spLocks noGrp="1" noChangeArrowheads="1"/>
          </p:cNvSpPr>
          <p:nvPr>
            <p:ph type="body" sz="half" idx="1"/>
          </p:nvPr>
        </p:nvSpPr>
        <p:spPr>
          <a:xfrm>
            <a:off x="468312" y="1557338"/>
            <a:ext cx="8064128" cy="533400"/>
          </a:xfrm>
        </p:spPr>
        <p:txBody>
          <a:bodyPr>
            <a:normAutofit fontScale="77500" lnSpcReduction="20000"/>
          </a:bodyPr>
          <a:lstStyle/>
          <a:p>
            <a:pPr>
              <a:buFont typeface="Wingdings" panose="05000000000000000000" pitchFamily="2" charset="2"/>
              <a:buNone/>
            </a:pPr>
            <a:r>
              <a:rPr lang="en-US" altLang="en-US" sz="2400" dirty="0" err="1"/>
              <a:t>Tentukan</a:t>
            </a:r>
            <a:r>
              <a:rPr lang="en-US" altLang="en-US" sz="2400" dirty="0"/>
              <a:t> primary key </a:t>
            </a:r>
            <a:r>
              <a:rPr lang="en-US" altLang="en-US" sz="2400" dirty="0" err="1"/>
              <a:t>berdasarkan</a:t>
            </a:r>
            <a:r>
              <a:rPr lang="en-US" altLang="en-US" sz="2400" dirty="0"/>
              <a:t> </a:t>
            </a:r>
            <a:r>
              <a:rPr lang="en-US" altLang="en-US" sz="2400" dirty="0" err="1"/>
              <a:t>ketergantungan</a:t>
            </a:r>
            <a:r>
              <a:rPr lang="en-US" altLang="en-US" sz="2400" dirty="0"/>
              <a:t> </a:t>
            </a:r>
            <a:r>
              <a:rPr lang="en-US" altLang="en-US" sz="2400" dirty="0" err="1"/>
              <a:t>fungsional</a:t>
            </a:r>
            <a:r>
              <a:rPr lang="en-US" altLang="en-US" sz="2400" dirty="0"/>
              <a:t> :</a:t>
            </a:r>
          </a:p>
        </p:txBody>
      </p:sp>
      <p:sp>
        <p:nvSpPr>
          <p:cNvPr id="8" name="Rectangle 3">
            <a:extLst>
              <a:ext uri="{FF2B5EF4-FFF2-40B4-BE49-F238E27FC236}">
                <a16:creationId xmlns:a16="http://schemas.microsoft.com/office/drawing/2014/main" id="{8E6EFC56-DEFE-4AB6-9C44-F09C60B8412B}"/>
              </a:ext>
            </a:extLst>
          </p:cNvPr>
          <p:cNvSpPr txBox="1">
            <a:spLocks noChangeArrowheads="1"/>
          </p:cNvSpPr>
          <p:nvPr/>
        </p:nvSpPr>
        <p:spPr>
          <a:xfrm>
            <a:off x="467544" y="3356992"/>
            <a:ext cx="4259262" cy="533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buFont typeface="Wingdings" panose="05000000000000000000" pitchFamily="2" charset="2"/>
              <a:buNone/>
            </a:pPr>
            <a:r>
              <a:rPr lang="en-US" altLang="en-US" dirty="0" err="1"/>
              <a:t>Atau</a:t>
            </a:r>
            <a:endParaRPr lang="en-US" altLang="en-US" dirty="0"/>
          </a:p>
        </p:txBody>
      </p:sp>
      <p:graphicFrame>
        <p:nvGraphicFramePr>
          <p:cNvPr id="2" name="Table 2">
            <a:extLst>
              <a:ext uri="{FF2B5EF4-FFF2-40B4-BE49-F238E27FC236}">
                <a16:creationId xmlns:a16="http://schemas.microsoft.com/office/drawing/2014/main" id="{454D0BE6-F4EC-4DC9-BCBE-2A230CBD0B8B}"/>
              </a:ext>
            </a:extLst>
          </p:cNvPr>
          <p:cNvGraphicFramePr>
            <a:graphicFrameLocks noGrp="1"/>
          </p:cNvGraphicFramePr>
          <p:nvPr>
            <p:extLst>
              <p:ext uri="{D42A27DB-BD31-4B8C-83A1-F6EECF244321}">
                <p14:modId xmlns:p14="http://schemas.microsoft.com/office/powerpoint/2010/main" val="1341619973"/>
              </p:ext>
            </p:extLst>
          </p:nvPr>
        </p:nvGraphicFramePr>
        <p:xfrm>
          <a:off x="1079908" y="2008500"/>
          <a:ext cx="7560445" cy="1341120"/>
        </p:xfrm>
        <a:graphic>
          <a:graphicData uri="http://schemas.openxmlformats.org/drawingml/2006/table">
            <a:tbl>
              <a:tblPr firstRow="1" bandRow="1">
                <a:tableStyleId>{5C22544A-7EE6-4342-B048-85BDC9FD1C3A}</a:tableStyleId>
              </a:tblPr>
              <a:tblGrid>
                <a:gridCol w="1229974">
                  <a:extLst>
                    <a:ext uri="{9D8B030D-6E8A-4147-A177-3AD203B41FA5}">
                      <a16:colId xmlns:a16="http://schemas.microsoft.com/office/drawing/2014/main" val="564270909"/>
                    </a:ext>
                  </a:extLst>
                </a:gridCol>
                <a:gridCol w="1582618">
                  <a:extLst>
                    <a:ext uri="{9D8B030D-6E8A-4147-A177-3AD203B41FA5}">
                      <a16:colId xmlns:a16="http://schemas.microsoft.com/office/drawing/2014/main" val="3912922108"/>
                    </a:ext>
                  </a:extLst>
                </a:gridCol>
                <a:gridCol w="4747853">
                  <a:extLst>
                    <a:ext uri="{9D8B030D-6E8A-4147-A177-3AD203B41FA5}">
                      <a16:colId xmlns:a16="http://schemas.microsoft.com/office/drawing/2014/main" val="4269952677"/>
                    </a:ext>
                  </a:extLst>
                </a:gridCol>
              </a:tblGrid>
              <a:tr h="308405">
                <a:tc>
                  <a:txBody>
                    <a:bodyPr/>
                    <a:lstStyle/>
                    <a:p>
                      <a:pPr algn="ctr"/>
                      <a:r>
                        <a:rPr lang="en-US" sz="1600" u="sng" dirty="0" err="1"/>
                        <a:t>Nim</a:t>
                      </a:r>
                      <a:endParaRPr lang="en-ID" sz="1600" u="sng" dirty="0"/>
                    </a:p>
                  </a:txBody>
                  <a:tcPr/>
                </a:tc>
                <a:tc>
                  <a:txBody>
                    <a:bodyPr/>
                    <a:lstStyle/>
                    <a:p>
                      <a:pPr algn="ctr"/>
                      <a:r>
                        <a:rPr lang="en-US" sz="1600" dirty="0"/>
                        <a:t>Nama</a:t>
                      </a:r>
                      <a:endParaRPr lang="en-ID" sz="1600" dirty="0"/>
                    </a:p>
                  </a:txBody>
                  <a:tcPr/>
                </a:tc>
                <a:tc>
                  <a:txBody>
                    <a:bodyPr/>
                    <a:lstStyle/>
                    <a:p>
                      <a:pPr algn="ctr"/>
                      <a:r>
                        <a:rPr lang="en-US" sz="1600" dirty="0" err="1"/>
                        <a:t>Hobi</a:t>
                      </a:r>
                      <a:endParaRPr lang="en-ID" sz="1600" dirty="0"/>
                    </a:p>
                  </a:txBody>
                  <a:tcPr/>
                </a:tc>
                <a:extLst>
                  <a:ext uri="{0D108BD9-81ED-4DB2-BD59-A6C34878D82A}">
                    <a16:rowId xmlns:a16="http://schemas.microsoft.com/office/drawing/2014/main" val="3842901800"/>
                  </a:ext>
                </a:extLst>
              </a:tr>
              <a:tr h="308405">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 </a:t>
                      </a:r>
                      <a:r>
                        <a:rPr lang="en-US" sz="1600" dirty="0" err="1"/>
                        <a:t>membaca</a:t>
                      </a:r>
                      <a:r>
                        <a:rPr lang="en-US" sz="1600" dirty="0"/>
                        <a:t> </a:t>
                      </a:r>
                      <a:r>
                        <a:rPr lang="en-US" sz="1600" dirty="0" err="1"/>
                        <a:t>komik</a:t>
                      </a:r>
                      <a:r>
                        <a:rPr lang="en-US" sz="1600" dirty="0"/>
                        <a:t>, </a:t>
                      </a:r>
                      <a:r>
                        <a:rPr lang="en-US" sz="1600" dirty="0" err="1"/>
                        <a:t>berenang</a:t>
                      </a:r>
                      <a:endParaRPr lang="en-ID" sz="1600" dirty="0"/>
                    </a:p>
                  </a:txBody>
                  <a:tcPr/>
                </a:tc>
                <a:extLst>
                  <a:ext uri="{0D108BD9-81ED-4DB2-BD59-A6C34878D82A}">
                    <a16:rowId xmlns:a16="http://schemas.microsoft.com/office/drawing/2014/main" val="3676619999"/>
                  </a:ext>
                </a:extLst>
              </a:tr>
              <a:tr h="308405">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r>
                        <a:rPr lang="en-US" sz="1600" dirty="0"/>
                        <a:t>, program </a:t>
                      </a:r>
                      <a:r>
                        <a:rPr lang="en-US" sz="1600" dirty="0" err="1"/>
                        <a:t>komputer</a:t>
                      </a:r>
                      <a:endParaRPr lang="en-ID" sz="1600" dirty="0"/>
                    </a:p>
                  </a:txBody>
                  <a:tcPr/>
                </a:tc>
                <a:extLst>
                  <a:ext uri="{0D108BD9-81ED-4DB2-BD59-A6C34878D82A}">
                    <a16:rowId xmlns:a16="http://schemas.microsoft.com/office/drawing/2014/main" val="712422065"/>
                  </a:ext>
                </a:extLst>
              </a:tr>
              <a:tr h="308405">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r>
                        <a:rPr lang="en-US" sz="1600" dirty="0"/>
                        <a:t>, </a:t>
                      </a:r>
                      <a:r>
                        <a:rPr lang="en-US" sz="1600" dirty="0" err="1"/>
                        <a:t>membuat</a:t>
                      </a:r>
                      <a:r>
                        <a:rPr lang="en-US" sz="1600" dirty="0"/>
                        <a:t> roti</a:t>
                      </a:r>
                      <a:endParaRPr lang="en-ID" sz="1600" dirty="0"/>
                    </a:p>
                  </a:txBody>
                  <a:tcPr/>
                </a:tc>
                <a:extLst>
                  <a:ext uri="{0D108BD9-81ED-4DB2-BD59-A6C34878D82A}">
                    <a16:rowId xmlns:a16="http://schemas.microsoft.com/office/drawing/2014/main" val="2486142716"/>
                  </a:ext>
                </a:extLst>
              </a:tr>
            </a:tbl>
          </a:graphicData>
        </a:graphic>
      </p:graphicFrame>
      <p:graphicFrame>
        <p:nvGraphicFramePr>
          <p:cNvPr id="9" name="Table 9">
            <a:extLst>
              <a:ext uri="{FF2B5EF4-FFF2-40B4-BE49-F238E27FC236}">
                <a16:creationId xmlns:a16="http://schemas.microsoft.com/office/drawing/2014/main" id="{97A121C0-87F6-44CC-B8A5-0891F5890008}"/>
              </a:ext>
            </a:extLst>
          </p:cNvPr>
          <p:cNvGraphicFramePr>
            <a:graphicFrameLocks noGrp="1"/>
          </p:cNvGraphicFramePr>
          <p:nvPr>
            <p:extLst>
              <p:ext uri="{D42A27DB-BD31-4B8C-83A1-F6EECF244321}">
                <p14:modId xmlns:p14="http://schemas.microsoft.com/office/powerpoint/2010/main" val="3158806312"/>
              </p:ext>
            </p:extLst>
          </p:nvPr>
        </p:nvGraphicFramePr>
        <p:xfrm>
          <a:off x="1079908" y="3929056"/>
          <a:ext cx="7560445" cy="1899920"/>
        </p:xfrm>
        <a:graphic>
          <a:graphicData uri="http://schemas.openxmlformats.org/drawingml/2006/table">
            <a:tbl>
              <a:tblPr firstRow="1" bandRow="1">
                <a:tableStyleId>{5C22544A-7EE6-4342-B048-85BDC9FD1C3A}</a:tableStyleId>
              </a:tblPr>
              <a:tblGrid>
                <a:gridCol w="1259844">
                  <a:extLst>
                    <a:ext uri="{9D8B030D-6E8A-4147-A177-3AD203B41FA5}">
                      <a16:colId xmlns:a16="http://schemas.microsoft.com/office/drawing/2014/main" val="393560474"/>
                    </a:ext>
                  </a:extLst>
                </a:gridCol>
                <a:gridCol w="1584176">
                  <a:extLst>
                    <a:ext uri="{9D8B030D-6E8A-4147-A177-3AD203B41FA5}">
                      <a16:colId xmlns:a16="http://schemas.microsoft.com/office/drawing/2014/main" val="3175122956"/>
                    </a:ext>
                  </a:extLst>
                </a:gridCol>
                <a:gridCol w="1692247">
                  <a:extLst>
                    <a:ext uri="{9D8B030D-6E8A-4147-A177-3AD203B41FA5}">
                      <a16:colId xmlns:a16="http://schemas.microsoft.com/office/drawing/2014/main" val="4114728938"/>
                    </a:ext>
                  </a:extLst>
                </a:gridCol>
                <a:gridCol w="1512089">
                  <a:extLst>
                    <a:ext uri="{9D8B030D-6E8A-4147-A177-3AD203B41FA5}">
                      <a16:colId xmlns:a16="http://schemas.microsoft.com/office/drawing/2014/main" val="942906969"/>
                    </a:ext>
                  </a:extLst>
                </a:gridCol>
                <a:gridCol w="1512089">
                  <a:extLst>
                    <a:ext uri="{9D8B030D-6E8A-4147-A177-3AD203B41FA5}">
                      <a16:colId xmlns:a16="http://schemas.microsoft.com/office/drawing/2014/main" val="3917180288"/>
                    </a:ext>
                  </a:extLst>
                </a:gridCol>
              </a:tblGrid>
              <a:tr h="370840">
                <a:tc>
                  <a:txBody>
                    <a:bodyPr/>
                    <a:lstStyle/>
                    <a:p>
                      <a:pPr algn="ctr"/>
                      <a:r>
                        <a:rPr lang="en-US" sz="1600" u="sng" dirty="0" err="1"/>
                        <a:t>Nim</a:t>
                      </a:r>
                      <a:endParaRPr lang="en-ID" sz="1600" u="sng" dirty="0"/>
                    </a:p>
                  </a:txBody>
                  <a:tcPr/>
                </a:tc>
                <a:tc>
                  <a:txBody>
                    <a:bodyPr/>
                    <a:lstStyle/>
                    <a:p>
                      <a:pPr algn="ctr"/>
                      <a:r>
                        <a:rPr lang="en-US" sz="1600" dirty="0"/>
                        <a:t>Nama</a:t>
                      </a:r>
                      <a:endParaRPr lang="en-ID" sz="1600"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1</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2</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3</a:t>
                      </a:r>
                      <a:endParaRPr lang="en-ID" dirty="0"/>
                    </a:p>
                  </a:txBody>
                  <a:tcPr/>
                </a:tc>
                <a:extLst>
                  <a:ext uri="{0D108BD9-81ED-4DB2-BD59-A6C34878D82A}">
                    <a16:rowId xmlns:a16="http://schemas.microsoft.com/office/drawing/2014/main" val="2226110003"/>
                  </a:ext>
                </a:extLst>
              </a:tr>
              <a:tr h="370840">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a:t>
                      </a:r>
                      <a:endParaRPr lang="en-ID" sz="1600" dirty="0"/>
                    </a:p>
                  </a:txBody>
                  <a:tcPr/>
                </a:tc>
                <a:tc>
                  <a:txBody>
                    <a:bodyPr/>
                    <a:lstStyle/>
                    <a:p>
                      <a:r>
                        <a:rPr lang="en-US" sz="1600" dirty="0" err="1"/>
                        <a:t>membaca</a:t>
                      </a:r>
                      <a:r>
                        <a:rPr lang="en-US" sz="1600" dirty="0"/>
                        <a:t> </a:t>
                      </a:r>
                      <a:r>
                        <a:rPr lang="en-US" sz="1600" dirty="0" err="1"/>
                        <a:t>komik</a:t>
                      </a:r>
                      <a:endParaRPr lang="en-ID" sz="1600" dirty="0"/>
                    </a:p>
                  </a:txBody>
                  <a:tcPr/>
                </a:tc>
                <a:tc>
                  <a:txBody>
                    <a:bodyPr/>
                    <a:lstStyle/>
                    <a:p>
                      <a:r>
                        <a:rPr lang="en-US" sz="1600" dirty="0" err="1"/>
                        <a:t>berenang</a:t>
                      </a:r>
                      <a:endParaRPr lang="en-ID" sz="1600" dirty="0"/>
                    </a:p>
                  </a:txBody>
                  <a:tcPr/>
                </a:tc>
                <a:extLst>
                  <a:ext uri="{0D108BD9-81ED-4DB2-BD59-A6C34878D82A}">
                    <a16:rowId xmlns:a16="http://schemas.microsoft.com/office/drawing/2014/main" val="2908746699"/>
                  </a:ext>
                </a:extLst>
              </a:tr>
              <a:tr h="370840">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endParaRPr lang="en-ID" sz="1600" dirty="0"/>
                    </a:p>
                  </a:txBody>
                  <a:tcPr/>
                </a:tc>
                <a:tc>
                  <a:txBody>
                    <a:bodyPr/>
                    <a:lstStyle/>
                    <a:p>
                      <a:r>
                        <a:rPr lang="en-US" sz="1600" dirty="0"/>
                        <a:t>Program </a:t>
                      </a:r>
                      <a:r>
                        <a:rPr lang="en-US" sz="1600" dirty="0" err="1"/>
                        <a:t>komputer</a:t>
                      </a:r>
                      <a:endParaRPr lang="en-ID" sz="1600" dirty="0"/>
                    </a:p>
                  </a:txBody>
                  <a:tcPr/>
                </a:tc>
                <a:tc>
                  <a:txBody>
                    <a:bodyPr/>
                    <a:lstStyle/>
                    <a:p>
                      <a:endParaRPr lang="en-ID" sz="1600" dirty="0"/>
                    </a:p>
                  </a:txBody>
                  <a:tcPr/>
                </a:tc>
                <a:extLst>
                  <a:ext uri="{0D108BD9-81ED-4DB2-BD59-A6C34878D82A}">
                    <a16:rowId xmlns:a16="http://schemas.microsoft.com/office/drawing/2014/main" val="3713481716"/>
                  </a:ext>
                </a:extLst>
              </a:tr>
              <a:tr h="370840">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endParaRPr lang="en-ID" sz="1600" dirty="0"/>
                    </a:p>
                  </a:txBody>
                  <a:tcPr/>
                </a:tc>
                <a:tc>
                  <a:txBody>
                    <a:bodyPr/>
                    <a:lstStyle/>
                    <a:p>
                      <a:r>
                        <a:rPr lang="en-US" sz="1600" dirty="0" err="1"/>
                        <a:t>membuat</a:t>
                      </a:r>
                      <a:endParaRPr lang="en-ID" sz="1600" dirty="0"/>
                    </a:p>
                  </a:txBody>
                  <a:tcPr/>
                </a:tc>
                <a:tc>
                  <a:txBody>
                    <a:bodyPr/>
                    <a:lstStyle/>
                    <a:p>
                      <a:endParaRPr lang="en-ID" sz="1600" dirty="0"/>
                    </a:p>
                  </a:txBody>
                  <a:tcPr/>
                </a:tc>
                <a:extLst>
                  <a:ext uri="{0D108BD9-81ED-4DB2-BD59-A6C34878D82A}">
                    <a16:rowId xmlns:a16="http://schemas.microsoft.com/office/drawing/2014/main" val="3460023309"/>
                  </a:ext>
                </a:extLst>
              </a:tr>
            </a:tbl>
          </a:graphicData>
        </a:graphic>
      </p:graphicFrame>
    </p:spTree>
    <p:extLst>
      <p:ext uri="{BB962C8B-B14F-4D97-AF65-F5344CB8AC3E}">
        <p14:creationId xmlns:p14="http://schemas.microsoft.com/office/powerpoint/2010/main" val="2704486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C0FDB644-42D2-4E37-AD94-05C0370E5F73}"/>
              </a:ext>
            </a:extLst>
          </p:cNvPr>
          <p:cNvSpPr>
            <a:spLocks noGrp="1" noChangeArrowheads="1"/>
          </p:cNvSpPr>
          <p:nvPr>
            <p:ph type="title"/>
          </p:nvPr>
        </p:nvSpPr>
        <p:spPr/>
        <p:txBody>
          <a:bodyPr/>
          <a:lstStyle/>
          <a:p>
            <a:r>
              <a:rPr lang="en-US" altLang="en-US"/>
              <a:t>Contoh 1 (samb…)</a:t>
            </a:r>
          </a:p>
        </p:txBody>
      </p:sp>
      <p:sp>
        <p:nvSpPr>
          <p:cNvPr id="3077" name="Rectangle 3">
            <a:extLst>
              <a:ext uri="{FF2B5EF4-FFF2-40B4-BE49-F238E27FC236}">
                <a16:creationId xmlns:a16="http://schemas.microsoft.com/office/drawing/2014/main" id="{0F65EE44-78F2-4EC5-A038-79CBD79100BD}"/>
              </a:ext>
            </a:extLst>
          </p:cNvPr>
          <p:cNvSpPr>
            <a:spLocks noGrp="1" noChangeArrowheads="1"/>
          </p:cNvSpPr>
          <p:nvPr>
            <p:ph type="body" sz="half" idx="1"/>
          </p:nvPr>
        </p:nvSpPr>
        <p:spPr>
          <a:xfrm>
            <a:off x="457200" y="1600200"/>
            <a:ext cx="8363272" cy="533400"/>
          </a:xfrm>
        </p:spPr>
        <p:txBody>
          <a:bodyPr>
            <a:normAutofit fontScale="70000" lnSpcReduction="20000"/>
          </a:bodyPr>
          <a:lstStyle/>
          <a:p>
            <a:pPr>
              <a:buFont typeface="Wingdings" panose="05000000000000000000" pitchFamily="2" charset="2"/>
              <a:buNone/>
            </a:pPr>
            <a:r>
              <a:rPr lang="en-US" altLang="en-US" sz="2800" dirty="0"/>
              <a:t>Karena </a:t>
            </a:r>
            <a:r>
              <a:rPr lang="en-US" altLang="en-US" sz="2800" dirty="0" err="1"/>
              <a:t>terdapat</a:t>
            </a:r>
            <a:r>
              <a:rPr lang="en-US" altLang="en-US" sz="2800" dirty="0"/>
              <a:t> </a:t>
            </a:r>
            <a:r>
              <a:rPr lang="en-US" altLang="en-US" sz="2800" dirty="0" err="1"/>
              <a:t>mulitivalue</a:t>
            </a:r>
            <a:r>
              <a:rPr lang="en-US" altLang="en-US" sz="2800" dirty="0"/>
              <a:t> di </a:t>
            </a:r>
            <a:r>
              <a:rPr lang="en-US" altLang="en-US" sz="2800" dirty="0" err="1"/>
              <a:t>atribut</a:t>
            </a:r>
            <a:r>
              <a:rPr lang="en-US" altLang="en-US" sz="2800" dirty="0"/>
              <a:t> </a:t>
            </a:r>
            <a:r>
              <a:rPr lang="en-US" altLang="en-US" sz="2800" dirty="0" err="1"/>
              <a:t>hobi</a:t>
            </a:r>
            <a:r>
              <a:rPr lang="en-US" altLang="en-US" sz="2800" dirty="0"/>
              <a:t> </a:t>
            </a:r>
            <a:r>
              <a:rPr lang="en-US" altLang="en-US" sz="2800" dirty="0" err="1"/>
              <a:t>maka</a:t>
            </a:r>
            <a:r>
              <a:rPr lang="en-US" altLang="en-US" sz="2800" dirty="0"/>
              <a:t> </a:t>
            </a:r>
            <a:r>
              <a:rPr lang="en-US" altLang="en-US" sz="2800" dirty="0" err="1"/>
              <a:t>didekomposisi</a:t>
            </a:r>
            <a:r>
              <a:rPr lang="en-US" altLang="en-US" sz="2800" dirty="0"/>
              <a:t> :</a:t>
            </a:r>
          </a:p>
        </p:txBody>
      </p:sp>
      <p:graphicFrame>
        <p:nvGraphicFramePr>
          <p:cNvPr id="3074" name="Object 2">
            <a:extLst>
              <a:ext uri="{FF2B5EF4-FFF2-40B4-BE49-F238E27FC236}">
                <a16:creationId xmlns:a16="http://schemas.microsoft.com/office/drawing/2014/main" id="{3C7C55EA-01F8-4367-B3F5-E0B7AB6FC97D}"/>
              </a:ext>
            </a:extLst>
          </p:cNvPr>
          <p:cNvGraphicFramePr>
            <a:graphicFrameLocks noChangeAspect="1"/>
          </p:cNvGraphicFramePr>
          <p:nvPr>
            <p:ph sz="quarter" idx="2"/>
          </p:nvPr>
        </p:nvGraphicFramePr>
        <p:xfrm>
          <a:off x="971550" y="2636838"/>
          <a:ext cx="3455988" cy="1230312"/>
        </p:xfrm>
        <a:graphic>
          <a:graphicData uri="http://schemas.openxmlformats.org/presentationml/2006/ole">
            <mc:AlternateContent xmlns:mc="http://schemas.openxmlformats.org/markup-compatibility/2006">
              <mc:Choice xmlns:v="urn:schemas-microsoft-com:vml" Requires="v">
                <p:oleObj spid="_x0000_s3096" name="Bitmap Image" r:id="rId3" imgW="2514286" imgH="895238" progId="Paint.Picture">
                  <p:embed/>
                </p:oleObj>
              </mc:Choice>
              <mc:Fallback>
                <p:oleObj name="Bitmap Image" r:id="rId3" imgW="2514286" imgH="895238" progId="Paint.Picture">
                  <p:embed/>
                  <p:pic>
                    <p:nvPicPr>
                      <p:cNvPr id="3074" name="Object 2">
                        <a:extLst>
                          <a:ext uri="{FF2B5EF4-FFF2-40B4-BE49-F238E27FC236}">
                            <a16:creationId xmlns:a16="http://schemas.microsoft.com/office/drawing/2014/main" id="{3C7C55EA-01F8-4367-B3F5-E0B7AB6FC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636838"/>
                        <a:ext cx="3455988" cy="123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Rectangle 4">
            <a:extLst>
              <a:ext uri="{FF2B5EF4-FFF2-40B4-BE49-F238E27FC236}">
                <a16:creationId xmlns:a16="http://schemas.microsoft.com/office/drawing/2014/main" id="{650DF759-C6C7-40E9-994C-A9BBFA9DA0EA}"/>
              </a:ext>
            </a:extLst>
          </p:cNvPr>
          <p:cNvSpPr>
            <a:spLocks noChangeArrowheads="1"/>
          </p:cNvSpPr>
          <p:nvPr/>
        </p:nvSpPr>
        <p:spPr bwMode="auto">
          <a:xfrm>
            <a:off x="468313" y="2205038"/>
            <a:ext cx="2951162"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Clr>
                <a:schemeClr val="hlink"/>
              </a:buClr>
              <a:buSzPct val="80000"/>
              <a:buFont typeface="Wingdings" panose="05000000000000000000" pitchFamily="2" charset="2"/>
              <a:buChar char="Ø"/>
            </a:pPr>
            <a:r>
              <a:rPr lang="en-US" altLang="en-US" sz="2400"/>
              <a:t>Tabel Mahasiswa</a:t>
            </a:r>
          </a:p>
        </p:txBody>
      </p:sp>
      <p:sp>
        <p:nvSpPr>
          <p:cNvPr id="3079" name="Rectangle 7">
            <a:extLst>
              <a:ext uri="{FF2B5EF4-FFF2-40B4-BE49-F238E27FC236}">
                <a16:creationId xmlns:a16="http://schemas.microsoft.com/office/drawing/2014/main" id="{7159ACEC-9757-4145-965A-628F1510F395}"/>
              </a:ext>
            </a:extLst>
          </p:cNvPr>
          <p:cNvSpPr>
            <a:spLocks noChangeArrowheads="1"/>
          </p:cNvSpPr>
          <p:nvPr/>
        </p:nvSpPr>
        <p:spPr bwMode="auto">
          <a:xfrm>
            <a:off x="468313" y="4076700"/>
            <a:ext cx="216058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Clr>
                <a:schemeClr val="hlink"/>
              </a:buClr>
              <a:buSzPct val="80000"/>
              <a:buFont typeface="Wingdings" panose="05000000000000000000" pitchFamily="2" charset="2"/>
              <a:buChar char="Ø"/>
            </a:pPr>
            <a:r>
              <a:rPr lang="en-US" altLang="en-US" sz="2400"/>
              <a:t>Tabel Hobi</a:t>
            </a:r>
          </a:p>
        </p:txBody>
      </p:sp>
      <p:graphicFrame>
        <p:nvGraphicFramePr>
          <p:cNvPr id="3075" name="Object 3">
            <a:extLst>
              <a:ext uri="{FF2B5EF4-FFF2-40B4-BE49-F238E27FC236}">
                <a16:creationId xmlns:a16="http://schemas.microsoft.com/office/drawing/2014/main" id="{CB8C1D28-5FE6-4452-8CB6-BCCADE198578}"/>
              </a:ext>
            </a:extLst>
          </p:cNvPr>
          <p:cNvGraphicFramePr>
            <a:graphicFrameLocks noChangeAspect="1"/>
          </p:cNvGraphicFramePr>
          <p:nvPr>
            <p:ph sz="quarter" idx="3"/>
          </p:nvPr>
        </p:nvGraphicFramePr>
        <p:xfrm>
          <a:off x="971550" y="4508500"/>
          <a:ext cx="4321175" cy="1884363"/>
        </p:xfrm>
        <a:graphic>
          <a:graphicData uri="http://schemas.openxmlformats.org/presentationml/2006/ole">
            <mc:AlternateContent xmlns:mc="http://schemas.openxmlformats.org/markup-compatibility/2006">
              <mc:Choice xmlns:v="urn:schemas-microsoft-com:vml" Requires="v">
                <p:oleObj spid="_x0000_s3097" name="Bitmap Image" r:id="rId5" imgW="3086531" imgH="1743318" progId="Paint.Picture">
                  <p:embed/>
                </p:oleObj>
              </mc:Choice>
              <mc:Fallback>
                <p:oleObj name="Bitmap Image" r:id="rId5" imgW="3086531" imgH="1743318" progId="Paint.Picture">
                  <p:embed/>
                  <p:pic>
                    <p:nvPicPr>
                      <p:cNvPr id="3075" name="Object 3">
                        <a:extLst>
                          <a:ext uri="{FF2B5EF4-FFF2-40B4-BE49-F238E27FC236}">
                            <a16:creationId xmlns:a16="http://schemas.microsoft.com/office/drawing/2014/main" id="{CB8C1D28-5FE6-4452-8CB6-BCCADE1985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508500"/>
                        <a:ext cx="4321175"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Straight Connector 2">
            <a:extLst>
              <a:ext uri="{FF2B5EF4-FFF2-40B4-BE49-F238E27FC236}">
                <a16:creationId xmlns:a16="http://schemas.microsoft.com/office/drawing/2014/main" id="{BE3B627B-2C56-4B11-9001-850726451C8B}"/>
              </a:ext>
            </a:extLst>
          </p:cNvPr>
          <p:cNvCxnSpPr/>
          <p:nvPr/>
        </p:nvCxnSpPr>
        <p:spPr>
          <a:xfrm>
            <a:off x="1547664" y="2924944"/>
            <a:ext cx="43140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2B768BD-3C95-4F28-B5E4-95FC65DCD6C4}"/>
              </a:ext>
            </a:extLst>
          </p:cNvPr>
          <p:cNvCxnSpPr/>
          <p:nvPr/>
        </p:nvCxnSpPr>
        <p:spPr>
          <a:xfrm>
            <a:off x="1475656" y="4725144"/>
            <a:ext cx="43140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9E7D28F-0D74-4E81-AD1F-AC4853D701BA}"/>
              </a:ext>
            </a:extLst>
          </p:cNvPr>
          <p:cNvCxnSpPr>
            <a:cxnSpLocks/>
          </p:cNvCxnSpPr>
          <p:nvPr/>
        </p:nvCxnSpPr>
        <p:spPr>
          <a:xfrm>
            <a:off x="3572272" y="4725144"/>
            <a:ext cx="56768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Connector: Elbow 5">
            <a:extLst>
              <a:ext uri="{FF2B5EF4-FFF2-40B4-BE49-F238E27FC236}">
                <a16:creationId xmlns:a16="http://schemas.microsoft.com/office/drawing/2014/main" id="{2F4823DE-154C-4A0D-B559-E232011CCF90}"/>
              </a:ext>
            </a:extLst>
          </p:cNvPr>
          <p:cNvCxnSpPr>
            <a:cxnSpLocks/>
            <a:stCxn id="3079" idx="2"/>
          </p:cNvCxnSpPr>
          <p:nvPr/>
        </p:nvCxnSpPr>
        <p:spPr>
          <a:xfrm rot="5400000" flipH="1" flipV="1">
            <a:off x="711138" y="3485419"/>
            <a:ext cx="1817688" cy="142750"/>
          </a:xfrm>
          <a:prstGeom prst="bentConnector5">
            <a:avLst>
              <a:gd name="adj1" fmla="val 4463"/>
              <a:gd name="adj2" fmla="val -524312"/>
              <a:gd name="adj3" fmla="val 106948"/>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257043D-AD08-4471-BC5F-0E0B9B42BD5C}"/>
              </a:ext>
            </a:extLst>
          </p:cNvPr>
          <p:cNvSpPr>
            <a:spLocks noGrp="1" noChangeArrowheads="1"/>
          </p:cNvSpPr>
          <p:nvPr>
            <p:ph type="title"/>
          </p:nvPr>
        </p:nvSpPr>
        <p:spPr/>
        <p:txBody>
          <a:bodyPr/>
          <a:lstStyle/>
          <a:p>
            <a:r>
              <a:rPr lang="en-US" altLang="en-US"/>
              <a:t>Contoh 2 (composite)</a:t>
            </a:r>
          </a:p>
        </p:txBody>
      </p:sp>
      <p:sp>
        <p:nvSpPr>
          <p:cNvPr id="24579" name="Rectangle 4">
            <a:extLst>
              <a:ext uri="{FF2B5EF4-FFF2-40B4-BE49-F238E27FC236}">
                <a16:creationId xmlns:a16="http://schemas.microsoft.com/office/drawing/2014/main" id="{96FD40E2-C8CF-47C4-BDBE-A1CCBBBCCA45}"/>
              </a:ext>
            </a:extLst>
          </p:cNvPr>
          <p:cNvSpPr>
            <a:spLocks noGrp="1" noChangeArrowheads="1"/>
          </p:cNvSpPr>
          <p:nvPr>
            <p:ph type="body" sz="half" idx="1"/>
          </p:nvPr>
        </p:nvSpPr>
        <p:spPr>
          <a:xfrm>
            <a:off x="457200" y="1600200"/>
            <a:ext cx="2170113" cy="460375"/>
          </a:xfrm>
          <a:noFill/>
        </p:spPr>
        <p:txBody>
          <a:bodyPr>
            <a:normAutofit fontScale="92500"/>
          </a:bodyPr>
          <a:lstStyle/>
          <a:p>
            <a:pPr>
              <a:buFont typeface="Wingdings" panose="05000000000000000000" pitchFamily="2" charset="2"/>
              <a:buNone/>
            </a:pPr>
            <a:r>
              <a:rPr lang="en-US" altLang="en-US" sz="2400"/>
              <a:t>JadwalKuliah</a:t>
            </a:r>
          </a:p>
        </p:txBody>
      </p:sp>
      <p:graphicFrame>
        <p:nvGraphicFramePr>
          <p:cNvPr id="90198" name="Group 86">
            <a:extLst>
              <a:ext uri="{FF2B5EF4-FFF2-40B4-BE49-F238E27FC236}">
                <a16:creationId xmlns:a16="http://schemas.microsoft.com/office/drawing/2014/main" id="{BA4EF181-936C-4D93-8D8E-09DF26DE0854}"/>
              </a:ext>
            </a:extLst>
          </p:cNvPr>
          <p:cNvGraphicFramePr>
            <a:graphicFrameLocks noGrp="1"/>
          </p:cNvGraphicFramePr>
          <p:nvPr>
            <p:ph sz="quarter" idx="2"/>
          </p:nvPr>
        </p:nvGraphicFramePr>
        <p:xfrm>
          <a:off x="755650" y="2205038"/>
          <a:ext cx="5832475" cy="431800"/>
        </p:xfrm>
        <a:graphic>
          <a:graphicData uri="http://schemas.openxmlformats.org/drawingml/2006/table">
            <a:tbl>
              <a:tblPr/>
              <a:tblGrid>
                <a:gridCol w="1300163">
                  <a:extLst>
                    <a:ext uri="{9D8B030D-6E8A-4147-A177-3AD203B41FA5}">
                      <a16:colId xmlns:a16="http://schemas.microsoft.com/office/drawing/2014/main" val="20000"/>
                    </a:ext>
                  </a:extLst>
                </a:gridCol>
                <a:gridCol w="1292225">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Kodekul</a:t>
                      </a:r>
                      <a:r>
                        <a:rPr kumimoji="0" lang="en-US" sz="18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NamaKul</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Dosen</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Kelas</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Jadwal</a:t>
                      </a:r>
                      <a:r>
                        <a:rPr kumimoji="0" lang="en-US" sz="1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594" name="Rectangle 29">
            <a:extLst>
              <a:ext uri="{FF2B5EF4-FFF2-40B4-BE49-F238E27FC236}">
                <a16:creationId xmlns:a16="http://schemas.microsoft.com/office/drawing/2014/main" id="{90CD492D-434C-42B0-AEB1-2D8AEB7001F9}"/>
              </a:ext>
            </a:extLst>
          </p:cNvPr>
          <p:cNvSpPr>
            <a:spLocks noChangeArrowheads="1"/>
          </p:cNvSpPr>
          <p:nvPr/>
        </p:nvSpPr>
        <p:spPr bwMode="auto">
          <a:xfrm>
            <a:off x="395288" y="2781300"/>
            <a:ext cx="82296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Char char="Ø"/>
            </a:pPr>
            <a:r>
              <a:rPr lang="en-US" altLang="en-US" sz="2400" dirty="0" err="1"/>
              <a:t>Dimana</a:t>
            </a:r>
            <a:r>
              <a:rPr lang="en-US" altLang="en-US" sz="2400" dirty="0"/>
              <a:t> </a:t>
            </a:r>
            <a:r>
              <a:rPr lang="en-US" altLang="en-US" sz="2400" dirty="0" err="1"/>
              <a:t>nilai</a:t>
            </a:r>
            <a:r>
              <a:rPr lang="en-US" altLang="en-US" sz="2400" dirty="0"/>
              <a:t> pada </a:t>
            </a:r>
            <a:r>
              <a:rPr lang="en-US" altLang="en-US" sz="2400" dirty="0" err="1"/>
              <a:t>atribut</a:t>
            </a:r>
            <a:r>
              <a:rPr lang="en-US" altLang="en-US" sz="2400" dirty="0"/>
              <a:t> </a:t>
            </a:r>
            <a:r>
              <a:rPr lang="en-US" altLang="en-US" sz="2400" dirty="0" err="1"/>
              <a:t>jadwal</a:t>
            </a:r>
            <a:r>
              <a:rPr lang="en-US" altLang="en-US" sz="2400" dirty="0"/>
              <a:t> </a:t>
            </a:r>
            <a:r>
              <a:rPr lang="en-US" altLang="en-US" sz="2400" dirty="0" err="1"/>
              <a:t>berisi</a:t>
            </a:r>
            <a:r>
              <a:rPr lang="en-US" altLang="en-US" sz="2400" dirty="0"/>
              <a:t> </a:t>
            </a:r>
            <a:r>
              <a:rPr lang="en-US" altLang="en-US" sz="2400" dirty="0" err="1"/>
              <a:t>gabungan</a:t>
            </a:r>
            <a:r>
              <a:rPr lang="en-US" altLang="en-US" sz="2400" dirty="0"/>
              <a:t> </a:t>
            </a:r>
            <a:r>
              <a:rPr lang="en-US" altLang="en-US" sz="2400" dirty="0" err="1"/>
              <a:t>antara</a:t>
            </a:r>
            <a:r>
              <a:rPr lang="en-US" altLang="en-US" sz="2400" dirty="0"/>
              <a:t> Hari dan Jam.</a:t>
            </a:r>
          </a:p>
          <a:p>
            <a:pPr eaLnBrk="1" hangingPunct="1">
              <a:spcBef>
                <a:spcPct val="20000"/>
              </a:spcBef>
              <a:buClr>
                <a:schemeClr val="hlink"/>
              </a:buClr>
              <a:buSzPct val="80000"/>
              <a:buFont typeface="Wingdings" panose="05000000000000000000" pitchFamily="2" charset="2"/>
              <a:buChar char="Ø"/>
            </a:pPr>
            <a:r>
              <a:rPr lang="en-US" altLang="en-US" sz="2400" dirty="0" err="1"/>
              <a:t>Jika</a:t>
            </a:r>
            <a:r>
              <a:rPr lang="en-US" altLang="en-US" sz="2400" dirty="0"/>
              <a:t> </a:t>
            </a:r>
            <a:r>
              <a:rPr lang="en-US" altLang="en-US" sz="2400" dirty="0" err="1"/>
              <a:t>asumsi</a:t>
            </a:r>
            <a:r>
              <a:rPr lang="en-US" altLang="en-US" sz="2400" dirty="0"/>
              <a:t> </a:t>
            </a:r>
            <a:r>
              <a:rPr lang="en-US" altLang="en-US" sz="2400" dirty="0" err="1"/>
              <a:t>hari</a:t>
            </a:r>
            <a:r>
              <a:rPr lang="en-US" altLang="en-US" sz="2400" dirty="0"/>
              <a:t> dan jam </a:t>
            </a:r>
            <a:r>
              <a:rPr lang="en-US" altLang="en-US" sz="2400" dirty="0" err="1"/>
              <a:t>memegang</a:t>
            </a:r>
            <a:r>
              <a:rPr lang="en-US" altLang="en-US" sz="2400" dirty="0"/>
              <a:t> </a:t>
            </a:r>
            <a:r>
              <a:rPr lang="en-US" altLang="en-US" sz="2400" dirty="0" err="1"/>
              <a:t>peranan</a:t>
            </a:r>
            <a:r>
              <a:rPr lang="en-US" altLang="en-US" sz="2400" dirty="0"/>
              <a:t> </a:t>
            </a:r>
            <a:r>
              <a:rPr lang="en-US" altLang="en-US" sz="2400" dirty="0" err="1"/>
              <a:t>penting</a:t>
            </a:r>
            <a:r>
              <a:rPr lang="en-US" altLang="en-US" sz="2400" dirty="0"/>
              <a:t> </a:t>
            </a:r>
            <a:r>
              <a:rPr lang="en-US" altLang="en-US" sz="2400" dirty="0" err="1"/>
              <a:t>dalam</a:t>
            </a:r>
            <a:r>
              <a:rPr lang="en-US" altLang="en-US" sz="2400" dirty="0"/>
              <a:t> </a:t>
            </a:r>
            <a:r>
              <a:rPr lang="en-US" altLang="en-US" sz="2400" dirty="0" err="1"/>
              <a:t>sistem</a:t>
            </a:r>
            <a:r>
              <a:rPr lang="en-US" altLang="en-US" sz="2400" dirty="0"/>
              <a:t> basis data, </a:t>
            </a:r>
            <a:r>
              <a:rPr lang="en-US" altLang="en-US" sz="2400" dirty="0" err="1"/>
              <a:t>maka</a:t>
            </a:r>
            <a:r>
              <a:rPr lang="en-US" altLang="en-US" sz="2400" dirty="0"/>
              <a:t> </a:t>
            </a:r>
            <a:r>
              <a:rPr lang="en-US" altLang="en-US" sz="2400" dirty="0" err="1"/>
              <a:t>atribut</a:t>
            </a:r>
            <a:r>
              <a:rPr lang="en-US" altLang="en-US" sz="2400" dirty="0"/>
              <a:t> </a:t>
            </a:r>
            <a:r>
              <a:rPr lang="en-US" altLang="en-US" sz="2400" dirty="0" err="1"/>
              <a:t>Jadwal</a:t>
            </a:r>
            <a:r>
              <a:rPr lang="en-US" altLang="en-US" sz="2400" dirty="0"/>
              <a:t> </a:t>
            </a:r>
            <a:r>
              <a:rPr lang="en-US" altLang="en-US" sz="2400" dirty="0" err="1"/>
              <a:t>perlu</a:t>
            </a:r>
            <a:r>
              <a:rPr lang="en-US" altLang="en-US" sz="2400" dirty="0"/>
              <a:t> </a:t>
            </a:r>
            <a:r>
              <a:rPr lang="en-US" altLang="en-US" sz="2400" dirty="0" err="1"/>
              <a:t>dipisah</a:t>
            </a:r>
            <a:r>
              <a:rPr lang="en-US" altLang="en-US" sz="2400" dirty="0"/>
              <a:t> </a:t>
            </a:r>
            <a:r>
              <a:rPr lang="en-US" altLang="en-US" sz="2400" dirty="0" err="1"/>
              <a:t>sehingga</a:t>
            </a:r>
            <a:r>
              <a:rPr lang="en-US" altLang="en-US" sz="2400" dirty="0"/>
              <a:t> </a:t>
            </a:r>
            <a:r>
              <a:rPr lang="en-US" altLang="en-US" sz="2400" dirty="0" err="1"/>
              <a:t>menjadi</a:t>
            </a:r>
            <a:r>
              <a:rPr lang="en-US" altLang="en-US" sz="2400" dirty="0"/>
              <a:t> </a:t>
            </a:r>
            <a:r>
              <a:rPr lang="en-US" altLang="en-US" sz="2400" dirty="0" err="1"/>
              <a:t>JadwalHari</a:t>
            </a:r>
            <a:r>
              <a:rPr lang="en-US" altLang="en-US" sz="2400" dirty="0"/>
              <a:t> dan </a:t>
            </a:r>
            <a:r>
              <a:rPr lang="en-US" altLang="en-US" sz="2400" dirty="0" err="1"/>
              <a:t>JadwalJam</a:t>
            </a:r>
            <a:r>
              <a:rPr lang="en-US" altLang="en-US" sz="2400" dirty="0"/>
              <a:t> </a:t>
            </a:r>
            <a:r>
              <a:rPr lang="en-US" altLang="en-US" sz="2400" dirty="0" err="1"/>
              <a:t>sbb</a:t>
            </a:r>
            <a:r>
              <a:rPr lang="en-US" altLang="en-US" sz="2400" dirty="0"/>
              <a:t>:</a:t>
            </a:r>
          </a:p>
        </p:txBody>
      </p:sp>
      <p:sp>
        <p:nvSpPr>
          <p:cNvPr id="24595" name="Rectangle 30">
            <a:extLst>
              <a:ext uri="{FF2B5EF4-FFF2-40B4-BE49-F238E27FC236}">
                <a16:creationId xmlns:a16="http://schemas.microsoft.com/office/drawing/2014/main" id="{E5DB00D8-6ABC-4716-B625-3D1140AE4684}"/>
              </a:ext>
            </a:extLst>
          </p:cNvPr>
          <p:cNvSpPr>
            <a:spLocks noChangeArrowheads="1"/>
          </p:cNvSpPr>
          <p:nvPr/>
        </p:nvSpPr>
        <p:spPr bwMode="auto">
          <a:xfrm>
            <a:off x="395288" y="5229225"/>
            <a:ext cx="2027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None/>
            </a:pPr>
            <a:r>
              <a:rPr lang="en-US" altLang="en-US" sz="2400"/>
              <a:t>JadwalKuliah</a:t>
            </a:r>
          </a:p>
        </p:txBody>
      </p:sp>
      <p:graphicFrame>
        <p:nvGraphicFramePr>
          <p:cNvPr id="90197" name="Group 85">
            <a:extLst>
              <a:ext uri="{FF2B5EF4-FFF2-40B4-BE49-F238E27FC236}">
                <a16:creationId xmlns:a16="http://schemas.microsoft.com/office/drawing/2014/main" id="{DA2B2637-0B36-4F55-871B-9FD6D61EEA4C}"/>
              </a:ext>
            </a:extLst>
          </p:cNvPr>
          <p:cNvGraphicFramePr>
            <a:graphicFrameLocks noGrp="1"/>
          </p:cNvGraphicFramePr>
          <p:nvPr>
            <p:ph sz="quarter" idx="3"/>
            <p:extLst>
              <p:ext uri="{D42A27DB-BD31-4B8C-83A1-F6EECF244321}">
                <p14:modId xmlns:p14="http://schemas.microsoft.com/office/powerpoint/2010/main" val="342377367"/>
              </p:ext>
            </p:extLst>
          </p:nvPr>
        </p:nvGraphicFramePr>
        <p:xfrm>
          <a:off x="755650" y="5734050"/>
          <a:ext cx="7272338" cy="487363"/>
        </p:xfrm>
        <a:graphic>
          <a:graphicData uri="http://schemas.openxmlformats.org/drawingml/2006/table">
            <a:tbl>
              <a:tblPr/>
              <a:tblGrid>
                <a:gridCol w="1152525">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439863">
                  <a:extLst>
                    <a:ext uri="{9D8B030D-6E8A-4147-A177-3AD203B41FA5}">
                      <a16:colId xmlns:a16="http://schemas.microsoft.com/office/drawing/2014/main" val="20004"/>
                    </a:ext>
                  </a:extLst>
                </a:gridCol>
                <a:gridCol w="1511300">
                  <a:extLst>
                    <a:ext uri="{9D8B030D-6E8A-4147-A177-3AD203B41FA5}">
                      <a16:colId xmlns:a16="http://schemas.microsoft.com/office/drawing/2014/main" val="20005"/>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sng" strike="noStrike" cap="none" normalizeH="0" baseline="0" dirty="0" err="1">
                          <a:ln>
                            <a:noFill/>
                          </a:ln>
                          <a:solidFill>
                            <a:schemeClr val="tx1"/>
                          </a:solidFill>
                          <a:effectLst/>
                          <a:latin typeface="Arial" charset="0"/>
                        </a:rPr>
                        <a:t>Kodekul</a:t>
                      </a:r>
                      <a:r>
                        <a:rPr kumimoji="0" lang="en-US" sz="18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NamaKul</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Dosen</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Kelas</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JadwalHari</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JadwalJam</a:t>
                      </a:r>
                      <a:r>
                        <a:rPr kumimoji="0" lang="en-US" sz="1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a:bodyPr>
          <a:lstStyle/>
          <a:p>
            <a:r>
              <a:rPr lang="it-IT" sz="2800" b="1" dirty="0">
                <a:solidFill>
                  <a:schemeClr val="accent1">
                    <a:lumMod val="50000"/>
                  </a:schemeClr>
                </a:solidFill>
                <a:latin typeface="+mn-lt"/>
              </a:rPr>
              <a:t>4. normalisasi KEDUA (</a:t>
            </a:r>
            <a:r>
              <a:rPr lang="it-IT" sz="2800" b="1" cap="none" dirty="0">
                <a:solidFill>
                  <a:schemeClr val="accent1">
                    <a:lumMod val="50000"/>
                  </a:schemeClr>
                </a:solidFill>
                <a:latin typeface="+mn-lt"/>
              </a:rPr>
              <a:t>2 NF)</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28</a:t>
            </a:fld>
            <a:endParaRPr lang="id-ID"/>
          </a:p>
        </p:txBody>
      </p:sp>
      <p:pic>
        <p:nvPicPr>
          <p:cNvPr id="6" name="Picture 5">
            <a:extLst>
              <a:ext uri="{FF2B5EF4-FFF2-40B4-BE49-F238E27FC236}">
                <a16:creationId xmlns:a16="http://schemas.microsoft.com/office/drawing/2014/main" id="{FBDA1246-7C19-49FB-BE39-2E50C9FA9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3396259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536" y="332656"/>
            <a:ext cx="7633742" cy="1143000"/>
          </a:xfrm>
        </p:spPr>
        <p:txBody>
          <a:bodyPr>
            <a:noAutofit/>
          </a:bodyPr>
          <a:lstStyle/>
          <a:p>
            <a:pPr algn="l"/>
            <a:r>
              <a:rPr lang="id-ID" altLang="en-US" sz="3200" b="1" dirty="0">
                <a:solidFill>
                  <a:schemeClr val="accent1">
                    <a:lumMod val="50000"/>
                  </a:schemeClr>
                </a:solidFill>
                <a:latin typeface="+mn-lt"/>
              </a:rPr>
              <a:t>Normalisasi Kedua </a:t>
            </a:r>
            <a:br>
              <a:rPr lang="en-US" altLang="en-US" sz="3200" b="1" dirty="0">
                <a:solidFill>
                  <a:schemeClr val="accent1">
                    <a:lumMod val="50000"/>
                  </a:schemeClr>
                </a:solidFill>
                <a:latin typeface="+mn-lt"/>
              </a:rPr>
            </a:br>
            <a:r>
              <a:rPr lang="id-ID" altLang="en-US" sz="3200" b="1" dirty="0">
                <a:solidFill>
                  <a:schemeClr val="accent1">
                    <a:lumMod val="50000"/>
                  </a:schemeClr>
                </a:solidFill>
                <a:latin typeface="+mn-lt"/>
              </a:rPr>
              <a:t>(</a:t>
            </a:r>
            <a:r>
              <a:rPr lang="id-ID" altLang="en-US" sz="3200" b="1" i="1" dirty="0">
                <a:solidFill>
                  <a:schemeClr val="accent1">
                    <a:lumMod val="50000"/>
                  </a:schemeClr>
                </a:solidFill>
                <a:latin typeface="+mn-lt"/>
              </a:rPr>
              <a:t>2nd Normal Form</a:t>
            </a:r>
            <a:r>
              <a:rPr lang="id-ID" altLang="en-US" sz="3200" b="1" dirty="0">
                <a:solidFill>
                  <a:schemeClr val="accent1">
                    <a:lumMod val="50000"/>
                  </a:schemeClr>
                </a:solidFill>
                <a:latin typeface="+mn-lt"/>
              </a:rPr>
              <a:t>) </a:t>
            </a:r>
          </a:p>
        </p:txBody>
      </p:sp>
      <p:sp>
        <p:nvSpPr>
          <p:cNvPr id="25603" name="Rectangle 3"/>
          <p:cNvSpPr>
            <a:spLocks noGrp="1" noChangeArrowheads="1"/>
          </p:cNvSpPr>
          <p:nvPr>
            <p:ph type="body" idx="1"/>
          </p:nvPr>
        </p:nvSpPr>
        <p:spPr>
          <a:xfrm>
            <a:off x="251520" y="1512890"/>
            <a:ext cx="8320980" cy="3211511"/>
          </a:xfrm>
        </p:spPr>
        <p:txBody>
          <a:bodyPr>
            <a:noAutofit/>
          </a:bodyPr>
          <a:lstStyle/>
          <a:p>
            <a:pPr eaLnBrk="1" hangingPunct="1"/>
            <a:r>
              <a:rPr lang="id-ID" altLang="en-US" sz="2400" b="1" dirty="0">
                <a:solidFill>
                  <a:schemeClr val="tx2">
                    <a:lumMod val="50000"/>
                  </a:schemeClr>
                </a:solidFill>
              </a:rPr>
              <a:t>Aturan : </a:t>
            </a:r>
            <a:endParaRPr lang="en-US" altLang="en-US" sz="2400" b="1" dirty="0">
              <a:solidFill>
                <a:schemeClr val="tx2">
                  <a:lumMod val="50000"/>
                </a:schemeClr>
              </a:solidFill>
            </a:endParaRPr>
          </a:p>
          <a:p>
            <a:pPr lvl="1"/>
            <a:r>
              <a:rPr lang="id-ID" altLang="en-US" sz="2400" dirty="0">
                <a:solidFill>
                  <a:schemeClr val="tx2">
                    <a:lumMod val="50000"/>
                  </a:schemeClr>
                </a:solidFill>
              </a:rPr>
              <a:t>Sudah memenuhi dalam bentuk normal kesatu</a:t>
            </a:r>
            <a:r>
              <a:rPr lang="en-US" altLang="en-US" sz="2400" dirty="0">
                <a:solidFill>
                  <a:schemeClr val="tx2">
                    <a:lumMod val="50000"/>
                  </a:schemeClr>
                </a:solidFill>
              </a:rPr>
              <a:t> (1NF)</a:t>
            </a:r>
          </a:p>
          <a:p>
            <a:pPr lvl="1"/>
            <a:r>
              <a:rPr lang="en-US" altLang="en-US" sz="2400" dirty="0" err="1">
                <a:solidFill>
                  <a:schemeClr val="tx2">
                    <a:lumMod val="50000"/>
                  </a:schemeClr>
                </a:solidFill>
              </a:rPr>
              <a:t>Semua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en-US" altLang="en-US" sz="2400" dirty="0">
                <a:solidFill>
                  <a:schemeClr val="tx2">
                    <a:lumMod val="50000"/>
                  </a:schemeClr>
                </a:solidFill>
              </a:rPr>
              <a:t> </a:t>
            </a:r>
            <a:r>
              <a:rPr lang="en-US" altLang="en-US" sz="2400" dirty="0" err="1">
                <a:solidFill>
                  <a:schemeClr val="tx2">
                    <a:lumMod val="50000"/>
                  </a:schemeClr>
                </a:solidFill>
              </a:rPr>
              <a:t>bukan</a:t>
            </a:r>
            <a:r>
              <a:rPr lang="en-US" altLang="en-US" sz="2400" dirty="0">
                <a:solidFill>
                  <a:schemeClr val="tx2">
                    <a:lumMod val="50000"/>
                  </a:schemeClr>
                </a:solidFill>
              </a:rPr>
              <a:t> </a:t>
            </a:r>
            <a:r>
              <a:rPr lang="id-ID" altLang="en-US" sz="2400" dirty="0">
                <a:solidFill>
                  <a:schemeClr val="tx2">
                    <a:lumMod val="50000"/>
                  </a:schemeClr>
                </a:solidFill>
              </a:rPr>
              <a:t>key primer </a:t>
            </a:r>
            <a:r>
              <a:rPr lang="en-US" altLang="en-US" sz="2400" dirty="0" err="1">
                <a:solidFill>
                  <a:schemeClr val="tx2">
                    <a:lumMod val="50000"/>
                  </a:schemeClr>
                </a:solidFill>
              </a:rPr>
              <a:t>hanya</a:t>
            </a:r>
            <a:r>
              <a:rPr lang="en-US" altLang="en-US" sz="2400" dirty="0">
                <a:solidFill>
                  <a:schemeClr val="tx2">
                    <a:lumMod val="50000"/>
                  </a:schemeClr>
                </a:solidFill>
              </a:rPr>
              <a:t> </a:t>
            </a:r>
            <a:r>
              <a:rPr lang="en-US" altLang="en-US" sz="2400" dirty="0" err="1">
                <a:solidFill>
                  <a:schemeClr val="tx2">
                    <a:lumMod val="50000"/>
                  </a:schemeClr>
                </a:solidFill>
              </a:rPr>
              <a:t>boleh</a:t>
            </a:r>
            <a:r>
              <a:rPr lang="en-US" altLang="en-US" sz="2400" dirty="0">
                <a:solidFill>
                  <a:schemeClr val="tx2">
                    <a:lumMod val="50000"/>
                  </a:schemeClr>
                </a:solidFill>
              </a:rPr>
              <a:t> </a:t>
            </a:r>
            <a:r>
              <a:rPr lang="id-ID" altLang="en-US" sz="2400" dirty="0">
                <a:solidFill>
                  <a:schemeClr val="tx2">
                    <a:lumMod val="50000"/>
                  </a:schemeClr>
                </a:solidFill>
              </a:rPr>
              <a:t>memiliki ke</a:t>
            </a:r>
            <a:r>
              <a:rPr lang="en-US" altLang="en-US" sz="2400" dirty="0" err="1">
                <a:solidFill>
                  <a:schemeClr val="tx2">
                    <a:lumMod val="50000"/>
                  </a:schemeClr>
                </a:solidFill>
              </a:rPr>
              <a:t>tergantung</a:t>
            </a:r>
            <a:r>
              <a:rPr lang="id-ID" altLang="en-US" sz="2400" dirty="0">
                <a:solidFill>
                  <a:schemeClr val="tx2">
                    <a:lumMod val="50000"/>
                  </a:schemeClr>
                </a:solidFill>
              </a:rPr>
              <a:t>an</a:t>
            </a:r>
            <a:r>
              <a:rPr lang="en-US" altLang="en-US" sz="2400" dirty="0">
                <a:solidFill>
                  <a:schemeClr val="tx2">
                    <a:lumMod val="50000"/>
                  </a:schemeClr>
                </a:solidFill>
              </a:rPr>
              <a:t> (functional dependency) </a:t>
            </a:r>
            <a:r>
              <a:rPr lang="en-US" altLang="en-US" sz="2400" dirty="0" err="1">
                <a:solidFill>
                  <a:schemeClr val="tx2">
                    <a:lumMod val="50000"/>
                  </a:schemeClr>
                </a:solidFill>
              </a:rPr>
              <a:t>pada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en-US" altLang="en-US" sz="2400" dirty="0">
                <a:solidFill>
                  <a:schemeClr val="tx2">
                    <a:lumMod val="50000"/>
                  </a:schemeClr>
                </a:solidFill>
              </a:rPr>
              <a:t> </a:t>
            </a:r>
            <a:r>
              <a:rPr lang="id-ID" altLang="en-US" sz="2400" dirty="0">
                <a:solidFill>
                  <a:schemeClr val="tx2">
                    <a:lumMod val="50000"/>
                  </a:schemeClr>
                </a:solidFill>
              </a:rPr>
              <a:t>key primer</a:t>
            </a:r>
            <a:endParaRPr lang="en-US" altLang="en-US" sz="2400" dirty="0">
              <a:solidFill>
                <a:schemeClr val="tx2">
                  <a:lumMod val="50000"/>
                </a:schemeClr>
              </a:solidFill>
            </a:endParaRPr>
          </a:p>
          <a:p>
            <a:pPr lvl="1"/>
            <a:r>
              <a:rPr lang="en-US" altLang="en-US" sz="2400" dirty="0" err="1">
                <a:solidFill>
                  <a:schemeClr val="tx2">
                    <a:lumMod val="50000"/>
                  </a:schemeClr>
                </a:solidFill>
              </a:rPr>
              <a:t>Jika</a:t>
            </a:r>
            <a:r>
              <a:rPr lang="en-US" altLang="en-US" sz="2400" dirty="0">
                <a:solidFill>
                  <a:schemeClr val="tx2">
                    <a:lumMod val="50000"/>
                  </a:schemeClr>
                </a:solidFill>
              </a:rPr>
              <a:t> </a:t>
            </a:r>
            <a:r>
              <a:rPr lang="en-US" altLang="en-US" sz="2400" dirty="0" err="1">
                <a:solidFill>
                  <a:schemeClr val="tx2">
                    <a:lumMod val="50000"/>
                  </a:schemeClr>
                </a:solidFill>
              </a:rPr>
              <a:t>ada</a:t>
            </a:r>
            <a:r>
              <a:rPr lang="id-ID" altLang="en-US" sz="2400" dirty="0">
                <a:solidFill>
                  <a:schemeClr val="tx2">
                    <a:lumMod val="50000"/>
                  </a:schemeClr>
                </a:solidFill>
              </a:rPr>
              <a:t> </a:t>
            </a:r>
            <a:r>
              <a:rPr lang="id-ID" altLang="en-US" sz="2400" b="1" dirty="0">
                <a:solidFill>
                  <a:schemeClr val="tx2">
                    <a:lumMod val="50000"/>
                  </a:schemeClr>
                </a:solidFill>
              </a:rPr>
              <a:t>ketergantungan </a:t>
            </a:r>
            <a:r>
              <a:rPr lang="en-US" altLang="en-US" sz="2400" b="1" dirty="0">
                <a:solidFill>
                  <a:schemeClr val="tx2">
                    <a:lumMod val="50000"/>
                  </a:schemeClr>
                </a:solidFill>
              </a:rPr>
              <a:t> </a:t>
            </a:r>
            <a:r>
              <a:rPr lang="id-ID" altLang="en-US" sz="2400" b="1" dirty="0">
                <a:solidFill>
                  <a:schemeClr val="tx2">
                    <a:lumMod val="50000"/>
                  </a:schemeClr>
                </a:solidFill>
              </a:rPr>
              <a:t>parsial</a:t>
            </a:r>
            <a:r>
              <a:rPr lang="en-US" altLang="en-US" sz="2400" dirty="0">
                <a:solidFill>
                  <a:schemeClr val="tx2">
                    <a:lumMod val="50000"/>
                  </a:schemeClr>
                </a:solidFill>
              </a:rPr>
              <a:t> </a:t>
            </a:r>
            <a:r>
              <a:rPr lang="en-US" altLang="en-US" sz="2400" dirty="0" err="1">
                <a:solidFill>
                  <a:schemeClr val="tx2">
                    <a:lumMod val="50000"/>
                  </a:schemeClr>
                </a:solidFill>
              </a:rPr>
              <a:t>maka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en-US" altLang="en-US" sz="2400" dirty="0">
                <a:solidFill>
                  <a:schemeClr val="tx2">
                    <a:lumMod val="50000"/>
                  </a:schemeClr>
                </a:solidFill>
              </a:rPr>
              <a:t> </a:t>
            </a:r>
            <a:r>
              <a:rPr lang="en-US" altLang="en-US" sz="2400" dirty="0" err="1">
                <a:solidFill>
                  <a:schemeClr val="tx2">
                    <a:lumMod val="50000"/>
                  </a:schemeClr>
                </a:solidFill>
              </a:rPr>
              <a:t>tersebut</a:t>
            </a:r>
            <a:r>
              <a:rPr lang="en-US" altLang="en-US" sz="2400" dirty="0">
                <a:solidFill>
                  <a:schemeClr val="tx2">
                    <a:lumMod val="50000"/>
                  </a:schemeClr>
                </a:solidFill>
              </a:rPr>
              <a:t> </a:t>
            </a:r>
            <a:r>
              <a:rPr lang="en-US" altLang="en-US" sz="2400" dirty="0" err="1">
                <a:solidFill>
                  <a:schemeClr val="tx2">
                    <a:lumMod val="50000"/>
                  </a:schemeClr>
                </a:solidFill>
              </a:rPr>
              <a:t>harus</a:t>
            </a:r>
            <a:r>
              <a:rPr lang="en-US" altLang="en-US" sz="2400" dirty="0">
                <a:solidFill>
                  <a:schemeClr val="tx2">
                    <a:lumMod val="50000"/>
                  </a:schemeClr>
                </a:solidFill>
              </a:rPr>
              <a:t> </a:t>
            </a:r>
            <a:r>
              <a:rPr lang="en-US" altLang="en-US" sz="2400" dirty="0" err="1">
                <a:solidFill>
                  <a:schemeClr val="tx2">
                    <a:lumMod val="50000"/>
                  </a:schemeClr>
                </a:solidFill>
              </a:rPr>
              <a:t>dipisah</a:t>
            </a:r>
            <a:r>
              <a:rPr lang="en-US" altLang="en-US" sz="2400" dirty="0">
                <a:solidFill>
                  <a:schemeClr val="tx2">
                    <a:lumMod val="50000"/>
                  </a:schemeClr>
                </a:solidFill>
              </a:rPr>
              <a:t> </a:t>
            </a:r>
            <a:r>
              <a:rPr lang="en-US" altLang="en-US" sz="2400" dirty="0" err="1">
                <a:solidFill>
                  <a:schemeClr val="tx2">
                    <a:lumMod val="50000"/>
                  </a:schemeClr>
                </a:solidFill>
              </a:rPr>
              <a:t>pada</a:t>
            </a:r>
            <a:r>
              <a:rPr lang="en-US" altLang="en-US" sz="2400" dirty="0">
                <a:solidFill>
                  <a:schemeClr val="tx2">
                    <a:lumMod val="50000"/>
                  </a:schemeClr>
                </a:solidFill>
              </a:rPr>
              <a:t> </a:t>
            </a:r>
            <a:r>
              <a:rPr lang="en-US" altLang="en-US" sz="2400" dirty="0" err="1">
                <a:solidFill>
                  <a:schemeClr val="tx2">
                    <a:lumMod val="50000"/>
                  </a:schemeClr>
                </a:solidFill>
              </a:rPr>
              <a:t>tabel</a:t>
            </a:r>
            <a:r>
              <a:rPr lang="en-US" altLang="en-US" sz="2400" dirty="0">
                <a:solidFill>
                  <a:schemeClr val="tx2">
                    <a:lumMod val="50000"/>
                  </a:schemeClr>
                </a:solidFill>
              </a:rPr>
              <a:t> yang lain</a:t>
            </a:r>
            <a:endParaRPr lang="id-ID" altLang="en-US" sz="2400" dirty="0">
              <a:solidFill>
                <a:schemeClr val="tx2">
                  <a:lumMod val="50000"/>
                </a:schemeClr>
              </a:solidFill>
            </a:endParaRPr>
          </a:p>
          <a:p>
            <a:pPr eaLnBrk="1" hangingPunct="1"/>
            <a:endParaRPr lang="id-ID" altLang="en-US" sz="2400" dirty="0">
              <a:solidFill>
                <a:schemeClr val="tx2">
                  <a:lumMod val="50000"/>
                </a:schemeClr>
              </a:solidFill>
            </a:endParaRPr>
          </a:p>
        </p:txBody>
      </p:sp>
      <p:sp>
        <p:nvSpPr>
          <p:cNvPr id="4" name="Rectangle 3"/>
          <p:cNvSpPr txBox="1">
            <a:spLocks noChangeArrowheads="1"/>
          </p:cNvSpPr>
          <p:nvPr/>
        </p:nvSpPr>
        <p:spPr>
          <a:xfrm>
            <a:off x="395536" y="4897435"/>
            <a:ext cx="8176964" cy="162790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id-ID" altLang="en-US" b="1" dirty="0">
                <a:solidFill>
                  <a:schemeClr val="bg2">
                    <a:lumMod val="25000"/>
                  </a:schemeClr>
                </a:solidFill>
              </a:rPr>
              <a:t>*Ket. Tambahan :</a:t>
            </a:r>
          </a:p>
          <a:p>
            <a:pPr marL="0" indent="0">
              <a:buNone/>
            </a:pPr>
            <a:r>
              <a:rPr lang="id-ID" altLang="en-US" sz="1800" dirty="0">
                <a:solidFill>
                  <a:schemeClr val="bg2">
                    <a:lumMod val="25000"/>
                  </a:schemeClr>
                </a:solidFill>
              </a:rPr>
              <a:t>Ketergantungan parsial ---&gt; hanya tergantung pada sebagian key primer</a:t>
            </a:r>
          </a:p>
        </p:txBody>
      </p:sp>
      <p:sp>
        <p:nvSpPr>
          <p:cNvPr id="2" name="Slide Number Placeholder 1">
            <a:extLst>
              <a:ext uri="{FF2B5EF4-FFF2-40B4-BE49-F238E27FC236}">
                <a16:creationId xmlns:a16="http://schemas.microsoft.com/office/drawing/2014/main" id="{79AF6D47-C2F3-428D-AE7F-28659E7B9AF4}"/>
              </a:ext>
            </a:extLst>
          </p:cNvPr>
          <p:cNvSpPr>
            <a:spLocks noGrp="1"/>
          </p:cNvSpPr>
          <p:nvPr>
            <p:ph type="sldNum" sz="quarter" idx="12"/>
          </p:nvPr>
        </p:nvSpPr>
        <p:spPr/>
        <p:txBody>
          <a:bodyPr/>
          <a:lstStyle/>
          <a:p>
            <a:fld id="{C5D243CA-806E-402E-87EA-B001B6507DFC}" type="slidenum">
              <a:rPr lang="id-ID" smtClean="0"/>
              <a:t>29</a:t>
            </a:fld>
            <a:endParaRPr lang="id-ID"/>
          </a:p>
        </p:txBody>
      </p:sp>
    </p:spTree>
    <p:extLst>
      <p:ext uri="{BB962C8B-B14F-4D97-AF65-F5344CB8AC3E}">
        <p14:creationId xmlns:p14="http://schemas.microsoft.com/office/powerpoint/2010/main" val="268160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fontScale="90000"/>
          </a:bodyPr>
          <a:lstStyle/>
          <a:p>
            <a:r>
              <a:rPr lang="it-IT" sz="2800" b="1" dirty="0">
                <a:solidFill>
                  <a:schemeClr val="accent1">
                    <a:lumMod val="50000"/>
                  </a:schemeClr>
                </a:solidFill>
                <a:latin typeface="+mn-lt"/>
              </a:rPr>
              <a:t>1. </a:t>
            </a:r>
            <a:r>
              <a:rPr lang="it-IT" sz="2800" b="1" cap="none" dirty="0">
                <a:solidFill>
                  <a:schemeClr val="accent1">
                    <a:lumMod val="50000"/>
                  </a:schemeClr>
                </a:solidFill>
                <a:latin typeface="+mn-lt"/>
              </a:rPr>
              <a:t>Konsep Normalisasi Dan Ketergantungan Fungsional</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3</a:t>
            </a:fld>
            <a:endParaRPr lang="id-ID"/>
          </a:p>
        </p:txBody>
      </p:sp>
      <p:pic>
        <p:nvPicPr>
          <p:cNvPr id="8" name="Picture 7">
            <a:extLst>
              <a:ext uri="{FF2B5EF4-FFF2-40B4-BE49-F238E27FC236}">
                <a16:creationId xmlns:a16="http://schemas.microsoft.com/office/drawing/2014/main" id="{6A5E6CD9-BDB6-4072-BA58-F61884069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1914468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0075" y="80962"/>
            <a:ext cx="8229600" cy="1139825"/>
          </a:xfrm>
        </p:spPr>
        <p:txBody>
          <a:bodyPr>
            <a:normAutofit/>
          </a:bodyPr>
          <a:lstStyle/>
          <a:p>
            <a:pPr algn="l"/>
            <a:r>
              <a:rPr lang="en-US" altLang="en-US" sz="3200" b="1" dirty="0" err="1">
                <a:solidFill>
                  <a:schemeClr val="accent1">
                    <a:lumMod val="50000"/>
                  </a:schemeClr>
                </a:solidFill>
                <a:latin typeface="+mn-lt"/>
              </a:rPr>
              <a:t>Contoh</a:t>
            </a:r>
            <a:r>
              <a:rPr lang="id-ID" altLang="en-US" sz="3200" b="1" dirty="0">
                <a:solidFill>
                  <a:schemeClr val="accent1">
                    <a:lumMod val="50000"/>
                  </a:schemeClr>
                </a:solidFill>
                <a:latin typeface="+mn-lt"/>
              </a:rPr>
              <a:t> 2NF</a:t>
            </a:r>
            <a:endParaRPr lang="en-US" altLang="en-US" sz="3200" b="1" dirty="0">
              <a:solidFill>
                <a:schemeClr val="accent1">
                  <a:lumMod val="50000"/>
                </a:schemeClr>
              </a:solidFill>
              <a:latin typeface="+mn-lt"/>
            </a:endParaRPr>
          </a:p>
        </p:txBody>
      </p:sp>
      <p:sp>
        <p:nvSpPr>
          <p:cNvPr id="26627" name="Rectangle 3"/>
          <p:cNvSpPr>
            <a:spLocks noGrp="1" noChangeArrowheads="1"/>
          </p:cNvSpPr>
          <p:nvPr>
            <p:ph type="body" sz="half" idx="1"/>
          </p:nvPr>
        </p:nvSpPr>
        <p:spPr>
          <a:xfrm>
            <a:off x="368095" y="1220787"/>
            <a:ext cx="7778006" cy="1009649"/>
          </a:xfrm>
        </p:spPr>
        <p:txBody>
          <a:bodyPr>
            <a:normAutofit fontScale="92500" lnSpcReduction="20000"/>
          </a:bodyPr>
          <a:lstStyle/>
          <a:p>
            <a:pPr marL="0" indent="0">
              <a:buNone/>
            </a:pPr>
            <a:r>
              <a:rPr lang="id-ID" altLang="en-US" dirty="0">
                <a:solidFill>
                  <a:schemeClr val="tx2">
                    <a:lumMod val="50000"/>
                  </a:schemeClr>
                </a:solidFill>
              </a:rPr>
              <a:t>Dengan menggunakan acuan tabel universal pada slide sebelumnya, </a:t>
            </a:r>
          </a:p>
          <a:p>
            <a:pPr marL="0" indent="0">
              <a:buNone/>
            </a:pPr>
            <a:r>
              <a:rPr lang="en-US" altLang="en-US" dirty="0" err="1">
                <a:solidFill>
                  <a:schemeClr val="tx2">
                    <a:lumMod val="50000"/>
                  </a:schemeClr>
                </a:solidFill>
              </a:rPr>
              <a:t>Tabel</a:t>
            </a:r>
            <a:r>
              <a:rPr lang="en-US" altLang="en-US" dirty="0">
                <a:solidFill>
                  <a:schemeClr val="tx2">
                    <a:lumMod val="50000"/>
                  </a:schemeClr>
                </a:solidFill>
              </a:rPr>
              <a:t> </a:t>
            </a:r>
            <a:r>
              <a:rPr lang="en-US" altLang="en-US" dirty="0" err="1">
                <a:solidFill>
                  <a:schemeClr val="tx2">
                    <a:lumMod val="50000"/>
                  </a:schemeClr>
                </a:solidFill>
              </a:rPr>
              <a:t>berikut</a:t>
            </a:r>
            <a:r>
              <a:rPr lang="en-US" altLang="en-US" dirty="0">
                <a:solidFill>
                  <a:schemeClr val="tx2">
                    <a:lumMod val="50000"/>
                  </a:schemeClr>
                </a:solidFill>
              </a:rPr>
              <a:t> </a:t>
            </a:r>
            <a:r>
              <a:rPr lang="en-US" altLang="en-US" dirty="0" err="1">
                <a:solidFill>
                  <a:schemeClr val="tx2">
                    <a:lumMod val="50000"/>
                  </a:schemeClr>
                </a:solidFill>
              </a:rPr>
              <a:t>memenuhi</a:t>
            </a:r>
            <a:r>
              <a:rPr lang="en-US" altLang="en-US" dirty="0">
                <a:solidFill>
                  <a:schemeClr val="tx2">
                    <a:lumMod val="50000"/>
                  </a:schemeClr>
                </a:solidFill>
              </a:rPr>
              <a:t> 1NF </a:t>
            </a:r>
            <a:r>
              <a:rPr lang="en-US" altLang="en-US" dirty="0" err="1">
                <a:solidFill>
                  <a:schemeClr val="tx2">
                    <a:lumMod val="50000"/>
                  </a:schemeClr>
                </a:solidFill>
              </a:rPr>
              <a:t>tapi</a:t>
            </a:r>
            <a:r>
              <a:rPr lang="en-US" altLang="en-US" dirty="0">
                <a:solidFill>
                  <a:schemeClr val="tx2">
                    <a:lumMod val="50000"/>
                  </a:schemeClr>
                </a:solidFill>
              </a:rPr>
              <a:t> </a:t>
            </a:r>
            <a:r>
              <a:rPr lang="en-US" altLang="en-US" dirty="0" err="1">
                <a:solidFill>
                  <a:schemeClr val="tx2">
                    <a:lumMod val="50000"/>
                  </a:schemeClr>
                </a:solidFill>
              </a:rPr>
              <a:t>tidak</a:t>
            </a:r>
            <a:r>
              <a:rPr lang="en-US" altLang="en-US" dirty="0">
                <a:solidFill>
                  <a:schemeClr val="tx2">
                    <a:lumMod val="50000"/>
                  </a:schemeClr>
                </a:solidFill>
              </a:rPr>
              <a:t> </a:t>
            </a:r>
            <a:r>
              <a:rPr lang="en-US" altLang="en-US" dirty="0" err="1">
                <a:solidFill>
                  <a:schemeClr val="tx2">
                    <a:lumMod val="50000"/>
                  </a:schemeClr>
                </a:solidFill>
              </a:rPr>
              <a:t>termasuk</a:t>
            </a:r>
            <a:r>
              <a:rPr lang="en-US" altLang="en-US" dirty="0">
                <a:solidFill>
                  <a:schemeClr val="tx2">
                    <a:lumMod val="50000"/>
                  </a:schemeClr>
                </a:solidFill>
              </a:rPr>
              <a:t> 2NF:</a:t>
            </a:r>
          </a:p>
        </p:txBody>
      </p:sp>
      <p:graphicFrame>
        <p:nvGraphicFramePr>
          <p:cNvPr id="94248" name="Group 40"/>
          <p:cNvGraphicFramePr>
            <a:graphicFrameLocks noGrp="1"/>
          </p:cNvGraphicFramePr>
          <p:nvPr>
            <p:ph sz="half" idx="2"/>
            <p:extLst>
              <p:ext uri="{D42A27DB-BD31-4B8C-83A1-F6EECF244321}">
                <p14:modId xmlns:p14="http://schemas.microsoft.com/office/powerpoint/2010/main" val="2979685538"/>
              </p:ext>
            </p:extLst>
          </p:nvPr>
        </p:nvGraphicFramePr>
        <p:xfrm>
          <a:off x="1595440" y="2414588"/>
          <a:ext cx="6550661" cy="431800"/>
        </p:xfrm>
        <a:graphic>
          <a:graphicData uri="http://schemas.openxmlformats.org/drawingml/2006/table">
            <a:tbl>
              <a:tblPr/>
              <a:tblGrid>
                <a:gridCol w="502285">
                  <a:extLst>
                    <a:ext uri="{9D8B030D-6E8A-4147-A177-3AD203B41FA5}">
                      <a16:colId xmlns:a16="http://schemas.microsoft.com/office/drawing/2014/main" val="20000"/>
                    </a:ext>
                  </a:extLst>
                </a:gridCol>
                <a:gridCol w="1113472">
                  <a:extLst>
                    <a:ext uri="{9D8B030D-6E8A-4147-A177-3AD203B41FA5}">
                      <a16:colId xmlns:a16="http://schemas.microsoft.com/office/drawing/2014/main" val="20001"/>
                    </a:ext>
                  </a:extLst>
                </a:gridCol>
                <a:gridCol w="1211898">
                  <a:extLst>
                    <a:ext uri="{9D8B030D-6E8A-4147-A177-3AD203B41FA5}">
                      <a16:colId xmlns:a16="http://schemas.microsoft.com/office/drawing/2014/main" val="20002"/>
                    </a:ext>
                  </a:extLst>
                </a:gridCol>
                <a:gridCol w="913448">
                  <a:extLst>
                    <a:ext uri="{9D8B030D-6E8A-4147-A177-3AD203B41FA5}">
                      <a16:colId xmlns:a16="http://schemas.microsoft.com/office/drawing/2014/main" val="20003"/>
                    </a:ext>
                  </a:extLst>
                </a:gridCol>
                <a:gridCol w="1024572">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1199198">
                  <a:extLst>
                    <a:ext uri="{9D8B030D-6E8A-4147-A177-3AD203B41FA5}">
                      <a16:colId xmlns:a16="http://schemas.microsoft.com/office/drawing/2014/main" val="20006"/>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nim</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nama_mhs</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alamat_mhs</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kode-kul</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Nama_kul</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sks</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Indeks_nilai</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646" name="Rectangle 46"/>
          <p:cNvSpPr>
            <a:spLocks noChangeArrowheads="1"/>
          </p:cNvSpPr>
          <p:nvPr/>
        </p:nvSpPr>
        <p:spPr bwMode="auto">
          <a:xfrm>
            <a:off x="1494236" y="2997200"/>
            <a:ext cx="567809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0838" indent="-35083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Char char="Ø"/>
            </a:pPr>
            <a:r>
              <a:rPr lang="en-US" altLang="en-US" sz="1700" dirty="0" err="1">
                <a:solidFill>
                  <a:schemeClr val="tx2">
                    <a:lumMod val="50000"/>
                  </a:schemeClr>
                </a:solidFill>
                <a:latin typeface="+mn-lt"/>
              </a:rPr>
              <a:t>Tidak</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memenuhi</a:t>
            </a:r>
            <a:r>
              <a:rPr lang="en-US" altLang="en-US" sz="1700" dirty="0">
                <a:solidFill>
                  <a:schemeClr val="tx2">
                    <a:lumMod val="50000"/>
                  </a:schemeClr>
                </a:solidFill>
                <a:latin typeface="+mn-lt"/>
              </a:rPr>
              <a:t> 2NF, </a:t>
            </a:r>
            <a:r>
              <a:rPr lang="en-US" altLang="en-US" sz="1700" dirty="0" err="1">
                <a:solidFill>
                  <a:schemeClr val="tx2">
                    <a:lumMod val="50000"/>
                  </a:schemeClr>
                </a:solidFill>
                <a:latin typeface="+mn-lt"/>
              </a:rPr>
              <a:t>karena</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yang </a:t>
            </a:r>
            <a:r>
              <a:rPr lang="en-US" altLang="en-US" sz="1700" dirty="0" err="1">
                <a:solidFill>
                  <a:schemeClr val="tx2">
                    <a:lumMod val="50000"/>
                  </a:schemeClr>
                </a:solidFill>
                <a:latin typeface="+mn-lt"/>
              </a:rPr>
              <a:t>dianggap</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sebagai</a:t>
            </a:r>
            <a:r>
              <a:rPr lang="en-US" altLang="en-US" sz="1700" dirty="0">
                <a:solidFill>
                  <a:schemeClr val="tx2">
                    <a:lumMod val="50000"/>
                  </a:schemeClr>
                </a:solidFill>
                <a:latin typeface="+mn-lt"/>
              </a:rPr>
              <a:t> key </a:t>
            </a:r>
            <a:r>
              <a:rPr lang="id-ID" altLang="en-US" sz="1700" dirty="0">
                <a:solidFill>
                  <a:schemeClr val="tx2">
                    <a:lumMod val="50000"/>
                  </a:schemeClr>
                </a:solidFill>
                <a:latin typeface="+mn-lt"/>
              </a:rPr>
              <a:t>primer </a:t>
            </a:r>
            <a:r>
              <a:rPr lang="en-US" altLang="en-US" sz="1700" dirty="0" err="1">
                <a:solidFill>
                  <a:schemeClr val="tx2">
                    <a:lumMod val="50000"/>
                  </a:schemeClr>
                </a:solidFill>
                <a:latin typeface="+mn-lt"/>
              </a:rPr>
              <a:t>sedangkan</a:t>
            </a:r>
            <a:r>
              <a:rPr lang="en-US" altLang="en-US" sz="1700" dirty="0">
                <a:solidFill>
                  <a:schemeClr val="tx2">
                    <a:lumMod val="50000"/>
                  </a:schemeClr>
                </a:solidFill>
                <a:latin typeface="+mn-lt"/>
              </a:rPr>
              <a:t>:</a:t>
            </a: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mhs_nama</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mhs_alamat</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	  </a:t>
            </a:r>
            <a:r>
              <a:rPr lang="en-US"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mk_nama</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mk_sks</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indeks_nilai</a:t>
            </a:r>
            <a:endParaRPr lang="en-US" altLang="en-US" sz="1700" dirty="0">
              <a:solidFill>
                <a:schemeClr val="tx2">
                  <a:lumMod val="50000"/>
                </a:schemeClr>
              </a:solidFill>
              <a:latin typeface="+mn-lt"/>
            </a:endParaRPr>
          </a:p>
        </p:txBody>
      </p:sp>
      <p:sp>
        <p:nvSpPr>
          <p:cNvPr id="26647" name="Line 48"/>
          <p:cNvSpPr>
            <a:spLocks noChangeShapeType="1"/>
          </p:cNvSpPr>
          <p:nvPr/>
        </p:nvSpPr>
        <p:spPr bwMode="auto">
          <a:xfrm flipH="1">
            <a:off x="4572000" y="3556744"/>
            <a:ext cx="53578"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Line 49"/>
          <p:cNvSpPr>
            <a:spLocks noChangeShapeType="1"/>
          </p:cNvSpPr>
          <p:nvPr/>
        </p:nvSpPr>
        <p:spPr bwMode="auto">
          <a:xfrm flipH="1">
            <a:off x="4598789" y="3867560"/>
            <a:ext cx="53578" cy="287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50"/>
          <p:cNvSpPr>
            <a:spLocks noChangeShapeType="1"/>
          </p:cNvSpPr>
          <p:nvPr/>
        </p:nvSpPr>
        <p:spPr bwMode="auto">
          <a:xfrm flipH="1">
            <a:off x="4567958" y="4222503"/>
            <a:ext cx="53578" cy="287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Line 51"/>
          <p:cNvSpPr>
            <a:spLocks noChangeShapeType="1"/>
          </p:cNvSpPr>
          <p:nvPr/>
        </p:nvSpPr>
        <p:spPr bwMode="auto">
          <a:xfrm flipH="1">
            <a:off x="4572000" y="4580627"/>
            <a:ext cx="53578"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Rectangle 53"/>
          <p:cNvSpPr>
            <a:spLocks noChangeArrowheads="1"/>
          </p:cNvSpPr>
          <p:nvPr/>
        </p:nvSpPr>
        <p:spPr bwMode="auto">
          <a:xfrm>
            <a:off x="445073" y="5661027"/>
            <a:ext cx="7871344"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96875" indent="-39687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50838" indent="-350838" eaLnBrk="1" hangingPunct="1">
              <a:spcBef>
                <a:spcPct val="20000"/>
              </a:spcBef>
              <a:buClr>
                <a:schemeClr val="hlink"/>
              </a:buClr>
              <a:buSzPct val="80000"/>
              <a:buFont typeface="Wingdings" panose="05000000000000000000" pitchFamily="2" charset="2"/>
              <a:buChar char="Ø"/>
            </a:pPr>
            <a:r>
              <a:rPr lang="en-US" altLang="en-US" sz="2000" dirty="0" err="1">
                <a:solidFill>
                  <a:schemeClr val="tx2">
                    <a:lumMod val="50000"/>
                  </a:schemeClr>
                </a:solidFill>
                <a:latin typeface="+mn-lt"/>
              </a:rPr>
              <a:t>Tabel</a:t>
            </a:r>
            <a:r>
              <a:rPr lang="en-US" altLang="en-US" sz="2000" dirty="0">
                <a:solidFill>
                  <a:schemeClr val="tx2">
                    <a:lumMod val="50000"/>
                  </a:schemeClr>
                </a:solidFill>
                <a:latin typeface="+mn-lt"/>
              </a:rPr>
              <a:t> di </a:t>
            </a:r>
            <a:r>
              <a:rPr lang="en-US" altLang="en-US" sz="2000" dirty="0" err="1">
                <a:solidFill>
                  <a:schemeClr val="tx2">
                    <a:lumMod val="50000"/>
                  </a:schemeClr>
                </a:solidFill>
                <a:latin typeface="+mn-lt"/>
              </a:rPr>
              <a:t>atas</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perlu</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didekomposisi</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menjadi</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beberapa</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tabel</a:t>
            </a:r>
            <a:r>
              <a:rPr lang="en-US" altLang="en-US" sz="2000" dirty="0">
                <a:solidFill>
                  <a:schemeClr val="tx2">
                    <a:lumMod val="50000"/>
                  </a:schemeClr>
                </a:solidFill>
                <a:latin typeface="+mn-lt"/>
              </a:rPr>
              <a:t> yang </a:t>
            </a:r>
            <a:r>
              <a:rPr lang="en-US" altLang="en-US" sz="2000" dirty="0" err="1">
                <a:solidFill>
                  <a:schemeClr val="tx2">
                    <a:lumMod val="50000"/>
                  </a:schemeClr>
                </a:solidFill>
                <a:latin typeface="+mn-lt"/>
              </a:rPr>
              <a:t>memenuhi</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syarat</a:t>
            </a:r>
            <a:r>
              <a:rPr lang="en-US" altLang="en-US" sz="2000" dirty="0">
                <a:solidFill>
                  <a:schemeClr val="tx2">
                    <a:lumMod val="50000"/>
                  </a:schemeClr>
                </a:solidFill>
                <a:latin typeface="+mn-lt"/>
              </a:rPr>
              <a:t> 2NF </a:t>
            </a:r>
          </a:p>
        </p:txBody>
      </p:sp>
      <p:sp>
        <p:nvSpPr>
          <p:cNvPr id="11" name="Line 51">
            <a:extLst>
              <a:ext uri="{FF2B5EF4-FFF2-40B4-BE49-F238E27FC236}">
                <a16:creationId xmlns:a16="http://schemas.microsoft.com/office/drawing/2014/main" id="{64D8A21F-5B90-49E3-B4D9-469B01C6E8FB}"/>
              </a:ext>
            </a:extLst>
          </p:cNvPr>
          <p:cNvSpPr>
            <a:spLocks noChangeShapeType="1"/>
          </p:cNvSpPr>
          <p:nvPr/>
        </p:nvSpPr>
        <p:spPr bwMode="auto">
          <a:xfrm flipH="1">
            <a:off x="4584915" y="4854212"/>
            <a:ext cx="53578"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a:extLst>
              <a:ext uri="{FF2B5EF4-FFF2-40B4-BE49-F238E27FC236}">
                <a16:creationId xmlns:a16="http://schemas.microsoft.com/office/drawing/2014/main" id="{0C745189-591E-4546-AD51-BCD8842EA808}"/>
              </a:ext>
            </a:extLst>
          </p:cNvPr>
          <p:cNvSpPr>
            <a:spLocks noGrp="1"/>
          </p:cNvSpPr>
          <p:nvPr>
            <p:ph type="sldNum" sz="quarter" idx="12"/>
          </p:nvPr>
        </p:nvSpPr>
        <p:spPr/>
        <p:txBody>
          <a:bodyPr/>
          <a:lstStyle/>
          <a:p>
            <a:fld id="{4D3720C0-CB5D-4750-8E88-07D92F731BA4}" type="slidenum">
              <a:rPr lang="en-US" altLang="en-US" smtClean="0"/>
              <a:pPr/>
              <a:t>30</a:t>
            </a:fld>
            <a:endParaRPr lang="en-US" altLang="en-US"/>
          </a:p>
        </p:txBody>
      </p:sp>
    </p:spTree>
    <p:extLst>
      <p:ext uri="{BB962C8B-B14F-4D97-AF65-F5344CB8AC3E}">
        <p14:creationId xmlns:p14="http://schemas.microsoft.com/office/powerpoint/2010/main" val="776183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539552" y="1528916"/>
            <a:ext cx="82942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0" eaLnBrk="1" hangingPunct="1"/>
            <a:r>
              <a:rPr lang="en-US" altLang="en-US" sz="2200" dirty="0">
                <a:solidFill>
                  <a:schemeClr val="tx2">
                    <a:lumMod val="50000"/>
                  </a:schemeClr>
                </a:solidFill>
              </a:rPr>
              <a:t>{</a:t>
            </a:r>
            <a:r>
              <a:rPr lang="id-ID" altLang="en-US" sz="2200" dirty="0">
                <a:solidFill>
                  <a:schemeClr val="tx2">
                    <a:lumMod val="50000"/>
                  </a:schemeClr>
                </a:solidFill>
              </a:rPr>
              <a:t>nim</a:t>
            </a:r>
            <a:r>
              <a:rPr lang="en-US" altLang="en-US" sz="2200" dirty="0">
                <a:solidFill>
                  <a:schemeClr val="tx2">
                    <a:lumMod val="50000"/>
                  </a:schemeClr>
                </a:solidFill>
              </a:rPr>
              <a:t>, </a:t>
            </a:r>
            <a:r>
              <a:rPr lang="id-ID" altLang="en-US" sz="2200" dirty="0">
                <a:solidFill>
                  <a:schemeClr val="tx2">
                    <a:lumMod val="50000"/>
                  </a:schemeClr>
                </a:solidFill>
              </a:rPr>
              <a:t>kode_kul</a:t>
            </a:r>
            <a:r>
              <a:rPr lang="en-US" altLang="en-US" sz="2200" dirty="0">
                <a:solidFill>
                  <a:schemeClr val="tx2">
                    <a:lumMod val="50000"/>
                  </a:schemeClr>
                </a:solidFill>
              </a:rPr>
              <a:t>}  </a:t>
            </a:r>
            <a:r>
              <a:rPr lang="id-ID" altLang="en-US" sz="2200" dirty="0">
                <a:solidFill>
                  <a:schemeClr val="tx2">
                    <a:lumMod val="50000"/>
                  </a:schemeClr>
                </a:solidFill>
              </a:rPr>
              <a:t>	</a:t>
            </a:r>
            <a:r>
              <a:rPr lang="en-US" altLang="en-US" sz="2200" dirty="0">
                <a:solidFill>
                  <a:schemeClr val="tx2">
                    <a:lumMod val="50000"/>
                  </a:schemeClr>
                </a:solidFill>
                <a:sym typeface="Wingdings" panose="05000000000000000000" pitchFamily="2" charset="2"/>
              </a:rPr>
              <a:t></a:t>
            </a:r>
            <a:r>
              <a:rPr lang="en-US" altLang="en-US" sz="2200" dirty="0">
                <a:solidFill>
                  <a:schemeClr val="tx2">
                    <a:lumMod val="50000"/>
                  </a:schemeClr>
                </a:solidFill>
              </a:rPr>
              <a:t>    </a:t>
            </a:r>
            <a:r>
              <a:rPr lang="id-ID" altLang="en-US" sz="2200" dirty="0">
                <a:solidFill>
                  <a:schemeClr val="tx2">
                    <a:lumMod val="50000"/>
                  </a:schemeClr>
                </a:solidFill>
                <a:sym typeface="Wingdings" panose="05000000000000000000" pitchFamily="2" charset="2"/>
              </a:rPr>
              <a:t>indeks_nilai			</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1)</a:t>
            </a:r>
          </a:p>
          <a:p>
            <a:pPr indent="0" eaLnBrk="1" hangingPunct="1"/>
            <a:r>
              <a:rPr lang="id-ID" altLang="en-US" sz="2200" dirty="0">
                <a:solidFill>
                  <a:schemeClr val="tx2">
                    <a:lumMod val="50000"/>
                  </a:schemeClr>
                </a:solidFill>
                <a:sym typeface="Wingdings" panose="05000000000000000000" pitchFamily="2" charset="2"/>
              </a:rPr>
              <a:t>nim</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en-US" altLang="en-US" sz="2200" dirty="0">
                <a:solidFill>
                  <a:schemeClr val="tx2">
                    <a:lumMod val="50000"/>
                  </a:schemeClr>
                </a:solidFill>
              </a:rPr>
              <a:t> </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nama_mhs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alamat_mhs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FD2</a:t>
            </a:r>
            <a:r>
              <a:rPr lang="en-US" altLang="en-US" sz="2200" dirty="0">
                <a:solidFill>
                  <a:schemeClr val="tx2">
                    <a:lumMod val="50000"/>
                  </a:schemeClr>
                </a:solidFill>
                <a:sym typeface="Wingdings" panose="05000000000000000000" pitchFamily="2" charset="2"/>
              </a:rPr>
              <a:t>)</a:t>
            </a:r>
          </a:p>
          <a:p>
            <a:pPr indent="0" eaLnBrk="1" hangingPunct="1"/>
            <a:r>
              <a:rPr lang="id-ID" altLang="en-US" sz="2200" dirty="0">
                <a:solidFill>
                  <a:schemeClr val="tx2">
                    <a:lumMod val="50000"/>
                  </a:schemeClr>
                </a:solidFill>
                <a:sym typeface="Wingdings" panose="05000000000000000000" pitchFamily="2" charset="2"/>
              </a:rPr>
              <a:t>kode_kul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en-US" altLang="en-US" sz="2200" dirty="0">
                <a:solidFill>
                  <a:schemeClr val="tx2">
                    <a:lumMod val="50000"/>
                  </a:schemeClr>
                </a:solidFill>
              </a:rPr>
              <a:t> </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sks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FD3</a:t>
            </a:r>
            <a:r>
              <a:rPr lang="en-US" altLang="en-US" sz="2200" dirty="0">
                <a:solidFill>
                  <a:schemeClr val="tx2">
                    <a:lumMod val="50000"/>
                  </a:schemeClr>
                </a:solidFill>
                <a:sym typeface="Wingdings" panose="05000000000000000000" pitchFamily="2" charset="2"/>
              </a:rPr>
              <a:t>)</a:t>
            </a:r>
          </a:p>
        </p:txBody>
      </p:sp>
      <p:sp>
        <p:nvSpPr>
          <p:cNvPr id="27653" name="Rectangle 5"/>
          <p:cNvSpPr>
            <a:spLocks noChangeArrowheads="1"/>
          </p:cNvSpPr>
          <p:nvPr/>
        </p:nvSpPr>
        <p:spPr bwMode="auto">
          <a:xfrm>
            <a:off x="395536" y="4333453"/>
            <a:ext cx="835292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107950" eaLnBrk="0" hangingPunct="0">
              <a:tabLst>
                <a:tab pos="107950" algn="l"/>
              </a:tabLst>
              <a:defRPr>
                <a:solidFill>
                  <a:schemeClr val="tx1"/>
                </a:solidFill>
                <a:latin typeface="Arial" panose="020B0604020202020204" pitchFamily="34" charset="0"/>
              </a:defRPr>
            </a:lvl1pPr>
            <a:lvl2pPr marL="742950" indent="-285750" eaLnBrk="0" hangingPunct="0">
              <a:tabLst>
                <a:tab pos="107950" algn="l"/>
              </a:tabLst>
              <a:defRPr>
                <a:solidFill>
                  <a:schemeClr val="tx1"/>
                </a:solidFill>
                <a:latin typeface="Arial" panose="020B0604020202020204" pitchFamily="34" charset="0"/>
              </a:defRPr>
            </a:lvl2pPr>
            <a:lvl3pPr marL="1143000" indent="-228600" eaLnBrk="0" hangingPunct="0">
              <a:tabLst>
                <a:tab pos="107950" algn="l"/>
              </a:tabLst>
              <a:defRPr>
                <a:solidFill>
                  <a:schemeClr val="tx1"/>
                </a:solidFill>
                <a:latin typeface="Arial" panose="020B0604020202020204" pitchFamily="34" charset="0"/>
              </a:defRPr>
            </a:lvl3pPr>
            <a:lvl4pPr marL="1600200" indent="-228600" eaLnBrk="0" hangingPunct="0">
              <a:tabLst>
                <a:tab pos="107950" algn="l"/>
              </a:tabLst>
              <a:defRPr>
                <a:solidFill>
                  <a:schemeClr val="tx1"/>
                </a:solidFill>
                <a:latin typeface="Arial" panose="020B0604020202020204" pitchFamily="34" charset="0"/>
              </a:defRPr>
            </a:lvl4pPr>
            <a:lvl5pPr marL="2057400" indent="-228600" eaLnBrk="0" hangingPunct="0">
              <a:tabLst>
                <a:tab pos="107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07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07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07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07950" algn="l"/>
              </a:tabLst>
              <a:defRPr>
                <a:solidFill>
                  <a:schemeClr val="tx1"/>
                </a:solidFill>
                <a:latin typeface="Arial" panose="020B0604020202020204" pitchFamily="34" charset="0"/>
              </a:defRPr>
            </a:lvl9pPr>
          </a:lstStyle>
          <a:p>
            <a:pPr eaLnBrk="1" hangingPunct="1"/>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1 	(</a:t>
            </a:r>
            <a:r>
              <a:rPr lang="id-ID" altLang="en-US" sz="2200" u="sng" dirty="0">
                <a:solidFill>
                  <a:schemeClr val="tx2">
                    <a:lumMod val="50000"/>
                  </a:schemeClr>
                </a:solidFill>
                <a:sym typeface="Wingdings" panose="05000000000000000000" pitchFamily="2" charset="2"/>
              </a:rPr>
              <a:t>nim</a:t>
            </a:r>
            <a:r>
              <a:rPr lang="en-US" altLang="en-US" sz="2200" dirty="0">
                <a:solidFill>
                  <a:schemeClr val="tx2">
                    <a:lumMod val="50000"/>
                  </a:schemeClr>
                </a:solidFill>
                <a:sym typeface="Wingdings" panose="05000000000000000000" pitchFamily="2" charset="2"/>
              </a:rPr>
              <a:t>, </a:t>
            </a:r>
            <a:r>
              <a:rPr lang="id-ID" altLang="en-US" sz="2200" u="sng" dirty="0">
                <a:solidFill>
                  <a:schemeClr val="tx2">
                    <a:lumMod val="50000"/>
                  </a:schemeClr>
                </a:solidFill>
                <a:sym typeface="Wingdings" panose="05000000000000000000" pitchFamily="2" charset="2"/>
              </a:rPr>
              <a:t>kode_kul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indeks_nilai</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en-US" altLang="en-US" sz="2200" dirty="0" err="1">
                <a:solidFill>
                  <a:schemeClr val="tx2">
                    <a:lumMod val="50000"/>
                  </a:schemeClr>
                </a:solidFill>
                <a:sym typeface="Wingdings" panose="05000000000000000000" pitchFamily="2" charset="2"/>
              </a:rPr>
              <a:t>Tabel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t>
            </a:r>
            <a:r>
              <a:rPr lang="en-US" altLang="en-US" sz="2200" dirty="0" err="1">
                <a:solidFill>
                  <a:schemeClr val="tx2">
                    <a:lumMod val="50000"/>
                  </a:schemeClr>
                </a:solidFill>
                <a:sym typeface="Wingdings" panose="05000000000000000000" pitchFamily="2" charset="2"/>
              </a:rPr>
              <a:t>ilai</a:t>
            </a:r>
            <a:endParaRPr lang="en-US" altLang="en-US" sz="2200" dirty="0">
              <a:solidFill>
                <a:schemeClr val="tx2">
                  <a:lumMod val="50000"/>
                </a:schemeClr>
              </a:solidFill>
              <a:sym typeface="Wingdings" panose="05000000000000000000" pitchFamily="2" charset="2"/>
            </a:endParaRPr>
          </a:p>
          <a:p>
            <a:pPr eaLnBrk="1" hangingPunct="1"/>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2 	(</a:t>
            </a:r>
            <a:r>
              <a:rPr lang="id-ID" altLang="en-US" sz="2200" u="sng" dirty="0">
                <a:solidFill>
                  <a:schemeClr val="tx2">
                    <a:lumMod val="50000"/>
                  </a:schemeClr>
                </a:solidFill>
                <a:sym typeface="Wingdings" panose="05000000000000000000" pitchFamily="2" charset="2"/>
              </a:rPr>
              <a:t>nim</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nama_mhs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alamat_mhs</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en-US" altLang="en-US" sz="2200" dirty="0" err="1">
                <a:solidFill>
                  <a:schemeClr val="tx2">
                    <a:lumMod val="50000"/>
                  </a:schemeClr>
                </a:solidFill>
                <a:sym typeface="Wingdings" panose="05000000000000000000" pitchFamily="2" charset="2"/>
              </a:rPr>
              <a:t>Tabel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m</a:t>
            </a:r>
            <a:r>
              <a:rPr lang="en-US" altLang="en-US" sz="2200" dirty="0" err="1">
                <a:solidFill>
                  <a:schemeClr val="tx2">
                    <a:lumMod val="50000"/>
                  </a:schemeClr>
                </a:solidFill>
                <a:sym typeface="Wingdings" panose="05000000000000000000" pitchFamily="2" charset="2"/>
              </a:rPr>
              <a:t>ahasiswa</a:t>
            </a:r>
            <a:endParaRPr lang="en-US" altLang="en-US" sz="2200" dirty="0">
              <a:solidFill>
                <a:schemeClr val="tx2">
                  <a:lumMod val="50000"/>
                </a:schemeClr>
              </a:solidFill>
              <a:sym typeface="Wingdings" panose="05000000000000000000" pitchFamily="2" charset="2"/>
            </a:endParaRPr>
          </a:p>
          <a:p>
            <a:pPr eaLnBrk="1" hangingPunct="1"/>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3	(</a:t>
            </a:r>
            <a:r>
              <a:rPr lang="id-ID" altLang="en-US" sz="2200" u="sng" dirty="0">
                <a:solidFill>
                  <a:schemeClr val="tx2">
                    <a:lumMod val="50000"/>
                  </a:schemeClr>
                </a:solidFill>
                <a:sym typeface="Wingdings" panose="05000000000000000000" pitchFamily="2" charset="2"/>
              </a:rPr>
              <a:t>kode_kul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sks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en-US" altLang="en-US" sz="2200" dirty="0" err="1">
                <a:solidFill>
                  <a:schemeClr val="tx2">
                    <a:lumMod val="50000"/>
                  </a:schemeClr>
                </a:solidFill>
                <a:sym typeface="Wingdings" panose="05000000000000000000" pitchFamily="2" charset="2"/>
              </a:rPr>
              <a:t>Tabel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m</a:t>
            </a:r>
            <a:r>
              <a:rPr lang="en-US" altLang="en-US" sz="2200" dirty="0" err="1">
                <a:solidFill>
                  <a:schemeClr val="tx2">
                    <a:lumMod val="50000"/>
                  </a:schemeClr>
                </a:solidFill>
                <a:sym typeface="Wingdings" panose="05000000000000000000" pitchFamily="2" charset="2"/>
              </a:rPr>
              <a:t>ataKuliah</a:t>
            </a:r>
            <a:endParaRPr lang="en-US" altLang="en-US" sz="2200" dirty="0">
              <a:solidFill>
                <a:schemeClr val="tx2">
                  <a:lumMod val="50000"/>
                </a:schemeClr>
              </a:solidFill>
              <a:sym typeface="Wingdings" panose="05000000000000000000" pitchFamily="2" charset="2"/>
            </a:endParaRPr>
          </a:p>
        </p:txBody>
      </p:sp>
      <p:sp>
        <p:nvSpPr>
          <p:cNvPr id="7" name="TextBox 6"/>
          <p:cNvSpPr txBox="1"/>
          <p:nvPr/>
        </p:nvSpPr>
        <p:spPr>
          <a:xfrm>
            <a:off x="467348" y="827423"/>
            <a:ext cx="6917278" cy="461665"/>
          </a:xfrm>
          <a:prstGeom prst="rect">
            <a:avLst/>
          </a:prstGeom>
          <a:noFill/>
          <a:ln>
            <a:solidFill>
              <a:schemeClr val="accent1"/>
            </a:solidFill>
          </a:ln>
        </p:spPr>
        <p:txBody>
          <a:bodyPr wrap="none" rtlCol="0">
            <a:spAutoFit/>
          </a:bodyPr>
          <a:lstStyle/>
          <a:p>
            <a:r>
              <a:rPr lang="id-ID" sz="2400" b="1" dirty="0"/>
              <a:t>Contoh Functional Dependency 2NF adalah :</a:t>
            </a:r>
          </a:p>
        </p:txBody>
      </p:sp>
      <p:sp>
        <p:nvSpPr>
          <p:cNvPr id="9" name="TextBox 8"/>
          <p:cNvSpPr txBox="1"/>
          <p:nvPr/>
        </p:nvSpPr>
        <p:spPr>
          <a:xfrm>
            <a:off x="534732" y="3281064"/>
            <a:ext cx="7891904" cy="461665"/>
          </a:xfrm>
          <a:prstGeom prst="rect">
            <a:avLst/>
          </a:prstGeom>
          <a:noFill/>
          <a:ln>
            <a:solidFill>
              <a:schemeClr val="accent1"/>
            </a:solidFill>
          </a:ln>
        </p:spPr>
        <p:txBody>
          <a:bodyPr wrap="none" rtlCol="0">
            <a:spAutoFit/>
          </a:bodyPr>
          <a:lstStyle/>
          <a:p>
            <a:r>
              <a:rPr lang="id-ID" sz="2400" b="1" dirty="0"/>
              <a:t>Maka Dekomposisi tabel pada contoh 2NF adalah :</a:t>
            </a:r>
          </a:p>
        </p:txBody>
      </p:sp>
      <p:sp>
        <p:nvSpPr>
          <p:cNvPr id="2" name="Slide Number Placeholder 1">
            <a:extLst>
              <a:ext uri="{FF2B5EF4-FFF2-40B4-BE49-F238E27FC236}">
                <a16:creationId xmlns:a16="http://schemas.microsoft.com/office/drawing/2014/main" id="{F213CEA2-8007-4DB7-81B3-8207125F6F24}"/>
              </a:ext>
            </a:extLst>
          </p:cNvPr>
          <p:cNvSpPr>
            <a:spLocks noGrp="1"/>
          </p:cNvSpPr>
          <p:nvPr>
            <p:ph type="sldNum" sz="quarter" idx="12"/>
          </p:nvPr>
        </p:nvSpPr>
        <p:spPr/>
        <p:txBody>
          <a:bodyPr/>
          <a:lstStyle/>
          <a:p>
            <a:fld id="{C5D243CA-806E-402E-87EA-B001B6507DFC}" type="slidenum">
              <a:rPr lang="id-ID" smtClean="0"/>
              <a:t>31</a:t>
            </a:fld>
            <a:endParaRPr lang="id-ID"/>
          </a:p>
        </p:txBody>
      </p:sp>
      <p:sp>
        <p:nvSpPr>
          <p:cNvPr id="8" name="TextBox 7">
            <a:extLst>
              <a:ext uri="{FF2B5EF4-FFF2-40B4-BE49-F238E27FC236}">
                <a16:creationId xmlns:a16="http://schemas.microsoft.com/office/drawing/2014/main" id="{F4E44B40-EB6E-4EFC-B255-EDE7045A72CB}"/>
              </a:ext>
            </a:extLst>
          </p:cNvPr>
          <p:cNvSpPr txBox="1"/>
          <p:nvPr/>
        </p:nvSpPr>
        <p:spPr>
          <a:xfrm>
            <a:off x="534732" y="5759438"/>
            <a:ext cx="7090403" cy="461665"/>
          </a:xfrm>
          <a:prstGeom prst="rect">
            <a:avLst/>
          </a:prstGeom>
          <a:noFill/>
          <a:ln>
            <a:solidFill>
              <a:schemeClr val="accent1"/>
            </a:solidFill>
          </a:ln>
        </p:spPr>
        <p:txBody>
          <a:bodyPr wrap="none" rtlCol="0">
            <a:spAutoFit/>
          </a:bodyPr>
          <a:lstStyle/>
          <a:p>
            <a:r>
              <a:rPr lang="en-US" sz="2400" b="1" dirty="0" err="1"/>
              <a:t>Jangan</a:t>
            </a:r>
            <a:r>
              <a:rPr lang="en-US" sz="2400" b="1" dirty="0"/>
              <a:t> </a:t>
            </a:r>
            <a:r>
              <a:rPr lang="en-US" sz="2400" b="1" dirty="0" err="1"/>
              <a:t>lupa</a:t>
            </a:r>
            <a:r>
              <a:rPr lang="en-US" sz="2400" b="1" dirty="0"/>
              <a:t> </a:t>
            </a:r>
            <a:r>
              <a:rPr lang="en-US" sz="2400" b="1" dirty="0" err="1"/>
              <a:t>untuk</a:t>
            </a:r>
            <a:r>
              <a:rPr lang="en-US" sz="2400" b="1" dirty="0"/>
              <a:t> </a:t>
            </a:r>
            <a:r>
              <a:rPr lang="en-US" sz="2400" b="1" dirty="0" err="1"/>
              <a:t>mendefinisikan</a:t>
            </a:r>
            <a:r>
              <a:rPr lang="en-US" sz="2400" b="1" dirty="0"/>
              <a:t> foreign key</a:t>
            </a:r>
            <a:endParaRPr lang="id-ID" sz="2400" b="1" dirty="0"/>
          </a:p>
        </p:txBody>
      </p:sp>
    </p:spTree>
    <p:extLst>
      <p:ext uri="{BB962C8B-B14F-4D97-AF65-F5344CB8AC3E}">
        <p14:creationId xmlns:p14="http://schemas.microsoft.com/office/powerpoint/2010/main" val="3273234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a:bodyPr>
          <a:lstStyle/>
          <a:p>
            <a:r>
              <a:rPr lang="it-IT" sz="2800" b="1" dirty="0">
                <a:solidFill>
                  <a:schemeClr val="accent1">
                    <a:lumMod val="50000"/>
                  </a:schemeClr>
                </a:solidFill>
                <a:latin typeface="+mn-lt"/>
              </a:rPr>
              <a:t>5. normalisasi KETIGA (</a:t>
            </a:r>
            <a:r>
              <a:rPr lang="it-IT" sz="2800" b="1" cap="none" dirty="0">
                <a:solidFill>
                  <a:schemeClr val="accent1">
                    <a:lumMod val="50000"/>
                  </a:schemeClr>
                </a:solidFill>
                <a:latin typeface="+mn-lt"/>
              </a:rPr>
              <a:t>3 NF)</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32</a:t>
            </a:fld>
            <a:endParaRPr lang="id-ID"/>
          </a:p>
        </p:txBody>
      </p:sp>
      <p:pic>
        <p:nvPicPr>
          <p:cNvPr id="6" name="Picture 5">
            <a:extLst>
              <a:ext uri="{FF2B5EF4-FFF2-40B4-BE49-F238E27FC236}">
                <a16:creationId xmlns:a16="http://schemas.microsoft.com/office/drawing/2014/main" id="{FBDA1246-7C19-49FB-BE39-2E50C9FA9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1945886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14629" y="280684"/>
            <a:ext cx="7933779" cy="1492132"/>
          </a:xfrm>
        </p:spPr>
        <p:txBody>
          <a:bodyPr>
            <a:normAutofit/>
          </a:bodyPr>
          <a:lstStyle/>
          <a:p>
            <a:pPr algn="l"/>
            <a:r>
              <a:rPr lang="id-ID" altLang="en-US" sz="3200" b="1" dirty="0">
                <a:solidFill>
                  <a:schemeClr val="accent1">
                    <a:lumMod val="50000"/>
                  </a:schemeClr>
                </a:solidFill>
                <a:latin typeface="+mn-lt"/>
              </a:rPr>
              <a:t>Normalisasi Ketiga </a:t>
            </a:r>
            <a:br>
              <a:rPr lang="en-US" altLang="en-US" sz="3200" b="1" dirty="0">
                <a:solidFill>
                  <a:schemeClr val="accent1">
                    <a:lumMod val="50000"/>
                  </a:schemeClr>
                </a:solidFill>
                <a:latin typeface="+mn-lt"/>
              </a:rPr>
            </a:br>
            <a:r>
              <a:rPr lang="id-ID" altLang="en-US" sz="3200" b="1" dirty="0">
                <a:solidFill>
                  <a:schemeClr val="accent1">
                    <a:lumMod val="50000"/>
                  </a:schemeClr>
                </a:solidFill>
                <a:latin typeface="+mn-lt"/>
              </a:rPr>
              <a:t>(3rd Normal Form) </a:t>
            </a:r>
          </a:p>
        </p:txBody>
      </p:sp>
      <p:sp>
        <p:nvSpPr>
          <p:cNvPr id="28675" name="Rectangle 3"/>
          <p:cNvSpPr>
            <a:spLocks noGrp="1" noChangeArrowheads="1"/>
          </p:cNvSpPr>
          <p:nvPr>
            <p:ph type="body" idx="1"/>
          </p:nvPr>
        </p:nvSpPr>
        <p:spPr>
          <a:xfrm>
            <a:off x="421584" y="1772816"/>
            <a:ext cx="8542903" cy="4347762"/>
          </a:xfrm>
        </p:spPr>
        <p:txBody>
          <a:bodyPr>
            <a:normAutofit/>
          </a:bodyPr>
          <a:lstStyle/>
          <a:p>
            <a:pPr eaLnBrk="1" hangingPunct="1"/>
            <a:r>
              <a:rPr lang="id-ID" altLang="en-US" sz="2000" b="1" dirty="0">
                <a:solidFill>
                  <a:schemeClr val="tx2">
                    <a:lumMod val="75000"/>
                  </a:schemeClr>
                </a:solidFill>
              </a:rPr>
              <a:t>Aturan</a:t>
            </a:r>
            <a:r>
              <a:rPr lang="id-ID" altLang="en-US" sz="2000" dirty="0">
                <a:solidFill>
                  <a:schemeClr val="tx2">
                    <a:lumMod val="75000"/>
                  </a:schemeClr>
                </a:solidFill>
              </a:rPr>
              <a:t> : </a:t>
            </a:r>
          </a:p>
          <a:p>
            <a:pPr lvl="1" eaLnBrk="1" hangingPunct="1"/>
            <a:r>
              <a:rPr lang="id-ID" altLang="en-US" sz="2400" dirty="0">
                <a:solidFill>
                  <a:schemeClr val="tx2">
                    <a:lumMod val="50000"/>
                  </a:schemeClr>
                </a:solidFill>
              </a:rPr>
              <a:t>Sudah berada dalam bentuk normal kedua</a:t>
            </a:r>
            <a:r>
              <a:rPr lang="en-US" altLang="en-US" sz="2400" dirty="0">
                <a:solidFill>
                  <a:schemeClr val="tx2">
                    <a:lumMod val="50000"/>
                  </a:schemeClr>
                </a:solidFill>
              </a:rPr>
              <a:t> (2NF)</a:t>
            </a:r>
          </a:p>
          <a:p>
            <a:pPr lvl="1" eaLnBrk="1" hangingPunct="1"/>
            <a:r>
              <a:rPr lang="id-ID" altLang="en-US" sz="2400" dirty="0">
                <a:solidFill>
                  <a:schemeClr val="tx2">
                    <a:lumMod val="50000"/>
                  </a:schemeClr>
                </a:solidFill>
              </a:rPr>
              <a:t>Tidak ada ketergantungan transitif (dimana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id-ID" altLang="en-US" sz="2400" dirty="0">
                <a:solidFill>
                  <a:schemeClr val="tx2">
                    <a:lumMod val="50000"/>
                  </a:schemeClr>
                </a:solidFill>
              </a:rPr>
              <a:t> bukan key primer tergantung pada </a:t>
            </a:r>
            <a:r>
              <a:rPr lang="en-US" altLang="en-US" sz="2400" dirty="0" err="1">
                <a:solidFill>
                  <a:schemeClr val="tx2">
                    <a:lumMod val="50000"/>
                  </a:schemeClr>
                </a:solidFill>
              </a:rPr>
              <a:t>atribut</a:t>
            </a:r>
            <a:r>
              <a:rPr lang="id-ID" altLang="en-US" sz="2400" dirty="0">
                <a:solidFill>
                  <a:schemeClr val="tx2">
                    <a:lumMod val="50000"/>
                  </a:schemeClr>
                </a:solidFill>
              </a:rPr>
              <a:t> bukan</a:t>
            </a:r>
            <a:r>
              <a:rPr lang="en-US" altLang="en-US" sz="2400" dirty="0">
                <a:solidFill>
                  <a:schemeClr val="tx2">
                    <a:lumMod val="50000"/>
                  </a:schemeClr>
                </a:solidFill>
              </a:rPr>
              <a:t> </a:t>
            </a:r>
            <a:r>
              <a:rPr lang="id-ID" altLang="en-US" sz="2400" dirty="0">
                <a:solidFill>
                  <a:schemeClr val="tx2">
                    <a:lumMod val="50000"/>
                  </a:schemeClr>
                </a:solidFill>
              </a:rPr>
              <a:t>key primer lainnya). </a:t>
            </a:r>
          </a:p>
          <a:p>
            <a:pPr lvl="1"/>
            <a:r>
              <a:rPr lang="id-ID" altLang="en-US" sz="2400" b="1" dirty="0">
                <a:solidFill>
                  <a:schemeClr val="tx2">
                    <a:lumMod val="50000"/>
                  </a:schemeClr>
                </a:solidFill>
              </a:rPr>
              <a:t>Dalam bentuk FD :</a:t>
            </a:r>
          </a:p>
          <a:p>
            <a:pPr lvl="2"/>
            <a:r>
              <a:rPr lang="en-US" altLang="en-US" sz="2400" dirty="0">
                <a:solidFill>
                  <a:schemeClr val="tx2">
                    <a:lumMod val="50000"/>
                  </a:schemeClr>
                </a:solidFill>
              </a:rPr>
              <a:t>X </a:t>
            </a:r>
            <a:r>
              <a:rPr lang="en-US" altLang="en-US" sz="2400" dirty="0">
                <a:solidFill>
                  <a:schemeClr val="tx2">
                    <a:lumMod val="50000"/>
                  </a:schemeClr>
                </a:solidFill>
                <a:sym typeface="Wingdings" panose="05000000000000000000" pitchFamily="2" charset="2"/>
              </a:rPr>
              <a:t></a:t>
            </a:r>
            <a:r>
              <a:rPr lang="en-US" altLang="en-US" sz="2400" dirty="0">
                <a:solidFill>
                  <a:schemeClr val="tx2">
                    <a:lumMod val="50000"/>
                  </a:schemeClr>
                </a:solidFill>
              </a:rPr>
              <a:t> Y </a:t>
            </a:r>
            <a:r>
              <a:rPr lang="en-US" altLang="en-US" sz="2400" dirty="0" err="1">
                <a:solidFill>
                  <a:schemeClr val="tx2">
                    <a:lumMod val="50000"/>
                  </a:schemeClr>
                </a:solidFill>
              </a:rPr>
              <a:t>maka</a:t>
            </a:r>
            <a:r>
              <a:rPr lang="en-US" altLang="en-US" sz="2400" dirty="0">
                <a:solidFill>
                  <a:schemeClr val="tx2">
                    <a:lumMod val="50000"/>
                  </a:schemeClr>
                </a:solidFill>
              </a:rPr>
              <a:t> </a:t>
            </a:r>
            <a:r>
              <a:rPr lang="en-US" altLang="en-US" sz="2400" b="1" dirty="0">
                <a:solidFill>
                  <a:schemeClr val="tx2">
                    <a:lumMod val="50000"/>
                  </a:schemeClr>
                </a:solidFill>
              </a:rPr>
              <a:t>X </a:t>
            </a:r>
            <a:r>
              <a:rPr lang="en-US" altLang="en-US" sz="2400" dirty="0" err="1">
                <a:solidFill>
                  <a:schemeClr val="tx2">
                    <a:lumMod val="50000"/>
                  </a:schemeClr>
                </a:solidFill>
              </a:rPr>
              <a:t>adalah</a:t>
            </a:r>
            <a:r>
              <a:rPr lang="en-US" altLang="en-US" sz="2400" dirty="0">
                <a:solidFill>
                  <a:schemeClr val="tx2">
                    <a:lumMod val="50000"/>
                  </a:schemeClr>
                </a:solidFill>
              </a:rPr>
              <a:t> </a:t>
            </a:r>
            <a:r>
              <a:rPr lang="en-US" altLang="en-US" sz="2400" b="1" i="1" dirty="0">
                <a:solidFill>
                  <a:srgbClr val="FF0000"/>
                </a:solidFill>
              </a:rPr>
              <a:t>super key</a:t>
            </a:r>
            <a:endParaRPr lang="id-ID" altLang="en-US" sz="2400" b="1" i="1" dirty="0">
              <a:solidFill>
                <a:srgbClr val="FF0000"/>
              </a:solidFill>
            </a:endParaRPr>
          </a:p>
          <a:p>
            <a:pPr lvl="2"/>
            <a:r>
              <a:rPr lang="en-US" altLang="en-US" sz="2400" dirty="0">
                <a:solidFill>
                  <a:schemeClr val="tx2">
                    <a:lumMod val="50000"/>
                  </a:schemeClr>
                </a:solidFill>
              </a:rPr>
              <a:t>X </a:t>
            </a:r>
            <a:r>
              <a:rPr lang="en-US" altLang="en-US" sz="2400" dirty="0">
                <a:solidFill>
                  <a:schemeClr val="tx2">
                    <a:lumMod val="50000"/>
                  </a:schemeClr>
                </a:solidFill>
                <a:sym typeface="Wingdings" panose="05000000000000000000" pitchFamily="2" charset="2"/>
              </a:rPr>
              <a:t></a:t>
            </a:r>
            <a:r>
              <a:rPr lang="en-US" altLang="en-US" sz="2400" dirty="0">
                <a:solidFill>
                  <a:schemeClr val="tx2">
                    <a:lumMod val="50000"/>
                  </a:schemeClr>
                </a:solidFill>
              </a:rPr>
              <a:t> A, </a:t>
            </a:r>
            <a:r>
              <a:rPr lang="id-ID" altLang="en-US" sz="2400" b="1" dirty="0">
                <a:solidFill>
                  <a:schemeClr val="tx2">
                    <a:lumMod val="50000"/>
                  </a:schemeClr>
                </a:solidFill>
              </a:rPr>
              <a:t> </a:t>
            </a:r>
            <a:r>
              <a:rPr lang="id-ID" altLang="en-US" sz="2400" dirty="0">
                <a:solidFill>
                  <a:schemeClr val="tx2">
                    <a:lumMod val="50000"/>
                  </a:schemeClr>
                </a:solidFill>
              </a:rPr>
              <a:t>dengan</a:t>
            </a:r>
            <a:r>
              <a:rPr lang="en-US" altLang="en-US" sz="2400" dirty="0">
                <a:solidFill>
                  <a:schemeClr val="tx2">
                    <a:lumMod val="50000"/>
                  </a:schemeClr>
                </a:solidFill>
              </a:rPr>
              <a:t> </a:t>
            </a:r>
            <a:r>
              <a:rPr lang="en-US" altLang="en-US" sz="2400" dirty="0" err="1">
                <a:solidFill>
                  <a:schemeClr val="tx2">
                    <a:lumMod val="50000"/>
                  </a:schemeClr>
                </a:solidFill>
              </a:rPr>
              <a:t>membolehkan</a:t>
            </a:r>
            <a:r>
              <a:rPr lang="en-US" altLang="en-US" sz="2400" dirty="0">
                <a:solidFill>
                  <a:schemeClr val="tx2">
                    <a:lumMod val="50000"/>
                  </a:schemeClr>
                </a:solidFill>
              </a:rPr>
              <a:t> A </a:t>
            </a:r>
            <a:r>
              <a:rPr lang="en-US" altLang="en-US" sz="2400" dirty="0" err="1">
                <a:solidFill>
                  <a:schemeClr val="tx2">
                    <a:lumMod val="50000"/>
                  </a:schemeClr>
                </a:solidFill>
              </a:rPr>
              <a:t>sebagai</a:t>
            </a:r>
            <a:r>
              <a:rPr lang="en-US" altLang="en-US" sz="2400" dirty="0">
                <a:solidFill>
                  <a:schemeClr val="tx2">
                    <a:lumMod val="50000"/>
                  </a:schemeClr>
                </a:solidFill>
              </a:rPr>
              <a:t> </a:t>
            </a:r>
            <a:r>
              <a:rPr lang="en-US" altLang="en-US" sz="2400" dirty="0" err="1">
                <a:solidFill>
                  <a:schemeClr val="tx2">
                    <a:lumMod val="50000"/>
                  </a:schemeClr>
                </a:solidFill>
              </a:rPr>
              <a:t>bagian</a:t>
            </a:r>
            <a:r>
              <a:rPr lang="en-US" altLang="en-US" sz="2400" dirty="0">
                <a:solidFill>
                  <a:schemeClr val="tx2">
                    <a:lumMod val="50000"/>
                  </a:schemeClr>
                </a:solidFill>
              </a:rPr>
              <a:t> </a:t>
            </a:r>
            <a:r>
              <a:rPr lang="en-US" altLang="en-US" sz="2400" dirty="0" err="1">
                <a:solidFill>
                  <a:schemeClr val="tx2">
                    <a:lumMod val="50000"/>
                  </a:schemeClr>
                </a:solidFill>
              </a:rPr>
              <a:t>dari</a:t>
            </a:r>
            <a:r>
              <a:rPr lang="en-US" altLang="en-US" sz="2400" dirty="0">
                <a:solidFill>
                  <a:schemeClr val="tx2">
                    <a:lumMod val="50000"/>
                  </a:schemeClr>
                </a:solidFill>
              </a:rPr>
              <a:t> primary key</a:t>
            </a:r>
            <a:endParaRPr lang="id-ID" altLang="en-US" sz="2400" dirty="0">
              <a:solidFill>
                <a:schemeClr val="tx2">
                  <a:lumMod val="50000"/>
                </a:schemeClr>
              </a:solidFill>
            </a:endParaRPr>
          </a:p>
          <a:p>
            <a:pPr eaLnBrk="1" hangingPunct="1"/>
            <a:endParaRPr lang="id-ID" altLang="en-US" sz="1800" dirty="0">
              <a:solidFill>
                <a:schemeClr val="tx2">
                  <a:lumMod val="75000"/>
                </a:schemeClr>
              </a:solidFill>
            </a:endParaRPr>
          </a:p>
        </p:txBody>
      </p:sp>
      <p:sp>
        <p:nvSpPr>
          <p:cNvPr id="2" name="Slide Number Placeholder 1">
            <a:extLst>
              <a:ext uri="{FF2B5EF4-FFF2-40B4-BE49-F238E27FC236}">
                <a16:creationId xmlns:a16="http://schemas.microsoft.com/office/drawing/2014/main" id="{6C35EEB7-0A06-47A8-9983-38AA9B7E9FCE}"/>
              </a:ext>
            </a:extLst>
          </p:cNvPr>
          <p:cNvSpPr>
            <a:spLocks noGrp="1"/>
          </p:cNvSpPr>
          <p:nvPr>
            <p:ph type="sldNum" sz="quarter" idx="12"/>
          </p:nvPr>
        </p:nvSpPr>
        <p:spPr/>
        <p:txBody>
          <a:bodyPr/>
          <a:lstStyle/>
          <a:p>
            <a:fld id="{C5D243CA-806E-402E-87EA-B001B6507DFC}" type="slidenum">
              <a:rPr lang="id-ID" smtClean="0"/>
              <a:t>33</a:t>
            </a:fld>
            <a:endParaRPr lang="id-ID"/>
          </a:p>
        </p:txBody>
      </p:sp>
    </p:spTree>
    <p:extLst>
      <p:ext uri="{BB962C8B-B14F-4D97-AF65-F5344CB8AC3E}">
        <p14:creationId xmlns:p14="http://schemas.microsoft.com/office/powerpoint/2010/main" val="270842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0125" y="161590"/>
            <a:ext cx="8229600" cy="1139825"/>
          </a:xfrm>
        </p:spPr>
        <p:txBody>
          <a:bodyPr>
            <a:normAutofit/>
          </a:bodyPr>
          <a:lstStyle/>
          <a:p>
            <a:pPr algn="l"/>
            <a:r>
              <a:rPr lang="en-US" altLang="en-US" sz="3600" b="1" dirty="0" err="1">
                <a:solidFill>
                  <a:schemeClr val="accent1">
                    <a:lumMod val="50000"/>
                  </a:schemeClr>
                </a:solidFill>
                <a:latin typeface="+mn-lt"/>
              </a:rPr>
              <a:t>Contoh</a:t>
            </a:r>
            <a:r>
              <a:rPr lang="id-ID" altLang="en-US" sz="3600" b="1" dirty="0">
                <a:solidFill>
                  <a:schemeClr val="accent1">
                    <a:lumMod val="50000"/>
                  </a:schemeClr>
                </a:solidFill>
                <a:latin typeface="+mn-lt"/>
              </a:rPr>
              <a:t> 3NF</a:t>
            </a:r>
            <a:endParaRPr lang="en-US" altLang="en-US" sz="3600" b="1" dirty="0">
              <a:solidFill>
                <a:schemeClr val="accent1">
                  <a:lumMod val="50000"/>
                </a:schemeClr>
              </a:solidFill>
              <a:latin typeface="+mn-lt"/>
            </a:endParaRPr>
          </a:p>
        </p:txBody>
      </p:sp>
      <p:sp>
        <p:nvSpPr>
          <p:cNvPr id="29699" name="Rectangle 3"/>
          <p:cNvSpPr>
            <a:spLocks noGrp="1" noChangeArrowheads="1"/>
          </p:cNvSpPr>
          <p:nvPr>
            <p:ph type="body" sz="half" idx="1"/>
          </p:nvPr>
        </p:nvSpPr>
        <p:spPr>
          <a:xfrm>
            <a:off x="251520" y="1029915"/>
            <a:ext cx="8056663" cy="1181100"/>
          </a:xfrm>
        </p:spPr>
        <p:txBody>
          <a:bodyPr>
            <a:noAutofit/>
          </a:bodyPr>
          <a:lstStyle/>
          <a:p>
            <a:pPr marL="0" indent="0">
              <a:buNone/>
            </a:pPr>
            <a:r>
              <a:rPr lang="id-ID" altLang="en-US" sz="2000" dirty="0">
                <a:solidFill>
                  <a:schemeClr val="tx2">
                    <a:lumMod val="75000"/>
                  </a:schemeClr>
                </a:solidFill>
              </a:rPr>
              <a:t>Berdasarkan informasi pada tabel universal pada slide sebelumnya, jika pada tabel mahasiswa,  atribut alamat sesuai dengan kebutuhan dibagi informasi jalan, kota, provinsi, dan kodepos, maka tabel mahasiswa dapat dituliskan sebagi berikut :</a:t>
            </a:r>
          </a:p>
          <a:p>
            <a:pPr marL="0" indent="0">
              <a:buNone/>
            </a:pPr>
            <a:endParaRPr lang="id-ID" altLang="en-US" sz="2000" dirty="0">
              <a:solidFill>
                <a:schemeClr val="tx2">
                  <a:lumMod val="75000"/>
                </a:schemeClr>
              </a:solidFill>
            </a:endParaRPr>
          </a:p>
        </p:txBody>
      </p:sp>
      <p:graphicFrame>
        <p:nvGraphicFramePr>
          <p:cNvPr id="100399" name="Group 47"/>
          <p:cNvGraphicFramePr>
            <a:graphicFrameLocks noGrp="1"/>
          </p:cNvGraphicFramePr>
          <p:nvPr>
            <p:ph sz="half" idx="2"/>
            <p:extLst>
              <p:ext uri="{D42A27DB-BD31-4B8C-83A1-F6EECF244321}">
                <p14:modId xmlns:p14="http://schemas.microsoft.com/office/powerpoint/2010/main" val="350170403"/>
              </p:ext>
            </p:extLst>
          </p:nvPr>
        </p:nvGraphicFramePr>
        <p:xfrm>
          <a:off x="788102" y="2780928"/>
          <a:ext cx="7960362" cy="274320"/>
        </p:xfrm>
        <a:graphic>
          <a:graphicData uri="http://schemas.openxmlformats.org/drawingml/2006/table">
            <a:tbl>
              <a:tblPr/>
              <a:tblGrid>
                <a:gridCol w="451485">
                  <a:extLst>
                    <a:ext uri="{9D8B030D-6E8A-4147-A177-3AD203B41FA5}">
                      <a16:colId xmlns:a16="http://schemas.microsoft.com/office/drawing/2014/main" val="20000"/>
                    </a:ext>
                  </a:extLst>
                </a:gridCol>
                <a:gridCol w="973773">
                  <a:extLst>
                    <a:ext uri="{9D8B030D-6E8A-4147-A177-3AD203B41FA5}">
                      <a16:colId xmlns:a16="http://schemas.microsoft.com/office/drawing/2014/main" val="20001"/>
                    </a:ext>
                  </a:extLst>
                </a:gridCol>
                <a:gridCol w="1489710">
                  <a:extLst>
                    <a:ext uri="{9D8B030D-6E8A-4147-A177-3AD203B41FA5}">
                      <a16:colId xmlns:a16="http://schemas.microsoft.com/office/drawing/2014/main" val="20002"/>
                    </a:ext>
                  </a:extLst>
                </a:gridCol>
                <a:gridCol w="1497648">
                  <a:extLst>
                    <a:ext uri="{9D8B030D-6E8A-4147-A177-3AD203B41FA5}">
                      <a16:colId xmlns:a16="http://schemas.microsoft.com/office/drawing/2014/main" val="20003"/>
                    </a:ext>
                  </a:extLst>
                </a:gridCol>
                <a:gridCol w="1735773">
                  <a:extLst>
                    <a:ext uri="{9D8B030D-6E8A-4147-A177-3AD203B41FA5}">
                      <a16:colId xmlns:a16="http://schemas.microsoft.com/office/drawing/2014/main" val="20004"/>
                    </a:ext>
                  </a:extLst>
                </a:gridCol>
                <a:gridCol w="1811973">
                  <a:extLst>
                    <a:ext uri="{9D8B030D-6E8A-4147-A177-3AD203B41FA5}">
                      <a16:colId xmlns:a16="http://schemas.microsoft.com/office/drawing/2014/main" val="20005"/>
                    </a:ext>
                  </a:extLst>
                </a:gridCol>
              </a:tblGrid>
              <a:tr h="11872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nim</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nama_mhs</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alamat_jalan_mhs</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alamat_kota_mhs</a:t>
                      </a:r>
                      <a:r>
                        <a:rPr kumimoji="0" lang="en-US" sz="1200" b="0" i="0" u="none" strike="noStrike" cap="none" normalizeH="0" baseline="0" dirty="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alamat_provinsi_mhs</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alamat_kodepos_mhs</a:t>
                      </a:r>
                      <a:r>
                        <a:rPr kumimoji="0" lang="en-US" sz="1200" b="0" i="0" u="none" strike="noStrike" cap="none" normalizeH="0" baseline="0" dirty="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0402" name="Rectangle 50"/>
          <p:cNvSpPr>
            <a:spLocks noChangeArrowheads="1"/>
          </p:cNvSpPr>
          <p:nvPr/>
        </p:nvSpPr>
        <p:spPr bwMode="auto">
          <a:xfrm>
            <a:off x="251520" y="4831652"/>
            <a:ext cx="7615238" cy="369332"/>
          </a:xfrm>
          <a:prstGeom prst="rect">
            <a:avLst/>
          </a:prstGeom>
          <a:noFill/>
          <a:ln w="9525">
            <a:noFill/>
            <a:miter lim="800000"/>
            <a:headEnd/>
            <a:tailEnd/>
          </a:ln>
          <a:effectLst/>
        </p:spPr>
        <p:txBody>
          <a:bodyPr wrap="square" anchor="ctr">
            <a:spAutoFit/>
          </a:bodyPr>
          <a:lstStyle/>
          <a:p>
            <a:pPr>
              <a:defRPr/>
            </a:pPr>
            <a:r>
              <a:rPr lang="en-US" b="1" dirty="0" err="1">
                <a:solidFill>
                  <a:srgbClr val="FF0000"/>
                </a:solidFill>
              </a:rPr>
              <a:t>Sehingga</a:t>
            </a:r>
            <a:r>
              <a:rPr lang="en-US" b="1" dirty="0">
                <a:solidFill>
                  <a:srgbClr val="FF0000"/>
                </a:solidFill>
              </a:rPr>
              <a:t> </a:t>
            </a:r>
            <a:r>
              <a:rPr lang="en-US" b="1" dirty="0" err="1">
                <a:solidFill>
                  <a:srgbClr val="FF0000"/>
                </a:solidFill>
              </a:rPr>
              <a:t>tabel</a:t>
            </a:r>
            <a:r>
              <a:rPr lang="en-US" b="1" dirty="0">
                <a:solidFill>
                  <a:srgbClr val="FF0000"/>
                </a:solidFill>
              </a:rPr>
              <a:t> </a:t>
            </a:r>
            <a:r>
              <a:rPr lang="en-US" b="1" dirty="0" err="1">
                <a:solidFill>
                  <a:srgbClr val="FF0000"/>
                </a:solidFill>
              </a:rPr>
              <a:t>tersebut</a:t>
            </a:r>
            <a:r>
              <a:rPr lang="en-US" b="1" dirty="0">
                <a:solidFill>
                  <a:srgbClr val="FF0000"/>
                </a:solidFill>
              </a:rPr>
              <a:t> </a:t>
            </a:r>
            <a:r>
              <a:rPr lang="en-US" b="1" dirty="0" err="1">
                <a:solidFill>
                  <a:srgbClr val="FF0000"/>
                </a:solidFill>
              </a:rPr>
              <a:t>perlu</a:t>
            </a:r>
            <a:r>
              <a:rPr lang="en-US" b="1" dirty="0">
                <a:solidFill>
                  <a:srgbClr val="FF0000"/>
                </a:solidFill>
              </a:rPr>
              <a:t> </a:t>
            </a:r>
            <a:r>
              <a:rPr lang="en-US" b="1" dirty="0" err="1">
                <a:solidFill>
                  <a:srgbClr val="FF0000"/>
                </a:solidFill>
              </a:rPr>
              <a:t>didekomposisi</a:t>
            </a:r>
            <a:r>
              <a:rPr lang="en-US" b="1" dirty="0">
                <a:solidFill>
                  <a:srgbClr val="FF0000"/>
                </a:solidFill>
              </a:rPr>
              <a:t> </a:t>
            </a:r>
            <a:r>
              <a:rPr lang="en-US" b="1" dirty="0" err="1">
                <a:solidFill>
                  <a:srgbClr val="FF0000"/>
                </a:solidFill>
              </a:rPr>
              <a:t>menjadi</a:t>
            </a:r>
            <a:r>
              <a:rPr lang="en-US" b="1" dirty="0">
                <a:solidFill>
                  <a:srgbClr val="FF0000"/>
                </a:solidFill>
              </a:rPr>
              <a:t>:</a:t>
            </a:r>
          </a:p>
        </p:txBody>
      </p:sp>
      <p:sp>
        <p:nvSpPr>
          <p:cNvPr id="29720" name="Rectangle 51"/>
          <p:cNvSpPr>
            <a:spLocks noChangeArrowheads="1"/>
          </p:cNvSpPr>
          <p:nvPr/>
        </p:nvSpPr>
        <p:spPr bwMode="auto">
          <a:xfrm>
            <a:off x="898828" y="5298597"/>
            <a:ext cx="7615238" cy="1200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0" eaLnBrk="1" hangingPunct="1"/>
            <a:r>
              <a:rPr lang="id-ID" altLang="en-US" dirty="0" err="1">
                <a:latin typeface="+mn-lt"/>
              </a:rPr>
              <a:t>m</a:t>
            </a:r>
            <a:r>
              <a:rPr lang="en-US" altLang="en-US" dirty="0" err="1">
                <a:latin typeface="+mn-lt"/>
              </a:rPr>
              <a:t>ahasiswa</a:t>
            </a:r>
            <a:r>
              <a:rPr lang="en-US" altLang="en-US" dirty="0">
                <a:latin typeface="+mn-lt"/>
              </a:rPr>
              <a:t> (</a:t>
            </a:r>
            <a:r>
              <a:rPr lang="id-ID" altLang="en-US" u="sng" dirty="0">
                <a:latin typeface="+mn-lt"/>
              </a:rPr>
              <a:t>nim</a:t>
            </a:r>
            <a:r>
              <a:rPr lang="en-US" altLang="en-US" dirty="0">
                <a:latin typeface="+mn-lt"/>
              </a:rPr>
              <a:t>, </a:t>
            </a:r>
            <a:r>
              <a:rPr lang="en-US" altLang="en-US" dirty="0" err="1">
                <a:latin typeface="+mn-lt"/>
              </a:rPr>
              <a:t>nama</a:t>
            </a:r>
            <a:r>
              <a:rPr lang="id-ID" altLang="en-US" dirty="0">
                <a:latin typeface="+mn-lt"/>
              </a:rPr>
              <a:t>_mhs</a:t>
            </a:r>
            <a:r>
              <a:rPr lang="en-US" altLang="en-US" dirty="0">
                <a:latin typeface="+mn-lt"/>
              </a:rPr>
              <a:t>, </a:t>
            </a:r>
            <a:r>
              <a:rPr lang="id-ID" dirty="0">
                <a:latin typeface="+mn-lt"/>
              </a:rPr>
              <a:t>alamat_jalan_mhs</a:t>
            </a:r>
            <a:r>
              <a:rPr lang="en-US" altLang="en-US" dirty="0">
                <a:latin typeface="+mn-lt"/>
              </a:rPr>
              <a:t>, </a:t>
            </a:r>
            <a:r>
              <a:rPr lang="id-ID" dirty="0">
                <a:latin typeface="+mn-lt"/>
              </a:rPr>
              <a:t>alamat_kodepos_mhs</a:t>
            </a:r>
            <a:r>
              <a:rPr lang="en-US" altLang="en-US" dirty="0">
                <a:latin typeface="+mn-lt"/>
              </a:rPr>
              <a:t>)</a:t>
            </a:r>
          </a:p>
          <a:p>
            <a:pPr lvl="0" indent="0" eaLnBrk="1" hangingPunct="1"/>
            <a:r>
              <a:rPr lang="id-ID" altLang="en-US" dirty="0" err="1">
                <a:latin typeface="+mn-lt"/>
              </a:rPr>
              <a:t>k</a:t>
            </a:r>
            <a:r>
              <a:rPr lang="en-US" altLang="en-US" dirty="0" err="1">
                <a:latin typeface="+mn-lt"/>
              </a:rPr>
              <a:t>odepos</a:t>
            </a:r>
            <a:r>
              <a:rPr lang="en-US" altLang="en-US" dirty="0">
                <a:latin typeface="+mn-lt"/>
              </a:rPr>
              <a:t> (</a:t>
            </a:r>
            <a:r>
              <a:rPr lang="id-ID" dirty="0">
                <a:latin typeface="+mn-lt"/>
              </a:rPr>
              <a:t>alamat_kodepos_mhs</a:t>
            </a:r>
            <a:r>
              <a:rPr lang="en-US" altLang="en-US" dirty="0">
                <a:latin typeface="+mn-lt"/>
              </a:rPr>
              <a:t>, </a:t>
            </a:r>
            <a:r>
              <a:rPr lang="en-US" altLang="en-US" dirty="0" err="1">
                <a:latin typeface="+mn-lt"/>
              </a:rPr>
              <a:t>alamat_jalan_mh</a:t>
            </a:r>
            <a:r>
              <a:rPr lang="id-ID" altLang="en-US" dirty="0">
                <a:latin typeface="+mn-lt"/>
              </a:rPr>
              <a:t>s, </a:t>
            </a:r>
            <a:r>
              <a:rPr lang="id-ID" dirty="0">
                <a:latin typeface="+mn-lt"/>
              </a:rPr>
              <a:t>alamat_provinsi_mhs</a:t>
            </a:r>
            <a:r>
              <a:rPr lang="en-US" altLang="en-US" dirty="0">
                <a:latin typeface="+mn-lt"/>
              </a:rPr>
              <a:t>, </a:t>
            </a:r>
            <a:r>
              <a:rPr lang="id-ID" dirty="0">
                <a:latin typeface="+mn-lt"/>
              </a:rPr>
              <a:t>alamat_kota_mhs</a:t>
            </a:r>
            <a:r>
              <a:rPr lang="en-US" altLang="en-US" dirty="0">
                <a:latin typeface="+mn-lt"/>
              </a:rPr>
              <a:t>)</a:t>
            </a:r>
          </a:p>
        </p:txBody>
      </p:sp>
      <p:sp>
        <p:nvSpPr>
          <p:cNvPr id="100400" name="Rectangle 48"/>
          <p:cNvSpPr>
            <a:spLocks noChangeArrowheads="1"/>
          </p:cNvSpPr>
          <p:nvPr/>
        </p:nvSpPr>
        <p:spPr bwMode="auto">
          <a:xfrm>
            <a:off x="251520" y="3200436"/>
            <a:ext cx="864095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288925" indent="-2889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altLang="en-US" sz="2000" dirty="0" err="1">
                <a:solidFill>
                  <a:schemeClr val="tx2">
                    <a:lumMod val="75000"/>
                  </a:schemeClr>
                </a:solidFill>
                <a:latin typeface="+mn-lt"/>
              </a:rPr>
              <a:t>Tabel</a:t>
            </a:r>
            <a:r>
              <a:rPr lang="en-US" altLang="en-US" sz="2000" dirty="0">
                <a:solidFill>
                  <a:schemeClr val="tx2">
                    <a:lumMod val="75000"/>
                  </a:schemeClr>
                </a:solidFill>
                <a:latin typeface="+mn-lt"/>
              </a:rPr>
              <a:t> </a:t>
            </a:r>
            <a:r>
              <a:rPr lang="id-ID" altLang="en-US" sz="2000" dirty="0">
                <a:solidFill>
                  <a:schemeClr val="tx2">
                    <a:lumMod val="75000"/>
                  </a:schemeClr>
                </a:solidFill>
                <a:latin typeface="+mn-lt"/>
              </a:rPr>
              <a:t>tersebut sudah </a:t>
            </a:r>
            <a:r>
              <a:rPr lang="en-US" altLang="en-US" sz="2000" dirty="0" err="1">
                <a:solidFill>
                  <a:schemeClr val="tx2">
                    <a:lumMod val="75000"/>
                  </a:schemeClr>
                </a:solidFill>
                <a:latin typeface="+mn-lt"/>
              </a:rPr>
              <a:t>memenuhi</a:t>
            </a:r>
            <a:r>
              <a:rPr lang="en-US" altLang="en-US" sz="2000" dirty="0">
                <a:solidFill>
                  <a:schemeClr val="tx2">
                    <a:lumMod val="75000"/>
                  </a:schemeClr>
                </a:solidFill>
                <a:latin typeface="+mn-lt"/>
              </a:rPr>
              <a:t> 2NF, </a:t>
            </a:r>
            <a:r>
              <a:rPr lang="en-US" altLang="en-US" sz="2000" dirty="0" err="1">
                <a:solidFill>
                  <a:schemeClr val="tx2">
                    <a:lumMod val="75000"/>
                  </a:schemeClr>
                </a:solidFill>
                <a:latin typeface="+mn-lt"/>
              </a:rPr>
              <a:t>tapi</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tidak</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memenuhi</a:t>
            </a:r>
            <a:r>
              <a:rPr lang="en-US" altLang="en-US" sz="2000" dirty="0">
                <a:solidFill>
                  <a:schemeClr val="tx2">
                    <a:lumMod val="75000"/>
                  </a:schemeClr>
                </a:solidFill>
                <a:latin typeface="+mn-lt"/>
              </a:rPr>
              <a:t> 3NF:</a:t>
            </a:r>
          </a:p>
          <a:p>
            <a:pPr eaLnBrk="1" hangingPunct="1">
              <a:buFont typeface="Wingdings" panose="05000000000000000000" pitchFamily="2" charset="2"/>
              <a:buChar char="Ø"/>
            </a:pPr>
            <a:r>
              <a:rPr lang="en-US" altLang="en-US" sz="2000" dirty="0" err="1">
                <a:solidFill>
                  <a:schemeClr val="tx2">
                    <a:lumMod val="75000"/>
                  </a:schemeClr>
                </a:solidFill>
                <a:latin typeface="+mn-lt"/>
              </a:rPr>
              <a:t>karena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masih</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terdapat</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atribut</a:t>
            </a:r>
            <a:r>
              <a:rPr lang="en-US" altLang="en-US" sz="2000" dirty="0">
                <a:solidFill>
                  <a:schemeClr val="tx2">
                    <a:lumMod val="75000"/>
                  </a:schemeClr>
                </a:solidFill>
                <a:latin typeface="+mn-lt"/>
              </a:rPr>
              <a:t> non primary key (</a:t>
            </a:r>
            <a:r>
              <a:rPr lang="en-US" altLang="en-US" sz="2000" dirty="0" err="1">
                <a:solidFill>
                  <a:schemeClr val="tx2">
                    <a:lumMod val="75000"/>
                  </a:schemeClr>
                </a:solidFill>
                <a:latin typeface="+mn-lt"/>
              </a:rPr>
              <a:t>yakni</a:t>
            </a:r>
            <a:r>
              <a:rPr lang="en-US" altLang="en-US" sz="2000" dirty="0">
                <a:solidFill>
                  <a:schemeClr val="tx2">
                    <a:lumMod val="75000"/>
                  </a:schemeClr>
                </a:solidFill>
                <a:latin typeface="+mn-lt"/>
              </a:rPr>
              <a:t> </a:t>
            </a:r>
            <a:r>
              <a:rPr lang="id-ID" sz="2000" b="1" dirty="0">
                <a:solidFill>
                  <a:schemeClr val="tx2">
                    <a:lumMod val="75000"/>
                  </a:schemeClr>
                </a:solidFill>
                <a:latin typeface="+mn-lt"/>
              </a:rPr>
              <a:t>alamat_kota_mhs alamat_kota_mhs</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dan</a:t>
            </a:r>
            <a:r>
              <a:rPr lang="en-US" altLang="en-US" sz="2000" dirty="0">
                <a:solidFill>
                  <a:schemeClr val="tx2">
                    <a:lumMod val="75000"/>
                  </a:schemeClr>
                </a:solidFill>
                <a:latin typeface="+mn-lt"/>
              </a:rPr>
              <a:t> </a:t>
            </a:r>
            <a:r>
              <a:rPr lang="id-ID" sz="2000" b="1" dirty="0">
                <a:solidFill>
                  <a:schemeClr val="tx2">
                    <a:lumMod val="75000"/>
                  </a:schemeClr>
                </a:solidFill>
                <a:latin typeface="+mn-lt"/>
              </a:rPr>
              <a:t>alamat_provinsi_mhs</a:t>
            </a:r>
            <a:r>
              <a:rPr lang="en-US" altLang="en-US" sz="2000" dirty="0">
                <a:solidFill>
                  <a:schemeClr val="tx2">
                    <a:lumMod val="75000"/>
                  </a:schemeClr>
                </a:solidFill>
                <a:latin typeface="+mn-lt"/>
              </a:rPr>
              <a:t>) yang </a:t>
            </a:r>
            <a:r>
              <a:rPr lang="en-US" altLang="en-US" sz="2000" dirty="0" err="1">
                <a:solidFill>
                  <a:schemeClr val="tx2">
                    <a:lumMod val="75000"/>
                  </a:schemeClr>
                </a:solidFill>
                <a:latin typeface="+mn-lt"/>
              </a:rPr>
              <a:t>memiliki</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ketergantungan</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terhadap</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atribut</a:t>
            </a:r>
            <a:r>
              <a:rPr lang="en-US" altLang="en-US" sz="2000" dirty="0">
                <a:solidFill>
                  <a:schemeClr val="tx2">
                    <a:lumMod val="75000"/>
                  </a:schemeClr>
                </a:solidFill>
                <a:latin typeface="+mn-lt"/>
              </a:rPr>
              <a:t> non primary key yang lain (</a:t>
            </a:r>
            <a:r>
              <a:rPr lang="en-US" altLang="en-US" sz="2000" dirty="0" err="1">
                <a:solidFill>
                  <a:schemeClr val="tx2">
                    <a:lumMod val="75000"/>
                  </a:schemeClr>
                </a:solidFill>
                <a:latin typeface="+mn-lt"/>
              </a:rPr>
              <a:t>yakni</a:t>
            </a:r>
            <a:r>
              <a:rPr lang="en-US" altLang="en-US" sz="2000" dirty="0">
                <a:solidFill>
                  <a:schemeClr val="tx2">
                    <a:lumMod val="75000"/>
                  </a:schemeClr>
                </a:solidFill>
                <a:latin typeface="+mn-lt"/>
              </a:rPr>
              <a:t> </a:t>
            </a:r>
            <a:r>
              <a:rPr lang="id-ID" sz="2000" b="1" dirty="0">
                <a:solidFill>
                  <a:schemeClr val="tx2">
                    <a:lumMod val="75000"/>
                  </a:schemeClr>
                </a:solidFill>
                <a:latin typeface="+mn-lt"/>
              </a:rPr>
              <a:t>alamat_kodepos_mhs</a:t>
            </a:r>
            <a:r>
              <a:rPr lang="en-US" altLang="en-US" sz="2000" dirty="0">
                <a:solidFill>
                  <a:schemeClr val="tx2">
                    <a:lumMod val="75000"/>
                  </a:schemeClr>
                </a:solidFill>
                <a:latin typeface="+mn-lt"/>
              </a:rPr>
              <a:t>):</a:t>
            </a:r>
          </a:p>
        </p:txBody>
      </p:sp>
      <p:sp>
        <p:nvSpPr>
          <p:cNvPr id="2" name="Slide Number Placeholder 1">
            <a:extLst>
              <a:ext uri="{FF2B5EF4-FFF2-40B4-BE49-F238E27FC236}">
                <a16:creationId xmlns:a16="http://schemas.microsoft.com/office/drawing/2014/main" id="{BDC84609-9BA4-4B5B-A104-1017A4F3CECC}"/>
              </a:ext>
            </a:extLst>
          </p:cNvPr>
          <p:cNvSpPr>
            <a:spLocks noGrp="1"/>
          </p:cNvSpPr>
          <p:nvPr>
            <p:ph type="sldNum" sz="quarter" idx="12"/>
          </p:nvPr>
        </p:nvSpPr>
        <p:spPr/>
        <p:txBody>
          <a:bodyPr/>
          <a:lstStyle/>
          <a:p>
            <a:fld id="{4D3720C0-CB5D-4750-8E88-07D92F731BA4}" type="slidenum">
              <a:rPr lang="en-US" altLang="en-US" smtClean="0"/>
              <a:pPr/>
              <a:t>34</a:t>
            </a:fld>
            <a:endParaRPr lang="en-US" altLang="en-US"/>
          </a:p>
        </p:txBody>
      </p:sp>
    </p:spTree>
    <p:extLst>
      <p:ext uri="{BB962C8B-B14F-4D97-AF65-F5344CB8AC3E}">
        <p14:creationId xmlns:p14="http://schemas.microsoft.com/office/powerpoint/2010/main" val="2572247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0402"/>
                                        </p:tgtEl>
                                        <p:attrNameLst>
                                          <p:attrName>style.visibility</p:attrName>
                                        </p:attrNameLst>
                                      </p:cBhvr>
                                      <p:to>
                                        <p:strVal val="visible"/>
                                      </p:to>
                                    </p:set>
                                    <p:animEffect transition="in" filter="checkerboard(across)">
                                      <p:cBhvr>
                                        <p:cTn id="7" dur="500"/>
                                        <p:tgtEl>
                                          <p:spTgt spid="100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id-ID" altLang="en-US" sz="3600" b="1" dirty="0">
                <a:solidFill>
                  <a:schemeClr val="accent1">
                    <a:lumMod val="50000"/>
                  </a:schemeClr>
                </a:solidFill>
                <a:latin typeface="+mn-lt"/>
              </a:rPr>
              <a:t>Penjelasan </a:t>
            </a:r>
            <a:r>
              <a:rPr lang="en-US" altLang="en-US" sz="3600" b="1" dirty="0" err="1">
                <a:solidFill>
                  <a:schemeClr val="accent1">
                    <a:lumMod val="50000"/>
                  </a:schemeClr>
                </a:solidFill>
                <a:latin typeface="+mn-lt"/>
              </a:rPr>
              <a:t>Contoh</a:t>
            </a:r>
            <a:r>
              <a:rPr lang="id-ID" altLang="en-US" sz="3600" b="1" dirty="0">
                <a:solidFill>
                  <a:schemeClr val="accent1">
                    <a:lumMod val="50000"/>
                  </a:schemeClr>
                </a:solidFill>
                <a:latin typeface="+mn-lt"/>
              </a:rPr>
              <a:t> 3NF</a:t>
            </a:r>
            <a:endParaRPr lang="id-ID" sz="3600" b="1" dirty="0">
              <a:solidFill>
                <a:schemeClr val="accent1">
                  <a:lumMod val="50000"/>
                </a:schemeClr>
              </a:solidFill>
              <a:latin typeface="+mn-lt"/>
            </a:endParaRPr>
          </a:p>
        </p:txBody>
      </p:sp>
      <p:sp>
        <p:nvSpPr>
          <p:cNvPr id="3" name="Text Placeholder 2"/>
          <p:cNvSpPr>
            <a:spLocks noGrp="1"/>
          </p:cNvSpPr>
          <p:nvPr>
            <p:ph type="body" sz="half" idx="1"/>
          </p:nvPr>
        </p:nvSpPr>
        <p:spPr>
          <a:xfrm>
            <a:off x="359064" y="1417640"/>
            <a:ext cx="8327736" cy="4525963"/>
          </a:xfrm>
        </p:spPr>
        <p:txBody>
          <a:bodyPr/>
          <a:lstStyle/>
          <a:p>
            <a:r>
              <a:rPr lang="id-ID" dirty="0">
                <a:solidFill>
                  <a:schemeClr val="tx2">
                    <a:lumMod val="50000"/>
                  </a:schemeClr>
                </a:solidFill>
              </a:rPr>
              <a:t>Pada </a:t>
            </a:r>
            <a:r>
              <a:rPr lang="id-ID" altLang="en-US" dirty="0">
                <a:solidFill>
                  <a:schemeClr val="tx2">
                    <a:lumMod val="50000"/>
                  </a:schemeClr>
                </a:solidFill>
              </a:rPr>
              <a:t>k</a:t>
            </a:r>
            <a:r>
              <a:rPr lang="en-US" altLang="en-US" dirty="0" err="1">
                <a:solidFill>
                  <a:schemeClr val="tx2">
                    <a:lumMod val="50000"/>
                  </a:schemeClr>
                </a:solidFill>
              </a:rPr>
              <a:t>odepos</a:t>
            </a:r>
            <a:r>
              <a:rPr lang="en-US" altLang="en-US" dirty="0">
                <a:solidFill>
                  <a:schemeClr val="tx2">
                    <a:lumMod val="50000"/>
                  </a:schemeClr>
                </a:solidFill>
              </a:rPr>
              <a:t> (</a:t>
            </a:r>
            <a:r>
              <a:rPr lang="id-ID" dirty="0">
                <a:solidFill>
                  <a:schemeClr val="tx2">
                    <a:lumMod val="50000"/>
                  </a:schemeClr>
                </a:solidFill>
              </a:rPr>
              <a:t>alamat_kodepos_mhs</a:t>
            </a:r>
            <a:r>
              <a:rPr lang="en-US" altLang="en-US" dirty="0">
                <a:solidFill>
                  <a:schemeClr val="tx2">
                    <a:lumMod val="50000"/>
                  </a:schemeClr>
                </a:solidFill>
              </a:rPr>
              <a:t>,</a:t>
            </a:r>
            <a:r>
              <a:rPr lang="id-ID" altLang="en-US" dirty="0">
                <a:solidFill>
                  <a:schemeClr val="tx2">
                    <a:lumMod val="50000"/>
                  </a:schemeClr>
                </a:solidFill>
              </a:rPr>
              <a:t> </a:t>
            </a:r>
            <a:r>
              <a:rPr lang="en-US" altLang="en-US" dirty="0" err="1">
                <a:solidFill>
                  <a:schemeClr val="tx2">
                    <a:lumMod val="50000"/>
                  </a:schemeClr>
                </a:solidFill>
              </a:rPr>
              <a:t>alamat_jalan_mh</a:t>
            </a:r>
            <a:r>
              <a:rPr lang="id-ID" altLang="en-US" dirty="0">
                <a:solidFill>
                  <a:schemeClr val="tx2">
                    <a:lumMod val="50000"/>
                  </a:schemeClr>
                </a:solidFill>
              </a:rPr>
              <a:t>s,</a:t>
            </a:r>
            <a:r>
              <a:rPr lang="id-ID" dirty="0">
                <a:solidFill>
                  <a:schemeClr val="tx2">
                    <a:lumMod val="50000"/>
                  </a:schemeClr>
                </a:solidFill>
              </a:rPr>
              <a:t>alamat_provinsi_mhs</a:t>
            </a:r>
            <a:r>
              <a:rPr lang="en-US" altLang="en-US" dirty="0">
                <a:solidFill>
                  <a:schemeClr val="tx2">
                    <a:lumMod val="50000"/>
                  </a:schemeClr>
                </a:solidFill>
              </a:rPr>
              <a:t>,</a:t>
            </a:r>
            <a:r>
              <a:rPr lang="id-ID" dirty="0">
                <a:solidFill>
                  <a:schemeClr val="tx2">
                    <a:lumMod val="50000"/>
                  </a:schemeClr>
                </a:solidFill>
              </a:rPr>
              <a:t>alamat_kota_mhs</a:t>
            </a:r>
            <a:r>
              <a:rPr lang="en-US" altLang="en-US" dirty="0">
                <a:solidFill>
                  <a:schemeClr val="tx2">
                    <a:lumMod val="50000"/>
                  </a:schemeClr>
                </a:solidFill>
              </a:rPr>
              <a:t>) </a:t>
            </a:r>
            <a:r>
              <a:rPr lang="id-ID" altLang="en-US" dirty="0">
                <a:solidFill>
                  <a:schemeClr val="tx2">
                    <a:lumMod val="50000"/>
                  </a:schemeClr>
                </a:solidFill>
              </a:rPr>
              <a:t>terdapat FD</a:t>
            </a:r>
            <a:endParaRPr lang="en-US" altLang="en-US" dirty="0">
              <a:solidFill>
                <a:schemeClr val="tx2">
                  <a:lumMod val="50000"/>
                </a:schemeClr>
              </a:solidFill>
            </a:endParaRPr>
          </a:p>
          <a:p>
            <a:endParaRPr lang="id-ID" altLang="en-US" dirty="0"/>
          </a:p>
          <a:p>
            <a:pPr lvl="1"/>
            <a:r>
              <a:rPr lang="en-US" altLang="en-US" sz="1800" b="1" dirty="0" err="1">
                <a:solidFill>
                  <a:srgbClr val="FF0000"/>
                </a:solidFill>
              </a:rPr>
              <a:t>alamat_jalan_mh</a:t>
            </a:r>
            <a:r>
              <a:rPr lang="id-ID" altLang="en-US" sz="1800" b="1" dirty="0">
                <a:solidFill>
                  <a:srgbClr val="FF0000"/>
                </a:solidFill>
              </a:rPr>
              <a:t>s,</a:t>
            </a:r>
            <a:r>
              <a:rPr lang="id-ID" sz="1800" b="1" dirty="0">
                <a:solidFill>
                  <a:srgbClr val="FF0000"/>
                </a:solidFill>
              </a:rPr>
              <a:t>alamat_provinsi_mhs</a:t>
            </a:r>
            <a:r>
              <a:rPr lang="en-US" altLang="en-US" sz="1800" b="1" dirty="0">
                <a:solidFill>
                  <a:srgbClr val="FF0000"/>
                </a:solidFill>
              </a:rPr>
              <a:t>,</a:t>
            </a:r>
            <a:r>
              <a:rPr lang="id-ID" sz="1800" b="1" dirty="0">
                <a:solidFill>
                  <a:srgbClr val="FF0000"/>
                </a:solidFill>
              </a:rPr>
              <a:t>alamat_kota_mhs</a:t>
            </a:r>
            <a:r>
              <a:rPr lang="id-ID" sz="1800" b="1" dirty="0"/>
              <a:t>  </a:t>
            </a:r>
            <a:r>
              <a:rPr lang="id-ID" sz="1800" dirty="0">
                <a:sym typeface="Wingdings" pitchFamily="2" charset="2"/>
              </a:rPr>
              <a:t> </a:t>
            </a:r>
          </a:p>
          <a:p>
            <a:pPr marL="411480" lvl="1" indent="0">
              <a:buNone/>
            </a:pPr>
            <a:r>
              <a:rPr lang="id-ID" altLang="en-US" sz="1800" dirty="0">
                <a:sym typeface="Wingdings" pitchFamily="2" charset="2"/>
              </a:rPr>
              <a:t>    </a:t>
            </a:r>
            <a:r>
              <a:rPr lang="id-ID" sz="1800" b="1" dirty="0">
                <a:solidFill>
                  <a:schemeClr val="tx1"/>
                </a:solidFill>
              </a:rPr>
              <a:t>alamat_kodepos_mhs</a:t>
            </a:r>
            <a:endParaRPr lang="en-US" altLang="en-US" sz="1800" b="1" dirty="0">
              <a:solidFill>
                <a:schemeClr val="tx1"/>
              </a:solidFill>
            </a:endParaRPr>
          </a:p>
          <a:p>
            <a:pPr lvl="1"/>
            <a:r>
              <a:rPr lang="id-ID" sz="1800" b="1" dirty="0">
                <a:solidFill>
                  <a:schemeClr val="tx1"/>
                </a:solidFill>
              </a:rPr>
              <a:t>alamat_kodepos_mhs</a:t>
            </a:r>
            <a:r>
              <a:rPr lang="id-ID" sz="1800" b="1" dirty="0"/>
              <a:t> </a:t>
            </a:r>
            <a:r>
              <a:rPr lang="id-ID" sz="1800" dirty="0">
                <a:sym typeface="Wingdings" pitchFamily="2" charset="2"/>
              </a:rPr>
              <a:t> </a:t>
            </a:r>
            <a:r>
              <a:rPr lang="id-ID" sz="1800" b="1" dirty="0">
                <a:solidFill>
                  <a:srgbClr val="00B0F0"/>
                </a:solidFill>
              </a:rPr>
              <a:t>alamat_provinsi_mhs</a:t>
            </a:r>
            <a:r>
              <a:rPr lang="en-US" altLang="en-US" sz="1800" b="1" dirty="0">
                <a:solidFill>
                  <a:srgbClr val="00B0F0"/>
                </a:solidFill>
              </a:rPr>
              <a:t>,</a:t>
            </a:r>
            <a:r>
              <a:rPr lang="id-ID" sz="1800" b="1" dirty="0">
                <a:solidFill>
                  <a:srgbClr val="00B0F0"/>
                </a:solidFill>
              </a:rPr>
              <a:t>alamat_kota_mhs</a:t>
            </a:r>
          </a:p>
          <a:p>
            <a:pPr lvl="1"/>
            <a:endParaRPr lang="id-ID" sz="1800" dirty="0">
              <a:solidFill>
                <a:srgbClr val="00B0F0"/>
              </a:solidFill>
            </a:endParaRPr>
          </a:p>
          <a:p>
            <a:pPr marL="411480" lvl="1" indent="0">
              <a:buNone/>
            </a:pPr>
            <a:r>
              <a:rPr lang="id-ID" sz="1800" b="1" u="sng" dirty="0">
                <a:solidFill>
                  <a:schemeClr val="accent1"/>
                </a:solidFill>
              </a:rPr>
              <a:t>NB :</a:t>
            </a:r>
          </a:p>
          <a:p>
            <a:pPr marL="411480" lvl="1" indent="0">
              <a:buNone/>
            </a:pPr>
            <a:r>
              <a:rPr lang="id-ID" sz="1800" b="1" dirty="0">
                <a:solidFill>
                  <a:srgbClr val="FF0000"/>
                </a:solidFill>
              </a:rPr>
              <a:t>Merah : Superkey</a:t>
            </a:r>
          </a:p>
          <a:p>
            <a:pPr marL="411480" lvl="1" indent="0">
              <a:buNone/>
            </a:pPr>
            <a:r>
              <a:rPr lang="id-ID" sz="1800" b="1" dirty="0">
                <a:solidFill>
                  <a:schemeClr val="tx1"/>
                </a:solidFill>
              </a:rPr>
              <a:t>Hitam : bukan superkey</a:t>
            </a:r>
          </a:p>
          <a:p>
            <a:pPr marL="411480" lvl="1" indent="0">
              <a:buNone/>
            </a:pPr>
            <a:r>
              <a:rPr lang="id-ID" sz="1800" b="1" dirty="0">
                <a:solidFill>
                  <a:srgbClr val="00B0F0"/>
                </a:solidFill>
              </a:rPr>
              <a:t>Biru : Bagian Primary Key</a:t>
            </a:r>
          </a:p>
          <a:p>
            <a:pPr marL="411480" lvl="1" indent="0">
              <a:buNone/>
            </a:pPr>
            <a:endParaRPr lang="id-ID" sz="1800" dirty="0">
              <a:solidFill>
                <a:srgbClr val="00B0F0"/>
              </a:solidFill>
            </a:endParaRPr>
          </a:p>
        </p:txBody>
      </p:sp>
      <p:sp>
        <p:nvSpPr>
          <p:cNvPr id="5" name="Slide Number Placeholder 4"/>
          <p:cNvSpPr>
            <a:spLocks noGrp="1"/>
          </p:cNvSpPr>
          <p:nvPr>
            <p:ph type="sldNum" sz="quarter" idx="12"/>
          </p:nvPr>
        </p:nvSpPr>
        <p:spPr/>
        <p:txBody>
          <a:bodyPr/>
          <a:lstStyle/>
          <a:p>
            <a:fld id="{4D3720C0-CB5D-4750-8E88-07D92F731BA4}" type="slidenum">
              <a:rPr lang="en-US" altLang="en-US" smtClean="0"/>
              <a:pPr/>
              <a:t>35</a:t>
            </a:fld>
            <a:endParaRPr lang="en-US" altLang="en-US"/>
          </a:p>
        </p:txBody>
      </p:sp>
    </p:spTree>
    <p:extLst>
      <p:ext uri="{BB962C8B-B14F-4D97-AF65-F5344CB8AC3E}">
        <p14:creationId xmlns:p14="http://schemas.microsoft.com/office/powerpoint/2010/main" val="416562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E4303BC-D6E1-4B8F-88BF-E99230820FD6}"/>
              </a:ext>
            </a:extLst>
          </p:cNvPr>
          <p:cNvSpPr>
            <a:spLocks noGrp="1" noChangeArrowheads="1"/>
          </p:cNvSpPr>
          <p:nvPr>
            <p:ph type="title"/>
          </p:nvPr>
        </p:nvSpPr>
        <p:spPr/>
        <p:txBody>
          <a:bodyPr/>
          <a:lstStyle/>
          <a:p>
            <a:r>
              <a:rPr lang="en-US" altLang="en-US"/>
              <a:t>Contoh</a:t>
            </a:r>
          </a:p>
        </p:txBody>
      </p:sp>
      <p:sp>
        <p:nvSpPr>
          <p:cNvPr id="29699" name="Rectangle 3">
            <a:extLst>
              <a:ext uri="{FF2B5EF4-FFF2-40B4-BE49-F238E27FC236}">
                <a16:creationId xmlns:a16="http://schemas.microsoft.com/office/drawing/2014/main" id="{340E5FC7-C065-429B-9082-4401BA083C75}"/>
              </a:ext>
            </a:extLst>
          </p:cNvPr>
          <p:cNvSpPr>
            <a:spLocks noGrp="1" noChangeArrowheads="1"/>
          </p:cNvSpPr>
          <p:nvPr>
            <p:ph type="body" sz="half" idx="1"/>
          </p:nvPr>
        </p:nvSpPr>
        <p:spPr>
          <a:xfrm>
            <a:off x="457200" y="1600200"/>
            <a:ext cx="8147050" cy="533400"/>
          </a:xfrm>
        </p:spPr>
        <p:txBody>
          <a:bodyPr/>
          <a:lstStyle/>
          <a:p>
            <a:pPr marL="0" indent="0">
              <a:buFont typeface="Wingdings" panose="05000000000000000000" pitchFamily="2" charset="2"/>
              <a:buNone/>
            </a:pPr>
            <a:r>
              <a:rPr lang="en-US" altLang="en-US" sz="2200"/>
              <a:t>Tabel berikut memenuhi 2NF, tapi tidak memenuhi 3NF:</a:t>
            </a:r>
          </a:p>
        </p:txBody>
      </p:sp>
      <p:sp>
        <p:nvSpPr>
          <p:cNvPr id="29700" name="Rectangle 4">
            <a:extLst>
              <a:ext uri="{FF2B5EF4-FFF2-40B4-BE49-F238E27FC236}">
                <a16:creationId xmlns:a16="http://schemas.microsoft.com/office/drawing/2014/main" id="{6C4F309B-63B5-48ED-8FAE-4CEE0BFB74CD}"/>
              </a:ext>
            </a:extLst>
          </p:cNvPr>
          <p:cNvSpPr>
            <a:spLocks noChangeArrowheads="1"/>
          </p:cNvSpPr>
          <p:nvPr/>
        </p:nvSpPr>
        <p:spPr bwMode="auto">
          <a:xfrm>
            <a:off x="468313" y="2133600"/>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Mahasiswa</a:t>
            </a:r>
            <a:r>
              <a:rPr lang="en-US" altLang="en-US"/>
              <a:t> </a:t>
            </a:r>
          </a:p>
        </p:txBody>
      </p:sp>
      <p:graphicFrame>
        <p:nvGraphicFramePr>
          <p:cNvPr id="100399" name="Group 47">
            <a:extLst>
              <a:ext uri="{FF2B5EF4-FFF2-40B4-BE49-F238E27FC236}">
                <a16:creationId xmlns:a16="http://schemas.microsoft.com/office/drawing/2014/main" id="{013E5D26-08E1-4E1D-B806-74D244280E68}"/>
              </a:ext>
            </a:extLst>
          </p:cNvPr>
          <p:cNvGraphicFramePr>
            <a:graphicFrameLocks noGrp="1"/>
          </p:cNvGraphicFramePr>
          <p:nvPr>
            <p:ph sz="half" idx="2"/>
          </p:nvPr>
        </p:nvGraphicFramePr>
        <p:xfrm>
          <a:off x="611188" y="2565400"/>
          <a:ext cx="7705725" cy="504825"/>
        </p:xfrm>
        <a:graphic>
          <a:graphicData uri="http://schemas.openxmlformats.org/drawingml/2006/table">
            <a:tbl>
              <a:tblPr/>
              <a:tblGrid>
                <a:gridCol w="711200">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gridCol w="1363662">
                  <a:extLst>
                    <a:ext uri="{9D8B030D-6E8A-4147-A177-3AD203B41FA5}">
                      <a16:colId xmlns:a16="http://schemas.microsoft.com/office/drawing/2014/main" val="20002"/>
                    </a:ext>
                  </a:extLst>
                </a:gridCol>
                <a:gridCol w="1296988">
                  <a:extLst>
                    <a:ext uri="{9D8B030D-6E8A-4147-A177-3AD203B41FA5}">
                      <a16:colId xmlns:a16="http://schemas.microsoft.com/office/drawing/2014/main" val="20003"/>
                    </a:ext>
                  </a:extLst>
                </a:gridCol>
                <a:gridCol w="1655762">
                  <a:extLst>
                    <a:ext uri="{9D8B030D-6E8A-4147-A177-3AD203B41FA5}">
                      <a16:colId xmlns:a16="http://schemas.microsoft.com/office/drawing/2014/main" val="20004"/>
                    </a:ext>
                  </a:extLst>
                </a:gridCol>
                <a:gridCol w="1728788">
                  <a:extLst>
                    <a:ext uri="{9D8B030D-6E8A-4147-A177-3AD203B41FA5}">
                      <a16:colId xmlns:a16="http://schemas.microsoft.com/office/drawing/2014/main" val="20005"/>
                    </a:ext>
                  </a:extLst>
                </a:gridCol>
              </a:tblGrid>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Nrp</a:t>
                      </a:r>
                      <a:r>
                        <a:rPr kumimoji="0" lang="en-US" sz="18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Nama</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Alm_Jalan</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Alm_Kota</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Alm_Provinsi</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Alm_Kodepos</a:t>
                      </a:r>
                      <a:r>
                        <a:rPr kumimoji="0" lang="en-US" sz="1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0400" name="Rectangle 48">
            <a:extLst>
              <a:ext uri="{FF2B5EF4-FFF2-40B4-BE49-F238E27FC236}">
                <a16:creationId xmlns:a16="http://schemas.microsoft.com/office/drawing/2014/main" id="{6A5C5898-D1E0-4E2B-A3D4-25474743DDBE}"/>
              </a:ext>
            </a:extLst>
          </p:cNvPr>
          <p:cNvSpPr>
            <a:spLocks noChangeArrowheads="1"/>
          </p:cNvSpPr>
          <p:nvPr/>
        </p:nvSpPr>
        <p:spPr bwMode="auto">
          <a:xfrm>
            <a:off x="468313" y="3357563"/>
            <a:ext cx="8064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88925" indent="-2889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altLang="en-US" sz="2000"/>
              <a:t>karena masih terdapat atribut </a:t>
            </a:r>
            <a:r>
              <a:rPr lang="en-US" altLang="en-US" sz="2000" i="1"/>
              <a:t>non primary key </a:t>
            </a:r>
            <a:r>
              <a:rPr lang="en-US" altLang="en-US" sz="2000"/>
              <a:t>(yakni </a:t>
            </a:r>
            <a:r>
              <a:rPr lang="en-US" altLang="en-US" sz="2000" b="1"/>
              <a:t>alm_kota </a:t>
            </a:r>
            <a:r>
              <a:rPr lang="en-US" altLang="en-US" sz="2000"/>
              <a:t>dan </a:t>
            </a:r>
            <a:r>
              <a:rPr lang="en-US" altLang="en-US" sz="2000" b="1"/>
              <a:t>alm_Provinsi</a:t>
            </a:r>
            <a:r>
              <a:rPr lang="en-US" altLang="en-US" sz="2000"/>
              <a:t>) yang memiliki ketergantungan terhadap atribut </a:t>
            </a:r>
            <a:r>
              <a:rPr lang="en-US" altLang="en-US" sz="2000" i="1"/>
              <a:t>non primary key </a:t>
            </a:r>
            <a:r>
              <a:rPr lang="en-US" altLang="en-US" sz="2000"/>
              <a:t>yang lain (yakni </a:t>
            </a:r>
            <a:r>
              <a:rPr lang="en-US" altLang="en-US" sz="2000" b="1"/>
              <a:t>alm_kodepos</a:t>
            </a:r>
            <a:r>
              <a:rPr lang="en-US" altLang="en-US" sz="2000"/>
              <a:t>):</a:t>
            </a:r>
          </a:p>
        </p:txBody>
      </p:sp>
      <p:sp>
        <p:nvSpPr>
          <p:cNvPr id="29718" name="Rectangle 49">
            <a:extLst>
              <a:ext uri="{FF2B5EF4-FFF2-40B4-BE49-F238E27FC236}">
                <a16:creationId xmlns:a16="http://schemas.microsoft.com/office/drawing/2014/main" id="{56EEB250-26A8-4CCB-9221-2DB9DD60077E}"/>
              </a:ext>
            </a:extLst>
          </p:cNvPr>
          <p:cNvSpPr>
            <a:spLocks noChangeArrowheads="1"/>
          </p:cNvSpPr>
          <p:nvPr/>
        </p:nvSpPr>
        <p:spPr bwMode="auto">
          <a:xfrm>
            <a:off x="611188" y="4437063"/>
            <a:ext cx="58118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t>alm_kodepos </a:t>
            </a:r>
            <a:r>
              <a:rPr lang="en-US" altLang="en-US" sz="2200">
                <a:sym typeface="Wingdings" panose="05000000000000000000" pitchFamily="2" charset="2"/>
              </a:rPr>
              <a:t></a:t>
            </a:r>
            <a:r>
              <a:rPr lang="en-US" altLang="en-US" sz="2200"/>
              <a:t> {alm_Provinsi, alm_kota}</a:t>
            </a:r>
          </a:p>
        </p:txBody>
      </p:sp>
      <p:sp>
        <p:nvSpPr>
          <p:cNvPr id="100402" name="Rectangle 50">
            <a:extLst>
              <a:ext uri="{FF2B5EF4-FFF2-40B4-BE49-F238E27FC236}">
                <a16:creationId xmlns:a16="http://schemas.microsoft.com/office/drawing/2014/main" id="{46ADA43B-FB9B-4682-B9CD-6A38EA13F404}"/>
              </a:ext>
            </a:extLst>
          </p:cNvPr>
          <p:cNvSpPr>
            <a:spLocks noChangeArrowheads="1"/>
          </p:cNvSpPr>
          <p:nvPr/>
        </p:nvSpPr>
        <p:spPr bwMode="auto">
          <a:xfrm>
            <a:off x="395288" y="4941888"/>
            <a:ext cx="8064500" cy="396875"/>
          </a:xfrm>
          <a:prstGeom prst="rect">
            <a:avLst/>
          </a:prstGeom>
          <a:noFill/>
          <a:ln w="9525">
            <a:noFill/>
            <a:miter lim="800000"/>
            <a:headEnd/>
            <a:tailEnd/>
          </a:ln>
          <a:effectLst/>
        </p:spPr>
        <p:txBody>
          <a:bodyPr anchor="ctr">
            <a:spAutoFit/>
          </a:bodyPr>
          <a:lstStyle/>
          <a:p>
            <a:pPr marL="288925" indent="-288925">
              <a:buFont typeface="Wingdings" pitchFamily="2" charset="2"/>
              <a:buChar char="Ø"/>
              <a:defRPr/>
            </a:pPr>
            <a:r>
              <a:rPr lang="en-US" sz="2000">
                <a:effectLst>
                  <a:outerShdw blurRad="38100" dist="38100" dir="2700000" algn="tl">
                    <a:srgbClr val="000000"/>
                  </a:outerShdw>
                </a:effectLst>
                <a:latin typeface="Arial" charset="0"/>
              </a:rPr>
              <a:t>Sehingga tabel tersebut perlu didekomposisi menjadi:</a:t>
            </a:r>
          </a:p>
        </p:txBody>
      </p:sp>
      <p:sp>
        <p:nvSpPr>
          <p:cNvPr id="29720" name="Rectangle 51">
            <a:extLst>
              <a:ext uri="{FF2B5EF4-FFF2-40B4-BE49-F238E27FC236}">
                <a16:creationId xmlns:a16="http://schemas.microsoft.com/office/drawing/2014/main" id="{769F8756-D905-47DB-A98F-4BB00476FBEC}"/>
              </a:ext>
            </a:extLst>
          </p:cNvPr>
          <p:cNvSpPr>
            <a:spLocks noChangeArrowheads="1"/>
          </p:cNvSpPr>
          <p:nvPr/>
        </p:nvSpPr>
        <p:spPr bwMode="auto">
          <a:xfrm>
            <a:off x="1042988" y="5300663"/>
            <a:ext cx="63261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t>Mahasiswa (</a:t>
            </a:r>
            <a:r>
              <a:rPr lang="en-US" altLang="en-US" sz="2200" u="sng"/>
              <a:t>Nrp</a:t>
            </a:r>
            <a:r>
              <a:rPr lang="en-US" altLang="en-US" sz="2200"/>
              <a:t>, nama, alm_jalan, alm_kodepos)</a:t>
            </a:r>
          </a:p>
          <a:p>
            <a:pPr eaLnBrk="1" hangingPunct="1"/>
            <a:r>
              <a:rPr lang="en-US" altLang="en-US" sz="2200"/>
              <a:t>Kodepos (</a:t>
            </a:r>
            <a:r>
              <a:rPr lang="en-US" altLang="en-US" sz="2200" u="sng"/>
              <a:t>alm_kodepos</a:t>
            </a:r>
            <a:r>
              <a:rPr lang="en-US" altLang="en-US" sz="2200"/>
              <a:t>, alm_provinsi, alm_kota)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0400"/>
                                        </p:tgtEl>
                                        <p:attrNameLst>
                                          <p:attrName>style.visibility</p:attrName>
                                        </p:attrNameLst>
                                      </p:cBhvr>
                                      <p:to>
                                        <p:strVal val="visible"/>
                                      </p:to>
                                    </p:set>
                                    <p:animEffect transition="in" filter="checkerboard(across)">
                                      <p:cBhvr>
                                        <p:cTn id="7" dur="500"/>
                                        <p:tgtEl>
                                          <p:spTgt spid="1004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0402"/>
                                        </p:tgtEl>
                                        <p:attrNameLst>
                                          <p:attrName>style.visibility</p:attrName>
                                        </p:attrNameLst>
                                      </p:cBhvr>
                                      <p:to>
                                        <p:strVal val="visible"/>
                                      </p:to>
                                    </p:set>
                                    <p:animEffect transition="in" filter="checkerboard(across)">
                                      <p:cBhvr>
                                        <p:cTn id="12" dur="500"/>
                                        <p:tgtEl>
                                          <p:spTgt spid="100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0" grpId="0"/>
      <p:bldP spid="10040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ChangeArrowheads="1"/>
          </p:cNvSpPr>
          <p:nvPr/>
        </p:nvSpPr>
        <p:spPr bwMode="auto">
          <a:xfrm>
            <a:off x="1043608" y="1916832"/>
            <a:ext cx="7132389" cy="31085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d-ID" altLang="en-US" sz="2800" dirty="0">
                <a:solidFill>
                  <a:schemeClr val="tx2">
                    <a:lumMod val="75000"/>
                  </a:schemeClr>
                </a:solidFill>
                <a:latin typeface="+mn-lt"/>
              </a:rPr>
              <a:t>Tabel-tabel yang memenuhi kriteria normalisasi ketiga, sudah siap diimplementasikan. Sebenarnya masih ada lagi bentuk normalisasi yang lain; BCNF</a:t>
            </a:r>
            <a:r>
              <a:rPr lang="en-US" altLang="en-US" sz="2800" dirty="0">
                <a:solidFill>
                  <a:schemeClr val="tx2">
                    <a:lumMod val="75000"/>
                  </a:schemeClr>
                </a:solidFill>
                <a:latin typeface="+mn-lt"/>
              </a:rPr>
              <a:t>,</a:t>
            </a:r>
            <a:r>
              <a:rPr lang="id-ID" altLang="en-US" sz="2800" dirty="0">
                <a:solidFill>
                  <a:schemeClr val="tx2">
                    <a:lumMod val="75000"/>
                  </a:schemeClr>
                </a:solidFill>
                <a:latin typeface="+mn-lt"/>
              </a:rPr>
              <a:t> </a:t>
            </a:r>
            <a:r>
              <a:rPr lang="en-US" altLang="en-US" sz="2800" dirty="0">
                <a:solidFill>
                  <a:schemeClr val="tx2">
                    <a:lumMod val="75000"/>
                  </a:schemeClr>
                </a:solidFill>
                <a:latin typeface="+mn-lt"/>
              </a:rPr>
              <a:t>4NF, 5NF,</a:t>
            </a:r>
            <a:r>
              <a:rPr lang="id-ID" altLang="en-US" sz="2800" dirty="0">
                <a:solidFill>
                  <a:schemeClr val="tx2">
                    <a:lumMod val="75000"/>
                  </a:schemeClr>
                </a:solidFill>
                <a:latin typeface="+mn-lt"/>
              </a:rPr>
              <a:t> hanya saja jarang dipakai. </a:t>
            </a:r>
            <a:r>
              <a:rPr lang="id-ID" altLang="en-US" sz="2800" b="1" dirty="0">
                <a:solidFill>
                  <a:schemeClr val="tx2">
                    <a:lumMod val="75000"/>
                  </a:schemeClr>
                </a:solidFill>
                <a:latin typeface="+mn-lt"/>
              </a:rPr>
              <a:t>Pada kebanyakan kasus, normalisasi hanya sampai 3NF. </a:t>
            </a:r>
          </a:p>
        </p:txBody>
      </p:sp>
      <p:sp>
        <p:nvSpPr>
          <p:cNvPr id="3" name="Rectangle 2"/>
          <p:cNvSpPr>
            <a:spLocks noGrp="1" noChangeArrowheads="1"/>
          </p:cNvSpPr>
          <p:nvPr>
            <p:ph type="title"/>
          </p:nvPr>
        </p:nvSpPr>
        <p:spPr>
          <a:xfrm>
            <a:off x="754811" y="243683"/>
            <a:ext cx="8229600" cy="1139825"/>
          </a:xfrm>
        </p:spPr>
        <p:txBody>
          <a:bodyPr/>
          <a:lstStyle/>
          <a:p>
            <a:pPr algn="l"/>
            <a:r>
              <a:rPr lang="en-US" altLang="en-US" sz="3600" b="1" dirty="0">
                <a:solidFill>
                  <a:schemeClr val="accent1">
                    <a:lumMod val="50000"/>
                  </a:schemeClr>
                </a:solidFill>
                <a:latin typeface="+mn-lt"/>
              </a:rPr>
              <a:t>I</a:t>
            </a:r>
            <a:r>
              <a:rPr lang="id-ID" altLang="en-US" sz="3600" b="1" dirty="0">
                <a:solidFill>
                  <a:schemeClr val="accent1">
                    <a:lumMod val="50000"/>
                  </a:schemeClr>
                </a:solidFill>
                <a:latin typeface="+mn-lt"/>
              </a:rPr>
              <a:t>NFORMASI</a:t>
            </a:r>
            <a:endParaRPr lang="en-US" altLang="en-US" sz="3600" b="1" dirty="0">
              <a:solidFill>
                <a:schemeClr val="accent1">
                  <a:lumMod val="50000"/>
                </a:schemeClr>
              </a:solidFill>
              <a:latin typeface="+mn-lt"/>
            </a:endParaRPr>
          </a:p>
        </p:txBody>
      </p:sp>
      <p:sp>
        <p:nvSpPr>
          <p:cNvPr id="2" name="Slide Number Placeholder 1">
            <a:extLst>
              <a:ext uri="{FF2B5EF4-FFF2-40B4-BE49-F238E27FC236}">
                <a16:creationId xmlns:a16="http://schemas.microsoft.com/office/drawing/2014/main" id="{0FA05E97-4299-402B-8FA8-709A343FF88A}"/>
              </a:ext>
            </a:extLst>
          </p:cNvPr>
          <p:cNvSpPr>
            <a:spLocks noGrp="1"/>
          </p:cNvSpPr>
          <p:nvPr>
            <p:ph type="sldNum" sz="quarter" idx="12"/>
          </p:nvPr>
        </p:nvSpPr>
        <p:spPr/>
        <p:txBody>
          <a:bodyPr/>
          <a:lstStyle/>
          <a:p>
            <a:fld id="{C5D243CA-806E-402E-87EA-B001B6507DFC}" type="slidenum">
              <a:rPr lang="id-ID" smtClean="0"/>
              <a:t>37</a:t>
            </a:fld>
            <a:endParaRPr lang="id-ID"/>
          </a:p>
        </p:txBody>
      </p:sp>
    </p:spTree>
    <p:extLst>
      <p:ext uri="{BB962C8B-B14F-4D97-AF65-F5344CB8AC3E}">
        <p14:creationId xmlns:p14="http://schemas.microsoft.com/office/powerpoint/2010/main" val="182604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86CA7A3-247D-4D60-8CBE-9DC115849E64}"/>
              </a:ext>
            </a:extLst>
          </p:cNvPr>
          <p:cNvSpPr>
            <a:spLocks noGrp="1" noChangeArrowheads="1"/>
          </p:cNvSpPr>
          <p:nvPr>
            <p:ph type="title"/>
          </p:nvPr>
        </p:nvSpPr>
        <p:spPr/>
        <p:txBody>
          <a:bodyPr>
            <a:normAutofit fontScale="90000"/>
          </a:bodyPr>
          <a:lstStyle/>
          <a:p>
            <a:pPr algn="l" eaLnBrk="1" hangingPunct="1"/>
            <a:r>
              <a:rPr lang="en-US" altLang="en-US" dirty="0" err="1"/>
              <a:t>Latihan</a:t>
            </a:r>
            <a:r>
              <a:rPr lang="en-US" altLang="en-US" dirty="0"/>
              <a:t> 1 :  </a:t>
            </a:r>
            <a:r>
              <a:rPr lang="en-US" altLang="en-US" dirty="0" err="1"/>
              <a:t>Normalisasi</a:t>
            </a:r>
            <a:r>
              <a:rPr lang="en-US" altLang="en-US" dirty="0"/>
              <a:t> Data</a:t>
            </a:r>
            <a:br>
              <a:rPr lang="en-US" altLang="en-US" dirty="0"/>
            </a:br>
            <a:r>
              <a:rPr lang="en-US" altLang="en-US" sz="2700" dirty="0" err="1"/>
              <a:t>Normalisasikan</a:t>
            </a:r>
            <a:r>
              <a:rPr lang="en-US" altLang="en-US" sz="2700" dirty="0"/>
              <a:t> table </a:t>
            </a:r>
            <a:r>
              <a:rPr lang="en-US" altLang="en-US" sz="2700" dirty="0" err="1"/>
              <a:t>berikut</a:t>
            </a:r>
            <a:endParaRPr lang="id-ID" altLang="en-US" dirty="0"/>
          </a:p>
        </p:txBody>
      </p:sp>
      <p:pic>
        <p:nvPicPr>
          <p:cNvPr id="34819" name="Picture 4">
            <a:extLst>
              <a:ext uri="{FF2B5EF4-FFF2-40B4-BE49-F238E27FC236}">
                <a16:creationId xmlns:a16="http://schemas.microsoft.com/office/drawing/2014/main" id="{D10ED64E-A843-46F8-A449-7C9ADBFD2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844675"/>
            <a:ext cx="777716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5">
            <a:extLst>
              <a:ext uri="{FF2B5EF4-FFF2-40B4-BE49-F238E27FC236}">
                <a16:creationId xmlns:a16="http://schemas.microsoft.com/office/drawing/2014/main" id="{9B848235-E498-4B74-BD1C-82217DBF2740}"/>
              </a:ext>
            </a:extLst>
          </p:cNvPr>
          <p:cNvSpPr txBox="1">
            <a:spLocks noChangeArrowheads="1"/>
          </p:cNvSpPr>
          <p:nvPr/>
        </p:nvSpPr>
        <p:spPr bwMode="auto">
          <a:xfrm>
            <a:off x="735013" y="4529138"/>
            <a:ext cx="7940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id-ID" altLang="en-US" sz="2400"/>
              <a:t>Untuk mendapatkan hasil yang paling normal, maka proses normalisasi dimulai dari normal pertama. </a:t>
            </a:r>
          </a:p>
          <a:p>
            <a:pPr algn="just" eaLnBrk="1" hangingPunct="1"/>
            <a:r>
              <a:rPr lang="id-ID" altLang="en-US" sz="2400"/>
              <a:t>Field-field tabel di atas yang merupakan group berulang : </a:t>
            </a:r>
            <a:r>
              <a:rPr lang="en-US" altLang="en-US" sz="2400"/>
              <a:t>NoPegawai</a:t>
            </a:r>
            <a:r>
              <a:rPr lang="id-ID" altLang="en-US" sz="2400"/>
              <a:t>, </a:t>
            </a:r>
            <a:r>
              <a:rPr lang="en-US" altLang="en-US" sz="2400"/>
              <a:t>NamaPegawai</a:t>
            </a:r>
            <a:r>
              <a:rPr lang="id-ID" altLang="en-US" sz="2400"/>
              <a:t>, </a:t>
            </a:r>
            <a:r>
              <a:rPr lang="en-US" altLang="en-US" sz="2400"/>
              <a:t>Golongan</a:t>
            </a:r>
            <a:r>
              <a:rPr lang="id-ID" altLang="en-US" sz="2400"/>
              <a:t>, </a:t>
            </a:r>
            <a:r>
              <a:rPr lang="en-US" altLang="en-US" sz="2400"/>
              <a:t>BesarGaji</a:t>
            </a:r>
            <a:r>
              <a:rPr lang="id-ID" altLang="en-US" sz="240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E0B80FC-434E-437B-92D4-B8071A9A0C7E}"/>
              </a:ext>
            </a:extLst>
          </p:cNvPr>
          <p:cNvSpPr>
            <a:spLocks noGrp="1" noChangeArrowheads="1"/>
          </p:cNvSpPr>
          <p:nvPr>
            <p:ph type="title"/>
          </p:nvPr>
        </p:nvSpPr>
        <p:spPr>
          <a:xfrm>
            <a:off x="457200" y="274638"/>
            <a:ext cx="8229600" cy="706437"/>
          </a:xfrm>
        </p:spPr>
        <p:txBody>
          <a:bodyPr/>
          <a:lstStyle/>
          <a:p>
            <a:pPr algn="l" eaLnBrk="1" hangingPunct="1"/>
            <a:r>
              <a:rPr lang="en-US" altLang="en-US" sz="4000"/>
              <a:t>Normalisasi pertama</a:t>
            </a:r>
            <a:endParaRPr lang="id-ID" altLang="en-US" sz="4000"/>
          </a:p>
        </p:txBody>
      </p:sp>
      <p:sp>
        <p:nvSpPr>
          <p:cNvPr id="35843" name="Text Box 4">
            <a:extLst>
              <a:ext uri="{FF2B5EF4-FFF2-40B4-BE49-F238E27FC236}">
                <a16:creationId xmlns:a16="http://schemas.microsoft.com/office/drawing/2014/main" id="{D8BC5C0D-3218-4F21-9C53-90A8CEDE5FA2}"/>
              </a:ext>
            </a:extLst>
          </p:cNvPr>
          <p:cNvSpPr txBox="1">
            <a:spLocks noChangeArrowheads="1"/>
          </p:cNvSpPr>
          <p:nvPr/>
        </p:nvSpPr>
        <p:spPr bwMode="auto">
          <a:xfrm>
            <a:off x="468313" y="1125538"/>
            <a:ext cx="8280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id-ID" altLang="en-US" sz="2400"/>
              <a:t>Solusinya hilangkan duplikasi dengan mencari ketergantungan parsial</a:t>
            </a:r>
            <a:r>
              <a:rPr lang="en-US" altLang="en-US" sz="2400"/>
              <a:t>.</a:t>
            </a:r>
            <a:r>
              <a:rPr lang="id-ID" altLang="en-US" sz="2400"/>
              <a:t> menjadikan field-field menjadi tergantung pada satu atau beberapa field</a:t>
            </a:r>
            <a:r>
              <a:rPr lang="en-US" altLang="en-US" sz="2400"/>
              <a:t>. </a:t>
            </a:r>
            <a:r>
              <a:rPr lang="id-ID" altLang="en-US" sz="2400"/>
              <a:t>Karena yang dapat dijadikan kunci adalah </a:t>
            </a:r>
            <a:r>
              <a:rPr lang="en-US" altLang="en-US" sz="2400" i="1"/>
              <a:t>NoProyek</a:t>
            </a:r>
            <a:r>
              <a:rPr lang="id-ID" altLang="en-US" sz="2400" i="1"/>
              <a:t> </a:t>
            </a:r>
            <a:r>
              <a:rPr lang="id-ID" altLang="en-US" sz="2400"/>
              <a:t>dan </a:t>
            </a:r>
            <a:r>
              <a:rPr lang="en-US" altLang="en-US" sz="2400" i="1"/>
              <a:t>NoPegawai</a:t>
            </a:r>
            <a:r>
              <a:rPr lang="id-ID" altLang="en-US" sz="2400"/>
              <a:t>, maka langkah kemudian dicari field-field mana yang tergantung pada </a:t>
            </a:r>
            <a:r>
              <a:rPr lang="en-US" altLang="en-US" sz="2400" i="1"/>
              <a:t>NoProyek</a:t>
            </a:r>
            <a:r>
              <a:rPr lang="id-ID" altLang="en-US" sz="2400" i="1"/>
              <a:t> </a:t>
            </a:r>
            <a:r>
              <a:rPr lang="id-ID" altLang="en-US" sz="2400"/>
              <a:t>dan mana yang tergantung pada </a:t>
            </a:r>
            <a:r>
              <a:rPr lang="en-US" altLang="en-US" sz="2400" i="1"/>
              <a:t>NoPegawai</a:t>
            </a:r>
            <a:r>
              <a:rPr lang="id-ID" altLang="en-US" sz="2400"/>
              <a:t>. </a:t>
            </a:r>
          </a:p>
        </p:txBody>
      </p:sp>
      <p:pic>
        <p:nvPicPr>
          <p:cNvPr id="35844" name="Picture 8">
            <a:extLst>
              <a:ext uri="{FF2B5EF4-FFF2-40B4-BE49-F238E27FC236}">
                <a16:creationId xmlns:a16="http://schemas.microsoft.com/office/drawing/2014/main" id="{B386508A-4BF7-41ED-A8C4-2476BC82B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933825"/>
            <a:ext cx="8135938"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
            <a:extLst>
              <a:ext uri="{FF2B5EF4-FFF2-40B4-BE49-F238E27FC236}">
                <a16:creationId xmlns:a16="http://schemas.microsoft.com/office/drawing/2014/main" id="{26AB9C5F-C4EF-4438-A870-00E7E1DB4FCB}"/>
              </a:ext>
            </a:extLst>
          </p:cNvPr>
          <p:cNvSpPr txBox="1">
            <a:spLocks noChangeArrowheads="1"/>
          </p:cNvSpPr>
          <p:nvPr/>
        </p:nvSpPr>
        <p:spPr bwMode="auto">
          <a:xfrm>
            <a:off x="571500" y="457200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NP001</a:t>
            </a:r>
          </a:p>
        </p:txBody>
      </p:sp>
      <p:sp>
        <p:nvSpPr>
          <p:cNvPr id="35846" name="TextBox 5">
            <a:extLst>
              <a:ext uri="{FF2B5EF4-FFF2-40B4-BE49-F238E27FC236}">
                <a16:creationId xmlns:a16="http://schemas.microsoft.com/office/drawing/2014/main" id="{B2C4C74F-0D00-41FC-B748-31991D15F3DA}"/>
              </a:ext>
            </a:extLst>
          </p:cNvPr>
          <p:cNvSpPr txBox="1">
            <a:spLocks noChangeArrowheads="1"/>
          </p:cNvSpPr>
          <p:nvPr/>
        </p:nvSpPr>
        <p:spPr bwMode="auto">
          <a:xfrm>
            <a:off x="571500" y="4916488"/>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NP001</a:t>
            </a:r>
          </a:p>
        </p:txBody>
      </p:sp>
      <p:sp>
        <p:nvSpPr>
          <p:cNvPr id="35847" name="TextBox 6">
            <a:extLst>
              <a:ext uri="{FF2B5EF4-FFF2-40B4-BE49-F238E27FC236}">
                <a16:creationId xmlns:a16="http://schemas.microsoft.com/office/drawing/2014/main" id="{2D996006-4FB6-4C3F-831D-EDC5C90C35A6}"/>
              </a:ext>
            </a:extLst>
          </p:cNvPr>
          <p:cNvSpPr txBox="1">
            <a:spLocks noChangeArrowheads="1"/>
          </p:cNvSpPr>
          <p:nvPr/>
        </p:nvSpPr>
        <p:spPr bwMode="auto">
          <a:xfrm>
            <a:off x="571500" y="5559425"/>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NP002</a:t>
            </a:r>
          </a:p>
        </p:txBody>
      </p:sp>
      <p:sp>
        <p:nvSpPr>
          <p:cNvPr id="35848" name="TextBox 7">
            <a:extLst>
              <a:ext uri="{FF2B5EF4-FFF2-40B4-BE49-F238E27FC236}">
                <a16:creationId xmlns:a16="http://schemas.microsoft.com/office/drawing/2014/main" id="{5F936A15-E1F9-4205-B09D-596C2AC86BCD}"/>
              </a:ext>
            </a:extLst>
          </p:cNvPr>
          <p:cNvSpPr txBox="1">
            <a:spLocks noChangeArrowheads="1"/>
          </p:cNvSpPr>
          <p:nvPr/>
        </p:nvSpPr>
        <p:spPr bwMode="auto">
          <a:xfrm>
            <a:off x="571500" y="5845175"/>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NP002</a:t>
            </a:r>
          </a:p>
        </p:txBody>
      </p:sp>
      <p:sp>
        <p:nvSpPr>
          <p:cNvPr id="35849" name="TextBox 8">
            <a:extLst>
              <a:ext uri="{FF2B5EF4-FFF2-40B4-BE49-F238E27FC236}">
                <a16:creationId xmlns:a16="http://schemas.microsoft.com/office/drawing/2014/main" id="{B2E3A21D-856B-4F61-BBC0-7A32FC276613}"/>
              </a:ext>
            </a:extLst>
          </p:cNvPr>
          <p:cNvSpPr txBox="1">
            <a:spLocks noChangeArrowheads="1"/>
          </p:cNvSpPr>
          <p:nvPr/>
        </p:nvSpPr>
        <p:spPr bwMode="auto">
          <a:xfrm>
            <a:off x="1785938" y="457200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BRR</a:t>
            </a:r>
          </a:p>
        </p:txBody>
      </p:sp>
      <p:sp>
        <p:nvSpPr>
          <p:cNvPr id="35850" name="TextBox 9">
            <a:extLst>
              <a:ext uri="{FF2B5EF4-FFF2-40B4-BE49-F238E27FC236}">
                <a16:creationId xmlns:a16="http://schemas.microsoft.com/office/drawing/2014/main" id="{18C4E417-DF8D-48F7-BC65-F507CAFD2E44}"/>
              </a:ext>
            </a:extLst>
          </p:cNvPr>
          <p:cNvSpPr txBox="1">
            <a:spLocks noChangeArrowheads="1"/>
          </p:cNvSpPr>
          <p:nvPr/>
        </p:nvSpPr>
        <p:spPr bwMode="auto">
          <a:xfrm>
            <a:off x="1785938" y="4916488"/>
            <a:ext cx="671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BRR</a:t>
            </a:r>
          </a:p>
        </p:txBody>
      </p:sp>
      <p:sp>
        <p:nvSpPr>
          <p:cNvPr id="35851" name="TextBox 10">
            <a:extLst>
              <a:ext uri="{FF2B5EF4-FFF2-40B4-BE49-F238E27FC236}">
                <a16:creationId xmlns:a16="http://schemas.microsoft.com/office/drawing/2014/main" id="{4A3C2CE4-3DF7-4AC2-939D-596090893AE4}"/>
              </a:ext>
            </a:extLst>
          </p:cNvPr>
          <p:cNvSpPr txBox="1">
            <a:spLocks noChangeArrowheads="1"/>
          </p:cNvSpPr>
          <p:nvPr/>
        </p:nvSpPr>
        <p:spPr bwMode="auto">
          <a:xfrm>
            <a:off x="1785938" y="5559425"/>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PEMDA</a:t>
            </a:r>
          </a:p>
        </p:txBody>
      </p:sp>
      <p:sp>
        <p:nvSpPr>
          <p:cNvPr id="35852" name="TextBox 11">
            <a:extLst>
              <a:ext uri="{FF2B5EF4-FFF2-40B4-BE49-F238E27FC236}">
                <a16:creationId xmlns:a16="http://schemas.microsoft.com/office/drawing/2014/main" id="{07AF1390-27CC-4BAD-A398-AD804D3DEC68}"/>
              </a:ext>
            </a:extLst>
          </p:cNvPr>
          <p:cNvSpPr txBox="1">
            <a:spLocks noChangeArrowheads="1"/>
          </p:cNvSpPr>
          <p:nvPr/>
        </p:nvSpPr>
        <p:spPr bwMode="auto">
          <a:xfrm>
            <a:off x="1785938" y="5845175"/>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PEMDA</a:t>
            </a:r>
          </a:p>
        </p:txBody>
      </p:sp>
      <p:sp>
        <p:nvSpPr>
          <p:cNvPr id="35853" name="TextBox 12">
            <a:extLst>
              <a:ext uri="{FF2B5EF4-FFF2-40B4-BE49-F238E27FC236}">
                <a16:creationId xmlns:a16="http://schemas.microsoft.com/office/drawing/2014/main" id="{C292221E-193C-4FDD-9F04-2F51321B7C20}"/>
              </a:ext>
            </a:extLst>
          </p:cNvPr>
          <p:cNvSpPr txBox="1">
            <a:spLocks noChangeArrowheads="1"/>
          </p:cNvSpPr>
          <p:nvPr/>
        </p:nvSpPr>
        <p:spPr bwMode="auto">
          <a:xfrm>
            <a:off x="7708900" y="5559425"/>
            <a:ext cx="100647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900.000</a:t>
            </a:r>
          </a:p>
        </p:txBody>
      </p:sp>
      <p:cxnSp>
        <p:nvCxnSpPr>
          <p:cNvPr id="15" name="Straight Connector 14">
            <a:extLst>
              <a:ext uri="{FF2B5EF4-FFF2-40B4-BE49-F238E27FC236}">
                <a16:creationId xmlns:a16="http://schemas.microsoft.com/office/drawing/2014/main" id="{912C62EA-3A42-4B07-90DC-833C851A80FE}"/>
              </a:ext>
            </a:extLst>
          </p:cNvPr>
          <p:cNvCxnSpPr/>
          <p:nvPr/>
        </p:nvCxnSpPr>
        <p:spPr>
          <a:xfrm>
            <a:off x="7429500" y="5572125"/>
            <a:ext cx="1214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0FCD62-3FC5-442F-9257-CC0B5C7E5F10}"/>
              </a:ext>
            </a:extLst>
          </p:cNvPr>
          <p:cNvCxnSpPr/>
          <p:nvPr/>
        </p:nvCxnSpPr>
        <p:spPr>
          <a:xfrm>
            <a:off x="7429500" y="5856288"/>
            <a:ext cx="121443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AB5A74-67F6-4DC2-B422-3DFF56696B44}"/>
              </a:ext>
            </a:extLst>
          </p:cNvPr>
          <p:cNvCxnSpPr/>
          <p:nvPr/>
        </p:nvCxnSpPr>
        <p:spPr>
          <a:xfrm rot="5400000">
            <a:off x="8430419" y="5714207"/>
            <a:ext cx="4286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203CACD-B279-4807-902B-742AA0C3243B}"/>
              </a:ext>
            </a:extLst>
          </p:cNvPr>
          <p:cNvCxnSpPr/>
          <p:nvPr/>
        </p:nvCxnSpPr>
        <p:spPr>
          <a:xfrm>
            <a:off x="571500" y="4221088"/>
            <a:ext cx="104817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C0E93BD-FF21-4EE3-B2C9-1C4AD030C461}"/>
              </a:ext>
            </a:extLst>
          </p:cNvPr>
          <p:cNvCxnSpPr/>
          <p:nvPr/>
        </p:nvCxnSpPr>
        <p:spPr>
          <a:xfrm>
            <a:off x="3275856" y="4221088"/>
            <a:ext cx="1048172"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FC74851B-26A4-417E-A1BB-54FF874BDB15}"/>
              </a:ext>
            </a:extLst>
          </p:cNvPr>
          <p:cNvSpPr/>
          <p:nvPr/>
        </p:nvSpPr>
        <p:spPr>
          <a:xfrm>
            <a:off x="1187624" y="6381328"/>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Key</a:t>
            </a:r>
            <a:endParaRPr lang="en-ID" dirty="0"/>
          </a:p>
        </p:txBody>
      </p:sp>
      <p:cxnSp>
        <p:nvCxnSpPr>
          <p:cNvPr id="8" name="Connector: Elbow 7">
            <a:extLst>
              <a:ext uri="{FF2B5EF4-FFF2-40B4-BE49-F238E27FC236}">
                <a16:creationId xmlns:a16="http://schemas.microsoft.com/office/drawing/2014/main" id="{34145FA3-3E26-411B-AFFE-14A1F222EA8B}"/>
              </a:ext>
            </a:extLst>
          </p:cNvPr>
          <p:cNvCxnSpPr>
            <a:stCxn id="6" idx="3"/>
          </p:cNvCxnSpPr>
          <p:nvPr/>
        </p:nvCxnSpPr>
        <p:spPr>
          <a:xfrm flipV="1">
            <a:off x="3419872" y="6237288"/>
            <a:ext cx="504056" cy="324060"/>
          </a:xfrm>
          <a:prstGeom prst="bentConnector3">
            <a:avLst>
              <a:gd name="adj1" fmla="val 96815"/>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F395BC4-DC50-4301-ACE1-DB0121C63BB8}"/>
              </a:ext>
            </a:extLst>
          </p:cNvPr>
          <p:cNvCxnSpPr>
            <a:cxnSpLocks/>
            <a:endCxn id="35848" idx="2"/>
          </p:cNvCxnSpPr>
          <p:nvPr/>
        </p:nvCxnSpPr>
        <p:spPr>
          <a:xfrm rot="16200000" flipV="1">
            <a:off x="902581" y="6296732"/>
            <a:ext cx="366714" cy="203375"/>
          </a:xfrm>
          <a:prstGeom prst="bentConnector3">
            <a:avLst>
              <a:gd name="adj1" fmla="val 576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b="1" dirty="0" err="1">
                <a:solidFill>
                  <a:schemeClr val="accent1">
                    <a:lumMod val="50000"/>
                  </a:schemeClr>
                </a:solidFill>
                <a:latin typeface="+mn-lt"/>
              </a:rPr>
              <a:t>Normalisasi</a:t>
            </a:r>
            <a:endParaRPr lang="id-ID" altLang="en-US" b="1" dirty="0">
              <a:solidFill>
                <a:schemeClr val="accent1">
                  <a:lumMod val="50000"/>
                </a:schemeClr>
              </a:solidFill>
              <a:latin typeface="+mn-lt"/>
            </a:endParaRPr>
          </a:p>
        </p:txBody>
      </p:sp>
      <p:sp>
        <p:nvSpPr>
          <p:cNvPr id="9219" name="Rectangle 3"/>
          <p:cNvSpPr>
            <a:spLocks noGrp="1" noChangeArrowheads="1"/>
          </p:cNvSpPr>
          <p:nvPr>
            <p:ph type="body" idx="1"/>
          </p:nvPr>
        </p:nvSpPr>
        <p:spPr>
          <a:xfrm>
            <a:off x="191116" y="1700808"/>
            <a:ext cx="8761768" cy="4533871"/>
          </a:xfrm>
        </p:spPr>
        <p:txBody>
          <a:bodyPr>
            <a:noAutofit/>
          </a:bodyPr>
          <a:lstStyle/>
          <a:p>
            <a:pPr algn="just" eaLnBrk="1" hangingPunct="1"/>
            <a:r>
              <a:rPr lang="id-ID" altLang="en-US" sz="2800" b="1" dirty="0">
                <a:solidFill>
                  <a:srgbClr val="FF0000"/>
                </a:solidFill>
              </a:rPr>
              <a:t>Normalisasi</a:t>
            </a:r>
            <a:r>
              <a:rPr lang="id-ID" altLang="en-US" sz="2800" b="1" dirty="0">
                <a:solidFill>
                  <a:schemeClr val="tx2">
                    <a:lumMod val="75000"/>
                  </a:schemeClr>
                </a:solidFill>
              </a:rPr>
              <a:t> </a:t>
            </a:r>
            <a:r>
              <a:rPr lang="id-ID" altLang="en-US" sz="2800" dirty="0">
                <a:solidFill>
                  <a:schemeClr val="tx2">
                    <a:lumMod val="75000"/>
                  </a:schemeClr>
                </a:solidFill>
              </a:rPr>
              <a:t>merupakan sebuah teknik dalam </a:t>
            </a:r>
            <a:r>
              <a:rPr lang="id-ID" altLang="en-US" sz="2800" dirty="0" err="1">
                <a:solidFill>
                  <a:schemeClr val="tx2">
                    <a:lumMod val="75000"/>
                  </a:schemeClr>
                </a:solidFill>
              </a:rPr>
              <a:t>logical</a:t>
            </a:r>
            <a:r>
              <a:rPr lang="id-ID" altLang="en-US" sz="2800" dirty="0">
                <a:solidFill>
                  <a:schemeClr val="tx2">
                    <a:lumMod val="75000"/>
                  </a:schemeClr>
                </a:solidFill>
              </a:rPr>
              <a:t> desain sebuah basis data</a:t>
            </a:r>
            <a:r>
              <a:rPr lang="en-US" altLang="en-US" sz="2800" dirty="0">
                <a:solidFill>
                  <a:schemeClr val="tx2">
                    <a:lumMod val="75000"/>
                  </a:schemeClr>
                </a:solidFill>
              </a:rPr>
              <a:t> yang</a:t>
            </a:r>
            <a:r>
              <a:rPr lang="id-ID" altLang="en-US" sz="2800" dirty="0">
                <a:solidFill>
                  <a:schemeClr val="tx2">
                    <a:lumMod val="75000"/>
                  </a:schemeClr>
                </a:solidFill>
              </a:rPr>
              <a:t> </a:t>
            </a:r>
            <a:r>
              <a:rPr lang="en-US" altLang="en-US" sz="2800" dirty="0">
                <a:solidFill>
                  <a:schemeClr val="tx2">
                    <a:lumMod val="75000"/>
                  </a:schemeClr>
                </a:solidFill>
              </a:rPr>
              <a:t>m</a:t>
            </a:r>
            <a:r>
              <a:rPr lang="id-ID" altLang="en-US" sz="2800" dirty="0">
                <a:solidFill>
                  <a:schemeClr val="tx2">
                    <a:lumMod val="75000"/>
                  </a:schemeClr>
                </a:solidFill>
              </a:rPr>
              <a:t>engelompokkan atribut dari suatu relasi sehingga membentuk struktur relasi yang baik (tanpa redudansi). </a:t>
            </a:r>
            <a:endParaRPr lang="en-US" altLang="en-US" sz="2800" dirty="0">
              <a:solidFill>
                <a:schemeClr val="tx2">
                  <a:lumMod val="75000"/>
                </a:schemeClr>
              </a:solidFill>
            </a:endParaRPr>
          </a:p>
          <a:p>
            <a:pPr algn="just" eaLnBrk="1" hangingPunct="1"/>
            <a:endParaRPr lang="en-US" altLang="en-US" sz="2800" dirty="0">
              <a:solidFill>
                <a:schemeClr val="tx2">
                  <a:lumMod val="75000"/>
                </a:schemeClr>
              </a:solidFill>
            </a:endParaRPr>
          </a:p>
          <a:p>
            <a:pPr algn="just" eaLnBrk="1" hangingPunct="1"/>
            <a:r>
              <a:rPr lang="en-US" altLang="en-US" sz="2800" b="1" dirty="0" err="1">
                <a:solidFill>
                  <a:srgbClr val="FF0000"/>
                </a:solidFill>
              </a:rPr>
              <a:t>Normalisasi</a:t>
            </a:r>
            <a:r>
              <a:rPr lang="en-US" altLang="en-US" sz="2800" i="1" dirty="0">
                <a:solidFill>
                  <a:schemeClr val="tx2">
                    <a:lumMod val="75000"/>
                  </a:schemeClr>
                </a:solidFill>
              </a:rPr>
              <a:t> </a:t>
            </a:r>
            <a:r>
              <a:rPr lang="en-US" altLang="en-US" sz="2800" dirty="0" err="1">
                <a:solidFill>
                  <a:schemeClr val="tx2">
                    <a:lumMod val="75000"/>
                  </a:schemeClr>
                </a:solidFill>
              </a:rPr>
              <a:t>adalah</a:t>
            </a:r>
            <a:r>
              <a:rPr lang="en-US" altLang="en-US" sz="2800" dirty="0">
                <a:solidFill>
                  <a:schemeClr val="tx2">
                    <a:lumMod val="75000"/>
                  </a:schemeClr>
                </a:solidFill>
              </a:rPr>
              <a:t> proses </a:t>
            </a:r>
            <a:r>
              <a:rPr lang="en-US" altLang="en-US" sz="2800" dirty="0" err="1">
                <a:solidFill>
                  <a:schemeClr val="tx2">
                    <a:lumMod val="75000"/>
                  </a:schemeClr>
                </a:solidFill>
              </a:rPr>
              <a:t>pembentukan</a:t>
            </a:r>
            <a:r>
              <a:rPr lang="en-US" altLang="en-US" sz="2800" dirty="0">
                <a:solidFill>
                  <a:schemeClr val="tx2">
                    <a:lumMod val="75000"/>
                  </a:schemeClr>
                </a:solidFill>
              </a:rPr>
              <a:t> </a:t>
            </a:r>
            <a:r>
              <a:rPr lang="en-US" altLang="en-US" sz="2800" dirty="0" err="1">
                <a:solidFill>
                  <a:schemeClr val="tx2">
                    <a:lumMod val="75000"/>
                  </a:schemeClr>
                </a:solidFill>
              </a:rPr>
              <a:t>struktur</a:t>
            </a:r>
            <a:r>
              <a:rPr lang="en-US" altLang="en-US" sz="2800" dirty="0">
                <a:solidFill>
                  <a:schemeClr val="tx2">
                    <a:lumMod val="75000"/>
                  </a:schemeClr>
                </a:solidFill>
              </a:rPr>
              <a:t> basis data </a:t>
            </a:r>
            <a:r>
              <a:rPr lang="en-US" altLang="en-US" sz="2800" dirty="0" err="1">
                <a:solidFill>
                  <a:schemeClr val="tx2">
                    <a:lumMod val="75000"/>
                  </a:schemeClr>
                </a:solidFill>
              </a:rPr>
              <a:t>sehingga</a:t>
            </a:r>
            <a:r>
              <a:rPr lang="en-US" altLang="en-US" sz="2800" dirty="0">
                <a:solidFill>
                  <a:schemeClr val="tx2">
                    <a:lumMod val="75000"/>
                  </a:schemeClr>
                </a:solidFill>
              </a:rPr>
              <a:t> </a:t>
            </a:r>
            <a:r>
              <a:rPr lang="en-US" altLang="en-US" sz="2800" dirty="0" err="1">
                <a:solidFill>
                  <a:schemeClr val="tx2">
                    <a:lumMod val="75000"/>
                  </a:schemeClr>
                </a:solidFill>
              </a:rPr>
              <a:t>sebagian</a:t>
            </a:r>
            <a:r>
              <a:rPr lang="en-US" altLang="en-US" sz="2800" dirty="0">
                <a:solidFill>
                  <a:schemeClr val="tx2">
                    <a:lumMod val="75000"/>
                  </a:schemeClr>
                </a:solidFill>
              </a:rPr>
              <a:t> </a:t>
            </a:r>
            <a:r>
              <a:rPr lang="en-US" altLang="en-US" sz="2800" dirty="0" err="1">
                <a:solidFill>
                  <a:schemeClr val="tx2">
                    <a:lumMod val="75000"/>
                  </a:schemeClr>
                </a:solidFill>
              </a:rPr>
              <a:t>besar</a:t>
            </a:r>
            <a:r>
              <a:rPr lang="en-US" altLang="en-US" sz="2800" dirty="0">
                <a:solidFill>
                  <a:schemeClr val="tx2">
                    <a:lumMod val="75000"/>
                  </a:schemeClr>
                </a:solidFill>
              </a:rPr>
              <a:t> </a:t>
            </a:r>
            <a:r>
              <a:rPr lang="en-US" altLang="en-US" sz="2800" i="1" dirty="0">
                <a:solidFill>
                  <a:schemeClr val="tx2">
                    <a:lumMod val="75000"/>
                  </a:schemeClr>
                </a:solidFill>
              </a:rPr>
              <a:t>ambiguity </a:t>
            </a:r>
            <a:r>
              <a:rPr lang="en-US" altLang="en-US" sz="2800" dirty="0" err="1">
                <a:solidFill>
                  <a:schemeClr val="tx2">
                    <a:lumMod val="75000"/>
                  </a:schemeClr>
                </a:solidFill>
              </a:rPr>
              <a:t>bisa</a:t>
            </a:r>
            <a:r>
              <a:rPr lang="en-US" altLang="en-US" sz="2800" dirty="0">
                <a:solidFill>
                  <a:schemeClr val="tx2">
                    <a:lumMod val="75000"/>
                  </a:schemeClr>
                </a:solidFill>
              </a:rPr>
              <a:t> </a:t>
            </a:r>
            <a:r>
              <a:rPr lang="en-US" altLang="en-US" sz="2800" dirty="0" err="1">
                <a:solidFill>
                  <a:schemeClr val="tx2">
                    <a:lumMod val="75000"/>
                  </a:schemeClr>
                </a:solidFill>
              </a:rPr>
              <a:t>dihilangkan</a:t>
            </a:r>
            <a:r>
              <a:rPr lang="en-US" altLang="en-US" sz="2800" dirty="0">
                <a:solidFill>
                  <a:schemeClr val="tx2">
                    <a:lumMod val="75000"/>
                  </a:schemeClr>
                </a:solidFill>
              </a:rPr>
              <a:t>.</a:t>
            </a:r>
            <a:endParaRPr lang="id-ID" altLang="en-US" sz="2800" dirty="0">
              <a:solidFill>
                <a:schemeClr val="tx2">
                  <a:lumMod val="75000"/>
                </a:schemeClr>
              </a:solidFill>
            </a:endParaRPr>
          </a:p>
        </p:txBody>
      </p:sp>
      <p:sp>
        <p:nvSpPr>
          <p:cNvPr id="2" name="Slide Number Placeholder 1">
            <a:extLst>
              <a:ext uri="{FF2B5EF4-FFF2-40B4-BE49-F238E27FC236}">
                <a16:creationId xmlns:a16="http://schemas.microsoft.com/office/drawing/2014/main" id="{B9BC6BFD-8896-4791-A13E-F41249CD07F7}"/>
              </a:ext>
            </a:extLst>
          </p:cNvPr>
          <p:cNvSpPr>
            <a:spLocks noGrp="1"/>
          </p:cNvSpPr>
          <p:nvPr>
            <p:ph type="sldNum" sz="quarter" idx="12"/>
          </p:nvPr>
        </p:nvSpPr>
        <p:spPr/>
        <p:txBody>
          <a:bodyPr/>
          <a:lstStyle/>
          <a:p>
            <a:fld id="{C5D243CA-806E-402E-87EA-B001B6507DFC}" type="slidenum">
              <a:rPr lang="id-ID" smtClean="0"/>
              <a:t>4</a:t>
            </a:fld>
            <a:endParaRPr lang="id-ID"/>
          </a:p>
        </p:txBody>
      </p:sp>
    </p:spTree>
    <p:extLst>
      <p:ext uri="{BB962C8B-B14F-4D97-AF65-F5344CB8AC3E}">
        <p14:creationId xmlns:p14="http://schemas.microsoft.com/office/powerpoint/2010/main" val="118423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505242F-519B-4402-8579-7A255D7D9119}"/>
              </a:ext>
            </a:extLst>
          </p:cNvPr>
          <p:cNvSpPr>
            <a:spLocks noGrp="1"/>
          </p:cNvSpPr>
          <p:nvPr>
            <p:ph type="title"/>
          </p:nvPr>
        </p:nvSpPr>
        <p:spPr/>
        <p:txBody>
          <a:bodyPr/>
          <a:lstStyle/>
          <a:p>
            <a:r>
              <a:rPr lang="en-US" altLang="en-US"/>
              <a:t>Normalisasi Kedua</a:t>
            </a:r>
          </a:p>
        </p:txBody>
      </p:sp>
      <p:sp>
        <p:nvSpPr>
          <p:cNvPr id="36867" name="Content Placeholder 2">
            <a:extLst>
              <a:ext uri="{FF2B5EF4-FFF2-40B4-BE49-F238E27FC236}">
                <a16:creationId xmlns:a16="http://schemas.microsoft.com/office/drawing/2014/main" id="{1505AFF8-958C-43FD-BD6F-17B2FD15E033}"/>
              </a:ext>
            </a:extLst>
          </p:cNvPr>
          <p:cNvSpPr>
            <a:spLocks noGrp="1"/>
          </p:cNvSpPr>
          <p:nvPr>
            <p:ph idx="1"/>
          </p:nvPr>
        </p:nvSpPr>
        <p:spPr/>
        <p:txBody>
          <a:bodyPr/>
          <a:lstStyle/>
          <a:p>
            <a:r>
              <a:rPr lang="id-ID" altLang="en-US"/>
              <a:t>Field-field yang tergantung pada satu field haruslah dipisah dengan tepat, misalnya </a:t>
            </a:r>
            <a:r>
              <a:rPr lang="en-US" altLang="en-US" i="1"/>
              <a:t>NoProyek</a:t>
            </a:r>
            <a:r>
              <a:rPr lang="id-ID" altLang="en-US" i="1"/>
              <a:t> </a:t>
            </a:r>
            <a:r>
              <a:rPr lang="id-ID" altLang="en-US"/>
              <a:t>menjelaskan </a:t>
            </a:r>
            <a:r>
              <a:rPr lang="en-US" altLang="en-US" i="1"/>
              <a:t>NamaProyek</a:t>
            </a:r>
            <a:r>
              <a:rPr lang="id-ID" altLang="en-US" i="1"/>
              <a:t> </a:t>
            </a:r>
            <a:r>
              <a:rPr lang="id-ID" altLang="en-US"/>
              <a:t>dan </a:t>
            </a:r>
            <a:r>
              <a:rPr lang="en-US" altLang="en-US" i="1"/>
              <a:t>NoPegawai</a:t>
            </a:r>
            <a:r>
              <a:rPr lang="id-ID" altLang="en-US" i="1"/>
              <a:t> </a:t>
            </a:r>
            <a:r>
              <a:rPr lang="id-ID" altLang="en-US"/>
              <a:t>menjelaskan </a:t>
            </a:r>
            <a:r>
              <a:rPr lang="en-US" altLang="en-US" i="1"/>
              <a:t>NamaPegawai</a:t>
            </a:r>
            <a:r>
              <a:rPr lang="id-ID" altLang="en-US"/>
              <a:t>, </a:t>
            </a:r>
            <a:r>
              <a:rPr lang="en-US" altLang="en-US" i="1"/>
              <a:t>Golongan</a:t>
            </a:r>
            <a:r>
              <a:rPr lang="id-ID" altLang="en-US" i="1"/>
              <a:t> </a:t>
            </a:r>
            <a:r>
              <a:rPr lang="id-ID" altLang="en-US"/>
              <a:t>dan </a:t>
            </a:r>
            <a:r>
              <a:rPr lang="en-US" altLang="en-US" i="1"/>
              <a:t>BesarGaji</a:t>
            </a:r>
            <a:r>
              <a:rPr lang="id-ID" altLang="en-US" i="1"/>
              <a:t>.</a:t>
            </a:r>
            <a:r>
              <a:rPr lang="id-ID" altLang="en-US"/>
              <a:t> </a:t>
            </a:r>
          </a:p>
          <a:p>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C9FC1CD-938A-4D11-B56C-14AE75127904}"/>
              </a:ext>
            </a:extLst>
          </p:cNvPr>
          <p:cNvSpPr>
            <a:spLocks noGrp="1" noChangeArrowheads="1"/>
          </p:cNvSpPr>
          <p:nvPr>
            <p:ph type="title"/>
          </p:nvPr>
        </p:nvSpPr>
        <p:spPr>
          <a:xfrm>
            <a:off x="395288" y="260350"/>
            <a:ext cx="7777162" cy="576263"/>
          </a:xfrm>
        </p:spPr>
        <p:txBody>
          <a:bodyPr>
            <a:normAutofit fontScale="90000"/>
          </a:bodyPr>
          <a:lstStyle/>
          <a:p>
            <a:pPr algn="l" eaLnBrk="1" hangingPunct="1"/>
            <a:r>
              <a:rPr lang="id-ID" altLang="en-US" sz="4000"/>
              <a:t>Normalisasi Kedua</a:t>
            </a:r>
          </a:p>
        </p:txBody>
      </p:sp>
      <p:pic>
        <p:nvPicPr>
          <p:cNvPr id="37891" name="Picture 8">
            <a:extLst>
              <a:ext uri="{FF2B5EF4-FFF2-40B4-BE49-F238E27FC236}">
                <a16:creationId xmlns:a16="http://schemas.microsoft.com/office/drawing/2014/main" id="{00E50CAB-5539-4130-B78D-FD441EE2B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785938"/>
            <a:ext cx="38893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10">
            <a:extLst>
              <a:ext uri="{FF2B5EF4-FFF2-40B4-BE49-F238E27FC236}">
                <a16:creationId xmlns:a16="http://schemas.microsoft.com/office/drawing/2014/main" id="{55F1D18A-A0D7-483E-AC07-209E8294A990}"/>
              </a:ext>
            </a:extLst>
          </p:cNvPr>
          <p:cNvSpPr txBox="1">
            <a:spLocks noChangeArrowheads="1"/>
          </p:cNvSpPr>
          <p:nvPr/>
        </p:nvSpPr>
        <p:spPr bwMode="auto">
          <a:xfrm>
            <a:off x="428625" y="1282700"/>
            <a:ext cx="257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a:t>
            </a:r>
            <a:endParaRPr lang="id-ID" altLang="en-US" sz="2400" b="1"/>
          </a:p>
        </p:txBody>
      </p:sp>
      <p:sp>
        <p:nvSpPr>
          <p:cNvPr id="37893" name="Text Box 6">
            <a:extLst>
              <a:ext uri="{FF2B5EF4-FFF2-40B4-BE49-F238E27FC236}">
                <a16:creationId xmlns:a16="http://schemas.microsoft.com/office/drawing/2014/main" id="{3A7C6FE5-3D7E-4BA5-9BB7-FEBF878FDBDC}"/>
              </a:ext>
            </a:extLst>
          </p:cNvPr>
          <p:cNvSpPr txBox="1">
            <a:spLocks noChangeArrowheads="1"/>
          </p:cNvSpPr>
          <p:nvPr/>
        </p:nvSpPr>
        <p:spPr bwMode="auto">
          <a:xfrm>
            <a:off x="500063" y="3482975"/>
            <a:ext cx="274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PEGAWAI</a:t>
            </a:r>
            <a:endParaRPr lang="id-ID" altLang="en-US" sz="2400" b="1"/>
          </a:p>
        </p:txBody>
      </p:sp>
      <p:pic>
        <p:nvPicPr>
          <p:cNvPr id="37894" name="Picture 9">
            <a:extLst>
              <a:ext uri="{FF2B5EF4-FFF2-40B4-BE49-F238E27FC236}">
                <a16:creationId xmlns:a16="http://schemas.microsoft.com/office/drawing/2014/main" id="{50C883F7-CC2E-4A5D-A620-6A3231856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4059238"/>
            <a:ext cx="770572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Box 6">
            <a:extLst>
              <a:ext uri="{FF2B5EF4-FFF2-40B4-BE49-F238E27FC236}">
                <a16:creationId xmlns:a16="http://schemas.microsoft.com/office/drawing/2014/main" id="{485665B6-DE0F-4D42-9CC7-5CAB56A3B255}"/>
              </a:ext>
            </a:extLst>
          </p:cNvPr>
          <p:cNvSpPr txBox="1">
            <a:spLocks noChangeArrowheads="1"/>
          </p:cNvSpPr>
          <p:nvPr/>
        </p:nvSpPr>
        <p:spPr bwMode="auto">
          <a:xfrm>
            <a:off x="6911975" y="5143500"/>
            <a:ext cx="101758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cs typeface="Times New Roman" panose="02020603050405020304" pitchFamily="18" charset="0"/>
              </a:rPr>
              <a:t>900.000</a:t>
            </a:r>
          </a:p>
        </p:txBody>
      </p:sp>
      <p:cxnSp>
        <p:nvCxnSpPr>
          <p:cNvPr id="9" name="Straight Connector 8">
            <a:extLst>
              <a:ext uri="{FF2B5EF4-FFF2-40B4-BE49-F238E27FC236}">
                <a16:creationId xmlns:a16="http://schemas.microsoft.com/office/drawing/2014/main" id="{18ABFC46-ECE3-425C-8860-A5093C60C64C}"/>
              </a:ext>
            </a:extLst>
          </p:cNvPr>
          <p:cNvCxnSpPr/>
          <p:nvPr/>
        </p:nvCxnSpPr>
        <p:spPr>
          <a:xfrm>
            <a:off x="6715125" y="5214938"/>
            <a:ext cx="14287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504FE0-898E-4E9B-A7BE-2548600FDB5C}"/>
              </a:ext>
            </a:extLst>
          </p:cNvPr>
          <p:cNvCxnSpPr/>
          <p:nvPr/>
        </p:nvCxnSpPr>
        <p:spPr>
          <a:xfrm>
            <a:off x="6715125" y="5499100"/>
            <a:ext cx="142875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404D11-1AEF-4486-A20F-F2B05C76DD4E}"/>
              </a:ext>
            </a:extLst>
          </p:cNvPr>
          <p:cNvCxnSpPr>
            <a:cxnSpLocks/>
          </p:cNvCxnSpPr>
          <p:nvPr/>
        </p:nvCxnSpPr>
        <p:spPr>
          <a:xfrm>
            <a:off x="571500" y="2132856"/>
            <a:ext cx="12641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700A0EF-8BFC-4A81-A734-EE9188042F2A}"/>
              </a:ext>
            </a:extLst>
          </p:cNvPr>
          <p:cNvCxnSpPr>
            <a:cxnSpLocks/>
          </p:cNvCxnSpPr>
          <p:nvPr/>
        </p:nvCxnSpPr>
        <p:spPr>
          <a:xfrm>
            <a:off x="611560" y="4365104"/>
            <a:ext cx="1512168" cy="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E70B997C-C8EF-408D-8056-EF2BD310AF17}"/>
              </a:ext>
            </a:extLst>
          </p:cNvPr>
          <p:cNvSpPr txBox="1">
            <a:spLocks noChangeArrowheads="1"/>
          </p:cNvSpPr>
          <p:nvPr/>
        </p:nvSpPr>
        <p:spPr bwMode="auto">
          <a:xfrm>
            <a:off x="357188" y="642938"/>
            <a:ext cx="8228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d-ID" altLang="en-US" sz="2400" dirty="0"/>
              <a:t>Untuk membuat hubungan antara dua tabel, dibuat </a:t>
            </a:r>
            <a:endParaRPr lang="en-US" altLang="en-US" sz="2400" dirty="0"/>
          </a:p>
          <a:p>
            <a:pPr eaLnBrk="1" hangingPunct="1"/>
            <a:r>
              <a:rPr lang="id-ID" altLang="en-US" sz="2400" dirty="0"/>
              <a:t>suatu tabel yang berisi </a:t>
            </a:r>
            <a:r>
              <a:rPr lang="id-ID" altLang="en-US" sz="2400" dirty="0" err="1"/>
              <a:t>key-key</a:t>
            </a:r>
            <a:r>
              <a:rPr lang="id-ID" altLang="en-US" sz="2400" dirty="0"/>
              <a:t> dari tabel yang lain. </a:t>
            </a:r>
          </a:p>
        </p:txBody>
      </p:sp>
      <p:sp>
        <p:nvSpPr>
          <p:cNvPr id="38915" name="Text Box 7">
            <a:extLst>
              <a:ext uri="{FF2B5EF4-FFF2-40B4-BE49-F238E27FC236}">
                <a16:creationId xmlns:a16="http://schemas.microsoft.com/office/drawing/2014/main" id="{B1F6111D-9E68-48AF-BE67-C143D106703A}"/>
              </a:ext>
            </a:extLst>
          </p:cNvPr>
          <p:cNvSpPr txBox="1">
            <a:spLocks noChangeArrowheads="1"/>
          </p:cNvSpPr>
          <p:nvPr/>
        </p:nvSpPr>
        <p:spPr bwMode="auto">
          <a:xfrm>
            <a:off x="500063" y="1785938"/>
            <a:ext cx="402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PROYEKPEGAWAI</a:t>
            </a:r>
            <a:endParaRPr lang="id-ID" altLang="en-US" sz="2400" b="1"/>
          </a:p>
        </p:txBody>
      </p:sp>
      <p:pic>
        <p:nvPicPr>
          <p:cNvPr id="38916" name="Picture 8">
            <a:extLst>
              <a:ext uri="{FF2B5EF4-FFF2-40B4-BE49-F238E27FC236}">
                <a16:creationId xmlns:a16="http://schemas.microsoft.com/office/drawing/2014/main" id="{19A635EA-9EF6-43C1-BC41-3DF4859CB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500313"/>
            <a:ext cx="38163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3940C15D-F428-4C61-A87C-BF41ADE380D1}"/>
              </a:ext>
            </a:extLst>
          </p:cNvPr>
          <p:cNvCxnSpPr>
            <a:cxnSpLocks/>
          </p:cNvCxnSpPr>
          <p:nvPr/>
        </p:nvCxnSpPr>
        <p:spPr>
          <a:xfrm>
            <a:off x="715516" y="2780928"/>
            <a:ext cx="12641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8F04C11-D315-4F0B-A6D3-D0E44F9C7CB0}"/>
              </a:ext>
            </a:extLst>
          </p:cNvPr>
          <p:cNvCxnSpPr>
            <a:cxnSpLocks/>
          </p:cNvCxnSpPr>
          <p:nvPr/>
        </p:nvCxnSpPr>
        <p:spPr>
          <a:xfrm>
            <a:off x="2411760" y="2780928"/>
            <a:ext cx="1584176"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Text Box 4">
            <a:extLst>
              <a:ext uri="{FF2B5EF4-FFF2-40B4-BE49-F238E27FC236}">
                <a16:creationId xmlns:a16="http://schemas.microsoft.com/office/drawing/2014/main" id="{96414DF1-5B62-4EC9-B8F7-BAA864036C33}"/>
              </a:ext>
            </a:extLst>
          </p:cNvPr>
          <p:cNvSpPr txBox="1">
            <a:spLocks noChangeArrowheads="1"/>
          </p:cNvSpPr>
          <p:nvPr/>
        </p:nvSpPr>
        <p:spPr bwMode="auto">
          <a:xfrm>
            <a:off x="457994" y="4797053"/>
            <a:ext cx="8228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err="1"/>
              <a:t>Kolom</a:t>
            </a:r>
            <a:r>
              <a:rPr lang="en-US" altLang="en-US" sz="2400" dirty="0"/>
              <a:t> </a:t>
            </a:r>
            <a:r>
              <a:rPr lang="en-US" altLang="en-US" sz="2400" dirty="0" err="1"/>
              <a:t>Noproyek</a:t>
            </a:r>
            <a:r>
              <a:rPr lang="en-US" altLang="en-US" sz="2400" dirty="0"/>
              <a:t> dan </a:t>
            </a:r>
            <a:r>
              <a:rPr lang="en-US" altLang="en-US" sz="2400" dirty="0" err="1"/>
              <a:t>NoPegawai</a:t>
            </a:r>
            <a:r>
              <a:rPr lang="en-US" altLang="en-US" sz="2400" dirty="0"/>
              <a:t> </a:t>
            </a:r>
            <a:r>
              <a:rPr lang="en-US" altLang="en-US" sz="2400" dirty="0" err="1"/>
              <a:t>merupakan</a:t>
            </a:r>
            <a:r>
              <a:rPr lang="en-US" altLang="en-US" sz="2400" dirty="0"/>
              <a:t> foreign key </a:t>
            </a:r>
            <a:r>
              <a:rPr lang="en-US" altLang="en-US" sz="2400" dirty="0" err="1"/>
              <a:t>ke</a:t>
            </a:r>
            <a:r>
              <a:rPr lang="en-US" altLang="en-US" sz="2400" dirty="0"/>
              <a:t> table </a:t>
            </a:r>
            <a:r>
              <a:rPr lang="en-US" altLang="en-US" sz="2400" dirty="0" err="1"/>
              <a:t>proyek</a:t>
            </a:r>
            <a:r>
              <a:rPr lang="en-US" altLang="en-US" sz="2400" dirty="0"/>
              <a:t> dan </a:t>
            </a:r>
            <a:r>
              <a:rPr lang="en-US" altLang="en-US" sz="2400" dirty="0" err="1"/>
              <a:t>pegawai</a:t>
            </a:r>
            <a:endParaRPr lang="id-ID"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D2DB37C1-A57F-42FF-8FE3-8A5FF1D85A2E}"/>
              </a:ext>
            </a:extLst>
          </p:cNvPr>
          <p:cNvSpPr>
            <a:spLocks noGrp="1" noChangeArrowheads="1"/>
          </p:cNvSpPr>
          <p:nvPr>
            <p:ph type="title"/>
          </p:nvPr>
        </p:nvSpPr>
        <p:spPr>
          <a:xfrm>
            <a:off x="395288" y="260350"/>
            <a:ext cx="7777162" cy="576263"/>
          </a:xfrm>
          <a:noFill/>
        </p:spPr>
        <p:txBody>
          <a:bodyPr>
            <a:normAutofit fontScale="90000"/>
          </a:bodyPr>
          <a:lstStyle/>
          <a:p>
            <a:pPr algn="l" eaLnBrk="1" hangingPunct="1"/>
            <a:r>
              <a:rPr lang="id-ID" altLang="en-US" sz="4000"/>
              <a:t>Normalisasi Ke</a:t>
            </a:r>
            <a:r>
              <a:rPr lang="en-US" altLang="en-US" sz="4000"/>
              <a:t>tiga</a:t>
            </a:r>
            <a:endParaRPr lang="id-ID" altLang="en-US" sz="4000"/>
          </a:p>
        </p:txBody>
      </p:sp>
      <p:sp>
        <p:nvSpPr>
          <p:cNvPr id="39939" name="Text Box 5">
            <a:extLst>
              <a:ext uri="{FF2B5EF4-FFF2-40B4-BE49-F238E27FC236}">
                <a16:creationId xmlns:a16="http://schemas.microsoft.com/office/drawing/2014/main" id="{634E5227-9C0A-43DC-970A-9773B0D54C05}"/>
              </a:ext>
            </a:extLst>
          </p:cNvPr>
          <p:cNvSpPr txBox="1">
            <a:spLocks noChangeArrowheads="1"/>
          </p:cNvSpPr>
          <p:nvPr/>
        </p:nvSpPr>
        <p:spPr bwMode="auto">
          <a:xfrm>
            <a:off x="447675" y="1216025"/>
            <a:ext cx="81565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30000"/>
              </a:lnSpc>
            </a:pPr>
            <a:r>
              <a:rPr lang="id-ID" altLang="en-US" sz="2400"/>
              <a:t>Pada tabel diatas masih terdapat masalah, bahwa </a:t>
            </a:r>
            <a:r>
              <a:rPr lang="en-US" altLang="en-US" sz="2400" i="1"/>
              <a:t>BesarGaji</a:t>
            </a:r>
            <a:r>
              <a:rPr lang="id-ID" altLang="en-US" sz="2400"/>
              <a:t> </a:t>
            </a:r>
            <a:r>
              <a:rPr lang="en-US" altLang="en-US" sz="2400"/>
              <a:t> tergantung kepada</a:t>
            </a:r>
            <a:r>
              <a:rPr lang="id-ID" altLang="en-US" sz="2400"/>
              <a:t> </a:t>
            </a:r>
            <a:r>
              <a:rPr lang="en-US" altLang="en-US" sz="2400" i="1"/>
              <a:t>Golongan</a:t>
            </a:r>
            <a:r>
              <a:rPr lang="id-ID" altLang="en-US" sz="2400" i="1"/>
              <a:t> </a:t>
            </a:r>
            <a:r>
              <a:rPr lang="id-ID" altLang="en-US" sz="2400"/>
              <a:t>nya. </a:t>
            </a:r>
            <a:r>
              <a:rPr lang="en-US" altLang="en-US" sz="2400"/>
              <a:t>Padahal disini </a:t>
            </a:r>
            <a:r>
              <a:rPr lang="en-US" altLang="en-US" sz="2400" i="1"/>
              <a:t>Golongan</a:t>
            </a:r>
            <a:r>
              <a:rPr lang="en-US" altLang="en-US" sz="2400"/>
              <a:t> bukan merupakan field kunci.</a:t>
            </a:r>
            <a:endParaRPr lang="id-ID" altLang="en-US" sz="2400"/>
          </a:p>
          <a:p>
            <a:pPr algn="just" eaLnBrk="1" hangingPunct="1">
              <a:lnSpc>
                <a:spcPct val="130000"/>
              </a:lnSpc>
            </a:pPr>
            <a:endParaRPr lang="en-US" altLang="en-US" sz="2400"/>
          </a:p>
          <a:p>
            <a:pPr algn="just" eaLnBrk="1" hangingPunct="1">
              <a:lnSpc>
                <a:spcPct val="130000"/>
              </a:lnSpc>
            </a:pPr>
            <a:r>
              <a:rPr lang="id-ID" altLang="en-US" sz="2400"/>
              <a:t>Artinya kita harus memisahkan field non-kunci </a:t>
            </a:r>
            <a:r>
              <a:rPr lang="en-US" altLang="en-US" sz="2400" i="1"/>
              <a:t>Golongan</a:t>
            </a:r>
            <a:r>
              <a:rPr lang="id-ID" altLang="en-US" sz="2400" i="1"/>
              <a:t> </a:t>
            </a:r>
            <a:r>
              <a:rPr lang="en-US" altLang="en-US" sz="2400"/>
              <a:t>dan </a:t>
            </a:r>
            <a:r>
              <a:rPr lang="en-US" altLang="en-US" sz="2400" i="1"/>
              <a:t>BesarGaji </a:t>
            </a:r>
            <a:r>
              <a:rPr lang="id-ID" altLang="en-US" sz="2400"/>
              <a:t>yang tadinya tergantung secara parsial kepada field kunci </a:t>
            </a:r>
            <a:r>
              <a:rPr lang="en-US" altLang="en-US" sz="2400" i="1"/>
              <a:t>NoPegawai</a:t>
            </a:r>
            <a:r>
              <a:rPr lang="id-ID" altLang="en-US" sz="2400"/>
              <a:t>, untuk menghilangkan </a:t>
            </a:r>
            <a:r>
              <a:rPr lang="en-US" altLang="en-US" sz="2400"/>
              <a:t>ketergantungan transitif.</a:t>
            </a:r>
            <a:endParaRPr lang="id-ID"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838D435A-D31E-4FA5-91AD-40DB57FF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071563"/>
            <a:ext cx="3889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 Box 5">
            <a:extLst>
              <a:ext uri="{FF2B5EF4-FFF2-40B4-BE49-F238E27FC236}">
                <a16:creationId xmlns:a16="http://schemas.microsoft.com/office/drawing/2014/main" id="{8FDD75D4-632A-4273-8F8E-174D664411CB}"/>
              </a:ext>
            </a:extLst>
          </p:cNvPr>
          <p:cNvSpPr txBox="1">
            <a:spLocks noChangeArrowheads="1"/>
          </p:cNvSpPr>
          <p:nvPr/>
        </p:nvSpPr>
        <p:spPr bwMode="auto">
          <a:xfrm>
            <a:off x="468313" y="476250"/>
            <a:ext cx="257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a:t>
            </a:r>
            <a:endParaRPr lang="id-ID" altLang="en-US" sz="2400" b="1"/>
          </a:p>
        </p:txBody>
      </p:sp>
      <p:sp>
        <p:nvSpPr>
          <p:cNvPr id="40964" name="Text Box 6">
            <a:extLst>
              <a:ext uri="{FF2B5EF4-FFF2-40B4-BE49-F238E27FC236}">
                <a16:creationId xmlns:a16="http://schemas.microsoft.com/office/drawing/2014/main" id="{CF2993B1-A77A-48FC-96C6-366BA51E3126}"/>
              </a:ext>
            </a:extLst>
          </p:cNvPr>
          <p:cNvSpPr txBox="1">
            <a:spLocks noChangeArrowheads="1"/>
          </p:cNvSpPr>
          <p:nvPr/>
        </p:nvSpPr>
        <p:spPr bwMode="auto">
          <a:xfrm>
            <a:off x="571500" y="2571750"/>
            <a:ext cx="274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PEGAWAI</a:t>
            </a:r>
            <a:endParaRPr lang="id-ID" altLang="en-US" sz="2400" b="1"/>
          </a:p>
        </p:txBody>
      </p:sp>
      <p:pic>
        <p:nvPicPr>
          <p:cNvPr id="40965" name="Picture 7">
            <a:extLst>
              <a:ext uri="{FF2B5EF4-FFF2-40B4-BE49-F238E27FC236}">
                <a16:creationId xmlns:a16="http://schemas.microsoft.com/office/drawing/2014/main" id="{D0D3AB5A-60B2-4A74-B602-9E2F0D754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143250"/>
            <a:ext cx="626586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8">
            <a:extLst>
              <a:ext uri="{FF2B5EF4-FFF2-40B4-BE49-F238E27FC236}">
                <a16:creationId xmlns:a16="http://schemas.microsoft.com/office/drawing/2014/main" id="{EFD92108-3442-49EE-8D16-C682DC5F4AB7}"/>
              </a:ext>
            </a:extLst>
          </p:cNvPr>
          <p:cNvSpPr txBox="1">
            <a:spLocks noChangeArrowheads="1"/>
          </p:cNvSpPr>
          <p:nvPr/>
        </p:nvSpPr>
        <p:spPr bwMode="auto">
          <a:xfrm>
            <a:off x="611188" y="4972050"/>
            <a:ext cx="3078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GOLONGAN</a:t>
            </a:r>
            <a:endParaRPr lang="id-ID" altLang="en-US" sz="2400" b="1"/>
          </a:p>
        </p:txBody>
      </p:sp>
      <p:pic>
        <p:nvPicPr>
          <p:cNvPr id="40967" name="Picture 9">
            <a:extLst>
              <a:ext uri="{FF2B5EF4-FFF2-40B4-BE49-F238E27FC236}">
                <a16:creationId xmlns:a16="http://schemas.microsoft.com/office/drawing/2014/main" id="{37B4FB13-D316-44E6-9251-F446D65FD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445125"/>
            <a:ext cx="367188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Text Box 4">
            <a:extLst>
              <a:ext uri="{FF2B5EF4-FFF2-40B4-BE49-F238E27FC236}">
                <a16:creationId xmlns:a16="http://schemas.microsoft.com/office/drawing/2014/main" id="{668A26E1-B5F3-4A02-8750-AC533C908BB7}"/>
              </a:ext>
            </a:extLst>
          </p:cNvPr>
          <p:cNvSpPr txBox="1">
            <a:spLocks noChangeArrowheads="1"/>
          </p:cNvSpPr>
          <p:nvPr/>
        </p:nvSpPr>
        <p:spPr bwMode="auto">
          <a:xfrm>
            <a:off x="4643438" y="214313"/>
            <a:ext cx="402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PROYEKPEGAWAI</a:t>
            </a:r>
            <a:endParaRPr lang="id-ID" altLang="en-US" sz="2400" b="1"/>
          </a:p>
        </p:txBody>
      </p:sp>
      <p:pic>
        <p:nvPicPr>
          <p:cNvPr id="40969" name="Picture 5">
            <a:extLst>
              <a:ext uri="{FF2B5EF4-FFF2-40B4-BE49-F238E27FC236}">
                <a16:creationId xmlns:a16="http://schemas.microsoft.com/office/drawing/2014/main" id="{3BA0E526-E928-419E-9547-DBE43088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313" y="714375"/>
            <a:ext cx="38163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CFFD480D-6567-4D76-9211-B77978DFAA36}"/>
              </a:ext>
            </a:extLst>
          </p:cNvPr>
          <p:cNvCxnSpPr>
            <a:cxnSpLocks/>
          </p:cNvCxnSpPr>
          <p:nvPr/>
        </p:nvCxnSpPr>
        <p:spPr>
          <a:xfrm>
            <a:off x="715516" y="1340768"/>
            <a:ext cx="12641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86154C5-D08F-47C0-AFD6-D256C840FC53}"/>
              </a:ext>
            </a:extLst>
          </p:cNvPr>
          <p:cNvCxnSpPr>
            <a:cxnSpLocks/>
          </p:cNvCxnSpPr>
          <p:nvPr/>
        </p:nvCxnSpPr>
        <p:spPr>
          <a:xfrm>
            <a:off x="755576" y="3429000"/>
            <a:ext cx="16561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188BB72-A4F5-453D-8687-11635892B97F}"/>
              </a:ext>
            </a:extLst>
          </p:cNvPr>
          <p:cNvCxnSpPr>
            <a:cxnSpLocks/>
          </p:cNvCxnSpPr>
          <p:nvPr/>
        </p:nvCxnSpPr>
        <p:spPr>
          <a:xfrm>
            <a:off x="899592" y="5733256"/>
            <a:ext cx="14401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D6D3512-0314-4FC0-AF60-9CD58E3B9A44}"/>
              </a:ext>
            </a:extLst>
          </p:cNvPr>
          <p:cNvCxnSpPr>
            <a:cxnSpLocks/>
          </p:cNvCxnSpPr>
          <p:nvPr/>
        </p:nvCxnSpPr>
        <p:spPr>
          <a:xfrm>
            <a:off x="4932040" y="1052736"/>
            <a:ext cx="129614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DAE5CAB-50DF-492D-9C4B-8A92F3CA7C2A}"/>
              </a:ext>
            </a:extLst>
          </p:cNvPr>
          <p:cNvCxnSpPr>
            <a:cxnSpLocks/>
          </p:cNvCxnSpPr>
          <p:nvPr/>
        </p:nvCxnSpPr>
        <p:spPr>
          <a:xfrm>
            <a:off x="6660232" y="1052736"/>
            <a:ext cx="14401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602AC7D6-E218-4058-AF31-91DEC72A73AF}"/>
              </a:ext>
            </a:extLst>
          </p:cNvPr>
          <p:cNvCxnSpPr>
            <a:cxnSpLocks/>
          </p:cNvCxnSpPr>
          <p:nvPr/>
        </p:nvCxnSpPr>
        <p:spPr>
          <a:xfrm rot="10800000" flipV="1">
            <a:off x="1547664" y="4725144"/>
            <a:ext cx="4392488" cy="630237"/>
          </a:xfrm>
          <a:prstGeom prst="bentConnector3">
            <a:avLst>
              <a:gd name="adj1" fmla="val 643"/>
            </a:avLst>
          </a:prstGeom>
          <a:ln w="28575"/>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B87CD95-C3B4-4CD3-9DFF-A1AD87D24742}"/>
              </a:ext>
            </a:extLst>
          </p:cNvPr>
          <p:cNvCxnSpPr/>
          <p:nvPr/>
        </p:nvCxnSpPr>
        <p:spPr>
          <a:xfrm>
            <a:off x="1547664" y="5373216"/>
            <a:ext cx="0" cy="2160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4A4E27C7-1D8F-44A2-A670-BBCADD646776}"/>
              </a:ext>
            </a:extLst>
          </p:cNvPr>
          <p:cNvCxnSpPr>
            <a:cxnSpLocks/>
          </p:cNvCxnSpPr>
          <p:nvPr/>
        </p:nvCxnSpPr>
        <p:spPr>
          <a:xfrm rot="10800000" flipV="1">
            <a:off x="1547663" y="567744"/>
            <a:ext cx="4392490" cy="526663"/>
          </a:xfrm>
          <a:prstGeom prst="bentConnector3">
            <a:avLst>
              <a:gd name="adj1" fmla="val 99750"/>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F4F011D0-15D8-46C6-A98B-32EA33C092AB}"/>
              </a:ext>
            </a:extLst>
          </p:cNvPr>
          <p:cNvCxnSpPr>
            <a:cxnSpLocks/>
          </p:cNvCxnSpPr>
          <p:nvPr/>
        </p:nvCxnSpPr>
        <p:spPr>
          <a:xfrm>
            <a:off x="5940152" y="570259"/>
            <a:ext cx="0" cy="122437"/>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2CFDA39B-1951-4ED7-B982-46D06DA28DED}"/>
              </a:ext>
            </a:extLst>
          </p:cNvPr>
          <p:cNvCxnSpPr>
            <a:cxnSpLocks/>
          </p:cNvCxnSpPr>
          <p:nvPr/>
        </p:nvCxnSpPr>
        <p:spPr>
          <a:xfrm rot="10800000" flipV="1">
            <a:off x="1700066" y="2922663"/>
            <a:ext cx="5680247" cy="384928"/>
          </a:xfrm>
          <a:prstGeom prst="bentConnector3">
            <a:avLst>
              <a:gd name="adj1" fmla="val 100476"/>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EAD7E6D-5BE6-42F7-BA2E-208782557C84}"/>
              </a:ext>
            </a:extLst>
          </p:cNvPr>
          <p:cNvCxnSpPr>
            <a:cxnSpLocks/>
          </p:cNvCxnSpPr>
          <p:nvPr/>
        </p:nvCxnSpPr>
        <p:spPr>
          <a:xfrm>
            <a:off x="7380312" y="2636912"/>
            <a:ext cx="0" cy="331615"/>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a:extLst>
              <a:ext uri="{FF2B5EF4-FFF2-40B4-BE49-F238E27FC236}">
                <a16:creationId xmlns:a16="http://schemas.microsoft.com/office/drawing/2014/main" id="{28A56B50-42C5-4F8A-BF6F-15C36B055157}"/>
              </a:ext>
            </a:extLst>
          </p:cNvPr>
          <p:cNvSpPr>
            <a:spLocks noGrp="1"/>
          </p:cNvSpPr>
          <p:nvPr>
            <p:ph idx="1"/>
          </p:nvPr>
        </p:nvSpPr>
        <p:spPr/>
        <p:txBody>
          <a:bodyPr/>
          <a:lstStyle/>
          <a:p>
            <a:endParaRPr lang="en-US" altLang="en-US" dirty="0"/>
          </a:p>
        </p:txBody>
      </p:sp>
      <p:graphicFrame>
        <p:nvGraphicFramePr>
          <p:cNvPr id="12" name="Content Placeholder 12">
            <a:extLst>
              <a:ext uri="{FF2B5EF4-FFF2-40B4-BE49-F238E27FC236}">
                <a16:creationId xmlns:a16="http://schemas.microsoft.com/office/drawing/2014/main" id="{C2D79C93-D02C-4F98-89F0-23C9E62FD130}"/>
              </a:ext>
            </a:extLst>
          </p:cNvPr>
          <p:cNvGraphicFramePr>
            <a:graphicFrameLocks/>
          </p:cNvGraphicFramePr>
          <p:nvPr/>
        </p:nvGraphicFramePr>
        <p:xfrm>
          <a:off x="285750" y="2571750"/>
          <a:ext cx="8572500" cy="2286000"/>
        </p:xfrm>
        <a:graphic>
          <a:graphicData uri="http://schemas.openxmlformats.org/drawingml/2006/table">
            <a:tbl>
              <a:tblPr/>
              <a:tblGrid>
                <a:gridCol w="8572500">
                  <a:extLst>
                    <a:ext uri="{9D8B030D-6E8A-4147-A177-3AD203B41FA5}">
                      <a16:colId xmlns:a16="http://schemas.microsoft.com/office/drawing/2014/main" val="20000"/>
                    </a:ext>
                  </a:extLst>
                </a:gridCol>
              </a:tblGrid>
              <a:tr h="351692">
                <a:tc>
                  <a:txBody>
                    <a:bodyPr/>
                    <a:lstStyle/>
                    <a:p>
                      <a:pPr marL="0" marR="0">
                        <a:spcBef>
                          <a:spcPts val="0"/>
                        </a:spcBef>
                        <a:spcAft>
                          <a:spcPts val="0"/>
                        </a:spcAft>
                        <a:tabLst>
                          <a:tab pos="2743200" algn="ctr"/>
                          <a:tab pos="5486400" algn="r"/>
                          <a:tab pos="3429000" algn="l"/>
                        </a:tabLst>
                      </a:pPr>
                      <a:r>
                        <a:rPr lang="en-US" sz="1600" dirty="0">
                          <a:latin typeface="Times New Roman"/>
                          <a:ea typeface="Times New Roman"/>
                        </a:rPr>
                        <a:t>No-</a:t>
                      </a:r>
                      <a:r>
                        <a:rPr lang="en-US" sz="1600" dirty="0" err="1">
                          <a:latin typeface="Times New Roman"/>
                          <a:ea typeface="Times New Roman"/>
                        </a:rPr>
                        <a:t>Mhs</a:t>
                      </a:r>
                      <a:r>
                        <a:rPr lang="en-US" sz="1600" dirty="0">
                          <a:latin typeface="Times New Roman"/>
                          <a:ea typeface="Times New Roman"/>
                        </a:rPr>
                        <a:t>    Nm-</a:t>
                      </a:r>
                      <a:r>
                        <a:rPr lang="en-US" sz="1600" dirty="0" err="1">
                          <a:latin typeface="Times New Roman"/>
                          <a:ea typeface="Times New Roman"/>
                        </a:rPr>
                        <a:t>Mhs</a:t>
                      </a:r>
                      <a:r>
                        <a:rPr lang="en-US" sz="1600" dirty="0">
                          <a:latin typeface="Times New Roman"/>
                          <a:ea typeface="Times New Roman"/>
                        </a:rPr>
                        <a:t>   </a:t>
                      </a:r>
                      <a:r>
                        <a:rPr lang="en-US" sz="1600" dirty="0" err="1">
                          <a:latin typeface="Times New Roman"/>
                          <a:ea typeface="Times New Roman"/>
                        </a:rPr>
                        <a:t>Jurusan</a:t>
                      </a:r>
                      <a:r>
                        <a:rPr lang="en-US" sz="1600" dirty="0">
                          <a:latin typeface="Times New Roman"/>
                          <a:ea typeface="Times New Roman"/>
                        </a:rPr>
                        <a:t>   </a:t>
                      </a:r>
                      <a:r>
                        <a:rPr lang="en-US" sz="1600" dirty="0" err="1">
                          <a:latin typeface="Times New Roman"/>
                          <a:ea typeface="Times New Roman"/>
                        </a:rPr>
                        <a:t>Kd</a:t>
                      </a:r>
                      <a:r>
                        <a:rPr lang="en-US" sz="1600" dirty="0">
                          <a:latin typeface="Times New Roman"/>
                          <a:ea typeface="Times New Roman"/>
                        </a:rPr>
                        <a:t>-MK    </a:t>
                      </a:r>
                      <a:r>
                        <a:rPr lang="en-US" sz="1600" dirty="0" err="1">
                          <a:latin typeface="Times New Roman"/>
                          <a:ea typeface="Times New Roman"/>
                        </a:rPr>
                        <a:t>Nama</a:t>
                      </a:r>
                      <a:r>
                        <a:rPr lang="en-US" sz="1600" dirty="0">
                          <a:latin typeface="Times New Roman"/>
                          <a:ea typeface="Times New Roman"/>
                        </a:rPr>
                        <a:t>-MK                       </a:t>
                      </a:r>
                      <a:r>
                        <a:rPr lang="en-US" sz="1600" dirty="0" err="1">
                          <a:latin typeface="Times New Roman"/>
                          <a:ea typeface="Times New Roman"/>
                        </a:rPr>
                        <a:t>Kd-Dosen</a:t>
                      </a:r>
                      <a:r>
                        <a:rPr lang="en-US" sz="1600" dirty="0">
                          <a:latin typeface="Times New Roman"/>
                          <a:ea typeface="Times New Roman"/>
                        </a:rPr>
                        <a:t>   </a:t>
                      </a:r>
                      <a:r>
                        <a:rPr lang="en-US" sz="1600" dirty="0" err="1">
                          <a:latin typeface="Times New Roman"/>
                          <a:ea typeface="Times New Roman"/>
                        </a:rPr>
                        <a:t>Nm_Dosen</a:t>
                      </a:r>
                      <a:r>
                        <a:rPr lang="en-US" sz="1600" dirty="0">
                          <a:latin typeface="Times New Roman"/>
                          <a:ea typeface="Times New Roman"/>
                        </a:rPr>
                        <a:t>    </a:t>
                      </a:r>
                      <a:r>
                        <a:rPr lang="en-US" sz="1600" dirty="0" err="1">
                          <a:latin typeface="Times New Roman"/>
                          <a:ea typeface="Times New Roman"/>
                        </a:rPr>
                        <a:t>Nilai</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34308">
                <a:tc>
                  <a:txBody>
                    <a:bodyPr/>
                    <a:lstStyle/>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2683        </a:t>
                      </a:r>
                      <a:r>
                        <a:rPr lang="en-US" sz="1600" dirty="0" err="1">
                          <a:latin typeface="Times New Roman"/>
                          <a:ea typeface="Times New Roman"/>
                        </a:rPr>
                        <a:t>Welli</a:t>
                      </a:r>
                      <a:r>
                        <a:rPr lang="en-US" sz="1600" dirty="0">
                          <a:latin typeface="Times New Roman"/>
                          <a:ea typeface="Times New Roman"/>
                        </a:rPr>
                        <a:t>            MI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A</a:t>
                      </a:r>
                    </a:p>
                    <a:p>
                      <a:pPr marL="0" marR="0">
                        <a:spcBef>
                          <a:spcPts val="0"/>
                        </a:spcBef>
                        <a:spcAft>
                          <a:spcPts val="0"/>
                        </a:spcAft>
                        <a:tabLst>
                          <a:tab pos="2743200" algn="ctr"/>
                          <a:tab pos="5486400" algn="r"/>
                          <a:tab pos="3429000" algn="l"/>
                        </a:tabLst>
                      </a:pPr>
                      <a:r>
                        <a:rPr lang="en-US" sz="1600" dirty="0">
                          <a:latin typeface="Times New Roman"/>
                          <a:ea typeface="Times New Roman"/>
                        </a:rPr>
                        <a:t>                                                  MI465      </a:t>
                      </a:r>
                      <a:r>
                        <a:rPr lang="en-US" sz="1600" dirty="0" err="1">
                          <a:latin typeface="Times New Roman"/>
                          <a:ea typeface="Times New Roman"/>
                        </a:rPr>
                        <a:t>Analisis</a:t>
                      </a:r>
                      <a:r>
                        <a:rPr lang="en-US" sz="1600" dirty="0">
                          <a:latin typeface="Times New Roman"/>
                          <a:ea typeface="Times New Roman"/>
                        </a:rPr>
                        <a:t> </a:t>
                      </a:r>
                      <a:r>
                        <a:rPr lang="en-US" sz="1600" dirty="0" err="1">
                          <a:latin typeface="Times New Roman"/>
                          <a:ea typeface="Times New Roman"/>
                        </a:rPr>
                        <a:t>Prc</a:t>
                      </a:r>
                      <a:r>
                        <a:rPr lang="en-US" sz="1600" dirty="0">
                          <a:latin typeface="Times New Roman"/>
                          <a:ea typeface="Times New Roman"/>
                        </a:rPr>
                        <a:t>. </a:t>
                      </a:r>
                      <a:r>
                        <a:rPr lang="en-US" sz="1600" dirty="0" err="1">
                          <a:latin typeface="Times New Roman"/>
                          <a:ea typeface="Times New Roman"/>
                        </a:rPr>
                        <a:t>Sistem</a:t>
                      </a:r>
                      <a:r>
                        <a:rPr lang="en-US" sz="1600" dirty="0">
                          <a:latin typeface="Times New Roman"/>
                          <a:ea typeface="Times New Roman"/>
                        </a:rPr>
                        <a:t>            B317        </a:t>
                      </a:r>
                      <a:r>
                        <a:rPr lang="en-US" sz="1600" dirty="0" err="1">
                          <a:latin typeface="Times New Roman"/>
                          <a:ea typeface="Times New Roman"/>
                        </a:rPr>
                        <a:t>Dita</a:t>
                      </a:r>
                      <a:r>
                        <a:rPr lang="en-US" sz="1600" dirty="0">
                          <a:latin typeface="Times New Roman"/>
                          <a:ea typeface="Times New Roman"/>
                        </a:rPr>
                        <a:t>                B</a:t>
                      </a:r>
                    </a:p>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C</a:t>
                      </a:r>
                    </a:p>
                    <a:p>
                      <a:pPr marL="0" marR="0">
                        <a:spcBef>
                          <a:spcPts val="0"/>
                        </a:spcBef>
                        <a:spcAft>
                          <a:spcPts val="0"/>
                        </a:spcAft>
                        <a:tabLst>
                          <a:tab pos="2743200" algn="ctr"/>
                          <a:tab pos="5486400" algn="r"/>
                          <a:tab pos="3429000" algn="l"/>
                        </a:tabLst>
                      </a:pPr>
                      <a:r>
                        <a:rPr lang="en-US" sz="1600" dirty="0">
                          <a:latin typeface="Times New Roman"/>
                          <a:ea typeface="Times New Roman"/>
                        </a:rPr>
                        <a:t>                                                 AKN201   </a:t>
                      </a:r>
                      <a:r>
                        <a:rPr lang="en-US" sz="1600" dirty="0" err="1">
                          <a:latin typeface="Times New Roman"/>
                          <a:ea typeface="Times New Roman"/>
                        </a:rPr>
                        <a:t>Akuntansi</a:t>
                      </a:r>
                      <a:r>
                        <a:rPr lang="en-US" sz="1600" dirty="0">
                          <a:latin typeface="Times New Roman"/>
                          <a:ea typeface="Times New Roman"/>
                        </a:rPr>
                        <a:t> </a:t>
                      </a:r>
                      <a:r>
                        <a:rPr lang="en-US" sz="1600" dirty="0" err="1">
                          <a:latin typeface="Times New Roman"/>
                          <a:ea typeface="Times New Roman"/>
                        </a:rPr>
                        <a:t>Keuangan</a:t>
                      </a:r>
                      <a:r>
                        <a:rPr lang="en-US" sz="1600" dirty="0">
                          <a:latin typeface="Times New Roman"/>
                          <a:ea typeface="Times New Roman"/>
                        </a:rPr>
                        <a:t>           D310       </a:t>
                      </a:r>
                      <a:r>
                        <a:rPr lang="en-US" sz="1600" dirty="0" err="1">
                          <a:latin typeface="Times New Roman"/>
                          <a:ea typeface="Times New Roman"/>
                        </a:rPr>
                        <a:t>Lia</a:t>
                      </a:r>
                      <a:r>
                        <a:rPr lang="en-US" sz="1600" dirty="0">
                          <a:latin typeface="Times New Roman"/>
                          <a:ea typeface="Times New Roman"/>
                        </a:rPr>
                        <a:t>                 B</a:t>
                      </a:r>
                    </a:p>
                    <a:p>
                      <a:pPr marL="0" marR="0">
                        <a:spcBef>
                          <a:spcPts val="0"/>
                        </a:spcBef>
                        <a:spcAft>
                          <a:spcPts val="0"/>
                        </a:spcAft>
                        <a:tabLst>
                          <a:tab pos="3429000" algn="l"/>
                        </a:tabLst>
                      </a:pPr>
                      <a:r>
                        <a:rPr lang="en-US" sz="1600" b="1" dirty="0">
                          <a:latin typeface="Times New Roman"/>
                          <a:ea typeface="Times New Roman"/>
                        </a:rPr>
                        <a:t>                                                 </a:t>
                      </a:r>
                      <a:r>
                        <a:rPr lang="en-US" sz="1600" dirty="0">
                          <a:latin typeface="Times New Roman"/>
                          <a:ea typeface="Times New Roman"/>
                        </a:rPr>
                        <a:t>MKT300   </a:t>
                      </a:r>
                      <a:r>
                        <a:rPr lang="en-US" sz="1600" dirty="0" err="1">
                          <a:latin typeface="Times New Roman"/>
                          <a:ea typeface="Times New Roman"/>
                        </a:rPr>
                        <a:t>Dasar</a:t>
                      </a:r>
                      <a:r>
                        <a:rPr lang="en-US" sz="1600" dirty="0">
                          <a:latin typeface="Times New Roman"/>
                          <a:ea typeface="Times New Roman"/>
                        </a:rPr>
                        <a:t> </a:t>
                      </a:r>
                      <a:r>
                        <a:rPr lang="en-US" sz="1600" dirty="0" err="1">
                          <a:latin typeface="Times New Roman"/>
                          <a:ea typeface="Times New Roman"/>
                        </a:rPr>
                        <a:t>Pemasaran</a:t>
                      </a:r>
                      <a:r>
                        <a:rPr lang="en-US" sz="1600" dirty="0">
                          <a:latin typeface="Times New Roman"/>
                          <a:ea typeface="Times New Roman"/>
                        </a:rPr>
                        <a:t>                 B212       Lola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13" name="Straight Connector 12">
            <a:extLst>
              <a:ext uri="{FF2B5EF4-FFF2-40B4-BE49-F238E27FC236}">
                <a16:creationId xmlns:a16="http://schemas.microsoft.com/office/drawing/2014/main" id="{C3623B18-8274-4CE7-96C0-4E048CE32915}"/>
              </a:ext>
            </a:extLst>
          </p:cNvPr>
          <p:cNvCxnSpPr/>
          <p:nvPr/>
        </p:nvCxnSpPr>
        <p:spPr>
          <a:xfrm rot="5400000">
            <a:off x="-1587" y="3714750"/>
            <a:ext cx="22875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27E483-FE95-40EC-A20F-96DCC2263721}"/>
              </a:ext>
            </a:extLst>
          </p:cNvPr>
          <p:cNvCxnSpPr/>
          <p:nvPr/>
        </p:nvCxnSpPr>
        <p:spPr>
          <a:xfrm rot="5400000">
            <a:off x="92789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96E1C3-2E47-430C-BF22-C3BB0BDA6847}"/>
              </a:ext>
            </a:extLst>
          </p:cNvPr>
          <p:cNvCxnSpPr/>
          <p:nvPr/>
        </p:nvCxnSpPr>
        <p:spPr>
          <a:xfrm rot="5400000">
            <a:off x="16438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B8C571-2CB1-4443-9484-E66CFE38C32A}"/>
              </a:ext>
            </a:extLst>
          </p:cNvPr>
          <p:cNvCxnSpPr/>
          <p:nvPr/>
        </p:nvCxnSpPr>
        <p:spPr>
          <a:xfrm rot="5400000">
            <a:off x="25709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86A81F9-B68D-48B7-A8ED-5A104F75F6B0}"/>
              </a:ext>
            </a:extLst>
          </p:cNvPr>
          <p:cNvCxnSpPr/>
          <p:nvPr/>
        </p:nvCxnSpPr>
        <p:spPr>
          <a:xfrm rot="5400000">
            <a:off x="464264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F44DBD-8500-4E14-94A5-E08AD4A98220}"/>
              </a:ext>
            </a:extLst>
          </p:cNvPr>
          <p:cNvCxnSpPr/>
          <p:nvPr/>
        </p:nvCxnSpPr>
        <p:spPr>
          <a:xfrm rot="5400000">
            <a:off x="5571332"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EA6BFB-CC17-45CF-843F-EF64764BB880}"/>
              </a:ext>
            </a:extLst>
          </p:cNvPr>
          <p:cNvCxnSpPr/>
          <p:nvPr/>
        </p:nvCxnSpPr>
        <p:spPr>
          <a:xfrm rot="5400000">
            <a:off x="6715919"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
            <a:extLst>
              <a:ext uri="{FF2B5EF4-FFF2-40B4-BE49-F238E27FC236}">
                <a16:creationId xmlns:a16="http://schemas.microsoft.com/office/drawing/2014/main" id="{AEE6852D-C54D-479D-B7EC-A850F0293B7E}"/>
              </a:ext>
            </a:extLst>
          </p:cNvPr>
          <p:cNvSpPr txBox="1">
            <a:spLocks noChangeArrowheads="1"/>
          </p:cNvSpPr>
          <p:nvPr/>
        </p:nvSpPr>
        <p:spPr>
          <a:xfrm>
            <a:off x="578528" y="560773"/>
            <a:ext cx="7170208" cy="102938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pPr algn="l"/>
            <a:r>
              <a:rPr lang="en-US" altLang="en-US" dirty="0" err="1"/>
              <a:t>Latihan</a:t>
            </a:r>
            <a:r>
              <a:rPr lang="en-US" altLang="en-US" dirty="0"/>
              <a:t> 1 :  </a:t>
            </a:r>
            <a:r>
              <a:rPr lang="en-US" altLang="en-US" dirty="0" err="1"/>
              <a:t>Normalisasi</a:t>
            </a:r>
            <a:r>
              <a:rPr lang="en-US" altLang="en-US" dirty="0"/>
              <a:t> Data</a:t>
            </a:r>
            <a:br>
              <a:rPr lang="en-US" altLang="en-US" dirty="0"/>
            </a:br>
            <a:r>
              <a:rPr lang="en-US" altLang="en-US" sz="2700" dirty="0" err="1"/>
              <a:t>Normalisasikan</a:t>
            </a:r>
            <a:r>
              <a:rPr lang="en-US" altLang="en-US" sz="2700" dirty="0"/>
              <a:t> table </a:t>
            </a:r>
            <a:r>
              <a:rPr lang="en-US" altLang="en-US" sz="2700" dirty="0" err="1"/>
              <a:t>berikut</a:t>
            </a:r>
            <a:endParaRPr lang="id-ID"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6BE672F8-DEB1-448D-A5E5-1ED0A1ECA7E4}"/>
              </a:ext>
            </a:extLst>
          </p:cNvPr>
          <p:cNvSpPr>
            <a:spLocks noGrp="1"/>
          </p:cNvSpPr>
          <p:nvPr>
            <p:ph type="title"/>
          </p:nvPr>
        </p:nvSpPr>
        <p:spPr/>
        <p:txBody>
          <a:bodyPr/>
          <a:lstStyle/>
          <a:p>
            <a:r>
              <a:rPr lang="en-US" altLang="en-US"/>
              <a:t>1NF</a:t>
            </a:r>
          </a:p>
        </p:txBody>
      </p:sp>
      <p:sp>
        <p:nvSpPr>
          <p:cNvPr id="43011" name="Content Placeholder 2">
            <a:extLst>
              <a:ext uri="{FF2B5EF4-FFF2-40B4-BE49-F238E27FC236}">
                <a16:creationId xmlns:a16="http://schemas.microsoft.com/office/drawing/2014/main" id="{E636D5A3-3BCB-4A37-BBCB-3982793169CD}"/>
              </a:ext>
            </a:extLst>
          </p:cNvPr>
          <p:cNvSpPr>
            <a:spLocks noGrp="1"/>
          </p:cNvSpPr>
          <p:nvPr>
            <p:ph idx="1"/>
          </p:nvPr>
        </p:nvSpPr>
        <p:spPr/>
        <p:txBody>
          <a:bodyPr/>
          <a:lstStyle/>
          <a:p>
            <a:endParaRPr lang="en-US" altLang="en-US"/>
          </a:p>
        </p:txBody>
      </p:sp>
      <p:graphicFrame>
        <p:nvGraphicFramePr>
          <p:cNvPr id="4" name="Content Placeholder 12">
            <a:extLst>
              <a:ext uri="{FF2B5EF4-FFF2-40B4-BE49-F238E27FC236}">
                <a16:creationId xmlns:a16="http://schemas.microsoft.com/office/drawing/2014/main" id="{B57A9AED-BCBE-4318-B8EA-52B966CAF868}"/>
              </a:ext>
            </a:extLst>
          </p:cNvPr>
          <p:cNvGraphicFramePr>
            <a:graphicFrameLocks/>
          </p:cNvGraphicFramePr>
          <p:nvPr>
            <p:extLst>
              <p:ext uri="{D42A27DB-BD31-4B8C-83A1-F6EECF244321}">
                <p14:modId xmlns:p14="http://schemas.microsoft.com/office/powerpoint/2010/main" val="919376921"/>
              </p:ext>
            </p:extLst>
          </p:nvPr>
        </p:nvGraphicFramePr>
        <p:xfrm>
          <a:off x="285750" y="2571750"/>
          <a:ext cx="8572500" cy="2286000"/>
        </p:xfrm>
        <a:graphic>
          <a:graphicData uri="http://schemas.openxmlformats.org/drawingml/2006/table">
            <a:tbl>
              <a:tblPr/>
              <a:tblGrid>
                <a:gridCol w="8572500">
                  <a:extLst>
                    <a:ext uri="{9D8B030D-6E8A-4147-A177-3AD203B41FA5}">
                      <a16:colId xmlns:a16="http://schemas.microsoft.com/office/drawing/2014/main" val="20000"/>
                    </a:ext>
                  </a:extLst>
                </a:gridCol>
              </a:tblGrid>
              <a:tr h="351692">
                <a:tc>
                  <a:txBody>
                    <a:bodyPr/>
                    <a:lstStyle/>
                    <a:p>
                      <a:pPr marL="0" marR="0">
                        <a:spcBef>
                          <a:spcPts val="0"/>
                        </a:spcBef>
                        <a:spcAft>
                          <a:spcPts val="0"/>
                        </a:spcAft>
                        <a:tabLst>
                          <a:tab pos="2743200" algn="ctr"/>
                          <a:tab pos="5486400" algn="r"/>
                          <a:tab pos="3429000" algn="l"/>
                        </a:tabLst>
                      </a:pPr>
                      <a:r>
                        <a:rPr lang="en-US" sz="1600" u="sng" dirty="0">
                          <a:latin typeface="Times New Roman"/>
                          <a:ea typeface="Times New Roman"/>
                        </a:rPr>
                        <a:t>No-</a:t>
                      </a:r>
                      <a:r>
                        <a:rPr lang="en-US" sz="1600" u="sng" dirty="0" err="1">
                          <a:latin typeface="Times New Roman"/>
                          <a:ea typeface="Times New Roman"/>
                        </a:rPr>
                        <a:t>Mhs</a:t>
                      </a:r>
                      <a:r>
                        <a:rPr lang="en-US" sz="1600" dirty="0">
                          <a:latin typeface="Times New Roman"/>
                          <a:ea typeface="Times New Roman"/>
                        </a:rPr>
                        <a:t>    Nm-</a:t>
                      </a:r>
                      <a:r>
                        <a:rPr lang="en-US" sz="1600" dirty="0" err="1">
                          <a:latin typeface="Times New Roman"/>
                          <a:ea typeface="Times New Roman"/>
                        </a:rPr>
                        <a:t>Mhs</a:t>
                      </a:r>
                      <a:r>
                        <a:rPr lang="en-US" sz="1600" dirty="0">
                          <a:latin typeface="Times New Roman"/>
                          <a:ea typeface="Times New Roman"/>
                        </a:rPr>
                        <a:t>   </a:t>
                      </a:r>
                      <a:r>
                        <a:rPr lang="en-US" sz="1600" dirty="0" err="1">
                          <a:latin typeface="Times New Roman"/>
                          <a:ea typeface="Times New Roman"/>
                        </a:rPr>
                        <a:t>Jurusan</a:t>
                      </a:r>
                      <a:r>
                        <a:rPr lang="en-US" sz="1600" dirty="0">
                          <a:latin typeface="Times New Roman"/>
                          <a:ea typeface="Times New Roman"/>
                        </a:rPr>
                        <a:t>   </a:t>
                      </a:r>
                      <a:r>
                        <a:rPr lang="en-US" sz="1600" u="sng" dirty="0" err="1">
                          <a:latin typeface="Times New Roman"/>
                          <a:ea typeface="Times New Roman"/>
                        </a:rPr>
                        <a:t>Kd</a:t>
                      </a:r>
                      <a:r>
                        <a:rPr lang="en-US" sz="1600" u="sng" dirty="0">
                          <a:latin typeface="Times New Roman"/>
                          <a:ea typeface="Times New Roman"/>
                        </a:rPr>
                        <a:t>-MK</a:t>
                      </a:r>
                      <a:r>
                        <a:rPr lang="en-US" sz="1600" dirty="0">
                          <a:latin typeface="Times New Roman"/>
                          <a:ea typeface="Times New Roman"/>
                        </a:rPr>
                        <a:t>    </a:t>
                      </a:r>
                      <a:r>
                        <a:rPr lang="en-US" sz="1600" dirty="0" err="1">
                          <a:latin typeface="Times New Roman"/>
                          <a:ea typeface="Times New Roman"/>
                        </a:rPr>
                        <a:t>Nama</a:t>
                      </a:r>
                      <a:r>
                        <a:rPr lang="en-US" sz="1600" dirty="0">
                          <a:latin typeface="Times New Roman"/>
                          <a:ea typeface="Times New Roman"/>
                        </a:rPr>
                        <a:t>-MK                       </a:t>
                      </a:r>
                      <a:r>
                        <a:rPr lang="en-US" sz="1600" dirty="0" err="1">
                          <a:latin typeface="Times New Roman"/>
                          <a:ea typeface="Times New Roman"/>
                        </a:rPr>
                        <a:t>Kd-Dosen</a:t>
                      </a:r>
                      <a:r>
                        <a:rPr lang="en-US" sz="1600" dirty="0">
                          <a:latin typeface="Times New Roman"/>
                          <a:ea typeface="Times New Roman"/>
                        </a:rPr>
                        <a:t>   </a:t>
                      </a:r>
                      <a:r>
                        <a:rPr lang="en-US" sz="1600" dirty="0" err="1">
                          <a:latin typeface="Times New Roman"/>
                          <a:ea typeface="Times New Roman"/>
                        </a:rPr>
                        <a:t>Nm_Dosen</a:t>
                      </a:r>
                      <a:r>
                        <a:rPr lang="en-US" sz="1600" dirty="0">
                          <a:latin typeface="Times New Roman"/>
                          <a:ea typeface="Times New Roman"/>
                        </a:rPr>
                        <a:t>    </a:t>
                      </a:r>
                      <a:r>
                        <a:rPr lang="en-US" sz="1600" dirty="0" err="1">
                          <a:latin typeface="Times New Roman"/>
                          <a:ea typeface="Times New Roman"/>
                        </a:rPr>
                        <a:t>Nilai</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34308">
                <a:tc>
                  <a:txBody>
                    <a:bodyPr/>
                    <a:lstStyle/>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2683        </a:t>
                      </a:r>
                      <a:r>
                        <a:rPr lang="en-US" sz="1600" dirty="0" err="1">
                          <a:latin typeface="Times New Roman"/>
                          <a:ea typeface="Times New Roman"/>
                        </a:rPr>
                        <a:t>Welli</a:t>
                      </a:r>
                      <a:r>
                        <a:rPr lang="en-US" sz="1600" dirty="0">
                          <a:latin typeface="Times New Roman"/>
                          <a:ea typeface="Times New Roman"/>
                        </a:rPr>
                        <a:t>            MI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A</a:t>
                      </a:r>
                    </a:p>
                    <a:p>
                      <a:pPr marL="0" marR="0">
                        <a:spcBef>
                          <a:spcPts val="0"/>
                        </a:spcBef>
                        <a:spcAft>
                          <a:spcPts val="0"/>
                        </a:spcAft>
                        <a:tabLst>
                          <a:tab pos="2743200" algn="ctr"/>
                          <a:tab pos="5486400" algn="r"/>
                          <a:tab pos="3429000" algn="l"/>
                        </a:tabLst>
                      </a:pPr>
                      <a:r>
                        <a:rPr lang="en-US" sz="1600" dirty="0">
                          <a:latin typeface="Times New Roman"/>
                          <a:ea typeface="Times New Roman"/>
                        </a:rPr>
                        <a:t>  2683        </a:t>
                      </a:r>
                      <a:r>
                        <a:rPr lang="en-US" sz="1600" dirty="0" err="1">
                          <a:latin typeface="Times New Roman"/>
                          <a:ea typeface="Times New Roman"/>
                        </a:rPr>
                        <a:t>Welli</a:t>
                      </a:r>
                      <a:r>
                        <a:rPr lang="en-US" sz="1600" dirty="0">
                          <a:latin typeface="Times New Roman"/>
                          <a:ea typeface="Times New Roman"/>
                        </a:rPr>
                        <a:t>            MI      MI465       </a:t>
                      </a:r>
                      <a:r>
                        <a:rPr lang="en-US" sz="1600" dirty="0" err="1">
                          <a:latin typeface="Times New Roman"/>
                          <a:ea typeface="Times New Roman"/>
                        </a:rPr>
                        <a:t>Analisis</a:t>
                      </a:r>
                      <a:r>
                        <a:rPr lang="en-US" sz="1600" dirty="0">
                          <a:latin typeface="Times New Roman"/>
                          <a:ea typeface="Times New Roman"/>
                        </a:rPr>
                        <a:t> </a:t>
                      </a:r>
                      <a:r>
                        <a:rPr lang="en-US" sz="1600" dirty="0" err="1">
                          <a:latin typeface="Times New Roman"/>
                          <a:ea typeface="Times New Roman"/>
                        </a:rPr>
                        <a:t>Prc</a:t>
                      </a:r>
                      <a:r>
                        <a:rPr lang="en-US" sz="1600" dirty="0">
                          <a:latin typeface="Times New Roman"/>
                          <a:ea typeface="Times New Roman"/>
                        </a:rPr>
                        <a:t>. </a:t>
                      </a:r>
                      <a:r>
                        <a:rPr lang="en-US" sz="1600" dirty="0" err="1">
                          <a:latin typeface="Times New Roman"/>
                          <a:ea typeface="Times New Roman"/>
                        </a:rPr>
                        <a:t>Sistem</a:t>
                      </a:r>
                      <a:r>
                        <a:rPr lang="en-US" sz="1600" dirty="0">
                          <a:latin typeface="Times New Roman"/>
                          <a:ea typeface="Times New Roman"/>
                        </a:rPr>
                        <a:t>            B317        </a:t>
                      </a:r>
                      <a:r>
                        <a:rPr lang="en-US" sz="1600" dirty="0" err="1">
                          <a:latin typeface="Times New Roman"/>
                          <a:ea typeface="Times New Roman"/>
                        </a:rPr>
                        <a:t>Dita</a:t>
                      </a:r>
                      <a:r>
                        <a:rPr lang="en-US" sz="1600" dirty="0">
                          <a:latin typeface="Times New Roman"/>
                          <a:ea typeface="Times New Roman"/>
                        </a:rPr>
                        <a:t>                B</a:t>
                      </a:r>
                    </a:p>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C</a:t>
                      </a:r>
                    </a:p>
                    <a:p>
                      <a:pPr marL="0" marR="0">
                        <a:spcBef>
                          <a:spcPts val="0"/>
                        </a:spcBef>
                        <a:spcAft>
                          <a:spcPts val="0"/>
                        </a:spcAft>
                        <a:tabLst>
                          <a:tab pos="2743200" algn="ctr"/>
                          <a:tab pos="5486400" algn="r"/>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AKN201    </a:t>
                      </a:r>
                      <a:r>
                        <a:rPr lang="en-US" sz="1600" dirty="0" err="1">
                          <a:latin typeface="Times New Roman"/>
                          <a:ea typeface="Times New Roman"/>
                        </a:rPr>
                        <a:t>Akuntansi</a:t>
                      </a:r>
                      <a:r>
                        <a:rPr lang="en-US" sz="1600" dirty="0">
                          <a:latin typeface="Times New Roman"/>
                          <a:ea typeface="Times New Roman"/>
                        </a:rPr>
                        <a:t> </a:t>
                      </a:r>
                      <a:r>
                        <a:rPr lang="en-US" sz="1600" dirty="0" err="1">
                          <a:latin typeface="Times New Roman"/>
                          <a:ea typeface="Times New Roman"/>
                        </a:rPr>
                        <a:t>Keuangan</a:t>
                      </a:r>
                      <a:r>
                        <a:rPr lang="en-US" sz="1600" dirty="0">
                          <a:latin typeface="Times New Roman"/>
                          <a:ea typeface="Times New Roman"/>
                        </a:rPr>
                        <a:t>          D310        </a:t>
                      </a:r>
                      <a:r>
                        <a:rPr lang="en-US" sz="1600" dirty="0" err="1">
                          <a:latin typeface="Times New Roman"/>
                          <a:ea typeface="Times New Roman"/>
                        </a:rPr>
                        <a:t>Lia</a:t>
                      </a:r>
                      <a:r>
                        <a:rPr lang="en-US" sz="1600" dirty="0">
                          <a:latin typeface="Times New Roman"/>
                          <a:ea typeface="Times New Roman"/>
                        </a:rPr>
                        <a:t>                  B</a:t>
                      </a:r>
                    </a:p>
                    <a:p>
                      <a:pPr marL="0" marR="0">
                        <a:spcBef>
                          <a:spcPts val="0"/>
                        </a:spcBef>
                        <a:spcAft>
                          <a:spcPts val="0"/>
                        </a:spcAft>
                        <a:tabLst>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a:t>
                      </a:r>
                      <a:r>
                        <a:rPr lang="en-US" sz="1600" b="1" dirty="0">
                          <a:latin typeface="Times New Roman"/>
                          <a:ea typeface="Times New Roman"/>
                        </a:rPr>
                        <a:t>    </a:t>
                      </a:r>
                      <a:r>
                        <a:rPr lang="en-US" sz="1600" dirty="0">
                          <a:latin typeface="Times New Roman"/>
                          <a:ea typeface="Times New Roman"/>
                        </a:rPr>
                        <a:t>MKT300   </a:t>
                      </a:r>
                      <a:r>
                        <a:rPr lang="en-US" sz="1600" dirty="0" err="1">
                          <a:latin typeface="Times New Roman"/>
                          <a:ea typeface="Times New Roman"/>
                        </a:rPr>
                        <a:t>Dasar</a:t>
                      </a:r>
                      <a:r>
                        <a:rPr lang="en-US" sz="1600" dirty="0">
                          <a:latin typeface="Times New Roman"/>
                          <a:ea typeface="Times New Roman"/>
                        </a:rPr>
                        <a:t> </a:t>
                      </a:r>
                      <a:r>
                        <a:rPr lang="en-US" sz="1600" dirty="0" err="1">
                          <a:latin typeface="Times New Roman"/>
                          <a:ea typeface="Times New Roman"/>
                        </a:rPr>
                        <a:t>Pemasaran</a:t>
                      </a:r>
                      <a:r>
                        <a:rPr lang="en-US" sz="1600" dirty="0">
                          <a:latin typeface="Times New Roman"/>
                          <a:ea typeface="Times New Roman"/>
                        </a:rPr>
                        <a:t>                B212        Lola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5" name="Straight Connector 4">
            <a:extLst>
              <a:ext uri="{FF2B5EF4-FFF2-40B4-BE49-F238E27FC236}">
                <a16:creationId xmlns:a16="http://schemas.microsoft.com/office/drawing/2014/main" id="{40CCE076-E3F8-487A-8A70-C81A4BE37A5F}"/>
              </a:ext>
            </a:extLst>
          </p:cNvPr>
          <p:cNvCxnSpPr/>
          <p:nvPr/>
        </p:nvCxnSpPr>
        <p:spPr>
          <a:xfrm rot="5400000">
            <a:off x="-1587" y="3714750"/>
            <a:ext cx="22875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29876FD-3821-4C52-A23A-F43412A4ED10}"/>
              </a:ext>
            </a:extLst>
          </p:cNvPr>
          <p:cNvCxnSpPr/>
          <p:nvPr/>
        </p:nvCxnSpPr>
        <p:spPr>
          <a:xfrm rot="5400000">
            <a:off x="92789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C70B3B-B895-4965-9FCD-BAFF5E154D02}"/>
              </a:ext>
            </a:extLst>
          </p:cNvPr>
          <p:cNvCxnSpPr/>
          <p:nvPr/>
        </p:nvCxnSpPr>
        <p:spPr>
          <a:xfrm rot="5400000">
            <a:off x="16438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87F5A3-58D2-4ADA-971D-1B6A2325D029}"/>
              </a:ext>
            </a:extLst>
          </p:cNvPr>
          <p:cNvCxnSpPr/>
          <p:nvPr/>
        </p:nvCxnSpPr>
        <p:spPr>
          <a:xfrm rot="5400000">
            <a:off x="25709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5666CD-EB7E-4016-895F-87E03F90CA3B}"/>
              </a:ext>
            </a:extLst>
          </p:cNvPr>
          <p:cNvCxnSpPr/>
          <p:nvPr/>
        </p:nvCxnSpPr>
        <p:spPr>
          <a:xfrm rot="5400000">
            <a:off x="464264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5B2EFB-9DD7-4731-9754-3918D3FA541D}"/>
              </a:ext>
            </a:extLst>
          </p:cNvPr>
          <p:cNvCxnSpPr/>
          <p:nvPr/>
        </p:nvCxnSpPr>
        <p:spPr>
          <a:xfrm rot="5400000">
            <a:off x="5571332"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520412-C94C-4B1F-8435-5040DCFD6AA2}"/>
              </a:ext>
            </a:extLst>
          </p:cNvPr>
          <p:cNvCxnSpPr/>
          <p:nvPr/>
        </p:nvCxnSpPr>
        <p:spPr>
          <a:xfrm rot="5400000">
            <a:off x="6715919"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B7169B0-F8C3-4812-A74D-A3775CED04CF}"/>
              </a:ext>
            </a:extLst>
          </p:cNvPr>
          <p:cNvSpPr>
            <a:spLocks noGrp="1"/>
          </p:cNvSpPr>
          <p:nvPr>
            <p:ph type="title"/>
          </p:nvPr>
        </p:nvSpPr>
        <p:spPr/>
        <p:txBody>
          <a:bodyPr/>
          <a:lstStyle/>
          <a:p>
            <a:r>
              <a:rPr lang="en-US" altLang="en-US"/>
              <a:t>2NF</a:t>
            </a:r>
          </a:p>
        </p:txBody>
      </p:sp>
      <p:graphicFrame>
        <p:nvGraphicFramePr>
          <p:cNvPr id="12" name="Content Placeholder 11">
            <a:extLst>
              <a:ext uri="{FF2B5EF4-FFF2-40B4-BE49-F238E27FC236}">
                <a16:creationId xmlns:a16="http://schemas.microsoft.com/office/drawing/2014/main" id="{CE30BA50-3AC6-4B0F-8A07-182B99A43B36}"/>
              </a:ext>
            </a:extLst>
          </p:cNvPr>
          <p:cNvGraphicFramePr>
            <a:graphicFrameLocks noGrp="1"/>
          </p:cNvGraphicFramePr>
          <p:nvPr>
            <p:ph idx="1"/>
            <p:extLst>
              <p:ext uri="{D42A27DB-BD31-4B8C-83A1-F6EECF244321}">
                <p14:modId xmlns:p14="http://schemas.microsoft.com/office/powerpoint/2010/main" val="2745538661"/>
              </p:ext>
            </p:extLst>
          </p:nvPr>
        </p:nvGraphicFramePr>
        <p:xfrm>
          <a:off x="357188" y="1285875"/>
          <a:ext cx="4500562" cy="1287248"/>
        </p:xfrm>
        <a:graphic>
          <a:graphicData uri="http://schemas.openxmlformats.org/drawingml/2006/table">
            <a:tbl>
              <a:tblPr/>
              <a:tblGrid>
                <a:gridCol w="4500562">
                  <a:extLst>
                    <a:ext uri="{9D8B030D-6E8A-4147-A177-3AD203B41FA5}">
                      <a16:colId xmlns:a16="http://schemas.microsoft.com/office/drawing/2014/main" val="859761888"/>
                    </a:ext>
                  </a:extLst>
                </a:gridCol>
              </a:tblGrid>
              <a:tr h="479461">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No-Mhs</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Nama-Mhs                   Jurusan</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8501794"/>
                  </a:ext>
                </a:extLst>
              </a:tr>
              <a:tr h="79956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Welli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Bakri                            AK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8324561"/>
                  </a:ext>
                </a:extLst>
              </a:tr>
            </a:tbl>
          </a:graphicData>
        </a:graphic>
      </p:graphicFrame>
      <p:graphicFrame>
        <p:nvGraphicFramePr>
          <p:cNvPr id="13" name="Table 12">
            <a:extLst>
              <a:ext uri="{FF2B5EF4-FFF2-40B4-BE49-F238E27FC236}">
                <a16:creationId xmlns:a16="http://schemas.microsoft.com/office/drawing/2014/main" id="{76976D15-04DB-4B1F-85A8-EBE636B5BC6E}"/>
              </a:ext>
            </a:extLst>
          </p:cNvPr>
          <p:cNvGraphicFramePr>
            <a:graphicFrameLocks noGrp="1"/>
          </p:cNvGraphicFramePr>
          <p:nvPr>
            <p:extLst>
              <p:ext uri="{D42A27DB-BD31-4B8C-83A1-F6EECF244321}">
                <p14:modId xmlns:p14="http://schemas.microsoft.com/office/powerpoint/2010/main" val="1030537008"/>
              </p:ext>
            </p:extLst>
          </p:nvPr>
        </p:nvGraphicFramePr>
        <p:xfrm>
          <a:off x="357188" y="2771948"/>
          <a:ext cx="6286500" cy="1881188"/>
        </p:xfrm>
        <a:graphic>
          <a:graphicData uri="http://schemas.openxmlformats.org/drawingml/2006/table">
            <a:tbl>
              <a:tblPr/>
              <a:tblGrid>
                <a:gridCol w="6286500">
                  <a:extLst>
                    <a:ext uri="{9D8B030D-6E8A-4147-A177-3AD203B41FA5}">
                      <a16:colId xmlns:a16="http://schemas.microsoft.com/office/drawing/2014/main" val="3895498930"/>
                    </a:ext>
                  </a:extLst>
                </a:gridCol>
              </a:tblGrid>
              <a:tr h="52877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-MK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Nama-MK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Kode-Dosen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Nama-</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Dosen</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6605320"/>
                  </a:ext>
                </a:extLst>
              </a:tr>
              <a:tr h="1352410">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MI350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Manajemen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Basis Data            B104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Ati</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MI465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Analisis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Prc</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Sistem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B317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Dita</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AKN201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Akuntansi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Keuangan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D310                     Lia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MKT300         Dasar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Pemasaran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B212                      Lola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4471683"/>
                  </a:ext>
                </a:extLst>
              </a:tr>
            </a:tbl>
          </a:graphicData>
        </a:graphic>
      </p:graphicFrame>
      <p:graphicFrame>
        <p:nvGraphicFramePr>
          <p:cNvPr id="14" name="Table 13">
            <a:extLst>
              <a:ext uri="{FF2B5EF4-FFF2-40B4-BE49-F238E27FC236}">
                <a16:creationId xmlns:a16="http://schemas.microsoft.com/office/drawing/2014/main" id="{BB62E20E-BC46-463E-9F62-48B82C025F9A}"/>
              </a:ext>
            </a:extLst>
          </p:cNvPr>
          <p:cNvGraphicFramePr>
            <a:graphicFrameLocks noGrp="1"/>
          </p:cNvGraphicFramePr>
          <p:nvPr>
            <p:extLst>
              <p:ext uri="{D42A27DB-BD31-4B8C-83A1-F6EECF244321}">
                <p14:modId xmlns:p14="http://schemas.microsoft.com/office/powerpoint/2010/main" val="777358546"/>
              </p:ext>
            </p:extLst>
          </p:nvPr>
        </p:nvGraphicFramePr>
        <p:xfrm>
          <a:off x="357188" y="4857750"/>
          <a:ext cx="4429125" cy="2022192"/>
        </p:xfrm>
        <a:graphic>
          <a:graphicData uri="http://schemas.openxmlformats.org/drawingml/2006/table">
            <a:tbl>
              <a:tblPr/>
              <a:tblGrid>
                <a:gridCol w="4429125">
                  <a:extLst>
                    <a:ext uri="{9D8B030D-6E8A-4147-A177-3AD203B41FA5}">
                      <a16:colId xmlns:a16="http://schemas.microsoft.com/office/drawing/2014/main" val="4050026473"/>
                    </a:ext>
                  </a:extLst>
                </a:gridCol>
              </a:tblGrid>
              <a:tr h="559152">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Mhs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Nilai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9738103"/>
                  </a:ext>
                </a:extLst>
              </a:tr>
              <a:tr h="1255713">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MI350                          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MI465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MI350                          C</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AKN201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MKT300                      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6858481"/>
                  </a:ext>
                </a:extLst>
              </a:tr>
            </a:tbl>
          </a:graphicData>
        </a:graphic>
      </p:graphicFrame>
      <p:sp>
        <p:nvSpPr>
          <p:cNvPr id="44059" name="TextBox 15">
            <a:extLst>
              <a:ext uri="{FF2B5EF4-FFF2-40B4-BE49-F238E27FC236}">
                <a16:creationId xmlns:a16="http://schemas.microsoft.com/office/drawing/2014/main" id="{A5CF97C9-0CCE-4118-8462-12A36760BF76}"/>
              </a:ext>
            </a:extLst>
          </p:cNvPr>
          <p:cNvSpPr txBox="1">
            <a:spLocks noChangeArrowheads="1"/>
          </p:cNvSpPr>
          <p:nvPr/>
        </p:nvSpPr>
        <p:spPr bwMode="auto">
          <a:xfrm>
            <a:off x="5000625" y="1785938"/>
            <a:ext cx="2259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a:t>
            </a:r>
            <a:r>
              <a:rPr lang="en-US" altLang="en-US" sz="2000" b="1" dirty="0" err="1"/>
              <a:t>Mahasiswa</a:t>
            </a:r>
            <a:endParaRPr lang="en-US" altLang="en-US" sz="2000" b="1" dirty="0"/>
          </a:p>
        </p:txBody>
      </p:sp>
      <p:sp>
        <p:nvSpPr>
          <p:cNvPr id="44060" name="TextBox 16">
            <a:extLst>
              <a:ext uri="{FF2B5EF4-FFF2-40B4-BE49-F238E27FC236}">
                <a16:creationId xmlns:a16="http://schemas.microsoft.com/office/drawing/2014/main" id="{CA2C7E36-2E23-4B90-9EA6-C4D213C4DD9C}"/>
              </a:ext>
            </a:extLst>
          </p:cNvPr>
          <p:cNvSpPr txBox="1">
            <a:spLocks noChangeArrowheads="1"/>
          </p:cNvSpPr>
          <p:nvPr/>
        </p:nvSpPr>
        <p:spPr bwMode="auto">
          <a:xfrm>
            <a:off x="6715125" y="3643313"/>
            <a:ext cx="23441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Mata </a:t>
            </a:r>
            <a:r>
              <a:rPr lang="en-US" altLang="en-US" sz="2000" b="1" dirty="0" err="1"/>
              <a:t>Kuliah</a:t>
            </a:r>
            <a:endParaRPr lang="en-US" altLang="en-US" sz="2000" b="1" dirty="0"/>
          </a:p>
        </p:txBody>
      </p:sp>
      <p:sp>
        <p:nvSpPr>
          <p:cNvPr id="44061" name="TextBox 17">
            <a:extLst>
              <a:ext uri="{FF2B5EF4-FFF2-40B4-BE49-F238E27FC236}">
                <a16:creationId xmlns:a16="http://schemas.microsoft.com/office/drawing/2014/main" id="{B885880D-EF89-4669-9545-B77058D1C0C7}"/>
              </a:ext>
            </a:extLst>
          </p:cNvPr>
          <p:cNvSpPr txBox="1">
            <a:spLocks noChangeArrowheads="1"/>
          </p:cNvSpPr>
          <p:nvPr/>
        </p:nvSpPr>
        <p:spPr bwMode="auto">
          <a:xfrm>
            <a:off x="5214938" y="5643563"/>
            <a:ext cx="1446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Tabel Nilai</a:t>
            </a:r>
          </a:p>
        </p:txBody>
      </p:sp>
      <p:cxnSp>
        <p:nvCxnSpPr>
          <p:cNvPr id="3" name="Connector: Elbow 2">
            <a:extLst>
              <a:ext uri="{FF2B5EF4-FFF2-40B4-BE49-F238E27FC236}">
                <a16:creationId xmlns:a16="http://schemas.microsoft.com/office/drawing/2014/main" id="{EDAA1B3F-2828-4186-9139-F2C04D6220EE}"/>
              </a:ext>
            </a:extLst>
          </p:cNvPr>
          <p:cNvCxnSpPr>
            <a:cxnSpLocks/>
          </p:cNvCxnSpPr>
          <p:nvPr/>
        </p:nvCxnSpPr>
        <p:spPr>
          <a:xfrm>
            <a:off x="755580" y="4526805"/>
            <a:ext cx="1296140" cy="270347"/>
          </a:xfrm>
          <a:prstGeom prst="bentConnector3">
            <a:avLst>
              <a:gd name="adj1" fmla="val -66"/>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6F06D4-3F61-41C4-823F-B700216EA272}"/>
              </a:ext>
            </a:extLst>
          </p:cNvPr>
          <p:cNvCxnSpPr/>
          <p:nvPr/>
        </p:nvCxnSpPr>
        <p:spPr>
          <a:xfrm>
            <a:off x="2052638" y="4797152"/>
            <a:ext cx="0" cy="270347"/>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1BBEDE58-9BED-48CD-AC1A-193FC6C8976A}"/>
              </a:ext>
            </a:extLst>
          </p:cNvPr>
          <p:cNvCxnSpPr>
            <a:cxnSpLocks/>
          </p:cNvCxnSpPr>
          <p:nvPr/>
        </p:nvCxnSpPr>
        <p:spPr>
          <a:xfrm rot="16200000" flipH="1">
            <a:off x="-1597584" y="2858356"/>
            <a:ext cx="3986241" cy="432047"/>
          </a:xfrm>
          <a:prstGeom prst="bentConnector3">
            <a:avLst>
              <a:gd name="adj1" fmla="val 91808"/>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D2BC2B3-B245-4478-9ED5-72E5960F8BA6}"/>
              </a:ext>
            </a:extLst>
          </p:cNvPr>
          <p:cNvCxnSpPr>
            <a:cxnSpLocks/>
          </p:cNvCxnSpPr>
          <p:nvPr/>
        </p:nvCxnSpPr>
        <p:spPr>
          <a:xfrm rot="10800000">
            <a:off x="179512" y="1081261"/>
            <a:ext cx="576068" cy="356494"/>
          </a:xfrm>
          <a:prstGeom prst="bentConnector3">
            <a:avLst>
              <a:gd name="adj1" fmla="val 135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B7169B0-F8C3-4812-A74D-A3775CED04CF}"/>
              </a:ext>
            </a:extLst>
          </p:cNvPr>
          <p:cNvSpPr>
            <a:spLocks noGrp="1"/>
          </p:cNvSpPr>
          <p:nvPr>
            <p:ph type="title"/>
          </p:nvPr>
        </p:nvSpPr>
        <p:spPr/>
        <p:txBody>
          <a:bodyPr/>
          <a:lstStyle/>
          <a:p>
            <a:r>
              <a:rPr lang="en-US" altLang="en-US"/>
              <a:t>2NF</a:t>
            </a:r>
          </a:p>
        </p:txBody>
      </p:sp>
      <p:graphicFrame>
        <p:nvGraphicFramePr>
          <p:cNvPr id="12" name="Content Placeholder 11">
            <a:extLst>
              <a:ext uri="{FF2B5EF4-FFF2-40B4-BE49-F238E27FC236}">
                <a16:creationId xmlns:a16="http://schemas.microsoft.com/office/drawing/2014/main" id="{CE30BA50-3AC6-4B0F-8A07-182B99A43B36}"/>
              </a:ext>
            </a:extLst>
          </p:cNvPr>
          <p:cNvGraphicFramePr>
            <a:graphicFrameLocks noGrp="1"/>
          </p:cNvGraphicFramePr>
          <p:nvPr>
            <p:ph idx="1"/>
          </p:nvPr>
        </p:nvGraphicFramePr>
        <p:xfrm>
          <a:off x="357188" y="1285875"/>
          <a:ext cx="4500562" cy="1287248"/>
        </p:xfrm>
        <a:graphic>
          <a:graphicData uri="http://schemas.openxmlformats.org/drawingml/2006/table">
            <a:tbl>
              <a:tblPr/>
              <a:tblGrid>
                <a:gridCol w="4500562">
                  <a:extLst>
                    <a:ext uri="{9D8B030D-6E8A-4147-A177-3AD203B41FA5}">
                      <a16:colId xmlns:a16="http://schemas.microsoft.com/office/drawing/2014/main" val="859761888"/>
                    </a:ext>
                  </a:extLst>
                </a:gridCol>
              </a:tblGrid>
              <a:tr h="479461">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No-Mhs</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Nama-Mhs                   Jurusan</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8501794"/>
                  </a:ext>
                </a:extLst>
              </a:tr>
              <a:tr h="79956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Welli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Bakri                            AK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8324561"/>
                  </a:ext>
                </a:extLst>
              </a:tr>
            </a:tbl>
          </a:graphicData>
        </a:graphic>
      </p:graphicFrame>
      <p:graphicFrame>
        <p:nvGraphicFramePr>
          <p:cNvPr id="13" name="Table 12">
            <a:extLst>
              <a:ext uri="{FF2B5EF4-FFF2-40B4-BE49-F238E27FC236}">
                <a16:creationId xmlns:a16="http://schemas.microsoft.com/office/drawing/2014/main" id="{76976D15-04DB-4B1F-85A8-EBE636B5BC6E}"/>
              </a:ext>
            </a:extLst>
          </p:cNvPr>
          <p:cNvGraphicFramePr>
            <a:graphicFrameLocks noGrp="1"/>
          </p:cNvGraphicFramePr>
          <p:nvPr>
            <p:extLst>
              <p:ext uri="{D42A27DB-BD31-4B8C-83A1-F6EECF244321}">
                <p14:modId xmlns:p14="http://schemas.microsoft.com/office/powerpoint/2010/main" val="3388493552"/>
              </p:ext>
            </p:extLst>
          </p:nvPr>
        </p:nvGraphicFramePr>
        <p:xfrm>
          <a:off x="357188" y="2771948"/>
          <a:ext cx="4862878" cy="1881188"/>
        </p:xfrm>
        <a:graphic>
          <a:graphicData uri="http://schemas.openxmlformats.org/drawingml/2006/table">
            <a:tbl>
              <a:tblPr/>
              <a:tblGrid>
                <a:gridCol w="4862878">
                  <a:extLst>
                    <a:ext uri="{9D8B030D-6E8A-4147-A177-3AD203B41FA5}">
                      <a16:colId xmlns:a16="http://schemas.microsoft.com/office/drawing/2014/main" val="3895498930"/>
                    </a:ext>
                  </a:extLst>
                </a:gridCol>
              </a:tblGrid>
              <a:tr h="52877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-MK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Nama-MK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Kode-Dosen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6605320"/>
                  </a:ext>
                </a:extLst>
              </a:tr>
              <a:tr h="1352410">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MI350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Manajemen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Basis Data            B104 </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MI465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Analisis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Prc</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Sistem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B317                     </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AKN201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Akuntansi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Keuangan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D310</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MKT300         Dasar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Pemasaran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B212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4471683"/>
                  </a:ext>
                </a:extLst>
              </a:tr>
            </a:tbl>
          </a:graphicData>
        </a:graphic>
      </p:graphicFrame>
      <p:graphicFrame>
        <p:nvGraphicFramePr>
          <p:cNvPr id="14" name="Table 13">
            <a:extLst>
              <a:ext uri="{FF2B5EF4-FFF2-40B4-BE49-F238E27FC236}">
                <a16:creationId xmlns:a16="http://schemas.microsoft.com/office/drawing/2014/main" id="{BB62E20E-BC46-463E-9F62-48B82C025F9A}"/>
              </a:ext>
            </a:extLst>
          </p:cNvPr>
          <p:cNvGraphicFramePr>
            <a:graphicFrameLocks noGrp="1"/>
          </p:cNvGraphicFramePr>
          <p:nvPr/>
        </p:nvGraphicFramePr>
        <p:xfrm>
          <a:off x="357188" y="4857750"/>
          <a:ext cx="4429125" cy="2022192"/>
        </p:xfrm>
        <a:graphic>
          <a:graphicData uri="http://schemas.openxmlformats.org/drawingml/2006/table">
            <a:tbl>
              <a:tblPr/>
              <a:tblGrid>
                <a:gridCol w="4429125">
                  <a:extLst>
                    <a:ext uri="{9D8B030D-6E8A-4147-A177-3AD203B41FA5}">
                      <a16:colId xmlns:a16="http://schemas.microsoft.com/office/drawing/2014/main" val="4050026473"/>
                    </a:ext>
                  </a:extLst>
                </a:gridCol>
              </a:tblGrid>
              <a:tr h="559152">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Mhs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Nilai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9738103"/>
                  </a:ext>
                </a:extLst>
              </a:tr>
              <a:tr h="1255713">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MI350                          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MI465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MI350                          C</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AKN201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MKT300                      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6858481"/>
                  </a:ext>
                </a:extLst>
              </a:tr>
            </a:tbl>
          </a:graphicData>
        </a:graphic>
      </p:graphicFrame>
      <p:sp>
        <p:nvSpPr>
          <p:cNvPr id="44059" name="TextBox 15">
            <a:extLst>
              <a:ext uri="{FF2B5EF4-FFF2-40B4-BE49-F238E27FC236}">
                <a16:creationId xmlns:a16="http://schemas.microsoft.com/office/drawing/2014/main" id="{A5CF97C9-0CCE-4118-8462-12A36760BF76}"/>
              </a:ext>
            </a:extLst>
          </p:cNvPr>
          <p:cNvSpPr txBox="1">
            <a:spLocks noChangeArrowheads="1"/>
          </p:cNvSpPr>
          <p:nvPr/>
        </p:nvSpPr>
        <p:spPr bwMode="auto">
          <a:xfrm>
            <a:off x="794187" y="907928"/>
            <a:ext cx="2259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a:t>
            </a:r>
            <a:r>
              <a:rPr lang="en-US" altLang="en-US" sz="2000" b="1" dirty="0" err="1"/>
              <a:t>Mahasiswa</a:t>
            </a:r>
            <a:endParaRPr lang="en-US" altLang="en-US" sz="2000" b="1" dirty="0"/>
          </a:p>
        </p:txBody>
      </p:sp>
      <p:sp>
        <p:nvSpPr>
          <p:cNvPr id="44060" name="TextBox 16">
            <a:extLst>
              <a:ext uri="{FF2B5EF4-FFF2-40B4-BE49-F238E27FC236}">
                <a16:creationId xmlns:a16="http://schemas.microsoft.com/office/drawing/2014/main" id="{CA2C7E36-2E23-4B90-9EA6-C4D213C4DD9C}"/>
              </a:ext>
            </a:extLst>
          </p:cNvPr>
          <p:cNvSpPr txBox="1">
            <a:spLocks noChangeArrowheads="1"/>
          </p:cNvSpPr>
          <p:nvPr/>
        </p:nvSpPr>
        <p:spPr bwMode="auto">
          <a:xfrm>
            <a:off x="523313" y="2463891"/>
            <a:ext cx="23441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Mata </a:t>
            </a:r>
            <a:r>
              <a:rPr lang="en-US" altLang="en-US" sz="2000" b="1" dirty="0" err="1"/>
              <a:t>Kuliah</a:t>
            </a:r>
            <a:endParaRPr lang="en-US" altLang="en-US" sz="2000" b="1" dirty="0"/>
          </a:p>
        </p:txBody>
      </p:sp>
      <p:sp>
        <p:nvSpPr>
          <p:cNvPr id="44061" name="TextBox 17">
            <a:extLst>
              <a:ext uri="{FF2B5EF4-FFF2-40B4-BE49-F238E27FC236}">
                <a16:creationId xmlns:a16="http://schemas.microsoft.com/office/drawing/2014/main" id="{B885880D-EF89-4669-9545-B77058D1C0C7}"/>
              </a:ext>
            </a:extLst>
          </p:cNvPr>
          <p:cNvSpPr txBox="1">
            <a:spLocks noChangeArrowheads="1"/>
          </p:cNvSpPr>
          <p:nvPr/>
        </p:nvSpPr>
        <p:spPr bwMode="auto">
          <a:xfrm>
            <a:off x="2068137" y="4627426"/>
            <a:ext cx="1446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Tabel Nilai</a:t>
            </a:r>
          </a:p>
        </p:txBody>
      </p:sp>
      <p:cxnSp>
        <p:nvCxnSpPr>
          <p:cNvPr id="3" name="Connector: Elbow 2">
            <a:extLst>
              <a:ext uri="{FF2B5EF4-FFF2-40B4-BE49-F238E27FC236}">
                <a16:creationId xmlns:a16="http://schemas.microsoft.com/office/drawing/2014/main" id="{EDAA1B3F-2828-4186-9139-F2C04D6220EE}"/>
              </a:ext>
            </a:extLst>
          </p:cNvPr>
          <p:cNvCxnSpPr>
            <a:cxnSpLocks/>
          </p:cNvCxnSpPr>
          <p:nvPr/>
        </p:nvCxnSpPr>
        <p:spPr>
          <a:xfrm>
            <a:off x="755580" y="4526805"/>
            <a:ext cx="1296140" cy="270347"/>
          </a:xfrm>
          <a:prstGeom prst="bentConnector3">
            <a:avLst>
              <a:gd name="adj1" fmla="val -66"/>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6F06D4-3F61-41C4-823F-B700216EA272}"/>
              </a:ext>
            </a:extLst>
          </p:cNvPr>
          <p:cNvCxnSpPr/>
          <p:nvPr/>
        </p:nvCxnSpPr>
        <p:spPr>
          <a:xfrm>
            <a:off x="2052638" y="4797152"/>
            <a:ext cx="0" cy="270347"/>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1BBEDE58-9BED-48CD-AC1A-193FC6C8976A}"/>
              </a:ext>
            </a:extLst>
          </p:cNvPr>
          <p:cNvCxnSpPr>
            <a:cxnSpLocks/>
          </p:cNvCxnSpPr>
          <p:nvPr/>
        </p:nvCxnSpPr>
        <p:spPr>
          <a:xfrm rot="16200000" flipH="1">
            <a:off x="-1597584" y="2858356"/>
            <a:ext cx="3986241" cy="432047"/>
          </a:xfrm>
          <a:prstGeom prst="bentConnector3">
            <a:avLst>
              <a:gd name="adj1" fmla="val 91808"/>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D2BC2B3-B245-4478-9ED5-72E5960F8BA6}"/>
              </a:ext>
            </a:extLst>
          </p:cNvPr>
          <p:cNvCxnSpPr>
            <a:cxnSpLocks/>
          </p:cNvCxnSpPr>
          <p:nvPr/>
        </p:nvCxnSpPr>
        <p:spPr>
          <a:xfrm rot="10800000">
            <a:off x="179512" y="1081261"/>
            <a:ext cx="576068" cy="356494"/>
          </a:xfrm>
          <a:prstGeom prst="bentConnector3">
            <a:avLst>
              <a:gd name="adj1" fmla="val 135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01409F6C-3A2B-4A73-8B59-5C84362FB726}"/>
              </a:ext>
            </a:extLst>
          </p:cNvPr>
          <p:cNvGraphicFramePr>
            <a:graphicFrameLocks noGrp="1"/>
          </p:cNvGraphicFramePr>
          <p:nvPr>
            <p:extLst>
              <p:ext uri="{D42A27DB-BD31-4B8C-83A1-F6EECF244321}">
                <p14:modId xmlns:p14="http://schemas.microsoft.com/office/powerpoint/2010/main" val="4089886630"/>
              </p:ext>
            </p:extLst>
          </p:nvPr>
        </p:nvGraphicFramePr>
        <p:xfrm>
          <a:off x="5720618" y="2738611"/>
          <a:ext cx="3163887" cy="1914525"/>
        </p:xfrm>
        <a:graphic>
          <a:graphicData uri="http://schemas.openxmlformats.org/drawingml/2006/table">
            <a:tbl>
              <a:tblPr/>
              <a:tblGrid>
                <a:gridCol w="3163887">
                  <a:extLst>
                    <a:ext uri="{9D8B030D-6E8A-4147-A177-3AD203B41FA5}">
                      <a16:colId xmlns:a16="http://schemas.microsoft.com/office/drawing/2014/main" val="3198313445"/>
                    </a:ext>
                  </a:extLst>
                </a:gridCol>
              </a:tblGrid>
              <a:tr h="695325">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Kode-Dosen</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Nama-Dosen</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9281638"/>
                  </a:ext>
                </a:extLst>
              </a:tr>
              <a:tr h="1158875">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B104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Ati</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B317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Dita</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D310                          Lia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B212                          Lola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4152648"/>
                  </a:ext>
                </a:extLst>
              </a:tr>
            </a:tbl>
          </a:graphicData>
        </a:graphic>
      </p:graphicFrame>
      <p:sp>
        <p:nvSpPr>
          <p:cNvPr id="17" name="TextBox 7">
            <a:extLst>
              <a:ext uri="{FF2B5EF4-FFF2-40B4-BE49-F238E27FC236}">
                <a16:creationId xmlns:a16="http://schemas.microsoft.com/office/drawing/2014/main" id="{EBF7CC1B-865A-4619-A103-09190779AA39}"/>
              </a:ext>
            </a:extLst>
          </p:cNvPr>
          <p:cNvSpPr txBox="1">
            <a:spLocks noChangeArrowheads="1"/>
          </p:cNvSpPr>
          <p:nvPr/>
        </p:nvSpPr>
        <p:spPr bwMode="auto">
          <a:xfrm>
            <a:off x="5610286" y="2241506"/>
            <a:ext cx="1692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a:t>
            </a:r>
            <a:r>
              <a:rPr lang="en-US" altLang="en-US" sz="2000" b="1" dirty="0" err="1"/>
              <a:t>Dosen</a:t>
            </a:r>
            <a:endParaRPr lang="en-US" altLang="en-US" sz="2000" b="1" dirty="0"/>
          </a:p>
        </p:txBody>
      </p:sp>
      <p:cxnSp>
        <p:nvCxnSpPr>
          <p:cNvPr id="18" name="Connector: Elbow 17">
            <a:extLst>
              <a:ext uri="{FF2B5EF4-FFF2-40B4-BE49-F238E27FC236}">
                <a16:creationId xmlns:a16="http://schemas.microsoft.com/office/drawing/2014/main" id="{003F5019-5DB1-4228-A394-BBF054CFB2C0}"/>
              </a:ext>
            </a:extLst>
          </p:cNvPr>
          <p:cNvCxnSpPr>
            <a:cxnSpLocks/>
          </p:cNvCxnSpPr>
          <p:nvPr/>
        </p:nvCxnSpPr>
        <p:spPr>
          <a:xfrm flipV="1">
            <a:off x="4534991" y="2691235"/>
            <a:ext cx="1692275" cy="270347"/>
          </a:xfrm>
          <a:prstGeom prst="bentConnector3">
            <a:avLst>
              <a:gd name="adj1" fmla="val 1195"/>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860FBCF-6C29-49D9-84D8-DC05475093B7}"/>
              </a:ext>
            </a:extLst>
          </p:cNvPr>
          <p:cNvCxnSpPr/>
          <p:nvPr/>
        </p:nvCxnSpPr>
        <p:spPr>
          <a:xfrm>
            <a:off x="6228184" y="2691235"/>
            <a:ext cx="0" cy="270347"/>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5292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852936"/>
            <a:ext cx="7633742" cy="1492132"/>
          </a:xfrm>
        </p:spPr>
        <p:txBody>
          <a:bodyPr/>
          <a:lstStyle/>
          <a:p>
            <a:r>
              <a:rPr lang="en-US" b="1" dirty="0" err="1">
                <a:latin typeface="+mn-lt"/>
              </a:rPr>
              <a:t>Terimakasih</a:t>
            </a:r>
            <a:r>
              <a:rPr lang="en-US" dirty="0"/>
              <a:t> </a:t>
            </a:r>
          </a:p>
        </p:txBody>
      </p:sp>
      <p:sp>
        <p:nvSpPr>
          <p:cNvPr id="3" name="Slide Number Placeholder 2">
            <a:extLst>
              <a:ext uri="{FF2B5EF4-FFF2-40B4-BE49-F238E27FC236}">
                <a16:creationId xmlns:a16="http://schemas.microsoft.com/office/drawing/2014/main" id="{9048BDCB-C1DB-45E8-8F00-341F22C38DA2}"/>
              </a:ext>
            </a:extLst>
          </p:cNvPr>
          <p:cNvSpPr>
            <a:spLocks noGrp="1"/>
          </p:cNvSpPr>
          <p:nvPr>
            <p:ph type="sldNum" sz="quarter" idx="12"/>
          </p:nvPr>
        </p:nvSpPr>
        <p:spPr/>
        <p:txBody>
          <a:bodyPr/>
          <a:lstStyle/>
          <a:p>
            <a:fld id="{C5D243CA-806E-402E-87EA-B001B6507DFC}" type="slidenum">
              <a:rPr lang="id-ID" smtClean="0"/>
              <a:t>49</a:t>
            </a:fld>
            <a:endParaRPr lang="id-ID"/>
          </a:p>
        </p:txBody>
      </p:sp>
    </p:spTree>
    <p:extLst>
      <p:ext uri="{BB962C8B-B14F-4D97-AF65-F5344CB8AC3E}">
        <p14:creationId xmlns:p14="http://schemas.microsoft.com/office/powerpoint/2010/main" val="15865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b="1" dirty="0">
                <a:solidFill>
                  <a:schemeClr val="accent1">
                    <a:lumMod val="50000"/>
                  </a:schemeClr>
                </a:solidFill>
                <a:latin typeface="+mn-lt"/>
              </a:rPr>
              <a:t>FUNGSI NORMALISASI</a:t>
            </a:r>
          </a:p>
        </p:txBody>
      </p:sp>
      <p:sp>
        <p:nvSpPr>
          <p:cNvPr id="3" name="Content Placeholder 2"/>
          <p:cNvSpPr>
            <a:spLocks noGrp="1"/>
          </p:cNvSpPr>
          <p:nvPr>
            <p:ph idx="1"/>
          </p:nvPr>
        </p:nvSpPr>
        <p:spPr>
          <a:xfrm>
            <a:off x="179512" y="1361872"/>
            <a:ext cx="8496944" cy="5235479"/>
          </a:xfrm>
        </p:spPr>
        <p:txBody>
          <a:bodyPr>
            <a:noAutofit/>
          </a:bodyPr>
          <a:lstStyle/>
          <a:p>
            <a:r>
              <a:rPr lang="id-ID" sz="2000" dirty="0"/>
              <a:t>Normalisasi dilakukan sebagai uji coba pada suatu relasi secara berkelanjutan untuk menentukan apakah relasi sudah baik</a:t>
            </a:r>
            <a:endParaRPr lang="en-US" sz="2000" dirty="0"/>
          </a:p>
          <a:p>
            <a:endParaRPr lang="id-ID" sz="2000" dirty="0"/>
          </a:p>
          <a:p>
            <a:r>
              <a:rPr lang="id-ID" sz="2000" dirty="0"/>
              <a:t>Kondisi relasi yang baik adalah dapat </a:t>
            </a:r>
            <a:r>
              <a:rPr lang="nn-NO" sz="2000" dirty="0"/>
              <a:t>dilakukan proses </a:t>
            </a:r>
            <a:r>
              <a:rPr lang="nn-NO" sz="2000" dirty="0">
                <a:solidFill>
                  <a:srgbClr val="FF0000"/>
                </a:solidFill>
              </a:rPr>
              <a:t>insert, update, delete, dan modifikasi </a:t>
            </a:r>
            <a:r>
              <a:rPr lang="nn-NO" sz="2000" dirty="0"/>
              <a:t>pada satu atau beberapa</a:t>
            </a:r>
            <a:r>
              <a:rPr lang="id-ID" sz="2000" dirty="0"/>
              <a:t> </a:t>
            </a:r>
            <a:r>
              <a:rPr lang="pt-BR" sz="2000" dirty="0"/>
              <a:t>atribut tanpa mempengaruhi integritas data dalam relasi tersebut</a:t>
            </a:r>
          </a:p>
          <a:p>
            <a:endParaRPr lang="id-ID" sz="2000" dirty="0"/>
          </a:p>
          <a:p>
            <a:r>
              <a:rPr lang="id-ID" sz="2000" dirty="0"/>
              <a:t>Dalam perancangan basis data, normalisasi berperan sebagai :</a:t>
            </a:r>
          </a:p>
          <a:p>
            <a:pPr lvl="1"/>
            <a:r>
              <a:rPr lang="id-ID" dirty="0"/>
              <a:t>Menganalisa skema relasi yang didasarkan pada primary keys dan </a:t>
            </a:r>
            <a:r>
              <a:rPr lang="id-ID" i="1" dirty="0"/>
              <a:t>functional dependencies </a:t>
            </a:r>
            <a:r>
              <a:rPr lang="id-ID" dirty="0"/>
              <a:t>antara atribut-atribut.</a:t>
            </a:r>
          </a:p>
          <a:p>
            <a:pPr lvl="1"/>
            <a:r>
              <a:rPr lang="sv-SE" dirty="0"/>
              <a:t>Satu urutan test</a:t>
            </a:r>
            <a:r>
              <a:rPr lang="id-ID" dirty="0"/>
              <a:t>, </a:t>
            </a:r>
            <a:r>
              <a:rPr lang="sv-SE" dirty="0"/>
              <a:t> Bila suatu test gagal, maka relasi yang menyalahi test harus</a:t>
            </a:r>
            <a:r>
              <a:rPr lang="id-ID" dirty="0"/>
              <a:t> </a:t>
            </a:r>
            <a:r>
              <a:rPr lang="id-ID" dirty="0">
                <a:solidFill>
                  <a:srgbClr val="FF0000"/>
                </a:solidFill>
              </a:rPr>
              <a:t>didekomposisi</a:t>
            </a:r>
            <a:r>
              <a:rPr lang="id-ID" dirty="0"/>
              <a:t> menjadi sejumlah relasi yang masing-masing memenuhi kaidah normalisasi.</a:t>
            </a:r>
          </a:p>
        </p:txBody>
      </p:sp>
      <p:sp>
        <p:nvSpPr>
          <p:cNvPr id="4" name="Slide Number Placeholder 3">
            <a:extLst>
              <a:ext uri="{FF2B5EF4-FFF2-40B4-BE49-F238E27FC236}">
                <a16:creationId xmlns:a16="http://schemas.microsoft.com/office/drawing/2014/main" id="{36C380FC-04C6-4802-84FB-D5320718373D}"/>
              </a:ext>
            </a:extLst>
          </p:cNvPr>
          <p:cNvSpPr>
            <a:spLocks noGrp="1"/>
          </p:cNvSpPr>
          <p:nvPr>
            <p:ph type="sldNum" sz="quarter" idx="12"/>
          </p:nvPr>
        </p:nvSpPr>
        <p:spPr/>
        <p:txBody>
          <a:bodyPr/>
          <a:lstStyle/>
          <a:p>
            <a:fld id="{C5D243CA-806E-402E-87EA-B001B6507DFC}" type="slidenum">
              <a:rPr lang="id-ID" smtClean="0"/>
              <a:t>5</a:t>
            </a:fld>
            <a:endParaRPr lang="id-ID"/>
          </a:p>
        </p:txBody>
      </p:sp>
    </p:spTree>
    <p:extLst>
      <p:ext uri="{BB962C8B-B14F-4D97-AF65-F5344CB8AC3E}">
        <p14:creationId xmlns:p14="http://schemas.microsoft.com/office/powerpoint/2010/main" val="33852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latin typeface="+mn-lt"/>
              </a:rPr>
              <a:t>referensi</a:t>
            </a:r>
          </a:p>
        </p:txBody>
      </p:sp>
      <p:sp>
        <p:nvSpPr>
          <p:cNvPr id="3" name="Content Placeholder 2"/>
          <p:cNvSpPr>
            <a:spLocks noGrp="1"/>
          </p:cNvSpPr>
          <p:nvPr>
            <p:ph idx="1"/>
          </p:nvPr>
        </p:nvSpPr>
        <p:spPr/>
        <p:txBody>
          <a:bodyPr/>
          <a:lstStyle/>
          <a:p>
            <a:r>
              <a:rPr lang="en-US" sz="2800" dirty="0" err="1"/>
              <a:t>Dwi</a:t>
            </a:r>
            <a:r>
              <a:rPr lang="en-US" sz="2800" dirty="0"/>
              <a:t> </a:t>
            </a:r>
            <a:r>
              <a:rPr lang="en-US" sz="2800" dirty="0" err="1"/>
              <a:t>Puspitasari</a:t>
            </a:r>
            <a:r>
              <a:rPr lang="en-US" sz="2800" dirty="0"/>
              <a:t>, </a:t>
            </a:r>
            <a:r>
              <a:rPr lang="en-US" sz="2800" dirty="0" err="1"/>
              <a:t>S.Kom</a:t>
            </a:r>
            <a:r>
              <a:rPr lang="en-US" sz="2800" dirty="0"/>
              <a:t>, “</a:t>
            </a:r>
            <a:r>
              <a:rPr lang="en-US" sz="2800" b="1" dirty="0" err="1"/>
              <a:t>Buku</a:t>
            </a:r>
            <a:r>
              <a:rPr lang="en-US" sz="2800" b="1" dirty="0"/>
              <a:t> Ajar Dasar Basis Data</a:t>
            </a:r>
            <a:r>
              <a:rPr lang="en-US" sz="2800" dirty="0"/>
              <a:t>”, </a:t>
            </a:r>
            <a:r>
              <a:rPr lang="en-US" sz="2800" i="1" dirty="0"/>
              <a:t>Program </a:t>
            </a:r>
            <a:r>
              <a:rPr lang="en-US" sz="2800" i="1" dirty="0" err="1"/>
              <a:t>Studi</a:t>
            </a:r>
            <a:r>
              <a:rPr lang="en-US" sz="2800" i="1" dirty="0"/>
              <a:t> </a:t>
            </a:r>
            <a:r>
              <a:rPr lang="en-US" sz="2800" i="1" dirty="0" err="1"/>
              <a:t>Manajemen</a:t>
            </a:r>
            <a:r>
              <a:rPr lang="en-US" sz="2800" i="1" dirty="0"/>
              <a:t> </a:t>
            </a:r>
            <a:r>
              <a:rPr lang="en-US" sz="2800" i="1" dirty="0" err="1"/>
              <a:t>Informatika</a:t>
            </a:r>
            <a:r>
              <a:rPr lang="en-US" sz="2800" i="1" dirty="0"/>
              <a:t> </a:t>
            </a:r>
            <a:r>
              <a:rPr lang="en-US" sz="2800" i="1" dirty="0" err="1"/>
              <a:t>Politeknik</a:t>
            </a:r>
            <a:r>
              <a:rPr lang="en-US" sz="2800" i="1" dirty="0"/>
              <a:t> Negeri Malang</a:t>
            </a:r>
            <a:r>
              <a:rPr lang="en-US" sz="2800" dirty="0"/>
              <a:t>, 2012.</a:t>
            </a:r>
          </a:p>
          <a:p>
            <a:endParaRPr lang="id-ID" sz="2800" dirty="0"/>
          </a:p>
          <a:p>
            <a:r>
              <a:rPr lang="id-ID" sz="2800" dirty="0"/>
              <a:t>Fathansyah, “</a:t>
            </a:r>
            <a:r>
              <a:rPr lang="id-ID" sz="2800" b="1" dirty="0"/>
              <a:t>Basisdata Revisi Kedua</a:t>
            </a:r>
            <a:r>
              <a:rPr lang="id-ID" sz="2800" dirty="0"/>
              <a:t>”, Bandung: Informatika, 2015.</a:t>
            </a:r>
            <a:endParaRPr lang="en-US" sz="2800" dirty="0"/>
          </a:p>
          <a:p>
            <a:endParaRPr lang="id-ID" dirty="0"/>
          </a:p>
        </p:txBody>
      </p:sp>
      <p:sp>
        <p:nvSpPr>
          <p:cNvPr id="4" name="Slide Number Placeholder 3">
            <a:extLst>
              <a:ext uri="{FF2B5EF4-FFF2-40B4-BE49-F238E27FC236}">
                <a16:creationId xmlns:a16="http://schemas.microsoft.com/office/drawing/2014/main" id="{C479E016-B8E2-4E00-A0B5-4B3C346DC814}"/>
              </a:ext>
            </a:extLst>
          </p:cNvPr>
          <p:cNvSpPr>
            <a:spLocks noGrp="1"/>
          </p:cNvSpPr>
          <p:nvPr>
            <p:ph type="sldNum" sz="quarter" idx="12"/>
          </p:nvPr>
        </p:nvSpPr>
        <p:spPr/>
        <p:txBody>
          <a:bodyPr/>
          <a:lstStyle/>
          <a:p>
            <a:fld id="{C5D243CA-806E-402E-87EA-B001B6507DFC}" type="slidenum">
              <a:rPr lang="id-ID" smtClean="0"/>
              <a:t>50</a:t>
            </a:fld>
            <a:endParaRPr lang="id-ID"/>
          </a:p>
        </p:txBody>
      </p:sp>
    </p:spTree>
    <p:extLst>
      <p:ext uri="{BB962C8B-B14F-4D97-AF65-F5344CB8AC3E}">
        <p14:creationId xmlns:p14="http://schemas.microsoft.com/office/powerpoint/2010/main" val="249892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94657"/>
            <a:ext cx="7170208" cy="1029382"/>
          </a:xfrm>
        </p:spPr>
        <p:txBody>
          <a:bodyPr>
            <a:noAutofit/>
          </a:bodyPr>
          <a:lstStyle/>
          <a:p>
            <a:pPr algn="l">
              <a:spcBef>
                <a:spcPts val="0"/>
              </a:spcBef>
              <a:buClr>
                <a:srgbClr val="42558C"/>
              </a:buClr>
              <a:buSzPts val="1400"/>
            </a:pPr>
            <a:r>
              <a:rPr lang="en-US" b="1" dirty="0" err="1">
                <a:solidFill>
                  <a:schemeClr val="accent1">
                    <a:lumMod val="50000"/>
                  </a:schemeClr>
                </a:solidFill>
                <a:latin typeface="+mn-lt"/>
                <a:sym typeface="Book Antiqua"/>
              </a:rPr>
              <a:t>Suatu</a:t>
            </a:r>
            <a:r>
              <a:rPr lang="en-US" b="1" dirty="0">
                <a:solidFill>
                  <a:schemeClr val="accent1">
                    <a:lumMod val="50000"/>
                  </a:schemeClr>
                </a:solidFill>
                <a:latin typeface="+mn-lt"/>
                <a:sym typeface="Book Antiqua"/>
              </a:rPr>
              <a:t> </a:t>
            </a:r>
            <a:r>
              <a:rPr lang="en-US" b="1" dirty="0" err="1">
                <a:solidFill>
                  <a:schemeClr val="accent1">
                    <a:lumMod val="50000"/>
                  </a:schemeClr>
                </a:solidFill>
                <a:latin typeface="+mn-lt"/>
                <a:sym typeface="Book Antiqua"/>
              </a:rPr>
              <a:t>rancangan</a:t>
            </a:r>
            <a:r>
              <a:rPr lang="en-US" b="1" dirty="0">
                <a:solidFill>
                  <a:schemeClr val="accent1">
                    <a:lumMod val="50000"/>
                  </a:schemeClr>
                </a:solidFill>
                <a:latin typeface="+mn-lt"/>
                <a:sym typeface="Book Antiqua"/>
              </a:rPr>
              <a:t> database </a:t>
            </a:r>
            <a:r>
              <a:rPr lang="en-US" b="1" dirty="0" err="1">
                <a:solidFill>
                  <a:schemeClr val="accent1">
                    <a:lumMod val="50000"/>
                  </a:schemeClr>
                </a:solidFill>
                <a:latin typeface="+mn-lt"/>
                <a:sym typeface="Book Antiqua"/>
              </a:rPr>
              <a:t>disebut</a:t>
            </a:r>
            <a:r>
              <a:rPr lang="en-US" b="1" dirty="0">
                <a:solidFill>
                  <a:schemeClr val="accent1">
                    <a:lumMod val="50000"/>
                  </a:schemeClr>
                </a:solidFill>
                <a:latin typeface="+mn-lt"/>
                <a:sym typeface="Book Antiqua"/>
              </a:rPr>
              <a:t> </a:t>
            </a:r>
            <a:r>
              <a:rPr lang="en-US" b="1" dirty="0" err="1">
                <a:solidFill>
                  <a:schemeClr val="accent1">
                    <a:lumMod val="50000"/>
                  </a:schemeClr>
                </a:solidFill>
                <a:latin typeface="+mn-lt"/>
                <a:sym typeface="Book Antiqua"/>
              </a:rPr>
              <a:t>buruk</a:t>
            </a:r>
            <a:r>
              <a:rPr lang="en-US" b="1" dirty="0">
                <a:solidFill>
                  <a:schemeClr val="accent1">
                    <a:lumMod val="50000"/>
                  </a:schemeClr>
                </a:solidFill>
                <a:latin typeface="+mn-lt"/>
                <a:sym typeface="Book Antiqua"/>
              </a:rPr>
              <a:t> </a:t>
            </a:r>
            <a:r>
              <a:rPr lang="en-US" b="1" dirty="0" err="1">
                <a:solidFill>
                  <a:schemeClr val="accent1">
                    <a:lumMod val="50000"/>
                  </a:schemeClr>
                </a:solidFill>
                <a:latin typeface="+mn-lt"/>
                <a:sym typeface="Book Antiqua"/>
              </a:rPr>
              <a:t>jika</a:t>
            </a:r>
            <a:r>
              <a:rPr lang="en-US" b="1" dirty="0">
                <a:solidFill>
                  <a:schemeClr val="accent1">
                    <a:lumMod val="50000"/>
                  </a:schemeClr>
                </a:solidFill>
                <a:latin typeface="+mn-lt"/>
                <a:sym typeface="Book Antiqua"/>
              </a:rPr>
              <a:t> : </a:t>
            </a:r>
            <a:br>
              <a:rPr lang="en-US" b="1" dirty="0">
                <a:solidFill>
                  <a:schemeClr val="accent1">
                    <a:lumMod val="50000"/>
                  </a:schemeClr>
                </a:solidFill>
                <a:latin typeface="+mn-lt"/>
                <a:sym typeface="Book Antiqua"/>
              </a:rPr>
            </a:br>
            <a:endParaRPr lang="en-US" b="1" dirty="0">
              <a:solidFill>
                <a:schemeClr val="accent1">
                  <a:lumMod val="50000"/>
                </a:schemeClr>
              </a:solidFill>
              <a:latin typeface="+mn-lt"/>
              <a:sym typeface="Book Antiqua"/>
            </a:endParaRPr>
          </a:p>
        </p:txBody>
      </p:sp>
      <p:sp>
        <p:nvSpPr>
          <p:cNvPr id="3" name="Content Placeholder 2"/>
          <p:cNvSpPr>
            <a:spLocks noGrp="1"/>
          </p:cNvSpPr>
          <p:nvPr>
            <p:ph idx="1"/>
          </p:nvPr>
        </p:nvSpPr>
        <p:spPr>
          <a:xfrm>
            <a:off x="251520" y="1874517"/>
            <a:ext cx="8784976" cy="3426691"/>
          </a:xfrm>
        </p:spPr>
        <p:txBody>
          <a:bodyPr>
            <a:normAutofit fontScale="92500" lnSpcReduction="20000"/>
          </a:bodyPr>
          <a:lstStyle/>
          <a:p>
            <a:r>
              <a:rPr lang="en-US" sz="2800" dirty="0">
                <a:solidFill>
                  <a:schemeClr val="accent1">
                    <a:lumMod val="75000"/>
                  </a:schemeClr>
                </a:solidFill>
              </a:rPr>
              <a:t>Data yang </a:t>
            </a:r>
            <a:r>
              <a:rPr lang="en-US" sz="2800" dirty="0" err="1">
                <a:solidFill>
                  <a:schemeClr val="accent1">
                    <a:lumMod val="75000"/>
                  </a:schemeClr>
                </a:solidFill>
              </a:rPr>
              <a:t>sama</a:t>
            </a:r>
            <a:r>
              <a:rPr lang="en-US" sz="2800" dirty="0">
                <a:solidFill>
                  <a:schemeClr val="accent1">
                    <a:lumMod val="75000"/>
                  </a:schemeClr>
                </a:solidFill>
              </a:rPr>
              <a:t> </a:t>
            </a:r>
            <a:r>
              <a:rPr lang="en-US" sz="2800" dirty="0" err="1">
                <a:solidFill>
                  <a:schemeClr val="accent1">
                    <a:lumMod val="75000"/>
                  </a:schemeClr>
                </a:solidFill>
              </a:rPr>
              <a:t>tersimpan</a:t>
            </a:r>
            <a:r>
              <a:rPr lang="en-US" sz="2800" dirty="0">
                <a:solidFill>
                  <a:schemeClr val="accent1">
                    <a:lumMod val="75000"/>
                  </a:schemeClr>
                </a:solidFill>
              </a:rPr>
              <a:t> di </a:t>
            </a:r>
            <a:r>
              <a:rPr lang="en-US" sz="2800" dirty="0" err="1">
                <a:solidFill>
                  <a:schemeClr val="accent1">
                    <a:lumMod val="75000"/>
                  </a:schemeClr>
                </a:solidFill>
              </a:rPr>
              <a:t>beberapa</a:t>
            </a:r>
            <a:r>
              <a:rPr lang="en-US" sz="2800" dirty="0">
                <a:solidFill>
                  <a:schemeClr val="accent1">
                    <a:lumMod val="75000"/>
                  </a:schemeClr>
                </a:solidFill>
              </a:rPr>
              <a:t> </a:t>
            </a:r>
            <a:r>
              <a:rPr lang="en-US" sz="2800" dirty="0" err="1">
                <a:solidFill>
                  <a:schemeClr val="accent1">
                    <a:lumMod val="75000"/>
                  </a:schemeClr>
                </a:solidFill>
              </a:rPr>
              <a:t>tempat</a:t>
            </a:r>
            <a:r>
              <a:rPr lang="en-US" sz="2800" dirty="0">
                <a:solidFill>
                  <a:schemeClr val="accent1">
                    <a:lumMod val="75000"/>
                  </a:schemeClr>
                </a:solidFill>
              </a:rPr>
              <a:t>  (file </a:t>
            </a:r>
            <a:r>
              <a:rPr lang="en-US" sz="2800" dirty="0" err="1">
                <a:solidFill>
                  <a:schemeClr val="accent1">
                    <a:lumMod val="75000"/>
                  </a:schemeClr>
                </a:solidFill>
              </a:rPr>
              <a:t>atau</a:t>
            </a:r>
            <a:r>
              <a:rPr lang="en-US" sz="2800" dirty="0">
                <a:solidFill>
                  <a:schemeClr val="accent1">
                    <a:lumMod val="75000"/>
                  </a:schemeClr>
                </a:solidFill>
              </a:rPr>
              <a:t> record) </a:t>
            </a:r>
          </a:p>
          <a:p>
            <a:r>
              <a:rPr lang="en-US" sz="2800" dirty="0" err="1">
                <a:solidFill>
                  <a:schemeClr val="accent1">
                    <a:lumMod val="75000"/>
                  </a:schemeClr>
                </a:solidFill>
              </a:rPr>
              <a:t>Ketidakmampuan</a:t>
            </a:r>
            <a:r>
              <a:rPr lang="en-US" sz="2800" dirty="0">
                <a:solidFill>
                  <a:schemeClr val="accent1">
                    <a:lumMod val="75000"/>
                  </a:schemeClr>
                </a:solidFill>
              </a:rPr>
              <a:t> </a:t>
            </a:r>
            <a:r>
              <a:rPr lang="en-US" sz="2800" dirty="0" err="1">
                <a:solidFill>
                  <a:schemeClr val="accent1">
                    <a:lumMod val="75000"/>
                  </a:schemeClr>
                </a:solidFill>
              </a:rPr>
              <a:t>untuk</a:t>
            </a:r>
            <a:r>
              <a:rPr lang="en-US" sz="2800" dirty="0">
                <a:solidFill>
                  <a:schemeClr val="accent1">
                    <a:lumMod val="75000"/>
                  </a:schemeClr>
                </a:solidFill>
              </a:rPr>
              <a:t> </a:t>
            </a:r>
            <a:r>
              <a:rPr lang="en-US" sz="2800" dirty="0" err="1">
                <a:solidFill>
                  <a:schemeClr val="accent1">
                    <a:lumMod val="75000"/>
                  </a:schemeClr>
                </a:solidFill>
              </a:rPr>
              <a:t>menghasilkan</a:t>
            </a:r>
            <a:r>
              <a:rPr lang="en-US" sz="2800" dirty="0">
                <a:solidFill>
                  <a:schemeClr val="accent1">
                    <a:lumMod val="75000"/>
                  </a:schemeClr>
                </a:solidFill>
              </a:rPr>
              <a:t> </a:t>
            </a:r>
            <a:r>
              <a:rPr lang="en-US" sz="2800" dirty="0" err="1">
                <a:solidFill>
                  <a:schemeClr val="accent1">
                    <a:lumMod val="75000"/>
                  </a:schemeClr>
                </a:solidFill>
              </a:rPr>
              <a:t>informasi</a:t>
            </a:r>
            <a:r>
              <a:rPr lang="en-US" sz="2800" dirty="0">
                <a:solidFill>
                  <a:schemeClr val="accent1">
                    <a:lumMod val="75000"/>
                  </a:schemeClr>
                </a:solidFill>
              </a:rPr>
              <a:t> </a:t>
            </a:r>
            <a:r>
              <a:rPr lang="en-US" sz="2800" dirty="0" err="1">
                <a:solidFill>
                  <a:schemeClr val="accent1">
                    <a:lumMod val="75000"/>
                  </a:schemeClr>
                </a:solidFill>
              </a:rPr>
              <a:t>tertentu</a:t>
            </a:r>
            <a:r>
              <a:rPr lang="en-US" sz="2800" dirty="0">
                <a:solidFill>
                  <a:schemeClr val="accent1">
                    <a:lumMod val="75000"/>
                  </a:schemeClr>
                </a:solidFill>
              </a:rPr>
              <a:t> </a:t>
            </a:r>
          </a:p>
          <a:p>
            <a:r>
              <a:rPr lang="en-US" sz="2800" dirty="0" err="1">
                <a:solidFill>
                  <a:schemeClr val="accent1">
                    <a:lumMod val="75000"/>
                  </a:schemeClr>
                </a:solidFill>
              </a:rPr>
              <a:t>Terjadi</a:t>
            </a:r>
            <a:r>
              <a:rPr lang="en-US" sz="2800" dirty="0">
                <a:solidFill>
                  <a:schemeClr val="accent1">
                    <a:lumMod val="75000"/>
                  </a:schemeClr>
                </a:solidFill>
              </a:rPr>
              <a:t> </a:t>
            </a:r>
            <a:r>
              <a:rPr lang="en-US" sz="2800" dirty="0" err="1">
                <a:solidFill>
                  <a:schemeClr val="accent1">
                    <a:lumMod val="75000"/>
                  </a:schemeClr>
                </a:solidFill>
              </a:rPr>
              <a:t>kehilangan</a:t>
            </a:r>
            <a:r>
              <a:rPr lang="en-US" sz="2800" dirty="0">
                <a:solidFill>
                  <a:schemeClr val="accent1">
                    <a:lumMod val="75000"/>
                  </a:schemeClr>
                </a:solidFill>
              </a:rPr>
              <a:t> </a:t>
            </a:r>
            <a:r>
              <a:rPr lang="en-US" sz="2800" dirty="0" err="1">
                <a:solidFill>
                  <a:schemeClr val="accent1">
                    <a:lumMod val="75000"/>
                  </a:schemeClr>
                </a:solidFill>
              </a:rPr>
              <a:t>informasi</a:t>
            </a:r>
            <a:r>
              <a:rPr lang="en-US" sz="2800" dirty="0">
                <a:solidFill>
                  <a:schemeClr val="accent1">
                    <a:lumMod val="75000"/>
                  </a:schemeClr>
                </a:solidFill>
              </a:rPr>
              <a:t> </a:t>
            </a:r>
          </a:p>
          <a:p>
            <a:r>
              <a:rPr lang="en-US" sz="2800" dirty="0" err="1">
                <a:solidFill>
                  <a:schemeClr val="accent1">
                    <a:lumMod val="75000"/>
                  </a:schemeClr>
                </a:solidFill>
              </a:rPr>
              <a:t>Terjadi</a:t>
            </a:r>
            <a:r>
              <a:rPr lang="en-US" sz="2800" dirty="0">
                <a:solidFill>
                  <a:schemeClr val="accent1">
                    <a:lumMod val="75000"/>
                  </a:schemeClr>
                </a:solidFill>
              </a:rPr>
              <a:t> </a:t>
            </a:r>
            <a:r>
              <a:rPr lang="en-US" sz="2800" dirty="0" err="1">
                <a:solidFill>
                  <a:schemeClr val="accent1">
                    <a:lumMod val="75000"/>
                  </a:schemeClr>
                </a:solidFill>
              </a:rPr>
              <a:t>adanya</a:t>
            </a:r>
            <a:r>
              <a:rPr lang="en-US" sz="2800" dirty="0">
                <a:solidFill>
                  <a:schemeClr val="accent1">
                    <a:lumMod val="75000"/>
                  </a:schemeClr>
                </a:solidFill>
              </a:rPr>
              <a:t> </a:t>
            </a:r>
            <a:r>
              <a:rPr lang="en-US" sz="2800" b="1" dirty="0" err="1">
                <a:solidFill>
                  <a:srgbClr val="FF0000"/>
                </a:solidFill>
              </a:rPr>
              <a:t>redudansi</a:t>
            </a:r>
            <a:r>
              <a:rPr lang="en-US" sz="2800" b="1" dirty="0">
                <a:solidFill>
                  <a:srgbClr val="FF0000"/>
                </a:solidFill>
              </a:rPr>
              <a:t> (</a:t>
            </a:r>
            <a:r>
              <a:rPr lang="en-US" sz="2800" b="1" dirty="0" err="1">
                <a:solidFill>
                  <a:srgbClr val="FF0000"/>
                </a:solidFill>
              </a:rPr>
              <a:t>pengulangan</a:t>
            </a:r>
            <a:r>
              <a:rPr lang="en-US" sz="2800" b="1" dirty="0">
                <a:solidFill>
                  <a:srgbClr val="FF0000"/>
                </a:solidFill>
              </a:rPr>
              <a:t>) </a:t>
            </a:r>
            <a:r>
              <a:rPr lang="en-US" sz="2800" dirty="0" err="1">
                <a:solidFill>
                  <a:schemeClr val="accent1">
                    <a:lumMod val="75000"/>
                  </a:schemeClr>
                </a:solidFill>
              </a:rPr>
              <a:t>atau</a:t>
            </a:r>
            <a:r>
              <a:rPr lang="en-US" sz="2800" dirty="0">
                <a:solidFill>
                  <a:schemeClr val="accent1">
                    <a:lumMod val="75000"/>
                  </a:schemeClr>
                </a:solidFill>
              </a:rPr>
              <a:t> </a:t>
            </a:r>
            <a:r>
              <a:rPr lang="en-US" sz="2800" b="1" dirty="0" err="1">
                <a:solidFill>
                  <a:srgbClr val="FF0000"/>
                </a:solidFill>
              </a:rPr>
              <a:t>duplikasi</a:t>
            </a:r>
            <a:r>
              <a:rPr lang="en-US" sz="2800" dirty="0">
                <a:solidFill>
                  <a:schemeClr val="accent1">
                    <a:lumMod val="75000"/>
                  </a:schemeClr>
                </a:solidFill>
              </a:rPr>
              <a:t> data </a:t>
            </a:r>
            <a:r>
              <a:rPr lang="en-US" sz="2800" dirty="0" err="1">
                <a:solidFill>
                  <a:schemeClr val="accent1">
                    <a:lumMod val="75000"/>
                  </a:schemeClr>
                </a:solidFill>
              </a:rPr>
              <a:t>sehingga</a:t>
            </a:r>
            <a:r>
              <a:rPr lang="en-US" sz="2800" dirty="0">
                <a:solidFill>
                  <a:schemeClr val="accent1">
                    <a:lumMod val="75000"/>
                  </a:schemeClr>
                </a:solidFill>
              </a:rPr>
              <a:t> </a:t>
            </a:r>
            <a:r>
              <a:rPr lang="en-US" sz="2800" dirty="0" err="1">
                <a:solidFill>
                  <a:schemeClr val="accent1">
                    <a:lumMod val="75000"/>
                  </a:schemeClr>
                </a:solidFill>
              </a:rPr>
              <a:t>memboroskan</a:t>
            </a:r>
            <a:r>
              <a:rPr lang="en-US" sz="2800" dirty="0">
                <a:solidFill>
                  <a:schemeClr val="accent1">
                    <a:lumMod val="75000"/>
                  </a:schemeClr>
                </a:solidFill>
              </a:rPr>
              <a:t> </a:t>
            </a:r>
            <a:r>
              <a:rPr lang="en-US" sz="2800" dirty="0" err="1">
                <a:solidFill>
                  <a:schemeClr val="accent1">
                    <a:lumMod val="75000"/>
                  </a:schemeClr>
                </a:solidFill>
              </a:rPr>
              <a:t>ruang</a:t>
            </a:r>
            <a:r>
              <a:rPr lang="en-US" sz="2800" dirty="0">
                <a:solidFill>
                  <a:schemeClr val="accent1">
                    <a:lumMod val="75000"/>
                  </a:schemeClr>
                </a:solidFill>
              </a:rPr>
              <a:t> </a:t>
            </a:r>
            <a:r>
              <a:rPr lang="en-US" sz="2800" dirty="0" err="1">
                <a:solidFill>
                  <a:schemeClr val="accent1">
                    <a:lumMod val="75000"/>
                  </a:schemeClr>
                </a:solidFill>
              </a:rPr>
              <a:t>penyimpanan</a:t>
            </a:r>
            <a:r>
              <a:rPr lang="en-US" sz="2800" dirty="0">
                <a:solidFill>
                  <a:schemeClr val="accent1">
                    <a:lumMod val="75000"/>
                  </a:schemeClr>
                </a:solidFill>
              </a:rPr>
              <a:t> </a:t>
            </a:r>
            <a:r>
              <a:rPr lang="en-US" sz="2800" dirty="0" err="1">
                <a:solidFill>
                  <a:schemeClr val="accent1">
                    <a:lumMod val="75000"/>
                  </a:schemeClr>
                </a:solidFill>
              </a:rPr>
              <a:t>dan</a:t>
            </a:r>
            <a:r>
              <a:rPr lang="en-US" sz="2800" dirty="0">
                <a:solidFill>
                  <a:schemeClr val="accent1">
                    <a:lumMod val="75000"/>
                  </a:schemeClr>
                </a:solidFill>
              </a:rPr>
              <a:t> </a:t>
            </a:r>
            <a:r>
              <a:rPr lang="en-US" sz="2800" dirty="0" err="1">
                <a:solidFill>
                  <a:schemeClr val="accent1">
                    <a:lumMod val="75000"/>
                  </a:schemeClr>
                </a:solidFill>
              </a:rPr>
              <a:t>menyulitkan</a:t>
            </a:r>
            <a:r>
              <a:rPr lang="en-US" sz="2800" dirty="0">
                <a:solidFill>
                  <a:schemeClr val="accent1">
                    <a:lumMod val="75000"/>
                  </a:schemeClr>
                </a:solidFill>
              </a:rPr>
              <a:t> </a:t>
            </a:r>
            <a:r>
              <a:rPr lang="en-US" sz="2800" dirty="0" err="1">
                <a:solidFill>
                  <a:schemeClr val="accent1">
                    <a:lumMod val="75000"/>
                  </a:schemeClr>
                </a:solidFill>
              </a:rPr>
              <a:t>saat</a:t>
            </a:r>
            <a:r>
              <a:rPr lang="en-US" sz="2800" dirty="0">
                <a:solidFill>
                  <a:schemeClr val="accent1">
                    <a:lumMod val="75000"/>
                  </a:schemeClr>
                </a:solidFill>
              </a:rPr>
              <a:t> proses updating data </a:t>
            </a:r>
          </a:p>
        </p:txBody>
      </p:sp>
      <p:sp>
        <p:nvSpPr>
          <p:cNvPr id="4" name="Slide Number Placeholder 3">
            <a:extLst>
              <a:ext uri="{FF2B5EF4-FFF2-40B4-BE49-F238E27FC236}">
                <a16:creationId xmlns:a16="http://schemas.microsoft.com/office/drawing/2014/main" id="{58A1DDA0-842A-447B-8F99-13D80ACD01E0}"/>
              </a:ext>
            </a:extLst>
          </p:cNvPr>
          <p:cNvSpPr>
            <a:spLocks noGrp="1"/>
          </p:cNvSpPr>
          <p:nvPr>
            <p:ph type="sldNum" sz="quarter" idx="12"/>
          </p:nvPr>
        </p:nvSpPr>
        <p:spPr/>
        <p:txBody>
          <a:bodyPr/>
          <a:lstStyle/>
          <a:p>
            <a:fld id="{C5D243CA-806E-402E-87EA-B001B6507DFC}" type="slidenum">
              <a:rPr lang="id-ID" smtClean="0"/>
              <a:t>6</a:t>
            </a:fld>
            <a:endParaRPr lang="id-ID"/>
          </a:p>
        </p:txBody>
      </p:sp>
      <p:sp>
        <p:nvSpPr>
          <p:cNvPr id="5" name="Arrow: Down 4">
            <a:extLst>
              <a:ext uri="{FF2B5EF4-FFF2-40B4-BE49-F238E27FC236}">
                <a16:creationId xmlns:a16="http://schemas.microsoft.com/office/drawing/2014/main" id="{922F8A94-B4DF-4B76-A981-45591FD201B3}"/>
              </a:ext>
            </a:extLst>
          </p:cNvPr>
          <p:cNvSpPr/>
          <p:nvPr/>
        </p:nvSpPr>
        <p:spPr>
          <a:xfrm>
            <a:off x="3635896" y="5085184"/>
            <a:ext cx="108012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D6CC5834-1416-4623-8A19-C04991002EC3}"/>
              </a:ext>
            </a:extLst>
          </p:cNvPr>
          <p:cNvSpPr/>
          <p:nvPr/>
        </p:nvSpPr>
        <p:spPr>
          <a:xfrm>
            <a:off x="467544" y="5674905"/>
            <a:ext cx="7920880" cy="523220"/>
          </a:xfrm>
          <a:prstGeom prst="rect">
            <a:avLst/>
          </a:prstGeom>
        </p:spPr>
        <p:txBody>
          <a:bodyPr wrap="square">
            <a:spAutoFit/>
          </a:bodyPr>
          <a:lstStyle/>
          <a:p>
            <a:pPr algn="ctr"/>
            <a:r>
              <a:rPr lang="en-US" sz="2800" dirty="0" err="1">
                <a:solidFill>
                  <a:schemeClr val="accent1">
                    <a:lumMod val="75000"/>
                  </a:schemeClr>
                </a:solidFill>
              </a:rPr>
              <a:t>Maka</a:t>
            </a:r>
            <a:r>
              <a:rPr lang="en-US" sz="2800" dirty="0">
                <a:solidFill>
                  <a:schemeClr val="accent1">
                    <a:lumMod val="75000"/>
                  </a:schemeClr>
                </a:solidFill>
              </a:rPr>
              <a:t> </a:t>
            </a:r>
            <a:r>
              <a:rPr lang="en-US" sz="2800" dirty="0" err="1">
                <a:solidFill>
                  <a:schemeClr val="accent1">
                    <a:lumMod val="75000"/>
                  </a:schemeClr>
                </a:solidFill>
              </a:rPr>
              <a:t>butuh</a:t>
            </a:r>
            <a:r>
              <a:rPr lang="en-US" sz="2800" dirty="0">
                <a:solidFill>
                  <a:schemeClr val="accent1">
                    <a:lumMod val="75000"/>
                  </a:schemeClr>
                </a:solidFill>
              </a:rPr>
              <a:t> </a:t>
            </a:r>
            <a:r>
              <a:rPr lang="en-US" sz="2800" dirty="0" err="1">
                <a:solidFill>
                  <a:schemeClr val="accent1">
                    <a:lumMod val="75000"/>
                  </a:schemeClr>
                </a:solidFill>
              </a:rPr>
              <a:t>dilakukan</a:t>
            </a:r>
            <a:r>
              <a:rPr lang="en-US" sz="2800" dirty="0">
                <a:solidFill>
                  <a:schemeClr val="accent1">
                    <a:lumMod val="75000"/>
                  </a:schemeClr>
                </a:solidFill>
              </a:rPr>
              <a:t> </a:t>
            </a:r>
            <a:r>
              <a:rPr lang="en-US" sz="2800" b="1" dirty="0" err="1">
                <a:solidFill>
                  <a:srgbClr val="FF0000"/>
                </a:solidFill>
              </a:rPr>
              <a:t>normalisasi</a:t>
            </a:r>
            <a:endParaRPr lang="en-US" sz="2800" b="1" dirty="0">
              <a:solidFill>
                <a:srgbClr val="FF0000"/>
              </a:solidFill>
            </a:endParaRPr>
          </a:p>
        </p:txBody>
      </p:sp>
    </p:spTree>
    <p:extLst>
      <p:ext uri="{BB962C8B-B14F-4D97-AF65-F5344CB8AC3E}">
        <p14:creationId xmlns:p14="http://schemas.microsoft.com/office/powerpoint/2010/main" val="355784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26128" y="408373"/>
            <a:ext cx="7170208" cy="1029382"/>
          </a:xfrm>
        </p:spPr>
        <p:txBody>
          <a:bodyPr>
            <a:normAutofit/>
          </a:bodyPr>
          <a:lstStyle/>
          <a:p>
            <a:pPr algn="l"/>
            <a:r>
              <a:rPr lang="en-US" altLang="en-US" b="1" dirty="0" err="1">
                <a:solidFill>
                  <a:schemeClr val="accent1">
                    <a:lumMod val="50000"/>
                  </a:schemeClr>
                </a:solidFill>
                <a:latin typeface="+mn-lt"/>
              </a:rPr>
              <a:t>Tujuan</a:t>
            </a:r>
            <a:r>
              <a:rPr lang="en-US" altLang="en-US" b="1" dirty="0">
                <a:solidFill>
                  <a:schemeClr val="accent1">
                    <a:lumMod val="50000"/>
                  </a:schemeClr>
                </a:solidFill>
                <a:latin typeface="+mn-lt"/>
              </a:rPr>
              <a:t> </a:t>
            </a:r>
            <a:r>
              <a:rPr lang="en-US" altLang="en-US" b="1" dirty="0" err="1">
                <a:solidFill>
                  <a:schemeClr val="accent1">
                    <a:lumMod val="50000"/>
                  </a:schemeClr>
                </a:solidFill>
                <a:latin typeface="+mn-lt"/>
              </a:rPr>
              <a:t>Normalisasi</a:t>
            </a:r>
            <a:endParaRPr lang="en-US" altLang="en-US" b="1" dirty="0">
              <a:solidFill>
                <a:schemeClr val="accent1">
                  <a:lumMod val="50000"/>
                </a:schemeClr>
              </a:solidFill>
              <a:latin typeface="+mn-lt"/>
            </a:endParaRPr>
          </a:p>
        </p:txBody>
      </p:sp>
      <p:sp>
        <p:nvSpPr>
          <p:cNvPr id="10243" name="Content Placeholder 2"/>
          <p:cNvSpPr>
            <a:spLocks noGrp="1"/>
          </p:cNvSpPr>
          <p:nvPr>
            <p:ph idx="1"/>
          </p:nvPr>
        </p:nvSpPr>
        <p:spPr/>
        <p:txBody>
          <a:bodyPr>
            <a:normAutofit/>
          </a:bodyPr>
          <a:lstStyle/>
          <a:p>
            <a:r>
              <a:rPr lang="en-US" altLang="en-US" sz="2800" dirty="0" err="1">
                <a:solidFill>
                  <a:schemeClr val="tx2">
                    <a:lumMod val="75000"/>
                  </a:schemeClr>
                </a:solidFill>
              </a:rPr>
              <a:t>Untuk</a:t>
            </a:r>
            <a:r>
              <a:rPr lang="en-US" altLang="en-US" sz="2800" dirty="0">
                <a:solidFill>
                  <a:schemeClr val="tx2">
                    <a:lumMod val="75000"/>
                  </a:schemeClr>
                </a:solidFill>
              </a:rPr>
              <a:t> </a:t>
            </a:r>
            <a:r>
              <a:rPr lang="en-US" altLang="en-US" sz="2800" dirty="0" err="1">
                <a:solidFill>
                  <a:schemeClr val="tx2">
                    <a:lumMod val="75000"/>
                  </a:schemeClr>
                </a:solidFill>
              </a:rPr>
              <a:t>menghilangkan</a:t>
            </a:r>
            <a:r>
              <a:rPr lang="en-US" altLang="en-US" sz="2800" dirty="0">
                <a:solidFill>
                  <a:schemeClr val="tx2">
                    <a:lumMod val="75000"/>
                  </a:schemeClr>
                </a:solidFill>
              </a:rPr>
              <a:t> </a:t>
            </a:r>
            <a:r>
              <a:rPr lang="en-US" altLang="en-US" sz="2800" dirty="0" err="1">
                <a:solidFill>
                  <a:schemeClr val="tx2">
                    <a:lumMod val="75000"/>
                  </a:schemeClr>
                </a:solidFill>
              </a:rPr>
              <a:t>kerangkapan</a:t>
            </a:r>
            <a:r>
              <a:rPr lang="en-US" altLang="en-US" sz="2800" dirty="0">
                <a:solidFill>
                  <a:schemeClr val="tx2">
                    <a:lumMod val="75000"/>
                  </a:schemeClr>
                </a:solidFill>
              </a:rPr>
              <a:t> data</a:t>
            </a:r>
          </a:p>
          <a:p>
            <a:r>
              <a:rPr lang="en-US" altLang="en-US" sz="2800" dirty="0" err="1">
                <a:solidFill>
                  <a:schemeClr val="tx2">
                    <a:lumMod val="75000"/>
                  </a:schemeClr>
                </a:solidFill>
              </a:rPr>
              <a:t>Untuk</a:t>
            </a:r>
            <a:r>
              <a:rPr lang="en-US" altLang="en-US" sz="2800" dirty="0">
                <a:solidFill>
                  <a:schemeClr val="tx2">
                    <a:lumMod val="75000"/>
                  </a:schemeClr>
                </a:solidFill>
              </a:rPr>
              <a:t> </a:t>
            </a:r>
            <a:r>
              <a:rPr lang="en-US" altLang="en-US" sz="2800" dirty="0" err="1">
                <a:solidFill>
                  <a:schemeClr val="tx2">
                    <a:lumMod val="75000"/>
                  </a:schemeClr>
                </a:solidFill>
              </a:rPr>
              <a:t>mengurangi</a:t>
            </a:r>
            <a:r>
              <a:rPr lang="en-US" altLang="en-US" sz="2800" dirty="0">
                <a:solidFill>
                  <a:schemeClr val="tx2">
                    <a:lumMod val="75000"/>
                  </a:schemeClr>
                </a:solidFill>
              </a:rPr>
              <a:t> </a:t>
            </a:r>
            <a:r>
              <a:rPr lang="en-US" altLang="en-US" sz="2800" dirty="0" err="1">
                <a:solidFill>
                  <a:schemeClr val="tx2">
                    <a:lumMod val="75000"/>
                  </a:schemeClr>
                </a:solidFill>
              </a:rPr>
              <a:t>kompleksitas</a:t>
            </a:r>
            <a:endParaRPr lang="en-US" altLang="en-US" sz="2800" dirty="0">
              <a:solidFill>
                <a:schemeClr val="tx2">
                  <a:lumMod val="75000"/>
                </a:schemeClr>
              </a:solidFill>
            </a:endParaRPr>
          </a:p>
          <a:p>
            <a:r>
              <a:rPr lang="en-US" altLang="en-US" sz="2800" dirty="0" err="1">
                <a:solidFill>
                  <a:schemeClr val="tx2">
                    <a:lumMod val="75000"/>
                  </a:schemeClr>
                </a:solidFill>
              </a:rPr>
              <a:t>Untuk</a:t>
            </a:r>
            <a:r>
              <a:rPr lang="en-US" altLang="en-US" sz="2800" dirty="0">
                <a:solidFill>
                  <a:schemeClr val="tx2">
                    <a:lumMod val="75000"/>
                  </a:schemeClr>
                </a:solidFill>
              </a:rPr>
              <a:t> </a:t>
            </a:r>
            <a:r>
              <a:rPr lang="en-US" altLang="en-US" sz="2800" dirty="0" err="1">
                <a:solidFill>
                  <a:schemeClr val="tx2">
                    <a:lumMod val="75000"/>
                  </a:schemeClr>
                </a:solidFill>
              </a:rPr>
              <a:t>mempermudah</a:t>
            </a:r>
            <a:r>
              <a:rPr lang="en-US" altLang="en-US" sz="2800" dirty="0">
                <a:solidFill>
                  <a:schemeClr val="tx2">
                    <a:lumMod val="75000"/>
                  </a:schemeClr>
                </a:solidFill>
              </a:rPr>
              <a:t> </a:t>
            </a:r>
            <a:r>
              <a:rPr lang="en-US" altLang="en-US" sz="2800" dirty="0" err="1">
                <a:solidFill>
                  <a:schemeClr val="tx2">
                    <a:lumMod val="75000"/>
                  </a:schemeClr>
                </a:solidFill>
              </a:rPr>
              <a:t>pemodifikasian</a:t>
            </a:r>
            <a:r>
              <a:rPr lang="en-US" altLang="en-US" sz="2800" dirty="0">
                <a:solidFill>
                  <a:schemeClr val="tx2">
                    <a:lumMod val="75000"/>
                  </a:schemeClr>
                </a:solidFill>
              </a:rPr>
              <a:t> data</a:t>
            </a:r>
          </a:p>
        </p:txBody>
      </p:sp>
      <p:sp>
        <p:nvSpPr>
          <p:cNvPr id="2" name="Slide Number Placeholder 1">
            <a:extLst>
              <a:ext uri="{FF2B5EF4-FFF2-40B4-BE49-F238E27FC236}">
                <a16:creationId xmlns:a16="http://schemas.microsoft.com/office/drawing/2014/main" id="{B4EA9DCD-6539-4B3B-A04D-90A8958AE096}"/>
              </a:ext>
            </a:extLst>
          </p:cNvPr>
          <p:cNvSpPr>
            <a:spLocks noGrp="1"/>
          </p:cNvSpPr>
          <p:nvPr>
            <p:ph type="sldNum" sz="quarter" idx="12"/>
          </p:nvPr>
        </p:nvSpPr>
        <p:spPr/>
        <p:txBody>
          <a:bodyPr/>
          <a:lstStyle/>
          <a:p>
            <a:fld id="{C5D243CA-806E-402E-87EA-B001B6507DFC}" type="slidenum">
              <a:rPr lang="id-ID" smtClean="0"/>
              <a:t>7</a:t>
            </a:fld>
            <a:endParaRPr lang="id-ID"/>
          </a:p>
        </p:txBody>
      </p:sp>
    </p:spTree>
    <p:extLst>
      <p:ext uri="{BB962C8B-B14F-4D97-AF65-F5344CB8AC3E}">
        <p14:creationId xmlns:p14="http://schemas.microsoft.com/office/powerpoint/2010/main" val="201531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7170208" cy="1029382"/>
          </a:xfrm>
        </p:spPr>
        <p:txBody>
          <a:bodyPr>
            <a:noAutofit/>
          </a:bodyPr>
          <a:lstStyle/>
          <a:p>
            <a:pPr algn="l"/>
            <a:r>
              <a:rPr lang="en-US" sz="2400" b="1" dirty="0" err="1">
                <a:solidFill>
                  <a:schemeClr val="accent1">
                    <a:lumMod val="50000"/>
                  </a:schemeClr>
                </a:solidFill>
                <a:latin typeface="+mn-lt"/>
                <a:sym typeface="Book Antiqua"/>
              </a:rPr>
              <a:t>Konsep</a:t>
            </a:r>
            <a:r>
              <a:rPr lang="en-US" sz="2400" b="1" dirty="0">
                <a:solidFill>
                  <a:schemeClr val="accent1">
                    <a:lumMod val="50000"/>
                  </a:schemeClr>
                </a:solidFill>
                <a:latin typeface="+mn-lt"/>
                <a:sym typeface="Book Antiqua"/>
              </a:rPr>
              <a:t> </a:t>
            </a:r>
            <a:r>
              <a:rPr lang="id-ID" sz="2400" b="1" dirty="0">
                <a:solidFill>
                  <a:schemeClr val="accent1">
                    <a:lumMod val="50000"/>
                  </a:schemeClr>
                </a:solidFill>
                <a:latin typeface="+mn-lt"/>
                <a:sym typeface="Book Antiqua"/>
              </a:rPr>
              <a:t>Ketergantungan Fungsional (</a:t>
            </a:r>
            <a:r>
              <a:rPr lang="id-ID" sz="2400" b="1" i="1" dirty="0">
                <a:solidFill>
                  <a:schemeClr val="accent1">
                    <a:lumMod val="50000"/>
                  </a:schemeClr>
                </a:solidFill>
                <a:latin typeface="+mn-lt"/>
                <a:sym typeface="Book Antiqua"/>
              </a:rPr>
              <a:t>Functional Dependency</a:t>
            </a:r>
            <a:r>
              <a:rPr lang="id-ID" sz="2400" b="1" dirty="0">
                <a:solidFill>
                  <a:schemeClr val="accent1">
                    <a:lumMod val="50000"/>
                  </a:schemeClr>
                </a:solidFill>
                <a:latin typeface="+mn-lt"/>
                <a:sym typeface="Book Antiqua"/>
              </a:rPr>
              <a:t>) (1)</a:t>
            </a:r>
          </a:p>
        </p:txBody>
      </p:sp>
      <p:sp>
        <p:nvSpPr>
          <p:cNvPr id="3" name="Content Placeholder 2"/>
          <p:cNvSpPr>
            <a:spLocks noGrp="1"/>
          </p:cNvSpPr>
          <p:nvPr>
            <p:ph idx="1"/>
          </p:nvPr>
        </p:nvSpPr>
        <p:spPr>
          <a:xfrm>
            <a:off x="179512" y="1916832"/>
            <a:ext cx="8784976" cy="4377446"/>
          </a:xfrm>
        </p:spPr>
        <p:txBody>
          <a:bodyPr>
            <a:normAutofit fontScale="92500" lnSpcReduction="20000"/>
          </a:bodyPr>
          <a:lstStyle/>
          <a:p>
            <a:pPr marL="0" indent="0">
              <a:buNone/>
            </a:pPr>
            <a:r>
              <a:rPr lang="id-ID" dirty="0"/>
              <a:t>Kondisi </a:t>
            </a:r>
            <a:r>
              <a:rPr lang="id-ID" b="1" i="1" dirty="0"/>
              <a:t>Functional Dependency</a:t>
            </a:r>
            <a:r>
              <a:rPr lang="id-ID" b="1" dirty="0"/>
              <a:t> (FD) </a:t>
            </a:r>
            <a:r>
              <a:rPr lang="id-ID" dirty="0"/>
              <a:t>dinyatakan dalam kondisi berikut </a:t>
            </a:r>
          </a:p>
          <a:p>
            <a:pPr marL="0" indent="0">
              <a:buNone/>
            </a:pPr>
            <a:endParaRPr lang="id-ID" dirty="0"/>
          </a:p>
          <a:p>
            <a:pPr marL="0" indent="0">
              <a:buNone/>
            </a:pPr>
            <a:r>
              <a:rPr lang="id-ID" sz="2800" b="1" dirty="0"/>
              <a:t>    A </a:t>
            </a:r>
            <a:r>
              <a:rPr lang="id-ID" sz="2800" b="1" dirty="0">
                <a:sym typeface="Wingdings" pitchFamily="2" charset="2"/>
              </a:rPr>
              <a:t> B</a:t>
            </a:r>
          </a:p>
          <a:p>
            <a:pPr marL="0" indent="0">
              <a:buNone/>
            </a:pPr>
            <a:endParaRPr lang="id-ID" dirty="0">
              <a:sym typeface="Wingdings" pitchFamily="2" charset="2"/>
            </a:endParaRPr>
          </a:p>
          <a:p>
            <a:pPr marL="0" indent="0">
              <a:buNone/>
            </a:pPr>
            <a:r>
              <a:rPr lang="id-ID" dirty="0">
                <a:sym typeface="Wingdings" pitchFamily="2" charset="2"/>
              </a:rPr>
              <a:t>    A secara fungsional menentukan B</a:t>
            </a:r>
          </a:p>
          <a:p>
            <a:pPr marL="0" indent="0">
              <a:buNone/>
            </a:pPr>
            <a:r>
              <a:rPr lang="id-ID" dirty="0">
                <a:sym typeface="Wingdings" pitchFamily="2" charset="2"/>
              </a:rPr>
              <a:t>    B secara fungsional tergantung pada B</a:t>
            </a:r>
          </a:p>
          <a:p>
            <a:pPr marL="0" indent="0">
              <a:buNone/>
            </a:pPr>
            <a:r>
              <a:rPr lang="id-ID" dirty="0">
                <a:sym typeface="Wingdings" pitchFamily="2" charset="2"/>
              </a:rPr>
              <a:t> </a:t>
            </a:r>
            <a:endParaRPr lang="en-US" dirty="0">
              <a:sym typeface="Wingdings" pitchFamily="2" charset="2"/>
            </a:endParaRPr>
          </a:p>
          <a:p>
            <a:pPr marL="0" indent="0">
              <a:buNone/>
            </a:pPr>
            <a:r>
              <a:rPr lang="id-ID" dirty="0">
                <a:sym typeface="Wingdings" pitchFamily="2" charset="2"/>
              </a:rPr>
              <a:t>Syarat </a:t>
            </a:r>
            <a:r>
              <a:rPr lang="id-ID" b="1" dirty="0">
                <a:sym typeface="Wingdings" pitchFamily="2" charset="2"/>
              </a:rPr>
              <a:t>FD</a:t>
            </a:r>
            <a:r>
              <a:rPr lang="id-ID" dirty="0">
                <a:sym typeface="Wingdings" pitchFamily="2" charset="2"/>
              </a:rPr>
              <a:t> ini terjadi jika minimal dua baris pada  suatu tabel dengan nilai A yang sama, memiliki nilai B yang juga sama</a:t>
            </a:r>
          </a:p>
          <a:p>
            <a:pPr marL="0" indent="0">
              <a:buNone/>
            </a:pPr>
            <a:endParaRPr lang="id-ID" dirty="0"/>
          </a:p>
          <a:p>
            <a:pPr marL="0" indent="0">
              <a:buNone/>
            </a:pPr>
            <a:r>
              <a:rPr lang="id-ID" sz="2400" b="1" dirty="0"/>
              <a:t>    r</a:t>
            </a:r>
            <a:r>
              <a:rPr lang="id-ID" sz="2400" b="1" baseline="-25000" dirty="0"/>
              <a:t>1</a:t>
            </a:r>
            <a:r>
              <a:rPr lang="id-ID" sz="2400" b="1" dirty="0"/>
              <a:t> (A) = r</a:t>
            </a:r>
            <a:r>
              <a:rPr lang="id-ID" sz="2400" b="1" baseline="-25000" dirty="0"/>
              <a:t>2</a:t>
            </a:r>
            <a:r>
              <a:rPr lang="id-ID" sz="2400" b="1" dirty="0"/>
              <a:t> (A) , maka r</a:t>
            </a:r>
            <a:r>
              <a:rPr lang="id-ID" sz="2400" b="1" baseline="-25000" dirty="0"/>
              <a:t>1</a:t>
            </a:r>
            <a:r>
              <a:rPr lang="id-ID" sz="2400" b="1" dirty="0"/>
              <a:t>(B)= r</a:t>
            </a:r>
            <a:r>
              <a:rPr lang="id-ID" sz="2400" b="1" baseline="-25000" dirty="0"/>
              <a:t>2</a:t>
            </a:r>
            <a:r>
              <a:rPr lang="id-ID" sz="2400" b="1" dirty="0"/>
              <a:t>(B)</a:t>
            </a:r>
          </a:p>
        </p:txBody>
      </p:sp>
      <p:sp>
        <p:nvSpPr>
          <p:cNvPr id="4" name="Slide Number Placeholder 3">
            <a:extLst>
              <a:ext uri="{FF2B5EF4-FFF2-40B4-BE49-F238E27FC236}">
                <a16:creationId xmlns:a16="http://schemas.microsoft.com/office/drawing/2014/main" id="{4A79BA79-D99C-4D86-9B43-72ACE9E03981}"/>
              </a:ext>
            </a:extLst>
          </p:cNvPr>
          <p:cNvSpPr>
            <a:spLocks noGrp="1"/>
          </p:cNvSpPr>
          <p:nvPr>
            <p:ph type="sldNum" sz="quarter" idx="12"/>
          </p:nvPr>
        </p:nvSpPr>
        <p:spPr/>
        <p:txBody>
          <a:bodyPr/>
          <a:lstStyle/>
          <a:p>
            <a:fld id="{C5D243CA-806E-402E-87EA-B001B6507DFC}" type="slidenum">
              <a:rPr lang="id-ID" smtClean="0"/>
              <a:t>8</a:t>
            </a:fld>
            <a:endParaRPr lang="id-ID"/>
          </a:p>
        </p:txBody>
      </p:sp>
    </p:spTree>
    <p:extLst>
      <p:ext uri="{BB962C8B-B14F-4D97-AF65-F5344CB8AC3E}">
        <p14:creationId xmlns:p14="http://schemas.microsoft.com/office/powerpoint/2010/main" val="106865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id-ID" sz="3200" b="1" dirty="0">
                <a:solidFill>
                  <a:schemeClr val="accent1">
                    <a:lumMod val="50000"/>
                  </a:schemeClr>
                </a:solidFill>
                <a:latin typeface="+mn-lt"/>
              </a:rPr>
              <a:t>Ketergantungan Fungsional (</a:t>
            </a:r>
            <a:r>
              <a:rPr lang="id-ID" sz="3200" b="1" i="1" dirty="0">
                <a:solidFill>
                  <a:schemeClr val="accent1">
                    <a:lumMod val="50000"/>
                  </a:schemeClr>
                </a:solidFill>
                <a:latin typeface="+mn-lt"/>
              </a:rPr>
              <a:t>Functional Dependency</a:t>
            </a:r>
            <a:r>
              <a:rPr lang="id-ID" sz="3200" b="1" dirty="0">
                <a:solidFill>
                  <a:schemeClr val="accent1">
                    <a:lumMod val="50000"/>
                  </a:schemeClr>
                </a:solidFill>
                <a:latin typeface="+mn-lt"/>
              </a:rPr>
              <a:t>) (2)</a:t>
            </a:r>
          </a:p>
        </p:txBody>
      </p:sp>
      <p:sp>
        <p:nvSpPr>
          <p:cNvPr id="3" name="Content Placeholder 2"/>
          <p:cNvSpPr>
            <a:spLocks noGrp="1"/>
          </p:cNvSpPr>
          <p:nvPr>
            <p:ph idx="1"/>
          </p:nvPr>
        </p:nvSpPr>
        <p:spPr>
          <a:xfrm>
            <a:off x="162772" y="1575947"/>
            <a:ext cx="8409728" cy="4455268"/>
          </a:xfrm>
        </p:spPr>
        <p:txBody>
          <a:bodyPr/>
          <a:lstStyle/>
          <a:p>
            <a:r>
              <a:rPr lang="id-ID" dirty="0"/>
              <a:t>Contoh FD pada tabel Nilai</a:t>
            </a:r>
          </a:p>
          <a:p>
            <a:endParaRPr lang="id-ID" dirty="0"/>
          </a:p>
          <a:p>
            <a:endParaRPr lang="id-ID" dirty="0"/>
          </a:p>
          <a:p>
            <a:endParaRPr lang="id-ID" dirty="0"/>
          </a:p>
          <a:p>
            <a:endParaRPr lang="id-ID" dirty="0"/>
          </a:p>
          <a:p>
            <a:endParaRPr lang="id-ID" dirty="0"/>
          </a:p>
          <a:p>
            <a:endParaRPr lang="id-ID" dirty="0"/>
          </a:p>
          <a:p>
            <a:endParaRPr lang="id-ID" dirty="0"/>
          </a:p>
          <a:p>
            <a:r>
              <a:rPr lang="id-ID" dirty="0"/>
              <a:t>Non FD dapat digunakan untuk membantu mendapatkan FD dari seluruh tabel</a:t>
            </a:r>
          </a:p>
        </p:txBody>
      </p:sp>
      <p:graphicFrame>
        <p:nvGraphicFramePr>
          <p:cNvPr id="4" name="Table 3"/>
          <p:cNvGraphicFramePr>
            <a:graphicFrameLocks noGrp="1"/>
          </p:cNvGraphicFramePr>
          <p:nvPr/>
        </p:nvGraphicFramePr>
        <p:xfrm>
          <a:off x="326423" y="2417296"/>
          <a:ext cx="6081411" cy="2595880"/>
        </p:xfrm>
        <a:graphic>
          <a:graphicData uri="http://schemas.openxmlformats.org/drawingml/2006/table">
            <a:tbl>
              <a:tblPr firstRow="1" bandRow="1">
                <a:tableStyleId>{073A0DAA-6AF3-43AB-8588-CEC1D06C72B9}</a:tableStyleId>
              </a:tblPr>
              <a:tblGrid>
                <a:gridCol w="1835150">
                  <a:extLst>
                    <a:ext uri="{9D8B030D-6E8A-4147-A177-3AD203B41FA5}">
                      <a16:colId xmlns:a16="http://schemas.microsoft.com/office/drawing/2014/main" val="20000"/>
                    </a:ext>
                  </a:extLst>
                </a:gridCol>
                <a:gridCol w="1343026">
                  <a:extLst>
                    <a:ext uri="{9D8B030D-6E8A-4147-A177-3AD203B41FA5}">
                      <a16:colId xmlns:a16="http://schemas.microsoft.com/office/drawing/2014/main" val="20001"/>
                    </a:ext>
                  </a:extLst>
                </a:gridCol>
                <a:gridCol w="1546226">
                  <a:extLst>
                    <a:ext uri="{9D8B030D-6E8A-4147-A177-3AD203B41FA5}">
                      <a16:colId xmlns:a16="http://schemas.microsoft.com/office/drawing/2014/main" val="20002"/>
                    </a:ext>
                  </a:extLst>
                </a:gridCol>
                <a:gridCol w="1357009">
                  <a:extLst>
                    <a:ext uri="{9D8B030D-6E8A-4147-A177-3AD203B41FA5}">
                      <a16:colId xmlns:a16="http://schemas.microsoft.com/office/drawing/2014/main" val="20003"/>
                    </a:ext>
                  </a:extLst>
                </a:gridCol>
              </a:tblGrid>
              <a:tr h="370840">
                <a:tc>
                  <a:txBody>
                    <a:bodyPr/>
                    <a:lstStyle/>
                    <a:p>
                      <a:pPr algn="ctr" fontAlgn="b"/>
                      <a:r>
                        <a:rPr lang="id-ID" sz="1800" u="none" strike="noStrike" dirty="0">
                          <a:effectLst/>
                        </a:rPr>
                        <a:t>nama_kul</a:t>
                      </a:r>
                      <a:endParaRPr lang="id-ID" sz="1800" b="1" i="0" u="none" strike="noStrike" dirty="0">
                        <a:solidFill>
                          <a:srgbClr val="000000"/>
                        </a:solidFill>
                        <a:effectLst/>
                        <a:latin typeface="Calibri"/>
                      </a:endParaRPr>
                    </a:p>
                  </a:txBody>
                  <a:tcPr marL="7144" marR="7144" marT="9525" marB="0" anchor="b"/>
                </a:tc>
                <a:tc>
                  <a:txBody>
                    <a:bodyPr/>
                    <a:lstStyle/>
                    <a:p>
                      <a:pPr algn="ctr" fontAlgn="b"/>
                      <a:r>
                        <a:rPr lang="id-ID" sz="1800" u="none" strike="noStrike" dirty="0">
                          <a:effectLst/>
                        </a:rPr>
                        <a:t>nim</a:t>
                      </a:r>
                      <a:endParaRPr lang="id-ID" sz="1800" b="1" i="0" u="none" strike="noStrike" dirty="0">
                        <a:solidFill>
                          <a:srgbClr val="000000"/>
                        </a:solidFill>
                        <a:effectLst/>
                        <a:latin typeface="Calibri"/>
                      </a:endParaRPr>
                    </a:p>
                  </a:txBody>
                  <a:tcPr marL="7144" marR="7144" marT="9525" marB="0" anchor="b"/>
                </a:tc>
                <a:tc>
                  <a:txBody>
                    <a:bodyPr/>
                    <a:lstStyle/>
                    <a:p>
                      <a:pPr algn="ctr" fontAlgn="b"/>
                      <a:r>
                        <a:rPr lang="id-ID" sz="1800" u="none" strike="noStrike" dirty="0">
                          <a:effectLst/>
                        </a:rPr>
                        <a:t>nama_mhs</a:t>
                      </a:r>
                      <a:endParaRPr lang="id-ID" sz="1800" b="1" i="0" u="none" strike="noStrike" dirty="0">
                        <a:solidFill>
                          <a:srgbClr val="000000"/>
                        </a:solidFill>
                        <a:effectLst/>
                        <a:latin typeface="Calibri"/>
                      </a:endParaRPr>
                    </a:p>
                  </a:txBody>
                  <a:tcPr marL="7144" marR="7144" marT="9525" marB="0" anchor="b"/>
                </a:tc>
                <a:tc>
                  <a:txBody>
                    <a:bodyPr/>
                    <a:lstStyle/>
                    <a:p>
                      <a:pPr algn="ctr" fontAlgn="b"/>
                      <a:r>
                        <a:rPr lang="id-ID" sz="1800" u="none" strike="noStrike" dirty="0">
                          <a:effectLst/>
                        </a:rPr>
                        <a:t>indeks_nilai</a:t>
                      </a:r>
                      <a:endParaRPr lang="id-ID" sz="1800" b="1" i="0" u="none" strike="noStrike" dirty="0">
                        <a:solidFill>
                          <a:srgbClr val="000000"/>
                        </a:solidFill>
                        <a:effectLst/>
                        <a:latin typeface="Calibri"/>
                      </a:endParaRPr>
                    </a:p>
                  </a:txBody>
                  <a:tcPr marL="7144" marR="7144" marT="9525" marB="0" anchor="b"/>
                </a:tc>
                <a:extLst>
                  <a:ext uri="{0D108BD9-81ED-4DB2-BD59-A6C34878D82A}">
                    <a16:rowId xmlns:a16="http://schemas.microsoft.com/office/drawing/2014/main" val="10000"/>
                  </a:ext>
                </a:extLst>
              </a:tr>
              <a:tr h="370840">
                <a:tc>
                  <a:txBody>
                    <a:bodyPr/>
                    <a:lstStyle/>
                    <a:p>
                      <a:pPr algn="ctr" fontAlgn="ctr"/>
                      <a:r>
                        <a:rPr lang="id-ID" sz="1800" u="none" strike="noStrike" dirty="0">
                          <a:effectLst/>
                        </a:rPr>
                        <a:t>Basisdata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163010015</a:t>
                      </a:r>
                      <a:endParaRPr lang="id-ID" sz="1800" b="0" i="0" u="none" strike="noStrike" dirty="0">
                        <a:solidFill>
                          <a:srgbClr val="000000"/>
                        </a:solidFill>
                        <a:effectLst/>
                        <a:latin typeface="Calibri"/>
                      </a:endParaRPr>
                    </a:p>
                  </a:txBody>
                  <a:tcPr marL="7144" marR="7144" marT="9525" marB="0" anchor="ctr"/>
                </a:tc>
                <a:tc>
                  <a:txBody>
                    <a:bodyPr/>
                    <a:lstStyle/>
                    <a:p>
                      <a:pPr algn="l" fontAlgn="ctr"/>
                      <a:r>
                        <a:rPr lang="id-ID" sz="1800" u="none" strike="noStrike" dirty="0">
                          <a:effectLst/>
                        </a:rPr>
                        <a:t>Betha Susanti</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a:effectLst/>
                        </a:rPr>
                        <a:t>A</a:t>
                      </a:r>
                      <a:endParaRPr lang="id-ID" sz="1800" b="0" i="0" u="none" strike="noStrike">
                        <a:solidFill>
                          <a:srgbClr val="000000"/>
                        </a:solidFill>
                        <a:effectLst/>
                        <a:latin typeface="Calibri"/>
                      </a:endParaRPr>
                    </a:p>
                  </a:txBody>
                  <a:tcPr marL="7144" marR="7144" marT="9525" marB="0" anchor="ctr"/>
                </a:tc>
                <a:extLst>
                  <a:ext uri="{0D108BD9-81ED-4DB2-BD59-A6C34878D82A}">
                    <a16:rowId xmlns:a16="http://schemas.microsoft.com/office/drawing/2014/main" val="10001"/>
                  </a:ext>
                </a:extLst>
              </a:tr>
              <a:tr h="370840">
                <a:tc>
                  <a:txBody>
                    <a:bodyPr/>
                    <a:lstStyle/>
                    <a:p>
                      <a:pPr algn="ctr" fontAlgn="ctr"/>
                      <a:r>
                        <a:rPr lang="id-ID" sz="1800" u="none" strike="noStrike">
                          <a:effectLst/>
                        </a:rPr>
                        <a:t>Matematika</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163010015</a:t>
                      </a:r>
                      <a:endParaRPr lang="id-ID" sz="1800" b="0" i="0" u="none" strike="noStrike" dirty="0">
                        <a:solidFill>
                          <a:srgbClr val="000000"/>
                        </a:solidFill>
                        <a:effectLst/>
                        <a:latin typeface="Calibri"/>
                      </a:endParaRPr>
                    </a:p>
                  </a:txBody>
                  <a:tcPr marL="7144" marR="7144" marT="9525" marB="0" anchor="ctr"/>
                </a:tc>
                <a:tc>
                  <a:txBody>
                    <a:bodyPr/>
                    <a:lstStyle/>
                    <a:p>
                      <a:pPr algn="l" fontAlgn="ctr"/>
                      <a:r>
                        <a:rPr lang="id-ID" sz="1800" u="none" strike="noStrike" dirty="0">
                          <a:effectLst/>
                        </a:rPr>
                        <a:t>Betha Susanti</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a:effectLst/>
                        </a:rPr>
                        <a:t> </a:t>
                      </a:r>
                      <a:endParaRPr lang="id-ID" sz="1800" b="0" i="0" u="none" strike="noStrike">
                        <a:solidFill>
                          <a:srgbClr val="000000"/>
                        </a:solidFill>
                        <a:effectLst/>
                        <a:latin typeface="Calibri"/>
                      </a:endParaRPr>
                    </a:p>
                  </a:txBody>
                  <a:tcPr marL="7144" marR="7144" marT="9525" marB="0" anchor="ctr"/>
                </a:tc>
                <a:extLst>
                  <a:ext uri="{0D108BD9-81ED-4DB2-BD59-A6C34878D82A}">
                    <a16:rowId xmlns:a16="http://schemas.microsoft.com/office/drawing/2014/main" val="10002"/>
                  </a:ext>
                </a:extLst>
              </a:tr>
              <a:tr h="370840">
                <a:tc>
                  <a:txBody>
                    <a:bodyPr/>
                    <a:lstStyle/>
                    <a:p>
                      <a:pPr algn="ctr" fontAlgn="ctr"/>
                      <a:r>
                        <a:rPr lang="id-ID" sz="1800" u="none" strike="noStrike">
                          <a:effectLst/>
                        </a:rPr>
                        <a:t>Bahasa inggris</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a:effectLst/>
                        </a:rPr>
                        <a:t>163010025</a:t>
                      </a:r>
                      <a:endParaRPr lang="id-ID" sz="1800" b="0" i="0" u="none" strike="noStrike">
                        <a:solidFill>
                          <a:srgbClr val="000000"/>
                        </a:solidFill>
                        <a:effectLst/>
                        <a:latin typeface="Calibri"/>
                      </a:endParaRPr>
                    </a:p>
                  </a:txBody>
                  <a:tcPr marL="7144" marR="7144" marT="9525" marB="0" anchor="ctr"/>
                </a:tc>
                <a:tc>
                  <a:txBody>
                    <a:bodyPr/>
                    <a:lstStyle/>
                    <a:p>
                      <a:pPr algn="l" fontAlgn="ctr"/>
                      <a:r>
                        <a:rPr lang="id-ID" sz="1800" u="none" strike="noStrike" dirty="0">
                          <a:effectLst/>
                        </a:rPr>
                        <a:t>Kyla Nuri M.</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a:effectLst/>
                        </a:rPr>
                        <a:t>B</a:t>
                      </a:r>
                      <a:endParaRPr lang="id-ID" sz="1800" b="0" i="0" u="none" strike="noStrike">
                        <a:solidFill>
                          <a:srgbClr val="000000"/>
                        </a:solidFill>
                        <a:effectLst/>
                        <a:latin typeface="Calibri"/>
                      </a:endParaRPr>
                    </a:p>
                  </a:txBody>
                  <a:tcPr marL="7144" marR="7144" marT="9525" marB="0" anchor="ctr"/>
                </a:tc>
                <a:extLst>
                  <a:ext uri="{0D108BD9-81ED-4DB2-BD59-A6C34878D82A}">
                    <a16:rowId xmlns:a16="http://schemas.microsoft.com/office/drawing/2014/main" val="10003"/>
                  </a:ext>
                </a:extLst>
              </a:tr>
              <a:tr h="370840">
                <a:tc>
                  <a:txBody>
                    <a:bodyPr/>
                    <a:lstStyle/>
                    <a:p>
                      <a:pPr algn="ctr" fontAlgn="ctr"/>
                      <a:r>
                        <a:rPr lang="id-ID" sz="1800" u="none" strike="noStrike">
                          <a:effectLst/>
                        </a:rPr>
                        <a:t>IMK</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a:effectLst/>
                        </a:rPr>
                        <a:t>163010033</a:t>
                      </a:r>
                      <a:endParaRPr lang="id-ID" sz="1800" b="0" i="0" u="none" strike="noStrike">
                        <a:solidFill>
                          <a:srgbClr val="000000"/>
                        </a:solidFill>
                        <a:effectLst/>
                        <a:latin typeface="Calibri"/>
                      </a:endParaRPr>
                    </a:p>
                  </a:txBody>
                  <a:tcPr marL="7144" marR="7144" marT="9525" marB="0" anchor="ctr"/>
                </a:tc>
                <a:tc>
                  <a:txBody>
                    <a:bodyPr/>
                    <a:lstStyle/>
                    <a:p>
                      <a:pPr algn="l" fontAlgn="ctr"/>
                      <a:r>
                        <a:rPr lang="id-ID" sz="1800" u="none" strike="noStrike" dirty="0">
                          <a:effectLst/>
                        </a:rPr>
                        <a:t>Mega Rinasa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 </a:t>
                      </a:r>
                      <a:endParaRPr lang="id-ID" sz="1800" b="0" i="0" u="none" strike="noStrike" dirty="0">
                        <a:solidFill>
                          <a:srgbClr val="000000"/>
                        </a:solidFill>
                        <a:effectLst/>
                        <a:latin typeface="Calibri"/>
                      </a:endParaRPr>
                    </a:p>
                  </a:txBody>
                  <a:tcPr marL="7144" marR="7144" marT="9525" marB="0" anchor="ctr"/>
                </a:tc>
                <a:extLst>
                  <a:ext uri="{0D108BD9-81ED-4DB2-BD59-A6C34878D82A}">
                    <a16:rowId xmlns:a16="http://schemas.microsoft.com/office/drawing/2014/main" val="10004"/>
                  </a:ext>
                </a:extLst>
              </a:tr>
              <a:tr h="370840">
                <a:tc>
                  <a:txBody>
                    <a:bodyPr/>
                    <a:lstStyle/>
                    <a:p>
                      <a:pPr algn="ctr" fontAlgn="ctr"/>
                      <a:r>
                        <a:rPr lang="id-ID" sz="1800" u="none" strike="noStrike">
                          <a:effectLst/>
                        </a:rPr>
                        <a:t>Matematika</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a:effectLst/>
                        </a:rPr>
                        <a:t>163010033</a:t>
                      </a:r>
                      <a:endParaRPr lang="id-ID" sz="1800" b="0" i="0" u="none" strike="noStrike">
                        <a:solidFill>
                          <a:srgbClr val="000000"/>
                        </a:solidFill>
                        <a:effectLst/>
                        <a:latin typeface="Calibri"/>
                      </a:endParaRPr>
                    </a:p>
                  </a:txBody>
                  <a:tcPr marL="7144" marR="7144" marT="9525" marB="0" anchor="ctr"/>
                </a:tc>
                <a:tc>
                  <a:txBody>
                    <a:bodyPr/>
                    <a:lstStyle/>
                    <a:p>
                      <a:pPr algn="l" fontAlgn="ctr"/>
                      <a:r>
                        <a:rPr lang="id-ID" sz="1800" u="none" strike="noStrike" dirty="0">
                          <a:effectLst/>
                        </a:rPr>
                        <a:t>Mega Rinasa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C</a:t>
                      </a:r>
                      <a:endParaRPr lang="id-ID" sz="1800" b="0" i="0" u="none" strike="noStrike" dirty="0">
                        <a:solidFill>
                          <a:srgbClr val="000000"/>
                        </a:solidFill>
                        <a:effectLst/>
                        <a:latin typeface="Calibri"/>
                      </a:endParaRPr>
                    </a:p>
                  </a:txBody>
                  <a:tcPr marL="7144" marR="7144" marT="9525" marB="0" anchor="ctr"/>
                </a:tc>
                <a:extLst>
                  <a:ext uri="{0D108BD9-81ED-4DB2-BD59-A6C34878D82A}">
                    <a16:rowId xmlns:a16="http://schemas.microsoft.com/office/drawing/2014/main" val="10005"/>
                  </a:ext>
                </a:extLst>
              </a:tr>
              <a:tr h="370840">
                <a:tc>
                  <a:txBody>
                    <a:bodyPr/>
                    <a:lstStyle/>
                    <a:p>
                      <a:pPr algn="ctr" fontAlgn="ctr"/>
                      <a:r>
                        <a:rPr lang="id-ID" sz="1800" u="none" strike="noStrike" dirty="0">
                          <a:effectLst/>
                        </a:rPr>
                        <a:t>Basisdata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163010035</a:t>
                      </a:r>
                      <a:endParaRPr lang="id-ID" sz="1800" b="0" i="0" u="none" strike="noStrike" dirty="0">
                        <a:solidFill>
                          <a:srgbClr val="000000"/>
                        </a:solidFill>
                        <a:effectLst/>
                        <a:latin typeface="Calibri"/>
                      </a:endParaRPr>
                    </a:p>
                  </a:txBody>
                  <a:tcPr marL="7144" marR="7144" marT="9525" marB="0" anchor="ctr"/>
                </a:tc>
                <a:tc>
                  <a:txBody>
                    <a:bodyPr/>
                    <a:lstStyle/>
                    <a:p>
                      <a:pPr algn="l" fontAlgn="ctr"/>
                      <a:r>
                        <a:rPr lang="id-ID" sz="1800" u="none" strike="noStrike" dirty="0">
                          <a:effectLst/>
                        </a:rPr>
                        <a:t>Tera Akbar</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A</a:t>
                      </a:r>
                      <a:endParaRPr lang="id-ID" sz="1800" b="0" i="0" u="none" strike="noStrike" dirty="0">
                        <a:solidFill>
                          <a:srgbClr val="000000"/>
                        </a:solidFill>
                        <a:effectLst/>
                        <a:latin typeface="Calibri"/>
                      </a:endParaRPr>
                    </a:p>
                  </a:txBody>
                  <a:tcPr marL="7144" marR="7144" marT="9525" marB="0" anchor="ctr"/>
                </a:tc>
                <a:extLst>
                  <a:ext uri="{0D108BD9-81ED-4DB2-BD59-A6C34878D82A}">
                    <a16:rowId xmlns:a16="http://schemas.microsoft.com/office/drawing/2014/main" val="10006"/>
                  </a:ext>
                </a:extLst>
              </a:tr>
            </a:tbl>
          </a:graphicData>
        </a:graphic>
      </p:graphicFrame>
      <p:sp>
        <p:nvSpPr>
          <p:cNvPr id="5" name="Rectangle 4"/>
          <p:cNvSpPr/>
          <p:nvPr/>
        </p:nvSpPr>
        <p:spPr>
          <a:xfrm>
            <a:off x="6588224" y="2491347"/>
            <a:ext cx="2393004" cy="12256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id-ID" b="1" dirty="0"/>
              <a:t>FD</a:t>
            </a:r>
          </a:p>
          <a:p>
            <a:pPr algn="just"/>
            <a:r>
              <a:rPr lang="id-ID" dirty="0"/>
              <a:t>nim </a:t>
            </a:r>
            <a:r>
              <a:rPr lang="id-ID" dirty="0">
                <a:sym typeface="Wingdings" pitchFamily="2" charset="2"/>
              </a:rPr>
              <a:t> nama_mhs</a:t>
            </a:r>
          </a:p>
          <a:p>
            <a:pPr algn="just"/>
            <a:r>
              <a:rPr lang="id-ID" dirty="0">
                <a:sym typeface="Wingdings" pitchFamily="2" charset="2"/>
              </a:rPr>
              <a:t>nama_kul, nim  indeks_nilai</a:t>
            </a:r>
            <a:endParaRPr lang="id-ID" dirty="0"/>
          </a:p>
        </p:txBody>
      </p:sp>
      <p:sp>
        <p:nvSpPr>
          <p:cNvPr id="6" name="Rectangle 5"/>
          <p:cNvSpPr/>
          <p:nvPr/>
        </p:nvSpPr>
        <p:spPr>
          <a:xfrm>
            <a:off x="6571484" y="3787491"/>
            <a:ext cx="2393004" cy="12256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id-ID" b="1" dirty="0"/>
              <a:t>Non FD</a:t>
            </a:r>
          </a:p>
          <a:p>
            <a:pPr algn="just"/>
            <a:r>
              <a:rPr lang="id-ID" dirty="0"/>
              <a:t>nama_kul</a:t>
            </a:r>
            <a:r>
              <a:rPr lang="id-ID" dirty="0">
                <a:sym typeface="Wingdings" pitchFamily="2" charset="2"/>
              </a:rPr>
              <a:t> nim</a:t>
            </a:r>
          </a:p>
          <a:p>
            <a:pPr algn="just"/>
            <a:r>
              <a:rPr lang="id-ID" dirty="0">
                <a:sym typeface="Wingdings" pitchFamily="2" charset="2"/>
              </a:rPr>
              <a:t>nim  indeks_nilai</a:t>
            </a:r>
            <a:endParaRPr lang="id-ID" dirty="0"/>
          </a:p>
        </p:txBody>
      </p:sp>
      <p:cxnSp>
        <p:nvCxnSpPr>
          <p:cNvPr id="8" name="Straight Connector 7"/>
          <p:cNvCxnSpPr/>
          <p:nvPr/>
        </p:nvCxnSpPr>
        <p:spPr>
          <a:xfrm flipH="1">
            <a:off x="7784726" y="4293096"/>
            <a:ext cx="43775" cy="23900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7164288" y="4513569"/>
            <a:ext cx="43775" cy="239007"/>
          </a:xfrm>
          <a:prstGeom prst="line">
            <a:avLst/>
          </a:prstGeom>
        </p:spPr>
        <p:style>
          <a:lnRef idx="1">
            <a:schemeClr val="dk1"/>
          </a:lnRef>
          <a:fillRef idx="0">
            <a:schemeClr val="dk1"/>
          </a:fillRef>
          <a:effectRef idx="0">
            <a:schemeClr val="dk1"/>
          </a:effectRef>
          <a:fontRef idx="minor">
            <a:schemeClr val="tx1"/>
          </a:fontRef>
        </p:style>
      </p:cxnSp>
      <p:sp>
        <p:nvSpPr>
          <p:cNvPr id="7" name="Slide Number Placeholder 6">
            <a:extLst>
              <a:ext uri="{FF2B5EF4-FFF2-40B4-BE49-F238E27FC236}">
                <a16:creationId xmlns:a16="http://schemas.microsoft.com/office/drawing/2014/main" id="{7EF0255C-C899-4BBD-9EF8-74B480A61069}"/>
              </a:ext>
            </a:extLst>
          </p:cNvPr>
          <p:cNvSpPr>
            <a:spLocks noGrp="1"/>
          </p:cNvSpPr>
          <p:nvPr>
            <p:ph type="sldNum" sz="quarter" idx="12"/>
          </p:nvPr>
        </p:nvSpPr>
        <p:spPr/>
        <p:txBody>
          <a:bodyPr/>
          <a:lstStyle/>
          <a:p>
            <a:fld id="{C5D243CA-806E-402E-87EA-B001B6507DFC}" type="slidenum">
              <a:rPr lang="id-ID" smtClean="0"/>
              <a:t>9</a:t>
            </a:fld>
            <a:endParaRPr lang="id-ID"/>
          </a:p>
        </p:txBody>
      </p:sp>
    </p:spTree>
    <p:extLst>
      <p:ext uri="{BB962C8B-B14F-4D97-AF65-F5344CB8AC3E}">
        <p14:creationId xmlns:p14="http://schemas.microsoft.com/office/powerpoint/2010/main" val="3541145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0</TotalTime>
  <Words>3150</Words>
  <Application>Microsoft Office PowerPoint</Application>
  <PresentationFormat>On-screen Show (4:3)</PresentationFormat>
  <Paragraphs>662</Paragraphs>
  <Slides>50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Book Antiqua</vt:lpstr>
      <vt:lpstr>Calibri</vt:lpstr>
      <vt:lpstr>Century Gothic</vt:lpstr>
      <vt:lpstr>Century Gothic (Body)</vt:lpstr>
      <vt:lpstr>Times New Roman</vt:lpstr>
      <vt:lpstr>Wingdings</vt:lpstr>
      <vt:lpstr>Apothecary</vt:lpstr>
      <vt:lpstr>Bitmap Image</vt:lpstr>
      <vt:lpstr>NORMALISASI</vt:lpstr>
      <vt:lpstr>Tujuan perkuliahan: </vt:lpstr>
      <vt:lpstr>1. Konsep Normalisasi Dan Ketergantungan Fungsional</vt:lpstr>
      <vt:lpstr>Normalisasi</vt:lpstr>
      <vt:lpstr>FUNGSI NORMALISASI</vt:lpstr>
      <vt:lpstr>Suatu rancangan database disebut buruk jika :  </vt:lpstr>
      <vt:lpstr>Tujuan Normalisasi</vt:lpstr>
      <vt:lpstr>Konsep Ketergantungan Fungsional (Functional Dependency) (1)</vt:lpstr>
      <vt:lpstr>Ketergantungan Fungsional (Functional Dependency) (2)</vt:lpstr>
      <vt:lpstr>Ketergantungan Fungsional (Functional Dependency) (3)</vt:lpstr>
      <vt:lpstr>Contoh FD 1</vt:lpstr>
      <vt:lpstr>2. Tahapan Normalisasi</vt:lpstr>
      <vt:lpstr>Tahapan Normalisasi</vt:lpstr>
      <vt:lpstr>KRITERIA TABEL NORMAL</vt:lpstr>
      <vt:lpstr>Contoh relasi normal dan tidak normal</vt:lpstr>
      <vt:lpstr>TABEL UNIVERSAL</vt:lpstr>
      <vt:lpstr>Lossless-Join Decomposition</vt:lpstr>
      <vt:lpstr>DEKOMPOSISI AMAN dan tidak aman </vt:lpstr>
      <vt:lpstr>Dependency Preservation</vt:lpstr>
      <vt:lpstr>PowerPoint Presentation</vt:lpstr>
      <vt:lpstr>3. normalisasi pertama (1 NF)</vt:lpstr>
      <vt:lpstr>NormalISASI Pertama  (1st Normal Form) </vt:lpstr>
      <vt:lpstr>Langkah pada NormalISASI Pertama  (1st Normal Form) </vt:lpstr>
      <vt:lpstr>Contoh 1 (atribut multi-value)</vt:lpstr>
      <vt:lpstr>Contoh 1 (atribut multi-value)</vt:lpstr>
      <vt:lpstr>Contoh 1 (samb…)</vt:lpstr>
      <vt:lpstr>Contoh 2 (composite)</vt:lpstr>
      <vt:lpstr>4. normalisasi KEDUA (2 NF)</vt:lpstr>
      <vt:lpstr>Normalisasi Kedua  (2nd Normal Form) </vt:lpstr>
      <vt:lpstr>Contoh 2NF</vt:lpstr>
      <vt:lpstr>PowerPoint Presentation</vt:lpstr>
      <vt:lpstr>5. normalisasi KETIGA (3 NF)</vt:lpstr>
      <vt:lpstr>Normalisasi Ketiga  (3rd Normal Form) </vt:lpstr>
      <vt:lpstr>Contoh 3NF</vt:lpstr>
      <vt:lpstr>Penjelasan Contoh 3NF</vt:lpstr>
      <vt:lpstr>Contoh</vt:lpstr>
      <vt:lpstr>INFORMASI</vt:lpstr>
      <vt:lpstr>Latihan 1 :  Normalisasi Data Normalisasikan table berikut</vt:lpstr>
      <vt:lpstr>Normalisasi pertama</vt:lpstr>
      <vt:lpstr>Normalisasi Kedua</vt:lpstr>
      <vt:lpstr>Normalisasi Kedua</vt:lpstr>
      <vt:lpstr>PowerPoint Presentation</vt:lpstr>
      <vt:lpstr>Normalisasi Ketiga</vt:lpstr>
      <vt:lpstr>PowerPoint Presentation</vt:lpstr>
      <vt:lpstr>PowerPoint Presentation</vt:lpstr>
      <vt:lpstr>1NF</vt:lpstr>
      <vt:lpstr>2NF</vt:lpstr>
      <vt:lpstr>2NF</vt:lpstr>
      <vt:lpstr>Terimakasih </vt:lpstr>
      <vt:lpstr>referensi</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LOGIKA</dc:title>
  <dc:creator>TOSHIBA</dc:creator>
  <cp:lastModifiedBy>Dwi Puspita</cp:lastModifiedBy>
  <cp:revision>458</cp:revision>
  <cp:lastPrinted>2017-02-18T20:25:12Z</cp:lastPrinted>
  <dcterms:created xsi:type="dcterms:W3CDTF">2015-09-06T04:27:52Z</dcterms:created>
  <dcterms:modified xsi:type="dcterms:W3CDTF">2020-03-15T12:44:46Z</dcterms:modified>
</cp:coreProperties>
</file>