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95" r:id="rId3"/>
    <p:sldId id="289" r:id="rId4"/>
    <p:sldId id="302" r:id="rId5"/>
    <p:sldId id="300" r:id="rId6"/>
    <p:sldId id="290" r:id="rId7"/>
    <p:sldId id="285" r:id="rId8"/>
    <p:sldId id="301" r:id="rId9"/>
    <p:sldId id="291" r:id="rId10"/>
    <p:sldId id="286" r:id="rId11"/>
    <p:sldId id="292" r:id="rId12"/>
    <p:sldId id="287" r:id="rId13"/>
    <p:sldId id="280" r:id="rId14"/>
    <p:sldId id="281" r:id="rId15"/>
    <p:sldId id="283" r:id="rId16"/>
    <p:sldId id="275" r:id="rId17"/>
    <p:sldId id="276" r:id="rId18"/>
    <p:sldId id="277" r:id="rId19"/>
    <p:sldId id="278" r:id="rId20"/>
    <p:sldId id="299" r:id="rId21"/>
    <p:sldId id="297" r:id="rId22"/>
    <p:sldId id="298" r:id="rId23"/>
    <p:sldId id="293" r:id="rId24"/>
    <p:sldId id="294" r:id="rId25"/>
  </p:sldIdLst>
  <p:sldSz cx="9144000" cy="6858000" type="screen4x3"/>
  <p:notesSz cx="7077075" cy="9028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Mayang Anglingsari P- Basis Data - Teori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6DB5-7926-45F4-8784-585A212506B1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5785-423B-43EE-9E6C-00BDAF6D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10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Mayang Anglingsari P- Basis Data - Teori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A6D4-C849-410E-AFB0-61A834E38CAD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128713"/>
            <a:ext cx="4060825" cy="3046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344988"/>
            <a:ext cx="5661025" cy="3554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7457F-02E3-467D-8F8C-E9493EDF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20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25" y="1128713"/>
            <a:ext cx="4060825" cy="3046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</p:spTree>
    <p:extLst>
      <p:ext uri="{BB962C8B-B14F-4D97-AF65-F5344CB8AC3E}">
        <p14:creationId xmlns:p14="http://schemas.microsoft.com/office/powerpoint/2010/main" val="20095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ma Mata Kuli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E529-D53B-CC4F-BB4C-77FD2F22625B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solidFill>
                  <a:srgbClr val="2F5897"/>
                </a:solidFill>
              </a:rPr>
              <a:t>JTI </a:t>
            </a:r>
            <a:r>
              <a:rPr lang="mr-IN" dirty="0">
                <a:solidFill>
                  <a:srgbClr val="2F5897"/>
                </a:solidFill>
              </a:rPr>
              <a:t>–</a:t>
            </a:r>
            <a:r>
              <a:rPr lang="id-ID" dirty="0">
                <a:solidFill>
                  <a:srgbClr val="2F5897"/>
                </a:solidFill>
              </a:rPr>
              <a:t> Politeknik Negeri Malang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5850" y="4552794"/>
            <a:ext cx="8062625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883" y="3139439"/>
            <a:ext cx="8065477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7889636" cy="457200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spc="225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625334"/>
            <a:ext cx="7927735" cy="820900"/>
          </a:xfrm>
        </p:spPr>
        <p:txBody>
          <a:bodyPr anchor="b" anchorCtr="0"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4" y="390902"/>
            <a:ext cx="2304256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555832" y="3255013"/>
            <a:ext cx="4032448" cy="28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id-ID" sz="1350" dirty="0">
              <a:solidFill>
                <a:prstClr val="black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42804" y="3187826"/>
            <a:ext cx="7889636" cy="392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076B4"/>
              </a:buClr>
            </a:pPr>
            <a:r>
              <a:rPr lang="en-US" sz="1200" b="1" u="sng" dirty="0">
                <a:solidFill>
                  <a:prstClr val="white">
                    <a:lumMod val="50000"/>
                  </a:prstClr>
                </a:solidFill>
              </a:rPr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54234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F4D5-C164-9042-80D4-35B7BA3710E1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8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351411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9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1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D921-0F49-5F40-9C79-3458AABCA7A5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7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2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5B275-4129-4862-9D90-6E7CC2C91E3C}" type="slidenum">
              <a:rPr lang="en-US" altLang="en-US">
                <a:solidFill>
                  <a:srgbClr val="2F5897"/>
                </a:solidFill>
              </a:rPr>
              <a:pPr/>
              <a:t>‹#›</a:t>
            </a:fld>
            <a:endParaRPr lang="en-US" altLang="en-US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0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7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720C0-CB5D-4750-8E88-07D92F731BA4}" type="slidenum">
              <a:rPr lang="en-US" altLang="en-US">
                <a:solidFill>
                  <a:srgbClr val="2F5897"/>
                </a:solidFill>
              </a:rPr>
              <a:pPr/>
              <a:t>‹#›</a:t>
            </a:fld>
            <a:endParaRPr lang="en-US" altLang="en-US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3"/>
            <a:ext cx="7170208" cy="1029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C827-39D6-BA4B-88CB-CF83F8088C97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7C05-4617-D64A-8173-C36F8E8163D0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7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7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401"/>
            <a:ext cx="7696200" cy="1295401"/>
          </a:xfrm>
        </p:spPr>
        <p:txBody>
          <a:bodyPr anchor="b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3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2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2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188" baseline="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ACB0-EC8C-F24D-8B33-0F73388FBC9D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9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9" y="2438400"/>
            <a:ext cx="4040188" cy="368776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38400"/>
            <a:ext cx="4041775" cy="368776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29F4-40FE-ED40-8CC6-09D653B93C77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560-28EA-B645-8D56-BDED5ABA3334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7B48-B7FC-8147-B4D6-FF6DEF628229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59BE-C7B3-8D47-90E7-289B88BF52BA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1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1" y="2971800"/>
            <a:ext cx="2298634" cy="17526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1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030-E9C3-CC41-9663-F12C5392D2C0}" type="datetime1">
              <a:rPr lang="id-ID" smtClean="0">
                <a:solidFill>
                  <a:srgbClr val="2F5897"/>
                </a:solidFill>
              </a:rPr>
              <a:pPr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8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cap="all" spc="188" baseline="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2"/>
            <a:ext cx="7328514" cy="523043"/>
          </a:xfrm>
        </p:spPr>
        <p:txBody>
          <a:bodyPr anchor="ctr" anchorCtr="0"/>
          <a:lstStyle>
            <a:lvl1pPr algn="ctr"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fld id="{7655E488-F5F5-D341-BCBC-55420D805977}" type="datetime1">
              <a:rPr lang="id-ID" smtClean="0">
                <a:solidFill>
                  <a:srgbClr val="2F5897"/>
                </a:solidFill>
              </a:rPr>
              <a:pPr defTabSz="685800"/>
              <a:t>02/05/21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fld id="{C5D243CA-806E-402E-87EA-B001B6507DFC}" type="slidenum">
              <a:rPr lang="id-ID" smtClean="0">
                <a:solidFill>
                  <a:srgbClr val="2F5897"/>
                </a:solidFill>
              </a:rPr>
              <a:pPr defTabSz="685800"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4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52" y="278166"/>
            <a:ext cx="1152128" cy="11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2625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64592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id-ID" i="1" dirty="0"/>
              <a:t>Tim Ajar </a:t>
            </a:r>
            <a:r>
              <a:rPr lang="id-ID" i="1" dirty="0" err="1"/>
              <a:t>B</a:t>
            </a:r>
            <a:r>
              <a:rPr lang="en-US" i="1" dirty="0"/>
              <a:t>a</a:t>
            </a:r>
            <a:r>
              <a:rPr lang="id-ID" i="1" dirty="0"/>
              <a:t>sis Data </a:t>
            </a:r>
            <a:r>
              <a:rPr lang="id-ID" i="1" dirty="0" err="1"/>
              <a:t>J</a:t>
            </a:r>
            <a:r>
              <a:rPr lang="en-US" i="1" dirty="0"/>
              <a:t>t</a:t>
            </a:r>
            <a:r>
              <a:rPr lang="id-ID" i="1" dirty="0"/>
              <a:t>i-</a:t>
            </a:r>
            <a:r>
              <a:rPr lang="id-ID" i="1" dirty="0" err="1"/>
              <a:t>Polinema</a:t>
            </a:r>
            <a:endParaRPr lang="id-ID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529" y="3645024"/>
            <a:ext cx="5945801" cy="492896"/>
          </a:xfrm>
        </p:spPr>
        <p:txBody>
          <a:bodyPr anchor="ctr"/>
          <a:lstStyle/>
          <a:p>
            <a:r>
              <a:rPr lang="en-US" sz="3000" b="1" dirty="0"/>
              <a:t>Select join</a:t>
            </a:r>
            <a:endParaRPr lang="id-ID" sz="3000" b="1" dirty="0"/>
          </a:p>
        </p:txBody>
      </p:sp>
    </p:spTree>
    <p:extLst>
      <p:ext uri="{BB962C8B-B14F-4D97-AF65-F5344CB8AC3E}">
        <p14:creationId xmlns:p14="http://schemas.microsoft.com/office/powerpoint/2010/main" val="760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4C7-0A02-4F16-866A-3ACEB8BD9E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RIGHT OUTER JOIN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3378054-8595-074D-A722-91E0F90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7" y="1939510"/>
            <a:ext cx="8701900" cy="39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 err="1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err="1">
                <a:solidFill>
                  <a:schemeClr val="tx1"/>
                </a:solidFill>
              </a:rPr>
              <a:t>Full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r>
              <a:rPr lang="id-ID" b="1" dirty="0">
                <a:solidFill>
                  <a:schemeClr val="tx1"/>
                </a:solidFill>
              </a:rPr>
              <a:t> (atau </a:t>
            </a:r>
            <a:r>
              <a:rPr lang="id-ID" b="1" dirty="0" err="1">
                <a:solidFill>
                  <a:schemeClr val="tx1"/>
                </a:solidFill>
              </a:rPr>
              <a:t>full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r>
              <a:rPr lang="id-ID" b="1" dirty="0">
                <a:solidFill>
                  <a:schemeClr val="tx1"/>
                </a:solidFill>
              </a:rPr>
              <a:t>) </a:t>
            </a:r>
            <a:r>
              <a:rPr lang="id-ID" dirty="0">
                <a:solidFill>
                  <a:schemeClr val="tx1"/>
                </a:solidFill>
              </a:rPr>
              <a:t>pada </a:t>
            </a:r>
            <a:r>
              <a:rPr lang="id-ID" dirty="0" err="1">
                <a:solidFill>
                  <a:schemeClr val="tx1"/>
                </a:solidFill>
              </a:rPr>
              <a:t>hakekatnya</a:t>
            </a:r>
            <a:r>
              <a:rPr lang="id-ID" dirty="0">
                <a:solidFill>
                  <a:schemeClr val="tx1"/>
                </a:solidFill>
              </a:rPr>
              <a:t> merupakan kombinasi dari </a:t>
            </a:r>
            <a:r>
              <a:rPr lang="id-ID" dirty="0" err="1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dan </a:t>
            </a:r>
            <a:r>
              <a:rPr lang="id-ID" dirty="0" err="1">
                <a:solidFill>
                  <a:schemeClr val="tx1"/>
                </a:solidFill>
              </a:rPr>
              <a:t>right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S</a:t>
            </a:r>
            <a:r>
              <a:rPr lang="id-ID" u="sng" dirty="0" err="1">
                <a:solidFill>
                  <a:schemeClr val="tx1"/>
                </a:solidFill>
              </a:rPr>
              <a:t>yntax</a:t>
            </a:r>
            <a:br>
              <a:rPr lang="id-ID" u="sng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FULL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</a:p>
          <a:p>
            <a:endParaRPr lang="id-ID" i="1" dirty="0">
              <a:solidFill>
                <a:schemeClr val="tx1"/>
              </a:solidFill>
            </a:endParaRPr>
          </a:p>
          <a:p>
            <a:r>
              <a:rPr lang="id-ID" dirty="0" err="1">
                <a:solidFill>
                  <a:srgbClr val="C00000"/>
                </a:solidFill>
              </a:rPr>
              <a:t>MySQL</a:t>
            </a:r>
            <a:r>
              <a:rPr lang="id-ID" dirty="0">
                <a:solidFill>
                  <a:srgbClr val="C00000"/>
                </a:solidFill>
              </a:rPr>
              <a:t> tidak </a:t>
            </a:r>
            <a:r>
              <a:rPr lang="id-ID" dirty="0" err="1">
                <a:solidFill>
                  <a:srgbClr val="C00000"/>
                </a:solidFill>
              </a:rPr>
              <a:t>support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syntax</a:t>
            </a:r>
            <a:r>
              <a:rPr lang="id-ID" dirty="0">
                <a:solidFill>
                  <a:srgbClr val="C00000"/>
                </a:solidFill>
              </a:rPr>
              <a:t> FULL OUTER JOIN!</a:t>
            </a:r>
          </a:p>
          <a:p>
            <a:endParaRPr lang="id-ID" i="1" dirty="0">
              <a:solidFill>
                <a:srgbClr val="C00000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Cara:</a:t>
            </a:r>
          </a:p>
          <a:p>
            <a:pPr marL="308610" lvl="1" indent="0">
              <a:buNone/>
            </a:pPr>
            <a:r>
              <a:rPr lang="id-ID" i="1" dirty="0"/>
              <a:t>{LEFT OUTER JOIN}</a:t>
            </a:r>
          </a:p>
          <a:p>
            <a:pPr marL="308610" lvl="1" indent="0">
              <a:buNone/>
            </a:pPr>
            <a:r>
              <a:rPr lang="id-ID" b="1" i="1" dirty="0"/>
              <a:t>UNION ALL</a:t>
            </a:r>
          </a:p>
          <a:p>
            <a:pPr marL="308610" lvl="1" indent="0">
              <a:buNone/>
            </a:pPr>
            <a:r>
              <a:rPr lang="id-ID" i="1" dirty="0"/>
              <a:t>{RIGHT OUTER JOIN}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11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98579" y="2254677"/>
            <a:ext cx="3003300" cy="1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EC11-BEED-4CAD-89AB-B4D78B4606C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FULL JOIN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950" dirty="0" err="1">
                <a:solidFill>
                  <a:schemeClr val="tx1"/>
                </a:solidFill>
              </a:rPr>
              <a:t>Informasi</a:t>
            </a:r>
            <a:r>
              <a:rPr lang="en-GB" sz="1950" dirty="0">
                <a:solidFill>
                  <a:schemeClr val="tx1"/>
                </a:solidFill>
              </a:rPr>
              <a:t> yang </a:t>
            </a:r>
            <a:r>
              <a:rPr lang="en-GB" sz="1950" dirty="0" err="1">
                <a:solidFill>
                  <a:schemeClr val="tx1"/>
                </a:solidFill>
              </a:rPr>
              <a:t>ditampilkan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adalah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dari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kedua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tabel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baik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kiri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maupun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kanan</a:t>
            </a:r>
            <a:r>
              <a:rPr lang="en-GB" sz="1950" dirty="0">
                <a:solidFill>
                  <a:schemeClr val="tx1"/>
                </a:solidFill>
              </a:rPr>
              <a:t> statement full join </a:t>
            </a:r>
            <a:r>
              <a:rPr lang="en-GB" sz="1950" dirty="0" err="1">
                <a:solidFill>
                  <a:schemeClr val="tx1"/>
                </a:solidFill>
              </a:rPr>
              <a:t>dengan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pasangannya</a:t>
            </a:r>
            <a:r>
              <a:rPr lang="en-GB" sz="195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GB" sz="1650" dirty="0" err="1">
                <a:solidFill>
                  <a:schemeClr val="tx1"/>
                </a:solidFill>
              </a:rPr>
              <a:t>Bagi</a:t>
            </a:r>
            <a:r>
              <a:rPr lang="en-GB" sz="1650" dirty="0">
                <a:solidFill>
                  <a:schemeClr val="tx1"/>
                </a:solidFill>
              </a:rPr>
              <a:t> data yang </a:t>
            </a:r>
            <a:r>
              <a:rPr lang="en-GB" sz="1650" dirty="0" err="1">
                <a:solidFill>
                  <a:schemeClr val="tx1"/>
                </a:solidFill>
              </a:rPr>
              <a:t>tidak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memiliki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pasangan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akan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diberi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pasangan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dengan</a:t>
            </a:r>
            <a:r>
              <a:rPr lang="en-GB" sz="1650" dirty="0">
                <a:solidFill>
                  <a:schemeClr val="tx1"/>
                </a:solidFill>
              </a:rPr>
              <a:t> NULL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50" dirty="0" err="1">
                <a:solidFill>
                  <a:schemeClr val="tx1"/>
                </a:solidFill>
              </a:rPr>
              <a:t>Contoh</a:t>
            </a: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SELECT M.NIM, </a:t>
            </a:r>
            <a:r>
              <a:rPr lang="en-US" sz="1950" dirty="0" err="1">
                <a:solidFill>
                  <a:schemeClr val="tx1"/>
                </a:solidFill>
              </a:rPr>
              <a:t>M.nama</a:t>
            </a:r>
            <a:r>
              <a:rPr lang="en-US" sz="195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	</a:t>
            </a:r>
            <a:r>
              <a:rPr lang="en-US" sz="1950" dirty="0" err="1">
                <a:solidFill>
                  <a:schemeClr val="tx1"/>
                </a:solidFill>
              </a:rPr>
              <a:t>K.IdKelas</a:t>
            </a:r>
            <a:r>
              <a:rPr lang="en-US" sz="1950" dirty="0">
                <a:solidFill>
                  <a:schemeClr val="tx1"/>
                </a:solidFill>
              </a:rPr>
              <a:t>, </a:t>
            </a:r>
            <a:r>
              <a:rPr lang="en-US" sz="1950" dirty="0" err="1">
                <a:solidFill>
                  <a:schemeClr val="tx1"/>
                </a:solidFill>
              </a:rPr>
              <a:t>K.Nilai</a:t>
            </a: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FROM </a:t>
            </a:r>
            <a:r>
              <a:rPr lang="en-US" sz="1950" dirty="0" err="1">
                <a:solidFill>
                  <a:schemeClr val="tx1"/>
                </a:solidFill>
              </a:rPr>
              <a:t>Mahasiswa</a:t>
            </a:r>
            <a:r>
              <a:rPr lang="en-US" sz="1950" dirty="0">
                <a:solidFill>
                  <a:schemeClr val="tx1"/>
                </a:solidFill>
              </a:rPr>
              <a:t> M Full join KRS 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On M.NIM = K.NIM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WHERE Nama like ‘%a%’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50" dirty="0" err="1">
                <a:solidFill>
                  <a:schemeClr val="tx1"/>
                </a:solidFill>
              </a:rPr>
              <a:t>Ingat</a:t>
            </a:r>
            <a:r>
              <a:rPr lang="en-US" sz="1950" dirty="0">
                <a:solidFill>
                  <a:schemeClr val="tx1"/>
                </a:solidFill>
              </a:rPr>
              <a:t>! Di MySQL (dan MariaDB?) </a:t>
            </a:r>
            <a:r>
              <a:rPr lang="en-US" sz="1950" dirty="0" err="1">
                <a:solidFill>
                  <a:schemeClr val="tx1"/>
                </a:solidFill>
              </a:rPr>
              <a:t>saat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ini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belum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mendukung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sintaksis</a:t>
            </a:r>
            <a:r>
              <a:rPr lang="en-US" sz="1950" dirty="0">
                <a:solidFill>
                  <a:schemeClr val="tx1"/>
                </a:solidFill>
              </a:rPr>
              <a:t> FULL JOIN. </a:t>
            </a:r>
          </a:p>
          <a:p>
            <a:pPr lvl="1">
              <a:lnSpc>
                <a:spcPct val="90000"/>
              </a:lnSpc>
            </a:pPr>
            <a:r>
              <a:rPr lang="en-US" sz="1650" dirty="0" err="1">
                <a:solidFill>
                  <a:schemeClr val="tx1"/>
                </a:solidFill>
              </a:rPr>
              <a:t>Gunakan</a:t>
            </a:r>
            <a:r>
              <a:rPr lang="en-US" sz="1650" dirty="0">
                <a:solidFill>
                  <a:schemeClr val="tx1"/>
                </a:solidFill>
              </a:rPr>
              <a:t> UNION ALL </a:t>
            </a:r>
            <a:r>
              <a:rPr lang="en-US" sz="1650" dirty="0" err="1">
                <a:solidFill>
                  <a:schemeClr val="tx1"/>
                </a:solidFill>
              </a:rPr>
              <a:t>untuk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mengakalinya</a:t>
            </a:r>
            <a:r>
              <a:rPr lang="en-US" sz="16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13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C55-6553-415F-9FA1-BFAAAC6E43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SELECT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Tabel1.Kolom1, Tabel1.Kolom2, …, Tabel1.Kolomn,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Tabel2.Kolom1, Tabel2.Kolom2, …, Tabel2.Kolomn,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Tabeln.Kolom1, Tabeln.Kolom2, …, </a:t>
            </a:r>
            <a:r>
              <a:rPr lang="en-GB" sz="1950" dirty="0" err="1">
                <a:solidFill>
                  <a:schemeClr val="tx1"/>
                </a:solidFill>
              </a:rPr>
              <a:t>Tabeln.Kolomn</a:t>
            </a:r>
            <a:endParaRPr lang="en-GB" sz="195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FROM </a:t>
            </a:r>
            <a:r>
              <a:rPr lang="en-GB" sz="1950" dirty="0">
                <a:solidFill>
                  <a:schemeClr val="tx1"/>
                </a:solidFill>
              </a:rPr>
              <a:t>Tabel1, Tabel2,…, </a:t>
            </a:r>
            <a:r>
              <a:rPr lang="en-GB" sz="1950" dirty="0" err="1">
                <a:solidFill>
                  <a:schemeClr val="tx1"/>
                </a:solidFill>
              </a:rPr>
              <a:t>Tabeln</a:t>
            </a:r>
            <a:endParaRPr lang="en-GB" sz="195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[WHERE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kondisi</a:t>
            </a:r>
            <a:r>
              <a:rPr lang="en-GB" sz="1950" dirty="0">
                <a:solidFill>
                  <a:schemeClr val="tx1"/>
                </a:solidFill>
              </a:rPr>
              <a:t>];</a:t>
            </a:r>
            <a:endParaRPr lang="en-US" sz="19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9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6AE2-962C-4425-A325-45B02A8C536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000250"/>
          <a:ext cx="5029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Bitmap Image" r:id="rId3" imgW="3847619" imgH="3591426" progId="Paint.Picture">
                  <p:embed/>
                </p:oleObj>
              </mc:Choice>
              <mc:Fallback>
                <p:oleObj name="Bitmap Image" r:id="rId3" imgW="3847619" imgH="359142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00250"/>
                        <a:ext cx="5029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24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6841-8607-4B34-964A-377E260032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PENGGUNAAN ALIAS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b="1" dirty="0">
                <a:solidFill>
                  <a:schemeClr val="tx1"/>
                </a:solidFill>
              </a:rPr>
              <a:t>SELECT</a:t>
            </a:r>
            <a:r>
              <a:rPr lang="en-GB" dirty="0">
                <a:solidFill>
                  <a:schemeClr val="tx1"/>
                </a:solidFill>
              </a:rPr>
              <a:t> alias1.kolom, alias2.kolom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FROM</a:t>
            </a:r>
            <a:r>
              <a:rPr lang="en-GB" dirty="0">
                <a:solidFill>
                  <a:schemeClr val="tx1"/>
                </a:solidFill>
              </a:rPr>
              <a:t> tabel1 alias1, tabel2 alias2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WHERE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kondisi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SELECT M.NIM, </a:t>
            </a:r>
            <a:r>
              <a:rPr lang="en-US" dirty="0" err="1">
                <a:solidFill>
                  <a:schemeClr val="tx1"/>
                </a:solidFill>
              </a:rPr>
              <a:t>M.nama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K.IdKelas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K.Nilai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M, KRS K</a:t>
            </a:r>
          </a:p>
        </p:txBody>
      </p:sp>
    </p:spTree>
    <p:extLst>
      <p:ext uri="{BB962C8B-B14F-4D97-AF65-F5344CB8AC3E}">
        <p14:creationId xmlns:p14="http://schemas.microsoft.com/office/powerpoint/2010/main" val="239660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129" y="1768430"/>
            <a:ext cx="8291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dirty="0"/>
              <a:t>JOIN </a:t>
            </a:r>
            <a:r>
              <a:rPr lang="en-US" dirty="0" err="1"/>
              <a:t>atau</a:t>
            </a:r>
            <a:r>
              <a:rPr lang="en-US" dirty="0"/>
              <a:t> INNER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dirty="0"/>
              <a:t>2. LEFT JOIN </a:t>
            </a:r>
            <a:r>
              <a:rPr lang="en-US" dirty="0" err="1"/>
              <a:t>atau</a:t>
            </a:r>
            <a:r>
              <a:rPr lang="en-US" dirty="0"/>
              <a:t> LEFT OUTER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 dan juga </a:t>
            </a:r>
            <a:r>
              <a:rPr lang="en-US" dirty="0" err="1"/>
              <a:t>semua</a:t>
            </a:r>
            <a:r>
              <a:rPr lang="en-US" dirty="0"/>
              <a:t> record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dirty="0"/>
              <a:t>3. RIGHT JOIN </a:t>
            </a:r>
            <a:r>
              <a:rPr lang="en-US" dirty="0" err="1"/>
              <a:t>atau</a:t>
            </a:r>
            <a:r>
              <a:rPr lang="en-US" dirty="0"/>
              <a:t> RIGHT OUTER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pPr marL="342900" indent="-342900">
              <a:defRPr/>
            </a:pP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66391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Nilai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INNER JOIN </a:t>
            </a:r>
            <a:r>
              <a:rPr lang="en-US" dirty="0" err="1">
                <a:latin typeface="+mn-lt"/>
              </a:rPr>
              <a:t>Mahasiswa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0"/>
          <a:ext cx="4572000" cy="177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/>
                        <a:t>NIM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NAMA_MHS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KD_MK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000"/>
                        <a:t>Pipit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05DED70-E6E0-924A-8281-7215BDFD5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41988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Mahasiswa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LEFT OUTER JOIN </a:t>
            </a:r>
            <a:r>
              <a:rPr lang="en-US" dirty="0" err="1">
                <a:latin typeface="+mn-lt"/>
              </a:rPr>
              <a:t>Nilai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1"/>
          <a:ext cx="4572000" cy="248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97">
                <a:tc>
                  <a:txBody>
                    <a:bodyPr/>
                    <a:lstStyle/>
                    <a:p>
                      <a:r>
                        <a:rPr lang="en-US" sz="1400"/>
                        <a:t>NIM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NAMA_MHS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KD_MK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91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10296001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21198002</a:t>
                      </a: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400"/>
                        <a:t>Pipit</a:t>
                      </a:r>
                    </a:p>
                    <a:p>
                      <a:r>
                        <a:rPr lang="en-US" sz="1400"/>
                        <a:t>Fintri</a:t>
                      </a:r>
                    </a:p>
                    <a:p>
                      <a:r>
                        <a:rPr lang="en-US" sz="1400"/>
                        <a:t>Julizar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DCF532B-72EA-F447-89A3-AE8A577A7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30830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Nilai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RIGHT OUTER JOIN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Mahasiswa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1"/>
          <a:ext cx="4572000" cy="248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97">
                <a:tc>
                  <a:txBody>
                    <a:bodyPr/>
                    <a:lstStyle/>
                    <a:p>
                      <a:r>
                        <a:rPr lang="en-US" sz="1400"/>
                        <a:t>NIM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NAMA_MHS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KD_MK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91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10296001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21198002</a:t>
                      </a: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400"/>
                        <a:t>Pipit</a:t>
                      </a:r>
                    </a:p>
                    <a:p>
                      <a:r>
                        <a:rPr lang="en-US" sz="1400"/>
                        <a:t>Fintri</a:t>
                      </a:r>
                    </a:p>
                    <a:p>
                      <a:r>
                        <a:rPr lang="en-US" sz="1400"/>
                        <a:t>Julizar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CC1DCEC-F78E-D446-9D10-B3220860B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5948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Join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700" b="1" dirty="0">
                <a:solidFill>
                  <a:srgbClr val="FF0000"/>
                </a:solidFill>
              </a:rPr>
              <a:t>JOIN</a:t>
            </a:r>
            <a:r>
              <a:rPr lang="id-ID" sz="2700" dirty="0">
                <a:solidFill>
                  <a:schemeClr val="tx1"/>
                </a:solidFill>
              </a:rPr>
              <a:t> </a:t>
            </a:r>
            <a:r>
              <a:rPr lang="id-ID" sz="2700" dirty="0">
                <a:solidFill>
                  <a:schemeClr val="tx1"/>
                </a:solidFill>
                <a:sym typeface="Wingdings" pitchFamily="2" charset="2"/>
              </a:rPr>
              <a:t> Mengambil data yang </a:t>
            </a:r>
            <a:r>
              <a:rPr lang="id-ID" sz="2700" b="1" dirty="0">
                <a:solidFill>
                  <a:schemeClr val="tx1"/>
                </a:solidFill>
                <a:sym typeface="Wingdings" pitchFamily="2" charset="2"/>
              </a:rPr>
              <a:t>bersesuaian</a:t>
            </a:r>
            <a:r>
              <a:rPr lang="id-ID" sz="2700" dirty="0">
                <a:solidFill>
                  <a:schemeClr val="tx1"/>
                </a:solidFill>
                <a:sym typeface="Wingdings" pitchFamily="2" charset="2"/>
              </a:rPr>
              <a:t> dari 2 tabel atau lebih.</a:t>
            </a:r>
          </a:p>
          <a:p>
            <a:pPr lvl="1"/>
            <a:r>
              <a:rPr lang="id-ID" sz="2100" dirty="0">
                <a:solidFill>
                  <a:schemeClr val="tx1"/>
                </a:solidFill>
              </a:rPr>
              <a:t>Dalam 1 </a:t>
            </a:r>
            <a:r>
              <a:rPr lang="id-ID" sz="2100" dirty="0" err="1">
                <a:solidFill>
                  <a:schemeClr val="tx1"/>
                </a:solidFill>
              </a:rPr>
              <a:t>statement</a:t>
            </a:r>
            <a:endParaRPr lang="id-ID" sz="2100" dirty="0">
              <a:solidFill>
                <a:schemeClr val="tx1"/>
              </a:solidFill>
            </a:endParaRPr>
          </a:p>
          <a:p>
            <a:pPr lvl="1"/>
            <a:r>
              <a:rPr lang="id-ID" sz="2100" dirty="0">
                <a:solidFill>
                  <a:schemeClr val="tx1"/>
                </a:solidFill>
              </a:rPr>
              <a:t>Ditampilkan sebagai 1 </a:t>
            </a:r>
            <a:r>
              <a:rPr lang="id-ID" sz="2100" i="1" dirty="0" err="1">
                <a:solidFill>
                  <a:schemeClr val="tx1"/>
                </a:solidFill>
              </a:rPr>
              <a:t>result</a:t>
            </a:r>
            <a:r>
              <a:rPr lang="id-ID" sz="2100" i="1" dirty="0">
                <a:solidFill>
                  <a:schemeClr val="tx1"/>
                </a:solidFill>
              </a:rPr>
              <a:t> set</a:t>
            </a:r>
            <a:r>
              <a:rPr lang="id-ID" sz="2100" dirty="0">
                <a:solidFill>
                  <a:schemeClr val="tx1"/>
                </a:solidFill>
              </a:rPr>
              <a:t>.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id-ID" sz="2700" dirty="0">
                <a:solidFill>
                  <a:schemeClr val="tx1"/>
                </a:solidFill>
              </a:rPr>
              <a:t>Menurut </a:t>
            </a:r>
            <a:r>
              <a:rPr lang="id-ID" sz="2700" dirty="0" err="1">
                <a:solidFill>
                  <a:schemeClr val="tx1"/>
                </a:solidFill>
              </a:rPr>
              <a:t>syntaxnya</a:t>
            </a:r>
            <a:r>
              <a:rPr lang="id-ID" sz="2700" dirty="0">
                <a:solidFill>
                  <a:schemeClr val="tx1"/>
                </a:solidFill>
              </a:rPr>
              <a:t> ada 2:</a:t>
            </a:r>
          </a:p>
          <a:p>
            <a:pPr lvl="1"/>
            <a:r>
              <a:rPr lang="id-ID" sz="2400" dirty="0">
                <a:solidFill>
                  <a:schemeClr val="tx1"/>
                </a:solidFill>
              </a:rPr>
              <a:t>IMPLICIT JOIN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 Tidak ada kata JOIN di </a:t>
            </a:r>
            <a:r>
              <a:rPr lang="id-ID" sz="2400" dirty="0" err="1">
                <a:solidFill>
                  <a:schemeClr val="tx1"/>
                </a:solidFill>
                <a:sym typeface="Wingdings" pitchFamily="2" charset="2"/>
              </a:rPr>
              <a:t>statementnya</a:t>
            </a:r>
            <a:endParaRPr lang="id-ID" sz="2400" dirty="0">
              <a:solidFill>
                <a:schemeClr val="tx1"/>
              </a:solidFill>
            </a:endParaRPr>
          </a:p>
          <a:p>
            <a:pPr lvl="1"/>
            <a:r>
              <a:rPr lang="id-ID" sz="2400" b="1" dirty="0">
                <a:solidFill>
                  <a:schemeClr val="tx1"/>
                </a:solidFill>
              </a:rPr>
              <a:t>EXPLICIT JOIN </a:t>
            </a:r>
            <a:r>
              <a:rPr lang="id-ID" sz="2400" b="1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Ada kata JOIN. Standar yang baru.</a:t>
            </a:r>
            <a:endParaRPr lang="id-ID" sz="2400" b="1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id-ID" sz="2700" dirty="0" err="1">
                <a:solidFill>
                  <a:schemeClr val="tx1"/>
                </a:solidFill>
              </a:rPr>
              <a:t>Join</a:t>
            </a:r>
            <a:r>
              <a:rPr lang="id-ID" sz="2700" dirty="0">
                <a:solidFill>
                  <a:schemeClr val="tx1"/>
                </a:solidFill>
              </a:rPr>
              <a:t> dapat diklasifikasikan ke dalam dua jenis: </a:t>
            </a:r>
            <a:r>
              <a:rPr lang="id-ID" sz="2700" b="1" dirty="0">
                <a:solidFill>
                  <a:schemeClr val="tx1"/>
                </a:solidFill>
              </a:rPr>
              <a:t>INNER JOIN </a:t>
            </a:r>
            <a:r>
              <a:rPr lang="id-ID" sz="2700" dirty="0">
                <a:solidFill>
                  <a:schemeClr val="tx1"/>
                </a:solidFill>
              </a:rPr>
              <a:t>dan </a:t>
            </a:r>
            <a:r>
              <a:rPr lang="id-ID" sz="2700" b="1" dirty="0">
                <a:solidFill>
                  <a:schemeClr val="tx1"/>
                </a:solidFill>
              </a:rPr>
              <a:t>OUTER JOIN</a:t>
            </a:r>
            <a:r>
              <a:rPr lang="id-ID" sz="27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id-ID" sz="2400" dirty="0">
                <a:solidFill>
                  <a:schemeClr val="tx1"/>
                </a:solidFill>
              </a:rPr>
              <a:t>Serta 1 lagi, namun jarang digunakan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 CROSS JOIN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8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20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63023"/>
            <a:ext cx="3807317" cy="466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17" y="2061083"/>
            <a:ext cx="399335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057403"/>
            <a:ext cx="8229599" cy="3394472"/>
          </a:xfrm>
        </p:spPr>
        <p:txBody>
          <a:bodyPr/>
          <a:lstStyle/>
          <a:p>
            <a:pPr marL="85725" indent="0"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 query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JOIN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output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: [</a:t>
            </a:r>
            <a:r>
              <a:rPr lang="en-US" b="1" dirty="0">
                <a:solidFill>
                  <a:schemeClr val="tx1"/>
                </a:solidFill>
              </a:rPr>
              <a:t>Database Perusahaan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428625" indent="-342900">
              <a:buAutoNum type="alphaLcParenR"/>
            </a:pP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mempunyai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termuda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pegwai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tanggal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lahirnya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21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57" y="3880207"/>
            <a:ext cx="4658530" cy="8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73160"/>
            <a:ext cx="8229600" cy="44787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b) </a:t>
            </a: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bekerja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masing-masing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c) </a:t>
            </a: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mengenai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dikerjakan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22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73" y="4616980"/>
            <a:ext cx="6711754" cy="114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25" y="1625306"/>
            <a:ext cx="3246885" cy="22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89" y="3073505"/>
            <a:ext cx="7633742" cy="111909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Terimakasih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5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Dwi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Puspitasari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S.Kom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b="1" dirty="0" err="1">
                <a:solidFill>
                  <a:schemeClr val="tx1"/>
                </a:solidFill>
              </a:rPr>
              <a:t>Buku</a:t>
            </a:r>
            <a:r>
              <a:rPr lang="en-US" b="1" dirty="0">
                <a:solidFill>
                  <a:schemeClr val="tx1"/>
                </a:solidFill>
              </a:rPr>
              <a:t> Ajar </a:t>
            </a:r>
            <a:r>
              <a:rPr lang="en-US" b="1" dirty="0" err="1">
                <a:solidFill>
                  <a:schemeClr val="tx1"/>
                </a:solidFill>
              </a:rPr>
              <a:t>Dasar</a:t>
            </a:r>
            <a:r>
              <a:rPr lang="en-US" b="1" dirty="0">
                <a:solidFill>
                  <a:schemeClr val="tx1"/>
                </a:solidFill>
              </a:rPr>
              <a:t> Basis Data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i="1" dirty="0">
                <a:solidFill>
                  <a:schemeClr val="tx1"/>
                </a:solidFill>
              </a:rPr>
              <a:t>Program </a:t>
            </a:r>
            <a:r>
              <a:rPr lang="en-US" i="1" dirty="0" err="1">
                <a:solidFill>
                  <a:schemeClr val="tx1"/>
                </a:solidFill>
              </a:rPr>
              <a:t>Studi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Manajemen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Informatika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Politeknik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Negeri</a:t>
            </a:r>
            <a:r>
              <a:rPr lang="en-US" i="1" dirty="0">
                <a:solidFill>
                  <a:schemeClr val="tx1"/>
                </a:solidFill>
              </a:rPr>
              <a:t> Malang</a:t>
            </a:r>
            <a:r>
              <a:rPr lang="en-US" dirty="0">
                <a:solidFill>
                  <a:schemeClr val="tx1"/>
                </a:solidFill>
              </a:rPr>
              <a:t>, 2012.</a:t>
            </a:r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Fathansyah, “</a:t>
            </a:r>
            <a:r>
              <a:rPr lang="id-ID" b="1" dirty="0">
                <a:solidFill>
                  <a:schemeClr val="tx1"/>
                </a:solidFill>
              </a:rPr>
              <a:t>Basisdata Revisi Kedua</a:t>
            </a:r>
            <a:r>
              <a:rPr lang="id-ID" dirty="0">
                <a:solidFill>
                  <a:schemeClr val="tx1"/>
                </a:solidFill>
              </a:rPr>
              <a:t>”, Bandung: Informatika, 2015.</a:t>
            </a:r>
            <a:endParaRPr lang="en-US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08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Inner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9" y="1669774"/>
            <a:ext cx="8395900" cy="4452730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INNER JOIN </a:t>
            </a:r>
            <a:r>
              <a:rPr lang="id-ID" dirty="0">
                <a:solidFill>
                  <a:schemeClr val="tx1"/>
                </a:solidFill>
              </a:rPr>
              <a:t>pada dasarnya adalah menemukan persimpangan (irisan, </a:t>
            </a:r>
            <a:r>
              <a:rPr lang="id-ID" dirty="0" err="1">
                <a:solidFill>
                  <a:schemeClr val="tx1"/>
                </a:solidFill>
              </a:rPr>
              <a:t>intersection</a:t>
            </a:r>
            <a:r>
              <a:rPr lang="id-ID" dirty="0">
                <a:solidFill>
                  <a:schemeClr val="tx1"/>
                </a:solidFill>
              </a:rPr>
              <a:t>) antara dua buah tabel atau lebih.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d-ID" u="sng" dirty="0">
                <a:solidFill>
                  <a:schemeClr val="tx1"/>
                </a:solidFill>
              </a:rPr>
              <a:t>Cara 1 </a:t>
            </a:r>
            <a:r>
              <a:rPr lang="id-ID" u="sng" dirty="0" err="1">
                <a:solidFill>
                  <a:schemeClr val="tx1"/>
                </a:solidFill>
              </a:rPr>
              <a:t>Explicit</a:t>
            </a:r>
            <a:r>
              <a:rPr lang="id-ID" u="sng" dirty="0">
                <a:solidFill>
                  <a:schemeClr val="tx1"/>
                </a:solidFill>
              </a:rPr>
              <a:t> </a:t>
            </a:r>
            <a:r>
              <a:rPr lang="id-ID" u="sng" dirty="0" err="1">
                <a:solidFill>
                  <a:schemeClr val="tx1"/>
                </a:solidFill>
              </a:rPr>
              <a:t>Join</a:t>
            </a:r>
            <a:r>
              <a:rPr lang="id-ID" u="sng" dirty="0">
                <a:solidFill>
                  <a:schemeClr val="tx1"/>
                </a:solidFill>
              </a:rPr>
              <a:t>: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INNER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d-ID" u="sng" dirty="0">
                <a:solidFill>
                  <a:schemeClr val="tx1"/>
                </a:solidFill>
              </a:rPr>
              <a:t>Cara 2: </a:t>
            </a:r>
            <a:r>
              <a:rPr lang="id-ID" u="sng" dirty="0" err="1">
                <a:solidFill>
                  <a:schemeClr val="tx1"/>
                </a:solidFill>
              </a:rPr>
              <a:t>Implicit</a:t>
            </a:r>
            <a:r>
              <a:rPr lang="id-ID" u="sng" dirty="0">
                <a:solidFill>
                  <a:schemeClr val="tx1"/>
                </a:solidFill>
              </a:rPr>
              <a:t> </a:t>
            </a:r>
            <a:r>
              <a:rPr lang="id-ID" u="sng" dirty="0" err="1">
                <a:solidFill>
                  <a:schemeClr val="tx1"/>
                </a:solidFill>
              </a:rPr>
              <a:t>Join</a:t>
            </a:r>
            <a:r>
              <a:rPr lang="id-ID" u="sng" dirty="0">
                <a:solidFill>
                  <a:schemeClr val="tx1"/>
                </a:solidFill>
              </a:rPr>
              <a:t>: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r1,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chemeClr val="tx1"/>
                </a:solidFill>
              </a:rPr>
              <a:t> r1.key = r2.key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777" y="3030487"/>
            <a:ext cx="3143642" cy="21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6F8EEE-B642-8243-822E-F2A36D8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INNER JOIN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3598DA6-A56A-7242-A4F4-216577E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4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29A6F9D-A546-C945-9922-AB93DE78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0" y="3314106"/>
            <a:ext cx="5156549" cy="3042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D0285F0A-A61B-1B46-9D23-96636808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25" y="1166069"/>
            <a:ext cx="2674880" cy="1864310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5B59946E-A3D6-5B44-A306-89D95DA6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9" y="1166069"/>
            <a:ext cx="2654998" cy="26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477956"/>
          </a:xfrm>
        </p:spPr>
        <p:txBody>
          <a:bodyPr>
            <a:normAutofit fontScale="77500" lnSpcReduction="20000"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OUTER JOIN</a:t>
            </a:r>
            <a:r>
              <a:rPr lang="id-ID" sz="2400" dirty="0">
                <a:solidFill>
                  <a:schemeClr val="tx1"/>
                </a:solidFill>
              </a:rPr>
              <a:t> dibagi menjadi 2: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1. </a:t>
            </a:r>
            <a:r>
              <a:rPr lang="id-ID" sz="1800" b="1" dirty="0">
                <a:solidFill>
                  <a:schemeClr val="tx1"/>
                </a:solidFill>
              </a:rPr>
              <a:t>LEFT</a:t>
            </a:r>
            <a:r>
              <a:rPr lang="id-ID" sz="1800" dirty="0">
                <a:solidFill>
                  <a:schemeClr val="tx1"/>
                </a:solidFill>
              </a:rPr>
              <a:t> OUTER JOIN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2. </a:t>
            </a:r>
            <a:r>
              <a:rPr lang="id-ID" sz="1800" b="1" dirty="0">
                <a:solidFill>
                  <a:schemeClr val="tx1"/>
                </a:solidFill>
              </a:rPr>
              <a:t>RIGHT</a:t>
            </a:r>
            <a:r>
              <a:rPr lang="id-ID" sz="1800" dirty="0">
                <a:solidFill>
                  <a:schemeClr val="tx1"/>
                </a:solidFill>
              </a:rPr>
              <a:t> OUTER JOIN</a:t>
            </a:r>
          </a:p>
          <a:p>
            <a:pPr lvl="1"/>
            <a:endParaRPr lang="id-ID" sz="1800" dirty="0">
              <a:solidFill>
                <a:schemeClr val="tx1"/>
              </a:solidFill>
            </a:endParaRPr>
          </a:p>
          <a:p>
            <a:r>
              <a:rPr lang="id-ID" sz="2100" dirty="0">
                <a:solidFill>
                  <a:schemeClr val="tx1"/>
                </a:solidFill>
              </a:rPr>
              <a:t>Pada intinya adalah mengembalikan: 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Baris-baris yang bersesuaian + semua baris yang </a:t>
            </a:r>
            <a:r>
              <a:rPr lang="id-ID" sz="1800" b="1" dirty="0">
                <a:solidFill>
                  <a:schemeClr val="tx1"/>
                </a:solidFill>
              </a:rPr>
              <a:t>tidak</a:t>
            </a:r>
            <a:r>
              <a:rPr lang="id-ID" sz="1800" dirty="0">
                <a:solidFill>
                  <a:schemeClr val="tx1"/>
                </a:solidFill>
              </a:rPr>
              <a:t> bersesuaian di tabel kanan/kiri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5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E869358-A87D-AA4A-B2EA-7710F1733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051" y="3712759"/>
            <a:ext cx="2615245" cy="169412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226813B-8311-0D48-A545-8AD6120C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18" y="3172971"/>
            <a:ext cx="2595331" cy="1544976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F63B7A0-8A17-6C4F-8329-212FCC0C7B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03207" y="4856170"/>
            <a:ext cx="2734752" cy="1682743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BD2D3F62-0FC3-6941-B448-725813B0BF6E}"/>
              </a:ext>
            </a:extLst>
          </p:cNvPr>
          <p:cNvSpPr txBox="1"/>
          <p:nvPr/>
        </p:nvSpPr>
        <p:spPr>
          <a:xfrm>
            <a:off x="6745360" y="3760793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LEFT</a:t>
            </a:r>
            <a:r>
              <a:rPr lang="id-ID" b="1" dirty="0"/>
              <a:t> OUTER JOIN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E2FABA38-B3C5-6F43-A865-199C9E9E5E5D}"/>
              </a:ext>
            </a:extLst>
          </p:cNvPr>
          <p:cNvSpPr txBox="1"/>
          <p:nvPr/>
        </p:nvSpPr>
        <p:spPr>
          <a:xfrm>
            <a:off x="6608614" y="551287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RIGHT</a:t>
            </a:r>
            <a:r>
              <a:rPr lang="id-ID" b="1" dirty="0"/>
              <a:t> OUTER JOIN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C21232D1-1EA5-F845-9D6C-EC86D5BB63D9}"/>
              </a:ext>
            </a:extLst>
          </p:cNvPr>
          <p:cNvSpPr txBox="1"/>
          <p:nvPr/>
        </p:nvSpPr>
        <p:spPr>
          <a:xfrm>
            <a:off x="1293154" y="540688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INNER JOIN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70086A7A-5BE0-DE4B-AC83-453987902932}"/>
              </a:ext>
            </a:extLst>
          </p:cNvPr>
          <p:cNvSpPr/>
          <p:nvPr/>
        </p:nvSpPr>
        <p:spPr>
          <a:xfrm>
            <a:off x="3564835" y="3034748"/>
            <a:ext cx="53008" cy="350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39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99560"/>
          </a:xfrm>
        </p:spPr>
        <p:txBody>
          <a:bodyPr/>
          <a:lstStyle/>
          <a:p>
            <a:pPr marL="85725" indent="0">
              <a:buNone/>
            </a:pPr>
            <a:r>
              <a:rPr lang="id-ID" b="1" dirty="0">
                <a:solidFill>
                  <a:srgbClr val="FF0000"/>
                </a:solidFill>
              </a:rPr>
              <a:t>LEFT OUTER JOIN (atau LEFT JOIN) </a:t>
            </a:r>
            <a:r>
              <a:rPr lang="id-ID" dirty="0">
                <a:solidFill>
                  <a:schemeClr val="tx1"/>
                </a:solidFill>
              </a:rPr>
              <a:t>mengembalikan semua nilai dari tabel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kiri ditambah dengan nilai dari tabel kanan yang sesuai (atau NULL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jika tidak ada nilai yang sesuai). </a:t>
            </a: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id-ID" u="sng" dirty="0" err="1">
                <a:solidFill>
                  <a:schemeClr val="tx1"/>
                </a:solidFill>
              </a:rPr>
              <a:t>Syntax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6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1279" y="3164329"/>
            <a:ext cx="3569380" cy="21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12C-BAFB-4CA6-82CF-95580F569C6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LEFT 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14635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 err="1">
                <a:solidFill>
                  <a:schemeClr val="tx1"/>
                </a:solidFill>
              </a:rPr>
              <a:t>Informasi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ditampilkan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GB" b="1" dirty="0" err="1">
                <a:solidFill>
                  <a:schemeClr val="tx1"/>
                </a:solidFill>
                <a:sym typeface="Wingdings" pitchFamily="2" charset="2"/>
              </a:rPr>
              <a:t>S</a:t>
            </a:r>
            <a:r>
              <a:rPr lang="en-GB" b="1" dirty="0" err="1">
                <a:solidFill>
                  <a:schemeClr val="tx1"/>
                </a:solidFill>
              </a:rPr>
              <a:t>emua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tabel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sebelah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kiri</a:t>
            </a:r>
            <a:r>
              <a:rPr lang="en-GB" dirty="0">
                <a:solidFill>
                  <a:schemeClr val="tx1"/>
                </a:solidFill>
              </a:rPr>
              <a:t> kata JOIN </a:t>
            </a:r>
            <a:r>
              <a:rPr lang="en-GB" dirty="0" err="1">
                <a:solidFill>
                  <a:schemeClr val="tx1"/>
                </a:solidFill>
              </a:rPr>
              <a:t>beserta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pasangannya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sebelah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kanan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GB" sz="1600" dirty="0" err="1">
                <a:solidFill>
                  <a:schemeClr val="tx1"/>
                </a:solidFill>
              </a:rPr>
              <a:t>Jika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ada</a:t>
            </a:r>
            <a:r>
              <a:rPr lang="en-GB" sz="1600" dirty="0">
                <a:solidFill>
                  <a:schemeClr val="tx1"/>
                </a:solidFill>
              </a:rPr>
              <a:t> yang </a:t>
            </a:r>
            <a:r>
              <a:rPr lang="en-GB" sz="1600" dirty="0" err="1">
                <a:solidFill>
                  <a:schemeClr val="tx1"/>
                </a:solidFill>
              </a:rPr>
              <a:t>tidak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memiliki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pasangan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maka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akan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dipasangkan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dengan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nilai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NULL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891DC4E-A0F5-7A47-9944-D0B42B31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3412412"/>
            <a:ext cx="5206549" cy="1833113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9F3ABDF-FA52-0B48-98C9-0435EBD521C4}"/>
              </a:ext>
            </a:extLst>
          </p:cNvPr>
          <p:cNvSpPr/>
          <p:nvPr/>
        </p:nvSpPr>
        <p:spPr>
          <a:xfrm>
            <a:off x="395055" y="4649178"/>
            <a:ext cx="5237621" cy="2373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9A652F9-9EC5-964D-9045-77670640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49" y="3385422"/>
            <a:ext cx="3023051" cy="29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12C-BAFB-4CA6-82CF-95580F569C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LEFT OUTER JOIN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2B2BBC7D-5046-804D-BEAE-6CED1B3A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9" y="1952740"/>
            <a:ext cx="7802691" cy="36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Right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id-ID" b="1" dirty="0" err="1">
                <a:solidFill>
                  <a:srgbClr val="FF0000"/>
                </a:solidFill>
              </a:rPr>
              <a:t>Right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outer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join</a:t>
            </a:r>
            <a:r>
              <a:rPr lang="id-ID" b="1" dirty="0">
                <a:solidFill>
                  <a:srgbClr val="FF0000"/>
                </a:solidFill>
              </a:rPr>
              <a:t> (atau </a:t>
            </a:r>
            <a:r>
              <a:rPr lang="id-ID" b="1" dirty="0" err="1">
                <a:solidFill>
                  <a:srgbClr val="FF0000"/>
                </a:solidFill>
              </a:rPr>
              <a:t>right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join</a:t>
            </a:r>
            <a:r>
              <a:rPr lang="id-ID" b="1" dirty="0">
                <a:solidFill>
                  <a:srgbClr val="FF0000"/>
                </a:solidFill>
              </a:rPr>
              <a:t>) </a:t>
            </a:r>
            <a:r>
              <a:rPr lang="id-ID" dirty="0">
                <a:solidFill>
                  <a:schemeClr val="tx1"/>
                </a:solidFill>
              </a:rPr>
              <a:t>pada dasarnya sama seperti </a:t>
            </a:r>
            <a:r>
              <a:rPr lang="id-ID" dirty="0" err="1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,  namun dalam bentuk terbalik—kanan dan kiri.</a:t>
            </a: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S</a:t>
            </a:r>
            <a:r>
              <a:rPr lang="id-ID" u="sng" dirty="0" err="1">
                <a:solidFill>
                  <a:schemeClr val="tx1"/>
                </a:solidFill>
              </a:rPr>
              <a:t>yntax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RIGHT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  <a:br>
              <a:rPr lang="id-ID" i="1" dirty="0"/>
            </a:br>
            <a:r>
              <a:rPr lang="id-ID" i="1" dirty="0"/>
              <a:t> </a:t>
            </a:r>
            <a:endParaRPr lang="en-US" dirty="0"/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9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12974" y="2990866"/>
            <a:ext cx="3724275" cy="24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139</TotalTime>
  <Words>1078</Words>
  <Application>Microsoft Macintosh PowerPoint</Application>
  <PresentationFormat>Tampilan Layar (4:3)</PresentationFormat>
  <Paragraphs>259</Paragraphs>
  <Slides>24</Slides>
  <Notes>1</Notes>
  <HiddenSlides>0</HiddenSlides>
  <MMClips>0</MMClips>
  <ScaleCrop>false</ScaleCrop>
  <HeadingPairs>
    <vt:vector size="8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24</vt:i4>
      </vt:variant>
    </vt:vector>
  </HeadingPairs>
  <TitlesOfParts>
    <vt:vector size="32" baseType="lpstr">
      <vt:lpstr>Arial</vt:lpstr>
      <vt:lpstr>Book Antiqua</vt:lpstr>
      <vt:lpstr>Calibri</vt:lpstr>
      <vt:lpstr>Century Gothic</vt:lpstr>
      <vt:lpstr>Times New Roman</vt:lpstr>
      <vt:lpstr>Wingdings</vt:lpstr>
      <vt:lpstr>Apothecary</vt:lpstr>
      <vt:lpstr>Bitmap Image</vt:lpstr>
      <vt:lpstr>Select join</vt:lpstr>
      <vt:lpstr>Join </vt:lpstr>
      <vt:lpstr>Inner Join</vt:lpstr>
      <vt:lpstr>INNER JOIN</vt:lpstr>
      <vt:lpstr>Outer Join</vt:lpstr>
      <vt:lpstr>LEFT OUTER JOIN</vt:lpstr>
      <vt:lpstr>LEFT OUTER JOIN</vt:lpstr>
      <vt:lpstr>LEFT OUTER JOIN</vt:lpstr>
      <vt:lpstr>Right Outer Join</vt:lpstr>
      <vt:lpstr>RIGHT OUTER JOIN</vt:lpstr>
      <vt:lpstr>Outer Join</vt:lpstr>
      <vt:lpstr>FULL JOIN</vt:lpstr>
      <vt:lpstr>SYNTAX</vt:lpstr>
      <vt:lpstr>Relasi Antar Tabel</vt:lpstr>
      <vt:lpstr>PENGGUNAAN ALIAS</vt:lpstr>
      <vt:lpstr>Rangkuman &amp; Contoh syntax</vt:lpstr>
      <vt:lpstr>Rangkuman &amp; Contoh syntax</vt:lpstr>
      <vt:lpstr>Rangkuman &amp; Contoh syntax</vt:lpstr>
      <vt:lpstr>Rangkuman &amp; Contoh syntax</vt:lpstr>
      <vt:lpstr>tugas</vt:lpstr>
      <vt:lpstr>tugas</vt:lpstr>
      <vt:lpstr>Presentasi PowerPoint</vt:lpstr>
      <vt:lpstr>Terimakasih 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</dc:title>
  <dc:creator>mayang</dc:creator>
  <cp:lastModifiedBy>Yoppy Yunhasnawa</cp:lastModifiedBy>
  <cp:revision>27</cp:revision>
  <cp:lastPrinted>2017-03-19T12:03:00Z</cp:lastPrinted>
  <dcterms:created xsi:type="dcterms:W3CDTF">2017-03-19T09:15:00Z</dcterms:created>
  <dcterms:modified xsi:type="dcterms:W3CDTF">2021-05-02T16:06:58Z</dcterms:modified>
</cp:coreProperties>
</file>