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54"/>
  </p:notesMasterIdLst>
  <p:handoutMasterIdLst>
    <p:handoutMasterId r:id="rId55"/>
  </p:handoutMasterIdLst>
  <p:sldIdLst>
    <p:sldId id="257" r:id="rId5"/>
    <p:sldId id="258" r:id="rId6"/>
    <p:sldId id="277" r:id="rId7"/>
    <p:sldId id="259" r:id="rId8"/>
    <p:sldId id="260" r:id="rId9"/>
    <p:sldId id="261" r:id="rId10"/>
    <p:sldId id="262" r:id="rId11"/>
    <p:sldId id="263" r:id="rId12"/>
    <p:sldId id="264" r:id="rId13"/>
    <p:sldId id="265" r:id="rId14"/>
    <p:sldId id="278" r:id="rId15"/>
    <p:sldId id="267" r:id="rId16"/>
    <p:sldId id="279" r:id="rId17"/>
    <p:sldId id="284" r:id="rId18"/>
    <p:sldId id="285" r:id="rId19"/>
    <p:sldId id="286" r:id="rId20"/>
    <p:sldId id="298" r:id="rId21"/>
    <p:sldId id="299" r:id="rId22"/>
    <p:sldId id="300" r:id="rId23"/>
    <p:sldId id="301" r:id="rId24"/>
    <p:sldId id="302" r:id="rId25"/>
    <p:sldId id="303" r:id="rId26"/>
    <p:sldId id="304" r:id="rId27"/>
    <p:sldId id="305" r:id="rId28"/>
    <p:sldId id="306" r:id="rId29"/>
    <p:sldId id="307" r:id="rId30"/>
    <p:sldId id="308" r:id="rId31"/>
    <p:sldId id="309" r:id="rId32"/>
    <p:sldId id="280" r:id="rId33"/>
    <p:sldId id="310" r:id="rId34"/>
    <p:sldId id="281" r:id="rId35"/>
    <p:sldId id="282" r:id="rId36"/>
    <p:sldId id="283" r:id="rId37"/>
    <p:sldId id="311" r:id="rId38"/>
    <p:sldId id="287" r:id="rId39"/>
    <p:sldId id="288" r:id="rId40"/>
    <p:sldId id="289" r:id="rId41"/>
    <p:sldId id="290" r:id="rId42"/>
    <p:sldId id="291" r:id="rId43"/>
    <p:sldId id="292" r:id="rId44"/>
    <p:sldId id="293" r:id="rId45"/>
    <p:sldId id="275" r:id="rId46"/>
    <p:sldId id="294" r:id="rId47"/>
    <p:sldId id="295" r:id="rId48"/>
    <p:sldId id="296" r:id="rId49"/>
    <p:sldId id="312" r:id="rId50"/>
    <p:sldId id="313" r:id="rId51"/>
    <p:sldId id="297" r:id="rId52"/>
    <p:sldId id="276"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67A"/>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87949" autoAdjust="0"/>
  </p:normalViewPr>
  <p:slideViewPr>
    <p:cSldViewPr snapToGrid="0" showGuides="1">
      <p:cViewPr varScale="1">
        <p:scale>
          <a:sx n="109" d="100"/>
          <a:sy n="109" d="100"/>
        </p:scale>
        <p:origin x="616" y="19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00" d="100"/>
          <a:sy n="100" d="100"/>
        </p:scale>
        <p:origin x="1560" y="-146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2353A5-9F86-4E95-B7D9-67514BE85D51}" type="doc">
      <dgm:prSet loTypeId="urn:microsoft.com/office/officeart/2005/8/layout/process4" loCatId="process" qsTypeId="urn:microsoft.com/office/officeart/2005/8/quickstyle/simple1" qsCatId="simple" csTypeId="urn:microsoft.com/office/officeart/2005/8/colors/accent3_1" csCatId="accent3" phldr="1"/>
      <dgm:spPr/>
    </dgm:pt>
    <dgm:pt modelId="{A3A4F06F-E387-40EC-98C6-48913E73D25D}">
      <dgm:prSet phldrT="[Text]" custT="1"/>
      <dgm:spPr/>
      <dgm:t>
        <a:bodyPr/>
        <a:lstStyle/>
        <a:p>
          <a:r>
            <a:rPr lang="id-ID" sz="1400" dirty="0"/>
            <a:t>Model relasional pertama kali dikenalkan oleh Codd, pada tahun 1971 </a:t>
          </a:r>
        </a:p>
      </dgm:t>
    </dgm:pt>
    <dgm:pt modelId="{4640862D-AEAA-4DBF-8C97-6EF542A7281F}" type="parTrans" cxnId="{520B23CB-D7BA-4ED6-8BDA-F0EF25738709}">
      <dgm:prSet/>
      <dgm:spPr/>
      <dgm:t>
        <a:bodyPr/>
        <a:lstStyle/>
        <a:p>
          <a:endParaRPr lang="id-ID"/>
        </a:p>
      </dgm:t>
    </dgm:pt>
    <dgm:pt modelId="{9685E6D4-0E51-48A8-942C-A50DE60DF8D5}" type="sibTrans" cxnId="{520B23CB-D7BA-4ED6-8BDA-F0EF25738709}">
      <dgm:prSet/>
      <dgm:spPr/>
      <dgm:t>
        <a:bodyPr/>
        <a:lstStyle/>
        <a:p>
          <a:endParaRPr lang="id-ID"/>
        </a:p>
      </dgm:t>
    </dgm:pt>
    <dgm:pt modelId="{893B01C3-A22B-4037-91CB-F07002D5DEC1}">
      <dgm:prSet/>
      <dgm:spPr/>
      <dgm:t>
        <a:bodyPr/>
        <a:lstStyle/>
        <a:p>
          <a:r>
            <a:rPr lang="id-ID" dirty="0"/>
            <a:t>Sejak itu model relasi memainkan peranan yang sangat penting dalam berbagai perancangan basis data. Ada tiga alasan mengapa model relasi mempunyai peranan penting dalam perancangan basis data yaitu : </a:t>
          </a:r>
        </a:p>
      </dgm:t>
    </dgm:pt>
    <dgm:pt modelId="{AC0E968A-7E28-4683-8079-63167694BC99}" type="parTrans" cxnId="{8C728CD7-33D3-49D6-96B9-8AA074267871}">
      <dgm:prSet/>
      <dgm:spPr/>
      <dgm:t>
        <a:bodyPr/>
        <a:lstStyle/>
        <a:p>
          <a:endParaRPr lang="id-ID"/>
        </a:p>
      </dgm:t>
    </dgm:pt>
    <dgm:pt modelId="{14A9DE43-6CAB-4E82-A0D5-A4DB53A99D90}" type="sibTrans" cxnId="{8C728CD7-33D3-49D6-96B9-8AA074267871}">
      <dgm:prSet/>
      <dgm:spPr/>
      <dgm:t>
        <a:bodyPr/>
        <a:lstStyle/>
        <a:p>
          <a:endParaRPr lang="id-ID"/>
        </a:p>
      </dgm:t>
    </dgm:pt>
    <dgm:pt modelId="{F06AD23A-E969-4516-9C1A-2BDBBE24490A}">
      <dgm:prSet custT="1"/>
      <dgm:spPr/>
      <dgm:t>
        <a:bodyPr/>
        <a:lstStyle/>
        <a:p>
          <a:r>
            <a:rPr lang="id-ID" sz="1200" dirty="0"/>
            <a:t>Relasi merepresentasikan struktur data yang dapat dimengerti oleh user maupun designer </a:t>
          </a:r>
        </a:p>
      </dgm:t>
    </dgm:pt>
    <dgm:pt modelId="{D75F50D6-BAB6-4811-9C11-030AF417AD2F}" type="parTrans" cxnId="{68517E1B-6000-48D1-B539-FF7FCB2377F3}">
      <dgm:prSet/>
      <dgm:spPr/>
      <dgm:t>
        <a:bodyPr/>
        <a:lstStyle/>
        <a:p>
          <a:endParaRPr lang="id-ID"/>
        </a:p>
      </dgm:t>
    </dgm:pt>
    <dgm:pt modelId="{C827F50B-8EA4-4AB1-B780-FDBB2813909C}" type="sibTrans" cxnId="{68517E1B-6000-48D1-B539-FF7FCB2377F3}">
      <dgm:prSet/>
      <dgm:spPr/>
      <dgm:t>
        <a:bodyPr/>
        <a:lstStyle/>
        <a:p>
          <a:endParaRPr lang="id-ID"/>
        </a:p>
      </dgm:t>
    </dgm:pt>
    <dgm:pt modelId="{561CDE40-F6A0-4715-8862-2ECEDE83011C}">
      <dgm:prSet/>
      <dgm:spPr/>
      <dgm:t>
        <a:bodyPr/>
        <a:lstStyle/>
        <a:p>
          <a:r>
            <a:rPr lang="id-ID" dirty="0"/>
            <a:t>Model relasional mendefinisikan salah satu kriteria perancangan basis data yang penting yaitu relasi bentuk normal</a:t>
          </a:r>
        </a:p>
      </dgm:t>
    </dgm:pt>
    <dgm:pt modelId="{B08A61E1-D85A-4CFF-8770-39E71F898A5B}" type="parTrans" cxnId="{DA16AC9C-3E33-4CC0-BD1A-A08A6DE58A4F}">
      <dgm:prSet/>
      <dgm:spPr/>
      <dgm:t>
        <a:bodyPr/>
        <a:lstStyle/>
        <a:p>
          <a:endParaRPr lang="id-ID"/>
        </a:p>
      </dgm:t>
    </dgm:pt>
    <dgm:pt modelId="{AFE4B638-7804-487A-B33F-4612E2A498A0}" type="sibTrans" cxnId="{DA16AC9C-3E33-4CC0-BD1A-A08A6DE58A4F}">
      <dgm:prSet/>
      <dgm:spPr/>
      <dgm:t>
        <a:bodyPr/>
        <a:lstStyle/>
        <a:p>
          <a:endParaRPr lang="id-ID"/>
        </a:p>
      </dgm:t>
    </dgm:pt>
    <dgm:pt modelId="{E59C7459-F49D-4D94-B169-06C5CFA89084}">
      <dgm:prSet custT="1"/>
      <dgm:spPr/>
      <dgm:t>
        <a:bodyPr/>
        <a:lstStyle/>
        <a:p>
          <a:r>
            <a:rPr lang="id-ID" sz="1050" dirty="0"/>
            <a:t>Struktur data yang direpresentasikan oleh relasi dapat segera dikonversikan &amp; diimplementasikan ke RDBMS</a:t>
          </a:r>
        </a:p>
      </dgm:t>
    </dgm:pt>
    <dgm:pt modelId="{FF12492D-AE86-45C5-BB2F-6ECC1CAF9D7E}" type="parTrans" cxnId="{D22DBFE6-6635-44BE-A880-1E9B2C84AC85}">
      <dgm:prSet/>
      <dgm:spPr/>
      <dgm:t>
        <a:bodyPr/>
        <a:lstStyle/>
        <a:p>
          <a:endParaRPr lang="id-ID"/>
        </a:p>
      </dgm:t>
    </dgm:pt>
    <dgm:pt modelId="{E5264AF0-BB74-45B2-8015-C53939FAB986}" type="sibTrans" cxnId="{D22DBFE6-6635-44BE-A880-1E9B2C84AC85}">
      <dgm:prSet/>
      <dgm:spPr/>
      <dgm:t>
        <a:bodyPr/>
        <a:lstStyle/>
        <a:p>
          <a:endParaRPr lang="id-ID"/>
        </a:p>
      </dgm:t>
    </dgm:pt>
    <dgm:pt modelId="{432019E4-A446-439F-91C8-39376CBE167E}">
      <dgm:prSet/>
      <dgm:spPr/>
      <dgm:t>
        <a:bodyPr/>
        <a:lstStyle/>
        <a:p>
          <a:r>
            <a:rPr lang="id-ID" dirty="0"/>
            <a:t>Pada tahun 1985, Codd menerbitkan daftar 12 peraturan untuk mendefinisikan sistem basis data relasional, karena kekhawatiran bahwa banyak vendor memasarkan produk sebagai "relasional" walaupun produk tersebut tidak memenuhi standar relasional minimum</a:t>
          </a:r>
        </a:p>
      </dgm:t>
    </dgm:pt>
    <dgm:pt modelId="{909938F2-21B2-42CA-B49A-EDD47EA9178E}" type="parTrans" cxnId="{438CE6E7-FCED-4953-9A5E-C6A7456AF332}">
      <dgm:prSet/>
      <dgm:spPr/>
      <dgm:t>
        <a:bodyPr/>
        <a:lstStyle/>
        <a:p>
          <a:endParaRPr lang="id-ID"/>
        </a:p>
      </dgm:t>
    </dgm:pt>
    <dgm:pt modelId="{26B63C4A-14B4-4149-AEA4-D63EC90AC81E}" type="sibTrans" cxnId="{438CE6E7-FCED-4953-9A5E-C6A7456AF332}">
      <dgm:prSet/>
      <dgm:spPr/>
      <dgm:t>
        <a:bodyPr/>
        <a:lstStyle/>
        <a:p>
          <a:endParaRPr lang="id-ID"/>
        </a:p>
      </dgm:t>
    </dgm:pt>
    <dgm:pt modelId="{70E3DB46-C935-41EB-922B-E22ED0883A42}" type="pres">
      <dgm:prSet presAssocID="{232353A5-9F86-4E95-B7D9-67514BE85D51}" presName="Name0" presStyleCnt="0">
        <dgm:presLayoutVars>
          <dgm:dir/>
          <dgm:animLvl val="lvl"/>
          <dgm:resizeHandles val="exact"/>
        </dgm:presLayoutVars>
      </dgm:prSet>
      <dgm:spPr/>
    </dgm:pt>
    <dgm:pt modelId="{EF0902ED-2CD8-4AD3-A916-4D4296F37204}" type="pres">
      <dgm:prSet presAssocID="{432019E4-A446-439F-91C8-39376CBE167E}" presName="boxAndChildren" presStyleCnt="0"/>
      <dgm:spPr/>
    </dgm:pt>
    <dgm:pt modelId="{D8F52668-600F-458F-91ED-1973CC760FA0}" type="pres">
      <dgm:prSet presAssocID="{432019E4-A446-439F-91C8-39376CBE167E}" presName="parentTextBox" presStyleLbl="node1" presStyleIdx="0" presStyleCnt="3"/>
      <dgm:spPr/>
    </dgm:pt>
    <dgm:pt modelId="{41B89A16-1BC3-4000-B337-D46474835DD4}" type="pres">
      <dgm:prSet presAssocID="{14A9DE43-6CAB-4E82-A0D5-A4DB53A99D90}" presName="sp" presStyleCnt="0"/>
      <dgm:spPr/>
    </dgm:pt>
    <dgm:pt modelId="{546F5AEE-456C-42BB-AEB3-4C493FDDCF37}" type="pres">
      <dgm:prSet presAssocID="{893B01C3-A22B-4037-91CB-F07002D5DEC1}" presName="arrowAndChildren" presStyleCnt="0"/>
      <dgm:spPr/>
    </dgm:pt>
    <dgm:pt modelId="{65586BD3-3854-469E-9871-4ADD1F68E41B}" type="pres">
      <dgm:prSet presAssocID="{893B01C3-A22B-4037-91CB-F07002D5DEC1}" presName="parentTextArrow" presStyleLbl="node1" presStyleIdx="0" presStyleCnt="3"/>
      <dgm:spPr/>
    </dgm:pt>
    <dgm:pt modelId="{41DE7C7B-7526-4E3B-99C3-C4525E7AC21C}" type="pres">
      <dgm:prSet presAssocID="{893B01C3-A22B-4037-91CB-F07002D5DEC1}" presName="arrow" presStyleLbl="node1" presStyleIdx="1" presStyleCnt="3" custScaleY="155049"/>
      <dgm:spPr/>
    </dgm:pt>
    <dgm:pt modelId="{77BD93E8-829B-41CA-A6B0-68D57F443488}" type="pres">
      <dgm:prSet presAssocID="{893B01C3-A22B-4037-91CB-F07002D5DEC1}" presName="descendantArrow" presStyleCnt="0"/>
      <dgm:spPr/>
    </dgm:pt>
    <dgm:pt modelId="{2CA337F5-B614-4073-9E89-316AAD9A0334}" type="pres">
      <dgm:prSet presAssocID="{F06AD23A-E969-4516-9C1A-2BDBBE24490A}" presName="childTextArrow" presStyleLbl="fgAccFollowNode1" presStyleIdx="0" presStyleCnt="3" custScaleY="194702">
        <dgm:presLayoutVars>
          <dgm:bulletEnabled val="1"/>
        </dgm:presLayoutVars>
      </dgm:prSet>
      <dgm:spPr/>
    </dgm:pt>
    <dgm:pt modelId="{D4286EF5-4E5A-4A6F-B465-F7486A22BE9A}" type="pres">
      <dgm:prSet presAssocID="{561CDE40-F6A0-4715-8862-2ECEDE83011C}" presName="childTextArrow" presStyleLbl="fgAccFollowNode1" presStyleIdx="1" presStyleCnt="3" custScaleY="194702">
        <dgm:presLayoutVars>
          <dgm:bulletEnabled val="1"/>
        </dgm:presLayoutVars>
      </dgm:prSet>
      <dgm:spPr/>
    </dgm:pt>
    <dgm:pt modelId="{CA72CE38-6985-4D42-BE13-1CC10C136E5F}" type="pres">
      <dgm:prSet presAssocID="{E59C7459-F49D-4D94-B169-06C5CFA89084}" presName="childTextArrow" presStyleLbl="fgAccFollowNode1" presStyleIdx="2" presStyleCnt="3" custScaleY="194702">
        <dgm:presLayoutVars>
          <dgm:bulletEnabled val="1"/>
        </dgm:presLayoutVars>
      </dgm:prSet>
      <dgm:spPr/>
    </dgm:pt>
    <dgm:pt modelId="{C5F24FCC-9AEF-43DF-8100-BFE0C882928F}" type="pres">
      <dgm:prSet presAssocID="{9685E6D4-0E51-48A8-942C-A50DE60DF8D5}" presName="sp" presStyleCnt="0"/>
      <dgm:spPr/>
    </dgm:pt>
    <dgm:pt modelId="{3C2626A5-4675-44F1-8905-E39B89D96A59}" type="pres">
      <dgm:prSet presAssocID="{A3A4F06F-E387-40EC-98C6-48913E73D25D}" presName="arrowAndChildren" presStyleCnt="0"/>
      <dgm:spPr/>
    </dgm:pt>
    <dgm:pt modelId="{FB2CD252-2812-4F84-8384-47E733FDC684}" type="pres">
      <dgm:prSet presAssocID="{A3A4F06F-E387-40EC-98C6-48913E73D25D}" presName="parentTextArrow" presStyleLbl="node1" presStyleIdx="2" presStyleCnt="3" custScaleY="42128" custLinFactNeighborY="-1477"/>
      <dgm:spPr/>
    </dgm:pt>
  </dgm:ptLst>
  <dgm:cxnLst>
    <dgm:cxn modelId="{68517E1B-6000-48D1-B539-FF7FCB2377F3}" srcId="{893B01C3-A22B-4037-91CB-F07002D5DEC1}" destId="{F06AD23A-E969-4516-9C1A-2BDBBE24490A}" srcOrd="0" destOrd="0" parTransId="{D75F50D6-BAB6-4811-9C11-030AF417AD2F}" sibTransId="{C827F50B-8EA4-4AB1-B780-FDBB2813909C}"/>
    <dgm:cxn modelId="{724ED228-6683-4D21-8C0C-962FF7371C0A}" type="presOf" srcId="{893B01C3-A22B-4037-91CB-F07002D5DEC1}" destId="{41DE7C7B-7526-4E3B-99C3-C4525E7AC21C}" srcOrd="1" destOrd="0" presId="urn:microsoft.com/office/officeart/2005/8/layout/process4"/>
    <dgm:cxn modelId="{0EEE643E-0EB5-49C1-BB99-CB476CC7B242}" type="presOf" srcId="{232353A5-9F86-4E95-B7D9-67514BE85D51}" destId="{70E3DB46-C935-41EB-922B-E22ED0883A42}" srcOrd="0" destOrd="0" presId="urn:microsoft.com/office/officeart/2005/8/layout/process4"/>
    <dgm:cxn modelId="{AFFA478C-8EC6-42C7-8A96-24AAA759BC74}" type="presOf" srcId="{561CDE40-F6A0-4715-8862-2ECEDE83011C}" destId="{D4286EF5-4E5A-4A6F-B465-F7486A22BE9A}" srcOrd="0" destOrd="0" presId="urn:microsoft.com/office/officeart/2005/8/layout/process4"/>
    <dgm:cxn modelId="{DA16AC9C-3E33-4CC0-BD1A-A08A6DE58A4F}" srcId="{893B01C3-A22B-4037-91CB-F07002D5DEC1}" destId="{561CDE40-F6A0-4715-8862-2ECEDE83011C}" srcOrd="1" destOrd="0" parTransId="{B08A61E1-D85A-4CFF-8770-39E71F898A5B}" sibTransId="{AFE4B638-7804-487A-B33F-4612E2A498A0}"/>
    <dgm:cxn modelId="{2E21C6A5-278B-49D3-A45C-792114792FF3}" type="presOf" srcId="{893B01C3-A22B-4037-91CB-F07002D5DEC1}" destId="{65586BD3-3854-469E-9871-4ADD1F68E41B}" srcOrd="0" destOrd="0" presId="urn:microsoft.com/office/officeart/2005/8/layout/process4"/>
    <dgm:cxn modelId="{BA8885C5-FC88-4725-8E57-3D74DF57E675}" type="presOf" srcId="{A3A4F06F-E387-40EC-98C6-48913E73D25D}" destId="{FB2CD252-2812-4F84-8384-47E733FDC684}" srcOrd="0" destOrd="0" presId="urn:microsoft.com/office/officeart/2005/8/layout/process4"/>
    <dgm:cxn modelId="{520B23CB-D7BA-4ED6-8BDA-F0EF25738709}" srcId="{232353A5-9F86-4E95-B7D9-67514BE85D51}" destId="{A3A4F06F-E387-40EC-98C6-48913E73D25D}" srcOrd="0" destOrd="0" parTransId="{4640862D-AEAA-4DBF-8C97-6EF542A7281F}" sibTransId="{9685E6D4-0E51-48A8-942C-A50DE60DF8D5}"/>
    <dgm:cxn modelId="{AEB28BD0-CB24-4292-9FAA-4164C6C007D6}" type="presOf" srcId="{432019E4-A446-439F-91C8-39376CBE167E}" destId="{D8F52668-600F-458F-91ED-1973CC760FA0}" srcOrd="0" destOrd="0" presId="urn:microsoft.com/office/officeart/2005/8/layout/process4"/>
    <dgm:cxn modelId="{7EB233D2-DBD2-4FE8-A83B-E85333F3FD5C}" type="presOf" srcId="{E59C7459-F49D-4D94-B169-06C5CFA89084}" destId="{CA72CE38-6985-4D42-BE13-1CC10C136E5F}" srcOrd="0" destOrd="0" presId="urn:microsoft.com/office/officeart/2005/8/layout/process4"/>
    <dgm:cxn modelId="{8C728CD7-33D3-49D6-96B9-8AA074267871}" srcId="{232353A5-9F86-4E95-B7D9-67514BE85D51}" destId="{893B01C3-A22B-4037-91CB-F07002D5DEC1}" srcOrd="1" destOrd="0" parTransId="{AC0E968A-7E28-4683-8079-63167694BC99}" sibTransId="{14A9DE43-6CAB-4E82-A0D5-A4DB53A99D90}"/>
    <dgm:cxn modelId="{D22DBFE6-6635-44BE-A880-1E9B2C84AC85}" srcId="{893B01C3-A22B-4037-91CB-F07002D5DEC1}" destId="{E59C7459-F49D-4D94-B169-06C5CFA89084}" srcOrd="2" destOrd="0" parTransId="{FF12492D-AE86-45C5-BB2F-6ECC1CAF9D7E}" sibTransId="{E5264AF0-BB74-45B2-8015-C53939FAB986}"/>
    <dgm:cxn modelId="{438CE6E7-FCED-4953-9A5E-C6A7456AF332}" srcId="{232353A5-9F86-4E95-B7D9-67514BE85D51}" destId="{432019E4-A446-439F-91C8-39376CBE167E}" srcOrd="2" destOrd="0" parTransId="{909938F2-21B2-42CA-B49A-EDD47EA9178E}" sibTransId="{26B63C4A-14B4-4149-AEA4-D63EC90AC81E}"/>
    <dgm:cxn modelId="{BF36D0FF-5AA7-47EF-AD27-BE38C3A2F9CC}" type="presOf" srcId="{F06AD23A-E969-4516-9C1A-2BDBBE24490A}" destId="{2CA337F5-B614-4073-9E89-316AAD9A0334}" srcOrd="0" destOrd="0" presId="urn:microsoft.com/office/officeart/2005/8/layout/process4"/>
    <dgm:cxn modelId="{5E2159FA-E425-4B53-BA82-B26472700439}" type="presParOf" srcId="{70E3DB46-C935-41EB-922B-E22ED0883A42}" destId="{EF0902ED-2CD8-4AD3-A916-4D4296F37204}" srcOrd="0" destOrd="0" presId="urn:microsoft.com/office/officeart/2005/8/layout/process4"/>
    <dgm:cxn modelId="{5AFE4EC4-6F00-44A4-A3F7-8E9656241B56}" type="presParOf" srcId="{EF0902ED-2CD8-4AD3-A916-4D4296F37204}" destId="{D8F52668-600F-458F-91ED-1973CC760FA0}" srcOrd="0" destOrd="0" presId="urn:microsoft.com/office/officeart/2005/8/layout/process4"/>
    <dgm:cxn modelId="{EAD7EE2B-5FC8-454B-8417-5A040186F77B}" type="presParOf" srcId="{70E3DB46-C935-41EB-922B-E22ED0883A42}" destId="{41B89A16-1BC3-4000-B337-D46474835DD4}" srcOrd="1" destOrd="0" presId="urn:microsoft.com/office/officeart/2005/8/layout/process4"/>
    <dgm:cxn modelId="{9CB96A36-351B-4162-A496-297EEBDF6E8D}" type="presParOf" srcId="{70E3DB46-C935-41EB-922B-E22ED0883A42}" destId="{546F5AEE-456C-42BB-AEB3-4C493FDDCF37}" srcOrd="2" destOrd="0" presId="urn:microsoft.com/office/officeart/2005/8/layout/process4"/>
    <dgm:cxn modelId="{C672C885-3D75-4C83-8D28-7D5D414800C2}" type="presParOf" srcId="{546F5AEE-456C-42BB-AEB3-4C493FDDCF37}" destId="{65586BD3-3854-469E-9871-4ADD1F68E41B}" srcOrd="0" destOrd="0" presId="urn:microsoft.com/office/officeart/2005/8/layout/process4"/>
    <dgm:cxn modelId="{B957E5FC-FFBE-4546-980C-D2107DBF1E11}" type="presParOf" srcId="{546F5AEE-456C-42BB-AEB3-4C493FDDCF37}" destId="{41DE7C7B-7526-4E3B-99C3-C4525E7AC21C}" srcOrd="1" destOrd="0" presId="urn:microsoft.com/office/officeart/2005/8/layout/process4"/>
    <dgm:cxn modelId="{50A40D1D-7D0D-49A9-8C29-D7254676907E}" type="presParOf" srcId="{546F5AEE-456C-42BB-AEB3-4C493FDDCF37}" destId="{77BD93E8-829B-41CA-A6B0-68D57F443488}" srcOrd="2" destOrd="0" presId="urn:microsoft.com/office/officeart/2005/8/layout/process4"/>
    <dgm:cxn modelId="{2359A40D-9AB5-4B81-9986-6BD891A2558A}" type="presParOf" srcId="{77BD93E8-829B-41CA-A6B0-68D57F443488}" destId="{2CA337F5-B614-4073-9E89-316AAD9A0334}" srcOrd="0" destOrd="0" presId="urn:microsoft.com/office/officeart/2005/8/layout/process4"/>
    <dgm:cxn modelId="{A4B3FD39-37B5-4AF8-9D82-D0896DBBEEDE}" type="presParOf" srcId="{77BD93E8-829B-41CA-A6B0-68D57F443488}" destId="{D4286EF5-4E5A-4A6F-B465-F7486A22BE9A}" srcOrd="1" destOrd="0" presId="urn:microsoft.com/office/officeart/2005/8/layout/process4"/>
    <dgm:cxn modelId="{9C1F852C-DA23-45DD-86C6-4A55CBB2A55E}" type="presParOf" srcId="{77BD93E8-829B-41CA-A6B0-68D57F443488}" destId="{CA72CE38-6985-4D42-BE13-1CC10C136E5F}" srcOrd="2" destOrd="0" presId="urn:microsoft.com/office/officeart/2005/8/layout/process4"/>
    <dgm:cxn modelId="{BA3C5344-5409-4222-A5C8-6432B79F99EA}" type="presParOf" srcId="{70E3DB46-C935-41EB-922B-E22ED0883A42}" destId="{C5F24FCC-9AEF-43DF-8100-BFE0C882928F}" srcOrd="3" destOrd="0" presId="urn:microsoft.com/office/officeart/2005/8/layout/process4"/>
    <dgm:cxn modelId="{7341A437-4C59-46A5-9DF1-8E132C9F8F95}" type="presParOf" srcId="{70E3DB46-C935-41EB-922B-E22ED0883A42}" destId="{3C2626A5-4675-44F1-8905-E39B89D96A59}" srcOrd="4" destOrd="0" presId="urn:microsoft.com/office/officeart/2005/8/layout/process4"/>
    <dgm:cxn modelId="{B082B275-94B3-43D6-AAD8-3724597317E5}" type="presParOf" srcId="{3C2626A5-4675-44F1-8905-E39B89D96A59}" destId="{FB2CD252-2812-4F84-8384-47E733FDC684}"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978E672-A8E4-4103-B34A-487411DAC49A}" type="doc">
      <dgm:prSet loTypeId="urn:microsoft.com/office/officeart/2005/8/layout/vList5" loCatId="list" qsTypeId="urn:microsoft.com/office/officeart/2005/8/quickstyle/simple2" qsCatId="simple" csTypeId="urn:microsoft.com/office/officeart/2005/8/colors/accent3_1" csCatId="accent3" phldr="1"/>
      <dgm:spPr/>
      <dgm:t>
        <a:bodyPr/>
        <a:lstStyle/>
        <a:p>
          <a:endParaRPr lang="id-ID"/>
        </a:p>
      </dgm:t>
    </dgm:pt>
    <dgm:pt modelId="{B418923F-FFF3-46D5-ABF2-464F4C61E332}">
      <dgm:prSet phldrT="[Text]"/>
      <dgm:spPr/>
      <dgm:t>
        <a:bodyPr/>
        <a:lstStyle/>
        <a:p>
          <a:r>
            <a:rPr lang="id-ID" dirty="0"/>
            <a:t>1</a:t>
          </a:r>
        </a:p>
      </dgm:t>
    </dgm:pt>
    <dgm:pt modelId="{7FD461CF-C596-4A5F-9268-37FB986B7460}" type="parTrans" cxnId="{788ACC4F-E6EF-4686-AD30-4D190F0EF7BC}">
      <dgm:prSet/>
      <dgm:spPr/>
      <dgm:t>
        <a:bodyPr/>
        <a:lstStyle/>
        <a:p>
          <a:endParaRPr lang="id-ID"/>
        </a:p>
      </dgm:t>
    </dgm:pt>
    <dgm:pt modelId="{D489C6B3-5681-4ED1-9B7D-BCCEF5A2C78C}" type="sibTrans" cxnId="{788ACC4F-E6EF-4686-AD30-4D190F0EF7BC}">
      <dgm:prSet/>
      <dgm:spPr/>
      <dgm:t>
        <a:bodyPr/>
        <a:lstStyle/>
        <a:p>
          <a:endParaRPr lang="id-ID"/>
        </a:p>
      </dgm:t>
    </dgm:pt>
    <dgm:pt modelId="{03D9B460-753B-4DA6-8704-91B699154542}">
      <dgm:prSet/>
      <dgm:spPr/>
      <dgm:t>
        <a:bodyPr/>
        <a:lstStyle/>
        <a:p>
          <a:r>
            <a:rPr lang="id-ID" dirty="0"/>
            <a:t>Mempermudah operasi data (query, update/edit, delete). </a:t>
          </a:r>
        </a:p>
      </dgm:t>
    </dgm:pt>
    <dgm:pt modelId="{4EA636B0-1E06-4397-96DA-89330616CE7B}" type="parTrans" cxnId="{C9A7BFA5-F49B-4F3B-85B6-07E0F634E2B8}">
      <dgm:prSet/>
      <dgm:spPr/>
      <dgm:t>
        <a:bodyPr/>
        <a:lstStyle/>
        <a:p>
          <a:endParaRPr lang="id-ID"/>
        </a:p>
      </dgm:t>
    </dgm:pt>
    <dgm:pt modelId="{DEFC57CD-AD5A-418D-89F6-B27EC6D6DFA8}" type="sibTrans" cxnId="{C9A7BFA5-F49B-4F3B-85B6-07E0F634E2B8}">
      <dgm:prSet/>
      <dgm:spPr/>
      <dgm:t>
        <a:bodyPr/>
        <a:lstStyle/>
        <a:p>
          <a:endParaRPr lang="id-ID"/>
        </a:p>
      </dgm:t>
    </dgm:pt>
    <dgm:pt modelId="{B3FC7C1E-81BB-4262-B725-C8C2CFF1C7FD}">
      <dgm:prSet phldrT="[Text]"/>
      <dgm:spPr/>
      <dgm:t>
        <a:bodyPr/>
        <a:lstStyle/>
        <a:p>
          <a:r>
            <a:rPr lang="id-ID" dirty="0"/>
            <a:t>Memiliki bentuk sederhana</a:t>
          </a:r>
        </a:p>
      </dgm:t>
    </dgm:pt>
    <dgm:pt modelId="{6F55B1CD-B9CD-46A2-85A0-064AE52154BB}" type="parTrans" cxnId="{5C50A5F5-3AFE-46B0-B666-FC864895EDE9}">
      <dgm:prSet/>
      <dgm:spPr/>
    </dgm:pt>
    <dgm:pt modelId="{9DBBE89F-55EC-408F-8E04-20152B0E0863}" type="sibTrans" cxnId="{5C50A5F5-3AFE-46B0-B666-FC864895EDE9}">
      <dgm:prSet/>
      <dgm:spPr/>
    </dgm:pt>
    <dgm:pt modelId="{56E505C8-A2CF-4B80-AF1D-5CFAE62D30A5}">
      <dgm:prSet/>
      <dgm:spPr/>
      <dgm:t>
        <a:bodyPr/>
        <a:lstStyle/>
        <a:p>
          <a:r>
            <a:rPr lang="id-ID" dirty="0"/>
            <a:t>2</a:t>
          </a:r>
        </a:p>
      </dgm:t>
    </dgm:pt>
    <dgm:pt modelId="{E2C289D7-940E-4189-A937-86B6C4B123A8}" type="parTrans" cxnId="{CB2B96A5-0DC8-4A45-B239-2D3D2FDA25F2}">
      <dgm:prSet/>
      <dgm:spPr/>
    </dgm:pt>
    <dgm:pt modelId="{3506C36C-883E-4DA2-92A7-67AFC6151E50}" type="sibTrans" cxnId="{CB2B96A5-0DC8-4A45-B239-2D3D2FDA25F2}">
      <dgm:prSet/>
      <dgm:spPr/>
    </dgm:pt>
    <dgm:pt modelId="{B1209D5A-3E43-47D9-BA37-733392DFFF0F}" type="pres">
      <dgm:prSet presAssocID="{B978E672-A8E4-4103-B34A-487411DAC49A}" presName="Name0" presStyleCnt="0">
        <dgm:presLayoutVars>
          <dgm:dir/>
          <dgm:animLvl val="lvl"/>
          <dgm:resizeHandles val="exact"/>
        </dgm:presLayoutVars>
      </dgm:prSet>
      <dgm:spPr/>
    </dgm:pt>
    <dgm:pt modelId="{D6C30D98-0F6C-4C24-9540-83D8AAE9CCF3}" type="pres">
      <dgm:prSet presAssocID="{B418923F-FFF3-46D5-ABF2-464F4C61E332}" presName="linNode" presStyleCnt="0"/>
      <dgm:spPr/>
    </dgm:pt>
    <dgm:pt modelId="{5555A480-543A-48AF-94EF-312CFC630D0A}" type="pres">
      <dgm:prSet presAssocID="{B418923F-FFF3-46D5-ABF2-464F4C61E332}" presName="parentText" presStyleLbl="node1" presStyleIdx="0" presStyleCnt="2">
        <dgm:presLayoutVars>
          <dgm:chMax val="1"/>
          <dgm:bulletEnabled val="1"/>
        </dgm:presLayoutVars>
      </dgm:prSet>
      <dgm:spPr/>
    </dgm:pt>
    <dgm:pt modelId="{2220D91A-2EE5-4442-A081-BE9AECA3BEE1}" type="pres">
      <dgm:prSet presAssocID="{B418923F-FFF3-46D5-ABF2-464F4C61E332}" presName="descendantText" presStyleLbl="alignAccFollowNode1" presStyleIdx="0" presStyleCnt="2">
        <dgm:presLayoutVars>
          <dgm:bulletEnabled val="1"/>
        </dgm:presLayoutVars>
      </dgm:prSet>
      <dgm:spPr/>
    </dgm:pt>
    <dgm:pt modelId="{174C1C5C-E9EF-427A-BD07-87ED0AA549D6}" type="pres">
      <dgm:prSet presAssocID="{D489C6B3-5681-4ED1-9B7D-BCCEF5A2C78C}" presName="sp" presStyleCnt="0"/>
      <dgm:spPr/>
    </dgm:pt>
    <dgm:pt modelId="{36D904AF-9463-4913-8ADF-779BFEE91976}" type="pres">
      <dgm:prSet presAssocID="{56E505C8-A2CF-4B80-AF1D-5CFAE62D30A5}" presName="linNode" presStyleCnt="0"/>
      <dgm:spPr/>
    </dgm:pt>
    <dgm:pt modelId="{0E1E85CF-76DB-4057-B656-0A25E55974B3}" type="pres">
      <dgm:prSet presAssocID="{56E505C8-A2CF-4B80-AF1D-5CFAE62D30A5}" presName="parentText" presStyleLbl="node1" presStyleIdx="1" presStyleCnt="2">
        <dgm:presLayoutVars>
          <dgm:chMax val="1"/>
          <dgm:bulletEnabled val="1"/>
        </dgm:presLayoutVars>
      </dgm:prSet>
      <dgm:spPr/>
    </dgm:pt>
    <dgm:pt modelId="{6A10CB86-83C9-4472-AA7D-580988B655F9}" type="pres">
      <dgm:prSet presAssocID="{56E505C8-A2CF-4B80-AF1D-5CFAE62D30A5}" presName="descendantText" presStyleLbl="alignAccFollowNode1" presStyleIdx="1" presStyleCnt="2">
        <dgm:presLayoutVars>
          <dgm:bulletEnabled val="1"/>
        </dgm:presLayoutVars>
      </dgm:prSet>
      <dgm:spPr/>
    </dgm:pt>
  </dgm:ptLst>
  <dgm:cxnLst>
    <dgm:cxn modelId="{68558F41-6DB4-4846-A6E0-E5CE81BCD341}" type="presOf" srcId="{56E505C8-A2CF-4B80-AF1D-5CFAE62D30A5}" destId="{0E1E85CF-76DB-4057-B656-0A25E55974B3}" srcOrd="0" destOrd="0" presId="urn:microsoft.com/office/officeart/2005/8/layout/vList5"/>
    <dgm:cxn modelId="{788ACC4F-E6EF-4686-AD30-4D190F0EF7BC}" srcId="{B978E672-A8E4-4103-B34A-487411DAC49A}" destId="{B418923F-FFF3-46D5-ABF2-464F4C61E332}" srcOrd="0" destOrd="0" parTransId="{7FD461CF-C596-4A5F-9268-37FB986B7460}" sibTransId="{D489C6B3-5681-4ED1-9B7D-BCCEF5A2C78C}"/>
    <dgm:cxn modelId="{C3B76064-1339-4F8E-BFE4-423FB3B22C1F}" type="presOf" srcId="{B3FC7C1E-81BB-4262-B725-C8C2CFF1C7FD}" destId="{2220D91A-2EE5-4442-A081-BE9AECA3BEE1}" srcOrd="0" destOrd="0" presId="urn:microsoft.com/office/officeart/2005/8/layout/vList5"/>
    <dgm:cxn modelId="{0E9B4D8F-7A45-4E1C-A128-2EECF916C484}" type="presOf" srcId="{03D9B460-753B-4DA6-8704-91B699154542}" destId="{6A10CB86-83C9-4472-AA7D-580988B655F9}" srcOrd="0" destOrd="0" presId="urn:microsoft.com/office/officeart/2005/8/layout/vList5"/>
    <dgm:cxn modelId="{560DC597-2F65-4C08-935B-8CE69CFEE50F}" type="presOf" srcId="{B978E672-A8E4-4103-B34A-487411DAC49A}" destId="{B1209D5A-3E43-47D9-BA37-733392DFFF0F}" srcOrd="0" destOrd="0" presId="urn:microsoft.com/office/officeart/2005/8/layout/vList5"/>
    <dgm:cxn modelId="{8A85F699-82B1-4689-8F41-AE32A22C00F3}" type="presOf" srcId="{B418923F-FFF3-46D5-ABF2-464F4C61E332}" destId="{5555A480-543A-48AF-94EF-312CFC630D0A}" srcOrd="0" destOrd="0" presId="urn:microsoft.com/office/officeart/2005/8/layout/vList5"/>
    <dgm:cxn modelId="{CB2B96A5-0DC8-4A45-B239-2D3D2FDA25F2}" srcId="{B978E672-A8E4-4103-B34A-487411DAC49A}" destId="{56E505C8-A2CF-4B80-AF1D-5CFAE62D30A5}" srcOrd="1" destOrd="0" parTransId="{E2C289D7-940E-4189-A937-86B6C4B123A8}" sibTransId="{3506C36C-883E-4DA2-92A7-67AFC6151E50}"/>
    <dgm:cxn modelId="{C9A7BFA5-F49B-4F3B-85B6-07E0F634E2B8}" srcId="{56E505C8-A2CF-4B80-AF1D-5CFAE62D30A5}" destId="{03D9B460-753B-4DA6-8704-91B699154542}" srcOrd="0" destOrd="0" parTransId="{4EA636B0-1E06-4397-96DA-89330616CE7B}" sibTransId="{DEFC57CD-AD5A-418D-89F6-B27EC6D6DFA8}"/>
    <dgm:cxn modelId="{5C50A5F5-3AFE-46B0-B666-FC864895EDE9}" srcId="{B418923F-FFF3-46D5-ABF2-464F4C61E332}" destId="{B3FC7C1E-81BB-4262-B725-C8C2CFF1C7FD}" srcOrd="0" destOrd="0" parTransId="{6F55B1CD-B9CD-46A2-85A0-064AE52154BB}" sibTransId="{9DBBE89F-55EC-408F-8E04-20152B0E0863}"/>
    <dgm:cxn modelId="{3B5EB709-0C54-43A1-B96F-C19BB9218F84}" type="presParOf" srcId="{B1209D5A-3E43-47D9-BA37-733392DFFF0F}" destId="{D6C30D98-0F6C-4C24-9540-83D8AAE9CCF3}" srcOrd="0" destOrd="0" presId="urn:microsoft.com/office/officeart/2005/8/layout/vList5"/>
    <dgm:cxn modelId="{47EA1B94-7650-40F1-B268-B76904033B5C}" type="presParOf" srcId="{D6C30D98-0F6C-4C24-9540-83D8AAE9CCF3}" destId="{5555A480-543A-48AF-94EF-312CFC630D0A}" srcOrd="0" destOrd="0" presId="urn:microsoft.com/office/officeart/2005/8/layout/vList5"/>
    <dgm:cxn modelId="{8622EDD6-D9FD-4E43-B020-9643EA2E112B}" type="presParOf" srcId="{D6C30D98-0F6C-4C24-9540-83D8AAE9CCF3}" destId="{2220D91A-2EE5-4442-A081-BE9AECA3BEE1}" srcOrd="1" destOrd="0" presId="urn:microsoft.com/office/officeart/2005/8/layout/vList5"/>
    <dgm:cxn modelId="{ABB7266A-25FD-47D1-BEA4-EEEE9837217D}" type="presParOf" srcId="{B1209D5A-3E43-47D9-BA37-733392DFFF0F}" destId="{174C1C5C-E9EF-427A-BD07-87ED0AA549D6}" srcOrd="1" destOrd="0" presId="urn:microsoft.com/office/officeart/2005/8/layout/vList5"/>
    <dgm:cxn modelId="{F823A41D-660D-4542-97F7-78CE1E454BC5}" type="presParOf" srcId="{B1209D5A-3E43-47D9-BA37-733392DFFF0F}" destId="{36D904AF-9463-4913-8ADF-779BFEE91976}" srcOrd="2" destOrd="0" presId="urn:microsoft.com/office/officeart/2005/8/layout/vList5"/>
    <dgm:cxn modelId="{1D210B18-A476-4E2F-8BF8-A764297A6945}" type="presParOf" srcId="{36D904AF-9463-4913-8ADF-779BFEE91976}" destId="{0E1E85CF-76DB-4057-B656-0A25E55974B3}" srcOrd="0" destOrd="0" presId="urn:microsoft.com/office/officeart/2005/8/layout/vList5"/>
    <dgm:cxn modelId="{5924A7A9-F2A5-49C9-8733-D9C86771B4FA}" type="presParOf" srcId="{36D904AF-9463-4913-8ADF-779BFEE91976}" destId="{6A10CB86-83C9-4472-AA7D-580988B655F9}"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84FB8F0-7DE0-4872-AE51-5072D2F2AF79}" type="doc">
      <dgm:prSet loTypeId="urn:microsoft.com/office/officeart/2005/8/layout/vList6" loCatId="list" qsTypeId="urn:microsoft.com/office/officeart/2005/8/quickstyle/simple1" qsCatId="simple" csTypeId="urn:microsoft.com/office/officeart/2005/8/colors/accent2_2" csCatId="accent2" phldr="1"/>
      <dgm:spPr/>
      <dgm:t>
        <a:bodyPr/>
        <a:lstStyle/>
        <a:p>
          <a:endParaRPr lang="id-ID"/>
        </a:p>
      </dgm:t>
    </dgm:pt>
    <dgm:pt modelId="{AC11F6B7-5B9C-415B-9650-E90236A4583A}">
      <dgm:prSet phldrT="[Text]"/>
      <dgm:spPr/>
      <dgm:t>
        <a:bodyPr/>
        <a:lstStyle/>
        <a:p>
          <a:r>
            <a:rPr lang="id-ID" i="1" dirty="0"/>
            <a:t>Relation</a:t>
          </a:r>
          <a:r>
            <a:rPr lang="id-ID" dirty="0"/>
            <a:t>/table/file </a:t>
          </a:r>
        </a:p>
      </dgm:t>
    </dgm:pt>
    <dgm:pt modelId="{74F2B278-BEFC-44DE-84FE-AC936300A8B9}" type="parTrans" cxnId="{E5090644-8241-41BD-BDD8-A5C7D32743C7}">
      <dgm:prSet/>
      <dgm:spPr/>
      <dgm:t>
        <a:bodyPr/>
        <a:lstStyle/>
        <a:p>
          <a:endParaRPr lang="id-ID"/>
        </a:p>
      </dgm:t>
    </dgm:pt>
    <dgm:pt modelId="{D4A1B083-4DCB-4244-9240-A6BE7BA52742}" type="sibTrans" cxnId="{E5090644-8241-41BD-BDD8-A5C7D32743C7}">
      <dgm:prSet/>
      <dgm:spPr/>
      <dgm:t>
        <a:bodyPr/>
        <a:lstStyle/>
        <a:p>
          <a:endParaRPr lang="id-ID"/>
        </a:p>
      </dgm:t>
    </dgm:pt>
    <dgm:pt modelId="{0D3626A7-E726-425E-9BA9-65E3436E2C9A}">
      <dgm:prSet/>
      <dgm:spPr/>
      <dgm:t>
        <a:bodyPr/>
        <a:lstStyle/>
        <a:p>
          <a:r>
            <a:rPr lang="id-ID" dirty="0"/>
            <a:t>Representasi tabel yang terdiri dari sejumlah baris dan kolom</a:t>
          </a:r>
        </a:p>
      </dgm:t>
    </dgm:pt>
    <dgm:pt modelId="{8104CA88-7071-4886-9E48-A9AD97088F7E}" type="parTrans" cxnId="{E4524D05-1CCF-4BD0-B9DC-98264620A51B}">
      <dgm:prSet/>
      <dgm:spPr/>
      <dgm:t>
        <a:bodyPr/>
        <a:lstStyle/>
        <a:p>
          <a:endParaRPr lang="id-ID"/>
        </a:p>
      </dgm:t>
    </dgm:pt>
    <dgm:pt modelId="{B8FBDA80-A1E4-4150-825B-186032D78FFB}" type="sibTrans" cxnId="{E4524D05-1CCF-4BD0-B9DC-98264620A51B}">
      <dgm:prSet/>
      <dgm:spPr/>
      <dgm:t>
        <a:bodyPr/>
        <a:lstStyle/>
        <a:p>
          <a:endParaRPr lang="id-ID"/>
        </a:p>
      </dgm:t>
    </dgm:pt>
    <dgm:pt modelId="{2046EFD4-C6E4-4565-84CD-E557914220DC}">
      <dgm:prSet/>
      <dgm:spPr/>
      <dgm:t>
        <a:bodyPr/>
        <a:lstStyle/>
        <a:p>
          <a:r>
            <a:rPr lang="id-ID" i="1" dirty="0"/>
            <a:t>Attribute/column/field</a:t>
          </a:r>
        </a:p>
      </dgm:t>
    </dgm:pt>
    <dgm:pt modelId="{B1E0E78E-3388-42E1-A84D-B2E32BB6AEB9}" type="parTrans" cxnId="{A8130B68-AB88-48F1-A65A-2179EA02AD6D}">
      <dgm:prSet/>
      <dgm:spPr/>
      <dgm:t>
        <a:bodyPr/>
        <a:lstStyle/>
        <a:p>
          <a:endParaRPr lang="id-ID"/>
        </a:p>
      </dgm:t>
    </dgm:pt>
    <dgm:pt modelId="{56E17B10-1CA3-4EE4-8201-2C5D8E951885}" type="sibTrans" cxnId="{A8130B68-AB88-48F1-A65A-2179EA02AD6D}">
      <dgm:prSet/>
      <dgm:spPr/>
      <dgm:t>
        <a:bodyPr/>
        <a:lstStyle/>
        <a:p>
          <a:endParaRPr lang="id-ID"/>
        </a:p>
      </dgm:t>
    </dgm:pt>
    <dgm:pt modelId="{E67C508F-A959-4B9A-A423-A6B510CFAE96}">
      <dgm:prSet/>
      <dgm:spPr/>
      <dgm:t>
        <a:bodyPr/>
        <a:lstStyle/>
        <a:p>
          <a:r>
            <a:rPr lang="id-ID" dirty="0"/>
            <a:t>kolom pada tabel</a:t>
          </a:r>
        </a:p>
      </dgm:t>
    </dgm:pt>
    <dgm:pt modelId="{A3AFD974-6D07-48F6-A94A-7B5AB6D73587}" type="parTrans" cxnId="{4C559B23-76FA-4A2A-A738-7AA6E98E1707}">
      <dgm:prSet/>
      <dgm:spPr/>
      <dgm:t>
        <a:bodyPr/>
        <a:lstStyle/>
        <a:p>
          <a:endParaRPr lang="id-ID"/>
        </a:p>
      </dgm:t>
    </dgm:pt>
    <dgm:pt modelId="{EE12D3D6-143A-4F29-8287-4879329F8C1B}" type="sibTrans" cxnId="{4C559B23-76FA-4A2A-A738-7AA6E98E1707}">
      <dgm:prSet/>
      <dgm:spPr/>
      <dgm:t>
        <a:bodyPr/>
        <a:lstStyle/>
        <a:p>
          <a:endParaRPr lang="id-ID"/>
        </a:p>
      </dgm:t>
    </dgm:pt>
    <dgm:pt modelId="{223F752E-1BDE-4F34-A1D3-A305A45ECA43}">
      <dgm:prSet/>
      <dgm:spPr/>
      <dgm:t>
        <a:bodyPr/>
        <a:lstStyle/>
        <a:p>
          <a:r>
            <a:rPr lang="id-ID" i="1" dirty="0"/>
            <a:t>Tuple/row/record</a:t>
          </a:r>
        </a:p>
      </dgm:t>
    </dgm:pt>
    <dgm:pt modelId="{6C858011-CD70-411F-BBF8-97B60F97FE5F}" type="parTrans" cxnId="{188BEF52-0436-41CB-B3EC-BED054716CB5}">
      <dgm:prSet/>
      <dgm:spPr/>
      <dgm:t>
        <a:bodyPr/>
        <a:lstStyle/>
        <a:p>
          <a:endParaRPr lang="id-ID"/>
        </a:p>
      </dgm:t>
    </dgm:pt>
    <dgm:pt modelId="{5A20BD82-A625-456A-AD50-7690351030FB}" type="sibTrans" cxnId="{188BEF52-0436-41CB-B3EC-BED054716CB5}">
      <dgm:prSet/>
      <dgm:spPr/>
      <dgm:t>
        <a:bodyPr/>
        <a:lstStyle/>
        <a:p>
          <a:endParaRPr lang="id-ID"/>
        </a:p>
      </dgm:t>
    </dgm:pt>
    <dgm:pt modelId="{8D558B5E-7CC3-4DB5-A78A-24DFB213B753}">
      <dgm:prSet/>
      <dgm:spPr/>
      <dgm:t>
        <a:bodyPr/>
        <a:lstStyle/>
        <a:p>
          <a:r>
            <a:rPr lang="id-ID" i="1" dirty="0"/>
            <a:t>Domain</a:t>
          </a:r>
        </a:p>
      </dgm:t>
    </dgm:pt>
    <dgm:pt modelId="{4D0B99AE-574D-4009-AEE1-5A0426F9466B}" type="parTrans" cxnId="{B15C88A7-50F5-4162-8629-1865A1E9E654}">
      <dgm:prSet/>
      <dgm:spPr/>
      <dgm:t>
        <a:bodyPr/>
        <a:lstStyle/>
        <a:p>
          <a:endParaRPr lang="id-ID"/>
        </a:p>
      </dgm:t>
    </dgm:pt>
    <dgm:pt modelId="{9D35A07E-BEE2-45BB-A198-BAA8C3FE7EAE}" type="sibTrans" cxnId="{B15C88A7-50F5-4162-8629-1865A1E9E654}">
      <dgm:prSet/>
      <dgm:spPr/>
      <dgm:t>
        <a:bodyPr/>
        <a:lstStyle/>
        <a:p>
          <a:endParaRPr lang="id-ID"/>
        </a:p>
      </dgm:t>
    </dgm:pt>
    <dgm:pt modelId="{4113C8AC-61B6-4C22-BBC9-292E2F0030D3}">
      <dgm:prSet/>
      <dgm:spPr/>
      <dgm:t>
        <a:bodyPr/>
        <a:lstStyle/>
        <a:p>
          <a:r>
            <a:rPr lang="id-ID" i="1" dirty="0"/>
            <a:t>Degree</a:t>
          </a:r>
        </a:p>
      </dgm:t>
    </dgm:pt>
    <dgm:pt modelId="{E579BC6D-9875-4A21-946B-F7E0BFB64FB3}" type="parTrans" cxnId="{FB54DB0B-67FF-49A9-8A28-24EAD15AED4B}">
      <dgm:prSet/>
      <dgm:spPr/>
      <dgm:t>
        <a:bodyPr/>
        <a:lstStyle/>
        <a:p>
          <a:endParaRPr lang="id-ID"/>
        </a:p>
      </dgm:t>
    </dgm:pt>
    <dgm:pt modelId="{391F16F0-3AB8-47B7-B771-C8723F116E30}" type="sibTrans" cxnId="{FB54DB0B-67FF-49A9-8A28-24EAD15AED4B}">
      <dgm:prSet/>
      <dgm:spPr/>
      <dgm:t>
        <a:bodyPr/>
        <a:lstStyle/>
        <a:p>
          <a:endParaRPr lang="id-ID"/>
        </a:p>
      </dgm:t>
    </dgm:pt>
    <dgm:pt modelId="{7E7FD401-9121-4311-89F2-26C9A7CB3AB1}">
      <dgm:prSet/>
      <dgm:spPr/>
      <dgm:t>
        <a:bodyPr/>
        <a:lstStyle/>
        <a:p>
          <a:r>
            <a:rPr lang="id-ID" i="1" dirty="0"/>
            <a:t>Cardinality</a:t>
          </a:r>
        </a:p>
      </dgm:t>
    </dgm:pt>
    <dgm:pt modelId="{C51324DB-3B4A-4BBE-AA4D-12AA4AF20CE9}" type="parTrans" cxnId="{E746424A-B5FC-4D5A-A80C-9CD6387A9C71}">
      <dgm:prSet/>
      <dgm:spPr/>
      <dgm:t>
        <a:bodyPr/>
        <a:lstStyle/>
        <a:p>
          <a:endParaRPr lang="id-ID"/>
        </a:p>
      </dgm:t>
    </dgm:pt>
    <dgm:pt modelId="{8A476430-EA5B-4543-A918-57721E418D95}" type="sibTrans" cxnId="{E746424A-B5FC-4D5A-A80C-9CD6387A9C71}">
      <dgm:prSet/>
      <dgm:spPr/>
      <dgm:t>
        <a:bodyPr/>
        <a:lstStyle/>
        <a:p>
          <a:endParaRPr lang="id-ID"/>
        </a:p>
      </dgm:t>
    </dgm:pt>
    <dgm:pt modelId="{EAB38121-D4C7-4494-A011-082F1321FB7F}">
      <dgm:prSet/>
      <dgm:spPr/>
      <dgm:t>
        <a:bodyPr/>
        <a:lstStyle/>
        <a:p>
          <a:r>
            <a:rPr lang="id-ID" i="1" dirty="0"/>
            <a:t>Relational </a:t>
          </a:r>
          <a:r>
            <a:rPr lang="id-ID" dirty="0"/>
            <a:t>Basis Data</a:t>
          </a:r>
        </a:p>
      </dgm:t>
    </dgm:pt>
    <dgm:pt modelId="{9DE77D35-9319-4650-8FB8-54840DF57E30}" type="parTrans" cxnId="{BA770740-C651-44FB-83B9-66C916331833}">
      <dgm:prSet/>
      <dgm:spPr/>
      <dgm:t>
        <a:bodyPr/>
        <a:lstStyle/>
        <a:p>
          <a:endParaRPr lang="id-ID"/>
        </a:p>
      </dgm:t>
    </dgm:pt>
    <dgm:pt modelId="{89EAB1AC-976F-46F9-AA2B-3A47C4650424}" type="sibTrans" cxnId="{BA770740-C651-44FB-83B9-66C916331833}">
      <dgm:prSet/>
      <dgm:spPr/>
      <dgm:t>
        <a:bodyPr/>
        <a:lstStyle/>
        <a:p>
          <a:endParaRPr lang="id-ID"/>
        </a:p>
      </dgm:t>
    </dgm:pt>
    <dgm:pt modelId="{9B99C459-C4F3-49F7-A585-29781A92D78F}">
      <dgm:prSet/>
      <dgm:spPr/>
      <dgm:t>
        <a:bodyPr/>
        <a:lstStyle/>
        <a:p>
          <a:r>
            <a:rPr lang="id-ID" dirty="0"/>
            <a:t>Baris pada tabel</a:t>
          </a:r>
        </a:p>
      </dgm:t>
    </dgm:pt>
    <dgm:pt modelId="{DC0341F8-F9E8-4263-8133-FFA0DBAC42A7}" type="parTrans" cxnId="{7C755677-AFE8-4EC8-90F4-6973B942F806}">
      <dgm:prSet/>
      <dgm:spPr/>
      <dgm:t>
        <a:bodyPr/>
        <a:lstStyle/>
        <a:p>
          <a:endParaRPr lang="id-ID"/>
        </a:p>
      </dgm:t>
    </dgm:pt>
    <dgm:pt modelId="{71E1D4A1-51ED-4D7E-8267-5F18D3E5EB61}" type="sibTrans" cxnId="{7C755677-AFE8-4EC8-90F4-6973B942F806}">
      <dgm:prSet/>
      <dgm:spPr/>
      <dgm:t>
        <a:bodyPr/>
        <a:lstStyle/>
        <a:p>
          <a:endParaRPr lang="id-ID"/>
        </a:p>
      </dgm:t>
    </dgm:pt>
    <dgm:pt modelId="{BB7EECE6-3E62-4C4A-B50E-694E6B2D4D01}">
      <dgm:prSet/>
      <dgm:spPr/>
      <dgm:t>
        <a:bodyPr/>
        <a:lstStyle/>
        <a:p>
          <a:r>
            <a:rPr lang="id-ID" dirty="0"/>
            <a:t>Himpunan nilai dari satu atau lebih </a:t>
          </a:r>
          <a:r>
            <a:rPr lang="id-ID" i="1" dirty="0"/>
            <a:t>attribute</a:t>
          </a:r>
        </a:p>
      </dgm:t>
    </dgm:pt>
    <dgm:pt modelId="{97C845F9-A96C-4471-9A89-7C04D66F5B66}" type="parTrans" cxnId="{C5C4F582-BDB2-4917-9662-39ED8A33E13B}">
      <dgm:prSet/>
      <dgm:spPr/>
      <dgm:t>
        <a:bodyPr/>
        <a:lstStyle/>
        <a:p>
          <a:endParaRPr lang="id-ID"/>
        </a:p>
      </dgm:t>
    </dgm:pt>
    <dgm:pt modelId="{7ADC46B0-E7FB-493A-98AD-CA730F4BCA23}" type="sibTrans" cxnId="{C5C4F582-BDB2-4917-9662-39ED8A33E13B}">
      <dgm:prSet/>
      <dgm:spPr/>
      <dgm:t>
        <a:bodyPr/>
        <a:lstStyle/>
        <a:p>
          <a:endParaRPr lang="id-ID"/>
        </a:p>
      </dgm:t>
    </dgm:pt>
    <dgm:pt modelId="{AD502F83-A2BF-4083-A2A3-96EA65B47085}">
      <dgm:prSet/>
      <dgm:spPr/>
      <dgm:t>
        <a:bodyPr/>
        <a:lstStyle/>
        <a:p>
          <a:r>
            <a:rPr lang="id-ID" dirty="0"/>
            <a:t>Banyaknya </a:t>
          </a:r>
          <a:r>
            <a:rPr lang="id-ID" i="1" dirty="0"/>
            <a:t>attribute</a:t>
          </a:r>
          <a:r>
            <a:rPr lang="id-ID" dirty="0"/>
            <a:t>/kolom pada tabel</a:t>
          </a:r>
        </a:p>
      </dgm:t>
    </dgm:pt>
    <dgm:pt modelId="{0CAE20C2-2FD2-4E4B-BF21-9C852023773E}" type="parTrans" cxnId="{8E31CB20-099D-41EB-BBF0-85548232B017}">
      <dgm:prSet/>
      <dgm:spPr/>
      <dgm:t>
        <a:bodyPr/>
        <a:lstStyle/>
        <a:p>
          <a:endParaRPr lang="id-ID"/>
        </a:p>
      </dgm:t>
    </dgm:pt>
    <dgm:pt modelId="{A79351BD-6C7B-4007-9739-4432EFE71662}" type="sibTrans" cxnId="{8E31CB20-099D-41EB-BBF0-85548232B017}">
      <dgm:prSet/>
      <dgm:spPr/>
      <dgm:t>
        <a:bodyPr/>
        <a:lstStyle/>
        <a:p>
          <a:endParaRPr lang="id-ID"/>
        </a:p>
      </dgm:t>
    </dgm:pt>
    <dgm:pt modelId="{26DBFEA3-9311-4CFA-B04F-4737F8BA17BE}">
      <dgm:prSet/>
      <dgm:spPr/>
      <dgm:t>
        <a:bodyPr/>
        <a:lstStyle/>
        <a:p>
          <a:r>
            <a:rPr lang="id-ID" dirty="0"/>
            <a:t>Banyaknya </a:t>
          </a:r>
          <a:r>
            <a:rPr lang="id-ID" i="1" dirty="0"/>
            <a:t>tuple</a:t>
          </a:r>
          <a:r>
            <a:rPr lang="id-ID" dirty="0"/>
            <a:t>/baris pada tabel</a:t>
          </a:r>
        </a:p>
      </dgm:t>
    </dgm:pt>
    <dgm:pt modelId="{C5E2237C-C178-46F9-A1C5-660211008556}" type="parTrans" cxnId="{E372B658-5280-44BB-9A89-49639F593EF1}">
      <dgm:prSet/>
      <dgm:spPr/>
      <dgm:t>
        <a:bodyPr/>
        <a:lstStyle/>
        <a:p>
          <a:endParaRPr lang="id-ID"/>
        </a:p>
      </dgm:t>
    </dgm:pt>
    <dgm:pt modelId="{1984C8E1-90CD-4BD0-8221-9660EA442BB5}" type="sibTrans" cxnId="{E372B658-5280-44BB-9A89-49639F593EF1}">
      <dgm:prSet/>
      <dgm:spPr/>
      <dgm:t>
        <a:bodyPr/>
        <a:lstStyle/>
        <a:p>
          <a:endParaRPr lang="id-ID"/>
        </a:p>
      </dgm:t>
    </dgm:pt>
    <dgm:pt modelId="{14DAA831-B7D6-4B4C-80C1-795FD8EC26CA}">
      <dgm:prSet/>
      <dgm:spPr/>
      <dgm:t>
        <a:bodyPr/>
        <a:lstStyle/>
        <a:p>
          <a:r>
            <a:rPr lang="id-ID" dirty="0"/>
            <a:t>Kumpulan relasi ternormalisasi dengan nama relasi yang jelas</a:t>
          </a:r>
        </a:p>
      </dgm:t>
    </dgm:pt>
    <dgm:pt modelId="{5BFD7383-9E13-4B37-8A2F-82FBB5693875}" type="parTrans" cxnId="{410593A7-BE91-4A3C-93BC-53F20BA319C7}">
      <dgm:prSet/>
      <dgm:spPr/>
      <dgm:t>
        <a:bodyPr/>
        <a:lstStyle/>
        <a:p>
          <a:endParaRPr lang="id-ID"/>
        </a:p>
      </dgm:t>
    </dgm:pt>
    <dgm:pt modelId="{D86E8913-A0A6-4818-B16A-5EE3C95EFACE}" type="sibTrans" cxnId="{410593A7-BE91-4A3C-93BC-53F20BA319C7}">
      <dgm:prSet/>
      <dgm:spPr/>
      <dgm:t>
        <a:bodyPr/>
        <a:lstStyle/>
        <a:p>
          <a:endParaRPr lang="id-ID"/>
        </a:p>
      </dgm:t>
    </dgm:pt>
    <dgm:pt modelId="{CC03E882-8CFE-4B5B-A819-0961D21146FD}" type="pres">
      <dgm:prSet presAssocID="{684FB8F0-7DE0-4872-AE51-5072D2F2AF79}" presName="Name0" presStyleCnt="0">
        <dgm:presLayoutVars>
          <dgm:dir/>
          <dgm:animLvl val="lvl"/>
          <dgm:resizeHandles/>
        </dgm:presLayoutVars>
      </dgm:prSet>
      <dgm:spPr/>
    </dgm:pt>
    <dgm:pt modelId="{97283876-3D4F-4A66-AD27-F1A45553905D}" type="pres">
      <dgm:prSet presAssocID="{AC11F6B7-5B9C-415B-9650-E90236A4583A}" presName="linNode" presStyleCnt="0"/>
      <dgm:spPr/>
    </dgm:pt>
    <dgm:pt modelId="{8526130B-063C-429A-AF7D-485B6D0E0903}" type="pres">
      <dgm:prSet presAssocID="{AC11F6B7-5B9C-415B-9650-E90236A4583A}" presName="parentShp" presStyleLbl="node1" presStyleIdx="0" presStyleCnt="7">
        <dgm:presLayoutVars>
          <dgm:bulletEnabled val="1"/>
        </dgm:presLayoutVars>
      </dgm:prSet>
      <dgm:spPr/>
    </dgm:pt>
    <dgm:pt modelId="{F009E5C8-B4E7-4B40-9B05-E1452FD2ED4B}" type="pres">
      <dgm:prSet presAssocID="{AC11F6B7-5B9C-415B-9650-E90236A4583A}" presName="childShp" presStyleLbl="bgAccFollowNode1" presStyleIdx="0" presStyleCnt="7">
        <dgm:presLayoutVars>
          <dgm:bulletEnabled val="1"/>
        </dgm:presLayoutVars>
      </dgm:prSet>
      <dgm:spPr/>
    </dgm:pt>
    <dgm:pt modelId="{8C1F85F8-ACE8-487F-8740-241ADC2E34FD}" type="pres">
      <dgm:prSet presAssocID="{D4A1B083-4DCB-4244-9240-A6BE7BA52742}" presName="spacing" presStyleCnt="0"/>
      <dgm:spPr/>
    </dgm:pt>
    <dgm:pt modelId="{663E070A-ABCB-4265-ADDD-4ED43EC3F482}" type="pres">
      <dgm:prSet presAssocID="{2046EFD4-C6E4-4565-84CD-E557914220DC}" presName="linNode" presStyleCnt="0"/>
      <dgm:spPr/>
    </dgm:pt>
    <dgm:pt modelId="{CA2B943C-D23D-47E0-88C4-DA9B466D2986}" type="pres">
      <dgm:prSet presAssocID="{2046EFD4-C6E4-4565-84CD-E557914220DC}" presName="parentShp" presStyleLbl="node1" presStyleIdx="1" presStyleCnt="7">
        <dgm:presLayoutVars>
          <dgm:bulletEnabled val="1"/>
        </dgm:presLayoutVars>
      </dgm:prSet>
      <dgm:spPr/>
    </dgm:pt>
    <dgm:pt modelId="{417125EC-DDF8-4F81-A931-246D63B8D624}" type="pres">
      <dgm:prSet presAssocID="{2046EFD4-C6E4-4565-84CD-E557914220DC}" presName="childShp" presStyleLbl="bgAccFollowNode1" presStyleIdx="1" presStyleCnt="7">
        <dgm:presLayoutVars>
          <dgm:bulletEnabled val="1"/>
        </dgm:presLayoutVars>
      </dgm:prSet>
      <dgm:spPr/>
    </dgm:pt>
    <dgm:pt modelId="{703CCAEA-45CB-441D-BB85-5DBD08D8C713}" type="pres">
      <dgm:prSet presAssocID="{56E17B10-1CA3-4EE4-8201-2C5D8E951885}" presName="spacing" presStyleCnt="0"/>
      <dgm:spPr/>
    </dgm:pt>
    <dgm:pt modelId="{5245012F-B748-439D-8F80-D2B314562413}" type="pres">
      <dgm:prSet presAssocID="{223F752E-1BDE-4F34-A1D3-A305A45ECA43}" presName="linNode" presStyleCnt="0"/>
      <dgm:spPr/>
    </dgm:pt>
    <dgm:pt modelId="{B38A628E-A254-4CDE-BCA6-7DA2A47F6052}" type="pres">
      <dgm:prSet presAssocID="{223F752E-1BDE-4F34-A1D3-A305A45ECA43}" presName="parentShp" presStyleLbl="node1" presStyleIdx="2" presStyleCnt="7">
        <dgm:presLayoutVars>
          <dgm:bulletEnabled val="1"/>
        </dgm:presLayoutVars>
      </dgm:prSet>
      <dgm:spPr/>
    </dgm:pt>
    <dgm:pt modelId="{FBBAA634-B2D9-4F2A-A6AE-620BA617DAB4}" type="pres">
      <dgm:prSet presAssocID="{223F752E-1BDE-4F34-A1D3-A305A45ECA43}" presName="childShp" presStyleLbl="bgAccFollowNode1" presStyleIdx="2" presStyleCnt="7">
        <dgm:presLayoutVars>
          <dgm:bulletEnabled val="1"/>
        </dgm:presLayoutVars>
      </dgm:prSet>
      <dgm:spPr/>
    </dgm:pt>
    <dgm:pt modelId="{D2858603-BBC9-48AB-8489-CDD001B94345}" type="pres">
      <dgm:prSet presAssocID="{5A20BD82-A625-456A-AD50-7690351030FB}" presName="spacing" presStyleCnt="0"/>
      <dgm:spPr/>
    </dgm:pt>
    <dgm:pt modelId="{83569C7A-704C-4C88-A84C-8433A1935C05}" type="pres">
      <dgm:prSet presAssocID="{8D558B5E-7CC3-4DB5-A78A-24DFB213B753}" presName="linNode" presStyleCnt="0"/>
      <dgm:spPr/>
    </dgm:pt>
    <dgm:pt modelId="{CA8F394C-670B-4302-948C-CAC61486FB67}" type="pres">
      <dgm:prSet presAssocID="{8D558B5E-7CC3-4DB5-A78A-24DFB213B753}" presName="parentShp" presStyleLbl="node1" presStyleIdx="3" presStyleCnt="7">
        <dgm:presLayoutVars>
          <dgm:bulletEnabled val="1"/>
        </dgm:presLayoutVars>
      </dgm:prSet>
      <dgm:spPr/>
    </dgm:pt>
    <dgm:pt modelId="{B7457F7D-0C3A-47A3-A4EC-E5EC4C8340FA}" type="pres">
      <dgm:prSet presAssocID="{8D558B5E-7CC3-4DB5-A78A-24DFB213B753}" presName="childShp" presStyleLbl="bgAccFollowNode1" presStyleIdx="3" presStyleCnt="7">
        <dgm:presLayoutVars>
          <dgm:bulletEnabled val="1"/>
        </dgm:presLayoutVars>
      </dgm:prSet>
      <dgm:spPr/>
    </dgm:pt>
    <dgm:pt modelId="{F23E696C-79BF-45F4-B0C9-A5E012DE6607}" type="pres">
      <dgm:prSet presAssocID="{9D35A07E-BEE2-45BB-A198-BAA8C3FE7EAE}" presName="spacing" presStyleCnt="0"/>
      <dgm:spPr/>
    </dgm:pt>
    <dgm:pt modelId="{68B302B5-BA9C-454B-8C2D-5FEF397F259E}" type="pres">
      <dgm:prSet presAssocID="{4113C8AC-61B6-4C22-BBC9-292E2F0030D3}" presName="linNode" presStyleCnt="0"/>
      <dgm:spPr/>
    </dgm:pt>
    <dgm:pt modelId="{2EEB464E-BA83-458F-8A80-5A47CC209E17}" type="pres">
      <dgm:prSet presAssocID="{4113C8AC-61B6-4C22-BBC9-292E2F0030D3}" presName="parentShp" presStyleLbl="node1" presStyleIdx="4" presStyleCnt="7">
        <dgm:presLayoutVars>
          <dgm:bulletEnabled val="1"/>
        </dgm:presLayoutVars>
      </dgm:prSet>
      <dgm:spPr/>
    </dgm:pt>
    <dgm:pt modelId="{B4E32E6F-BF25-4D94-BEFC-6A3F438EA874}" type="pres">
      <dgm:prSet presAssocID="{4113C8AC-61B6-4C22-BBC9-292E2F0030D3}" presName="childShp" presStyleLbl="bgAccFollowNode1" presStyleIdx="4" presStyleCnt="7">
        <dgm:presLayoutVars>
          <dgm:bulletEnabled val="1"/>
        </dgm:presLayoutVars>
      </dgm:prSet>
      <dgm:spPr/>
    </dgm:pt>
    <dgm:pt modelId="{9AA04F3E-A62F-4BA3-9582-E2BD66F00FD3}" type="pres">
      <dgm:prSet presAssocID="{391F16F0-3AB8-47B7-B771-C8723F116E30}" presName="spacing" presStyleCnt="0"/>
      <dgm:spPr/>
    </dgm:pt>
    <dgm:pt modelId="{D7A7C4F1-BF20-428C-8B04-8425DD4AD83C}" type="pres">
      <dgm:prSet presAssocID="{7E7FD401-9121-4311-89F2-26C9A7CB3AB1}" presName="linNode" presStyleCnt="0"/>
      <dgm:spPr/>
    </dgm:pt>
    <dgm:pt modelId="{30E5A519-4286-4E67-8B0E-6512B4F3B17C}" type="pres">
      <dgm:prSet presAssocID="{7E7FD401-9121-4311-89F2-26C9A7CB3AB1}" presName="parentShp" presStyleLbl="node1" presStyleIdx="5" presStyleCnt="7">
        <dgm:presLayoutVars>
          <dgm:bulletEnabled val="1"/>
        </dgm:presLayoutVars>
      </dgm:prSet>
      <dgm:spPr/>
    </dgm:pt>
    <dgm:pt modelId="{213C7E3F-69E0-4155-8278-4964500F252D}" type="pres">
      <dgm:prSet presAssocID="{7E7FD401-9121-4311-89F2-26C9A7CB3AB1}" presName="childShp" presStyleLbl="bgAccFollowNode1" presStyleIdx="5" presStyleCnt="7">
        <dgm:presLayoutVars>
          <dgm:bulletEnabled val="1"/>
        </dgm:presLayoutVars>
      </dgm:prSet>
      <dgm:spPr/>
    </dgm:pt>
    <dgm:pt modelId="{B11A56C8-A473-42A0-844D-A24B2FE14D24}" type="pres">
      <dgm:prSet presAssocID="{8A476430-EA5B-4543-A918-57721E418D95}" presName="spacing" presStyleCnt="0"/>
      <dgm:spPr/>
    </dgm:pt>
    <dgm:pt modelId="{19A6F6F5-B2D6-4B5B-8729-D66E929C8116}" type="pres">
      <dgm:prSet presAssocID="{EAB38121-D4C7-4494-A011-082F1321FB7F}" presName="linNode" presStyleCnt="0"/>
      <dgm:spPr/>
    </dgm:pt>
    <dgm:pt modelId="{91CE50E2-EE54-4147-A81F-30F012A4592D}" type="pres">
      <dgm:prSet presAssocID="{EAB38121-D4C7-4494-A011-082F1321FB7F}" presName="parentShp" presStyleLbl="node1" presStyleIdx="6" presStyleCnt="7">
        <dgm:presLayoutVars>
          <dgm:bulletEnabled val="1"/>
        </dgm:presLayoutVars>
      </dgm:prSet>
      <dgm:spPr/>
    </dgm:pt>
    <dgm:pt modelId="{3F4235FC-AB61-43A8-A59F-FBD19E3028EC}" type="pres">
      <dgm:prSet presAssocID="{EAB38121-D4C7-4494-A011-082F1321FB7F}" presName="childShp" presStyleLbl="bgAccFollowNode1" presStyleIdx="6" presStyleCnt="7">
        <dgm:presLayoutVars>
          <dgm:bulletEnabled val="1"/>
        </dgm:presLayoutVars>
      </dgm:prSet>
      <dgm:spPr/>
    </dgm:pt>
  </dgm:ptLst>
  <dgm:cxnLst>
    <dgm:cxn modelId="{62F9B802-DDAE-4A95-A603-9710228E7526}" type="presOf" srcId="{14DAA831-B7D6-4B4C-80C1-795FD8EC26CA}" destId="{3F4235FC-AB61-43A8-A59F-FBD19E3028EC}" srcOrd="0" destOrd="0" presId="urn:microsoft.com/office/officeart/2005/8/layout/vList6"/>
    <dgm:cxn modelId="{E4524D05-1CCF-4BD0-B9DC-98264620A51B}" srcId="{AC11F6B7-5B9C-415B-9650-E90236A4583A}" destId="{0D3626A7-E726-425E-9BA9-65E3436E2C9A}" srcOrd="0" destOrd="0" parTransId="{8104CA88-7071-4886-9E48-A9AD97088F7E}" sibTransId="{B8FBDA80-A1E4-4150-825B-186032D78FFB}"/>
    <dgm:cxn modelId="{FB54DB0B-67FF-49A9-8A28-24EAD15AED4B}" srcId="{684FB8F0-7DE0-4872-AE51-5072D2F2AF79}" destId="{4113C8AC-61B6-4C22-BBC9-292E2F0030D3}" srcOrd="4" destOrd="0" parTransId="{E579BC6D-9875-4A21-946B-F7E0BFB64FB3}" sibTransId="{391F16F0-3AB8-47B7-B771-C8723F116E30}"/>
    <dgm:cxn modelId="{37FC4511-4A9B-4D22-AF5E-59B031F075BB}" type="presOf" srcId="{BB7EECE6-3E62-4C4A-B50E-694E6B2D4D01}" destId="{B7457F7D-0C3A-47A3-A4EC-E5EC4C8340FA}" srcOrd="0" destOrd="0" presId="urn:microsoft.com/office/officeart/2005/8/layout/vList6"/>
    <dgm:cxn modelId="{7111BF11-ACB7-4CF3-87FE-C8DFBEB4841F}" type="presOf" srcId="{26DBFEA3-9311-4CFA-B04F-4737F8BA17BE}" destId="{213C7E3F-69E0-4155-8278-4964500F252D}" srcOrd="0" destOrd="0" presId="urn:microsoft.com/office/officeart/2005/8/layout/vList6"/>
    <dgm:cxn modelId="{8E31CB20-099D-41EB-BBF0-85548232B017}" srcId="{4113C8AC-61B6-4C22-BBC9-292E2F0030D3}" destId="{AD502F83-A2BF-4083-A2A3-96EA65B47085}" srcOrd="0" destOrd="0" parTransId="{0CAE20C2-2FD2-4E4B-BF21-9C852023773E}" sibTransId="{A79351BD-6C7B-4007-9739-4432EFE71662}"/>
    <dgm:cxn modelId="{ED39D920-C9B7-4717-9D16-AE5E8EFEFD72}" type="presOf" srcId="{EAB38121-D4C7-4494-A011-082F1321FB7F}" destId="{91CE50E2-EE54-4147-A81F-30F012A4592D}" srcOrd="0" destOrd="0" presId="urn:microsoft.com/office/officeart/2005/8/layout/vList6"/>
    <dgm:cxn modelId="{4C559B23-76FA-4A2A-A738-7AA6E98E1707}" srcId="{2046EFD4-C6E4-4565-84CD-E557914220DC}" destId="{E67C508F-A959-4B9A-A423-A6B510CFAE96}" srcOrd="0" destOrd="0" parTransId="{A3AFD974-6D07-48F6-A94A-7B5AB6D73587}" sibTransId="{EE12D3D6-143A-4F29-8287-4879329F8C1B}"/>
    <dgm:cxn modelId="{862A443B-8DA0-47A4-A88C-BFA8683D1E4B}" type="presOf" srcId="{9B99C459-C4F3-49F7-A585-29781A92D78F}" destId="{FBBAA634-B2D9-4F2A-A6AE-620BA617DAB4}" srcOrd="0" destOrd="0" presId="urn:microsoft.com/office/officeart/2005/8/layout/vList6"/>
    <dgm:cxn modelId="{BA770740-C651-44FB-83B9-66C916331833}" srcId="{684FB8F0-7DE0-4872-AE51-5072D2F2AF79}" destId="{EAB38121-D4C7-4494-A011-082F1321FB7F}" srcOrd="6" destOrd="0" parTransId="{9DE77D35-9319-4650-8FB8-54840DF57E30}" sibTransId="{89EAB1AC-976F-46F9-AA2B-3A47C4650424}"/>
    <dgm:cxn modelId="{E5090644-8241-41BD-BDD8-A5C7D32743C7}" srcId="{684FB8F0-7DE0-4872-AE51-5072D2F2AF79}" destId="{AC11F6B7-5B9C-415B-9650-E90236A4583A}" srcOrd="0" destOrd="0" parTransId="{74F2B278-BEFC-44DE-84FE-AC936300A8B9}" sibTransId="{D4A1B083-4DCB-4244-9240-A6BE7BA52742}"/>
    <dgm:cxn modelId="{E746424A-B5FC-4D5A-A80C-9CD6387A9C71}" srcId="{684FB8F0-7DE0-4872-AE51-5072D2F2AF79}" destId="{7E7FD401-9121-4311-89F2-26C9A7CB3AB1}" srcOrd="5" destOrd="0" parTransId="{C51324DB-3B4A-4BBE-AA4D-12AA4AF20CE9}" sibTransId="{8A476430-EA5B-4543-A918-57721E418D95}"/>
    <dgm:cxn modelId="{188BEF52-0436-41CB-B3EC-BED054716CB5}" srcId="{684FB8F0-7DE0-4872-AE51-5072D2F2AF79}" destId="{223F752E-1BDE-4F34-A1D3-A305A45ECA43}" srcOrd="2" destOrd="0" parTransId="{6C858011-CD70-411F-BBF8-97B60F97FE5F}" sibTransId="{5A20BD82-A625-456A-AD50-7690351030FB}"/>
    <dgm:cxn modelId="{E372B658-5280-44BB-9A89-49639F593EF1}" srcId="{7E7FD401-9121-4311-89F2-26C9A7CB3AB1}" destId="{26DBFEA3-9311-4CFA-B04F-4737F8BA17BE}" srcOrd="0" destOrd="0" parTransId="{C5E2237C-C178-46F9-A1C5-660211008556}" sibTransId="{1984C8E1-90CD-4BD0-8221-9660EA442BB5}"/>
    <dgm:cxn modelId="{A8130B68-AB88-48F1-A65A-2179EA02AD6D}" srcId="{684FB8F0-7DE0-4872-AE51-5072D2F2AF79}" destId="{2046EFD4-C6E4-4565-84CD-E557914220DC}" srcOrd="1" destOrd="0" parTransId="{B1E0E78E-3388-42E1-A84D-B2E32BB6AEB9}" sibTransId="{56E17B10-1CA3-4EE4-8201-2C5D8E951885}"/>
    <dgm:cxn modelId="{C9AD1768-62CD-4866-AD81-53A1EC9A65E7}" type="presOf" srcId="{E67C508F-A959-4B9A-A423-A6B510CFAE96}" destId="{417125EC-DDF8-4F81-A931-246D63B8D624}" srcOrd="0" destOrd="0" presId="urn:microsoft.com/office/officeart/2005/8/layout/vList6"/>
    <dgm:cxn modelId="{AE607B6F-0774-43D4-B1F2-FCED1B2C15E9}" type="presOf" srcId="{223F752E-1BDE-4F34-A1D3-A305A45ECA43}" destId="{B38A628E-A254-4CDE-BCA6-7DA2A47F6052}" srcOrd="0" destOrd="0" presId="urn:microsoft.com/office/officeart/2005/8/layout/vList6"/>
    <dgm:cxn modelId="{B5A72374-4A4A-4179-89AC-46A4055DA0BE}" type="presOf" srcId="{AD502F83-A2BF-4083-A2A3-96EA65B47085}" destId="{B4E32E6F-BF25-4D94-BEFC-6A3F438EA874}" srcOrd="0" destOrd="0" presId="urn:microsoft.com/office/officeart/2005/8/layout/vList6"/>
    <dgm:cxn modelId="{5BDB4F77-A977-464A-8832-6DF8597EA548}" type="presOf" srcId="{0D3626A7-E726-425E-9BA9-65E3436E2C9A}" destId="{F009E5C8-B4E7-4B40-9B05-E1452FD2ED4B}" srcOrd="0" destOrd="0" presId="urn:microsoft.com/office/officeart/2005/8/layout/vList6"/>
    <dgm:cxn modelId="{7C755677-AFE8-4EC8-90F4-6973B942F806}" srcId="{223F752E-1BDE-4F34-A1D3-A305A45ECA43}" destId="{9B99C459-C4F3-49F7-A585-29781A92D78F}" srcOrd="0" destOrd="0" parTransId="{DC0341F8-F9E8-4263-8133-FFA0DBAC42A7}" sibTransId="{71E1D4A1-51ED-4D7E-8267-5F18D3E5EB61}"/>
    <dgm:cxn modelId="{C5C4F582-BDB2-4917-9662-39ED8A33E13B}" srcId="{8D558B5E-7CC3-4DB5-A78A-24DFB213B753}" destId="{BB7EECE6-3E62-4C4A-B50E-694E6B2D4D01}" srcOrd="0" destOrd="0" parTransId="{97C845F9-A96C-4471-9A89-7C04D66F5B66}" sibTransId="{7ADC46B0-E7FB-493A-98AD-CA730F4BCA23}"/>
    <dgm:cxn modelId="{B15C88A7-50F5-4162-8629-1865A1E9E654}" srcId="{684FB8F0-7DE0-4872-AE51-5072D2F2AF79}" destId="{8D558B5E-7CC3-4DB5-A78A-24DFB213B753}" srcOrd="3" destOrd="0" parTransId="{4D0B99AE-574D-4009-AEE1-5A0426F9466B}" sibTransId="{9D35A07E-BEE2-45BB-A198-BAA8C3FE7EAE}"/>
    <dgm:cxn modelId="{410593A7-BE91-4A3C-93BC-53F20BA319C7}" srcId="{EAB38121-D4C7-4494-A011-082F1321FB7F}" destId="{14DAA831-B7D6-4B4C-80C1-795FD8EC26CA}" srcOrd="0" destOrd="0" parTransId="{5BFD7383-9E13-4B37-8A2F-82FBB5693875}" sibTransId="{D86E8913-A0A6-4818-B16A-5EE3C95EFACE}"/>
    <dgm:cxn modelId="{612619B9-7919-4FCF-8BCB-926DA1F6AC13}" type="presOf" srcId="{2046EFD4-C6E4-4565-84CD-E557914220DC}" destId="{CA2B943C-D23D-47E0-88C4-DA9B466D2986}" srcOrd="0" destOrd="0" presId="urn:microsoft.com/office/officeart/2005/8/layout/vList6"/>
    <dgm:cxn modelId="{54B832C4-D5EB-408B-8E9F-BB2ED1BF508C}" type="presOf" srcId="{AC11F6B7-5B9C-415B-9650-E90236A4583A}" destId="{8526130B-063C-429A-AF7D-485B6D0E0903}" srcOrd="0" destOrd="0" presId="urn:microsoft.com/office/officeart/2005/8/layout/vList6"/>
    <dgm:cxn modelId="{D2461BC6-F005-4D2F-B3A6-45E44DBD92A1}" type="presOf" srcId="{8D558B5E-7CC3-4DB5-A78A-24DFB213B753}" destId="{CA8F394C-670B-4302-948C-CAC61486FB67}" srcOrd="0" destOrd="0" presId="urn:microsoft.com/office/officeart/2005/8/layout/vList6"/>
    <dgm:cxn modelId="{7AC5A0CE-46C7-4E62-BBAF-0AE519874032}" type="presOf" srcId="{684FB8F0-7DE0-4872-AE51-5072D2F2AF79}" destId="{CC03E882-8CFE-4B5B-A819-0961D21146FD}" srcOrd="0" destOrd="0" presId="urn:microsoft.com/office/officeart/2005/8/layout/vList6"/>
    <dgm:cxn modelId="{45D0FFE6-F951-4AC0-9100-ADBEA4274685}" type="presOf" srcId="{4113C8AC-61B6-4C22-BBC9-292E2F0030D3}" destId="{2EEB464E-BA83-458F-8A80-5A47CC209E17}" srcOrd="0" destOrd="0" presId="urn:microsoft.com/office/officeart/2005/8/layout/vList6"/>
    <dgm:cxn modelId="{CE3A77FF-FBF0-4533-B725-CC03C4BCF062}" type="presOf" srcId="{7E7FD401-9121-4311-89F2-26C9A7CB3AB1}" destId="{30E5A519-4286-4E67-8B0E-6512B4F3B17C}" srcOrd="0" destOrd="0" presId="urn:microsoft.com/office/officeart/2005/8/layout/vList6"/>
    <dgm:cxn modelId="{D840D760-F08A-42E6-9707-2034770F5026}" type="presParOf" srcId="{CC03E882-8CFE-4B5B-A819-0961D21146FD}" destId="{97283876-3D4F-4A66-AD27-F1A45553905D}" srcOrd="0" destOrd="0" presId="urn:microsoft.com/office/officeart/2005/8/layout/vList6"/>
    <dgm:cxn modelId="{C77B7D8B-41B6-4AAD-ADD7-5D78F163A7FD}" type="presParOf" srcId="{97283876-3D4F-4A66-AD27-F1A45553905D}" destId="{8526130B-063C-429A-AF7D-485B6D0E0903}" srcOrd="0" destOrd="0" presId="urn:microsoft.com/office/officeart/2005/8/layout/vList6"/>
    <dgm:cxn modelId="{E17B7ACC-B41A-4964-9125-22BC13FF0D40}" type="presParOf" srcId="{97283876-3D4F-4A66-AD27-F1A45553905D}" destId="{F009E5C8-B4E7-4B40-9B05-E1452FD2ED4B}" srcOrd="1" destOrd="0" presId="urn:microsoft.com/office/officeart/2005/8/layout/vList6"/>
    <dgm:cxn modelId="{3B412B03-66C6-4D73-95FA-BD23F0C8233B}" type="presParOf" srcId="{CC03E882-8CFE-4B5B-A819-0961D21146FD}" destId="{8C1F85F8-ACE8-487F-8740-241ADC2E34FD}" srcOrd="1" destOrd="0" presId="urn:microsoft.com/office/officeart/2005/8/layout/vList6"/>
    <dgm:cxn modelId="{580D8E8B-B33B-4C07-9D99-68501FEC2B84}" type="presParOf" srcId="{CC03E882-8CFE-4B5B-A819-0961D21146FD}" destId="{663E070A-ABCB-4265-ADDD-4ED43EC3F482}" srcOrd="2" destOrd="0" presId="urn:microsoft.com/office/officeart/2005/8/layout/vList6"/>
    <dgm:cxn modelId="{22557FD0-A1F7-4A75-9833-C23BA1D143E9}" type="presParOf" srcId="{663E070A-ABCB-4265-ADDD-4ED43EC3F482}" destId="{CA2B943C-D23D-47E0-88C4-DA9B466D2986}" srcOrd="0" destOrd="0" presId="urn:microsoft.com/office/officeart/2005/8/layout/vList6"/>
    <dgm:cxn modelId="{B2B91A0D-EC52-496F-B8B5-02E0713D4DE0}" type="presParOf" srcId="{663E070A-ABCB-4265-ADDD-4ED43EC3F482}" destId="{417125EC-DDF8-4F81-A931-246D63B8D624}" srcOrd="1" destOrd="0" presId="urn:microsoft.com/office/officeart/2005/8/layout/vList6"/>
    <dgm:cxn modelId="{E135FCE5-0B1C-48C8-A0D5-2AF9F088ED05}" type="presParOf" srcId="{CC03E882-8CFE-4B5B-A819-0961D21146FD}" destId="{703CCAEA-45CB-441D-BB85-5DBD08D8C713}" srcOrd="3" destOrd="0" presId="urn:microsoft.com/office/officeart/2005/8/layout/vList6"/>
    <dgm:cxn modelId="{F1CA43A8-1D87-4E04-9032-180CCE162C07}" type="presParOf" srcId="{CC03E882-8CFE-4B5B-A819-0961D21146FD}" destId="{5245012F-B748-439D-8F80-D2B314562413}" srcOrd="4" destOrd="0" presId="urn:microsoft.com/office/officeart/2005/8/layout/vList6"/>
    <dgm:cxn modelId="{E1852FDB-6A32-4566-9014-AE8E6DDBE191}" type="presParOf" srcId="{5245012F-B748-439D-8F80-D2B314562413}" destId="{B38A628E-A254-4CDE-BCA6-7DA2A47F6052}" srcOrd="0" destOrd="0" presId="urn:microsoft.com/office/officeart/2005/8/layout/vList6"/>
    <dgm:cxn modelId="{B34F5A40-17C1-4010-9101-EAD42C266B32}" type="presParOf" srcId="{5245012F-B748-439D-8F80-D2B314562413}" destId="{FBBAA634-B2D9-4F2A-A6AE-620BA617DAB4}" srcOrd="1" destOrd="0" presId="urn:microsoft.com/office/officeart/2005/8/layout/vList6"/>
    <dgm:cxn modelId="{525F3CC5-55D5-430A-909E-9F366809206B}" type="presParOf" srcId="{CC03E882-8CFE-4B5B-A819-0961D21146FD}" destId="{D2858603-BBC9-48AB-8489-CDD001B94345}" srcOrd="5" destOrd="0" presId="urn:microsoft.com/office/officeart/2005/8/layout/vList6"/>
    <dgm:cxn modelId="{7BE8FE4C-F4B1-4314-B684-9E56488A8150}" type="presParOf" srcId="{CC03E882-8CFE-4B5B-A819-0961D21146FD}" destId="{83569C7A-704C-4C88-A84C-8433A1935C05}" srcOrd="6" destOrd="0" presId="urn:microsoft.com/office/officeart/2005/8/layout/vList6"/>
    <dgm:cxn modelId="{BA50574A-7087-4DEA-85DE-18F5B812ADC5}" type="presParOf" srcId="{83569C7A-704C-4C88-A84C-8433A1935C05}" destId="{CA8F394C-670B-4302-948C-CAC61486FB67}" srcOrd="0" destOrd="0" presId="urn:microsoft.com/office/officeart/2005/8/layout/vList6"/>
    <dgm:cxn modelId="{C042C811-FD93-4ABF-A099-883BAFCCED91}" type="presParOf" srcId="{83569C7A-704C-4C88-A84C-8433A1935C05}" destId="{B7457F7D-0C3A-47A3-A4EC-E5EC4C8340FA}" srcOrd="1" destOrd="0" presId="urn:microsoft.com/office/officeart/2005/8/layout/vList6"/>
    <dgm:cxn modelId="{05D3306D-3A1E-49C1-9705-1EBBD1D1602D}" type="presParOf" srcId="{CC03E882-8CFE-4B5B-A819-0961D21146FD}" destId="{F23E696C-79BF-45F4-B0C9-A5E012DE6607}" srcOrd="7" destOrd="0" presId="urn:microsoft.com/office/officeart/2005/8/layout/vList6"/>
    <dgm:cxn modelId="{4C866F14-1139-449E-84F3-8A30354F7275}" type="presParOf" srcId="{CC03E882-8CFE-4B5B-A819-0961D21146FD}" destId="{68B302B5-BA9C-454B-8C2D-5FEF397F259E}" srcOrd="8" destOrd="0" presId="urn:microsoft.com/office/officeart/2005/8/layout/vList6"/>
    <dgm:cxn modelId="{D7A0A54B-62CE-4A21-9BB6-6DF7F79E96F1}" type="presParOf" srcId="{68B302B5-BA9C-454B-8C2D-5FEF397F259E}" destId="{2EEB464E-BA83-458F-8A80-5A47CC209E17}" srcOrd="0" destOrd="0" presId="urn:microsoft.com/office/officeart/2005/8/layout/vList6"/>
    <dgm:cxn modelId="{4FFB833E-09B8-4079-AA36-6BCFC316CCD3}" type="presParOf" srcId="{68B302B5-BA9C-454B-8C2D-5FEF397F259E}" destId="{B4E32E6F-BF25-4D94-BEFC-6A3F438EA874}" srcOrd="1" destOrd="0" presId="urn:microsoft.com/office/officeart/2005/8/layout/vList6"/>
    <dgm:cxn modelId="{C1BC74F4-4D86-4BBD-A6B4-9C10E1114AD6}" type="presParOf" srcId="{CC03E882-8CFE-4B5B-A819-0961D21146FD}" destId="{9AA04F3E-A62F-4BA3-9582-E2BD66F00FD3}" srcOrd="9" destOrd="0" presId="urn:microsoft.com/office/officeart/2005/8/layout/vList6"/>
    <dgm:cxn modelId="{7B9E9696-D7A6-47B8-B218-0A70B2C0CE39}" type="presParOf" srcId="{CC03E882-8CFE-4B5B-A819-0961D21146FD}" destId="{D7A7C4F1-BF20-428C-8B04-8425DD4AD83C}" srcOrd="10" destOrd="0" presId="urn:microsoft.com/office/officeart/2005/8/layout/vList6"/>
    <dgm:cxn modelId="{B5312200-E5C9-44CB-8FC4-1B9DED31D872}" type="presParOf" srcId="{D7A7C4F1-BF20-428C-8B04-8425DD4AD83C}" destId="{30E5A519-4286-4E67-8B0E-6512B4F3B17C}" srcOrd="0" destOrd="0" presId="urn:microsoft.com/office/officeart/2005/8/layout/vList6"/>
    <dgm:cxn modelId="{AE151C23-921F-4D1E-9EDC-1665BB7B71DE}" type="presParOf" srcId="{D7A7C4F1-BF20-428C-8B04-8425DD4AD83C}" destId="{213C7E3F-69E0-4155-8278-4964500F252D}" srcOrd="1" destOrd="0" presId="urn:microsoft.com/office/officeart/2005/8/layout/vList6"/>
    <dgm:cxn modelId="{479E93C3-74A8-4B7C-98DC-E474C5CC91EA}" type="presParOf" srcId="{CC03E882-8CFE-4B5B-A819-0961D21146FD}" destId="{B11A56C8-A473-42A0-844D-A24B2FE14D24}" srcOrd="11" destOrd="0" presId="urn:microsoft.com/office/officeart/2005/8/layout/vList6"/>
    <dgm:cxn modelId="{D23D0A58-A139-4846-9B3F-08734D51E215}" type="presParOf" srcId="{CC03E882-8CFE-4B5B-A819-0961D21146FD}" destId="{19A6F6F5-B2D6-4B5B-8729-D66E929C8116}" srcOrd="12" destOrd="0" presId="urn:microsoft.com/office/officeart/2005/8/layout/vList6"/>
    <dgm:cxn modelId="{A5F96F44-FB80-47F7-9DD8-3F4B7480BE54}" type="presParOf" srcId="{19A6F6F5-B2D6-4B5B-8729-D66E929C8116}" destId="{91CE50E2-EE54-4147-A81F-30F012A4592D}" srcOrd="0" destOrd="0" presId="urn:microsoft.com/office/officeart/2005/8/layout/vList6"/>
    <dgm:cxn modelId="{66063FE8-1BF1-41E8-BBB4-D5C622AF7D47}" type="presParOf" srcId="{19A6F6F5-B2D6-4B5B-8729-D66E929C8116}" destId="{3F4235FC-AB61-43A8-A59F-FBD19E3028EC}"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39EBA84-2326-47B9-89BE-B1ACAA0C6AF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id-ID"/>
        </a:p>
      </dgm:t>
    </dgm:pt>
    <dgm:pt modelId="{F60327A1-020D-4B96-88CC-B92B698C7F50}">
      <dgm:prSet phldrT="[Text]"/>
      <dgm:spPr/>
      <dgm:t>
        <a:bodyPr/>
        <a:lstStyle/>
        <a:p>
          <a:r>
            <a:rPr lang="en-US" altLang="en-US" b="1" i="1" dirty="0" err="1">
              <a:solidFill>
                <a:schemeClr val="bg1"/>
              </a:solidFill>
            </a:rPr>
            <a:t>Superkey</a:t>
          </a:r>
          <a:endParaRPr lang="id-ID" i="1" dirty="0">
            <a:solidFill>
              <a:schemeClr val="bg1"/>
            </a:solidFill>
          </a:endParaRPr>
        </a:p>
      </dgm:t>
    </dgm:pt>
    <dgm:pt modelId="{F8CD4618-EE19-454C-BD0D-8E25D7CEDD23}" type="parTrans" cxnId="{2998C561-1395-494D-8767-C146920D011C}">
      <dgm:prSet/>
      <dgm:spPr/>
      <dgm:t>
        <a:bodyPr/>
        <a:lstStyle/>
        <a:p>
          <a:endParaRPr lang="id-ID"/>
        </a:p>
      </dgm:t>
    </dgm:pt>
    <dgm:pt modelId="{AC9F5A0F-F606-41C6-8452-F8038ECFDDA0}" type="sibTrans" cxnId="{2998C561-1395-494D-8767-C146920D011C}">
      <dgm:prSet/>
      <dgm:spPr/>
      <dgm:t>
        <a:bodyPr/>
        <a:lstStyle/>
        <a:p>
          <a:endParaRPr lang="id-ID"/>
        </a:p>
      </dgm:t>
    </dgm:pt>
    <dgm:pt modelId="{BF8DC2ED-FD89-4F3A-8F70-EFBCCBF65D10}">
      <dgm:prSet/>
      <dgm:spPr/>
      <dgm:t>
        <a:bodyPr/>
        <a:lstStyle/>
        <a:p>
          <a:r>
            <a:rPr lang="en-US" altLang="en-US" b="1" i="1" dirty="0">
              <a:solidFill>
                <a:schemeClr val="bg1"/>
              </a:solidFill>
            </a:rPr>
            <a:t>Candidate key</a:t>
          </a:r>
          <a:endParaRPr lang="id-ID" i="1" dirty="0">
            <a:solidFill>
              <a:schemeClr val="bg1"/>
            </a:solidFill>
          </a:endParaRPr>
        </a:p>
      </dgm:t>
    </dgm:pt>
    <dgm:pt modelId="{70F469AC-484B-40DD-BEF8-BA56C94E4529}" type="parTrans" cxnId="{49BF60A3-BB25-4678-A0CC-E6B939F57F55}">
      <dgm:prSet/>
      <dgm:spPr/>
      <dgm:t>
        <a:bodyPr/>
        <a:lstStyle/>
        <a:p>
          <a:endParaRPr lang="id-ID"/>
        </a:p>
      </dgm:t>
    </dgm:pt>
    <dgm:pt modelId="{E228712A-F136-46EC-85C1-8040CED0858E}" type="sibTrans" cxnId="{49BF60A3-BB25-4678-A0CC-E6B939F57F55}">
      <dgm:prSet/>
      <dgm:spPr/>
      <dgm:t>
        <a:bodyPr/>
        <a:lstStyle/>
        <a:p>
          <a:endParaRPr lang="id-ID"/>
        </a:p>
      </dgm:t>
    </dgm:pt>
    <dgm:pt modelId="{E641954A-6F0C-4A8A-910D-532FC33F5958}">
      <dgm:prSet phldrT="[Text]"/>
      <dgm:spPr/>
      <dgm:t>
        <a:bodyPr/>
        <a:lstStyle/>
        <a:p>
          <a:r>
            <a:rPr lang="en-US" altLang="en-US" dirty="0" err="1">
              <a:solidFill>
                <a:srgbClr val="000080"/>
              </a:solidFill>
            </a:rPr>
            <a:t>Sebuah</a:t>
          </a:r>
          <a:r>
            <a:rPr lang="en-US" altLang="en-US" dirty="0">
              <a:solidFill>
                <a:srgbClr val="000080"/>
              </a:solidFill>
            </a:rPr>
            <a:t> </a:t>
          </a:r>
          <a:r>
            <a:rPr lang="en-US" altLang="en-US" i="1" dirty="0" err="1">
              <a:solidFill>
                <a:srgbClr val="000080"/>
              </a:solidFill>
            </a:rPr>
            <a:t>superkey</a:t>
          </a:r>
          <a:r>
            <a:rPr lang="en-US" altLang="en-US" dirty="0">
              <a:solidFill>
                <a:srgbClr val="000080"/>
              </a:solidFill>
            </a:rPr>
            <a:t> minimal, </a:t>
          </a:r>
          <a:r>
            <a:rPr lang="en-US" altLang="en-US" dirty="0" err="1">
              <a:solidFill>
                <a:srgbClr val="000080"/>
              </a:solidFill>
            </a:rPr>
            <a:t>yaitu</a:t>
          </a:r>
          <a:r>
            <a:rPr lang="en-US" altLang="en-US" dirty="0">
              <a:solidFill>
                <a:srgbClr val="000080"/>
              </a:solidFill>
            </a:rPr>
            <a:t> </a:t>
          </a:r>
          <a:r>
            <a:rPr lang="en-US" altLang="en-US" dirty="0" err="1">
              <a:solidFill>
                <a:srgbClr val="000080"/>
              </a:solidFill>
            </a:rPr>
            <a:t>superkey</a:t>
          </a:r>
          <a:r>
            <a:rPr lang="en-US" altLang="en-US" dirty="0">
              <a:solidFill>
                <a:srgbClr val="000080"/>
              </a:solidFill>
            </a:rPr>
            <a:t> yang </a:t>
          </a:r>
          <a:r>
            <a:rPr lang="en-US" altLang="en-US" dirty="0" err="1">
              <a:solidFill>
                <a:srgbClr val="000080"/>
              </a:solidFill>
            </a:rPr>
            <a:t>tidak</a:t>
          </a:r>
          <a:r>
            <a:rPr lang="id-ID" altLang="en-US" dirty="0">
              <a:solidFill>
                <a:srgbClr val="000080"/>
              </a:solidFill>
            </a:rPr>
            <a:t> </a:t>
          </a:r>
          <a:r>
            <a:rPr lang="en-US" altLang="en-US" dirty="0" err="1">
              <a:solidFill>
                <a:srgbClr val="000080"/>
              </a:solidFill>
            </a:rPr>
            <a:t>merupakan</a:t>
          </a:r>
          <a:r>
            <a:rPr lang="en-US" altLang="en-US" dirty="0">
              <a:solidFill>
                <a:srgbClr val="000080"/>
              </a:solidFill>
            </a:rPr>
            <a:t> </a:t>
          </a:r>
          <a:r>
            <a:rPr lang="en-US" altLang="en-US" dirty="0" err="1">
              <a:solidFill>
                <a:srgbClr val="000080"/>
              </a:solidFill>
            </a:rPr>
            <a:t>bagian</a:t>
          </a:r>
          <a:r>
            <a:rPr lang="en-US" altLang="en-US" dirty="0">
              <a:solidFill>
                <a:srgbClr val="000080"/>
              </a:solidFill>
            </a:rPr>
            <a:t> </a:t>
          </a:r>
          <a:r>
            <a:rPr lang="en-US" altLang="en-US" dirty="0" err="1">
              <a:solidFill>
                <a:srgbClr val="000080"/>
              </a:solidFill>
            </a:rPr>
            <a:t>atribut</a:t>
          </a:r>
          <a:r>
            <a:rPr lang="en-US" altLang="en-US" dirty="0">
              <a:solidFill>
                <a:srgbClr val="000080"/>
              </a:solidFill>
            </a:rPr>
            <a:t> </a:t>
          </a:r>
          <a:r>
            <a:rPr lang="en-US" altLang="en-US" dirty="0" err="1">
              <a:solidFill>
                <a:srgbClr val="000080"/>
              </a:solidFill>
            </a:rPr>
            <a:t>dari</a:t>
          </a:r>
          <a:r>
            <a:rPr lang="en-US" altLang="en-US" dirty="0">
              <a:solidFill>
                <a:srgbClr val="000080"/>
              </a:solidFill>
            </a:rPr>
            <a:t> </a:t>
          </a:r>
          <a:r>
            <a:rPr lang="en-US" altLang="en-US" dirty="0" err="1">
              <a:solidFill>
                <a:srgbClr val="000080"/>
              </a:solidFill>
            </a:rPr>
            <a:t>suatu</a:t>
          </a:r>
          <a:r>
            <a:rPr lang="en-US" altLang="en-US" dirty="0">
              <a:solidFill>
                <a:srgbClr val="000080"/>
              </a:solidFill>
            </a:rPr>
            <a:t> </a:t>
          </a:r>
          <a:r>
            <a:rPr lang="en-US" altLang="en-US" i="1" dirty="0" err="1">
              <a:solidFill>
                <a:srgbClr val="000080"/>
              </a:solidFill>
            </a:rPr>
            <a:t>superkey</a:t>
          </a:r>
          <a:r>
            <a:rPr lang="en-US" altLang="en-US" dirty="0">
              <a:solidFill>
                <a:srgbClr val="000080"/>
              </a:solidFill>
            </a:rPr>
            <a:t>.</a:t>
          </a:r>
          <a:endParaRPr lang="id-ID" dirty="0"/>
        </a:p>
      </dgm:t>
    </dgm:pt>
    <dgm:pt modelId="{317DADA6-A99F-4499-8963-D73BF7514493}" type="parTrans" cxnId="{0F8A677C-6E76-4BAE-8920-CB1ADA7C75E0}">
      <dgm:prSet/>
      <dgm:spPr/>
      <dgm:t>
        <a:bodyPr/>
        <a:lstStyle/>
        <a:p>
          <a:endParaRPr lang="id-ID"/>
        </a:p>
      </dgm:t>
    </dgm:pt>
    <dgm:pt modelId="{C3FB0A7B-58E3-4504-BCB3-AE1DA5BBD967}" type="sibTrans" cxnId="{0F8A677C-6E76-4BAE-8920-CB1ADA7C75E0}">
      <dgm:prSet/>
      <dgm:spPr/>
      <dgm:t>
        <a:bodyPr/>
        <a:lstStyle/>
        <a:p>
          <a:endParaRPr lang="id-ID"/>
        </a:p>
      </dgm:t>
    </dgm:pt>
    <dgm:pt modelId="{C582FFD8-8FD3-4069-81AC-E593B8CF0872}">
      <dgm:prSet phldrT="[Text]"/>
      <dgm:spPr/>
      <dgm:t>
        <a:bodyPr/>
        <a:lstStyle/>
        <a:p>
          <a:r>
            <a:rPr lang="en-US" altLang="en-US" dirty="0" err="1">
              <a:solidFill>
                <a:srgbClr val="000080"/>
              </a:solidFill>
            </a:rPr>
            <a:t>Sebuah</a:t>
          </a:r>
          <a:r>
            <a:rPr lang="en-US" altLang="en-US" dirty="0">
              <a:solidFill>
                <a:srgbClr val="000080"/>
              </a:solidFill>
            </a:rPr>
            <a:t> </a:t>
          </a:r>
          <a:r>
            <a:rPr lang="en-US" altLang="en-US" dirty="0" err="1">
              <a:solidFill>
                <a:srgbClr val="000080"/>
              </a:solidFill>
            </a:rPr>
            <a:t>atribut</a:t>
          </a:r>
          <a:r>
            <a:rPr lang="en-US" altLang="en-US" dirty="0">
              <a:solidFill>
                <a:srgbClr val="000080"/>
              </a:solidFill>
            </a:rPr>
            <a:t> (</a:t>
          </a:r>
          <a:r>
            <a:rPr lang="en-US" altLang="en-US" dirty="0" err="1">
              <a:solidFill>
                <a:srgbClr val="000080"/>
              </a:solidFill>
            </a:rPr>
            <a:t>atau</a:t>
          </a:r>
          <a:r>
            <a:rPr lang="en-US" altLang="en-US" dirty="0">
              <a:solidFill>
                <a:srgbClr val="000080"/>
              </a:solidFill>
            </a:rPr>
            <a:t> </a:t>
          </a:r>
          <a:r>
            <a:rPr lang="en-US" altLang="en-US" dirty="0" err="1">
              <a:solidFill>
                <a:srgbClr val="000080"/>
              </a:solidFill>
            </a:rPr>
            <a:t>kombinasi</a:t>
          </a:r>
          <a:r>
            <a:rPr lang="en-US" altLang="en-US" dirty="0">
              <a:solidFill>
                <a:srgbClr val="000080"/>
              </a:solidFill>
            </a:rPr>
            <a:t> </a:t>
          </a:r>
          <a:r>
            <a:rPr lang="en-US" altLang="en-US" dirty="0" err="1">
              <a:solidFill>
                <a:srgbClr val="000080"/>
              </a:solidFill>
            </a:rPr>
            <a:t>atribut</a:t>
          </a:r>
          <a:r>
            <a:rPr lang="en-US" altLang="en-US" dirty="0">
              <a:solidFill>
                <a:srgbClr val="000080"/>
              </a:solidFill>
            </a:rPr>
            <a:t>) </a:t>
          </a:r>
          <a:r>
            <a:rPr lang="en-US" altLang="en-US" dirty="0" err="1">
              <a:solidFill>
                <a:srgbClr val="000080"/>
              </a:solidFill>
            </a:rPr>
            <a:t>secara</a:t>
          </a:r>
          <a:r>
            <a:rPr lang="en-US" altLang="en-US" dirty="0">
              <a:solidFill>
                <a:srgbClr val="000080"/>
              </a:solidFill>
            </a:rPr>
            <a:t> </a:t>
          </a:r>
          <a:r>
            <a:rPr lang="en-US" altLang="en-US" dirty="0" err="1">
              <a:solidFill>
                <a:srgbClr val="000080"/>
              </a:solidFill>
            </a:rPr>
            <a:t>unik</a:t>
          </a:r>
          <a:r>
            <a:rPr lang="id-ID" altLang="en-US" dirty="0">
              <a:solidFill>
                <a:srgbClr val="000080"/>
              </a:solidFill>
            </a:rPr>
            <a:t> </a:t>
          </a:r>
          <a:r>
            <a:rPr lang="en-US" altLang="en-US" dirty="0" err="1">
              <a:solidFill>
                <a:srgbClr val="000080"/>
              </a:solidFill>
            </a:rPr>
            <a:t>mengenali</a:t>
          </a:r>
          <a:r>
            <a:rPr lang="en-US" altLang="en-US" dirty="0">
              <a:solidFill>
                <a:srgbClr val="000080"/>
              </a:solidFill>
            </a:rPr>
            <a:t> </a:t>
          </a:r>
          <a:r>
            <a:rPr lang="en-US" altLang="en-US" dirty="0" err="1">
              <a:solidFill>
                <a:srgbClr val="000080"/>
              </a:solidFill>
            </a:rPr>
            <a:t>setiap</a:t>
          </a:r>
          <a:r>
            <a:rPr lang="en-US" altLang="en-US" dirty="0">
              <a:solidFill>
                <a:srgbClr val="000080"/>
              </a:solidFill>
            </a:rPr>
            <a:t> </a:t>
          </a:r>
          <a:r>
            <a:rPr lang="en-US" altLang="en-US" dirty="0" err="1">
              <a:solidFill>
                <a:srgbClr val="000080"/>
              </a:solidFill>
            </a:rPr>
            <a:t>entitas</a:t>
          </a:r>
          <a:r>
            <a:rPr lang="en-US" altLang="en-US" dirty="0">
              <a:solidFill>
                <a:srgbClr val="000080"/>
              </a:solidFill>
            </a:rPr>
            <a:t> </a:t>
          </a:r>
          <a:r>
            <a:rPr lang="en-US" altLang="en-US" dirty="0" err="1">
              <a:solidFill>
                <a:srgbClr val="000080"/>
              </a:solidFill>
            </a:rPr>
            <a:t>dalam</a:t>
          </a:r>
          <a:r>
            <a:rPr lang="en-US" altLang="en-US" dirty="0">
              <a:solidFill>
                <a:srgbClr val="000080"/>
              </a:solidFill>
            </a:rPr>
            <a:t> </a:t>
          </a:r>
          <a:r>
            <a:rPr lang="en-US" altLang="en-US" dirty="0" err="1">
              <a:solidFill>
                <a:srgbClr val="000080"/>
              </a:solidFill>
            </a:rPr>
            <a:t>sebuah</a:t>
          </a:r>
          <a:r>
            <a:rPr lang="en-US" altLang="en-US" dirty="0">
              <a:solidFill>
                <a:srgbClr val="000080"/>
              </a:solidFill>
            </a:rPr>
            <a:t> </a:t>
          </a:r>
          <a:r>
            <a:rPr lang="en-US" altLang="en-US" dirty="0" err="1">
              <a:solidFill>
                <a:srgbClr val="000080"/>
              </a:solidFill>
            </a:rPr>
            <a:t>tabel</a:t>
          </a:r>
          <a:r>
            <a:rPr lang="id-ID" altLang="en-US" dirty="0">
              <a:solidFill>
                <a:srgbClr val="000080"/>
              </a:solidFill>
            </a:rPr>
            <a:t>.</a:t>
          </a:r>
          <a:endParaRPr lang="id-ID" dirty="0"/>
        </a:p>
      </dgm:t>
    </dgm:pt>
    <dgm:pt modelId="{11EAF298-66C3-4FF3-BC0E-39D324D26C68}" type="parTrans" cxnId="{EF07F11F-5E81-44C1-B359-7A82D6AA1562}">
      <dgm:prSet/>
      <dgm:spPr/>
      <dgm:t>
        <a:bodyPr/>
        <a:lstStyle/>
        <a:p>
          <a:endParaRPr lang="id-ID"/>
        </a:p>
      </dgm:t>
    </dgm:pt>
    <dgm:pt modelId="{546E295E-4210-4149-A74C-465F3EF424C4}" type="sibTrans" cxnId="{EF07F11F-5E81-44C1-B359-7A82D6AA1562}">
      <dgm:prSet/>
      <dgm:spPr/>
      <dgm:t>
        <a:bodyPr/>
        <a:lstStyle/>
        <a:p>
          <a:endParaRPr lang="id-ID"/>
        </a:p>
      </dgm:t>
    </dgm:pt>
    <dgm:pt modelId="{9F270CC7-02EA-4421-8B22-039C47110B83}">
      <dgm:prSet phldrT="[Text]"/>
      <dgm:spPr/>
      <dgm:t>
        <a:bodyPr/>
        <a:lstStyle/>
        <a:p>
          <a:r>
            <a:rPr lang="en-US" altLang="en-US" b="1" i="1" dirty="0">
              <a:solidFill>
                <a:schemeClr val="bg1"/>
              </a:solidFill>
            </a:rPr>
            <a:t>Primary key</a:t>
          </a:r>
          <a:endParaRPr lang="id-ID" i="1" dirty="0">
            <a:solidFill>
              <a:schemeClr val="bg1"/>
            </a:solidFill>
          </a:endParaRPr>
        </a:p>
      </dgm:t>
    </dgm:pt>
    <dgm:pt modelId="{F94A8F99-92C4-4324-94CA-CC604AFA72B7}" type="parTrans" cxnId="{354BB255-3703-4C9B-8E13-B35BF8845288}">
      <dgm:prSet/>
      <dgm:spPr/>
      <dgm:t>
        <a:bodyPr/>
        <a:lstStyle/>
        <a:p>
          <a:endParaRPr lang="id-ID"/>
        </a:p>
      </dgm:t>
    </dgm:pt>
    <dgm:pt modelId="{AFEDC1D8-A7A4-4D53-B7FC-102EEA51BC8F}" type="sibTrans" cxnId="{354BB255-3703-4C9B-8E13-B35BF8845288}">
      <dgm:prSet/>
      <dgm:spPr/>
      <dgm:t>
        <a:bodyPr/>
        <a:lstStyle/>
        <a:p>
          <a:endParaRPr lang="id-ID"/>
        </a:p>
      </dgm:t>
    </dgm:pt>
    <dgm:pt modelId="{BDB086BC-8B87-4207-B710-893CA55F3BD1}">
      <dgm:prSet phldrT="[Text]"/>
      <dgm:spPr/>
      <dgm:t>
        <a:bodyPr/>
        <a:lstStyle/>
        <a:p>
          <a:r>
            <a:rPr lang="en-US" altLang="en-US" i="1" dirty="0">
              <a:solidFill>
                <a:srgbClr val="000080"/>
              </a:solidFill>
            </a:rPr>
            <a:t>Candidate</a:t>
          </a:r>
          <a:r>
            <a:rPr lang="en-US" altLang="en-US" dirty="0">
              <a:solidFill>
                <a:srgbClr val="000080"/>
              </a:solidFill>
            </a:rPr>
            <a:t> </a:t>
          </a:r>
          <a:r>
            <a:rPr lang="en-US" altLang="en-US" i="1" dirty="0">
              <a:solidFill>
                <a:srgbClr val="000080"/>
              </a:solidFill>
            </a:rPr>
            <a:t>key</a:t>
          </a:r>
          <a:r>
            <a:rPr lang="en-US" altLang="en-US" dirty="0">
              <a:solidFill>
                <a:srgbClr val="000080"/>
              </a:solidFill>
            </a:rPr>
            <a:t> yang </a:t>
          </a:r>
          <a:r>
            <a:rPr lang="en-US" altLang="en-US" dirty="0" err="1">
              <a:solidFill>
                <a:srgbClr val="000080"/>
              </a:solidFill>
            </a:rPr>
            <a:t>terpilih</a:t>
          </a:r>
          <a:r>
            <a:rPr lang="en-US" altLang="en-US" dirty="0">
              <a:solidFill>
                <a:srgbClr val="000080"/>
              </a:solidFill>
            </a:rPr>
            <a:t> </a:t>
          </a:r>
          <a:r>
            <a:rPr lang="en-US" altLang="en-US" dirty="0" err="1">
              <a:solidFill>
                <a:srgbClr val="000080"/>
              </a:solidFill>
            </a:rPr>
            <a:t>untuk</a:t>
          </a:r>
          <a:r>
            <a:rPr lang="en-US" altLang="en-US" dirty="0">
              <a:solidFill>
                <a:srgbClr val="000080"/>
              </a:solidFill>
            </a:rPr>
            <a:t> </a:t>
          </a:r>
          <a:r>
            <a:rPr lang="en-US" altLang="en-US" dirty="0" err="1">
              <a:solidFill>
                <a:srgbClr val="000080"/>
              </a:solidFill>
            </a:rPr>
            <a:t>mengenali</a:t>
          </a:r>
          <a:r>
            <a:rPr lang="en-US" altLang="en-US" dirty="0">
              <a:solidFill>
                <a:srgbClr val="000080"/>
              </a:solidFill>
            </a:rPr>
            <a:t> </a:t>
          </a:r>
          <a:r>
            <a:rPr lang="en-US" altLang="en-US" dirty="0" err="1">
              <a:solidFill>
                <a:srgbClr val="000080"/>
              </a:solidFill>
            </a:rPr>
            <a:t>secara</a:t>
          </a:r>
          <a:r>
            <a:rPr lang="id-ID" altLang="en-US" dirty="0">
              <a:solidFill>
                <a:srgbClr val="000080"/>
              </a:solidFill>
            </a:rPr>
            <a:t> </a:t>
          </a:r>
          <a:r>
            <a:rPr lang="en-US" altLang="en-US" dirty="0" err="1">
              <a:solidFill>
                <a:srgbClr val="000080"/>
              </a:solidFill>
            </a:rPr>
            <a:t>unik</a:t>
          </a:r>
          <a:r>
            <a:rPr lang="en-US" altLang="en-US" dirty="0">
              <a:solidFill>
                <a:srgbClr val="000080"/>
              </a:solidFill>
            </a:rPr>
            <a:t> </a:t>
          </a:r>
          <a:r>
            <a:rPr lang="en-US" altLang="en-US" dirty="0" err="1">
              <a:solidFill>
                <a:srgbClr val="000080"/>
              </a:solidFill>
            </a:rPr>
            <a:t>seluruh</a:t>
          </a:r>
          <a:r>
            <a:rPr lang="en-US" altLang="en-US" dirty="0">
              <a:solidFill>
                <a:srgbClr val="000080"/>
              </a:solidFill>
            </a:rPr>
            <a:t> </a:t>
          </a:r>
          <a:r>
            <a:rPr lang="en-US" altLang="en-US" dirty="0" err="1">
              <a:solidFill>
                <a:srgbClr val="000080"/>
              </a:solidFill>
            </a:rPr>
            <a:t>nilai</a:t>
          </a:r>
          <a:r>
            <a:rPr lang="en-US" altLang="en-US" dirty="0">
              <a:solidFill>
                <a:srgbClr val="000080"/>
              </a:solidFill>
            </a:rPr>
            <a:t> </a:t>
          </a:r>
          <a:r>
            <a:rPr lang="en-US" altLang="en-US" dirty="0" err="1">
              <a:solidFill>
                <a:srgbClr val="000080"/>
              </a:solidFill>
            </a:rPr>
            <a:t>atribut</a:t>
          </a:r>
          <a:r>
            <a:rPr lang="en-US" altLang="en-US" dirty="0">
              <a:solidFill>
                <a:srgbClr val="000080"/>
              </a:solidFill>
            </a:rPr>
            <a:t> </a:t>
          </a:r>
          <a:r>
            <a:rPr lang="en-US" altLang="en-US" dirty="0" err="1">
              <a:solidFill>
                <a:srgbClr val="000080"/>
              </a:solidFill>
            </a:rPr>
            <a:t>pada</a:t>
          </a:r>
          <a:r>
            <a:rPr lang="en-US" altLang="en-US" dirty="0">
              <a:solidFill>
                <a:srgbClr val="000080"/>
              </a:solidFill>
            </a:rPr>
            <a:t> </a:t>
          </a:r>
          <a:r>
            <a:rPr lang="en-US" altLang="en-US" dirty="0" err="1">
              <a:solidFill>
                <a:srgbClr val="000080"/>
              </a:solidFill>
            </a:rPr>
            <a:t>sebuah</a:t>
          </a:r>
          <a:r>
            <a:rPr lang="en-US" altLang="en-US" dirty="0">
              <a:solidFill>
                <a:srgbClr val="000080"/>
              </a:solidFill>
            </a:rPr>
            <a:t> </a:t>
          </a:r>
          <a:r>
            <a:rPr lang="en-US" altLang="en-US" dirty="0" err="1">
              <a:solidFill>
                <a:srgbClr val="000080"/>
              </a:solidFill>
            </a:rPr>
            <a:t>baris</a:t>
          </a:r>
          <a:r>
            <a:rPr lang="en-US" altLang="en-US" dirty="0">
              <a:solidFill>
                <a:srgbClr val="000080"/>
              </a:solidFill>
            </a:rPr>
            <a:t>. </a:t>
          </a:r>
          <a:r>
            <a:rPr lang="en-US" altLang="en-US" dirty="0" err="1">
              <a:solidFill>
                <a:srgbClr val="000080"/>
              </a:solidFill>
            </a:rPr>
            <a:t>Tidak</a:t>
          </a:r>
          <a:r>
            <a:rPr lang="en-US" altLang="en-US" dirty="0">
              <a:solidFill>
                <a:srgbClr val="000080"/>
              </a:solidFill>
            </a:rPr>
            <a:t> </a:t>
          </a:r>
          <a:r>
            <a:rPr lang="en-US" altLang="en-US" dirty="0" err="1">
              <a:solidFill>
                <a:srgbClr val="000080"/>
              </a:solidFill>
            </a:rPr>
            <a:t>boleh</a:t>
          </a:r>
          <a:r>
            <a:rPr lang="id-ID" altLang="en-US" dirty="0">
              <a:solidFill>
                <a:srgbClr val="000080"/>
              </a:solidFill>
            </a:rPr>
            <a:t> </a:t>
          </a:r>
          <a:r>
            <a:rPr lang="en-US" altLang="en-US" dirty="0" err="1">
              <a:solidFill>
                <a:srgbClr val="000080"/>
              </a:solidFill>
            </a:rPr>
            <a:t>kosong</a:t>
          </a:r>
          <a:r>
            <a:rPr lang="en-US" altLang="en-US" dirty="0">
              <a:solidFill>
                <a:srgbClr val="000080"/>
              </a:solidFill>
            </a:rPr>
            <a:t>.</a:t>
          </a:r>
          <a:endParaRPr lang="id-ID" dirty="0"/>
        </a:p>
      </dgm:t>
    </dgm:pt>
    <dgm:pt modelId="{FAEC833C-8660-4DAE-A4B4-46DFBCB7D71A}" type="parTrans" cxnId="{799D6EBF-385B-4601-AA2D-8E69F39EE0E5}">
      <dgm:prSet/>
      <dgm:spPr/>
      <dgm:t>
        <a:bodyPr/>
        <a:lstStyle/>
        <a:p>
          <a:endParaRPr lang="id-ID"/>
        </a:p>
      </dgm:t>
    </dgm:pt>
    <dgm:pt modelId="{7117510A-8B2B-421F-A9A1-5A767ABE8A0F}" type="sibTrans" cxnId="{799D6EBF-385B-4601-AA2D-8E69F39EE0E5}">
      <dgm:prSet/>
      <dgm:spPr/>
      <dgm:t>
        <a:bodyPr/>
        <a:lstStyle/>
        <a:p>
          <a:endParaRPr lang="id-ID"/>
        </a:p>
      </dgm:t>
    </dgm:pt>
    <dgm:pt modelId="{3F7FEF6F-CDD1-4BEC-9439-1AC399E0E38E}">
      <dgm:prSet phldrT="[Text]"/>
      <dgm:spPr/>
      <dgm:t>
        <a:bodyPr/>
        <a:lstStyle/>
        <a:p>
          <a:r>
            <a:rPr lang="en-US" altLang="en-US" dirty="0" err="1">
              <a:solidFill>
                <a:srgbClr val="000080"/>
              </a:solidFill>
            </a:rPr>
            <a:t>Sebuah</a:t>
          </a:r>
          <a:r>
            <a:rPr lang="en-US" altLang="en-US" dirty="0">
              <a:solidFill>
                <a:srgbClr val="000080"/>
              </a:solidFill>
            </a:rPr>
            <a:t> </a:t>
          </a:r>
          <a:r>
            <a:rPr lang="en-US" altLang="en-US" dirty="0" err="1">
              <a:solidFill>
                <a:srgbClr val="000080"/>
              </a:solidFill>
            </a:rPr>
            <a:t>atribut</a:t>
          </a:r>
          <a:r>
            <a:rPr lang="en-US" altLang="en-US" dirty="0">
              <a:solidFill>
                <a:srgbClr val="000080"/>
              </a:solidFill>
            </a:rPr>
            <a:t> (</a:t>
          </a:r>
          <a:r>
            <a:rPr lang="en-US" altLang="en-US" dirty="0" err="1">
              <a:solidFill>
                <a:srgbClr val="000080"/>
              </a:solidFill>
            </a:rPr>
            <a:t>atau</a:t>
          </a:r>
          <a:r>
            <a:rPr lang="en-US" altLang="en-US" dirty="0">
              <a:solidFill>
                <a:srgbClr val="000080"/>
              </a:solidFill>
            </a:rPr>
            <a:t> </a:t>
          </a:r>
          <a:r>
            <a:rPr lang="en-US" altLang="en-US" dirty="0" err="1">
              <a:solidFill>
                <a:srgbClr val="000080"/>
              </a:solidFill>
            </a:rPr>
            <a:t>kombinasi</a:t>
          </a:r>
          <a:r>
            <a:rPr lang="en-US" altLang="en-US" dirty="0">
              <a:solidFill>
                <a:srgbClr val="000080"/>
              </a:solidFill>
            </a:rPr>
            <a:t> </a:t>
          </a:r>
          <a:r>
            <a:rPr lang="en-US" altLang="en-US" dirty="0" err="1">
              <a:solidFill>
                <a:srgbClr val="000080"/>
              </a:solidFill>
            </a:rPr>
            <a:t>atribut</a:t>
          </a:r>
          <a:r>
            <a:rPr lang="en-US" altLang="en-US" dirty="0">
              <a:solidFill>
                <a:srgbClr val="000080"/>
              </a:solidFill>
            </a:rPr>
            <a:t>) </a:t>
          </a:r>
          <a:r>
            <a:rPr lang="en-US" altLang="en-US" dirty="0" err="1">
              <a:solidFill>
                <a:srgbClr val="000080"/>
              </a:solidFill>
            </a:rPr>
            <a:t>secara</a:t>
          </a:r>
          <a:r>
            <a:rPr lang="en-US" altLang="en-US" dirty="0">
              <a:solidFill>
                <a:srgbClr val="000080"/>
              </a:solidFill>
            </a:rPr>
            <a:t> </a:t>
          </a:r>
          <a:r>
            <a:rPr lang="id-ID" altLang="en-US" dirty="0">
              <a:solidFill>
                <a:srgbClr val="000080"/>
              </a:solidFill>
            </a:rPr>
            <a:t>paksa </a:t>
          </a:r>
          <a:r>
            <a:rPr lang="en-US" altLang="en-US" dirty="0" err="1">
              <a:solidFill>
                <a:srgbClr val="000080"/>
              </a:solidFill>
            </a:rPr>
            <a:t>digunakan</a:t>
          </a:r>
          <a:r>
            <a:rPr lang="en-US" altLang="en-US" dirty="0">
              <a:solidFill>
                <a:srgbClr val="000080"/>
              </a:solidFill>
            </a:rPr>
            <a:t> </a:t>
          </a:r>
          <a:r>
            <a:rPr lang="en-US" altLang="en-US" dirty="0" err="1">
              <a:solidFill>
                <a:srgbClr val="000080"/>
              </a:solidFill>
            </a:rPr>
            <a:t>untuk</a:t>
          </a:r>
          <a:r>
            <a:rPr lang="en-US" altLang="en-US" dirty="0">
              <a:solidFill>
                <a:srgbClr val="000080"/>
              </a:solidFill>
            </a:rPr>
            <a:t> </a:t>
          </a:r>
          <a:r>
            <a:rPr lang="en-US" altLang="en-US" dirty="0" err="1">
              <a:solidFill>
                <a:srgbClr val="000080"/>
              </a:solidFill>
            </a:rPr>
            <a:t>tujuan</a:t>
          </a:r>
          <a:r>
            <a:rPr lang="en-US" altLang="en-US" dirty="0">
              <a:solidFill>
                <a:srgbClr val="000080"/>
              </a:solidFill>
            </a:rPr>
            <a:t> </a:t>
          </a:r>
          <a:r>
            <a:rPr lang="en-US" altLang="en-US" dirty="0" err="1">
              <a:solidFill>
                <a:srgbClr val="000080"/>
              </a:solidFill>
            </a:rPr>
            <a:t>pengambilan</a:t>
          </a:r>
          <a:r>
            <a:rPr lang="en-US" altLang="en-US" dirty="0">
              <a:solidFill>
                <a:srgbClr val="000080"/>
              </a:solidFill>
            </a:rPr>
            <a:t> data.</a:t>
          </a:r>
          <a:endParaRPr lang="id-ID" dirty="0"/>
        </a:p>
      </dgm:t>
    </dgm:pt>
    <dgm:pt modelId="{204DEE7B-FF26-4B7C-9ED5-7D93B04BC97D}" type="parTrans" cxnId="{F530A50F-8A69-4259-896E-A8771ACA7A1D}">
      <dgm:prSet/>
      <dgm:spPr/>
      <dgm:t>
        <a:bodyPr/>
        <a:lstStyle/>
        <a:p>
          <a:endParaRPr lang="id-ID"/>
        </a:p>
      </dgm:t>
    </dgm:pt>
    <dgm:pt modelId="{725DEB2E-67BE-4F41-A77A-E6A91AD65F0E}" type="sibTrans" cxnId="{F530A50F-8A69-4259-896E-A8771ACA7A1D}">
      <dgm:prSet/>
      <dgm:spPr/>
      <dgm:t>
        <a:bodyPr/>
        <a:lstStyle/>
        <a:p>
          <a:endParaRPr lang="id-ID"/>
        </a:p>
      </dgm:t>
    </dgm:pt>
    <dgm:pt modelId="{92A7D341-205B-442D-A82C-832C111C5204}">
      <dgm:prSet phldrT="[Text]"/>
      <dgm:spPr/>
      <dgm:t>
        <a:bodyPr/>
        <a:lstStyle/>
        <a:p>
          <a:r>
            <a:rPr lang="en-US" altLang="en-US" b="1" i="1" dirty="0">
              <a:solidFill>
                <a:schemeClr val="bg1"/>
              </a:solidFill>
            </a:rPr>
            <a:t>Secondary key</a:t>
          </a:r>
          <a:endParaRPr lang="id-ID" i="1" dirty="0">
            <a:solidFill>
              <a:schemeClr val="bg1"/>
            </a:solidFill>
          </a:endParaRPr>
        </a:p>
      </dgm:t>
    </dgm:pt>
    <dgm:pt modelId="{CE38F801-7ED8-423E-BA38-ADAFAF6DE445}" type="parTrans" cxnId="{08AA31A1-C530-4761-9A71-C06382CB8B61}">
      <dgm:prSet/>
      <dgm:spPr/>
      <dgm:t>
        <a:bodyPr/>
        <a:lstStyle/>
        <a:p>
          <a:endParaRPr lang="id-ID"/>
        </a:p>
      </dgm:t>
    </dgm:pt>
    <dgm:pt modelId="{A691EEF7-D893-4C3B-A918-FF7F3155E511}" type="sibTrans" cxnId="{08AA31A1-C530-4761-9A71-C06382CB8B61}">
      <dgm:prSet/>
      <dgm:spPr/>
      <dgm:t>
        <a:bodyPr/>
        <a:lstStyle/>
        <a:p>
          <a:endParaRPr lang="id-ID"/>
        </a:p>
      </dgm:t>
    </dgm:pt>
    <dgm:pt modelId="{6D6746DD-BAD5-4B7B-8FAA-AC9C225528F8}">
      <dgm:prSet phldrT="[Text]"/>
      <dgm:spPr/>
      <dgm:t>
        <a:bodyPr/>
        <a:lstStyle/>
        <a:p>
          <a:r>
            <a:rPr lang="en-US" altLang="en-US" dirty="0" err="1">
              <a:solidFill>
                <a:srgbClr val="000080"/>
              </a:solidFill>
            </a:rPr>
            <a:t>Sebuah</a:t>
          </a:r>
          <a:r>
            <a:rPr lang="en-US" altLang="en-US" dirty="0">
              <a:solidFill>
                <a:srgbClr val="000080"/>
              </a:solidFill>
            </a:rPr>
            <a:t> </a:t>
          </a:r>
          <a:r>
            <a:rPr lang="en-US" altLang="en-US" dirty="0" err="1">
              <a:solidFill>
                <a:srgbClr val="000080"/>
              </a:solidFill>
            </a:rPr>
            <a:t>atribut</a:t>
          </a:r>
          <a:r>
            <a:rPr lang="en-US" altLang="en-US" dirty="0">
              <a:solidFill>
                <a:srgbClr val="000080"/>
              </a:solidFill>
            </a:rPr>
            <a:t> (</a:t>
          </a:r>
          <a:r>
            <a:rPr lang="en-US" altLang="en-US" dirty="0" err="1">
              <a:solidFill>
                <a:srgbClr val="000080"/>
              </a:solidFill>
            </a:rPr>
            <a:t>atau</a:t>
          </a:r>
          <a:r>
            <a:rPr lang="en-US" altLang="en-US" dirty="0">
              <a:solidFill>
                <a:srgbClr val="000080"/>
              </a:solidFill>
            </a:rPr>
            <a:t> </a:t>
          </a:r>
          <a:r>
            <a:rPr lang="en-US" altLang="en-US" dirty="0" err="1">
              <a:solidFill>
                <a:srgbClr val="000080"/>
              </a:solidFill>
            </a:rPr>
            <a:t>kombinasi</a:t>
          </a:r>
          <a:r>
            <a:rPr lang="en-US" altLang="en-US" dirty="0">
              <a:solidFill>
                <a:srgbClr val="000080"/>
              </a:solidFill>
            </a:rPr>
            <a:t> </a:t>
          </a:r>
          <a:r>
            <a:rPr lang="en-US" altLang="en-US" dirty="0" err="1">
              <a:solidFill>
                <a:srgbClr val="000080"/>
              </a:solidFill>
            </a:rPr>
            <a:t>atribut</a:t>
          </a:r>
          <a:r>
            <a:rPr lang="en-US" altLang="en-US" dirty="0">
              <a:solidFill>
                <a:srgbClr val="000080"/>
              </a:solidFill>
            </a:rPr>
            <a:t>) </a:t>
          </a:r>
          <a:r>
            <a:rPr lang="en-US" altLang="en-US" dirty="0" err="1">
              <a:solidFill>
                <a:srgbClr val="000080"/>
              </a:solidFill>
            </a:rPr>
            <a:t>dalam</a:t>
          </a:r>
          <a:r>
            <a:rPr lang="en-US" altLang="en-US" dirty="0">
              <a:solidFill>
                <a:srgbClr val="000080"/>
              </a:solidFill>
            </a:rPr>
            <a:t> </a:t>
          </a:r>
          <a:r>
            <a:rPr lang="en-US" altLang="en-US" dirty="0" err="1">
              <a:solidFill>
                <a:srgbClr val="000080"/>
              </a:solidFill>
            </a:rPr>
            <a:t>sebuah</a:t>
          </a:r>
          <a:r>
            <a:rPr lang="id-ID" altLang="en-US" dirty="0">
              <a:solidFill>
                <a:srgbClr val="000080"/>
              </a:solidFill>
            </a:rPr>
            <a:t> </a:t>
          </a:r>
          <a:r>
            <a:rPr lang="en-US" altLang="en-US" dirty="0" err="1">
              <a:solidFill>
                <a:srgbClr val="000080"/>
              </a:solidFill>
            </a:rPr>
            <a:t>tabel</a:t>
          </a:r>
          <a:r>
            <a:rPr lang="id-ID" altLang="en-US" dirty="0">
              <a:solidFill>
                <a:srgbClr val="000080"/>
              </a:solidFill>
            </a:rPr>
            <a:t> </a:t>
          </a:r>
          <a:r>
            <a:rPr lang="en-US" altLang="en-US" dirty="0" err="1">
              <a:solidFill>
                <a:srgbClr val="000080"/>
              </a:solidFill>
            </a:rPr>
            <a:t>dimana</a:t>
          </a:r>
          <a:r>
            <a:rPr lang="en-US" altLang="en-US" dirty="0">
              <a:solidFill>
                <a:srgbClr val="000080"/>
              </a:solidFill>
            </a:rPr>
            <a:t> </a:t>
          </a:r>
          <a:r>
            <a:rPr lang="en-US" altLang="en-US" dirty="0" err="1">
              <a:solidFill>
                <a:srgbClr val="000080"/>
              </a:solidFill>
            </a:rPr>
            <a:t>nilainya</a:t>
          </a:r>
          <a:r>
            <a:rPr lang="en-US" altLang="en-US" dirty="0">
              <a:solidFill>
                <a:srgbClr val="000080"/>
              </a:solidFill>
            </a:rPr>
            <a:t> </a:t>
          </a:r>
          <a:r>
            <a:rPr lang="en-US" altLang="en-US" dirty="0" err="1">
              <a:solidFill>
                <a:srgbClr val="000080"/>
              </a:solidFill>
            </a:rPr>
            <a:t>cocok</a:t>
          </a:r>
          <a:r>
            <a:rPr lang="en-US" altLang="en-US" dirty="0">
              <a:solidFill>
                <a:srgbClr val="000080"/>
              </a:solidFill>
            </a:rPr>
            <a:t> </a:t>
          </a:r>
          <a:r>
            <a:rPr lang="en-US" altLang="en-US" dirty="0" err="1">
              <a:solidFill>
                <a:srgbClr val="000080"/>
              </a:solidFill>
            </a:rPr>
            <a:t>dengan</a:t>
          </a:r>
          <a:r>
            <a:rPr lang="en-US" altLang="en-US" dirty="0">
              <a:solidFill>
                <a:srgbClr val="000080"/>
              </a:solidFill>
            </a:rPr>
            <a:t> </a:t>
          </a:r>
          <a:r>
            <a:rPr lang="en-US" altLang="en-US" i="1" dirty="0">
              <a:solidFill>
                <a:srgbClr val="000080"/>
              </a:solidFill>
            </a:rPr>
            <a:t>primary</a:t>
          </a:r>
          <a:r>
            <a:rPr lang="en-US" altLang="en-US" dirty="0">
              <a:solidFill>
                <a:srgbClr val="000080"/>
              </a:solidFill>
            </a:rPr>
            <a:t> </a:t>
          </a:r>
          <a:r>
            <a:rPr lang="en-US" altLang="en-US" i="1" dirty="0">
              <a:solidFill>
                <a:srgbClr val="000080"/>
              </a:solidFill>
            </a:rPr>
            <a:t>key</a:t>
          </a:r>
          <a:r>
            <a:rPr lang="en-US" altLang="en-US" dirty="0">
              <a:solidFill>
                <a:srgbClr val="000080"/>
              </a:solidFill>
            </a:rPr>
            <a:t> </a:t>
          </a:r>
          <a:r>
            <a:rPr lang="en-US" altLang="en-US" dirty="0" err="1">
              <a:solidFill>
                <a:srgbClr val="000080"/>
              </a:solidFill>
            </a:rPr>
            <a:t>pada</a:t>
          </a:r>
          <a:r>
            <a:rPr lang="id-ID" altLang="en-US" dirty="0">
              <a:solidFill>
                <a:srgbClr val="000080"/>
              </a:solidFill>
            </a:rPr>
            <a:t> </a:t>
          </a:r>
          <a:r>
            <a:rPr lang="en-US" altLang="en-US" dirty="0" err="1">
              <a:solidFill>
                <a:srgbClr val="000080"/>
              </a:solidFill>
            </a:rPr>
            <a:t>tabel</a:t>
          </a:r>
          <a:r>
            <a:rPr lang="en-US" altLang="en-US" dirty="0">
              <a:solidFill>
                <a:srgbClr val="000080"/>
              </a:solidFill>
            </a:rPr>
            <a:t> </a:t>
          </a:r>
          <a:r>
            <a:rPr lang="en-US" altLang="en-US" dirty="0" err="1">
              <a:solidFill>
                <a:srgbClr val="000080"/>
              </a:solidFill>
            </a:rPr>
            <a:t>lainnya</a:t>
          </a:r>
          <a:r>
            <a:rPr lang="en-US" altLang="en-US" dirty="0">
              <a:solidFill>
                <a:srgbClr val="000080"/>
              </a:solidFill>
            </a:rPr>
            <a:t>.</a:t>
          </a:r>
          <a:endParaRPr lang="id-ID" dirty="0"/>
        </a:p>
      </dgm:t>
    </dgm:pt>
    <dgm:pt modelId="{0C54BC31-116E-4188-A037-89F610FF9C24}" type="parTrans" cxnId="{20C65B9A-57C5-4A43-B86A-31DAC83E1A4B}">
      <dgm:prSet/>
      <dgm:spPr/>
      <dgm:t>
        <a:bodyPr/>
        <a:lstStyle/>
        <a:p>
          <a:endParaRPr lang="id-ID"/>
        </a:p>
      </dgm:t>
    </dgm:pt>
    <dgm:pt modelId="{24F9E727-1BB6-4EA9-9102-1A9F1FE5AA9B}" type="sibTrans" cxnId="{20C65B9A-57C5-4A43-B86A-31DAC83E1A4B}">
      <dgm:prSet/>
      <dgm:spPr/>
      <dgm:t>
        <a:bodyPr/>
        <a:lstStyle/>
        <a:p>
          <a:endParaRPr lang="id-ID"/>
        </a:p>
      </dgm:t>
    </dgm:pt>
    <dgm:pt modelId="{1305DB33-BD92-4C0F-9040-55BEA10807D6}">
      <dgm:prSet phldrT="[Text]"/>
      <dgm:spPr/>
      <dgm:t>
        <a:bodyPr/>
        <a:lstStyle/>
        <a:p>
          <a:r>
            <a:rPr lang="en-US" altLang="en-US" b="1" i="1" dirty="0">
              <a:solidFill>
                <a:schemeClr val="bg1"/>
              </a:solidFill>
            </a:rPr>
            <a:t>Foreign key</a:t>
          </a:r>
          <a:endParaRPr lang="id-ID" i="1" dirty="0">
            <a:solidFill>
              <a:schemeClr val="bg1"/>
            </a:solidFill>
          </a:endParaRPr>
        </a:p>
      </dgm:t>
    </dgm:pt>
    <dgm:pt modelId="{1DA0C666-107A-430B-BDA1-5EE02A611625}" type="parTrans" cxnId="{03DC8B42-4AE4-4803-972A-E962E8CE96EE}">
      <dgm:prSet/>
      <dgm:spPr/>
      <dgm:t>
        <a:bodyPr/>
        <a:lstStyle/>
        <a:p>
          <a:endParaRPr lang="id-ID"/>
        </a:p>
      </dgm:t>
    </dgm:pt>
    <dgm:pt modelId="{D7BA4706-26BB-4D0C-A62E-0E58F1A15F56}" type="sibTrans" cxnId="{03DC8B42-4AE4-4803-972A-E962E8CE96EE}">
      <dgm:prSet/>
      <dgm:spPr/>
      <dgm:t>
        <a:bodyPr/>
        <a:lstStyle/>
        <a:p>
          <a:endParaRPr lang="id-ID"/>
        </a:p>
      </dgm:t>
    </dgm:pt>
    <dgm:pt modelId="{FBF65F53-FE6D-4A69-81E9-79BC83E0F33B}" type="pres">
      <dgm:prSet presAssocID="{639EBA84-2326-47B9-89BE-B1ACAA0C6AF1}" presName="linear" presStyleCnt="0">
        <dgm:presLayoutVars>
          <dgm:dir/>
          <dgm:animLvl val="lvl"/>
          <dgm:resizeHandles val="exact"/>
        </dgm:presLayoutVars>
      </dgm:prSet>
      <dgm:spPr/>
    </dgm:pt>
    <dgm:pt modelId="{C9D5FA39-7303-4BDC-804D-7620FC5B945B}" type="pres">
      <dgm:prSet presAssocID="{F60327A1-020D-4B96-88CC-B92B698C7F50}" presName="parentLin" presStyleCnt="0"/>
      <dgm:spPr/>
    </dgm:pt>
    <dgm:pt modelId="{55C8062C-9FDE-4D89-B1C4-A8C3A733DFD4}" type="pres">
      <dgm:prSet presAssocID="{F60327A1-020D-4B96-88CC-B92B698C7F50}" presName="parentLeftMargin" presStyleLbl="node1" presStyleIdx="0" presStyleCnt="5"/>
      <dgm:spPr/>
    </dgm:pt>
    <dgm:pt modelId="{890CB914-02EB-4947-9CE7-51CBF8CACF43}" type="pres">
      <dgm:prSet presAssocID="{F60327A1-020D-4B96-88CC-B92B698C7F50}" presName="parentText" presStyleLbl="node1" presStyleIdx="0" presStyleCnt="5">
        <dgm:presLayoutVars>
          <dgm:chMax val="0"/>
          <dgm:bulletEnabled val="1"/>
        </dgm:presLayoutVars>
      </dgm:prSet>
      <dgm:spPr/>
    </dgm:pt>
    <dgm:pt modelId="{529662DA-73C3-4485-A0D0-DCF66E58DF68}" type="pres">
      <dgm:prSet presAssocID="{F60327A1-020D-4B96-88CC-B92B698C7F50}" presName="negativeSpace" presStyleCnt="0"/>
      <dgm:spPr/>
    </dgm:pt>
    <dgm:pt modelId="{D66B9C3D-06AA-4614-94B4-5C634842E5A8}" type="pres">
      <dgm:prSet presAssocID="{F60327A1-020D-4B96-88CC-B92B698C7F50}" presName="childText" presStyleLbl="conFgAcc1" presStyleIdx="0" presStyleCnt="5">
        <dgm:presLayoutVars>
          <dgm:bulletEnabled val="1"/>
        </dgm:presLayoutVars>
      </dgm:prSet>
      <dgm:spPr/>
    </dgm:pt>
    <dgm:pt modelId="{EF44DF97-E262-49D8-8C62-DD825902FDB9}" type="pres">
      <dgm:prSet presAssocID="{AC9F5A0F-F606-41C6-8452-F8038ECFDDA0}" presName="spaceBetweenRectangles" presStyleCnt="0"/>
      <dgm:spPr/>
    </dgm:pt>
    <dgm:pt modelId="{00AB06B0-CA35-4813-98E4-83053A721A84}" type="pres">
      <dgm:prSet presAssocID="{BF8DC2ED-FD89-4F3A-8F70-EFBCCBF65D10}" presName="parentLin" presStyleCnt="0"/>
      <dgm:spPr/>
    </dgm:pt>
    <dgm:pt modelId="{ADF90809-A106-4C0B-B48E-CB0A2071D22B}" type="pres">
      <dgm:prSet presAssocID="{BF8DC2ED-FD89-4F3A-8F70-EFBCCBF65D10}" presName="parentLeftMargin" presStyleLbl="node1" presStyleIdx="0" presStyleCnt="5"/>
      <dgm:spPr/>
    </dgm:pt>
    <dgm:pt modelId="{A8067646-5989-42B6-801A-9B7EBC3BEBA6}" type="pres">
      <dgm:prSet presAssocID="{BF8DC2ED-FD89-4F3A-8F70-EFBCCBF65D10}" presName="parentText" presStyleLbl="node1" presStyleIdx="1" presStyleCnt="5">
        <dgm:presLayoutVars>
          <dgm:chMax val="0"/>
          <dgm:bulletEnabled val="1"/>
        </dgm:presLayoutVars>
      </dgm:prSet>
      <dgm:spPr/>
    </dgm:pt>
    <dgm:pt modelId="{5F45D418-9997-4D7E-9D0C-B69F60F2299C}" type="pres">
      <dgm:prSet presAssocID="{BF8DC2ED-FD89-4F3A-8F70-EFBCCBF65D10}" presName="negativeSpace" presStyleCnt="0"/>
      <dgm:spPr/>
    </dgm:pt>
    <dgm:pt modelId="{D67DFD2A-D42F-4588-9C70-10230CAB1B49}" type="pres">
      <dgm:prSet presAssocID="{BF8DC2ED-FD89-4F3A-8F70-EFBCCBF65D10}" presName="childText" presStyleLbl="conFgAcc1" presStyleIdx="1" presStyleCnt="5">
        <dgm:presLayoutVars>
          <dgm:bulletEnabled val="1"/>
        </dgm:presLayoutVars>
      </dgm:prSet>
      <dgm:spPr/>
    </dgm:pt>
    <dgm:pt modelId="{ECFA80E7-33A5-4C34-8D95-0DA5D64E6C52}" type="pres">
      <dgm:prSet presAssocID="{E228712A-F136-46EC-85C1-8040CED0858E}" presName="spaceBetweenRectangles" presStyleCnt="0"/>
      <dgm:spPr/>
    </dgm:pt>
    <dgm:pt modelId="{293CD6F9-1BEC-4BD0-8C6C-FFEBB7A21D48}" type="pres">
      <dgm:prSet presAssocID="{9F270CC7-02EA-4421-8B22-039C47110B83}" presName="parentLin" presStyleCnt="0"/>
      <dgm:spPr/>
    </dgm:pt>
    <dgm:pt modelId="{0F7E85EC-8A79-497C-A6EE-2223666F8C46}" type="pres">
      <dgm:prSet presAssocID="{9F270CC7-02EA-4421-8B22-039C47110B83}" presName="parentLeftMargin" presStyleLbl="node1" presStyleIdx="1" presStyleCnt="5"/>
      <dgm:spPr/>
    </dgm:pt>
    <dgm:pt modelId="{9A6EEAFA-58E2-445B-9A0F-AB26782410D6}" type="pres">
      <dgm:prSet presAssocID="{9F270CC7-02EA-4421-8B22-039C47110B83}" presName="parentText" presStyleLbl="node1" presStyleIdx="2" presStyleCnt="5">
        <dgm:presLayoutVars>
          <dgm:chMax val="0"/>
          <dgm:bulletEnabled val="1"/>
        </dgm:presLayoutVars>
      </dgm:prSet>
      <dgm:spPr/>
    </dgm:pt>
    <dgm:pt modelId="{30D38B26-A83B-47A3-9FE8-0E7A5D662FB0}" type="pres">
      <dgm:prSet presAssocID="{9F270CC7-02EA-4421-8B22-039C47110B83}" presName="negativeSpace" presStyleCnt="0"/>
      <dgm:spPr/>
    </dgm:pt>
    <dgm:pt modelId="{FB37DA74-A103-4161-A0B3-7BA457ED7816}" type="pres">
      <dgm:prSet presAssocID="{9F270CC7-02EA-4421-8B22-039C47110B83}" presName="childText" presStyleLbl="conFgAcc1" presStyleIdx="2" presStyleCnt="5">
        <dgm:presLayoutVars>
          <dgm:bulletEnabled val="1"/>
        </dgm:presLayoutVars>
      </dgm:prSet>
      <dgm:spPr/>
    </dgm:pt>
    <dgm:pt modelId="{53DC25E2-D352-4D31-AE77-6D8B26449C0A}" type="pres">
      <dgm:prSet presAssocID="{AFEDC1D8-A7A4-4D53-B7FC-102EEA51BC8F}" presName="spaceBetweenRectangles" presStyleCnt="0"/>
      <dgm:spPr/>
    </dgm:pt>
    <dgm:pt modelId="{FF272EF4-BCF8-45B8-82D9-A1E94D06D82B}" type="pres">
      <dgm:prSet presAssocID="{92A7D341-205B-442D-A82C-832C111C5204}" presName="parentLin" presStyleCnt="0"/>
      <dgm:spPr/>
    </dgm:pt>
    <dgm:pt modelId="{18B10754-116E-49E8-A9EC-8592F5AE3EE8}" type="pres">
      <dgm:prSet presAssocID="{92A7D341-205B-442D-A82C-832C111C5204}" presName="parentLeftMargin" presStyleLbl="node1" presStyleIdx="2" presStyleCnt="5"/>
      <dgm:spPr/>
    </dgm:pt>
    <dgm:pt modelId="{BE771827-9780-4250-8C48-231619C05E8F}" type="pres">
      <dgm:prSet presAssocID="{92A7D341-205B-442D-A82C-832C111C5204}" presName="parentText" presStyleLbl="node1" presStyleIdx="3" presStyleCnt="5">
        <dgm:presLayoutVars>
          <dgm:chMax val="0"/>
          <dgm:bulletEnabled val="1"/>
        </dgm:presLayoutVars>
      </dgm:prSet>
      <dgm:spPr/>
    </dgm:pt>
    <dgm:pt modelId="{67982BF5-E22D-4FE9-AF9E-2C2275A073DF}" type="pres">
      <dgm:prSet presAssocID="{92A7D341-205B-442D-A82C-832C111C5204}" presName="negativeSpace" presStyleCnt="0"/>
      <dgm:spPr/>
    </dgm:pt>
    <dgm:pt modelId="{55DD1483-D511-42D6-8346-052C7F235B3B}" type="pres">
      <dgm:prSet presAssocID="{92A7D341-205B-442D-A82C-832C111C5204}" presName="childText" presStyleLbl="conFgAcc1" presStyleIdx="3" presStyleCnt="5">
        <dgm:presLayoutVars>
          <dgm:bulletEnabled val="1"/>
        </dgm:presLayoutVars>
      </dgm:prSet>
      <dgm:spPr/>
    </dgm:pt>
    <dgm:pt modelId="{0736C5CF-CE14-4AF9-8D45-EE3FA7BE02CD}" type="pres">
      <dgm:prSet presAssocID="{A691EEF7-D893-4C3B-A918-FF7F3155E511}" presName="spaceBetweenRectangles" presStyleCnt="0"/>
      <dgm:spPr/>
    </dgm:pt>
    <dgm:pt modelId="{DDB8A6C7-7B77-42E1-BB8E-3669F59FB5A3}" type="pres">
      <dgm:prSet presAssocID="{1305DB33-BD92-4C0F-9040-55BEA10807D6}" presName="parentLin" presStyleCnt="0"/>
      <dgm:spPr/>
    </dgm:pt>
    <dgm:pt modelId="{5A32AE3D-AEEE-4F62-A431-EF8959755C2A}" type="pres">
      <dgm:prSet presAssocID="{1305DB33-BD92-4C0F-9040-55BEA10807D6}" presName="parentLeftMargin" presStyleLbl="node1" presStyleIdx="3" presStyleCnt="5"/>
      <dgm:spPr/>
    </dgm:pt>
    <dgm:pt modelId="{67899F92-1850-4EC6-A71F-CB18511C3D0D}" type="pres">
      <dgm:prSet presAssocID="{1305DB33-BD92-4C0F-9040-55BEA10807D6}" presName="parentText" presStyleLbl="node1" presStyleIdx="4" presStyleCnt="5">
        <dgm:presLayoutVars>
          <dgm:chMax val="0"/>
          <dgm:bulletEnabled val="1"/>
        </dgm:presLayoutVars>
      </dgm:prSet>
      <dgm:spPr/>
    </dgm:pt>
    <dgm:pt modelId="{E3481C2B-6B49-4B06-ABFB-45EEA2450D72}" type="pres">
      <dgm:prSet presAssocID="{1305DB33-BD92-4C0F-9040-55BEA10807D6}" presName="negativeSpace" presStyleCnt="0"/>
      <dgm:spPr/>
    </dgm:pt>
    <dgm:pt modelId="{E19F316F-8423-4F1B-B5ED-6496A63D36AC}" type="pres">
      <dgm:prSet presAssocID="{1305DB33-BD92-4C0F-9040-55BEA10807D6}" presName="childText" presStyleLbl="conFgAcc1" presStyleIdx="4" presStyleCnt="5">
        <dgm:presLayoutVars>
          <dgm:bulletEnabled val="1"/>
        </dgm:presLayoutVars>
      </dgm:prSet>
      <dgm:spPr/>
    </dgm:pt>
  </dgm:ptLst>
  <dgm:cxnLst>
    <dgm:cxn modelId="{053B3F09-E828-42F2-A939-5DE4E4C04775}" type="presOf" srcId="{92A7D341-205B-442D-A82C-832C111C5204}" destId="{BE771827-9780-4250-8C48-231619C05E8F}" srcOrd="1" destOrd="0" presId="urn:microsoft.com/office/officeart/2005/8/layout/list1"/>
    <dgm:cxn modelId="{F530A50F-8A69-4259-896E-A8771ACA7A1D}" srcId="{92A7D341-205B-442D-A82C-832C111C5204}" destId="{3F7FEF6F-CDD1-4BEC-9439-1AC399E0E38E}" srcOrd="0" destOrd="0" parTransId="{204DEE7B-FF26-4B7C-9ED5-7D93B04BC97D}" sibTransId="{725DEB2E-67BE-4F41-A77A-E6A91AD65F0E}"/>
    <dgm:cxn modelId="{EF07F11F-5E81-44C1-B359-7A82D6AA1562}" srcId="{F60327A1-020D-4B96-88CC-B92B698C7F50}" destId="{C582FFD8-8FD3-4069-81AC-E593B8CF0872}" srcOrd="0" destOrd="0" parTransId="{11EAF298-66C3-4FF3-BC0E-39D324D26C68}" sibTransId="{546E295E-4210-4149-A74C-465F3EF424C4}"/>
    <dgm:cxn modelId="{0F36042B-1A93-4917-9E61-2C802B4B3376}" type="presOf" srcId="{F60327A1-020D-4B96-88CC-B92B698C7F50}" destId="{890CB914-02EB-4947-9CE7-51CBF8CACF43}" srcOrd="1" destOrd="0" presId="urn:microsoft.com/office/officeart/2005/8/layout/list1"/>
    <dgm:cxn modelId="{51D8603A-969A-4CF6-835F-04184CBEE202}" type="presOf" srcId="{BF8DC2ED-FD89-4F3A-8F70-EFBCCBF65D10}" destId="{ADF90809-A106-4C0B-B48E-CB0A2071D22B}" srcOrd="0" destOrd="0" presId="urn:microsoft.com/office/officeart/2005/8/layout/list1"/>
    <dgm:cxn modelId="{03DC8B42-4AE4-4803-972A-E962E8CE96EE}" srcId="{639EBA84-2326-47B9-89BE-B1ACAA0C6AF1}" destId="{1305DB33-BD92-4C0F-9040-55BEA10807D6}" srcOrd="4" destOrd="0" parTransId="{1DA0C666-107A-430B-BDA1-5EE02A611625}" sibTransId="{D7BA4706-26BB-4D0C-A62E-0E58F1A15F56}"/>
    <dgm:cxn modelId="{5DC81744-B7AD-41CD-BB16-918A68252721}" type="presOf" srcId="{92A7D341-205B-442D-A82C-832C111C5204}" destId="{18B10754-116E-49E8-A9EC-8592F5AE3EE8}" srcOrd="0" destOrd="0" presId="urn:microsoft.com/office/officeart/2005/8/layout/list1"/>
    <dgm:cxn modelId="{2E2B6A50-E749-4D32-AEE8-BF5CF898561C}" type="presOf" srcId="{BF8DC2ED-FD89-4F3A-8F70-EFBCCBF65D10}" destId="{A8067646-5989-42B6-801A-9B7EBC3BEBA6}" srcOrd="1" destOrd="0" presId="urn:microsoft.com/office/officeart/2005/8/layout/list1"/>
    <dgm:cxn modelId="{354BB255-3703-4C9B-8E13-B35BF8845288}" srcId="{639EBA84-2326-47B9-89BE-B1ACAA0C6AF1}" destId="{9F270CC7-02EA-4421-8B22-039C47110B83}" srcOrd="2" destOrd="0" parTransId="{F94A8F99-92C4-4324-94CA-CC604AFA72B7}" sibTransId="{AFEDC1D8-A7A4-4D53-B7FC-102EEA51BC8F}"/>
    <dgm:cxn modelId="{2998C561-1395-494D-8767-C146920D011C}" srcId="{639EBA84-2326-47B9-89BE-B1ACAA0C6AF1}" destId="{F60327A1-020D-4B96-88CC-B92B698C7F50}" srcOrd="0" destOrd="0" parTransId="{F8CD4618-EE19-454C-BD0D-8E25D7CEDD23}" sibTransId="{AC9F5A0F-F606-41C6-8452-F8038ECFDDA0}"/>
    <dgm:cxn modelId="{065A9575-BD30-494E-9D52-F591E4FC23E6}" type="presOf" srcId="{E641954A-6F0C-4A8A-910D-532FC33F5958}" destId="{D67DFD2A-D42F-4588-9C70-10230CAB1B49}" srcOrd="0" destOrd="0" presId="urn:microsoft.com/office/officeart/2005/8/layout/list1"/>
    <dgm:cxn modelId="{0F8A677C-6E76-4BAE-8920-CB1ADA7C75E0}" srcId="{BF8DC2ED-FD89-4F3A-8F70-EFBCCBF65D10}" destId="{E641954A-6F0C-4A8A-910D-532FC33F5958}" srcOrd="0" destOrd="0" parTransId="{317DADA6-A99F-4499-8963-D73BF7514493}" sibTransId="{C3FB0A7B-58E3-4504-BCB3-AE1DA5BBD967}"/>
    <dgm:cxn modelId="{0F849D88-FCFE-4427-95A9-A907AD410B9E}" type="presOf" srcId="{6D6746DD-BAD5-4B7B-8FAA-AC9C225528F8}" destId="{E19F316F-8423-4F1B-B5ED-6496A63D36AC}" srcOrd="0" destOrd="0" presId="urn:microsoft.com/office/officeart/2005/8/layout/list1"/>
    <dgm:cxn modelId="{27196492-BED5-41EE-A394-5CCA0327C801}" type="presOf" srcId="{9F270CC7-02EA-4421-8B22-039C47110B83}" destId="{9A6EEAFA-58E2-445B-9A0F-AB26782410D6}" srcOrd="1" destOrd="0" presId="urn:microsoft.com/office/officeart/2005/8/layout/list1"/>
    <dgm:cxn modelId="{D916BA97-8F90-46F6-AE6A-FB69B00B3962}" type="presOf" srcId="{1305DB33-BD92-4C0F-9040-55BEA10807D6}" destId="{67899F92-1850-4EC6-A71F-CB18511C3D0D}" srcOrd="1" destOrd="0" presId="urn:microsoft.com/office/officeart/2005/8/layout/list1"/>
    <dgm:cxn modelId="{20C65B9A-57C5-4A43-B86A-31DAC83E1A4B}" srcId="{1305DB33-BD92-4C0F-9040-55BEA10807D6}" destId="{6D6746DD-BAD5-4B7B-8FAA-AC9C225528F8}" srcOrd="0" destOrd="0" parTransId="{0C54BC31-116E-4188-A037-89F610FF9C24}" sibTransId="{24F9E727-1BB6-4EA9-9102-1A9F1FE5AA9B}"/>
    <dgm:cxn modelId="{08AA31A1-C530-4761-9A71-C06382CB8B61}" srcId="{639EBA84-2326-47B9-89BE-B1ACAA0C6AF1}" destId="{92A7D341-205B-442D-A82C-832C111C5204}" srcOrd="3" destOrd="0" parTransId="{CE38F801-7ED8-423E-BA38-ADAFAF6DE445}" sibTransId="{A691EEF7-D893-4C3B-A918-FF7F3155E511}"/>
    <dgm:cxn modelId="{49BF60A3-BB25-4678-A0CC-E6B939F57F55}" srcId="{639EBA84-2326-47B9-89BE-B1ACAA0C6AF1}" destId="{BF8DC2ED-FD89-4F3A-8F70-EFBCCBF65D10}" srcOrd="1" destOrd="0" parTransId="{70F469AC-484B-40DD-BEF8-BA56C94E4529}" sibTransId="{E228712A-F136-46EC-85C1-8040CED0858E}"/>
    <dgm:cxn modelId="{A2CC0FA9-8EE0-43D3-A16E-A96352C94B00}" type="presOf" srcId="{639EBA84-2326-47B9-89BE-B1ACAA0C6AF1}" destId="{FBF65F53-FE6D-4A69-81E9-79BC83E0F33B}" srcOrd="0" destOrd="0" presId="urn:microsoft.com/office/officeart/2005/8/layout/list1"/>
    <dgm:cxn modelId="{799D6EBF-385B-4601-AA2D-8E69F39EE0E5}" srcId="{9F270CC7-02EA-4421-8B22-039C47110B83}" destId="{BDB086BC-8B87-4207-B710-893CA55F3BD1}" srcOrd="0" destOrd="0" parTransId="{FAEC833C-8660-4DAE-A4B4-46DFBCB7D71A}" sibTransId="{7117510A-8B2B-421F-A9A1-5A767ABE8A0F}"/>
    <dgm:cxn modelId="{4DFDF9C8-67D4-4B0F-A3DF-C5E6B6DD591F}" type="presOf" srcId="{BDB086BC-8B87-4207-B710-893CA55F3BD1}" destId="{FB37DA74-A103-4161-A0B3-7BA457ED7816}" srcOrd="0" destOrd="0" presId="urn:microsoft.com/office/officeart/2005/8/layout/list1"/>
    <dgm:cxn modelId="{25D7CED3-0AD1-4660-9741-D92DCBAE04FF}" type="presOf" srcId="{9F270CC7-02EA-4421-8B22-039C47110B83}" destId="{0F7E85EC-8A79-497C-A6EE-2223666F8C46}" srcOrd="0" destOrd="0" presId="urn:microsoft.com/office/officeart/2005/8/layout/list1"/>
    <dgm:cxn modelId="{867874E6-9FD3-4C02-AA51-9E87B83E65A8}" type="presOf" srcId="{C582FFD8-8FD3-4069-81AC-E593B8CF0872}" destId="{D66B9C3D-06AA-4614-94B4-5C634842E5A8}" srcOrd="0" destOrd="0" presId="urn:microsoft.com/office/officeart/2005/8/layout/list1"/>
    <dgm:cxn modelId="{EF6EC4E6-75A8-41C8-9C3A-CF2D7AA7265B}" type="presOf" srcId="{F60327A1-020D-4B96-88CC-B92B698C7F50}" destId="{55C8062C-9FDE-4D89-B1C4-A8C3A733DFD4}" srcOrd="0" destOrd="0" presId="urn:microsoft.com/office/officeart/2005/8/layout/list1"/>
    <dgm:cxn modelId="{17B0E0F2-4D1A-494C-82C5-B64D12FBDD6B}" type="presOf" srcId="{3F7FEF6F-CDD1-4BEC-9439-1AC399E0E38E}" destId="{55DD1483-D511-42D6-8346-052C7F235B3B}" srcOrd="0" destOrd="0" presId="urn:microsoft.com/office/officeart/2005/8/layout/list1"/>
    <dgm:cxn modelId="{5529A0F4-EE43-4C23-A31E-A8653D3D2084}" type="presOf" srcId="{1305DB33-BD92-4C0F-9040-55BEA10807D6}" destId="{5A32AE3D-AEEE-4F62-A431-EF8959755C2A}" srcOrd="0" destOrd="0" presId="urn:microsoft.com/office/officeart/2005/8/layout/list1"/>
    <dgm:cxn modelId="{EC61395C-402F-4E80-A091-9B481D8E59B3}" type="presParOf" srcId="{FBF65F53-FE6D-4A69-81E9-79BC83E0F33B}" destId="{C9D5FA39-7303-4BDC-804D-7620FC5B945B}" srcOrd="0" destOrd="0" presId="urn:microsoft.com/office/officeart/2005/8/layout/list1"/>
    <dgm:cxn modelId="{18C9FCEE-B588-46ED-A5D8-CC5581BF87E1}" type="presParOf" srcId="{C9D5FA39-7303-4BDC-804D-7620FC5B945B}" destId="{55C8062C-9FDE-4D89-B1C4-A8C3A733DFD4}" srcOrd="0" destOrd="0" presId="urn:microsoft.com/office/officeart/2005/8/layout/list1"/>
    <dgm:cxn modelId="{57E18D6D-1EB7-4394-80AC-1886EA1F081F}" type="presParOf" srcId="{C9D5FA39-7303-4BDC-804D-7620FC5B945B}" destId="{890CB914-02EB-4947-9CE7-51CBF8CACF43}" srcOrd="1" destOrd="0" presId="urn:microsoft.com/office/officeart/2005/8/layout/list1"/>
    <dgm:cxn modelId="{E57D178D-6144-4450-8FC8-56D6D66D0F31}" type="presParOf" srcId="{FBF65F53-FE6D-4A69-81E9-79BC83E0F33B}" destId="{529662DA-73C3-4485-A0D0-DCF66E58DF68}" srcOrd="1" destOrd="0" presId="urn:microsoft.com/office/officeart/2005/8/layout/list1"/>
    <dgm:cxn modelId="{FE653F89-3427-4DC6-869E-0804FC4C37DB}" type="presParOf" srcId="{FBF65F53-FE6D-4A69-81E9-79BC83E0F33B}" destId="{D66B9C3D-06AA-4614-94B4-5C634842E5A8}" srcOrd="2" destOrd="0" presId="urn:microsoft.com/office/officeart/2005/8/layout/list1"/>
    <dgm:cxn modelId="{3158AA87-B081-4A80-B81E-04E5EA20461A}" type="presParOf" srcId="{FBF65F53-FE6D-4A69-81E9-79BC83E0F33B}" destId="{EF44DF97-E262-49D8-8C62-DD825902FDB9}" srcOrd="3" destOrd="0" presId="urn:microsoft.com/office/officeart/2005/8/layout/list1"/>
    <dgm:cxn modelId="{421FB539-5CEC-4ABC-9413-B9B7AFAE077A}" type="presParOf" srcId="{FBF65F53-FE6D-4A69-81E9-79BC83E0F33B}" destId="{00AB06B0-CA35-4813-98E4-83053A721A84}" srcOrd="4" destOrd="0" presId="urn:microsoft.com/office/officeart/2005/8/layout/list1"/>
    <dgm:cxn modelId="{6BEE0370-6741-42F8-BD2C-20745C358C39}" type="presParOf" srcId="{00AB06B0-CA35-4813-98E4-83053A721A84}" destId="{ADF90809-A106-4C0B-B48E-CB0A2071D22B}" srcOrd="0" destOrd="0" presId="urn:microsoft.com/office/officeart/2005/8/layout/list1"/>
    <dgm:cxn modelId="{D723FFC9-311B-46BD-8214-50502935DAF3}" type="presParOf" srcId="{00AB06B0-CA35-4813-98E4-83053A721A84}" destId="{A8067646-5989-42B6-801A-9B7EBC3BEBA6}" srcOrd="1" destOrd="0" presId="urn:microsoft.com/office/officeart/2005/8/layout/list1"/>
    <dgm:cxn modelId="{41AC56AF-F7B0-40C3-A3CE-CA1CFD0D3A08}" type="presParOf" srcId="{FBF65F53-FE6D-4A69-81E9-79BC83E0F33B}" destId="{5F45D418-9997-4D7E-9D0C-B69F60F2299C}" srcOrd="5" destOrd="0" presId="urn:microsoft.com/office/officeart/2005/8/layout/list1"/>
    <dgm:cxn modelId="{8F58E9C6-62A3-41DE-9287-55AC0E879534}" type="presParOf" srcId="{FBF65F53-FE6D-4A69-81E9-79BC83E0F33B}" destId="{D67DFD2A-D42F-4588-9C70-10230CAB1B49}" srcOrd="6" destOrd="0" presId="urn:microsoft.com/office/officeart/2005/8/layout/list1"/>
    <dgm:cxn modelId="{224F91DA-DBDE-4814-9A0C-6075DDCFA46E}" type="presParOf" srcId="{FBF65F53-FE6D-4A69-81E9-79BC83E0F33B}" destId="{ECFA80E7-33A5-4C34-8D95-0DA5D64E6C52}" srcOrd="7" destOrd="0" presId="urn:microsoft.com/office/officeart/2005/8/layout/list1"/>
    <dgm:cxn modelId="{1738AB7C-F666-4D41-8233-1A81429185CE}" type="presParOf" srcId="{FBF65F53-FE6D-4A69-81E9-79BC83E0F33B}" destId="{293CD6F9-1BEC-4BD0-8C6C-FFEBB7A21D48}" srcOrd="8" destOrd="0" presId="urn:microsoft.com/office/officeart/2005/8/layout/list1"/>
    <dgm:cxn modelId="{D183BF51-4C07-46DB-A1FD-14826FAB3EE5}" type="presParOf" srcId="{293CD6F9-1BEC-4BD0-8C6C-FFEBB7A21D48}" destId="{0F7E85EC-8A79-497C-A6EE-2223666F8C46}" srcOrd="0" destOrd="0" presId="urn:microsoft.com/office/officeart/2005/8/layout/list1"/>
    <dgm:cxn modelId="{09ED7841-BB91-403C-B526-AB981C181A6B}" type="presParOf" srcId="{293CD6F9-1BEC-4BD0-8C6C-FFEBB7A21D48}" destId="{9A6EEAFA-58E2-445B-9A0F-AB26782410D6}" srcOrd="1" destOrd="0" presId="urn:microsoft.com/office/officeart/2005/8/layout/list1"/>
    <dgm:cxn modelId="{98BCFD13-E167-4F2F-9845-AF2A7901273B}" type="presParOf" srcId="{FBF65F53-FE6D-4A69-81E9-79BC83E0F33B}" destId="{30D38B26-A83B-47A3-9FE8-0E7A5D662FB0}" srcOrd="9" destOrd="0" presId="urn:microsoft.com/office/officeart/2005/8/layout/list1"/>
    <dgm:cxn modelId="{14548489-9BE7-41F2-A04A-971267087C97}" type="presParOf" srcId="{FBF65F53-FE6D-4A69-81E9-79BC83E0F33B}" destId="{FB37DA74-A103-4161-A0B3-7BA457ED7816}" srcOrd="10" destOrd="0" presId="urn:microsoft.com/office/officeart/2005/8/layout/list1"/>
    <dgm:cxn modelId="{EC80E469-B151-46F9-BF37-574D97A7BC4D}" type="presParOf" srcId="{FBF65F53-FE6D-4A69-81E9-79BC83E0F33B}" destId="{53DC25E2-D352-4D31-AE77-6D8B26449C0A}" srcOrd="11" destOrd="0" presId="urn:microsoft.com/office/officeart/2005/8/layout/list1"/>
    <dgm:cxn modelId="{2D2CD306-BB07-4401-A075-532D21D55F09}" type="presParOf" srcId="{FBF65F53-FE6D-4A69-81E9-79BC83E0F33B}" destId="{FF272EF4-BCF8-45B8-82D9-A1E94D06D82B}" srcOrd="12" destOrd="0" presId="urn:microsoft.com/office/officeart/2005/8/layout/list1"/>
    <dgm:cxn modelId="{66E201CE-58C5-43D5-85EC-650A82D1B660}" type="presParOf" srcId="{FF272EF4-BCF8-45B8-82D9-A1E94D06D82B}" destId="{18B10754-116E-49E8-A9EC-8592F5AE3EE8}" srcOrd="0" destOrd="0" presId="urn:microsoft.com/office/officeart/2005/8/layout/list1"/>
    <dgm:cxn modelId="{8D663390-5006-473F-92D3-72CC5919292E}" type="presParOf" srcId="{FF272EF4-BCF8-45B8-82D9-A1E94D06D82B}" destId="{BE771827-9780-4250-8C48-231619C05E8F}" srcOrd="1" destOrd="0" presId="urn:microsoft.com/office/officeart/2005/8/layout/list1"/>
    <dgm:cxn modelId="{11DFB5FB-8F34-41F0-972E-6A31648292DC}" type="presParOf" srcId="{FBF65F53-FE6D-4A69-81E9-79BC83E0F33B}" destId="{67982BF5-E22D-4FE9-AF9E-2C2275A073DF}" srcOrd="13" destOrd="0" presId="urn:microsoft.com/office/officeart/2005/8/layout/list1"/>
    <dgm:cxn modelId="{83B3A832-13F6-47CE-BE3E-61D723779AB7}" type="presParOf" srcId="{FBF65F53-FE6D-4A69-81E9-79BC83E0F33B}" destId="{55DD1483-D511-42D6-8346-052C7F235B3B}" srcOrd="14" destOrd="0" presId="urn:microsoft.com/office/officeart/2005/8/layout/list1"/>
    <dgm:cxn modelId="{8E977109-F18F-4B6A-9DD7-F0AB46F68389}" type="presParOf" srcId="{FBF65F53-FE6D-4A69-81E9-79BC83E0F33B}" destId="{0736C5CF-CE14-4AF9-8D45-EE3FA7BE02CD}" srcOrd="15" destOrd="0" presId="urn:microsoft.com/office/officeart/2005/8/layout/list1"/>
    <dgm:cxn modelId="{1B739BBC-143E-4D1B-95D0-0B9F1F91C62B}" type="presParOf" srcId="{FBF65F53-FE6D-4A69-81E9-79BC83E0F33B}" destId="{DDB8A6C7-7B77-42E1-BB8E-3669F59FB5A3}" srcOrd="16" destOrd="0" presId="urn:microsoft.com/office/officeart/2005/8/layout/list1"/>
    <dgm:cxn modelId="{73433EB4-DA2A-4302-A8BE-8CBE9639E0D2}" type="presParOf" srcId="{DDB8A6C7-7B77-42E1-BB8E-3669F59FB5A3}" destId="{5A32AE3D-AEEE-4F62-A431-EF8959755C2A}" srcOrd="0" destOrd="0" presId="urn:microsoft.com/office/officeart/2005/8/layout/list1"/>
    <dgm:cxn modelId="{FFF2BF29-E0AB-4C73-8969-9C9282A23B98}" type="presParOf" srcId="{DDB8A6C7-7B77-42E1-BB8E-3669F59FB5A3}" destId="{67899F92-1850-4EC6-A71F-CB18511C3D0D}" srcOrd="1" destOrd="0" presId="urn:microsoft.com/office/officeart/2005/8/layout/list1"/>
    <dgm:cxn modelId="{C96838F7-1F00-46B7-AFD5-BC28EFDCE05A}" type="presParOf" srcId="{FBF65F53-FE6D-4A69-81E9-79BC83E0F33B}" destId="{E3481C2B-6B49-4B06-ABFB-45EEA2450D72}" srcOrd="17" destOrd="0" presId="urn:microsoft.com/office/officeart/2005/8/layout/list1"/>
    <dgm:cxn modelId="{700C7FC8-12E7-4DF6-93D3-16330F04299F}" type="presParOf" srcId="{FBF65F53-FE6D-4A69-81E9-79BC83E0F33B}" destId="{E19F316F-8423-4F1B-B5ED-6496A63D36AC}"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F52668-600F-458F-91ED-1973CC760FA0}">
      <dsp:nvSpPr>
        <dsp:cNvPr id="0" name=""/>
        <dsp:cNvSpPr/>
      </dsp:nvSpPr>
      <dsp:spPr>
        <a:xfrm>
          <a:off x="0" y="3696458"/>
          <a:ext cx="6912768" cy="1230820"/>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id-ID" sz="1600" kern="1200" dirty="0"/>
            <a:t>Pada tahun 1985, Codd menerbitkan daftar 12 peraturan untuk mendefinisikan sistem basis data relasional, karena kekhawatiran bahwa banyak vendor memasarkan produk sebagai "relasional" walaupun produk tersebut tidak memenuhi standar relasional minimum</a:t>
          </a:r>
        </a:p>
      </dsp:txBody>
      <dsp:txXfrm>
        <a:off x="0" y="3696458"/>
        <a:ext cx="6912768" cy="1230820"/>
      </dsp:txXfrm>
    </dsp:sp>
    <dsp:sp modelId="{41DE7C7B-7526-4E3B-99C3-C4525E7AC21C}">
      <dsp:nvSpPr>
        <dsp:cNvPr id="0" name=""/>
        <dsp:cNvSpPr/>
      </dsp:nvSpPr>
      <dsp:spPr>
        <a:xfrm rot="10800000">
          <a:off x="0" y="779838"/>
          <a:ext cx="6912768" cy="2935081"/>
        </a:xfrm>
        <a:prstGeom prst="upArrowCallou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id-ID" sz="1600" kern="1200" dirty="0"/>
            <a:t>Sejak itu model relasi memainkan peranan yang sangat penting dalam berbagai perancangan basis data. Ada tiga alasan mengapa model relasi mempunyai peranan penting dalam perancangan basis data yaitu : </a:t>
          </a:r>
        </a:p>
      </dsp:txBody>
      <dsp:txXfrm rot="-10800000">
        <a:off x="0" y="779838"/>
        <a:ext cx="6912768" cy="1030213"/>
      </dsp:txXfrm>
    </dsp:sp>
    <dsp:sp modelId="{2CA337F5-B614-4073-9E89-316AAD9A0334}">
      <dsp:nvSpPr>
        <dsp:cNvPr id="0" name=""/>
        <dsp:cNvSpPr/>
      </dsp:nvSpPr>
      <dsp:spPr>
        <a:xfrm>
          <a:off x="3375" y="1697311"/>
          <a:ext cx="2302005" cy="1102028"/>
        </a:xfrm>
        <a:prstGeom prst="rect">
          <a:avLst/>
        </a:prstGeom>
        <a:solidFill>
          <a:schemeClr val="lt1">
            <a:alpha val="90000"/>
            <a:tint val="40000"/>
            <a:hueOff val="0"/>
            <a:satOff val="0"/>
            <a:lumOff val="0"/>
            <a:alphaOff val="0"/>
          </a:schemeClr>
        </a:solidFill>
        <a:ln w="12700" cap="flat" cmpd="sng" algn="ctr">
          <a:solidFill>
            <a:schemeClr val="accent3">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id-ID" sz="1200" kern="1200" dirty="0"/>
            <a:t>Relasi merepresentasikan struktur data yang dapat dimengerti oleh user maupun designer </a:t>
          </a:r>
        </a:p>
      </dsp:txBody>
      <dsp:txXfrm>
        <a:off x="3375" y="1697311"/>
        <a:ext cx="2302005" cy="1102028"/>
      </dsp:txXfrm>
    </dsp:sp>
    <dsp:sp modelId="{D4286EF5-4E5A-4A6F-B465-F7486A22BE9A}">
      <dsp:nvSpPr>
        <dsp:cNvPr id="0" name=""/>
        <dsp:cNvSpPr/>
      </dsp:nvSpPr>
      <dsp:spPr>
        <a:xfrm>
          <a:off x="2305381" y="1697311"/>
          <a:ext cx="2302005" cy="1102028"/>
        </a:xfrm>
        <a:prstGeom prst="rect">
          <a:avLst/>
        </a:prstGeom>
        <a:solidFill>
          <a:schemeClr val="lt1">
            <a:alpha val="90000"/>
            <a:tint val="40000"/>
            <a:hueOff val="0"/>
            <a:satOff val="0"/>
            <a:lumOff val="0"/>
            <a:alphaOff val="0"/>
          </a:schemeClr>
        </a:solidFill>
        <a:ln w="12700" cap="flat" cmpd="sng" algn="ctr">
          <a:solidFill>
            <a:schemeClr val="accent3">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id-ID" sz="1500" kern="1200" dirty="0"/>
            <a:t>Model relasional mendefinisikan salah satu kriteria perancangan basis data yang penting yaitu relasi bentuk normal</a:t>
          </a:r>
        </a:p>
      </dsp:txBody>
      <dsp:txXfrm>
        <a:off x="2305381" y="1697311"/>
        <a:ext cx="2302005" cy="1102028"/>
      </dsp:txXfrm>
    </dsp:sp>
    <dsp:sp modelId="{CA72CE38-6985-4D42-BE13-1CC10C136E5F}">
      <dsp:nvSpPr>
        <dsp:cNvPr id="0" name=""/>
        <dsp:cNvSpPr/>
      </dsp:nvSpPr>
      <dsp:spPr>
        <a:xfrm>
          <a:off x="4607386" y="1697311"/>
          <a:ext cx="2302005" cy="1102028"/>
        </a:xfrm>
        <a:prstGeom prst="rect">
          <a:avLst/>
        </a:prstGeom>
        <a:solidFill>
          <a:schemeClr val="lt1">
            <a:alpha val="90000"/>
            <a:tint val="40000"/>
            <a:hueOff val="0"/>
            <a:satOff val="0"/>
            <a:lumOff val="0"/>
            <a:alphaOff val="0"/>
          </a:schemeClr>
        </a:solidFill>
        <a:ln w="12700" cap="flat" cmpd="sng" algn="ctr">
          <a:solidFill>
            <a:schemeClr val="accent3">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66725">
            <a:lnSpc>
              <a:spcPct val="90000"/>
            </a:lnSpc>
            <a:spcBef>
              <a:spcPct val="0"/>
            </a:spcBef>
            <a:spcAft>
              <a:spcPct val="35000"/>
            </a:spcAft>
            <a:buNone/>
          </a:pPr>
          <a:r>
            <a:rPr lang="id-ID" sz="1050" kern="1200" dirty="0"/>
            <a:t>Struktur data yang direpresentasikan oleh relasi dapat segera dikonversikan &amp; diimplementasikan ke RDBMS</a:t>
          </a:r>
        </a:p>
      </dsp:txBody>
      <dsp:txXfrm>
        <a:off x="4607386" y="1697311"/>
        <a:ext cx="2302005" cy="1102028"/>
      </dsp:txXfrm>
    </dsp:sp>
    <dsp:sp modelId="{FB2CD252-2812-4F84-8384-47E733FDC684}">
      <dsp:nvSpPr>
        <dsp:cNvPr id="0" name=""/>
        <dsp:cNvSpPr/>
      </dsp:nvSpPr>
      <dsp:spPr>
        <a:xfrm rot="10800000">
          <a:off x="0" y="0"/>
          <a:ext cx="6912768" cy="797484"/>
        </a:xfrm>
        <a:prstGeom prst="upArrowCallou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id-ID" sz="1400" kern="1200" dirty="0"/>
            <a:t>Model relasional pertama kali dikenalkan oleh Codd, pada tahun 1971 </a:t>
          </a:r>
        </a:p>
      </dsp:txBody>
      <dsp:txXfrm rot="10800000">
        <a:off x="0" y="0"/>
        <a:ext cx="6912768" cy="5181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20D91A-2EE5-4442-A081-BE9AECA3BEE1}">
      <dsp:nvSpPr>
        <dsp:cNvPr id="0" name=""/>
        <dsp:cNvSpPr/>
      </dsp:nvSpPr>
      <dsp:spPr>
        <a:xfrm rot="5400000">
          <a:off x="4144882" y="-1359149"/>
          <a:ext cx="1517390" cy="4615132"/>
        </a:xfrm>
        <a:prstGeom prst="round2SameRect">
          <a:avLst/>
        </a:prstGeom>
        <a:solidFill>
          <a:schemeClr val="lt1">
            <a:alpha val="90000"/>
            <a:tint val="40000"/>
            <a:hueOff val="0"/>
            <a:satOff val="0"/>
            <a:lumOff val="0"/>
            <a:alphaOff val="0"/>
          </a:schemeClr>
        </a:solidFill>
        <a:ln w="12700" cap="flat" cmpd="sng" algn="ctr">
          <a:solidFill>
            <a:schemeClr val="accent3">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55245" rIns="110490" bIns="55245" numCol="1" spcCol="1270" anchor="ctr" anchorCtr="0">
          <a:noAutofit/>
        </a:bodyPr>
        <a:lstStyle/>
        <a:p>
          <a:pPr marL="285750" lvl="1" indent="-285750" algn="l" defTabSz="1289050">
            <a:lnSpc>
              <a:spcPct val="90000"/>
            </a:lnSpc>
            <a:spcBef>
              <a:spcPct val="0"/>
            </a:spcBef>
            <a:spcAft>
              <a:spcPct val="15000"/>
            </a:spcAft>
            <a:buChar char="•"/>
          </a:pPr>
          <a:r>
            <a:rPr lang="id-ID" sz="2900" kern="1200" dirty="0"/>
            <a:t>Memiliki bentuk sederhana</a:t>
          </a:r>
        </a:p>
      </dsp:txBody>
      <dsp:txXfrm rot="-5400000">
        <a:off x="2596012" y="263794"/>
        <a:ext cx="4541059" cy="1369244"/>
      </dsp:txXfrm>
    </dsp:sp>
    <dsp:sp modelId="{5555A480-543A-48AF-94EF-312CFC630D0A}">
      <dsp:nvSpPr>
        <dsp:cNvPr id="0" name=""/>
        <dsp:cNvSpPr/>
      </dsp:nvSpPr>
      <dsp:spPr>
        <a:xfrm>
          <a:off x="0" y="47"/>
          <a:ext cx="2596011" cy="1896738"/>
        </a:xfrm>
        <a:prstGeom prst="roundRect">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47650" tIns="123825" rIns="247650" bIns="123825" numCol="1" spcCol="1270" anchor="ctr" anchorCtr="0">
          <a:noAutofit/>
        </a:bodyPr>
        <a:lstStyle/>
        <a:p>
          <a:pPr marL="0" lvl="0" indent="0" algn="ctr" defTabSz="2889250">
            <a:lnSpc>
              <a:spcPct val="90000"/>
            </a:lnSpc>
            <a:spcBef>
              <a:spcPct val="0"/>
            </a:spcBef>
            <a:spcAft>
              <a:spcPct val="35000"/>
            </a:spcAft>
            <a:buNone/>
          </a:pPr>
          <a:r>
            <a:rPr lang="id-ID" sz="6500" kern="1200" dirty="0"/>
            <a:t>1</a:t>
          </a:r>
        </a:p>
      </dsp:txBody>
      <dsp:txXfrm>
        <a:off x="92591" y="92638"/>
        <a:ext cx="2410829" cy="1711556"/>
      </dsp:txXfrm>
    </dsp:sp>
    <dsp:sp modelId="{6A10CB86-83C9-4472-AA7D-580988B655F9}">
      <dsp:nvSpPr>
        <dsp:cNvPr id="0" name=""/>
        <dsp:cNvSpPr/>
      </dsp:nvSpPr>
      <dsp:spPr>
        <a:xfrm rot="5400000">
          <a:off x="4144882" y="632425"/>
          <a:ext cx="1517390" cy="4615132"/>
        </a:xfrm>
        <a:prstGeom prst="round2SameRect">
          <a:avLst/>
        </a:prstGeom>
        <a:solidFill>
          <a:schemeClr val="lt1">
            <a:alpha val="90000"/>
            <a:tint val="40000"/>
            <a:hueOff val="0"/>
            <a:satOff val="0"/>
            <a:lumOff val="0"/>
            <a:alphaOff val="0"/>
          </a:schemeClr>
        </a:solidFill>
        <a:ln w="12700" cap="flat" cmpd="sng" algn="ctr">
          <a:solidFill>
            <a:schemeClr val="accent3">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55245" rIns="110490" bIns="55245" numCol="1" spcCol="1270" anchor="ctr" anchorCtr="0">
          <a:noAutofit/>
        </a:bodyPr>
        <a:lstStyle/>
        <a:p>
          <a:pPr marL="285750" lvl="1" indent="-285750" algn="l" defTabSz="1289050">
            <a:lnSpc>
              <a:spcPct val="90000"/>
            </a:lnSpc>
            <a:spcBef>
              <a:spcPct val="0"/>
            </a:spcBef>
            <a:spcAft>
              <a:spcPct val="15000"/>
            </a:spcAft>
            <a:buChar char="•"/>
          </a:pPr>
          <a:r>
            <a:rPr lang="id-ID" sz="2900" kern="1200" dirty="0"/>
            <a:t>Mempermudah operasi data (query, update/edit, delete). </a:t>
          </a:r>
        </a:p>
      </dsp:txBody>
      <dsp:txXfrm rot="-5400000">
        <a:off x="2596012" y="2255369"/>
        <a:ext cx="4541059" cy="1369244"/>
      </dsp:txXfrm>
    </dsp:sp>
    <dsp:sp modelId="{0E1E85CF-76DB-4057-B656-0A25E55974B3}">
      <dsp:nvSpPr>
        <dsp:cNvPr id="0" name=""/>
        <dsp:cNvSpPr/>
      </dsp:nvSpPr>
      <dsp:spPr>
        <a:xfrm>
          <a:off x="0" y="1991622"/>
          <a:ext cx="2596011" cy="1896738"/>
        </a:xfrm>
        <a:prstGeom prst="roundRect">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47650" tIns="123825" rIns="247650" bIns="123825" numCol="1" spcCol="1270" anchor="ctr" anchorCtr="0">
          <a:noAutofit/>
        </a:bodyPr>
        <a:lstStyle/>
        <a:p>
          <a:pPr marL="0" lvl="0" indent="0" algn="ctr" defTabSz="2889250">
            <a:lnSpc>
              <a:spcPct val="90000"/>
            </a:lnSpc>
            <a:spcBef>
              <a:spcPct val="0"/>
            </a:spcBef>
            <a:spcAft>
              <a:spcPct val="35000"/>
            </a:spcAft>
            <a:buNone/>
          </a:pPr>
          <a:r>
            <a:rPr lang="id-ID" sz="6500" kern="1200" dirty="0"/>
            <a:t>2</a:t>
          </a:r>
        </a:p>
      </dsp:txBody>
      <dsp:txXfrm>
        <a:off x="92591" y="2084213"/>
        <a:ext cx="2410829" cy="17115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09E5C8-B4E7-4B40-9B05-E1452FD2ED4B}">
      <dsp:nvSpPr>
        <dsp:cNvPr id="0" name=""/>
        <dsp:cNvSpPr/>
      </dsp:nvSpPr>
      <dsp:spPr>
        <a:xfrm>
          <a:off x="2966729" y="4113"/>
          <a:ext cx="4450094" cy="614775"/>
        </a:xfrm>
        <a:prstGeom prst="rightArrow">
          <a:avLst>
            <a:gd name="adj1" fmla="val 75000"/>
            <a:gd name="adj2" fmla="val 5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id-ID" sz="1500" kern="1200" dirty="0"/>
            <a:t>Representasi tabel yang terdiri dari sejumlah baris dan kolom</a:t>
          </a:r>
        </a:p>
      </dsp:txBody>
      <dsp:txXfrm>
        <a:off x="2966729" y="80960"/>
        <a:ext cx="4219553" cy="461081"/>
      </dsp:txXfrm>
    </dsp:sp>
    <dsp:sp modelId="{8526130B-063C-429A-AF7D-485B6D0E0903}">
      <dsp:nvSpPr>
        <dsp:cNvPr id="0" name=""/>
        <dsp:cNvSpPr/>
      </dsp:nvSpPr>
      <dsp:spPr>
        <a:xfrm>
          <a:off x="0" y="4113"/>
          <a:ext cx="2966729" cy="61477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id-ID" sz="2100" i="1" kern="1200" dirty="0"/>
            <a:t>Relation</a:t>
          </a:r>
          <a:r>
            <a:rPr lang="id-ID" sz="2100" kern="1200" dirty="0"/>
            <a:t>/table/file </a:t>
          </a:r>
        </a:p>
      </dsp:txBody>
      <dsp:txXfrm>
        <a:off x="30011" y="34124"/>
        <a:ext cx="2906707" cy="554753"/>
      </dsp:txXfrm>
    </dsp:sp>
    <dsp:sp modelId="{417125EC-DDF8-4F81-A931-246D63B8D624}">
      <dsp:nvSpPr>
        <dsp:cNvPr id="0" name=""/>
        <dsp:cNvSpPr/>
      </dsp:nvSpPr>
      <dsp:spPr>
        <a:xfrm>
          <a:off x="2966729" y="680366"/>
          <a:ext cx="4450094" cy="614775"/>
        </a:xfrm>
        <a:prstGeom prst="rightArrow">
          <a:avLst>
            <a:gd name="adj1" fmla="val 75000"/>
            <a:gd name="adj2" fmla="val 5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id-ID" sz="1500" kern="1200" dirty="0"/>
            <a:t>kolom pada tabel</a:t>
          </a:r>
        </a:p>
      </dsp:txBody>
      <dsp:txXfrm>
        <a:off x="2966729" y="757213"/>
        <a:ext cx="4219553" cy="461081"/>
      </dsp:txXfrm>
    </dsp:sp>
    <dsp:sp modelId="{CA2B943C-D23D-47E0-88C4-DA9B466D2986}">
      <dsp:nvSpPr>
        <dsp:cNvPr id="0" name=""/>
        <dsp:cNvSpPr/>
      </dsp:nvSpPr>
      <dsp:spPr>
        <a:xfrm>
          <a:off x="0" y="680366"/>
          <a:ext cx="2966729" cy="61477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id-ID" sz="2100" i="1" kern="1200" dirty="0"/>
            <a:t>Attribute/column/field</a:t>
          </a:r>
        </a:p>
      </dsp:txBody>
      <dsp:txXfrm>
        <a:off x="30011" y="710377"/>
        <a:ext cx="2906707" cy="554753"/>
      </dsp:txXfrm>
    </dsp:sp>
    <dsp:sp modelId="{FBBAA634-B2D9-4F2A-A6AE-620BA617DAB4}">
      <dsp:nvSpPr>
        <dsp:cNvPr id="0" name=""/>
        <dsp:cNvSpPr/>
      </dsp:nvSpPr>
      <dsp:spPr>
        <a:xfrm>
          <a:off x="2966729" y="1356619"/>
          <a:ext cx="4450094" cy="614775"/>
        </a:xfrm>
        <a:prstGeom prst="rightArrow">
          <a:avLst>
            <a:gd name="adj1" fmla="val 75000"/>
            <a:gd name="adj2" fmla="val 5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id-ID" sz="1500" kern="1200" dirty="0"/>
            <a:t>Baris pada tabel</a:t>
          </a:r>
        </a:p>
      </dsp:txBody>
      <dsp:txXfrm>
        <a:off x="2966729" y="1433466"/>
        <a:ext cx="4219553" cy="461081"/>
      </dsp:txXfrm>
    </dsp:sp>
    <dsp:sp modelId="{B38A628E-A254-4CDE-BCA6-7DA2A47F6052}">
      <dsp:nvSpPr>
        <dsp:cNvPr id="0" name=""/>
        <dsp:cNvSpPr/>
      </dsp:nvSpPr>
      <dsp:spPr>
        <a:xfrm>
          <a:off x="0" y="1356619"/>
          <a:ext cx="2966729" cy="61477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id-ID" sz="2100" i="1" kern="1200" dirty="0"/>
            <a:t>Tuple/row/record</a:t>
          </a:r>
        </a:p>
      </dsp:txBody>
      <dsp:txXfrm>
        <a:off x="30011" y="1386630"/>
        <a:ext cx="2906707" cy="554753"/>
      </dsp:txXfrm>
    </dsp:sp>
    <dsp:sp modelId="{B7457F7D-0C3A-47A3-A4EC-E5EC4C8340FA}">
      <dsp:nvSpPr>
        <dsp:cNvPr id="0" name=""/>
        <dsp:cNvSpPr/>
      </dsp:nvSpPr>
      <dsp:spPr>
        <a:xfrm>
          <a:off x="2966729" y="2032872"/>
          <a:ext cx="4450094" cy="614775"/>
        </a:xfrm>
        <a:prstGeom prst="rightArrow">
          <a:avLst>
            <a:gd name="adj1" fmla="val 75000"/>
            <a:gd name="adj2" fmla="val 5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id-ID" sz="1500" kern="1200" dirty="0"/>
            <a:t>Himpunan nilai dari satu atau lebih </a:t>
          </a:r>
          <a:r>
            <a:rPr lang="id-ID" sz="1500" i="1" kern="1200" dirty="0"/>
            <a:t>attribute</a:t>
          </a:r>
        </a:p>
      </dsp:txBody>
      <dsp:txXfrm>
        <a:off x="2966729" y="2109719"/>
        <a:ext cx="4219553" cy="461081"/>
      </dsp:txXfrm>
    </dsp:sp>
    <dsp:sp modelId="{CA8F394C-670B-4302-948C-CAC61486FB67}">
      <dsp:nvSpPr>
        <dsp:cNvPr id="0" name=""/>
        <dsp:cNvSpPr/>
      </dsp:nvSpPr>
      <dsp:spPr>
        <a:xfrm>
          <a:off x="0" y="2032872"/>
          <a:ext cx="2966729" cy="61477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id-ID" sz="2100" i="1" kern="1200" dirty="0"/>
            <a:t>Domain</a:t>
          </a:r>
        </a:p>
      </dsp:txBody>
      <dsp:txXfrm>
        <a:off x="30011" y="2062883"/>
        <a:ext cx="2906707" cy="554753"/>
      </dsp:txXfrm>
    </dsp:sp>
    <dsp:sp modelId="{B4E32E6F-BF25-4D94-BEFC-6A3F438EA874}">
      <dsp:nvSpPr>
        <dsp:cNvPr id="0" name=""/>
        <dsp:cNvSpPr/>
      </dsp:nvSpPr>
      <dsp:spPr>
        <a:xfrm>
          <a:off x="2966729" y="2709125"/>
          <a:ext cx="4450094" cy="614775"/>
        </a:xfrm>
        <a:prstGeom prst="rightArrow">
          <a:avLst>
            <a:gd name="adj1" fmla="val 75000"/>
            <a:gd name="adj2" fmla="val 5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id-ID" sz="1500" kern="1200" dirty="0"/>
            <a:t>Banyaknya </a:t>
          </a:r>
          <a:r>
            <a:rPr lang="id-ID" sz="1500" i="1" kern="1200" dirty="0"/>
            <a:t>attribute</a:t>
          </a:r>
          <a:r>
            <a:rPr lang="id-ID" sz="1500" kern="1200" dirty="0"/>
            <a:t>/kolom pada tabel</a:t>
          </a:r>
        </a:p>
      </dsp:txBody>
      <dsp:txXfrm>
        <a:off x="2966729" y="2785972"/>
        <a:ext cx="4219553" cy="461081"/>
      </dsp:txXfrm>
    </dsp:sp>
    <dsp:sp modelId="{2EEB464E-BA83-458F-8A80-5A47CC209E17}">
      <dsp:nvSpPr>
        <dsp:cNvPr id="0" name=""/>
        <dsp:cNvSpPr/>
      </dsp:nvSpPr>
      <dsp:spPr>
        <a:xfrm>
          <a:off x="0" y="2709125"/>
          <a:ext cx="2966729" cy="61477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id-ID" sz="2100" i="1" kern="1200" dirty="0"/>
            <a:t>Degree</a:t>
          </a:r>
        </a:p>
      </dsp:txBody>
      <dsp:txXfrm>
        <a:off x="30011" y="2739136"/>
        <a:ext cx="2906707" cy="554753"/>
      </dsp:txXfrm>
    </dsp:sp>
    <dsp:sp modelId="{213C7E3F-69E0-4155-8278-4964500F252D}">
      <dsp:nvSpPr>
        <dsp:cNvPr id="0" name=""/>
        <dsp:cNvSpPr/>
      </dsp:nvSpPr>
      <dsp:spPr>
        <a:xfrm>
          <a:off x="2966729" y="3385378"/>
          <a:ext cx="4450094" cy="614775"/>
        </a:xfrm>
        <a:prstGeom prst="rightArrow">
          <a:avLst>
            <a:gd name="adj1" fmla="val 75000"/>
            <a:gd name="adj2" fmla="val 5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id-ID" sz="1500" kern="1200" dirty="0"/>
            <a:t>Banyaknya </a:t>
          </a:r>
          <a:r>
            <a:rPr lang="id-ID" sz="1500" i="1" kern="1200" dirty="0"/>
            <a:t>tuple</a:t>
          </a:r>
          <a:r>
            <a:rPr lang="id-ID" sz="1500" kern="1200" dirty="0"/>
            <a:t>/baris pada tabel</a:t>
          </a:r>
        </a:p>
      </dsp:txBody>
      <dsp:txXfrm>
        <a:off x="2966729" y="3462225"/>
        <a:ext cx="4219553" cy="461081"/>
      </dsp:txXfrm>
    </dsp:sp>
    <dsp:sp modelId="{30E5A519-4286-4E67-8B0E-6512B4F3B17C}">
      <dsp:nvSpPr>
        <dsp:cNvPr id="0" name=""/>
        <dsp:cNvSpPr/>
      </dsp:nvSpPr>
      <dsp:spPr>
        <a:xfrm>
          <a:off x="0" y="3385378"/>
          <a:ext cx="2966729" cy="61477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id-ID" sz="2100" i="1" kern="1200" dirty="0"/>
            <a:t>Cardinality</a:t>
          </a:r>
        </a:p>
      </dsp:txBody>
      <dsp:txXfrm>
        <a:off x="30011" y="3415389"/>
        <a:ext cx="2906707" cy="554753"/>
      </dsp:txXfrm>
    </dsp:sp>
    <dsp:sp modelId="{3F4235FC-AB61-43A8-A59F-FBD19E3028EC}">
      <dsp:nvSpPr>
        <dsp:cNvPr id="0" name=""/>
        <dsp:cNvSpPr/>
      </dsp:nvSpPr>
      <dsp:spPr>
        <a:xfrm>
          <a:off x="2966729" y="4061630"/>
          <a:ext cx="4450094" cy="614775"/>
        </a:xfrm>
        <a:prstGeom prst="rightArrow">
          <a:avLst>
            <a:gd name="adj1" fmla="val 75000"/>
            <a:gd name="adj2" fmla="val 5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id-ID" sz="1500" kern="1200" dirty="0"/>
            <a:t>Kumpulan relasi ternormalisasi dengan nama relasi yang jelas</a:t>
          </a:r>
        </a:p>
      </dsp:txBody>
      <dsp:txXfrm>
        <a:off x="2966729" y="4138477"/>
        <a:ext cx="4219553" cy="461081"/>
      </dsp:txXfrm>
    </dsp:sp>
    <dsp:sp modelId="{91CE50E2-EE54-4147-A81F-30F012A4592D}">
      <dsp:nvSpPr>
        <dsp:cNvPr id="0" name=""/>
        <dsp:cNvSpPr/>
      </dsp:nvSpPr>
      <dsp:spPr>
        <a:xfrm>
          <a:off x="0" y="4061630"/>
          <a:ext cx="2966729" cy="61477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id-ID" sz="2100" i="1" kern="1200" dirty="0"/>
            <a:t>Relational </a:t>
          </a:r>
          <a:r>
            <a:rPr lang="id-ID" sz="2100" kern="1200" dirty="0"/>
            <a:t>Basis Data</a:t>
          </a:r>
        </a:p>
      </dsp:txBody>
      <dsp:txXfrm>
        <a:off x="30011" y="4091641"/>
        <a:ext cx="2906707" cy="55475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6B9C3D-06AA-4614-94B4-5C634842E5A8}">
      <dsp:nvSpPr>
        <dsp:cNvPr id="0" name=""/>
        <dsp:cNvSpPr/>
      </dsp:nvSpPr>
      <dsp:spPr>
        <a:xfrm>
          <a:off x="0" y="236598"/>
          <a:ext cx="7573991" cy="73709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7826" tIns="270764" rIns="587826" bIns="92456" numCol="1" spcCol="1270" anchor="t" anchorCtr="0">
          <a:noAutofit/>
        </a:bodyPr>
        <a:lstStyle/>
        <a:p>
          <a:pPr marL="114300" lvl="1" indent="-114300" algn="l" defTabSz="577850">
            <a:lnSpc>
              <a:spcPct val="90000"/>
            </a:lnSpc>
            <a:spcBef>
              <a:spcPct val="0"/>
            </a:spcBef>
            <a:spcAft>
              <a:spcPct val="15000"/>
            </a:spcAft>
            <a:buChar char="•"/>
          </a:pPr>
          <a:r>
            <a:rPr lang="en-US" altLang="en-US" sz="1300" kern="1200" dirty="0" err="1">
              <a:solidFill>
                <a:srgbClr val="000080"/>
              </a:solidFill>
            </a:rPr>
            <a:t>Sebuah</a:t>
          </a:r>
          <a:r>
            <a:rPr lang="en-US" altLang="en-US" sz="1300" kern="1200" dirty="0">
              <a:solidFill>
                <a:srgbClr val="000080"/>
              </a:solidFill>
            </a:rPr>
            <a:t> </a:t>
          </a:r>
          <a:r>
            <a:rPr lang="en-US" altLang="en-US" sz="1300" kern="1200" dirty="0" err="1">
              <a:solidFill>
                <a:srgbClr val="000080"/>
              </a:solidFill>
            </a:rPr>
            <a:t>atribut</a:t>
          </a:r>
          <a:r>
            <a:rPr lang="en-US" altLang="en-US" sz="1300" kern="1200" dirty="0">
              <a:solidFill>
                <a:srgbClr val="000080"/>
              </a:solidFill>
            </a:rPr>
            <a:t> (</a:t>
          </a:r>
          <a:r>
            <a:rPr lang="en-US" altLang="en-US" sz="1300" kern="1200" dirty="0" err="1">
              <a:solidFill>
                <a:srgbClr val="000080"/>
              </a:solidFill>
            </a:rPr>
            <a:t>atau</a:t>
          </a:r>
          <a:r>
            <a:rPr lang="en-US" altLang="en-US" sz="1300" kern="1200" dirty="0">
              <a:solidFill>
                <a:srgbClr val="000080"/>
              </a:solidFill>
            </a:rPr>
            <a:t> </a:t>
          </a:r>
          <a:r>
            <a:rPr lang="en-US" altLang="en-US" sz="1300" kern="1200" dirty="0" err="1">
              <a:solidFill>
                <a:srgbClr val="000080"/>
              </a:solidFill>
            </a:rPr>
            <a:t>kombinasi</a:t>
          </a:r>
          <a:r>
            <a:rPr lang="en-US" altLang="en-US" sz="1300" kern="1200" dirty="0">
              <a:solidFill>
                <a:srgbClr val="000080"/>
              </a:solidFill>
            </a:rPr>
            <a:t> </a:t>
          </a:r>
          <a:r>
            <a:rPr lang="en-US" altLang="en-US" sz="1300" kern="1200" dirty="0" err="1">
              <a:solidFill>
                <a:srgbClr val="000080"/>
              </a:solidFill>
            </a:rPr>
            <a:t>atribut</a:t>
          </a:r>
          <a:r>
            <a:rPr lang="en-US" altLang="en-US" sz="1300" kern="1200" dirty="0">
              <a:solidFill>
                <a:srgbClr val="000080"/>
              </a:solidFill>
            </a:rPr>
            <a:t>) </a:t>
          </a:r>
          <a:r>
            <a:rPr lang="en-US" altLang="en-US" sz="1300" kern="1200" dirty="0" err="1">
              <a:solidFill>
                <a:srgbClr val="000080"/>
              </a:solidFill>
            </a:rPr>
            <a:t>secara</a:t>
          </a:r>
          <a:r>
            <a:rPr lang="en-US" altLang="en-US" sz="1300" kern="1200" dirty="0">
              <a:solidFill>
                <a:srgbClr val="000080"/>
              </a:solidFill>
            </a:rPr>
            <a:t> </a:t>
          </a:r>
          <a:r>
            <a:rPr lang="en-US" altLang="en-US" sz="1300" kern="1200" dirty="0" err="1">
              <a:solidFill>
                <a:srgbClr val="000080"/>
              </a:solidFill>
            </a:rPr>
            <a:t>unik</a:t>
          </a:r>
          <a:r>
            <a:rPr lang="id-ID" altLang="en-US" sz="1300" kern="1200" dirty="0">
              <a:solidFill>
                <a:srgbClr val="000080"/>
              </a:solidFill>
            </a:rPr>
            <a:t> </a:t>
          </a:r>
          <a:r>
            <a:rPr lang="en-US" altLang="en-US" sz="1300" kern="1200" dirty="0" err="1">
              <a:solidFill>
                <a:srgbClr val="000080"/>
              </a:solidFill>
            </a:rPr>
            <a:t>mengenali</a:t>
          </a:r>
          <a:r>
            <a:rPr lang="en-US" altLang="en-US" sz="1300" kern="1200" dirty="0">
              <a:solidFill>
                <a:srgbClr val="000080"/>
              </a:solidFill>
            </a:rPr>
            <a:t> </a:t>
          </a:r>
          <a:r>
            <a:rPr lang="en-US" altLang="en-US" sz="1300" kern="1200" dirty="0" err="1">
              <a:solidFill>
                <a:srgbClr val="000080"/>
              </a:solidFill>
            </a:rPr>
            <a:t>setiap</a:t>
          </a:r>
          <a:r>
            <a:rPr lang="en-US" altLang="en-US" sz="1300" kern="1200" dirty="0">
              <a:solidFill>
                <a:srgbClr val="000080"/>
              </a:solidFill>
            </a:rPr>
            <a:t> </a:t>
          </a:r>
          <a:r>
            <a:rPr lang="en-US" altLang="en-US" sz="1300" kern="1200" dirty="0" err="1">
              <a:solidFill>
                <a:srgbClr val="000080"/>
              </a:solidFill>
            </a:rPr>
            <a:t>entitas</a:t>
          </a:r>
          <a:r>
            <a:rPr lang="en-US" altLang="en-US" sz="1300" kern="1200" dirty="0">
              <a:solidFill>
                <a:srgbClr val="000080"/>
              </a:solidFill>
            </a:rPr>
            <a:t> </a:t>
          </a:r>
          <a:r>
            <a:rPr lang="en-US" altLang="en-US" sz="1300" kern="1200" dirty="0" err="1">
              <a:solidFill>
                <a:srgbClr val="000080"/>
              </a:solidFill>
            </a:rPr>
            <a:t>dalam</a:t>
          </a:r>
          <a:r>
            <a:rPr lang="en-US" altLang="en-US" sz="1300" kern="1200" dirty="0">
              <a:solidFill>
                <a:srgbClr val="000080"/>
              </a:solidFill>
            </a:rPr>
            <a:t> </a:t>
          </a:r>
          <a:r>
            <a:rPr lang="en-US" altLang="en-US" sz="1300" kern="1200" dirty="0" err="1">
              <a:solidFill>
                <a:srgbClr val="000080"/>
              </a:solidFill>
            </a:rPr>
            <a:t>sebuah</a:t>
          </a:r>
          <a:r>
            <a:rPr lang="en-US" altLang="en-US" sz="1300" kern="1200" dirty="0">
              <a:solidFill>
                <a:srgbClr val="000080"/>
              </a:solidFill>
            </a:rPr>
            <a:t> </a:t>
          </a:r>
          <a:r>
            <a:rPr lang="en-US" altLang="en-US" sz="1300" kern="1200" dirty="0" err="1">
              <a:solidFill>
                <a:srgbClr val="000080"/>
              </a:solidFill>
            </a:rPr>
            <a:t>tabel</a:t>
          </a:r>
          <a:r>
            <a:rPr lang="id-ID" altLang="en-US" sz="1300" kern="1200" dirty="0">
              <a:solidFill>
                <a:srgbClr val="000080"/>
              </a:solidFill>
            </a:rPr>
            <a:t>.</a:t>
          </a:r>
          <a:endParaRPr lang="id-ID" sz="1300" kern="1200" dirty="0"/>
        </a:p>
      </dsp:txBody>
      <dsp:txXfrm>
        <a:off x="0" y="236598"/>
        <a:ext cx="7573991" cy="737099"/>
      </dsp:txXfrm>
    </dsp:sp>
    <dsp:sp modelId="{890CB914-02EB-4947-9CE7-51CBF8CACF43}">
      <dsp:nvSpPr>
        <dsp:cNvPr id="0" name=""/>
        <dsp:cNvSpPr/>
      </dsp:nvSpPr>
      <dsp:spPr>
        <a:xfrm>
          <a:off x="378699" y="44718"/>
          <a:ext cx="5301793"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395" tIns="0" rIns="200395" bIns="0" numCol="1" spcCol="1270" anchor="ctr" anchorCtr="0">
          <a:noAutofit/>
        </a:bodyPr>
        <a:lstStyle/>
        <a:p>
          <a:pPr marL="0" lvl="0" indent="0" algn="l" defTabSz="577850">
            <a:lnSpc>
              <a:spcPct val="90000"/>
            </a:lnSpc>
            <a:spcBef>
              <a:spcPct val="0"/>
            </a:spcBef>
            <a:spcAft>
              <a:spcPct val="35000"/>
            </a:spcAft>
            <a:buNone/>
          </a:pPr>
          <a:r>
            <a:rPr lang="en-US" altLang="en-US" sz="1300" b="1" i="1" kern="1200" dirty="0" err="1">
              <a:solidFill>
                <a:schemeClr val="bg1"/>
              </a:solidFill>
            </a:rPr>
            <a:t>Superkey</a:t>
          </a:r>
          <a:endParaRPr lang="id-ID" sz="1300" i="1" kern="1200" dirty="0">
            <a:solidFill>
              <a:schemeClr val="bg1"/>
            </a:solidFill>
          </a:endParaRPr>
        </a:p>
      </dsp:txBody>
      <dsp:txXfrm>
        <a:off x="397433" y="63452"/>
        <a:ext cx="5264325" cy="346292"/>
      </dsp:txXfrm>
    </dsp:sp>
    <dsp:sp modelId="{D67DFD2A-D42F-4588-9C70-10230CAB1B49}">
      <dsp:nvSpPr>
        <dsp:cNvPr id="0" name=""/>
        <dsp:cNvSpPr/>
      </dsp:nvSpPr>
      <dsp:spPr>
        <a:xfrm>
          <a:off x="0" y="1235778"/>
          <a:ext cx="7573991" cy="73709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7826" tIns="270764" rIns="587826" bIns="92456" numCol="1" spcCol="1270" anchor="t" anchorCtr="0">
          <a:noAutofit/>
        </a:bodyPr>
        <a:lstStyle/>
        <a:p>
          <a:pPr marL="114300" lvl="1" indent="-114300" algn="l" defTabSz="577850">
            <a:lnSpc>
              <a:spcPct val="90000"/>
            </a:lnSpc>
            <a:spcBef>
              <a:spcPct val="0"/>
            </a:spcBef>
            <a:spcAft>
              <a:spcPct val="15000"/>
            </a:spcAft>
            <a:buChar char="•"/>
          </a:pPr>
          <a:r>
            <a:rPr lang="en-US" altLang="en-US" sz="1300" kern="1200" dirty="0" err="1">
              <a:solidFill>
                <a:srgbClr val="000080"/>
              </a:solidFill>
            </a:rPr>
            <a:t>Sebuah</a:t>
          </a:r>
          <a:r>
            <a:rPr lang="en-US" altLang="en-US" sz="1300" kern="1200" dirty="0">
              <a:solidFill>
                <a:srgbClr val="000080"/>
              </a:solidFill>
            </a:rPr>
            <a:t> </a:t>
          </a:r>
          <a:r>
            <a:rPr lang="en-US" altLang="en-US" sz="1300" i="1" kern="1200" dirty="0" err="1">
              <a:solidFill>
                <a:srgbClr val="000080"/>
              </a:solidFill>
            </a:rPr>
            <a:t>superkey</a:t>
          </a:r>
          <a:r>
            <a:rPr lang="en-US" altLang="en-US" sz="1300" kern="1200" dirty="0">
              <a:solidFill>
                <a:srgbClr val="000080"/>
              </a:solidFill>
            </a:rPr>
            <a:t> minimal, </a:t>
          </a:r>
          <a:r>
            <a:rPr lang="en-US" altLang="en-US" sz="1300" kern="1200" dirty="0" err="1">
              <a:solidFill>
                <a:srgbClr val="000080"/>
              </a:solidFill>
            </a:rPr>
            <a:t>yaitu</a:t>
          </a:r>
          <a:r>
            <a:rPr lang="en-US" altLang="en-US" sz="1300" kern="1200" dirty="0">
              <a:solidFill>
                <a:srgbClr val="000080"/>
              </a:solidFill>
            </a:rPr>
            <a:t> </a:t>
          </a:r>
          <a:r>
            <a:rPr lang="en-US" altLang="en-US" sz="1300" kern="1200" dirty="0" err="1">
              <a:solidFill>
                <a:srgbClr val="000080"/>
              </a:solidFill>
            </a:rPr>
            <a:t>superkey</a:t>
          </a:r>
          <a:r>
            <a:rPr lang="en-US" altLang="en-US" sz="1300" kern="1200" dirty="0">
              <a:solidFill>
                <a:srgbClr val="000080"/>
              </a:solidFill>
            </a:rPr>
            <a:t> yang </a:t>
          </a:r>
          <a:r>
            <a:rPr lang="en-US" altLang="en-US" sz="1300" kern="1200" dirty="0" err="1">
              <a:solidFill>
                <a:srgbClr val="000080"/>
              </a:solidFill>
            </a:rPr>
            <a:t>tidak</a:t>
          </a:r>
          <a:r>
            <a:rPr lang="id-ID" altLang="en-US" sz="1300" kern="1200" dirty="0">
              <a:solidFill>
                <a:srgbClr val="000080"/>
              </a:solidFill>
            </a:rPr>
            <a:t> </a:t>
          </a:r>
          <a:r>
            <a:rPr lang="en-US" altLang="en-US" sz="1300" kern="1200" dirty="0" err="1">
              <a:solidFill>
                <a:srgbClr val="000080"/>
              </a:solidFill>
            </a:rPr>
            <a:t>merupakan</a:t>
          </a:r>
          <a:r>
            <a:rPr lang="en-US" altLang="en-US" sz="1300" kern="1200" dirty="0">
              <a:solidFill>
                <a:srgbClr val="000080"/>
              </a:solidFill>
            </a:rPr>
            <a:t> </a:t>
          </a:r>
          <a:r>
            <a:rPr lang="en-US" altLang="en-US" sz="1300" kern="1200" dirty="0" err="1">
              <a:solidFill>
                <a:srgbClr val="000080"/>
              </a:solidFill>
            </a:rPr>
            <a:t>bagian</a:t>
          </a:r>
          <a:r>
            <a:rPr lang="en-US" altLang="en-US" sz="1300" kern="1200" dirty="0">
              <a:solidFill>
                <a:srgbClr val="000080"/>
              </a:solidFill>
            </a:rPr>
            <a:t> </a:t>
          </a:r>
          <a:r>
            <a:rPr lang="en-US" altLang="en-US" sz="1300" kern="1200" dirty="0" err="1">
              <a:solidFill>
                <a:srgbClr val="000080"/>
              </a:solidFill>
            </a:rPr>
            <a:t>atribut</a:t>
          </a:r>
          <a:r>
            <a:rPr lang="en-US" altLang="en-US" sz="1300" kern="1200" dirty="0">
              <a:solidFill>
                <a:srgbClr val="000080"/>
              </a:solidFill>
            </a:rPr>
            <a:t> </a:t>
          </a:r>
          <a:r>
            <a:rPr lang="en-US" altLang="en-US" sz="1300" kern="1200" dirty="0" err="1">
              <a:solidFill>
                <a:srgbClr val="000080"/>
              </a:solidFill>
            </a:rPr>
            <a:t>dari</a:t>
          </a:r>
          <a:r>
            <a:rPr lang="en-US" altLang="en-US" sz="1300" kern="1200" dirty="0">
              <a:solidFill>
                <a:srgbClr val="000080"/>
              </a:solidFill>
            </a:rPr>
            <a:t> </a:t>
          </a:r>
          <a:r>
            <a:rPr lang="en-US" altLang="en-US" sz="1300" kern="1200" dirty="0" err="1">
              <a:solidFill>
                <a:srgbClr val="000080"/>
              </a:solidFill>
            </a:rPr>
            <a:t>suatu</a:t>
          </a:r>
          <a:r>
            <a:rPr lang="en-US" altLang="en-US" sz="1300" kern="1200" dirty="0">
              <a:solidFill>
                <a:srgbClr val="000080"/>
              </a:solidFill>
            </a:rPr>
            <a:t> </a:t>
          </a:r>
          <a:r>
            <a:rPr lang="en-US" altLang="en-US" sz="1300" i="1" kern="1200" dirty="0" err="1">
              <a:solidFill>
                <a:srgbClr val="000080"/>
              </a:solidFill>
            </a:rPr>
            <a:t>superkey</a:t>
          </a:r>
          <a:r>
            <a:rPr lang="en-US" altLang="en-US" sz="1300" kern="1200" dirty="0">
              <a:solidFill>
                <a:srgbClr val="000080"/>
              </a:solidFill>
            </a:rPr>
            <a:t>.</a:t>
          </a:r>
          <a:endParaRPr lang="id-ID" sz="1300" kern="1200" dirty="0"/>
        </a:p>
      </dsp:txBody>
      <dsp:txXfrm>
        <a:off x="0" y="1235778"/>
        <a:ext cx="7573991" cy="737099"/>
      </dsp:txXfrm>
    </dsp:sp>
    <dsp:sp modelId="{A8067646-5989-42B6-801A-9B7EBC3BEBA6}">
      <dsp:nvSpPr>
        <dsp:cNvPr id="0" name=""/>
        <dsp:cNvSpPr/>
      </dsp:nvSpPr>
      <dsp:spPr>
        <a:xfrm>
          <a:off x="378699" y="1043898"/>
          <a:ext cx="5301793"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395" tIns="0" rIns="200395" bIns="0" numCol="1" spcCol="1270" anchor="ctr" anchorCtr="0">
          <a:noAutofit/>
        </a:bodyPr>
        <a:lstStyle/>
        <a:p>
          <a:pPr marL="0" lvl="0" indent="0" algn="l" defTabSz="577850">
            <a:lnSpc>
              <a:spcPct val="90000"/>
            </a:lnSpc>
            <a:spcBef>
              <a:spcPct val="0"/>
            </a:spcBef>
            <a:spcAft>
              <a:spcPct val="35000"/>
            </a:spcAft>
            <a:buNone/>
          </a:pPr>
          <a:r>
            <a:rPr lang="en-US" altLang="en-US" sz="1300" b="1" i="1" kern="1200" dirty="0">
              <a:solidFill>
                <a:schemeClr val="bg1"/>
              </a:solidFill>
            </a:rPr>
            <a:t>Candidate key</a:t>
          </a:r>
          <a:endParaRPr lang="id-ID" sz="1300" i="1" kern="1200" dirty="0">
            <a:solidFill>
              <a:schemeClr val="bg1"/>
            </a:solidFill>
          </a:endParaRPr>
        </a:p>
      </dsp:txBody>
      <dsp:txXfrm>
        <a:off x="397433" y="1062632"/>
        <a:ext cx="5264325" cy="346292"/>
      </dsp:txXfrm>
    </dsp:sp>
    <dsp:sp modelId="{FB37DA74-A103-4161-A0B3-7BA457ED7816}">
      <dsp:nvSpPr>
        <dsp:cNvPr id="0" name=""/>
        <dsp:cNvSpPr/>
      </dsp:nvSpPr>
      <dsp:spPr>
        <a:xfrm>
          <a:off x="0" y="2234958"/>
          <a:ext cx="7573991" cy="73709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7826" tIns="270764" rIns="587826" bIns="92456" numCol="1" spcCol="1270" anchor="t" anchorCtr="0">
          <a:noAutofit/>
        </a:bodyPr>
        <a:lstStyle/>
        <a:p>
          <a:pPr marL="114300" lvl="1" indent="-114300" algn="l" defTabSz="577850">
            <a:lnSpc>
              <a:spcPct val="90000"/>
            </a:lnSpc>
            <a:spcBef>
              <a:spcPct val="0"/>
            </a:spcBef>
            <a:spcAft>
              <a:spcPct val="15000"/>
            </a:spcAft>
            <a:buChar char="•"/>
          </a:pPr>
          <a:r>
            <a:rPr lang="en-US" altLang="en-US" sz="1300" i="1" kern="1200" dirty="0">
              <a:solidFill>
                <a:srgbClr val="000080"/>
              </a:solidFill>
            </a:rPr>
            <a:t>Candidate</a:t>
          </a:r>
          <a:r>
            <a:rPr lang="en-US" altLang="en-US" sz="1300" kern="1200" dirty="0">
              <a:solidFill>
                <a:srgbClr val="000080"/>
              </a:solidFill>
            </a:rPr>
            <a:t> </a:t>
          </a:r>
          <a:r>
            <a:rPr lang="en-US" altLang="en-US" sz="1300" i="1" kern="1200" dirty="0">
              <a:solidFill>
                <a:srgbClr val="000080"/>
              </a:solidFill>
            </a:rPr>
            <a:t>key</a:t>
          </a:r>
          <a:r>
            <a:rPr lang="en-US" altLang="en-US" sz="1300" kern="1200" dirty="0">
              <a:solidFill>
                <a:srgbClr val="000080"/>
              </a:solidFill>
            </a:rPr>
            <a:t> yang </a:t>
          </a:r>
          <a:r>
            <a:rPr lang="en-US" altLang="en-US" sz="1300" kern="1200" dirty="0" err="1">
              <a:solidFill>
                <a:srgbClr val="000080"/>
              </a:solidFill>
            </a:rPr>
            <a:t>terpilih</a:t>
          </a:r>
          <a:r>
            <a:rPr lang="en-US" altLang="en-US" sz="1300" kern="1200" dirty="0">
              <a:solidFill>
                <a:srgbClr val="000080"/>
              </a:solidFill>
            </a:rPr>
            <a:t> </a:t>
          </a:r>
          <a:r>
            <a:rPr lang="en-US" altLang="en-US" sz="1300" kern="1200" dirty="0" err="1">
              <a:solidFill>
                <a:srgbClr val="000080"/>
              </a:solidFill>
            </a:rPr>
            <a:t>untuk</a:t>
          </a:r>
          <a:r>
            <a:rPr lang="en-US" altLang="en-US" sz="1300" kern="1200" dirty="0">
              <a:solidFill>
                <a:srgbClr val="000080"/>
              </a:solidFill>
            </a:rPr>
            <a:t> </a:t>
          </a:r>
          <a:r>
            <a:rPr lang="en-US" altLang="en-US" sz="1300" kern="1200" dirty="0" err="1">
              <a:solidFill>
                <a:srgbClr val="000080"/>
              </a:solidFill>
            </a:rPr>
            <a:t>mengenali</a:t>
          </a:r>
          <a:r>
            <a:rPr lang="en-US" altLang="en-US" sz="1300" kern="1200" dirty="0">
              <a:solidFill>
                <a:srgbClr val="000080"/>
              </a:solidFill>
            </a:rPr>
            <a:t> </a:t>
          </a:r>
          <a:r>
            <a:rPr lang="en-US" altLang="en-US" sz="1300" kern="1200" dirty="0" err="1">
              <a:solidFill>
                <a:srgbClr val="000080"/>
              </a:solidFill>
            </a:rPr>
            <a:t>secara</a:t>
          </a:r>
          <a:r>
            <a:rPr lang="id-ID" altLang="en-US" sz="1300" kern="1200" dirty="0">
              <a:solidFill>
                <a:srgbClr val="000080"/>
              </a:solidFill>
            </a:rPr>
            <a:t> </a:t>
          </a:r>
          <a:r>
            <a:rPr lang="en-US" altLang="en-US" sz="1300" kern="1200" dirty="0" err="1">
              <a:solidFill>
                <a:srgbClr val="000080"/>
              </a:solidFill>
            </a:rPr>
            <a:t>unik</a:t>
          </a:r>
          <a:r>
            <a:rPr lang="en-US" altLang="en-US" sz="1300" kern="1200" dirty="0">
              <a:solidFill>
                <a:srgbClr val="000080"/>
              </a:solidFill>
            </a:rPr>
            <a:t> </a:t>
          </a:r>
          <a:r>
            <a:rPr lang="en-US" altLang="en-US" sz="1300" kern="1200" dirty="0" err="1">
              <a:solidFill>
                <a:srgbClr val="000080"/>
              </a:solidFill>
            </a:rPr>
            <a:t>seluruh</a:t>
          </a:r>
          <a:r>
            <a:rPr lang="en-US" altLang="en-US" sz="1300" kern="1200" dirty="0">
              <a:solidFill>
                <a:srgbClr val="000080"/>
              </a:solidFill>
            </a:rPr>
            <a:t> </a:t>
          </a:r>
          <a:r>
            <a:rPr lang="en-US" altLang="en-US" sz="1300" kern="1200" dirty="0" err="1">
              <a:solidFill>
                <a:srgbClr val="000080"/>
              </a:solidFill>
            </a:rPr>
            <a:t>nilai</a:t>
          </a:r>
          <a:r>
            <a:rPr lang="en-US" altLang="en-US" sz="1300" kern="1200" dirty="0">
              <a:solidFill>
                <a:srgbClr val="000080"/>
              </a:solidFill>
            </a:rPr>
            <a:t> </a:t>
          </a:r>
          <a:r>
            <a:rPr lang="en-US" altLang="en-US" sz="1300" kern="1200" dirty="0" err="1">
              <a:solidFill>
                <a:srgbClr val="000080"/>
              </a:solidFill>
            </a:rPr>
            <a:t>atribut</a:t>
          </a:r>
          <a:r>
            <a:rPr lang="en-US" altLang="en-US" sz="1300" kern="1200" dirty="0">
              <a:solidFill>
                <a:srgbClr val="000080"/>
              </a:solidFill>
            </a:rPr>
            <a:t> </a:t>
          </a:r>
          <a:r>
            <a:rPr lang="en-US" altLang="en-US" sz="1300" kern="1200" dirty="0" err="1">
              <a:solidFill>
                <a:srgbClr val="000080"/>
              </a:solidFill>
            </a:rPr>
            <a:t>pada</a:t>
          </a:r>
          <a:r>
            <a:rPr lang="en-US" altLang="en-US" sz="1300" kern="1200" dirty="0">
              <a:solidFill>
                <a:srgbClr val="000080"/>
              </a:solidFill>
            </a:rPr>
            <a:t> </a:t>
          </a:r>
          <a:r>
            <a:rPr lang="en-US" altLang="en-US" sz="1300" kern="1200" dirty="0" err="1">
              <a:solidFill>
                <a:srgbClr val="000080"/>
              </a:solidFill>
            </a:rPr>
            <a:t>sebuah</a:t>
          </a:r>
          <a:r>
            <a:rPr lang="en-US" altLang="en-US" sz="1300" kern="1200" dirty="0">
              <a:solidFill>
                <a:srgbClr val="000080"/>
              </a:solidFill>
            </a:rPr>
            <a:t> </a:t>
          </a:r>
          <a:r>
            <a:rPr lang="en-US" altLang="en-US" sz="1300" kern="1200" dirty="0" err="1">
              <a:solidFill>
                <a:srgbClr val="000080"/>
              </a:solidFill>
            </a:rPr>
            <a:t>baris</a:t>
          </a:r>
          <a:r>
            <a:rPr lang="en-US" altLang="en-US" sz="1300" kern="1200" dirty="0">
              <a:solidFill>
                <a:srgbClr val="000080"/>
              </a:solidFill>
            </a:rPr>
            <a:t>. </a:t>
          </a:r>
          <a:r>
            <a:rPr lang="en-US" altLang="en-US" sz="1300" kern="1200" dirty="0" err="1">
              <a:solidFill>
                <a:srgbClr val="000080"/>
              </a:solidFill>
            </a:rPr>
            <a:t>Tidak</a:t>
          </a:r>
          <a:r>
            <a:rPr lang="en-US" altLang="en-US" sz="1300" kern="1200" dirty="0">
              <a:solidFill>
                <a:srgbClr val="000080"/>
              </a:solidFill>
            </a:rPr>
            <a:t> </a:t>
          </a:r>
          <a:r>
            <a:rPr lang="en-US" altLang="en-US" sz="1300" kern="1200" dirty="0" err="1">
              <a:solidFill>
                <a:srgbClr val="000080"/>
              </a:solidFill>
            </a:rPr>
            <a:t>boleh</a:t>
          </a:r>
          <a:r>
            <a:rPr lang="id-ID" altLang="en-US" sz="1300" kern="1200" dirty="0">
              <a:solidFill>
                <a:srgbClr val="000080"/>
              </a:solidFill>
            </a:rPr>
            <a:t> </a:t>
          </a:r>
          <a:r>
            <a:rPr lang="en-US" altLang="en-US" sz="1300" kern="1200" dirty="0" err="1">
              <a:solidFill>
                <a:srgbClr val="000080"/>
              </a:solidFill>
            </a:rPr>
            <a:t>kosong</a:t>
          </a:r>
          <a:r>
            <a:rPr lang="en-US" altLang="en-US" sz="1300" kern="1200" dirty="0">
              <a:solidFill>
                <a:srgbClr val="000080"/>
              </a:solidFill>
            </a:rPr>
            <a:t>.</a:t>
          </a:r>
          <a:endParaRPr lang="id-ID" sz="1300" kern="1200" dirty="0"/>
        </a:p>
      </dsp:txBody>
      <dsp:txXfrm>
        <a:off x="0" y="2234958"/>
        <a:ext cx="7573991" cy="737099"/>
      </dsp:txXfrm>
    </dsp:sp>
    <dsp:sp modelId="{9A6EEAFA-58E2-445B-9A0F-AB26782410D6}">
      <dsp:nvSpPr>
        <dsp:cNvPr id="0" name=""/>
        <dsp:cNvSpPr/>
      </dsp:nvSpPr>
      <dsp:spPr>
        <a:xfrm>
          <a:off x="378699" y="2043078"/>
          <a:ext cx="5301793"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395" tIns="0" rIns="200395" bIns="0" numCol="1" spcCol="1270" anchor="ctr" anchorCtr="0">
          <a:noAutofit/>
        </a:bodyPr>
        <a:lstStyle/>
        <a:p>
          <a:pPr marL="0" lvl="0" indent="0" algn="l" defTabSz="577850">
            <a:lnSpc>
              <a:spcPct val="90000"/>
            </a:lnSpc>
            <a:spcBef>
              <a:spcPct val="0"/>
            </a:spcBef>
            <a:spcAft>
              <a:spcPct val="35000"/>
            </a:spcAft>
            <a:buNone/>
          </a:pPr>
          <a:r>
            <a:rPr lang="en-US" altLang="en-US" sz="1300" b="1" i="1" kern="1200" dirty="0">
              <a:solidFill>
                <a:schemeClr val="bg1"/>
              </a:solidFill>
            </a:rPr>
            <a:t>Primary key</a:t>
          </a:r>
          <a:endParaRPr lang="id-ID" sz="1300" i="1" kern="1200" dirty="0">
            <a:solidFill>
              <a:schemeClr val="bg1"/>
            </a:solidFill>
          </a:endParaRPr>
        </a:p>
      </dsp:txBody>
      <dsp:txXfrm>
        <a:off x="397433" y="2061812"/>
        <a:ext cx="5264325" cy="346292"/>
      </dsp:txXfrm>
    </dsp:sp>
    <dsp:sp modelId="{55DD1483-D511-42D6-8346-052C7F235B3B}">
      <dsp:nvSpPr>
        <dsp:cNvPr id="0" name=""/>
        <dsp:cNvSpPr/>
      </dsp:nvSpPr>
      <dsp:spPr>
        <a:xfrm>
          <a:off x="0" y="3234138"/>
          <a:ext cx="7573991" cy="73709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7826" tIns="270764" rIns="587826" bIns="92456" numCol="1" spcCol="1270" anchor="t" anchorCtr="0">
          <a:noAutofit/>
        </a:bodyPr>
        <a:lstStyle/>
        <a:p>
          <a:pPr marL="114300" lvl="1" indent="-114300" algn="l" defTabSz="577850">
            <a:lnSpc>
              <a:spcPct val="90000"/>
            </a:lnSpc>
            <a:spcBef>
              <a:spcPct val="0"/>
            </a:spcBef>
            <a:spcAft>
              <a:spcPct val="15000"/>
            </a:spcAft>
            <a:buChar char="•"/>
          </a:pPr>
          <a:r>
            <a:rPr lang="en-US" altLang="en-US" sz="1300" kern="1200" dirty="0" err="1">
              <a:solidFill>
                <a:srgbClr val="000080"/>
              </a:solidFill>
            </a:rPr>
            <a:t>Sebuah</a:t>
          </a:r>
          <a:r>
            <a:rPr lang="en-US" altLang="en-US" sz="1300" kern="1200" dirty="0">
              <a:solidFill>
                <a:srgbClr val="000080"/>
              </a:solidFill>
            </a:rPr>
            <a:t> </a:t>
          </a:r>
          <a:r>
            <a:rPr lang="en-US" altLang="en-US" sz="1300" kern="1200" dirty="0" err="1">
              <a:solidFill>
                <a:srgbClr val="000080"/>
              </a:solidFill>
            </a:rPr>
            <a:t>atribut</a:t>
          </a:r>
          <a:r>
            <a:rPr lang="en-US" altLang="en-US" sz="1300" kern="1200" dirty="0">
              <a:solidFill>
                <a:srgbClr val="000080"/>
              </a:solidFill>
            </a:rPr>
            <a:t> (</a:t>
          </a:r>
          <a:r>
            <a:rPr lang="en-US" altLang="en-US" sz="1300" kern="1200" dirty="0" err="1">
              <a:solidFill>
                <a:srgbClr val="000080"/>
              </a:solidFill>
            </a:rPr>
            <a:t>atau</a:t>
          </a:r>
          <a:r>
            <a:rPr lang="en-US" altLang="en-US" sz="1300" kern="1200" dirty="0">
              <a:solidFill>
                <a:srgbClr val="000080"/>
              </a:solidFill>
            </a:rPr>
            <a:t> </a:t>
          </a:r>
          <a:r>
            <a:rPr lang="en-US" altLang="en-US" sz="1300" kern="1200" dirty="0" err="1">
              <a:solidFill>
                <a:srgbClr val="000080"/>
              </a:solidFill>
            </a:rPr>
            <a:t>kombinasi</a:t>
          </a:r>
          <a:r>
            <a:rPr lang="en-US" altLang="en-US" sz="1300" kern="1200" dirty="0">
              <a:solidFill>
                <a:srgbClr val="000080"/>
              </a:solidFill>
            </a:rPr>
            <a:t> </a:t>
          </a:r>
          <a:r>
            <a:rPr lang="en-US" altLang="en-US" sz="1300" kern="1200" dirty="0" err="1">
              <a:solidFill>
                <a:srgbClr val="000080"/>
              </a:solidFill>
            </a:rPr>
            <a:t>atribut</a:t>
          </a:r>
          <a:r>
            <a:rPr lang="en-US" altLang="en-US" sz="1300" kern="1200" dirty="0">
              <a:solidFill>
                <a:srgbClr val="000080"/>
              </a:solidFill>
            </a:rPr>
            <a:t>) </a:t>
          </a:r>
          <a:r>
            <a:rPr lang="en-US" altLang="en-US" sz="1300" kern="1200" dirty="0" err="1">
              <a:solidFill>
                <a:srgbClr val="000080"/>
              </a:solidFill>
            </a:rPr>
            <a:t>secara</a:t>
          </a:r>
          <a:r>
            <a:rPr lang="en-US" altLang="en-US" sz="1300" kern="1200" dirty="0">
              <a:solidFill>
                <a:srgbClr val="000080"/>
              </a:solidFill>
            </a:rPr>
            <a:t> </a:t>
          </a:r>
          <a:r>
            <a:rPr lang="id-ID" altLang="en-US" sz="1300" kern="1200" dirty="0">
              <a:solidFill>
                <a:srgbClr val="000080"/>
              </a:solidFill>
            </a:rPr>
            <a:t>paksa </a:t>
          </a:r>
          <a:r>
            <a:rPr lang="en-US" altLang="en-US" sz="1300" kern="1200" dirty="0" err="1">
              <a:solidFill>
                <a:srgbClr val="000080"/>
              </a:solidFill>
            </a:rPr>
            <a:t>digunakan</a:t>
          </a:r>
          <a:r>
            <a:rPr lang="en-US" altLang="en-US" sz="1300" kern="1200" dirty="0">
              <a:solidFill>
                <a:srgbClr val="000080"/>
              </a:solidFill>
            </a:rPr>
            <a:t> </a:t>
          </a:r>
          <a:r>
            <a:rPr lang="en-US" altLang="en-US" sz="1300" kern="1200" dirty="0" err="1">
              <a:solidFill>
                <a:srgbClr val="000080"/>
              </a:solidFill>
            </a:rPr>
            <a:t>untuk</a:t>
          </a:r>
          <a:r>
            <a:rPr lang="en-US" altLang="en-US" sz="1300" kern="1200" dirty="0">
              <a:solidFill>
                <a:srgbClr val="000080"/>
              </a:solidFill>
            </a:rPr>
            <a:t> </a:t>
          </a:r>
          <a:r>
            <a:rPr lang="en-US" altLang="en-US" sz="1300" kern="1200" dirty="0" err="1">
              <a:solidFill>
                <a:srgbClr val="000080"/>
              </a:solidFill>
            </a:rPr>
            <a:t>tujuan</a:t>
          </a:r>
          <a:r>
            <a:rPr lang="en-US" altLang="en-US" sz="1300" kern="1200" dirty="0">
              <a:solidFill>
                <a:srgbClr val="000080"/>
              </a:solidFill>
            </a:rPr>
            <a:t> </a:t>
          </a:r>
          <a:r>
            <a:rPr lang="en-US" altLang="en-US" sz="1300" kern="1200" dirty="0" err="1">
              <a:solidFill>
                <a:srgbClr val="000080"/>
              </a:solidFill>
            </a:rPr>
            <a:t>pengambilan</a:t>
          </a:r>
          <a:r>
            <a:rPr lang="en-US" altLang="en-US" sz="1300" kern="1200" dirty="0">
              <a:solidFill>
                <a:srgbClr val="000080"/>
              </a:solidFill>
            </a:rPr>
            <a:t> data.</a:t>
          </a:r>
          <a:endParaRPr lang="id-ID" sz="1300" kern="1200" dirty="0"/>
        </a:p>
      </dsp:txBody>
      <dsp:txXfrm>
        <a:off x="0" y="3234138"/>
        <a:ext cx="7573991" cy="737099"/>
      </dsp:txXfrm>
    </dsp:sp>
    <dsp:sp modelId="{BE771827-9780-4250-8C48-231619C05E8F}">
      <dsp:nvSpPr>
        <dsp:cNvPr id="0" name=""/>
        <dsp:cNvSpPr/>
      </dsp:nvSpPr>
      <dsp:spPr>
        <a:xfrm>
          <a:off x="378699" y="3042258"/>
          <a:ext cx="5301793"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395" tIns="0" rIns="200395" bIns="0" numCol="1" spcCol="1270" anchor="ctr" anchorCtr="0">
          <a:noAutofit/>
        </a:bodyPr>
        <a:lstStyle/>
        <a:p>
          <a:pPr marL="0" lvl="0" indent="0" algn="l" defTabSz="577850">
            <a:lnSpc>
              <a:spcPct val="90000"/>
            </a:lnSpc>
            <a:spcBef>
              <a:spcPct val="0"/>
            </a:spcBef>
            <a:spcAft>
              <a:spcPct val="35000"/>
            </a:spcAft>
            <a:buNone/>
          </a:pPr>
          <a:r>
            <a:rPr lang="en-US" altLang="en-US" sz="1300" b="1" i="1" kern="1200" dirty="0">
              <a:solidFill>
                <a:schemeClr val="bg1"/>
              </a:solidFill>
            </a:rPr>
            <a:t>Secondary key</a:t>
          </a:r>
          <a:endParaRPr lang="id-ID" sz="1300" i="1" kern="1200" dirty="0">
            <a:solidFill>
              <a:schemeClr val="bg1"/>
            </a:solidFill>
          </a:endParaRPr>
        </a:p>
      </dsp:txBody>
      <dsp:txXfrm>
        <a:off x="397433" y="3060992"/>
        <a:ext cx="5264325" cy="346292"/>
      </dsp:txXfrm>
    </dsp:sp>
    <dsp:sp modelId="{E19F316F-8423-4F1B-B5ED-6496A63D36AC}">
      <dsp:nvSpPr>
        <dsp:cNvPr id="0" name=""/>
        <dsp:cNvSpPr/>
      </dsp:nvSpPr>
      <dsp:spPr>
        <a:xfrm>
          <a:off x="0" y="4233318"/>
          <a:ext cx="7573991" cy="73709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7826" tIns="270764" rIns="587826" bIns="92456" numCol="1" spcCol="1270" anchor="t" anchorCtr="0">
          <a:noAutofit/>
        </a:bodyPr>
        <a:lstStyle/>
        <a:p>
          <a:pPr marL="114300" lvl="1" indent="-114300" algn="l" defTabSz="577850">
            <a:lnSpc>
              <a:spcPct val="90000"/>
            </a:lnSpc>
            <a:spcBef>
              <a:spcPct val="0"/>
            </a:spcBef>
            <a:spcAft>
              <a:spcPct val="15000"/>
            </a:spcAft>
            <a:buChar char="•"/>
          </a:pPr>
          <a:r>
            <a:rPr lang="en-US" altLang="en-US" sz="1300" kern="1200" dirty="0" err="1">
              <a:solidFill>
                <a:srgbClr val="000080"/>
              </a:solidFill>
            </a:rPr>
            <a:t>Sebuah</a:t>
          </a:r>
          <a:r>
            <a:rPr lang="en-US" altLang="en-US" sz="1300" kern="1200" dirty="0">
              <a:solidFill>
                <a:srgbClr val="000080"/>
              </a:solidFill>
            </a:rPr>
            <a:t> </a:t>
          </a:r>
          <a:r>
            <a:rPr lang="en-US" altLang="en-US" sz="1300" kern="1200" dirty="0" err="1">
              <a:solidFill>
                <a:srgbClr val="000080"/>
              </a:solidFill>
            </a:rPr>
            <a:t>atribut</a:t>
          </a:r>
          <a:r>
            <a:rPr lang="en-US" altLang="en-US" sz="1300" kern="1200" dirty="0">
              <a:solidFill>
                <a:srgbClr val="000080"/>
              </a:solidFill>
            </a:rPr>
            <a:t> (</a:t>
          </a:r>
          <a:r>
            <a:rPr lang="en-US" altLang="en-US" sz="1300" kern="1200" dirty="0" err="1">
              <a:solidFill>
                <a:srgbClr val="000080"/>
              </a:solidFill>
            </a:rPr>
            <a:t>atau</a:t>
          </a:r>
          <a:r>
            <a:rPr lang="en-US" altLang="en-US" sz="1300" kern="1200" dirty="0">
              <a:solidFill>
                <a:srgbClr val="000080"/>
              </a:solidFill>
            </a:rPr>
            <a:t> </a:t>
          </a:r>
          <a:r>
            <a:rPr lang="en-US" altLang="en-US" sz="1300" kern="1200" dirty="0" err="1">
              <a:solidFill>
                <a:srgbClr val="000080"/>
              </a:solidFill>
            </a:rPr>
            <a:t>kombinasi</a:t>
          </a:r>
          <a:r>
            <a:rPr lang="en-US" altLang="en-US" sz="1300" kern="1200" dirty="0">
              <a:solidFill>
                <a:srgbClr val="000080"/>
              </a:solidFill>
            </a:rPr>
            <a:t> </a:t>
          </a:r>
          <a:r>
            <a:rPr lang="en-US" altLang="en-US" sz="1300" kern="1200" dirty="0" err="1">
              <a:solidFill>
                <a:srgbClr val="000080"/>
              </a:solidFill>
            </a:rPr>
            <a:t>atribut</a:t>
          </a:r>
          <a:r>
            <a:rPr lang="en-US" altLang="en-US" sz="1300" kern="1200" dirty="0">
              <a:solidFill>
                <a:srgbClr val="000080"/>
              </a:solidFill>
            </a:rPr>
            <a:t>) </a:t>
          </a:r>
          <a:r>
            <a:rPr lang="en-US" altLang="en-US" sz="1300" kern="1200" dirty="0" err="1">
              <a:solidFill>
                <a:srgbClr val="000080"/>
              </a:solidFill>
            </a:rPr>
            <a:t>dalam</a:t>
          </a:r>
          <a:r>
            <a:rPr lang="en-US" altLang="en-US" sz="1300" kern="1200" dirty="0">
              <a:solidFill>
                <a:srgbClr val="000080"/>
              </a:solidFill>
            </a:rPr>
            <a:t> </a:t>
          </a:r>
          <a:r>
            <a:rPr lang="en-US" altLang="en-US" sz="1300" kern="1200" dirty="0" err="1">
              <a:solidFill>
                <a:srgbClr val="000080"/>
              </a:solidFill>
            </a:rPr>
            <a:t>sebuah</a:t>
          </a:r>
          <a:r>
            <a:rPr lang="id-ID" altLang="en-US" sz="1300" kern="1200" dirty="0">
              <a:solidFill>
                <a:srgbClr val="000080"/>
              </a:solidFill>
            </a:rPr>
            <a:t> </a:t>
          </a:r>
          <a:r>
            <a:rPr lang="en-US" altLang="en-US" sz="1300" kern="1200" dirty="0" err="1">
              <a:solidFill>
                <a:srgbClr val="000080"/>
              </a:solidFill>
            </a:rPr>
            <a:t>tabel</a:t>
          </a:r>
          <a:r>
            <a:rPr lang="id-ID" altLang="en-US" sz="1300" kern="1200" dirty="0">
              <a:solidFill>
                <a:srgbClr val="000080"/>
              </a:solidFill>
            </a:rPr>
            <a:t> </a:t>
          </a:r>
          <a:r>
            <a:rPr lang="en-US" altLang="en-US" sz="1300" kern="1200" dirty="0" err="1">
              <a:solidFill>
                <a:srgbClr val="000080"/>
              </a:solidFill>
            </a:rPr>
            <a:t>dimana</a:t>
          </a:r>
          <a:r>
            <a:rPr lang="en-US" altLang="en-US" sz="1300" kern="1200" dirty="0">
              <a:solidFill>
                <a:srgbClr val="000080"/>
              </a:solidFill>
            </a:rPr>
            <a:t> </a:t>
          </a:r>
          <a:r>
            <a:rPr lang="en-US" altLang="en-US" sz="1300" kern="1200" dirty="0" err="1">
              <a:solidFill>
                <a:srgbClr val="000080"/>
              </a:solidFill>
            </a:rPr>
            <a:t>nilainya</a:t>
          </a:r>
          <a:r>
            <a:rPr lang="en-US" altLang="en-US" sz="1300" kern="1200" dirty="0">
              <a:solidFill>
                <a:srgbClr val="000080"/>
              </a:solidFill>
            </a:rPr>
            <a:t> </a:t>
          </a:r>
          <a:r>
            <a:rPr lang="en-US" altLang="en-US" sz="1300" kern="1200" dirty="0" err="1">
              <a:solidFill>
                <a:srgbClr val="000080"/>
              </a:solidFill>
            </a:rPr>
            <a:t>cocok</a:t>
          </a:r>
          <a:r>
            <a:rPr lang="en-US" altLang="en-US" sz="1300" kern="1200" dirty="0">
              <a:solidFill>
                <a:srgbClr val="000080"/>
              </a:solidFill>
            </a:rPr>
            <a:t> </a:t>
          </a:r>
          <a:r>
            <a:rPr lang="en-US" altLang="en-US" sz="1300" kern="1200" dirty="0" err="1">
              <a:solidFill>
                <a:srgbClr val="000080"/>
              </a:solidFill>
            </a:rPr>
            <a:t>dengan</a:t>
          </a:r>
          <a:r>
            <a:rPr lang="en-US" altLang="en-US" sz="1300" kern="1200" dirty="0">
              <a:solidFill>
                <a:srgbClr val="000080"/>
              </a:solidFill>
            </a:rPr>
            <a:t> </a:t>
          </a:r>
          <a:r>
            <a:rPr lang="en-US" altLang="en-US" sz="1300" i="1" kern="1200" dirty="0">
              <a:solidFill>
                <a:srgbClr val="000080"/>
              </a:solidFill>
            </a:rPr>
            <a:t>primary</a:t>
          </a:r>
          <a:r>
            <a:rPr lang="en-US" altLang="en-US" sz="1300" kern="1200" dirty="0">
              <a:solidFill>
                <a:srgbClr val="000080"/>
              </a:solidFill>
            </a:rPr>
            <a:t> </a:t>
          </a:r>
          <a:r>
            <a:rPr lang="en-US" altLang="en-US" sz="1300" i="1" kern="1200" dirty="0">
              <a:solidFill>
                <a:srgbClr val="000080"/>
              </a:solidFill>
            </a:rPr>
            <a:t>key</a:t>
          </a:r>
          <a:r>
            <a:rPr lang="en-US" altLang="en-US" sz="1300" kern="1200" dirty="0">
              <a:solidFill>
                <a:srgbClr val="000080"/>
              </a:solidFill>
            </a:rPr>
            <a:t> </a:t>
          </a:r>
          <a:r>
            <a:rPr lang="en-US" altLang="en-US" sz="1300" kern="1200" dirty="0" err="1">
              <a:solidFill>
                <a:srgbClr val="000080"/>
              </a:solidFill>
            </a:rPr>
            <a:t>pada</a:t>
          </a:r>
          <a:r>
            <a:rPr lang="id-ID" altLang="en-US" sz="1300" kern="1200" dirty="0">
              <a:solidFill>
                <a:srgbClr val="000080"/>
              </a:solidFill>
            </a:rPr>
            <a:t> </a:t>
          </a:r>
          <a:r>
            <a:rPr lang="en-US" altLang="en-US" sz="1300" kern="1200" dirty="0" err="1">
              <a:solidFill>
                <a:srgbClr val="000080"/>
              </a:solidFill>
            </a:rPr>
            <a:t>tabel</a:t>
          </a:r>
          <a:r>
            <a:rPr lang="en-US" altLang="en-US" sz="1300" kern="1200" dirty="0">
              <a:solidFill>
                <a:srgbClr val="000080"/>
              </a:solidFill>
            </a:rPr>
            <a:t> </a:t>
          </a:r>
          <a:r>
            <a:rPr lang="en-US" altLang="en-US" sz="1300" kern="1200" dirty="0" err="1">
              <a:solidFill>
                <a:srgbClr val="000080"/>
              </a:solidFill>
            </a:rPr>
            <a:t>lainnya</a:t>
          </a:r>
          <a:r>
            <a:rPr lang="en-US" altLang="en-US" sz="1300" kern="1200" dirty="0">
              <a:solidFill>
                <a:srgbClr val="000080"/>
              </a:solidFill>
            </a:rPr>
            <a:t>.</a:t>
          </a:r>
          <a:endParaRPr lang="id-ID" sz="1300" kern="1200" dirty="0"/>
        </a:p>
      </dsp:txBody>
      <dsp:txXfrm>
        <a:off x="0" y="4233318"/>
        <a:ext cx="7573991" cy="737099"/>
      </dsp:txXfrm>
    </dsp:sp>
    <dsp:sp modelId="{67899F92-1850-4EC6-A71F-CB18511C3D0D}">
      <dsp:nvSpPr>
        <dsp:cNvPr id="0" name=""/>
        <dsp:cNvSpPr/>
      </dsp:nvSpPr>
      <dsp:spPr>
        <a:xfrm>
          <a:off x="378699" y="4041438"/>
          <a:ext cx="5301793"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395" tIns="0" rIns="200395" bIns="0" numCol="1" spcCol="1270" anchor="ctr" anchorCtr="0">
          <a:noAutofit/>
        </a:bodyPr>
        <a:lstStyle/>
        <a:p>
          <a:pPr marL="0" lvl="0" indent="0" algn="l" defTabSz="577850">
            <a:lnSpc>
              <a:spcPct val="90000"/>
            </a:lnSpc>
            <a:spcBef>
              <a:spcPct val="0"/>
            </a:spcBef>
            <a:spcAft>
              <a:spcPct val="35000"/>
            </a:spcAft>
            <a:buNone/>
          </a:pPr>
          <a:r>
            <a:rPr lang="en-US" altLang="en-US" sz="1300" b="1" i="1" kern="1200" dirty="0">
              <a:solidFill>
                <a:schemeClr val="bg1"/>
              </a:solidFill>
            </a:rPr>
            <a:t>Foreign key</a:t>
          </a:r>
          <a:endParaRPr lang="id-ID" sz="1300" i="1" kern="1200" dirty="0">
            <a:solidFill>
              <a:schemeClr val="bg1"/>
            </a:solidFill>
          </a:endParaRPr>
        </a:p>
      </dsp:txBody>
      <dsp:txXfrm>
        <a:off x="397433" y="4060172"/>
        <a:ext cx="5264325" cy="346292"/>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243D74-B9C1-450A-B0F3-6C6DCB0CF20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2C27C33-9BB1-41D5-A236-12767E7E72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AB3EA8-A58D-4C92-A3AB-D271CCC294C7}" type="datetimeFigureOut">
              <a:rPr lang="en-US" smtClean="0"/>
              <a:t>3/17/24</a:t>
            </a:fld>
            <a:endParaRPr lang="en-US" dirty="0"/>
          </a:p>
        </p:txBody>
      </p:sp>
      <p:sp>
        <p:nvSpPr>
          <p:cNvPr id="4" name="Footer Placeholder 3">
            <a:extLst>
              <a:ext uri="{FF2B5EF4-FFF2-40B4-BE49-F238E27FC236}">
                <a16:creationId xmlns:a16="http://schemas.microsoft.com/office/drawing/2014/main" id="{44A7EADB-04A4-4093-B238-438E2C7317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DDD8696-706D-440E-AE04-4C644F0613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2A5DE8-F2C4-4DB3-88D1-656DCD59E73E}" type="slidenum">
              <a:rPr lang="en-US" smtClean="0"/>
              <a:t>‹#›</a:t>
            </a:fld>
            <a:endParaRPr lang="en-US" dirty="0"/>
          </a:p>
        </p:txBody>
      </p:sp>
    </p:spTree>
    <p:extLst>
      <p:ext uri="{BB962C8B-B14F-4D97-AF65-F5344CB8AC3E}">
        <p14:creationId xmlns:p14="http://schemas.microsoft.com/office/powerpoint/2010/main" val="1789824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US" noProof="0" smtClean="0"/>
              <a:t>3/17/24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US" noProof="0" smtClean="0"/>
              <a:t>‹#›</a:t>
            </a:fld>
            <a:endParaRPr lang="en-US"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a:t>
            </a:fld>
            <a:endParaRPr lang="en-US"/>
          </a:p>
        </p:txBody>
      </p:sp>
    </p:spTree>
    <p:extLst>
      <p:ext uri="{BB962C8B-B14F-4D97-AF65-F5344CB8AC3E}">
        <p14:creationId xmlns:p14="http://schemas.microsoft.com/office/powerpoint/2010/main" val="2985530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2</a:t>
            </a:fld>
            <a:endParaRPr lang="en-US"/>
          </a:p>
        </p:txBody>
      </p:sp>
    </p:spTree>
    <p:extLst>
      <p:ext uri="{BB962C8B-B14F-4D97-AF65-F5344CB8AC3E}">
        <p14:creationId xmlns:p14="http://schemas.microsoft.com/office/powerpoint/2010/main" val="3179795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246A6B-02A1-431C-A122-6EE166E6F022}"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p:txBody>
          <a:bodyPr/>
          <a:lstStyle/>
          <a:p>
            <a:endParaRPr lang="id-ID"/>
          </a:p>
        </p:txBody>
      </p:sp>
    </p:spTree>
    <p:extLst>
      <p:ext uri="{BB962C8B-B14F-4D97-AF65-F5344CB8AC3E}">
        <p14:creationId xmlns:p14="http://schemas.microsoft.com/office/powerpoint/2010/main" val="3048909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C57E6884-CA24-483E-9F1A-496DE847239A}" type="slidenum">
              <a:rPr lang="en-US"/>
              <a:pPr/>
              <a:t>34</a:t>
            </a:fld>
            <a:endParaRPr lang="en-US"/>
          </a:p>
        </p:txBody>
      </p:sp>
      <p:sp>
        <p:nvSpPr>
          <p:cNvPr id="58371" name="Rectangle 2"/>
          <p:cNvSpPr>
            <a:spLocks noGrp="1" noRot="1" noChangeAspect="1" noChangeArrowheads="1" noTextEdit="1"/>
          </p:cNvSpPr>
          <p:nvPr>
            <p:ph type="sldImg"/>
          </p:nvPr>
        </p:nvSpPr>
        <p:spPr>
          <a:xfrm>
            <a:off x="365125" y="674688"/>
            <a:ext cx="6132513" cy="3449637"/>
          </a:xfrm>
          <a:ln/>
        </p:spPr>
      </p:sp>
      <p:sp>
        <p:nvSpPr>
          <p:cNvPr id="58372" name="Rectangle 3"/>
          <p:cNvSpPr>
            <a:spLocks noGrp="1" noChangeArrowheads="1"/>
          </p:cNvSpPr>
          <p:nvPr>
            <p:ph type="body" idx="1"/>
          </p:nvPr>
        </p:nvSpPr>
        <p:spPr>
          <a:xfrm>
            <a:off x="895350" y="4348163"/>
            <a:ext cx="5070475" cy="3749675"/>
          </a:xfrm>
          <a:noFill/>
          <a:ln/>
        </p:spPr>
        <p:txBody>
          <a:bodyPr/>
          <a:lstStyle/>
          <a:p>
            <a:pPr eaLnBrk="1" hangingPunct="1">
              <a:spcBef>
                <a:spcPts val="300"/>
              </a:spcBef>
              <a:spcAft>
                <a:spcPts val="300"/>
              </a:spcAft>
            </a:pPr>
            <a:r>
              <a:rPr lang="en-US" b="1"/>
              <a:t>Teaching Tips</a:t>
            </a:r>
            <a:endParaRPr lang="en-US"/>
          </a:p>
          <a:p>
            <a:pPr eaLnBrk="1" hangingPunct="1"/>
            <a:r>
              <a:rPr lang="en-US"/>
              <a:t>Do the poker chip problem as a fun, in-class exercise to illustrate the potential and value of decision tables.</a:t>
            </a:r>
          </a:p>
        </p:txBody>
      </p:sp>
    </p:spTree>
    <p:extLst>
      <p:ext uri="{BB962C8B-B14F-4D97-AF65-F5344CB8AC3E}">
        <p14:creationId xmlns:p14="http://schemas.microsoft.com/office/powerpoint/2010/main" val="4093487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17F50354-4570-4207-A64D-28453ED73684}" type="slidenum">
              <a:rPr lang="en-US"/>
              <a:pPr/>
              <a:t>36</a:t>
            </a:fld>
            <a:endParaRPr lang="en-US"/>
          </a:p>
        </p:txBody>
      </p:sp>
      <p:sp>
        <p:nvSpPr>
          <p:cNvPr id="59395" name="Rectangle 2"/>
          <p:cNvSpPr>
            <a:spLocks noGrp="1" noRot="1" noChangeAspect="1" noChangeArrowheads="1" noTextEdit="1"/>
          </p:cNvSpPr>
          <p:nvPr>
            <p:ph type="sldImg"/>
          </p:nvPr>
        </p:nvSpPr>
        <p:spPr>
          <a:xfrm>
            <a:off x="365125" y="674688"/>
            <a:ext cx="6132513" cy="3449637"/>
          </a:xfrm>
          <a:ln/>
        </p:spPr>
      </p:sp>
      <p:sp>
        <p:nvSpPr>
          <p:cNvPr id="59396" name="Rectangle 3"/>
          <p:cNvSpPr>
            <a:spLocks noGrp="1" noChangeArrowheads="1"/>
          </p:cNvSpPr>
          <p:nvPr>
            <p:ph type="body" idx="1"/>
          </p:nvPr>
        </p:nvSpPr>
        <p:spPr>
          <a:xfrm>
            <a:off x="895350" y="4348163"/>
            <a:ext cx="5070475" cy="3749675"/>
          </a:xfrm>
          <a:noFill/>
          <a:ln/>
        </p:spPr>
        <p:txBody>
          <a:bodyPr/>
          <a:lstStyle/>
          <a:p>
            <a:pPr eaLnBrk="1" hangingPunct="1">
              <a:spcBef>
                <a:spcPts val="300"/>
              </a:spcBef>
              <a:spcAft>
                <a:spcPts val="300"/>
              </a:spcAft>
            </a:pPr>
            <a:r>
              <a:rPr lang="en-US" b="1"/>
              <a:t>Teaching Tips</a:t>
            </a:r>
            <a:endParaRPr lang="en-US"/>
          </a:p>
          <a:p>
            <a:pPr eaLnBrk="1" hangingPunct="1"/>
            <a:r>
              <a:rPr lang="en-US"/>
              <a:t>Do the poker chip problem as a fun, in-class exercise to illustrate the potential and value of decision tables.</a:t>
            </a:r>
          </a:p>
        </p:txBody>
      </p:sp>
    </p:spTree>
    <p:extLst>
      <p:ext uri="{BB962C8B-B14F-4D97-AF65-F5344CB8AC3E}">
        <p14:creationId xmlns:p14="http://schemas.microsoft.com/office/powerpoint/2010/main" val="1485305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A2A4C3FC-7FFA-4675-9826-A9722E6FF3C0}" type="slidenum">
              <a:rPr lang="en-US"/>
              <a:pPr/>
              <a:t>37</a:t>
            </a:fld>
            <a:endParaRPr lang="en-US"/>
          </a:p>
        </p:txBody>
      </p:sp>
      <p:sp>
        <p:nvSpPr>
          <p:cNvPr id="60419" name="Rectangle 2"/>
          <p:cNvSpPr>
            <a:spLocks noGrp="1" noRot="1" noChangeAspect="1" noChangeArrowheads="1" noTextEdit="1"/>
          </p:cNvSpPr>
          <p:nvPr>
            <p:ph type="sldImg"/>
          </p:nvPr>
        </p:nvSpPr>
        <p:spPr>
          <a:xfrm>
            <a:off x="365125" y="674688"/>
            <a:ext cx="6132513" cy="3449637"/>
          </a:xfrm>
          <a:ln/>
        </p:spPr>
      </p:sp>
      <p:sp>
        <p:nvSpPr>
          <p:cNvPr id="60420" name="Rectangle 3"/>
          <p:cNvSpPr>
            <a:spLocks noGrp="1" noChangeArrowheads="1"/>
          </p:cNvSpPr>
          <p:nvPr>
            <p:ph type="body" idx="1"/>
          </p:nvPr>
        </p:nvSpPr>
        <p:spPr>
          <a:xfrm>
            <a:off x="895350" y="4348163"/>
            <a:ext cx="5070475" cy="3749675"/>
          </a:xfrm>
          <a:noFill/>
          <a:ln/>
        </p:spPr>
        <p:txBody>
          <a:bodyPr/>
          <a:lstStyle/>
          <a:p>
            <a:pPr eaLnBrk="1" hangingPunct="1">
              <a:spcBef>
                <a:spcPts val="300"/>
              </a:spcBef>
              <a:spcAft>
                <a:spcPts val="300"/>
              </a:spcAft>
            </a:pPr>
            <a:endParaRPr lang="en-US" dirty="0"/>
          </a:p>
        </p:txBody>
      </p:sp>
    </p:spTree>
    <p:extLst>
      <p:ext uri="{BB962C8B-B14F-4D97-AF65-F5344CB8AC3E}">
        <p14:creationId xmlns:p14="http://schemas.microsoft.com/office/powerpoint/2010/main" val="3556502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kern="1200" dirty="0" err="1">
                <a:solidFill>
                  <a:schemeClr val="tx1"/>
                </a:solidFill>
                <a:effectLst/>
                <a:latin typeface="+mn-lt"/>
                <a:ea typeface="+mn-ea"/>
                <a:cs typeface="+mn-cs"/>
              </a:rPr>
              <a:t>Referential</a:t>
            </a:r>
            <a:r>
              <a:rPr lang="id-ID" sz="1200" kern="1200" dirty="0">
                <a:solidFill>
                  <a:schemeClr val="tx1"/>
                </a:solidFill>
                <a:effectLst/>
                <a:latin typeface="+mn-lt"/>
                <a:ea typeface="+mn-ea"/>
                <a:cs typeface="+mn-cs"/>
              </a:rPr>
              <a:t> </a:t>
            </a:r>
            <a:r>
              <a:rPr lang="id-ID" sz="1200" kern="1200" dirty="0" err="1">
                <a:solidFill>
                  <a:schemeClr val="tx1"/>
                </a:solidFill>
                <a:effectLst/>
                <a:latin typeface="+mn-lt"/>
                <a:ea typeface="+mn-ea"/>
                <a:cs typeface="+mn-cs"/>
              </a:rPr>
              <a:t>Integrity</a:t>
            </a:r>
            <a:r>
              <a:rPr lang="id-ID" sz="1200" kern="1200" dirty="0">
                <a:solidFill>
                  <a:schemeClr val="tx1"/>
                </a:solidFill>
                <a:effectLst/>
                <a:latin typeface="+mn-lt"/>
                <a:ea typeface="+mn-ea"/>
                <a:cs typeface="+mn-cs"/>
              </a:rPr>
              <a:t> adalah sebuah cara untuk menjaga konsistensi data antara tabel yang saling </a:t>
            </a:r>
            <a:r>
              <a:rPr lang="id-ID" sz="1200" kern="1200" dirty="0" err="1">
                <a:solidFill>
                  <a:schemeClr val="tx1"/>
                </a:solidFill>
                <a:effectLst/>
                <a:latin typeface="+mn-lt"/>
                <a:ea typeface="+mn-ea"/>
                <a:cs typeface="+mn-cs"/>
              </a:rPr>
              <a:t>ber-Relasi</a:t>
            </a:r>
            <a:r>
              <a:rPr lang="id-ID" sz="1200" kern="1200">
                <a:solidFill>
                  <a:schemeClr val="tx1"/>
                </a:solidFill>
                <a:effectLst/>
                <a:latin typeface="+mn-lt"/>
                <a:ea typeface="+mn-ea"/>
                <a:cs typeface="+mn-cs"/>
              </a:rPr>
              <a:t>. </a:t>
            </a:r>
            <a:endParaRPr lang="en-US"/>
          </a:p>
        </p:txBody>
      </p:sp>
      <p:sp>
        <p:nvSpPr>
          <p:cNvPr id="4" name="Slide Number Placeholder 3"/>
          <p:cNvSpPr>
            <a:spLocks noGrp="1"/>
          </p:cNvSpPr>
          <p:nvPr>
            <p:ph type="sldNum" sz="quarter" idx="10"/>
          </p:nvPr>
        </p:nvSpPr>
        <p:spPr/>
        <p:txBody>
          <a:bodyPr/>
          <a:lstStyle/>
          <a:p>
            <a:fld id="{11014C4F-29DD-FC4D-94F1-7954D3358516}" type="slidenum">
              <a:rPr lang="id-ID" smtClean="0"/>
              <a:t>39</a:t>
            </a:fld>
            <a:endParaRPr lang="id-ID"/>
          </a:p>
        </p:txBody>
      </p:sp>
    </p:spTree>
    <p:extLst>
      <p:ext uri="{BB962C8B-B14F-4D97-AF65-F5344CB8AC3E}">
        <p14:creationId xmlns:p14="http://schemas.microsoft.com/office/powerpoint/2010/main" val="40993908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42</a:t>
            </a:fld>
            <a:endParaRPr lang="en-US"/>
          </a:p>
        </p:txBody>
      </p:sp>
    </p:spTree>
    <p:extLst>
      <p:ext uri="{BB962C8B-B14F-4D97-AF65-F5344CB8AC3E}">
        <p14:creationId xmlns:p14="http://schemas.microsoft.com/office/powerpoint/2010/main" val="4057122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noProof="0" smtClean="0"/>
              <a:t>49</a:t>
            </a:fld>
            <a:endParaRPr lang="en-US" noProof="0" dirty="0"/>
          </a:p>
        </p:txBody>
      </p:sp>
    </p:spTree>
    <p:extLst>
      <p:ext uri="{BB962C8B-B14F-4D97-AF65-F5344CB8AC3E}">
        <p14:creationId xmlns:p14="http://schemas.microsoft.com/office/powerpoint/2010/main" val="10039034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8.svg"/><Relationship Id="rId4"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dirty="0"/>
              <a:t>Click icon to add picture</a:t>
            </a:r>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7" descr="A logo of a building">
            <a:extLst>
              <a:ext uri="{FF2B5EF4-FFF2-40B4-BE49-F238E27FC236}">
                <a16:creationId xmlns:a16="http://schemas.microsoft.com/office/drawing/2014/main" id="{8F7DFF3C-C9AF-B53A-26E9-43E1719696C0}"/>
              </a:ext>
            </a:extLst>
          </p:cNvPr>
          <p:cNvPicPr>
            <a:picLocks noChangeAspect="1"/>
          </p:cNvPicPr>
          <p:nvPr userDrawn="1"/>
        </p:nvPicPr>
        <p:blipFill>
          <a:blip r:embed="rId2"/>
          <a:stretch>
            <a:fillRect/>
          </a:stretch>
        </p:blipFill>
        <p:spPr>
          <a:xfrm>
            <a:off x="1249092" y="1789527"/>
            <a:ext cx="4371928" cy="3278946"/>
          </a:xfrm>
          <a:prstGeom prst="rect">
            <a:avLst/>
          </a:prstGeom>
        </p:spPr>
      </p:pic>
      <p:pic>
        <p:nvPicPr>
          <p:cNvPr id="11" name="Picture 10">
            <a:extLst>
              <a:ext uri="{FF2B5EF4-FFF2-40B4-BE49-F238E27FC236}">
                <a16:creationId xmlns:a16="http://schemas.microsoft.com/office/drawing/2014/main" id="{2CAD79A9-0B43-AF2D-D31E-3613190A7EE7}"/>
              </a:ext>
            </a:extLst>
          </p:cNvPr>
          <p:cNvPicPr>
            <a:picLocks noChangeAspect="1"/>
          </p:cNvPicPr>
          <p:nvPr userDrawn="1"/>
        </p:nvPicPr>
        <p:blipFill>
          <a:blip r:embed="rId3"/>
          <a:stretch>
            <a:fillRect/>
          </a:stretch>
        </p:blipFill>
        <p:spPr>
          <a:xfrm>
            <a:off x="9610365" y="-38195"/>
            <a:ext cx="2581635" cy="762106"/>
          </a:xfrm>
          <a:prstGeom prst="rect">
            <a:avLst/>
          </a:prstGeom>
        </p:spPr>
      </p:pic>
      <p:pic>
        <p:nvPicPr>
          <p:cNvPr id="17" name="Picture 16" descr="A blue background with white text&#10;&#10;Description automatically generated">
            <a:extLst>
              <a:ext uri="{FF2B5EF4-FFF2-40B4-BE49-F238E27FC236}">
                <a16:creationId xmlns:a16="http://schemas.microsoft.com/office/drawing/2014/main" id="{12C3D531-41C9-2BCD-1110-7D282E411589}"/>
              </a:ext>
            </a:extLst>
          </p:cNvPr>
          <p:cNvPicPr>
            <a:picLocks noChangeAspect="1"/>
          </p:cNvPicPr>
          <p:nvPr userDrawn="1"/>
        </p:nvPicPr>
        <p:blipFill>
          <a:blip r:embed="rId4"/>
          <a:stretch>
            <a:fillRect/>
          </a:stretch>
        </p:blipFill>
        <p:spPr>
          <a:xfrm>
            <a:off x="0" y="6316432"/>
            <a:ext cx="2639064" cy="554100"/>
          </a:xfrm>
          <a:prstGeom prst="rect">
            <a:avLst/>
          </a:prstGeom>
        </p:spPr>
      </p:pic>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9758E15-A93D-4FB9-843D-1490E27A151B}"/>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a:r>
              <a:rPr lang="en-US" noProof="0" dirty="0"/>
              <a:t>Website </a:t>
            </a:r>
            <a:r>
              <a:rPr lang="en-US" noProof="0" dirty="0" err="1"/>
              <a:t>url</a:t>
            </a:r>
            <a:r>
              <a:rPr lang="en-US" noProof="0" dirty="0"/>
              <a:t> here</a:t>
            </a:r>
          </a:p>
        </p:txBody>
      </p:sp>
      <p:pic>
        <p:nvPicPr>
          <p:cNvPr id="17" name="Graphic 16" descr="Envelope">
            <a:extLst>
              <a:ext uri="{FF2B5EF4-FFF2-40B4-BE49-F238E27FC236}">
                <a16:creationId xmlns:a16="http://schemas.microsoft.com/office/drawing/2014/main" id="{E5B30B87-6C2E-48F1-9026-E4F6BEA1CFE7}"/>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541475" y="4452337"/>
            <a:ext cx="387795" cy="387795"/>
          </a:xfrm>
          <a:prstGeom prst="rect">
            <a:avLst/>
          </a:prstGeom>
        </p:spPr>
      </p:pic>
      <p:pic>
        <p:nvPicPr>
          <p:cNvPr id="18" name="Graphic 17" descr="Network">
            <a:extLst>
              <a:ext uri="{FF2B5EF4-FFF2-40B4-BE49-F238E27FC236}">
                <a16:creationId xmlns:a16="http://schemas.microsoft.com/office/drawing/2014/main" id="{2DA3CFE0-4ED8-4345-A158-94E70F463E99}"/>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id="{2CE9908F-CF81-43F9-880A-401D0C0FB2ED}"/>
              </a:ext>
            </a:extLst>
          </p:cNvPr>
          <p:cNvSpPr>
            <a:spLocks noGrp="1"/>
          </p:cNvSpPr>
          <p:nvPr>
            <p:ph type="title"/>
          </p:nvPr>
        </p:nvSpPr>
        <p:spPr>
          <a:xfrm>
            <a:off x="6469778" y="3429000"/>
            <a:ext cx="5011410" cy="651448"/>
          </a:xfrm>
          <a:noFill/>
        </p:spPr>
        <p:txBody>
          <a:bodyPr wrap="square" rtlCol="0">
            <a:noAutofit/>
          </a:bodyPr>
          <a:lstStyle>
            <a:lvl1pPr>
              <a:defRPr lang="en-US" sz="6000" b="1" cap="all" baseline="0">
                <a:solidFill>
                  <a:schemeClr val="accent1"/>
                </a:solidFill>
                <a:ea typeface="+mn-ea"/>
                <a:cs typeface="+mn-cs"/>
              </a:defRPr>
            </a:lvl1pPr>
          </a:lstStyle>
          <a:p>
            <a:pPr marL="0" lvl="0"/>
            <a:r>
              <a:rPr lang="en-US" noProof="0"/>
              <a:t>Click to edit Master title style</a:t>
            </a:r>
            <a:endParaRPr lang="en-US" noProof="0" dirty="0"/>
          </a:p>
        </p:txBody>
      </p:sp>
      <p:pic>
        <p:nvPicPr>
          <p:cNvPr id="4" name="Picture 3" descr="A blue background with white text&#10;&#10;Description automatically generated">
            <a:extLst>
              <a:ext uri="{FF2B5EF4-FFF2-40B4-BE49-F238E27FC236}">
                <a16:creationId xmlns:a16="http://schemas.microsoft.com/office/drawing/2014/main" id="{E8678706-9AD9-CA42-AFDD-2C44E579557B}"/>
              </a:ext>
            </a:extLst>
          </p:cNvPr>
          <p:cNvPicPr>
            <a:picLocks noChangeAspect="1"/>
          </p:cNvPicPr>
          <p:nvPr userDrawn="1"/>
        </p:nvPicPr>
        <p:blipFill>
          <a:blip r:embed="rId6"/>
          <a:stretch>
            <a:fillRect/>
          </a:stretch>
        </p:blipFill>
        <p:spPr>
          <a:xfrm>
            <a:off x="0" y="6316432"/>
            <a:ext cx="2639064" cy="554100"/>
          </a:xfrm>
          <a:prstGeom prst="rect">
            <a:avLst/>
          </a:prstGeom>
        </p:spPr>
      </p:pic>
      <p:pic>
        <p:nvPicPr>
          <p:cNvPr id="6" name="Picture 5" descr="A logo of a building">
            <a:extLst>
              <a:ext uri="{FF2B5EF4-FFF2-40B4-BE49-F238E27FC236}">
                <a16:creationId xmlns:a16="http://schemas.microsoft.com/office/drawing/2014/main" id="{43D6BFB0-1441-4F83-87FA-56B6FA451912}"/>
              </a:ext>
            </a:extLst>
          </p:cNvPr>
          <p:cNvPicPr>
            <a:picLocks noChangeAspect="1"/>
          </p:cNvPicPr>
          <p:nvPr userDrawn="1"/>
        </p:nvPicPr>
        <p:blipFill>
          <a:blip r:embed="rId7"/>
          <a:stretch>
            <a:fillRect/>
          </a:stretch>
        </p:blipFill>
        <p:spPr>
          <a:xfrm>
            <a:off x="11345823" y="-102"/>
            <a:ext cx="936869" cy="702652"/>
          </a:xfrm>
          <a:prstGeom prst="rect">
            <a:avLst/>
          </a:prstGeom>
        </p:spPr>
      </p:pic>
    </p:spTree>
    <p:extLst>
      <p:ext uri="{BB962C8B-B14F-4D97-AF65-F5344CB8AC3E}">
        <p14:creationId xmlns:p14="http://schemas.microsoft.com/office/powerpoint/2010/main" val="637136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cxnSp>
        <p:nvCxnSpPr>
          <p:cNvPr id="12" name="Straight Connector 11">
            <a:extLst>
              <a:ext uri="{FF2B5EF4-FFF2-40B4-BE49-F238E27FC236}">
                <a16:creationId xmlns:a16="http://schemas.microsoft.com/office/drawing/2014/main"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Graphic 18" descr="Envelope">
            <a:extLst>
              <a:ext uri="{FF2B5EF4-FFF2-40B4-BE49-F238E27FC236}">
                <a16:creationId xmlns:a16="http://schemas.microsoft.com/office/drawing/2014/main" id="{A686352B-226C-4579-B831-0DC14EC3895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541475" y="4452337"/>
            <a:ext cx="387795" cy="387795"/>
          </a:xfrm>
          <a:prstGeom prst="rect">
            <a:avLst/>
          </a:prstGeom>
        </p:spPr>
      </p:pic>
      <p:pic>
        <p:nvPicPr>
          <p:cNvPr id="20" name="Graphic 19" descr="Network">
            <a:extLst>
              <a:ext uri="{FF2B5EF4-FFF2-40B4-BE49-F238E27FC236}">
                <a16:creationId xmlns:a16="http://schemas.microsoft.com/office/drawing/2014/main" id="{460C8169-012B-451A-A6C2-6FEC0DC82AFC}"/>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522084" y="4925640"/>
            <a:ext cx="426575" cy="426575"/>
          </a:xfrm>
          <a:prstGeom prst="rect">
            <a:avLst/>
          </a:prstGeom>
        </p:spPr>
      </p:pic>
      <p:sp>
        <p:nvSpPr>
          <p:cNvPr id="21" name="Subtitle 2">
            <a:extLst>
              <a:ext uri="{FF2B5EF4-FFF2-40B4-BE49-F238E27FC236}">
                <a16:creationId xmlns:a16="http://schemas.microsoft.com/office/drawing/2014/main" id="{ADF17BC1-06CE-42EA-A970-31A7ED871AA4}"/>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22" name="Text Placeholder 6">
            <a:extLst>
              <a:ext uri="{FF2B5EF4-FFF2-40B4-BE49-F238E27FC236}">
                <a16:creationId xmlns:a16="http://schemas.microsoft.com/office/drawing/2014/main"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a:r>
              <a:rPr lang="en-US" noProof="0" dirty="0"/>
              <a:t>Website </a:t>
            </a:r>
            <a:r>
              <a:rPr lang="en-US" noProof="0" dirty="0" err="1"/>
              <a:t>url</a:t>
            </a:r>
            <a:r>
              <a:rPr lang="en-US" noProof="0" dirty="0"/>
              <a:t> here</a:t>
            </a:r>
          </a:p>
        </p:txBody>
      </p:sp>
      <p:sp>
        <p:nvSpPr>
          <p:cNvPr id="18" name="Title 1">
            <a:extLst>
              <a:ext uri="{FF2B5EF4-FFF2-40B4-BE49-F238E27FC236}">
                <a16:creationId xmlns:a16="http://schemas.microsoft.com/office/drawing/2014/main" id="{525B5135-F466-4A63-A42C-3BB2BAA7D24D}"/>
              </a:ext>
            </a:extLst>
          </p:cNvPr>
          <p:cNvSpPr>
            <a:spLocks noGrp="1"/>
          </p:cNvSpPr>
          <p:nvPr>
            <p:ph type="title"/>
          </p:nvPr>
        </p:nvSpPr>
        <p:spPr>
          <a:xfrm>
            <a:off x="6469778" y="3158641"/>
            <a:ext cx="5011410" cy="921807"/>
          </a:xfrm>
          <a:noFill/>
        </p:spPr>
        <p:txBody>
          <a:bodyPr wrap="square" rtlCol="0">
            <a:noAutofit/>
          </a:bodyPr>
          <a:lstStyle>
            <a:lvl1pPr>
              <a:defRPr lang="en-US" sz="6000" b="1" cap="all" baseline="0" dirty="0">
                <a:solidFill>
                  <a:schemeClr val="bg1"/>
                </a:solidFill>
                <a:ea typeface="+mn-ea"/>
                <a:cs typeface="+mn-cs"/>
              </a:defRPr>
            </a:lvl1pPr>
          </a:lstStyle>
          <a:p>
            <a:pPr marL="0" lvl="0"/>
            <a:r>
              <a:rPr lang="en-US" noProof="0"/>
              <a:t>Click to edit Master title style</a:t>
            </a:r>
            <a:endParaRPr lang="en-US" noProof="0" dirty="0"/>
          </a:p>
        </p:txBody>
      </p:sp>
      <p:pic>
        <p:nvPicPr>
          <p:cNvPr id="2" name="Picture 1">
            <a:extLst>
              <a:ext uri="{FF2B5EF4-FFF2-40B4-BE49-F238E27FC236}">
                <a16:creationId xmlns:a16="http://schemas.microsoft.com/office/drawing/2014/main" id="{1745043B-F754-8C74-EA75-6CCC339F9C4A}"/>
              </a:ext>
            </a:extLst>
          </p:cNvPr>
          <p:cNvPicPr>
            <a:picLocks noChangeAspect="1"/>
          </p:cNvPicPr>
          <p:nvPr userDrawn="1"/>
        </p:nvPicPr>
        <p:blipFill>
          <a:blip r:embed="rId4"/>
          <a:stretch>
            <a:fillRect/>
          </a:stretch>
        </p:blipFill>
        <p:spPr>
          <a:xfrm>
            <a:off x="9269270" y="347492"/>
            <a:ext cx="2581635" cy="762106"/>
          </a:xfrm>
          <a:prstGeom prst="rect">
            <a:avLst/>
          </a:prstGeom>
        </p:spPr>
      </p:pic>
      <p:pic>
        <p:nvPicPr>
          <p:cNvPr id="3" name="Picture 2" descr="A logo of a building">
            <a:extLst>
              <a:ext uri="{FF2B5EF4-FFF2-40B4-BE49-F238E27FC236}">
                <a16:creationId xmlns:a16="http://schemas.microsoft.com/office/drawing/2014/main" id="{F1BEC3BE-7620-B186-7317-565F0F2859E8}"/>
              </a:ext>
            </a:extLst>
          </p:cNvPr>
          <p:cNvPicPr>
            <a:picLocks noChangeAspect="1"/>
          </p:cNvPicPr>
          <p:nvPr userDrawn="1"/>
        </p:nvPicPr>
        <p:blipFill>
          <a:blip r:embed="rId5"/>
          <a:stretch>
            <a:fillRect/>
          </a:stretch>
        </p:blipFill>
        <p:spPr>
          <a:xfrm>
            <a:off x="0" y="88481"/>
            <a:ext cx="936869" cy="702652"/>
          </a:xfrm>
          <a:prstGeom prst="rect">
            <a:avLst/>
          </a:prstGeom>
        </p:spPr>
      </p:pic>
    </p:spTree>
    <p:extLst>
      <p:ext uri="{BB962C8B-B14F-4D97-AF65-F5344CB8AC3E}">
        <p14:creationId xmlns:p14="http://schemas.microsoft.com/office/powerpoint/2010/main" val="8101070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63FFC2B2-A82E-7CF5-D735-461538B2D772}"/>
              </a:ext>
            </a:extLst>
          </p:cNvPr>
          <p:cNvPicPr>
            <a:picLocks noChangeAspect="1"/>
          </p:cNvPicPr>
          <p:nvPr userDrawn="1"/>
        </p:nvPicPr>
        <p:blipFill>
          <a:blip r:embed="rId2"/>
          <a:stretch>
            <a:fillRect/>
          </a:stretch>
        </p:blipFill>
        <p:spPr>
          <a:xfrm>
            <a:off x="9610365" y="0"/>
            <a:ext cx="2581635" cy="762106"/>
          </a:xfrm>
          <a:prstGeom prst="rect">
            <a:avLst/>
          </a:prstGeom>
        </p:spPr>
      </p:pic>
      <p:pic>
        <p:nvPicPr>
          <p:cNvPr id="8" name="Picture 7" descr="A logo of a building">
            <a:extLst>
              <a:ext uri="{FF2B5EF4-FFF2-40B4-BE49-F238E27FC236}">
                <a16:creationId xmlns:a16="http://schemas.microsoft.com/office/drawing/2014/main" id="{DF052699-F943-B7A2-F72D-7DE9EF1BB80F}"/>
              </a:ext>
            </a:extLst>
          </p:cNvPr>
          <p:cNvPicPr>
            <a:picLocks noChangeAspect="1"/>
          </p:cNvPicPr>
          <p:nvPr userDrawn="1"/>
        </p:nvPicPr>
        <p:blipFill>
          <a:blip r:embed="rId3"/>
          <a:stretch>
            <a:fillRect/>
          </a:stretch>
        </p:blipFill>
        <p:spPr>
          <a:xfrm>
            <a:off x="0" y="59454"/>
            <a:ext cx="936869" cy="702652"/>
          </a:xfrm>
          <a:prstGeom prst="rect">
            <a:avLst/>
          </a:prstGeom>
        </p:spPr>
      </p:pic>
    </p:spTree>
    <p:extLst>
      <p:ext uri="{BB962C8B-B14F-4D97-AF65-F5344CB8AC3E}">
        <p14:creationId xmlns:p14="http://schemas.microsoft.com/office/powerpoint/2010/main" val="17590578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endParaRPr lang="en-US" noProof="0" dirty="0"/>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grpSp>
        <p:nvGrpSpPr>
          <p:cNvPr id="4" name="Group 3">
            <a:extLst>
              <a:ext uri="{FF2B5EF4-FFF2-40B4-BE49-F238E27FC236}">
                <a16:creationId xmlns:a16="http://schemas.microsoft.com/office/drawing/2014/main"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a16="http://schemas.microsoft.com/office/drawing/2014/main"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8" name="Group 17">
              <a:extLst>
                <a:ext uri="{FF2B5EF4-FFF2-40B4-BE49-F238E27FC236}">
                  <a16:creationId xmlns:a16="http://schemas.microsoft.com/office/drawing/2014/main"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a16="http://schemas.microsoft.com/office/drawing/2014/main"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grpSp>
      <p:sp>
        <p:nvSpPr>
          <p:cNvPr id="21" name="Text Placeholder 2">
            <a:extLst>
              <a:ext uri="{FF2B5EF4-FFF2-40B4-BE49-F238E27FC236}">
                <a16:creationId xmlns:a16="http://schemas.microsoft.com/office/drawing/2014/main" id="{4D77C47B-CC1E-41DA-9146-5DFD63065491}"/>
              </a:ext>
            </a:extLst>
          </p:cNvPr>
          <p:cNvSpPr>
            <a:spLocks noGrp="1"/>
          </p:cNvSpPr>
          <p:nvPr>
            <p:ph type="body" idx="1"/>
          </p:nvPr>
        </p:nvSpPr>
        <p:spPr>
          <a:xfrm>
            <a:off x="831850" y="1153348"/>
            <a:ext cx="10515600" cy="64854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pic>
        <p:nvPicPr>
          <p:cNvPr id="3" name="Picture 2" descr="A blue background with white text&#10;&#10;Description automatically generated">
            <a:extLst>
              <a:ext uri="{FF2B5EF4-FFF2-40B4-BE49-F238E27FC236}">
                <a16:creationId xmlns:a16="http://schemas.microsoft.com/office/drawing/2014/main" id="{349B4B5C-6141-25BC-0001-BF45BE4459D2}"/>
              </a:ext>
            </a:extLst>
          </p:cNvPr>
          <p:cNvPicPr>
            <a:picLocks noChangeAspect="1"/>
          </p:cNvPicPr>
          <p:nvPr userDrawn="1"/>
        </p:nvPicPr>
        <p:blipFill>
          <a:blip r:embed="rId3"/>
          <a:stretch>
            <a:fillRect/>
          </a:stretch>
        </p:blipFill>
        <p:spPr>
          <a:xfrm>
            <a:off x="0" y="6316432"/>
            <a:ext cx="2639064" cy="554100"/>
          </a:xfrm>
          <a:prstGeom prst="rect">
            <a:avLst/>
          </a:prstGeom>
        </p:spPr>
      </p:pic>
      <p:pic>
        <p:nvPicPr>
          <p:cNvPr id="5" name="Picture 4" descr="A logo of a building">
            <a:extLst>
              <a:ext uri="{FF2B5EF4-FFF2-40B4-BE49-F238E27FC236}">
                <a16:creationId xmlns:a16="http://schemas.microsoft.com/office/drawing/2014/main" id="{852F63DC-B283-24E2-F7A8-0BB2419E156B}"/>
              </a:ext>
            </a:extLst>
          </p:cNvPr>
          <p:cNvPicPr>
            <a:picLocks noChangeAspect="1"/>
          </p:cNvPicPr>
          <p:nvPr userDrawn="1"/>
        </p:nvPicPr>
        <p:blipFill>
          <a:blip r:embed="rId4"/>
          <a:stretch>
            <a:fillRect/>
          </a:stretch>
        </p:blipFill>
        <p:spPr>
          <a:xfrm>
            <a:off x="11345823" y="-102"/>
            <a:ext cx="936869" cy="702652"/>
          </a:xfrm>
          <a:prstGeom prst="rect">
            <a:avLst/>
          </a:prstGeom>
        </p:spPr>
      </p:pic>
    </p:spTree>
    <p:extLst>
      <p:ext uri="{BB962C8B-B14F-4D97-AF65-F5344CB8AC3E}">
        <p14:creationId xmlns:p14="http://schemas.microsoft.com/office/powerpoint/2010/main" val="422654412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5" name="Freeform 6">
              <a:extLst>
                <a:ext uri="{FF2B5EF4-FFF2-40B4-BE49-F238E27FC236}">
                  <a16:creationId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6" name="Freeform 7">
              <a:extLst>
                <a:ext uri="{FF2B5EF4-FFF2-40B4-BE49-F238E27FC236}">
                  <a16:creationId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7" name="Content Placeholder 2">
            <a:extLst>
              <a:ext uri="{FF2B5EF4-FFF2-40B4-BE49-F238E27FC236}">
                <a16:creationId xmlns:a16="http://schemas.microsoft.com/office/drawing/2014/main" id="{1A1F33A2-66F7-4D85-99DD-7B00F265AC6D}"/>
              </a:ext>
            </a:extLst>
          </p:cNvPr>
          <p:cNvSpPr>
            <a:spLocks noGrp="1"/>
          </p:cNvSpPr>
          <p:nvPr>
            <p:ph idx="1"/>
          </p:nvPr>
        </p:nvSpPr>
        <p:spPr>
          <a:xfrm>
            <a:off x="515938" y="1825625"/>
            <a:ext cx="10837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2" name="Picture 11">
            <a:extLst>
              <a:ext uri="{FF2B5EF4-FFF2-40B4-BE49-F238E27FC236}">
                <a16:creationId xmlns:a16="http://schemas.microsoft.com/office/drawing/2014/main" id="{EC2DFD46-BF74-47BA-A496-92ED1979C36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3" name="Title 1">
            <a:extLst>
              <a:ext uri="{FF2B5EF4-FFF2-40B4-BE49-F238E27FC236}">
                <a16:creationId xmlns:a16="http://schemas.microsoft.com/office/drawing/2014/main" id="{EF788279-D710-447A-9E71-4D1344575691}"/>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pic>
        <p:nvPicPr>
          <p:cNvPr id="2" name="Picture 1" descr="A blue background with white text&#10;&#10;Description automatically generated">
            <a:extLst>
              <a:ext uri="{FF2B5EF4-FFF2-40B4-BE49-F238E27FC236}">
                <a16:creationId xmlns:a16="http://schemas.microsoft.com/office/drawing/2014/main" id="{68245CB7-4ABC-F8E2-A9D0-89224569D3A0}"/>
              </a:ext>
            </a:extLst>
          </p:cNvPr>
          <p:cNvPicPr>
            <a:picLocks noChangeAspect="1"/>
          </p:cNvPicPr>
          <p:nvPr userDrawn="1"/>
        </p:nvPicPr>
        <p:blipFill>
          <a:blip r:embed="rId3"/>
          <a:stretch>
            <a:fillRect/>
          </a:stretch>
        </p:blipFill>
        <p:spPr>
          <a:xfrm>
            <a:off x="0" y="6346912"/>
            <a:ext cx="2639064" cy="554100"/>
          </a:xfrm>
          <a:prstGeom prst="rect">
            <a:avLst/>
          </a:prstGeom>
        </p:spPr>
      </p:pic>
      <p:pic>
        <p:nvPicPr>
          <p:cNvPr id="3" name="Picture 2" descr="A logo of a building">
            <a:extLst>
              <a:ext uri="{FF2B5EF4-FFF2-40B4-BE49-F238E27FC236}">
                <a16:creationId xmlns:a16="http://schemas.microsoft.com/office/drawing/2014/main" id="{E0AE3B57-08C4-E599-82E7-9A5920559E09}"/>
              </a:ext>
            </a:extLst>
          </p:cNvPr>
          <p:cNvPicPr>
            <a:picLocks noChangeAspect="1"/>
          </p:cNvPicPr>
          <p:nvPr userDrawn="1"/>
        </p:nvPicPr>
        <p:blipFill>
          <a:blip r:embed="rId4"/>
          <a:stretch>
            <a:fillRect/>
          </a:stretch>
        </p:blipFill>
        <p:spPr>
          <a:xfrm>
            <a:off x="11345823" y="-102"/>
            <a:ext cx="936869" cy="702652"/>
          </a:xfrm>
          <a:prstGeom prst="rect">
            <a:avLst/>
          </a:prstGeom>
        </p:spPr>
      </p:pic>
    </p:spTree>
    <p:extLst>
      <p:ext uri="{BB962C8B-B14F-4D97-AF65-F5344CB8AC3E}">
        <p14:creationId xmlns:p14="http://schemas.microsoft.com/office/powerpoint/2010/main" val="3789758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a:extLst>
                <a:ext uri="{FF2B5EF4-FFF2-40B4-BE49-F238E27FC236}">
                  <a16:creationId xmlns:a16="http://schemas.microsoft.com/office/drawing/2014/main"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7">
              <a:extLst>
                <a:ext uri="{FF2B5EF4-FFF2-40B4-BE49-F238E27FC236}">
                  <a16:creationId xmlns:a16="http://schemas.microsoft.com/office/drawing/2014/main"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Content Placeholder 2">
            <a:extLst>
              <a:ext uri="{FF2B5EF4-FFF2-40B4-BE49-F238E27FC236}">
                <a16:creationId xmlns:a16="http://schemas.microsoft.com/office/drawing/2014/main" id="{079DA8F4-EDD3-4D62-A90B-8C3C1AFB0083}"/>
              </a:ext>
            </a:extLst>
          </p:cNvPr>
          <p:cNvSpPr>
            <a:spLocks noGrp="1"/>
          </p:cNvSpPr>
          <p:nvPr>
            <p:ph sz="half" idx="1"/>
          </p:nvPr>
        </p:nvSpPr>
        <p:spPr>
          <a:xfrm>
            <a:off x="515938" y="1825625"/>
            <a:ext cx="5503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Content Placeholder 3">
            <a:extLst>
              <a:ext uri="{FF2B5EF4-FFF2-40B4-BE49-F238E27FC236}">
                <a16:creationId xmlns:a16="http://schemas.microsoft.com/office/drawing/2014/main" id="{DA0DA994-B4A9-447A-BEBF-3EA31D3755A2}"/>
              </a:ext>
            </a:extLst>
          </p:cNvPr>
          <p:cNvSpPr>
            <a:spLocks noGrp="1"/>
          </p:cNvSpPr>
          <p:nvPr>
            <p:ph sz="half" idx="2"/>
          </p:nvPr>
        </p:nvSpPr>
        <p:spPr>
          <a:xfrm>
            <a:off x="6172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3" name="Picture 12">
            <a:extLst>
              <a:ext uri="{FF2B5EF4-FFF2-40B4-BE49-F238E27FC236}">
                <a16:creationId xmlns:a16="http://schemas.microsoft.com/office/drawing/2014/main" id="{332150F9-14BF-4DCB-884D-49596914C29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1" name="Title 1">
            <a:extLst>
              <a:ext uri="{FF2B5EF4-FFF2-40B4-BE49-F238E27FC236}">
                <a16:creationId xmlns:a16="http://schemas.microsoft.com/office/drawing/2014/main" id="{19DEF115-82C2-4E9D-A22C-8DA561FB37B8}"/>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pic>
        <p:nvPicPr>
          <p:cNvPr id="2" name="Picture 1" descr="A blue background with white text&#10;&#10;Description automatically generated">
            <a:extLst>
              <a:ext uri="{FF2B5EF4-FFF2-40B4-BE49-F238E27FC236}">
                <a16:creationId xmlns:a16="http://schemas.microsoft.com/office/drawing/2014/main" id="{54CA5D8F-3F42-4B98-4D03-E717D29525EE}"/>
              </a:ext>
            </a:extLst>
          </p:cNvPr>
          <p:cNvPicPr>
            <a:picLocks noChangeAspect="1"/>
          </p:cNvPicPr>
          <p:nvPr userDrawn="1"/>
        </p:nvPicPr>
        <p:blipFill>
          <a:blip r:embed="rId3"/>
          <a:stretch>
            <a:fillRect/>
          </a:stretch>
        </p:blipFill>
        <p:spPr>
          <a:xfrm>
            <a:off x="0" y="6285952"/>
            <a:ext cx="2639064" cy="554100"/>
          </a:xfrm>
          <a:prstGeom prst="rect">
            <a:avLst/>
          </a:prstGeom>
        </p:spPr>
      </p:pic>
      <p:pic>
        <p:nvPicPr>
          <p:cNvPr id="3" name="Picture 2" descr="A logo of a building">
            <a:extLst>
              <a:ext uri="{FF2B5EF4-FFF2-40B4-BE49-F238E27FC236}">
                <a16:creationId xmlns:a16="http://schemas.microsoft.com/office/drawing/2014/main" id="{7D4CBE6A-BB52-4BE8-54B7-B03ED39581BB}"/>
              </a:ext>
            </a:extLst>
          </p:cNvPr>
          <p:cNvPicPr>
            <a:picLocks noChangeAspect="1"/>
          </p:cNvPicPr>
          <p:nvPr userDrawn="1"/>
        </p:nvPicPr>
        <p:blipFill>
          <a:blip r:embed="rId4"/>
          <a:stretch>
            <a:fillRect/>
          </a:stretch>
        </p:blipFill>
        <p:spPr>
          <a:xfrm>
            <a:off x="11345823" y="-102"/>
            <a:ext cx="936869" cy="702652"/>
          </a:xfrm>
          <a:prstGeom prst="rect">
            <a:avLst/>
          </a:prstGeom>
        </p:spPr>
      </p:pic>
    </p:spTree>
    <p:extLst>
      <p:ext uri="{BB962C8B-B14F-4D97-AF65-F5344CB8AC3E}">
        <p14:creationId xmlns:p14="http://schemas.microsoft.com/office/powerpoint/2010/main" val="209293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a16="http://schemas.microsoft.com/office/drawing/2014/main"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6">
              <a:extLst>
                <a:ext uri="{FF2B5EF4-FFF2-40B4-BE49-F238E27FC236}">
                  <a16:creationId xmlns:a16="http://schemas.microsoft.com/office/drawing/2014/main"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4" name="Freeform 7">
              <a:extLst>
                <a:ext uri="{FF2B5EF4-FFF2-40B4-BE49-F238E27FC236}">
                  <a16:creationId xmlns:a16="http://schemas.microsoft.com/office/drawing/2014/main"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ext Placeholder 2">
            <a:extLst>
              <a:ext uri="{FF2B5EF4-FFF2-40B4-BE49-F238E27FC236}">
                <a16:creationId xmlns:a16="http://schemas.microsoft.com/office/drawing/2014/main" id="{774CF4BA-8DCB-42CF-A2C4-D6AF95EE3F54}"/>
              </a:ext>
            </a:extLst>
          </p:cNvPr>
          <p:cNvSpPr>
            <a:spLocks noGrp="1"/>
          </p:cNvSpPr>
          <p:nvPr>
            <p:ph type="body" idx="1"/>
          </p:nvPr>
        </p:nvSpPr>
        <p:spPr>
          <a:xfrm>
            <a:off x="51593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3">
            <a:extLst>
              <a:ext uri="{FF2B5EF4-FFF2-40B4-BE49-F238E27FC236}">
                <a16:creationId xmlns:a16="http://schemas.microsoft.com/office/drawing/2014/main" id="{67BA8B6E-A28D-4658-8C91-6CA7BD539B85}"/>
              </a:ext>
            </a:extLst>
          </p:cNvPr>
          <p:cNvSpPr>
            <a:spLocks noGrp="1"/>
          </p:cNvSpPr>
          <p:nvPr>
            <p:ph sz="half" idx="2"/>
          </p:nvPr>
        </p:nvSpPr>
        <p:spPr>
          <a:xfrm>
            <a:off x="515938" y="2505075"/>
            <a:ext cx="5157787"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8" name="Text Placeholder 4">
            <a:extLst>
              <a:ext uri="{FF2B5EF4-FFF2-40B4-BE49-F238E27FC236}">
                <a16:creationId xmlns:a16="http://schemas.microsoft.com/office/drawing/2014/main" id="{F73B3215-82DB-4DBF-9E77-3AE2308C6920}"/>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Content Placeholder 5">
            <a:extLst>
              <a:ext uri="{FF2B5EF4-FFF2-40B4-BE49-F238E27FC236}">
                <a16:creationId xmlns:a16="http://schemas.microsoft.com/office/drawing/2014/main" id="{8DFD34E8-36CC-4FFE-926B-C170208FEDB8}"/>
              </a:ext>
            </a:extLst>
          </p:cNvPr>
          <p:cNvSpPr>
            <a:spLocks noGrp="1"/>
          </p:cNvSpPr>
          <p:nvPr>
            <p:ph sz="quarter" idx="4"/>
          </p:nvPr>
        </p:nvSpPr>
        <p:spPr>
          <a:xfrm>
            <a:off x="6172200" y="2505075"/>
            <a:ext cx="5183188"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21" name="Picture 20">
            <a:extLst>
              <a:ext uri="{FF2B5EF4-FFF2-40B4-BE49-F238E27FC236}">
                <a16:creationId xmlns:a16="http://schemas.microsoft.com/office/drawing/2014/main" id="{03383C6B-3BE4-4380-AF26-1C21492FCE8A}"/>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5" name="Title 1">
            <a:extLst>
              <a:ext uri="{FF2B5EF4-FFF2-40B4-BE49-F238E27FC236}">
                <a16:creationId xmlns:a16="http://schemas.microsoft.com/office/drawing/2014/main" id="{AE3770E9-CB74-47B0-8229-91F6F756015E}"/>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pic>
        <p:nvPicPr>
          <p:cNvPr id="2" name="Picture 1" descr="A blue background with white text&#10;&#10;Description automatically generated">
            <a:extLst>
              <a:ext uri="{FF2B5EF4-FFF2-40B4-BE49-F238E27FC236}">
                <a16:creationId xmlns:a16="http://schemas.microsoft.com/office/drawing/2014/main" id="{39154AD4-335C-07A6-111F-2658E6713CC5}"/>
              </a:ext>
            </a:extLst>
          </p:cNvPr>
          <p:cNvPicPr>
            <a:picLocks noChangeAspect="1"/>
          </p:cNvPicPr>
          <p:nvPr userDrawn="1"/>
        </p:nvPicPr>
        <p:blipFill>
          <a:blip r:embed="rId3"/>
          <a:stretch>
            <a:fillRect/>
          </a:stretch>
        </p:blipFill>
        <p:spPr>
          <a:xfrm>
            <a:off x="0" y="6285952"/>
            <a:ext cx="2639064" cy="554100"/>
          </a:xfrm>
          <a:prstGeom prst="rect">
            <a:avLst/>
          </a:prstGeom>
        </p:spPr>
      </p:pic>
      <p:pic>
        <p:nvPicPr>
          <p:cNvPr id="3" name="Picture 2" descr="A logo of a building">
            <a:extLst>
              <a:ext uri="{FF2B5EF4-FFF2-40B4-BE49-F238E27FC236}">
                <a16:creationId xmlns:a16="http://schemas.microsoft.com/office/drawing/2014/main" id="{3254C133-6D05-9864-B2D2-53AD59411604}"/>
              </a:ext>
            </a:extLst>
          </p:cNvPr>
          <p:cNvPicPr>
            <a:picLocks noChangeAspect="1"/>
          </p:cNvPicPr>
          <p:nvPr userDrawn="1"/>
        </p:nvPicPr>
        <p:blipFill>
          <a:blip r:embed="rId4"/>
          <a:stretch>
            <a:fillRect/>
          </a:stretch>
        </p:blipFill>
        <p:spPr>
          <a:xfrm>
            <a:off x="11345823" y="-102"/>
            <a:ext cx="936869" cy="702652"/>
          </a:xfrm>
          <a:prstGeom prst="rect">
            <a:avLst/>
          </a:prstGeom>
        </p:spPr>
      </p:pic>
    </p:spTree>
    <p:extLst>
      <p:ext uri="{BB962C8B-B14F-4D97-AF65-F5344CB8AC3E}">
        <p14:creationId xmlns:p14="http://schemas.microsoft.com/office/powerpoint/2010/main" val="2461794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9" name="Title 1">
            <a:extLst>
              <a:ext uri="{FF2B5EF4-FFF2-40B4-BE49-F238E27FC236}">
                <a16:creationId xmlns:a16="http://schemas.microsoft.com/office/drawing/2014/main" id="{19A1397F-1946-4CBE-9EC5-159C3CBC78B6}"/>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20" name="Text Placeholder 3">
            <a:extLst>
              <a:ext uri="{FF2B5EF4-FFF2-40B4-BE49-F238E27FC236}">
                <a16:creationId xmlns:a16="http://schemas.microsoft.com/office/drawing/2014/main" id="{C535F2AB-153E-44A9-97BE-00553BEC1770}"/>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pic>
        <p:nvPicPr>
          <p:cNvPr id="8" name="Picture 7">
            <a:extLst>
              <a:ext uri="{FF2B5EF4-FFF2-40B4-BE49-F238E27FC236}">
                <a16:creationId xmlns:a16="http://schemas.microsoft.com/office/drawing/2014/main" id="{06298D65-1027-4897-A948-DCEEF8FC3D98}"/>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pic>
        <p:nvPicPr>
          <p:cNvPr id="2" name="Picture 1" descr="A blue background with white text&#10;&#10;Description automatically generated">
            <a:extLst>
              <a:ext uri="{FF2B5EF4-FFF2-40B4-BE49-F238E27FC236}">
                <a16:creationId xmlns:a16="http://schemas.microsoft.com/office/drawing/2014/main" id="{4A817C4C-EA65-E40C-352F-E88C59FF56DC}"/>
              </a:ext>
            </a:extLst>
          </p:cNvPr>
          <p:cNvPicPr>
            <a:picLocks noChangeAspect="1"/>
          </p:cNvPicPr>
          <p:nvPr userDrawn="1"/>
        </p:nvPicPr>
        <p:blipFill>
          <a:blip r:embed="rId3"/>
          <a:stretch>
            <a:fillRect/>
          </a:stretch>
        </p:blipFill>
        <p:spPr>
          <a:xfrm>
            <a:off x="0" y="6316432"/>
            <a:ext cx="2639064" cy="554100"/>
          </a:xfrm>
          <a:prstGeom prst="rect">
            <a:avLst/>
          </a:prstGeom>
        </p:spPr>
      </p:pic>
      <p:pic>
        <p:nvPicPr>
          <p:cNvPr id="3" name="Picture 2" descr="A logo of a building">
            <a:extLst>
              <a:ext uri="{FF2B5EF4-FFF2-40B4-BE49-F238E27FC236}">
                <a16:creationId xmlns:a16="http://schemas.microsoft.com/office/drawing/2014/main" id="{2F5E8F31-7BE6-3362-654A-8318A6C127BA}"/>
              </a:ext>
            </a:extLst>
          </p:cNvPr>
          <p:cNvPicPr>
            <a:picLocks noChangeAspect="1"/>
          </p:cNvPicPr>
          <p:nvPr userDrawn="1"/>
        </p:nvPicPr>
        <p:blipFill>
          <a:blip r:embed="rId4"/>
          <a:stretch>
            <a:fillRect/>
          </a:stretch>
        </p:blipFill>
        <p:spPr>
          <a:xfrm>
            <a:off x="11345823" y="-102"/>
            <a:ext cx="936869" cy="702652"/>
          </a:xfrm>
          <a:prstGeom prst="rect">
            <a:avLst/>
          </a:prstGeom>
        </p:spPr>
      </p:pic>
    </p:spTree>
    <p:extLst>
      <p:ext uri="{BB962C8B-B14F-4D97-AF65-F5344CB8AC3E}">
        <p14:creationId xmlns:p14="http://schemas.microsoft.com/office/powerpoint/2010/main" val="2107185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a:extLst>
                <a:ext uri="{FF2B5EF4-FFF2-40B4-BE49-F238E27FC236}">
                  <a16:creationId xmlns:a16="http://schemas.microsoft.com/office/drawing/2014/main"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6">
              <a:extLst>
                <a:ext uri="{FF2B5EF4-FFF2-40B4-BE49-F238E27FC236}">
                  <a16:creationId xmlns:a16="http://schemas.microsoft.com/office/drawing/2014/main"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7">
              <a:extLst>
                <a:ext uri="{FF2B5EF4-FFF2-40B4-BE49-F238E27FC236}">
                  <a16:creationId xmlns:a16="http://schemas.microsoft.com/office/drawing/2014/main"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itle 1">
            <a:extLst>
              <a:ext uri="{FF2B5EF4-FFF2-40B4-BE49-F238E27FC236}">
                <a16:creationId xmlns:a16="http://schemas.microsoft.com/office/drawing/2014/main" id="{9009D5C6-6206-4291-8037-67DC025F0B4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17" name="Text Placeholder 3">
            <a:extLst>
              <a:ext uri="{FF2B5EF4-FFF2-40B4-BE49-F238E27FC236}">
                <a16:creationId xmlns:a16="http://schemas.microsoft.com/office/drawing/2014/main" id="{BEB643FD-AA85-4A43-8EBD-AFD10DD98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8" name="Content Placeholder 2">
            <a:extLst>
              <a:ext uri="{FF2B5EF4-FFF2-40B4-BE49-F238E27FC236}">
                <a16:creationId xmlns:a16="http://schemas.microsoft.com/office/drawing/2014/main" id="{9001F313-F798-43BE-AFF0-A68C84C3640D}"/>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3" name="Picture 12">
            <a:extLst>
              <a:ext uri="{FF2B5EF4-FFF2-40B4-BE49-F238E27FC236}">
                <a16:creationId xmlns:a16="http://schemas.microsoft.com/office/drawing/2014/main" id="{91881DEA-0ECB-4310-ADF5-4337ACB4338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pic>
        <p:nvPicPr>
          <p:cNvPr id="2" name="Picture 1" descr="A blue background with white text&#10;&#10;Description automatically generated">
            <a:extLst>
              <a:ext uri="{FF2B5EF4-FFF2-40B4-BE49-F238E27FC236}">
                <a16:creationId xmlns:a16="http://schemas.microsoft.com/office/drawing/2014/main" id="{8AA60D92-4ADA-954C-FE6C-5BE932DC483A}"/>
              </a:ext>
            </a:extLst>
          </p:cNvPr>
          <p:cNvPicPr>
            <a:picLocks noChangeAspect="1"/>
          </p:cNvPicPr>
          <p:nvPr userDrawn="1"/>
        </p:nvPicPr>
        <p:blipFill>
          <a:blip r:embed="rId3"/>
          <a:stretch>
            <a:fillRect/>
          </a:stretch>
        </p:blipFill>
        <p:spPr>
          <a:xfrm>
            <a:off x="0" y="6316432"/>
            <a:ext cx="2639064" cy="554100"/>
          </a:xfrm>
          <a:prstGeom prst="rect">
            <a:avLst/>
          </a:prstGeom>
        </p:spPr>
      </p:pic>
      <p:pic>
        <p:nvPicPr>
          <p:cNvPr id="3" name="Picture 2" descr="A logo of a building">
            <a:extLst>
              <a:ext uri="{FF2B5EF4-FFF2-40B4-BE49-F238E27FC236}">
                <a16:creationId xmlns:a16="http://schemas.microsoft.com/office/drawing/2014/main" id="{33F322BF-27EC-06F7-4725-60D4ED3439B9}"/>
              </a:ext>
            </a:extLst>
          </p:cNvPr>
          <p:cNvPicPr>
            <a:picLocks noChangeAspect="1"/>
          </p:cNvPicPr>
          <p:nvPr userDrawn="1"/>
        </p:nvPicPr>
        <p:blipFill>
          <a:blip r:embed="rId4"/>
          <a:stretch>
            <a:fillRect/>
          </a:stretch>
        </p:blipFill>
        <p:spPr>
          <a:xfrm>
            <a:off x="11345823" y="-102"/>
            <a:ext cx="936869" cy="702652"/>
          </a:xfrm>
          <a:prstGeom prst="rect">
            <a:avLst/>
          </a:prstGeom>
        </p:spPr>
      </p:pic>
    </p:spTree>
    <p:extLst>
      <p:ext uri="{BB962C8B-B14F-4D97-AF65-F5344CB8AC3E}">
        <p14:creationId xmlns:p14="http://schemas.microsoft.com/office/powerpoint/2010/main" val="30253102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endParaRPr lang="id-ID"/>
          </a:p>
        </p:txBody>
      </p:sp>
      <p:sp>
        <p:nvSpPr>
          <p:cNvPr id="3" name="Text Placeholder 2"/>
          <p:cNvSpPr>
            <a:spLocks noGrp="1"/>
          </p:cNvSpPr>
          <p:nvPr>
            <p:ph type="body" sz="half" idx="1"/>
          </p:nvPr>
        </p:nvSpPr>
        <p:spPr>
          <a:xfrm>
            <a:off x="609600" y="1600200"/>
            <a:ext cx="10972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609600" y="3938589"/>
            <a:ext cx="10972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p:cNvSpPr>
            <a:spLocks noGrp="1"/>
          </p:cNvSpPr>
          <p:nvPr>
            <p:ph type="dt" sz="half" idx="10"/>
          </p:nvPr>
        </p:nvSpPr>
        <p:spPr>
          <a:xfrm>
            <a:off x="609600" y="6245225"/>
            <a:ext cx="2844800" cy="476250"/>
          </a:xfrm>
        </p:spPr>
        <p:txBody>
          <a:bodyPr/>
          <a:lstStyle>
            <a:lvl1pPr>
              <a:defRPr/>
            </a:lvl1pPr>
          </a:lstStyle>
          <a:p>
            <a:endParaRPr lang="en-US">
              <a:solidFill>
                <a:srgbClr val="2F5897"/>
              </a:solidFill>
            </a:endParaRPr>
          </a:p>
        </p:txBody>
      </p:sp>
      <p:sp>
        <p:nvSpPr>
          <p:cNvPr id="6" name="Footer Placeholder 5"/>
          <p:cNvSpPr>
            <a:spLocks noGrp="1"/>
          </p:cNvSpPr>
          <p:nvPr>
            <p:ph type="ftr" sz="quarter" idx="11"/>
          </p:nvPr>
        </p:nvSpPr>
        <p:spPr>
          <a:xfrm>
            <a:off x="4165600" y="6245225"/>
            <a:ext cx="3860800" cy="476250"/>
          </a:xfrm>
        </p:spPr>
        <p:txBody>
          <a:bodyPr/>
          <a:lstStyle>
            <a:lvl1pPr>
              <a:defRPr/>
            </a:lvl1pPr>
          </a:lstStyle>
          <a:p>
            <a:endParaRPr lang="en-US">
              <a:solidFill>
                <a:srgbClr val="2F5897"/>
              </a:solidFill>
            </a:endParaRPr>
          </a:p>
        </p:txBody>
      </p:sp>
      <p:sp>
        <p:nvSpPr>
          <p:cNvPr id="7" name="Slide Number Placeholder 6"/>
          <p:cNvSpPr>
            <a:spLocks noGrp="1"/>
          </p:cNvSpPr>
          <p:nvPr>
            <p:ph type="sldNum" sz="quarter" idx="12"/>
          </p:nvPr>
        </p:nvSpPr>
        <p:spPr>
          <a:xfrm>
            <a:off x="8737600" y="6245225"/>
            <a:ext cx="2844800" cy="476250"/>
          </a:xfrm>
        </p:spPr>
        <p:txBody>
          <a:bodyPr/>
          <a:lstStyle>
            <a:lvl1pPr>
              <a:defRPr/>
            </a:lvl1pPr>
          </a:lstStyle>
          <a:p>
            <a:fld id="{7E9149E6-1C22-4600-9C52-8189EF0840D4}" type="slidenum">
              <a:rPr lang="en-US" smtClean="0">
                <a:solidFill>
                  <a:srgbClr val="2F5897"/>
                </a:solidFill>
              </a:rPr>
              <a:pPr/>
              <a:t>‹#›</a:t>
            </a:fld>
            <a:endParaRPr lang="en-US">
              <a:solidFill>
                <a:srgbClr val="2F5897"/>
              </a:solidFill>
            </a:endParaRPr>
          </a:p>
        </p:txBody>
      </p:sp>
    </p:spTree>
    <p:extLst>
      <p:ext uri="{BB962C8B-B14F-4D97-AF65-F5344CB8AC3E}">
        <p14:creationId xmlns:p14="http://schemas.microsoft.com/office/powerpoint/2010/main" val="2063022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17875E41-4794-1751-DF6F-4E269FAF6F73}"/>
              </a:ext>
            </a:extLst>
          </p:cNvPr>
          <p:cNvPicPr>
            <a:picLocks noChangeAspect="1"/>
          </p:cNvPicPr>
          <p:nvPr userDrawn="1"/>
        </p:nvPicPr>
        <p:blipFill>
          <a:blip r:embed="rId2"/>
          <a:stretch>
            <a:fillRect/>
          </a:stretch>
        </p:blipFill>
        <p:spPr>
          <a:xfrm>
            <a:off x="9610365" y="5371"/>
            <a:ext cx="2581635" cy="762106"/>
          </a:xfrm>
          <a:prstGeom prst="rect">
            <a:avLst/>
          </a:prstGeom>
        </p:spPr>
      </p:pic>
      <p:pic>
        <p:nvPicPr>
          <p:cNvPr id="10" name="Picture 9" descr="A logo of a building&#10;&#10;Description automatically generated">
            <a:extLst>
              <a:ext uri="{FF2B5EF4-FFF2-40B4-BE49-F238E27FC236}">
                <a16:creationId xmlns:a16="http://schemas.microsoft.com/office/drawing/2014/main" id="{DB8F4C66-1738-E1A8-2D3D-38EF5B10A57F}"/>
              </a:ext>
            </a:extLst>
          </p:cNvPr>
          <p:cNvPicPr>
            <a:picLocks noChangeAspect="1"/>
          </p:cNvPicPr>
          <p:nvPr userDrawn="1"/>
        </p:nvPicPr>
        <p:blipFill>
          <a:blip r:embed="rId3"/>
          <a:stretch>
            <a:fillRect/>
          </a:stretch>
        </p:blipFill>
        <p:spPr>
          <a:xfrm>
            <a:off x="1466702" y="1921066"/>
            <a:ext cx="4021157" cy="3015868"/>
          </a:xfrm>
          <a:prstGeom prst="rect">
            <a:avLst/>
          </a:prstGeom>
        </p:spPr>
      </p:pic>
      <p:pic>
        <p:nvPicPr>
          <p:cNvPr id="17" name="Picture 16" descr="A blue background with white text&#10;&#10;Description automatically generated">
            <a:extLst>
              <a:ext uri="{FF2B5EF4-FFF2-40B4-BE49-F238E27FC236}">
                <a16:creationId xmlns:a16="http://schemas.microsoft.com/office/drawing/2014/main" id="{C835B4D5-443D-739A-8D29-BE3603511412}"/>
              </a:ext>
            </a:extLst>
          </p:cNvPr>
          <p:cNvPicPr>
            <a:picLocks noChangeAspect="1"/>
          </p:cNvPicPr>
          <p:nvPr userDrawn="1"/>
        </p:nvPicPr>
        <p:blipFill>
          <a:blip r:embed="rId4"/>
          <a:stretch>
            <a:fillRect/>
          </a:stretch>
        </p:blipFill>
        <p:spPr>
          <a:xfrm>
            <a:off x="0" y="6285952"/>
            <a:ext cx="2639064" cy="554100"/>
          </a:xfrm>
          <a:prstGeom prst="rect">
            <a:avLst/>
          </a:prstGeom>
        </p:spPr>
      </p:pic>
    </p:spTree>
    <p:extLst>
      <p:ext uri="{BB962C8B-B14F-4D97-AF65-F5344CB8AC3E}">
        <p14:creationId xmlns:p14="http://schemas.microsoft.com/office/powerpoint/2010/main" val="13121408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11" name="Rounded Rectangle 10"/>
          <p:cNvSpPr/>
          <p:nvPr/>
        </p:nvSpPr>
        <p:spPr>
          <a:xfrm>
            <a:off x="121920" y="101600"/>
            <a:ext cx="11948160" cy="6664960"/>
          </a:xfrm>
          <a:prstGeom prst="roundRect">
            <a:avLst>
              <a:gd name="adj" fmla="val 1735"/>
            </a:avLst>
          </a:prstGeom>
          <a:no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2" name="Date Placeholder 1"/>
          <p:cNvSpPr>
            <a:spLocks noGrp="1"/>
          </p:cNvSpPr>
          <p:nvPr>
            <p:ph type="dt" sz="half" idx="10"/>
          </p:nvPr>
        </p:nvSpPr>
        <p:spPr/>
        <p:txBody>
          <a:bodyPr/>
          <a:lstStyle/>
          <a:p>
            <a:fld id="{00B67B48-B7FC-8147-B4D6-FF6DEF628229}" type="datetime1">
              <a:rPr lang="id-ID" smtClean="0">
                <a:solidFill>
                  <a:srgbClr val="2F5897"/>
                </a:solidFill>
              </a:rPr>
              <a:pPr/>
              <a:t>17/03/24</a:t>
            </a:fld>
            <a:endParaRPr lang="id-ID">
              <a:solidFill>
                <a:srgbClr val="2F5897"/>
              </a:solidFill>
            </a:endParaRPr>
          </a:p>
        </p:txBody>
      </p:sp>
      <p:sp>
        <p:nvSpPr>
          <p:cNvPr id="3" name="Footer Placeholder 2"/>
          <p:cNvSpPr>
            <a:spLocks noGrp="1"/>
          </p:cNvSpPr>
          <p:nvPr>
            <p:ph type="ftr" sz="quarter" idx="11"/>
          </p:nvPr>
        </p:nvSpPr>
        <p:spPr/>
        <p:txBody>
          <a:bodyPr/>
          <a:lstStyle/>
          <a:p>
            <a:endParaRPr lang="id-ID">
              <a:solidFill>
                <a:srgbClr val="2F5897"/>
              </a:solidFill>
            </a:endParaRPr>
          </a:p>
        </p:txBody>
      </p:sp>
      <p:sp>
        <p:nvSpPr>
          <p:cNvPr id="4" name="Slide Number Placeholder 3"/>
          <p:cNvSpPr>
            <a:spLocks noGrp="1"/>
          </p:cNvSpPr>
          <p:nvPr>
            <p:ph type="sldNum" sz="quarter" idx="12"/>
          </p:nvPr>
        </p:nvSpPr>
        <p:spPr/>
        <p:txBody>
          <a:bodyPr/>
          <a:lstStyle/>
          <a:p>
            <a:fld id="{C5D243CA-806E-402E-87EA-B001B6507DFC}" type="slidenum">
              <a:rPr lang="id-ID" smtClean="0">
                <a:solidFill>
                  <a:srgbClr val="2F5897"/>
                </a:solidFill>
              </a:rPr>
              <a:pPr/>
              <a:t>‹#›</a:t>
            </a:fld>
            <a:endParaRPr lang="id-ID">
              <a:solidFill>
                <a:srgbClr val="2F5897"/>
              </a:solidFill>
            </a:endParaRPr>
          </a:p>
        </p:txBody>
      </p:sp>
    </p:spTree>
    <p:extLst>
      <p:ext uri="{BB962C8B-B14F-4D97-AF65-F5344CB8AC3E}">
        <p14:creationId xmlns:p14="http://schemas.microsoft.com/office/powerpoint/2010/main" val="605227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 y="228600"/>
            <a:ext cx="11118851" cy="914400"/>
          </a:xfrm>
        </p:spPr>
        <p:txBody>
          <a:bodyPr/>
          <a:lstStyle/>
          <a:p>
            <a:r>
              <a:rPr lang="en-US"/>
              <a:t>Click to edit Master title style</a:t>
            </a:r>
          </a:p>
        </p:txBody>
      </p:sp>
      <p:sp>
        <p:nvSpPr>
          <p:cNvPr id="3" name="Text Placeholder 2"/>
          <p:cNvSpPr>
            <a:spLocks noGrp="1"/>
          </p:cNvSpPr>
          <p:nvPr>
            <p:ph type="body" sz="half" idx="1"/>
          </p:nvPr>
        </p:nvSpPr>
        <p:spPr>
          <a:xfrm>
            <a:off x="203200" y="1371600"/>
            <a:ext cx="57912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371600"/>
            <a:ext cx="57912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
          <p:cNvSpPr>
            <a:spLocks noGrp="1" noChangeArrowheads="1"/>
          </p:cNvSpPr>
          <p:nvPr>
            <p:ph type="sldNum" sz="quarter" idx="10"/>
          </p:nvPr>
        </p:nvSpPr>
        <p:spPr>
          <a:xfrm>
            <a:off x="8737600" y="6324600"/>
            <a:ext cx="2844800" cy="457200"/>
          </a:xfrm>
          <a:prstGeom prst="rect">
            <a:avLst/>
          </a:prstGeom>
          <a:ln/>
        </p:spPr>
        <p:txBody>
          <a:bodyPr/>
          <a:lstStyle>
            <a:lvl1pPr>
              <a:defRPr/>
            </a:lvl1pPr>
          </a:lstStyle>
          <a:p>
            <a:pPr>
              <a:defRPr/>
            </a:pPr>
            <a:fld id="{4A8D2FCD-09D6-4052-9FAE-FE71AAA8D3EB}" type="slidenum">
              <a:rPr lang="en-US"/>
              <a:pPr>
                <a:defRPr/>
              </a:pPr>
              <a:t>‹#›</a:t>
            </a:fld>
            <a:endParaRPr lang="en-US"/>
          </a:p>
        </p:txBody>
      </p:sp>
    </p:spTree>
    <p:extLst>
      <p:ext uri="{BB962C8B-B14F-4D97-AF65-F5344CB8AC3E}">
        <p14:creationId xmlns:p14="http://schemas.microsoft.com/office/powerpoint/2010/main" val="2763673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p>
        </p:txBody>
      </p:sp>
      <p:sp>
        <p:nvSpPr>
          <p:cNvPr id="3" name="Text Placeholder 2">
            <a:extLst>
              <a:ext uri="{FF2B5EF4-FFF2-40B4-BE49-F238E27FC236}">
                <a16:creationId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Dummy Text Comes Here</a:t>
            </a:r>
          </a:p>
        </p:txBody>
      </p:sp>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sp>
        <p:nvSpPr>
          <p:cNvPr id="15" name="Picture Placeholder 14">
            <a:extLst>
              <a:ext uri="{FF2B5EF4-FFF2-40B4-BE49-F238E27FC236}">
                <a16:creationId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anchor="ctr">
            <a:noAutofit/>
          </a:bodyPr>
          <a:lstStyle>
            <a:lvl1pPr marL="0" indent="0" algn="ctr">
              <a:buNone/>
              <a:defRPr sz="2400"/>
            </a:lvl1pPr>
          </a:lstStyle>
          <a:p>
            <a:r>
              <a:rPr lang="en-US" noProof="0"/>
              <a:t>Click icon to add picture</a:t>
            </a:r>
            <a:endParaRPr lang="en-US" noProof="0" dirty="0"/>
          </a:p>
        </p:txBody>
      </p:sp>
      <p:pic>
        <p:nvPicPr>
          <p:cNvPr id="7" name="Picture 6" descr="A logo of a building">
            <a:extLst>
              <a:ext uri="{FF2B5EF4-FFF2-40B4-BE49-F238E27FC236}">
                <a16:creationId xmlns:a16="http://schemas.microsoft.com/office/drawing/2014/main" id="{59ADA32D-DA5B-648B-F53E-72831306C6D1}"/>
              </a:ext>
            </a:extLst>
          </p:cNvPr>
          <p:cNvPicPr>
            <a:picLocks noChangeAspect="1"/>
          </p:cNvPicPr>
          <p:nvPr userDrawn="1"/>
        </p:nvPicPr>
        <p:blipFill>
          <a:blip r:embed="rId2"/>
          <a:stretch>
            <a:fillRect/>
          </a:stretch>
        </p:blipFill>
        <p:spPr>
          <a:xfrm>
            <a:off x="11345823" y="-102"/>
            <a:ext cx="936869" cy="702652"/>
          </a:xfrm>
          <a:prstGeom prst="rect">
            <a:avLst/>
          </a:prstGeom>
        </p:spPr>
      </p:pic>
    </p:spTree>
    <p:extLst>
      <p:ext uri="{BB962C8B-B14F-4D97-AF65-F5344CB8AC3E}">
        <p14:creationId xmlns:p14="http://schemas.microsoft.com/office/powerpoint/2010/main" val="27504955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grpSp>
        <p:nvGrpSpPr>
          <p:cNvPr id="10" name="Group 9">
            <a:extLst>
              <a:ext uri="{FF2B5EF4-FFF2-40B4-BE49-F238E27FC236}">
                <a16:creationId xmlns:a16="http://schemas.microsoft.com/office/drawing/2014/main"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eform 5">
              <a:extLst>
                <a:ext uri="{FF2B5EF4-FFF2-40B4-BE49-F238E27FC236}">
                  <a16:creationId xmlns:a16="http://schemas.microsoft.com/office/drawing/2014/main"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6">
              <a:extLst>
                <a:ext uri="{FF2B5EF4-FFF2-40B4-BE49-F238E27FC236}">
                  <a16:creationId xmlns:a16="http://schemas.microsoft.com/office/drawing/2014/main"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7">
              <a:extLst>
                <a:ext uri="{FF2B5EF4-FFF2-40B4-BE49-F238E27FC236}">
                  <a16:creationId xmlns:a16="http://schemas.microsoft.com/office/drawing/2014/main"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3" name="Picture Placeholder 22">
            <a:extLst>
              <a:ext uri="{FF2B5EF4-FFF2-40B4-BE49-F238E27FC236}">
                <a16:creationId xmlns:a16="http://schemas.microsoft.com/office/drawing/2014/main"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anchor="ctr">
            <a:noAutofit/>
          </a:bodyPr>
          <a:lstStyle>
            <a:lvl1pPr marL="0" indent="0" algn="ctr">
              <a:buNone/>
              <a:defRPr/>
            </a:lvl1pPr>
          </a:lstStyle>
          <a:p>
            <a:r>
              <a:rPr lang="en-US" noProof="0"/>
              <a:t>Click icon to add picture</a:t>
            </a:r>
            <a:endParaRPr lang="en-US" noProof="0" dirty="0"/>
          </a:p>
        </p:txBody>
      </p:sp>
      <p:sp>
        <p:nvSpPr>
          <p:cNvPr id="14" name="Title 1">
            <a:extLst>
              <a:ext uri="{FF2B5EF4-FFF2-40B4-BE49-F238E27FC236}">
                <a16:creationId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endParaRPr lang="en-US" noProof="0" dirty="0"/>
          </a:p>
        </p:txBody>
      </p:sp>
      <p:pic>
        <p:nvPicPr>
          <p:cNvPr id="2" name="Picture 1" descr="A blue background with white text&#10;&#10;Description automatically generated">
            <a:extLst>
              <a:ext uri="{FF2B5EF4-FFF2-40B4-BE49-F238E27FC236}">
                <a16:creationId xmlns:a16="http://schemas.microsoft.com/office/drawing/2014/main" id="{A7649CF7-2AA9-DF22-2AA9-132A9ECCBE1A}"/>
              </a:ext>
            </a:extLst>
          </p:cNvPr>
          <p:cNvPicPr>
            <a:picLocks noChangeAspect="1"/>
          </p:cNvPicPr>
          <p:nvPr userDrawn="1"/>
        </p:nvPicPr>
        <p:blipFill>
          <a:blip r:embed="rId3"/>
          <a:stretch>
            <a:fillRect/>
          </a:stretch>
        </p:blipFill>
        <p:spPr>
          <a:xfrm>
            <a:off x="0" y="6316432"/>
            <a:ext cx="2639064" cy="554100"/>
          </a:xfrm>
          <a:prstGeom prst="rect">
            <a:avLst/>
          </a:prstGeom>
        </p:spPr>
      </p:pic>
      <p:pic>
        <p:nvPicPr>
          <p:cNvPr id="4" name="Picture 3" descr="A logo of a building">
            <a:extLst>
              <a:ext uri="{FF2B5EF4-FFF2-40B4-BE49-F238E27FC236}">
                <a16:creationId xmlns:a16="http://schemas.microsoft.com/office/drawing/2014/main" id="{40F4AC5C-A808-0278-D833-8EC66C633293}"/>
              </a:ext>
            </a:extLst>
          </p:cNvPr>
          <p:cNvPicPr>
            <a:picLocks noChangeAspect="1"/>
          </p:cNvPicPr>
          <p:nvPr userDrawn="1"/>
        </p:nvPicPr>
        <p:blipFill>
          <a:blip r:embed="rId4"/>
          <a:stretch>
            <a:fillRect/>
          </a:stretch>
        </p:blipFill>
        <p:spPr>
          <a:xfrm>
            <a:off x="11345823" y="-102"/>
            <a:ext cx="936869" cy="702652"/>
          </a:xfrm>
          <a:prstGeom prst="rect">
            <a:avLst/>
          </a:prstGeom>
        </p:spPr>
      </p:pic>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Rectangle 13">
            <a:extLst>
              <a:ext uri="{FF2B5EF4-FFF2-40B4-BE49-F238E27FC236}">
                <a16:creationId xmlns:a16="http://schemas.microsoft.com/office/drawing/2014/main" id="{9D415693-E2CB-4DB4-B07C-2F96B0CAB302}"/>
              </a:ext>
            </a:extLst>
          </p:cNvPr>
          <p:cNvSpPr/>
          <p:nvPr userDrawn="1"/>
        </p:nvSpPr>
        <p:spPr>
          <a:xfrm>
            <a:off x="7854462" y="988536"/>
            <a:ext cx="4329129" cy="4880927"/>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5">
            <a:extLst>
              <a:ext uri="{FF2B5EF4-FFF2-40B4-BE49-F238E27FC236}">
                <a16:creationId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pic>
        <p:nvPicPr>
          <p:cNvPr id="5" name="Picture 4" descr="A blue background with white text&#10;&#10;Description automatically generated">
            <a:extLst>
              <a:ext uri="{FF2B5EF4-FFF2-40B4-BE49-F238E27FC236}">
                <a16:creationId xmlns:a16="http://schemas.microsoft.com/office/drawing/2014/main" id="{021596A3-A3E8-273F-EDFA-37F7B20F2CCC}"/>
              </a:ext>
            </a:extLst>
          </p:cNvPr>
          <p:cNvPicPr>
            <a:picLocks noChangeAspect="1"/>
          </p:cNvPicPr>
          <p:nvPr userDrawn="1"/>
        </p:nvPicPr>
        <p:blipFill>
          <a:blip r:embed="rId3"/>
          <a:stretch>
            <a:fillRect/>
          </a:stretch>
        </p:blipFill>
        <p:spPr>
          <a:xfrm>
            <a:off x="0" y="6346912"/>
            <a:ext cx="2639064" cy="554100"/>
          </a:xfrm>
          <a:prstGeom prst="rect">
            <a:avLst/>
          </a:prstGeom>
        </p:spPr>
      </p:pic>
      <p:pic>
        <p:nvPicPr>
          <p:cNvPr id="6" name="Picture 5" descr="A logo of a building">
            <a:extLst>
              <a:ext uri="{FF2B5EF4-FFF2-40B4-BE49-F238E27FC236}">
                <a16:creationId xmlns:a16="http://schemas.microsoft.com/office/drawing/2014/main" id="{E68F8B6A-BAAD-83FD-8FFE-C72EE5887210}"/>
              </a:ext>
            </a:extLst>
          </p:cNvPr>
          <p:cNvPicPr>
            <a:picLocks noChangeAspect="1"/>
          </p:cNvPicPr>
          <p:nvPr userDrawn="1"/>
        </p:nvPicPr>
        <p:blipFill>
          <a:blip r:embed="rId4"/>
          <a:stretch>
            <a:fillRect/>
          </a:stretch>
        </p:blipFill>
        <p:spPr>
          <a:xfrm>
            <a:off x="11345823" y="-102"/>
            <a:ext cx="936869" cy="702652"/>
          </a:xfrm>
          <a:prstGeom prst="rect">
            <a:avLst/>
          </a:prstGeom>
        </p:spPr>
      </p:pic>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E799E3E2-888B-2343-9A63-F84C03265CB5}"/>
              </a:ext>
            </a:extLst>
          </p:cNvPr>
          <p:cNvSpPr>
            <a:spLocks noChangeAspect="1"/>
          </p:cNvSpPr>
          <p:nvPr userDrawn="1"/>
        </p:nvSpPr>
        <p:spPr>
          <a:xfrm>
            <a:off x="9833702" y="1823757"/>
            <a:ext cx="832104" cy="83210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Picture Placeholder 11">
            <a:extLst>
              <a:ext uri="{FF2B5EF4-FFF2-40B4-BE49-F238E27FC236}">
                <a16:creationId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
        <p:nvSpPr>
          <p:cNvPr id="9" name="Rectangle 8">
            <a:extLst>
              <a:ext uri="{FF2B5EF4-FFF2-40B4-BE49-F238E27FC236}">
                <a16:creationId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6" name="Picture Placeholder 5">
            <a:extLst>
              <a:ext uri="{FF2B5EF4-FFF2-40B4-BE49-F238E27FC236}">
                <a16:creationId xmlns:a16="http://schemas.microsoft.com/office/drawing/2014/main"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anchor="ctr"/>
          <a:lstStyle>
            <a:lvl1pPr marL="0" indent="0" algn="ctr">
              <a:buNone/>
              <a:defRPr/>
            </a:lvl1pPr>
          </a:lstStyle>
          <a:p>
            <a:r>
              <a:rPr lang="en-US" noProof="0"/>
              <a:t>Click icon to add picture</a:t>
            </a:r>
            <a:endParaRPr lang="en-US" noProof="0" dirty="0"/>
          </a:p>
        </p:txBody>
      </p:sp>
      <p:sp>
        <p:nvSpPr>
          <p:cNvPr id="17" name="Content Placeholder 2">
            <a:extLst>
              <a:ext uri="{FF2B5EF4-FFF2-40B4-BE49-F238E27FC236}">
                <a16:creationId xmlns:a16="http://schemas.microsoft.com/office/drawing/2014/main" id="{147C9C38-5B17-467D-B581-EF28ECB11E80}"/>
              </a:ext>
            </a:extLst>
          </p:cNvPr>
          <p:cNvSpPr>
            <a:spLocks noGrp="1"/>
          </p:cNvSpPr>
          <p:nvPr>
            <p:ph idx="14" hasCustomPrompt="1"/>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1" name="Content Placeholder 2">
            <a:extLst>
              <a:ext uri="{FF2B5EF4-FFF2-40B4-BE49-F238E27FC236}">
                <a16:creationId xmlns:a16="http://schemas.microsoft.com/office/drawing/2014/main" id="{F694448B-800C-40EF-8F61-18C018E8374C}"/>
              </a:ext>
            </a:extLst>
          </p:cNvPr>
          <p:cNvSpPr>
            <a:spLocks noGrp="1"/>
          </p:cNvSpPr>
          <p:nvPr>
            <p:ph idx="16" hasCustomPrompt="1"/>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12" name="Picture Placeholder 11">
            <a:extLst>
              <a:ext uri="{FF2B5EF4-FFF2-40B4-BE49-F238E27FC236}">
                <a16:creationId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pic>
        <p:nvPicPr>
          <p:cNvPr id="5" name="Picture 4" descr="A blue background with white text&#10;&#10;Description automatically generated">
            <a:extLst>
              <a:ext uri="{FF2B5EF4-FFF2-40B4-BE49-F238E27FC236}">
                <a16:creationId xmlns:a16="http://schemas.microsoft.com/office/drawing/2014/main" id="{046A6D5B-EB20-C5ED-3D9E-1657291ABD4B}"/>
              </a:ext>
            </a:extLst>
          </p:cNvPr>
          <p:cNvPicPr>
            <a:picLocks noChangeAspect="1"/>
          </p:cNvPicPr>
          <p:nvPr userDrawn="1"/>
        </p:nvPicPr>
        <p:blipFill>
          <a:blip r:embed="rId3"/>
          <a:stretch>
            <a:fillRect/>
          </a:stretch>
        </p:blipFill>
        <p:spPr>
          <a:xfrm>
            <a:off x="0" y="6316432"/>
            <a:ext cx="2639064" cy="554100"/>
          </a:xfrm>
          <a:prstGeom prst="rect">
            <a:avLst/>
          </a:prstGeom>
        </p:spPr>
      </p:pic>
      <p:pic>
        <p:nvPicPr>
          <p:cNvPr id="10" name="Picture 9" descr="A logo of a building">
            <a:extLst>
              <a:ext uri="{FF2B5EF4-FFF2-40B4-BE49-F238E27FC236}">
                <a16:creationId xmlns:a16="http://schemas.microsoft.com/office/drawing/2014/main" id="{7475480B-E869-3664-51CB-CD67318A10ED}"/>
              </a:ext>
            </a:extLst>
          </p:cNvPr>
          <p:cNvPicPr>
            <a:picLocks noChangeAspect="1"/>
          </p:cNvPicPr>
          <p:nvPr userDrawn="1"/>
        </p:nvPicPr>
        <p:blipFill>
          <a:blip r:embed="rId4"/>
          <a:stretch>
            <a:fillRect/>
          </a:stretch>
        </p:blipFill>
        <p:spPr>
          <a:xfrm>
            <a:off x="11345823" y="-102"/>
            <a:ext cx="936869" cy="702652"/>
          </a:xfrm>
          <a:prstGeom prst="rect">
            <a:avLst/>
          </a:prstGeom>
        </p:spPr>
      </p:pic>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ectangle 3">
            <a:extLst>
              <a:ext uri="{FF2B5EF4-FFF2-40B4-BE49-F238E27FC236}">
                <a16:creationId xmlns:a16="http://schemas.microsoft.com/office/drawing/2014/main"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2"/>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01 comes here</a:t>
            </a:r>
          </a:p>
        </p:txBody>
      </p:sp>
      <p:sp>
        <p:nvSpPr>
          <p:cNvPr id="23" name="Content Placeholder 2">
            <a:extLst>
              <a:ext uri="{FF2B5EF4-FFF2-40B4-BE49-F238E27FC236}">
                <a16:creationId xmlns:a16="http://schemas.microsoft.com/office/drawing/2014/main" id="{E5123CE7-2F8A-489B-BD99-0C2A33ADF49A}"/>
              </a:ext>
            </a:extLst>
          </p:cNvPr>
          <p:cNvSpPr>
            <a:spLocks noGrp="1"/>
          </p:cNvSpPr>
          <p:nvPr>
            <p:ph idx="19" hasCustomPrompt="1"/>
          </p:nvPr>
        </p:nvSpPr>
        <p:spPr>
          <a:xfrm>
            <a:off x="7327918" y="1648186"/>
            <a:ext cx="4074002" cy="283450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5" name="Content Placeholder 2">
            <a:extLst>
              <a:ext uri="{FF2B5EF4-FFF2-40B4-BE49-F238E27FC236}">
                <a16:creationId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anchor="ctr">
            <a:noAutofit/>
          </a:bodyPr>
          <a:lstStyle>
            <a:lvl1pPr marL="0" indent="0" algn="l">
              <a:buNone/>
              <a:defRPr sz="1800" b="1" cap="all"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02 comes here</a:t>
            </a:r>
          </a:p>
        </p:txBody>
      </p:sp>
      <p:sp>
        <p:nvSpPr>
          <p:cNvPr id="21" name="Oval 20">
            <a:extLst>
              <a:ext uri="{FF2B5EF4-FFF2-40B4-BE49-F238E27FC236}">
                <a16:creationId xmlns:a16="http://schemas.microsoft.com/office/drawing/2014/main"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11">
            <a:extLst>
              <a:ext uri="{FF2B5EF4-FFF2-40B4-BE49-F238E27FC236}">
                <a16:creationId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
        <p:nvSpPr>
          <p:cNvPr id="28" name="Oval 27">
            <a:extLst>
              <a:ext uri="{FF2B5EF4-FFF2-40B4-BE49-F238E27FC236}">
                <a16:creationId xmlns:a16="http://schemas.microsoft.com/office/drawing/2014/main" id="{F95B55F4-B501-3440-8904-A1C7F049CBE8}"/>
              </a:ext>
            </a:extLst>
          </p:cNvPr>
          <p:cNvSpPr>
            <a:spLocks noChangeAspect="1"/>
          </p:cNvSpPr>
          <p:nvPr userDrawn="1"/>
        </p:nvSpPr>
        <p:spPr>
          <a:xfrm>
            <a:off x="6100576" y="4707907"/>
            <a:ext cx="1001899" cy="100189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1">
            <a:extLst>
              <a:ext uri="{FF2B5EF4-FFF2-40B4-BE49-F238E27FC236}">
                <a16:creationId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pic>
        <p:nvPicPr>
          <p:cNvPr id="5" name="Picture 4" descr="A blue background with white text&#10;&#10;Description automatically generated">
            <a:extLst>
              <a:ext uri="{FF2B5EF4-FFF2-40B4-BE49-F238E27FC236}">
                <a16:creationId xmlns:a16="http://schemas.microsoft.com/office/drawing/2014/main" id="{064ADFE8-F1A8-3C91-9CBC-EFF54CF03D32}"/>
              </a:ext>
            </a:extLst>
          </p:cNvPr>
          <p:cNvPicPr>
            <a:picLocks noChangeAspect="1"/>
          </p:cNvPicPr>
          <p:nvPr userDrawn="1"/>
        </p:nvPicPr>
        <p:blipFill>
          <a:blip r:embed="rId3"/>
          <a:stretch>
            <a:fillRect/>
          </a:stretch>
        </p:blipFill>
        <p:spPr>
          <a:xfrm>
            <a:off x="0" y="6346912"/>
            <a:ext cx="2639064" cy="554100"/>
          </a:xfrm>
          <a:prstGeom prst="rect">
            <a:avLst/>
          </a:prstGeom>
        </p:spPr>
      </p:pic>
      <p:pic>
        <p:nvPicPr>
          <p:cNvPr id="6" name="Picture 5" descr="A logo of a building">
            <a:extLst>
              <a:ext uri="{FF2B5EF4-FFF2-40B4-BE49-F238E27FC236}">
                <a16:creationId xmlns:a16="http://schemas.microsoft.com/office/drawing/2014/main" id="{1877E2D2-15B2-07E0-534D-0C1E6C333714}"/>
              </a:ext>
            </a:extLst>
          </p:cNvPr>
          <p:cNvPicPr>
            <a:picLocks noChangeAspect="1"/>
          </p:cNvPicPr>
          <p:nvPr userDrawn="1"/>
        </p:nvPicPr>
        <p:blipFill>
          <a:blip r:embed="rId4"/>
          <a:stretch>
            <a:fillRect/>
          </a:stretch>
        </p:blipFill>
        <p:spPr>
          <a:xfrm>
            <a:off x="11345823" y="-102"/>
            <a:ext cx="936869" cy="702652"/>
          </a:xfrm>
          <a:prstGeom prst="rect">
            <a:avLst/>
          </a:prstGeom>
        </p:spPr>
      </p:pic>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4B31150-A166-4DB3-A898-2154C9665891}"/>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1C1A95BC-42CA-4166-918D-DF4306881408}"/>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id="{4B4D5F91-2158-4A30-B83C-5CC9CC6E5D4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id="{C509E5D6-79CC-4E1D-AAF4-C6F28F3C1777}"/>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pic>
        <p:nvPicPr>
          <p:cNvPr id="2" name="Picture 1" descr="A blue background with white text&#10;&#10;Description automatically generated">
            <a:extLst>
              <a:ext uri="{FF2B5EF4-FFF2-40B4-BE49-F238E27FC236}">
                <a16:creationId xmlns:a16="http://schemas.microsoft.com/office/drawing/2014/main" id="{09C3B101-6B15-6281-DF82-836FFBCD6CFD}"/>
              </a:ext>
            </a:extLst>
          </p:cNvPr>
          <p:cNvPicPr>
            <a:picLocks noChangeAspect="1"/>
          </p:cNvPicPr>
          <p:nvPr userDrawn="1"/>
        </p:nvPicPr>
        <p:blipFill>
          <a:blip r:embed="rId3"/>
          <a:stretch>
            <a:fillRect/>
          </a:stretch>
        </p:blipFill>
        <p:spPr>
          <a:xfrm>
            <a:off x="-30480" y="6316432"/>
            <a:ext cx="2639064" cy="554100"/>
          </a:xfrm>
          <a:prstGeom prst="rect">
            <a:avLst/>
          </a:prstGeom>
        </p:spPr>
      </p:pic>
      <p:pic>
        <p:nvPicPr>
          <p:cNvPr id="3" name="Picture 2" descr="A logo of a building">
            <a:extLst>
              <a:ext uri="{FF2B5EF4-FFF2-40B4-BE49-F238E27FC236}">
                <a16:creationId xmlns:a16="http://schemas.microsoft.com/office/drawing/2014/main" id="{D3CC58BC-8154-068A-CE4D-25515D701A49}"/>
              </a:ext>
            </a:extLst>
          </p:cNvPr>
          <p:cNvPicPr>
            <a:picLocks noChangeAspect="1"/>
          </p:cNvPicPr>
          <p:nvPr userDrawn="1"/>
        </p:nvPicPr>
        <p:blipFill>
          <a:blip r:embed="rId4"/>
          <a:stretch>
            <a:fillRect/>
          </a:stretch>
        </p:blipFill>
        <p:spPr>
          <a:xfrm>
            <a:off x="11345823" y="-102"/>
            <a:ext cx="936869" cy="702652"/>
          </a:xfrm>
          <a:prstGeom prst="rect">
            <a:avLst/>
          </a:prstGeom>
        </p:spPr>
      </p:pic>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eform 5">
              <a:extLst>
                <a:ext uri="{FF2B5EF4-FFF2-40B4-BE49-F238E27FC236}">
                  <a16:creationId xmlns:a16="http://schemas.microsoft.com/office/drawing/2014/main"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7" name="Freeform 6">
              <a:extLst>
                <a:ext uri="{FF2B5EF4-FFF2-40B4-BE49-F238E27FC236}">
                  <a16:creationId xmlns:a16="http://schemas.microsoft.com/office/drawing/2014/main"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8" name="Freeform 7">
              <a:extLst>
                <a:ext uri="{FF2B5EF4-FFF2-40B4-BE49-F238E27FC236}">
                  <a16:creationId xmlns:a16="http://schemas.microsoft.com/office/drawing/2014/main"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23" name="Oval 22">
            <a:extLst>
              <a:ext uri="{FF2B5EF4-FFF2-40B4-BE49-F238E27FC236}">
                <a16:creationId xmlns:a16="http://schemas.microsoft.com/office/drawing/2014/main"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Oval 24">
            <a:extLst>
              <a:ext uri="{FF2B5EF4-FFF2-40B4-BE49-F238E27FC236}">
                <a16:creationId xmlns:a16="http://schemas.microsoft.com/office/drawing/2014/main"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3" name="Picture Placeholder 2">
            <a:extLst>
              <a:ext uri="{FF2B5EF4-FFF2-40B4-BE49-F238E27FC236}">
                <a16:creationId xmlns:a16="http://schemas.microsoft.com/office/drawing/2014/main"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1" name="Picture Placeholder 2">
            <a:extLst>
              <a:ext uri="{FF2B5EF4-FFF2-40B4-BE49-F238E27FC236}">
                <a16:creationId xmlns:a16="http://schemas.microsoft.com/office/drawing/2014/main"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2" name="Picture Placeholder 2">
            <a:extLst>
              <a:ext uri="{FF2B5EF4-FFF2-40B4-BE49-F238E27FC236}">
                <a16:creationId xmlns:a16="http://schemas.microsoft.com/office/drawing/2014/main"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3" name="Picture Placeholder 2">
            <a:extLst>
              <a:ext uri="{FF2B5EF4-FFF2-40B4-BE49-F238E27FC236}">
                <a16:creationId xmlns:a16="http://schemas.microsoft.com/office/drawing/2014/main"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27" name="Content Placeholder 2">
            <a:extLst>
              <a:ext uri="{FF2B5EF4-FFF2-40B4-BE49-F238E27FC236}">
                <a16:creationId xmlns:a16="http://schemas.microsoft.com/office/drawing/2014/main" id="{FF56D2E5-86E4-473A-A62F-B7029E5B2558}"/>
              </a:ext>
            </a:extLst>
          </p:cNvPr>
          <p:cNvSpPr>
            <a:spLocks noGrp="1"/>
          </p:cNvSpPr>
          <p:nvPr>
            <p:ph idx="1"/>
          </p:nvPr>
        </p:nvSpPr>
        <p:spPr>
          <a:xfrm>
            <a:off x="524454"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28" name="Content Placeholder 2">
            <a:extLst>
              <a:ext uri="{FF2B5EF4-FFF2-40B4-BE49-F238E27FC236}">
                <a16:creationId xmlns:a16="http://schemas.microsoft.com/office/drawing/2014/main" id="{93934E34-6CC7-492D-9515-EBEC72EFF4CB}"/>
              </a:ext>
            </a:extLst>
          </p:cNvPr>
          <p:cNvSpPr>
            <a:spLocks noGrp="1"/>
          </p:cNvSpPr>
          <p:nvPr>
            <p:ph idx="17" hasCustomPrompt="1"/>
          </p:nvPr>
        </p:nvSpPr>
        <p:spPr>
          <a:xfrm>
            <a:off x="524454"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29" name="Content Placeholder 2">
            <a:extLst>
              <a:ext uri="{FF2B5EF4-FFF2-40B4-BE49-F238E27FC236}">
                <a16:creationId xmlns:a16="http://schemas.microsoft.com/office/drawing/2014/main" id="{E4E27467-A1AA-4773-AAB5-A96267FBD712}"/>
              </a:ext>
            </a:extLst>
          </p:cNvPr>
          <p:cNvSpPr>
            <a:spLocks noGrp="1"/>
          </p:cNvSpPr>
          <p:nvPr>
            <p:ph idx="18"/>
          </p:nvPr>
        </p:nvSpPr>
        <p:spPr>
          <a:xfrm>
            <a:off x="3377853"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0" name="Content Placeholder 2">
            <a:extLst>
              <a:ext uri="{FF2B5EF4-FFF2-40B4-BE49-F238E27FC236}">
                <a16:creationId xmlns:a16="http://schemas.microsoft.com/office/drawing/2014/main" id="{6CABD5EB-4A8B-448B-8ED1-B8B420815B2D}"/>
              </a:ext>
            </a:extLst>
          </p:cNvPr>
          <p:cNvSpPr>
            <a:spLocks noGrp="1"/>
          </p:cNvSpPr>
          <p:nvPr>
            <p:ph idx="19" hasCustomPrompt="1"/>
          </p:nvPr>
        </p:nvSpPr>
        <p:spPr>
          <a:xfrm>
            <a:off x="3377853"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1" name="Content Placeholder 2">
            <a:extLst>
              <a:ext uri="{FF2B5EF4-FFF2-40B4-BE49-F238E27FC236}">
                <a16:creationId xmlns:a16="http://schemas.microsoft.com/office/drawing/2014/main" id="{0D86883C-E501-47FF-AE1A-E9CE8B71B421}"/>
              </a:ext>
            </a:extLst>
          </p:cNvPr>
          <p:cNvSpPr>
            <a:spLocks noGrp="1"/>
          </p:cNvSpPr>
          <p:nvPr>
            <p:ph idx="20"/>
          </p:nvPr>
        </p:nvSpPr>
        <p:spPr>
          <a:xfrm>
            <a:off x="6216589"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2" name="Content Placeholder 2">
            <a:extLst>
              <a:ext uri="{FF2B5EF4-FFF2-40B4-BE49-F238E27FC236}">
                <a16:creationId xmlns:a16="http://schemas.microsoft.com/office/drawing/2014/main" id="{3683A037-F698-4CC9-904D-F377D71F690F}"/>
              </a:ext>
            </a:extLst>
          </p:cNvPr>
          <p:cNvSpPr>
            <a:spLocks noGrp="1"/>
          </p:cNvSpPr>
          <p:nvPr>
            <p:ph idx="21" hasCustomPrompt="1"/>
          </p:nvPr>
        </p:nvSpPr>
        <p:spPr>
          <a:xfrm>
            <a:off x="6216589"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3" name="Content Placeholder 2">
            <a:extLst>
              <a:ext uri="{FF2B5EF4-FFF2-40B4-BE49-F238E27FC236}">
                <a16:creationId xmlns:a16="http://schemas.microsoft.com/office/drawing/2014/main" id="{0A095594-2B82-44ED-8C9B-DA7C4D3D2872}"/>
              </a:ext>
            </a:extLst>
          </p:cNvPr>
          <p:cNvSpPr>
            <a:spLocks noGrp="1"/>
          </p:cNvSpPr>
          <p:nvPr>
            <p:ph idx="22"/>
          </p:nvPr>
        </p:nvSpPr>
        <p:spPr>
          <a:xfrm>
            <a:off x="9068972"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4" name="Content Placeholder 2">
            <a:extLst>
              <a:ext uri="{FF2B5EF4-FFF2-40B4-BE49-F238E27FC236}">
                <a16:creationId xmlns:a16="http://schemas.microsoft.com/office/drawing/2014/main" id="{54CDD46A-22ED-48F5-9B5F-13B1B5C4B320}"/>
              </a:ext>
            </a:extLst>
          </p:cNvPr>
          <p:cNvSpPr>
            <a:spLocks noGrp="1"/>
          </p:cNvSpPr>
          <p:nvPr>
            <p:ph idx="23" hasCustomPrompt="1"/>
          </p:nvPr>
        </p:nvSpPr>
        <p:spPr>
          <a:xfrm>
            <a:off x="9068972"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pic>
        <p:nvPicPr>
          <p:cNvPr id="2" name="Picture 1" descr="A blue background with white text&#10;&#10;Description automatically generated">
            <a:extLst>
              <a:ext uri="{FF2B5EF4-FFF2-40B4-BE49-F238E27FC236}">
                <a16:creationId xmlns:a16="http://schemas.microsoft.com/office/drawing/2014/main" id="{B1669D3E-1B01-F1B2-92B2-DD280C47D971}"/>
              </a:ext>
            </a:extLst>
          </p:cNvPr>
          <p:cNvPicPr>
            <a:picLocks noChangeAspect="1"/>
          </p:cNvPicPr>
          <p:nvPr userDrawn="1"/>
        </p:nvPicPr>
        <p:blipFill>
          <a:blip r:embed="rId3"/>
          <a:stretch>
            <a:fillRect/>
          </a:stretch>
        </p:blipFill>
        <p:spPr>
          <a:xfrm>
            <a:off x="0" y="6316432"/>
            <a:ext cx="2639064" cy="554100"/>
          </a:xfrm>
          <a:prstGeom prst="rect">
            <a:avLst/>
          </a:prstGeom>
        </p:spPr>
      </p:pic>
      <p:pic>
        <p:nvPicPr>
          <p:cNvPr id="4" name="Picture 3" descr="A logo of a building">
            <a:extLst>
              <a:ext uri="{FF2B5EF4-FFF2-40B4-BE49-F238E27FC236}">
                <a16:creationId xmlns:a16="http://schemas.microsoft.com/office/drawing/2014/main" id="{1F9ED962-09F6-7212-7B1E-519914E9C8BD}"/>
              </a:ext>
            </a:extLst>
          </p:cNvPr>
          <p:cNvPicPr>
            <a:picLocks noChangeAspect="1"/>
          </p:cNvPicPr>
          <p:nvPr userDrawn="1"/>
        </p:nvPicPr>
        <p:blipFill>
          <a:blip r:embed="rId4"/>
          <a:stretch>
            <a:fillRect/>
          </a:stretch>
        </p:blipFill>
        <p:spPr>
          <a:xfrm>
            <a:off x="11345823" y="-102"/>
            <a:ext cx="936869" cy="702652"/>
          </a:xfrm>
          <a:prstGeom prst="rect">
            <a:avLst/>
          </a:prstGeom>
        </p:spPr>
      </p:pic>
    </p:spTree>
    <p:extLst>
      <p:ext uri="{BB962C8B-B14F-4D97-AF65-F5344CB8AC3E}">
        <p14:creationId xmlns:p14="http://schemas.microsoft.com/office/powerpoint/2010/main" val="387650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1F27F-98F9-A147-8986-34441C7B752D}" type="datetime1">
              <a:rPr lang="en-US" noProof="0" smtClean="0"/>
              <a:t>3/17/24</a:t>
            </a:fld>
            <a:endParaRPr lang="en-US" noProof="0" dirty="0"/>
          </a:p>
        </p:txBody>
      </p:sp>
      <p:sp>
        <p:nvSpPr>
          <p:cNvPr id="5" name="Footer Placeholder 4">
            <a:extLst>
              <a:ext uri="{FF2B5EF4-FFF2-40B4-BE49-F238E27FC236}">
                <a16:creationId xmlns:a16="http://schemas.microsoft.com/office/drawing/2014/main"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9.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oleObject" Target="../embeddings/oleObject1.bin"/><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2.png"/><Relationship Id="rId2" Type="http://schemas.openxmlformats.org/officeDocument/2006/relationships/oleObject" Target="../embeddings/oleObject2.bin"/><Relationship Id="rId1" Type="http://schemas.openxmlformats.org/officeDocument/2006/relationships/slideLayout" Target="../slideLayouts/slideLayout14.xml"/><Relationship Id="rId6" Type="http://schemas.openxmlformats.org/officeDocument/2006/relationships/oleObject" Target="../embeddings/oleObject4.bin"/><Relationship Id="rId5" Type="http://schemas.openxmlformats.org/officeDocument/2006/relationships/image" Target="../media/image31.png"/><Relationship Id="rId4" Type="http://schemas.openxmlformats.org/officeDocument/2006/relationships/oleObject" Target="../embeddings/oleObject3.bin"/></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5.png"/><Relationship Id="rId2" Type="http://schemas.openxmlformats.org/officeDocument/2006/relationships/oleObject" Target="../embeddings/oleObject5.bin"/><Relationship Id="rId1" Type="http://schemas.openxmlformats.org/officeDocument/2006/relationships/slideLayout" Target="../slideLayouts/slideLayout14.xml"/><Relationship Id="rId6" Type="http://schemas.openxmlformats.org/officeDocument/2006/relationships/oleObject" Target="../embeddings/oleObject7.bin"/><Relationship Id="rId5" Type="http://schemas.openxmlformats.org/officeDocument/2006/relationships/image" Target="../media/image34.png"/><Relationship Id="rId4" Type="http://schemas.openxmlformats.org/officeDocument/2006/relationships/oleObject" Target="../embeddings/oleObject6.bin"/></Relationships>
</file>

<file path=ppt/slides/_rels/slide4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hyperlink" Target="http://infolab.stanford.edu/~ullman/focs/ch08.pdf" TargetMode="External"/><Relationship Id="rId2" Type="http://schemas.openxmlformats.org/officeDocument/2006/relationships/hyperlink" Target="http://www.dcs.warwick.ac.uk/~hugh/TTM/The-Relational-Model.pdf" TargetMode="External"/><Relationship Id="rId1" Type="http://schemas.openxmlformats.org/officeDocument/2006/relationships/slideLayout" Target="../slideLayouts/slideLayout14.xml"/><Relationship Id="rId5" Type="http://schemas.openxmlformats.org/officeDocument/2006/relationships/hyperlink" Target="http://teknikinformatika.fasilkom.mercubuana.ac.id/wp-content/uploads/2015/03/3.-Modul-3-Model-Data-Relasional.pdf" TargetMode="External"/><Relationship Id="rId4" Type="http://schemas.openxmlformats.org/officeDocument/2006/relationships/hyperlink" Target="http://www.inf.unibz.it/~nutt/IDBs1011/IDBSlides/5-db-erToRel.pdfInf" TargetMode="Externa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9.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EF7BD-FE81-4B20-8DC5-0B3EB736F9F8}"/>
              </a:ext>
            </a:extLst>
          </p:cNvPr>
          <p:cNvSpPr>
            <a:spLocks noGrp="1"/>
          </p:cNvSpPr>
          <p:nvPr>
            <p:ph type="ctrTitle"/>
          </p:nvPr>
        </p:nvSpPr>
        <p:spPr/>
        <p:txBody>
          <a:bodyPr/>
          <a:lstStyle/>
          <a:p>
            <a:r>
              <a:rPr lang="en-US" sz="4000" dirty="0" err="1"/>
              <a:t>Pemetaan</a:t>
            </a:r>
            <a:r>
              <a:rPr lang="en-US" sz="4000" dirty="0"/>
              <a:t> ERD </a:t>
            </a:r>
            <a:r>
              <a:rPr lang="en-US" sz="4000" dirty="0" err="1"/>
              <a:t>ke</a:t>
            </a:r>
            <a:r>
              <a:rPr lang="en-US" sz="4000" dirty="0"/>
              <a:t> Model </a:t>
            </a:r>
            <a:r>
              <a:rPr lang="en-US" sz="4000" dirty="0" err="1"/>
              <a:t>Relasional</a:t>
            </a:r>
            <a:r>
              <a:rPr lang="en-US" sz="4000" dirty="0"/>
              <a:t> Bagian-1</a:t>
            </a:r>
          </a:p>
        </p:txBody>
      </p:sp>
      <p:sp>
        <p:nvSpPr>
          <p:cNvPr id="3" name="Subtitle 2">
            <a:extLst>
              <a:ext uri="{FF2B5EF4-FFF2-40B4-BE49-F238E27FC236}">
                <a16:creationId xmlns:a16="http://schemas.microsoft.com/office/drawing/2014/main" id="{1AFF0EFE-C50F-44EB-8978-B97795477C9E}"/>
              </a:ext>
            </a:extLst>
          </p:cNvPr>
          <p:cNvSpPr>
            <a:spLocks noGrp="1"/>
          </p:cNvSpPr>
          <p:nvPr>
            <p:ph type="subTitle" idx="1"/>
          </p:nvPr>
        </p:nvSpPr>
        <p:spPr>
          <a:xfrm>
            <a:off x="6343650" y="4279971"/>
            <a:ext cx="5143500" cy="2238060"/>
          </a:xfrm>
        </p:spPr>
        <p:txBody>
          <a:bodyPr/>
          <a:lstStyle/>
          <a:p>
            <a:r>
              <a:rPr lang="id-ID" sz="1400" dirty="0"/>
              <a:t>Pengertian</a:t>
            </a:r>
          </a:p>
          <a:p>
            <a:r>
              <a:rPr lang="id-ID" sz="1400" dirty="0"/>
              <a:t>Sejarah</a:t>
            </a:r>
          </a:p>
          <a:p>
            <a:r>
              <a:rPr lang="id-ID" sz="1400" dirty="0"/>
              <a:t>Keuntungan</a:t>
            </a:r>
          </a:p>
          <a:p>
            <a:r>
              <a:rPr lang="id-ID" sz="1400" dirty="0"/>
              <a:t>Contoh Model  Relasional</a:t>
            </a:r>
          </a:p>
          <a:p>
            <a:r>
              <a:rPr lang="id-ID" sz="1400" dirty="0" err="1"/>
              <a:t>Relational</a:t>
            </a:r>
            <a:r>
              <a:rPr lang="id-ID" sz="1400" dirty="0"/>
              <a:t> </a:t>
            </a:r>
            <a:r>
              <a:rPr lang="id-ID" sz="1400" dirty="0" err="1"/>
              <a:t>Key</a:t>
            </a:r>
            <a:endParaRPr lang="id-ID" sz="1400" dirty="0"/>
          </a:p>
          <a:p>
            <a:r>
              <a:rPr lang="id-ID" sz="1400" dirty="0" err="1"/>
              <a:t>Relational</a:t>
            </a:r>
            <a:r>
              <a:rPr lang="id-ID" sz="1400" dirty="0"/>
              <a:t> </a:t>
            </a:r>
            <a:r>
              <a:rPr lang="id-ID" sz="1400" dirty="0" err="1"/>
              <a:t>Integrity</a:t>
            </a:r>
            <a:endParaRPr lang="id-ID" sz="1400" dirty="0"/>
          </a:p>
          <a:p>
            <a:r>
              <a:rPr lang="id-ID" sz="1400" dirty="0" err="1"/>
              <a:t>Mapping</a:t>
            </a:r>
            <a:r>
              <a:rPr lang="id-ID" sz="1400" dirty="0"/>
              <a:t> ERD ke Model Relasional</a:t>
            </a:r>
          </a:p>
        </p:txBody>
      </p:sp>
      <p:pic>
        <p:nvPicPr>
          <p:cNvPr id="10" name="Picture Placeholder 9" descr="cityscape&#10;">
            <a:extLst>
              <a:ext uri="{FF2B5EF4-FFF2-40B4-BE49-F238E27FC236}">
                <a16:creationId xmlns:a16="http://schemas.microsoft.com/office/drawing/2014/main" id="{CF143FEA-6E93-4548-8A9B-318F437CD887}"/>
              </a:ext>
            </a:extLst>
          </p:cNvPr>
          <p:cNvPicPr>
            <a:picLocks noGrp="1" noChangeAspect="1"/>
          </p:cNvPicPr>
          <p:nvPr>
            <p:ph type="pic" sz="quarter" idx="10"/>
          </p:nvPr>
        </p:nvPicPr>
        <p:blipFill>
          <a:blip r:embed="rId3"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3737989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2400" dirty="0"/>
              <a:t>Contoh Basis data model relasional</a:t>
            </a:r>
          </a:p>
        </p:txBody>
      </p:sp>
      <p:sp>
        <p:nvSpPr>
          <p:cNvPr id="3" name="Text Placeholder 2"/>
          <p:cNvSpPr>
            <a:spLocks noGrp="1"/>
          </p:cNvSpPr>
          <p:nvPr>
            <p:ph type="body" sz="half" idx="1"/>
          </p:nvPr>
        </p:nvSpPr>
        <p:spPr>
          <a:xfrm>
            <a:off x="1981200" y="1600200"/>
            <a:ext cx="8229600" cy="4709120"/>
          </a:xfrm>
        </p:spPr>
        <p:txBody>
          <a:bodyPr/>
          <a:lstStyle/>
          <a:p>
            <a:endParaRPr lang="id-ID" dirty="0"/>
          </a:p>
        </p:txBody>
      </p:sp>
      <p:sp>
        <p:nvSpPr>
          <p:cNvPr id="5" name="Slide Number Placeholder 4"/>
          <p:cNvSpPr>
            <a:spLocks noGrp="1"/>
          </p:cNvSpPr>
          <p:nvPr>
            <p:ph type="sldNum" sz="quarter" idx="12"/>
          </p:nvPr>
        </p:nvSpPr>
        <p:spPr/>
        <p:txBody>
          <a:bodyPr/>
          <a:lstStyle/>
          <a:p>
            <a:fld id="{7E9149E6-1C22-4600-9C52-8189EF0840D4}" type="slidenum">
              <a:rPr lang="en-US">
                <a:solidFill>
                  <a:srgbClr val="2F5897"/>
                </a:solidFill>
                <a:latin typeface="Century Gothic"/>
              </a:rPr>
              <a:pPr/>
              <a:t>10</a:t>
            </a:fld>
            <a:endParaRPr lang="en-US">
              <a:solidFill>
                <a:srgbClr val="2F5897"/>
              </a:solidFill>
              <a:latin typeface="Century Gothic"/>
            </a:endParaRPr>
          </a:p>
        </p:txBody>
      </p:sp>
      <p:graphicFrame>
        <p:nvGraphicFramePr>
          <p:cNvPr id="6" name="Table 5"/>
          <p:cNvGraphicFramePr>
            <a:graphicFrameLocks noGrp="1"/>
          </p:cNvGraphicFramePr>
          <p:nvPr/>
        </p:nvGraphicFramePr>
        <p:xfrm>
          <a:off x="2711625" y="1702688"/>
          <a:ext cx="6552727" cy="2158360"/>
        </p:xfrm>
        <a:graphic>
          <a:graphicData uri="http://schemas.openxmlformats.org/drawingml/2006/table">
            <a:tbl>
              <a:tblPr firstRow="1" bandRow="1">
                <a:tableStyleId>{5940675A-B579-460E-94D1-54222C63F5DA}</a:tableStyleId>
              </a:tblPr>
              <a:tblGrid>
                <a:gridCol w="1368151">
                  <a:extLst>
                    <a:ext uri="{9D8B030D-6E8A-4147-A177-3AD203B41FA5}">
                      <a16:colId xmlns:a16="http://schemas.microsoft.com/office/drawing/2014/main" val="20000"/>
                    </a:ext>
                  </a:extLst>
                </a:gridCol>
                <a:gridCol w="1800200">
                  <a:extLst>
                    <a:ext uri="{9D8B030D-6E8A-4147-A177-3AD203B41FA5}">
                      <a16:colId xmlns:a16="http://schemas.microsoft.com/office/drawing/2014/main" val="20001"/>
                    </a:ext>
                  </a:extLst>
                </a:gridCol>
                <a:gridCol w="1872208">
                  <a:extLst>
                    <a:ext uri="{9D8B030D-6E8A-4147-A177-3AD203B41FA5}">
                      <a16:colId xmlns:a16="http://schemas.microsoft.com/office/drawing/2014/main" val="20002"/>
                    </a:ext>
                  </a:extLst>
                </a:gridCol>
                <a:gridCol w="1512168">
                  <a:extLst>
                    <a:ext uri="{9D8B030D-6E8A-4147-A177-3AD203B41FA5}">
                      <a16:colId xmlns:a16="http://schemas.microsoft.com/office/drawing/2014/main" val="20003"/>
                    </a:ext>
                  </a:extLst>
                </a:gridCol>
              </a:tblGrid>
              <a:tr h="360040">
                <a:tc>
                  <a:txBody>
                    <a:bodyPr/>
                    <a:lstStyle/>
                    <a:p>
                      <a:pPr algn="ctr"/>
                      <a:r>
                        <a:rPr lang="id-ID" sz="1600" dirty="0"/>
                        <a:t>customer-id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id-ID" sz="1600" dirty="0"/>
                        <a:t>customer-name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id-ID" sz="1600" dirty="0"/>
                        <a:t>customer street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id-ID" sz="1600" dirty="0"/>
                        <a:t>customer city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r h="1470625">
                <a:tc>
                  <a:txBody>
                    <a:bodyPr/>
                    <a:lstStyle/>
                    <a:p>
                      <a:r>
                        <a:rPr lang="id-ID" sz="1600" dirty="0"/>
                        <a:t>192-83-7465</a:t>
                      </a:r>
                    </a:p>
                    <a:p>
                      <a:r>
                        <a:rPr lang="id-ID" sz="1600" dirty="0"/>
                        <a:t>019-28-3746</a:t>
                      </a:r>
                    </a:p>
                    <a:p>
                      <a:r>
                        <a:rPr lang="id-ID" sz="1600" dirty="0"/>
                        <a:t>677-89-9011</a:t>
                      </a:r>
                    </a:p>
                    <a:p>
                      <a:r>
                        <a:rPr lang="id-ID" sz="1600" dirty="0"/>
                        <a:t>182-73-6091</a:t>
                      </a:r>
                    </a:p>
                    <a:p>
                      <a:r>
                        <a:rPr lang="id-ID" sz="1600" dirty="0"/>
                        <a:t>321-12-3123</a:t>
                      </a:r>
                    </a:p>
                    <a:p>
                      <a:r>
                        <a:rPr lang="id-ID" sz="1600" dirty="0"/>
                        <a:t>336-66-9999</a:t>
                      </a:r>
                    </a:p>
                    <a:p>
                      <a:r>
                        <a:rPr lang="id-ID" sz="1600" dirty="0"/>
                        <a:t>019-28-3746</a:t>
                      </a:r>
                    </a:p>
                  </a:txBody>
                  <a:tcPr>
                    <a:lnT w="38100" cap="flat" cmpd="sng" algn="ctr">
                      <a:solidFill>
                        <a:schemeClr val="tx1"/>
                      </a:solidFill>
                      <a:prstDash val="solid"/>
                      <a:round/>
                      <a:headEnd type="none" w="med" len="med"/>
                      <a:tailEnd type="none" w="med" len="med"/>
                    </a:lnT>
                  </a:tcPr>
                </a:tc>
                <a:tc>
                  <a:txBody>
                    <a:bodyPr/>
                    <a:lstStyle/>
                    <a:p>
                      <a:pPr marL="355600" indent="0"/>
                      <a:r>
                        <a:rPr lang="id-ID" sz="1600" dirty="0"/>
                        <a:t>Johnson</a:t>
                      </a:r>
                    </a:p>
                    <a:p>
                      <a:pPr marL="355600" indent="0"/>
                      <a:r>
                        <a:rPr lang="id-ID" sz="1600" dirty="0"/>
                        <a:t>Smith</a:t>
                      </a:r>
                    </a:p>
                    <a:p>
                      <a:pPr marL="355600" indent="0"/>
                      <a:r>
                        <a:rPr lang="id-ID" sz="1600" dirty="0"/>
                        <a:t>Hayes</a:t>
                      </a:r>
                    </a:p>
                    <a:p>
                      <a:pPr marL="355600" indent="0"/>
                      <a:r>
                        <a:rPr lang="id-ID" sz="1600" dirty="0"/>
                        <a:t>Turner</a:t>
                      </a:r>
                    </a:p>
                    <a:p>
                      <a:pPr marL="355600" indent="0"/>
                      <a:r>
                        <a:rPr lang="id-ID" sz="1600" dirty="0"/>
                        <a:t>Jones</a:t>
                      </a:r>
                    </a:p>
                    <a:p>
                      <a:pPr marL="355600" indent="0"/>
                      <a:r>
                        <a:rPr lang="id-ID" sz="1600" dirty="0"/>
                        <a:t>Lindsay</a:t>
                      </a:r>
                    </a:p>
                    <a:p>
                      <a:pPr marL="355600" indent="0"/>
                      <a:r>
                        <a:rPr lang="id-ID" sz="1600" dirty="0"/>
                        <a:t>Smith</a:t>
                      </a:r>
                    </a:p>
                  </a:txBody>
                  <a:tcPr>
                    <a:lnT w="38100" cap="flat" cmpd="sng" algn="ctr">
                      <a:solidFill>
                        <a:schemeClr val="tx1"/>
                      </a:solidFill>
                      <a:prstDash val="solid"/>
                      <a:round/>
                      <a:headEnd type="none" w="med" len="med"/>
                      <a:tailEnd type="none" w="med" len="med"/>
                    </a:lnT>
                  </a:tcPr>
                </a:tc>
                <a:tc>
                  <a:txBody>
                    <a:bodyPr/>
                    <a:lstStyle/>
                    <a:p>
                      <a:r>
                        <a:rPr lang="id-ID" sz="1600" dirty="0"/>
                        <a:t>12 Alma St.</a:t>
                      </a:r>
                    </a:p>
                    <a:p>
                      <a:r>
                        <a:rPr lang="id-ID" sz="1600" dirty="0"/>
                        <a:t>4 North St.</a:t>
                      </a:r>
                    </a:p>
                    <a:p>
                      <a:r>
                        <a:rPr lang="id-ID" sz="1600" dirty="0"/>
                        <a:t>3 Main St.</a:t>
                      </a:r>
                    </a:p>
                    <a:p>
                      <a:r>
                        <a:rPr lang="id-ID" sz="1600" dirty="0"/>
                        <a:t>123 Putnam Ave.</a:t>
                      </a:r>
                    </a:p>
                    <a:p>
                      <a:r>
                        <a:rPr lang="id-ID" sz="1600" dirty="0"/>
                        <a:t>100 Main St.</a:t>
                      </a:r>
                    </a:p>
                    <a:p>
                      <a:r>
                        <a:rPr lang="id-ID" sz="1600" dirty="0"/>
                        <a:t>175 Park Ave.</a:t>
                      </a:r>
                    </a:p>
                    <a:p>
                      <a:r>
                        <a:rPr lang="id-ID" sz="1600" dirty="0"/>
                        <a:t>72 North St.</a:t>
                      </a:r>
                    </a:p>
                  </a:txBody>
                  <a:tcPr>
                    <a:lnT w="38100" cap="flat" cmpd="sng" algn="ctr">
                      <a:solidFill>
                        <a:schemeClr val="tx1"/>
                      </a:solidFill>
                      <a:prstDash val="solid"/>
                      <a:round/>
                      <a:headEnd type="none" w="med" len="med"/>
                      <a:tailEnd type="none" w="med" len="med"/>
                    </a:lnT>
                  </a:tcPr>
                </a:tc>
                <a:tc>
                  <a:txBody>
                    <a:bodyPr/>
                    <a:lstStyle/>
                    <a:p>
                      <a:r>
                        <a:rPr lang="id-ID" sz="1600" dirty="0"/>
                        <a:t>Palo Alto</a:t>
                      </a:r>
                    </a:p>
                    <a:p>
                      <a:r>
                        <a:rPr lang="id-ID" sz="1600" dirty="0"/>
                        <a:t>Rye</a:t>
                      </a:r>
                    </a:p>
                    <a:p>
                      <a:r>
                        <a:rPr lang="id-ID" sz="1600" dirty="0"/>
                        <a:t>Harrison</a:t>
                      </a:r>
                    </a:p>
                    <a:p>
                      <a:r>
                        <a:rPr lang="id-ID" sz="1600" dirty="0"/>
                        <a:t>Stamford</a:t>
                      </a:r>
                    </a:p>
                    <a:p>
                      <a:r>
                        <a:rPr lang="id-ID" sz="1600" dirty="0"/>
                        <a:t>Harrison</a:t>
                      </a:r>
                    </a:p>
                    <a:p>
                      <a:r>
                        <a:rPr lang="id-ID" sz="1600" dirty="0"/>
                        <a:t>Pittsfield</a:t>
                      </a:r>
                    </a:p>
                    <a:p>
                      <a:r>
                        <a:rPr lang="id-ID" sz="1600" dirty="0"/>
                        <a:t>Rye</a:t>
                      </a:r>
                    </a:p>
                  </a:txBody>
                  <a:tcP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nvGraphicFramePr>
        <p:xfrm>
          <a:off x="2723138" y="4280262"/>
          <a:ext cx="2952328" cy="213360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tblGrid>
              <a:tr h="302880">
                <a:tc>
                  <a:txBody>
                    <a:bodyPr/>
                    <a:lstStyle/>
                    <a:p>
                      <a:pPr algn="ctr"/>
                      <a:r>
                        <a:rPr lang="id-ID" sz="1600" dirty="0"/>
                        <a:t>account-number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id-ID" sz="1600" dirty="0"/>
                        <a:t>balance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r h="1481856">
                <a:tc>
                  <a:txBody>
                    <a:bodyPr/>
                    <a:lstStyle/>
                    <a:p>
                      <a:pPr algn="ctr"/>
                      <a:r>
                        <a:rPr lang="id-ID" sz="1600" dirty="0"/>
                        <a:t>A-101</a:t>
                      </a:r>
                    </a:p>
                    <a:p>
                      <a:pPr algn="ctr"/>
                      <a:r>
                        <a:rPr lang="id-ID" sz="1600" dirty="0"/>
                        <a:t>A-215</a:t>
                      </a:r>
                    </a:p>
                    <a:p>
                      <a:pPr algn="ctr"/>
                      <a:r>
                        <a:rPr lang="id-ID" sz="1600" dirty="0"/>
                        <a:t>A-102</a:t>
                      </a:r>
                    </a:p>
                    <a:p>
                      <a:pPr algn="ctr"/>
                      <a:r>
                        <a:rPr lang="id-ID" sz="1600" dirty="0"/>
                        <a:t>A-305</a:t>
                      </a:r>
                    </a:p>
                    <a:p>
                      <a:pPr algn="ctr"/>
                      <a:r>
                        <a:rPr lang="id-ID" sz="1600" dirty="0"/>
                        <a:t>A-201</a:t>
                      </a:r>
                    </a:p>
                    <a:p>
                      <a:pPr algn="ctr"/>
                      <a:r>
                        <a:rPr lang="id-ID" sz="1600" dirty="0"/>
                        <a:t>A-217</a:t>
                      </a:r>
                    </a:p>
                    <a:p>
                      <a:pPr algn="ctr"/>
                      <a:r>
                        <a:rPr lang="id-ID" sz="1600" dirty="0"/>
                        <a:t>A-222</a:t>
                      </a:r>
                    </a:p>
                  </a:txBody>
                  <a:tcPr>
                    <a:lnT w="38100" cap="flat" cmpd="sng" algn="ctr">
                      <a:solidFill>
                        <a:schemeClr val="tx1"/>
                      </a:solidFill>
                      <a:prstDash val="solid"/>
                      <a:round/>
                      <a:headEnd type="none" w="med" len="med"/>
                      <a:tailEnd type="none" w="med" len="med"/>
                    </a:lnT>
                  </a:tcPr>
                </a:tc>
                <a:tc>
                  <a:txBody>
                    <a:bodyPr/>
                    <a:lstStyle/>
                    <a:p>
                      <a:pPr algn="ctr"/>
                      <a:r>
                        <a:rPr lang="id-ID" sz="1600" dirty="0"/>
                        <a:t>500</a:t>
                      </a:r>
                    </a:p>
                    <a:p>
                      <a:pPr algn="ctr"/>
                      <a:r>
                        <a:rPr lang="id-ID" sz="1600" dirty="0"/>
                        <a:t>700</a:t>
                      </a:r>
                    </a:p>
                    <a:p>
                      <a:pPr algn="ctr"/>
                      <a:r>
                        <a:rPr lang="id-ID" sz="1600" dirty="0"/>
                        <a:t>400</a:t>
                      </a:r>
                    </a:p>
                    <a:p>
                      <a:pPr algn="ctr"/>
                      <a:r>
                        <a:rPr lang="id-ID" sz="1600" dirty="0"/>
                        <a:t>350</a:t>
                      </a:r>
                    </a:p>
                    <a:p>
                      <a:pPr algn="ctr"/>
                      <a:r>
                        <a:rPr lang="id-ID" sz="1600" dirty="0"/>
                        <a:t>900</a:t>
                      </a:r>
                    </a:p>
                    <a:p>
                      <a:pPr algn="ctr"/>
                      <a:r>
                        <a:rPr lang="id-ID" sz="1600" dirty="0"/>
                        <a:t>750</a:t>
                      </a:r>
                    </a:p>
                    <a:p>
                      <a:pPr algn="ctr"/>
                      <a:r>
                        <a:rPr lang="id-ID" sz="1600" dirty="0"/>
                        <a:t>700</a:t>
                      </a:r>
                    </a:p>
                  </a:txBody>
                  <a:tcP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nvGraphicFramePr>
        <p:xfrm>
          <a:off x="5879976" y="4267160"/>
          <a:ext cx="3312368" cy="2402200"/>
        </p:xfrm>
        <a:graphic>
          <a:graphicData uri="http://schemas.openxmlformats.org/drawingml/2006/table">
            <a:tbl>
              <a:tblPr firstRow="1" bandRow="1">
                <a:tableStyleId>{5940675A-B579-460E-94D1-54222C63F5DA}</a:tableStyleId>
              </a:tblPr>
              <a:tblGrid>
                <a:gridCol w="1440160">
                  <a:extLst>
                    <a:ext uri="{9D8B030D-6E8A-4147-A177-3AD203B41FA5}">
                      <a16:colId xmlns:a16="http://schemas.microsoft.com/office/drawing/2014/main" val="20000"/>
                    </a:ext>
                  </a:extLst>
                </a:gridCol>
                <a:gridCol w="1872208">
                  <a:extLst>
                    <a:ext uri="{9D8B030D-6E8A-4147-A177-3AD203B41FA5}">
                      <a16:colId xmlns:a16="http://schemas.microsoft.com/office/drawing/2014/main" val="20001"/>
                    </a:ext>
                  </a:extLst>
                </a:gridCol>
              </a:tblGrid>
              <a:tr h="360040">
                <a:tc>
                  <a:txBody>
                    <a:bodyPr/>
                    <a:lstStyle/>
                    <a:p>
                      <a:pPr algn="ctr"/>
                      <a:r>
                        <a:rPr lang="id-ID" sz="1600" dirty="0"/>
                        <a:t>customer-id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id-ID" sz="1600" dirty="0"/>
                        <a:t>account-number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r h="1986061">
                <a:tc>
                  <a:txBody>
                    <a:bodyPr/>
                    <a:lstStyle/>
                    <a:p>
                      <a:pPr algn="ctr"/>
                      <a:r>
                        <a:rPr lang="id-ID" sz="1600" dirty="0"/>
                        <a:t>192-83-7465</a:t>
                      </a:r>
                    </a:p>
                    <a:p>
                      <a:pPr algn="ctr"/>
                      <a:r>
                        <a:rPr lang="id-ID" sz="1600" dirty="0"/>
                        <a:t>192-83-7465</a:t>
                      </a:r>
                    </a:p>
                    <a:p>
                      <a:pPr algn="ctr"/>
                      <a:r>
                        <a:rPr lang="id-ID" sz="1600" dirty="0"/>
                        <a:t>019-28-3746</a:t>
                      </a:r>
                    </a:p>
                    <a:p>
                      <a:pPr algn="ctr"/>
                      <a:r>
                        <a:rPr lang="id-ID" sz="1600" dirty="0"/>
                        <a:t>677-89-9011</a:t>
                      </a:r>
                    </a:p>
                    <a:p>
                      <a:pPr algn="ctr"/>
                      <a:r>
                        <a:rPr lang="id-ID" sz="1600" dirty="0"/>
                        <a:t>182-73-6091</a:t>
                      </a:r>
                    </a:p>
                    <a:p>
                      <a:pPr algn="ctr"/>
                      <a:r>
                        <a:rPr lang="id-ID" sz="1600" dirty="0"/>
                        <a:t>321-12-3123</a:t>
                      </a:r>
                    </a:p>
                    <a:p>
                      <a:pPr algn="ctr"/>
                      <a:r>
                        <a:rPr lang="id-ID" sz="1600" dirty="0"/>
                        <a:t>336-66-9999</a:t>
                      </a:r>
                    </a:p>
                    <a:p>
                      <a:pPr marL="0" marR="0" indent="0" algn="ctr" defTabSz="914400" rtl="0" eaLnBrk="1" fontAlgn="auto" latinLnBrk="0" hangingPunct="1">
                        <a:lnSpc>
                          <a:spcPct val="100000"/>
                        </a:lnSpc>
                        <a:spcBef>
                          <a:spcPts val="0"/>
                        </a:spcBef>
                        <a:spcAft>
                          <a:spcPts val="0"/>
                        </a:spcAft>
                        <a:buClrTx/>
                        <a:buSzTx/>
                        <a:buFontTx/>
                        <a:buNone/>
                        <a:tabLst/>
                        <a:defRPr/>
                      </a:pPr>
                      <a:r>
                        <a:rPr lang="id-ID" sz="1600" dirty="0"/>
                        <a:t>019-28-3746</a:t>
                      </a:r>
                    </a:p>
                  </a:txBody>
                  <a:tcPr>
                    <a:lnT w="38100" cap="flat" cmpd="sng" algn="ctr">
                      <a:solidFill>
                        <a:schemeClr val="tx1"/>
                      </a:solidFill>
                      <a:prstDash val="solid"/>
                      <a:round/>
                      <a:headEnd type="none" w="med" len="med"/>
                      <a:tailEnd type="none" w="med" len="med"/>
                    </a:lnT>
                  </a:tcPr>
                </a:tc>
                <a:tc>
                  <a:txBody>
                    <a:bodyPr/>
                    <a:lstStyle/>
                    <a:p>
                      <a:pPr algn="ctr"/>
                      <a:r>
                        <a:rPr lang="id-ID" sz="1600" dirty="0"/>
                        <a:t>A-101</a:t>
                      </a:r>
                    </a:p>
                    <a:p>
                      <a:pPr algn="ctr"/>
                      <a:r>
                        <a:rPr lang="id-ID" sz="1600" dirty="0"/>
                        <a:t>A-201</a:t>
                      </a:r>
                    </a:p>
                    <a:p>
                      <a:pPr algn="ctr"/>
                      <a:r>
                        <a:rPr lang="id-ID" sz="1600" dirty="0"/>
                        <a:t>A-215</a:t>
                      </a:r>
                    </a:p>
                    <a:p>
                      <a:pPr algn="ctr"/>
                      <a:r>
                        <a:rPr lang="id-ID" sz="1600" dirty="0"/>
                        <a:t>A-102</a:t>
                      </a:r>
                    </a:p>
                    <a:p>
                      <a:pPr algn="ctr"/>
                      <a:r>
                        <a:rPr lang="id-ID" sz="1600" dirty="0"/>
                        <a:t>A-305</a:t>
                      </a:r>
                    </a:p>
                    <a:p>
                      <a:pPr algn="ctr"/>
                      <a:r>
                        <a:rPr lang="id-ID" sz="1600" dirty="0"/>
                        <a:t>A-217</a:t>
                      </a:r>
                    </a:p>
                    <a:p>
                      <a:pPr algn="ctr"/>
                      <a:r>
                        <a:rPr lang="id-ID" sz="1600" dirty="0"/>
                        <a:t>A-222</a:t>
                      </a:r>
                    </a:p>
                    <a:p>
                      <a:pPr marL="0" marR="0" indent="0" algn="ctr" defTabSz="914400" rtl="0" eaLnBrk="1" fontAlgn="auto" latinLnBrk="0" hangingPunct="1">
                        <a:lnSpc>
                          <a:spcPct val="100000"/>
                        </a:lnSpc>
                        <a:spcBef>
                          <a:spcPts val="0"/>
                        </a:spcBef>
                        <a:spcAft>
                          <a:spcPts val="0"/>
                        </a:spcAft>
                        <a:buClrTx/>
                        <a:buSzTx/>
                        <a:buFontTx/>
                        <a:buNone/>
                        <a:tabLst/>
                        <a:defRPr/>
                      </a:pPr>
                      <a:r>
                        <a:rPr lang="id-ID" sz="1600" dirty="0"/>
                        <a:t>A-201</a:t>
                      </a:r>
                    </a:p>
                  </a:txBody>
                  <a:tcP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bl>
          </a:graphicData>
        </a:graphic>
      </p:graphicFrame>
      <p:sp>
        <p:nvSpPr>
          <p:cNvPr id="9" name="TextBox 8"/>
          <p:cNvSpPr txBox="1"/>
          <p:nvPr/>
        </p:nvSpPr>
        <p:spPr>
          <a:xfrm>
            <a:off x="2642276" y="1270640"/>
            <a:ext cx="1925527" cy="369332"/>
          </a:xfrm>
          <a:prstGeom prst="rect">
            <a:avLst/>
          </a:prstGeom>
          <a:noFill/>
        </p:spPr>
        <p:txBody>
          <a:bodyPr wrap="none" rtlCol="0">
            <a:spAutoFit/>
          </a:bodyPr>
          <a:lstStyle/>
          <a:p>
            <a:r>
              <a:rPr lang="id-ID" b="1" dirty="0">
                <a:solidFill>
                  <a:prstClr val="black"/>
                </a:solidFill>
                <a:latin typeface="Century Gothic"/>
              </a:rPr>
              <a:t>Tabel Customer</a:t>
            </a:r>
          </a:p>
        </p:txBody>
      </p:sp>
      <p:sp>
        <p:nvSpPr>
          <p:cNvPr id="10" name="TextBox 9"/>
          <p:cNvSpPr txBox="1"/>
          <p:nvPr/>
        </p:nvSpPr>
        <p:spPr>
          <a:xfrm>
            <a:off x="2711624" y="3910930"/>
            <a:ext cx="1811714" cy="369332"/>
          </a:xfrm>
          <a:prstGeom prst="rect">
            <a:avLst/>
          </a:prstGeom>
          <a:noFill/>
        </p:spPr>
        <p:txBody>
          <a:bodyPr wrap="none" rtlCol="0">
            <a:spAutoFit/>
          </a:bodyPr>
          <a:lstStyle/>
          <a:p>
            <a:r>
              <a:rPr lang="id-ID" b="1" dirty="0">
                <a:solidFill>
                  <a:prstClr val="black"/>
                </a:solidFill>
                <a:latin typeface="Century Gothic"/>
              </a:rPr>
              <a:t>Tabel Account</a:t>
            </a:r>
          </a:p>
        </p:txBody>
      </p:sp>
      <p:sp>
        <p:nvSpPr>
          <p:cNvPr id="11" name="TextBox 10"/>
          <p:cNvSpPr txBox="1"/>
          <p:nvPr/>
        </p:nvSpPr>
        <p:spPr>
          <a:xfrm>
            <a:off x="5807969" y="3910930"/>
            <a:ext cx="1909497" cy="369332"/>
          </a:xfrm>
          <a:prstGeom prst="rect">
            <a:avLst/>
          </a:prstGeom>
          <a:noFill/>
        </p:spPr>
        <p:txBody>
          <a:bodyPr wrap="none" rtlCol="0">
            <a:spAutoFit/>
          </a:bodyPr>
          <a:lstStyle/>
          <a:p>
            <a:r>
              <a:rPr lang="id-ID" b="1" dirty="0">
                <a:solidFill>
                  <a:prstClr val="black"/>
                </a:solidFill>
                <a:latin typeface="Century Gothic"/>
              </a:rPr>
              <a:t>Tabel Dep</a:t>
            </a:r>
            <a:r>
              <a:rPr lang="en-US" b="1" dirty="0">
                <a:solidFill>
                  <a:prstClr val="black"/>
                </a:solidFill>
                <a:latin typeface="Century Gothic"/>
              </a:rPr>
              <a:t>o</a:t>
            </a:r>
            <a:r>
              <a:rPr lang="id-ID" b="1" dirty="0" err="1">
                <a:solidFill>
                  <a:prstClr val="black"/>
                </a:solidFill>
                <a:latin typeface="Century Gothic"/>
              </a:rPr>
              <a:t>sitor</a:t>
            </a:r>
            <a:endParaRPr lang="id-ID" b="1" dirty="0">
              <a:solidFill>
                <a:prstClr val="black"/>
              </a:solidFill>
              <a:latin typeface="Century Gothic"/>
            </a:endParaRPr>
          </a:p>
        </p:txBody>
      </p:sp>
    </p:spTree>
    <p:extLst>
      <p:ext uri="{BB962C8B-B14F-4D97-AF65-F5344CB8AC3E}">
        <p14:creationId xmlns:p14="http://schemas.microsoft.com/office/powerpoint/2010/main" val="3424405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2400" dirty="0"/>
              <a:t>Contoh bagian model relasional</a:t>
            </a:r>
          </a:p>
        </p:txBody>
      </p:sp>
      <p:sp>
        <p:nvSpPr>
          <p:cNvPr id="3" name="Text Placeholder 2"/>
          <p:cNvSpPr>
            <a:spLocks noGrp="1"/>
          </p:cNvSpPr>
          <p:nvPr>
            <p:ph type="body" sz="half" idx="1"/>
          </p:nvPr>
        </p:nvSpPr>
        <p:spPr>
          <a:xfrm>
            <a:off x="1981200" y="1600200"/>
            <a:ext cx="8229600" cy="4853136"/>
          </a:xfrm>
        </p:spPr>
        <p:txBody>
          <a:bodyPr/>
          <a:lstStyle/>
          <a:p>
            <a:endParaRPr lang="id-ID" dirty="0"/>
          </a:p>
        </p:txBody>
      </p:sp>
      <p:sp>
        <p:nvSpPr>
          <p:cNvPr id="5" name="Slide Number Placeholder 4"/>
          <p:cNvSpPr>
            <a:spLocks noGrp="1"/>
          </p:cNvSpPr>
          <p:nvPr>
            <p:ph type="sldNum" sz="quarter" idx="12"/>
          </p:nvPr>
        </p:nvSpPr>
        <p:spPr/>
        <p:txBody>
          <a:bodyPr/>
          <a:lstStyle/>
          <a:p>
            <a:fld id="{7E9149E6-1C22-4600-9C52-8189EF0840D4}" type="slidenum">
              <a:rPr lang="en-US">
                <a:solidFill>
                  <a:srgbClr val="2F5897"/>
                </a:solidFill>
                <a:latin typeface="Century Gothic"/>
              </a:rPr>
              <a:pPr/>
              <a:t>11</a:t>
            </a:fld>
            <a:endParaRPr lang="en-US">
              <a:solidFill>
                <a:srgbClr val="2F5897"/>
              </a:solidFill>
              <a:latin typeface="Century Gothic"/>
            </a:endParaRPr>
          </a:p>
        </p:txBody>
      </p:sp>
      <p:graphicFrame>
        <p:nvGraphicFramePr>
          <p:cNvPr id="6" name="Table 5"/>
          <p:cNvGraphicFramePr>
            <a:graphicFrameLocks noGrp="1"/>
          </p:cNvGraphicFramePr>
          <p:nvPr/>
        </p:nvGraphicFramePr>
        <p:xfrm>
          <a:off x="2063553" y="1916833"/>
          <a:ext cx="8025309" cy="2700919"/>
        </p:xfrm>
        <a:graphic>
          <a:graphicData uri="http://schemas.openxmlformats.org/drawingml/2006/table">
            <a:tbl>
              <a:tblPr firstRow="1" bandRow="1">
                <a:tableStyleId>{5940675A-B579-460E-94D1-54222C63F5DA}</a:tableStyleId>
              </a:tblPr>
              <a:tblGrid>
                <a:gridCol w="1882811">
                  <a:extLst>
                    <a:ext uri="{9D8B030D-6E8A-4147-A177-3AD203B41FA5}">
                      <a16:colId xmlns:a16="http://schemas.microsoft.com/office/drawing/2014/main" val="20000"/>
                    </a:ext>
                  </a:extLst>
                </a:gridCol>
                <a:gridCol w="1990257">
                  <a:extLst>
                    <a:ext uri="{9D8B030D-6E8A-4147-A177-3AD203B41FA5}">
                      <a16:colId xmlns:a16="http://schemas.microsoft.com/office/drawing/2014/main" val="20001"/>
                    </a:ext>
                  </a:extLst>
                </a:gridCol>
                <a:gridCol w="1130393">
                  <a:extLst>
                    <a:ext uri="{9D8B030D-6E8A-4147-A177-3AD203B41FA5}">
                      <a16:colId xmlns:a16="http://schemas.microsoft.com/office/drawing/2014/main" val="20002"/>
                    </a:ext>
                  </a:extLst>
                </a:gridCol>
                <a:gridCol w="1715018">
                  <a:extLst>
                    <a:ext uri="{9D8B030D-6E8A-4147-A177-3AD203B41FA5}">
                      <a16:colId xmlns:a16="http://schemas.microsoft.com/office/drawing/2014/main" val="20003"/>
                    </a:ext>
                  </a:extLst>
                </a:gridCol>
                <a:gridCol w="1306830">
                  <a:extLst>
                    <a:ext uri="{9D8B030D-6E8A-4147-A177-3AD203B41FA5}">
                      <a16:colId xmlns:a16="http://schemas.microsoft.com/office/drawing/2014/main" val="20004"/>
                    </a:ext>
                  </a:extLst>
                </a:gridCol>
              </a:tblGrid>
              <a:tr h="475879">
                <a:tc>
                  <a:txBody>
                    <a:bodyPr/>
                    <a:lstStyle/>
                    <a:p>
                      <a:r>
                        <a:rPr lang="id-ID" sz="1600" b="1" dirty="0"/>
                        <a:t>Relation</a:t>
                      </a:r>
                    </a:p>
                  </a:txBody>
                  <a:tcPr/>
                </a:tc>
                <a:tc>
                  <a:txBody>
                    <a:bodyPr/>
                    <a:lstStyle/>
                    <a:p>
                      <a:r>
                        <a:rPr lang="id-ID" sz="1600" b="1" dirty="0"/>
                        <a:t>Attribute</a:t>
                      </a:r>
                    </a:p>
                  </a:txBody>
                  <a:tcPr/>
                </a:tc>
                <a:tc>
                  <a:txBody>
                    <a:bodyPr/>
                    <a:lstStyle/>
                    <a:p>
                      <a:r>
                        <a:rPr lang="id-ID" sz="1600" b="1" dirty="0"/>
                        <a:t>Degree</a:t>
                      </a:r>
                    </a:p>
                  </a:txBody>
                  <a:tcPr/>
                </a:tc>
                <a:tc>
                  <a:txBody>
                    <a:bodyPr/>
                    <a:lstStyle/>
                    <a:p>
                      <a:r>
                        <a:rPr lang="id-ID" sz="1600" b="1" dirty="0"/>
                        <a:t>Tuple</a:t>
                      </a:r>
                    </a:p>
                  </a:txBody>
                  <a:tcPr/>
                </a:tc>
                <a:tc>
                  <a:txBody>
                    <a:bodyPr/>
                    <a:lstStyle/>
                    <a:p>
                      <a:r>
                        <a:rPr lang="id-ID" sz="1600" b="1" dirty="0"/>
                        <a:t>Cardinality</a:t>
                      </a:r>
                    </a:p>
                  </a:txBody>
                  <a:tcPr/>
                </a:tc>
                <a:extLst>
                  <a:ext uri="{0D108BD9-81ED-4DB2-BD59-A6C34878D82A}">
                    <a16:rowId xmlns:a16="http://schemas.microsoft.com/office/drawing/2014/main" val="10000"/>
                  </a:ext>
                </a:extLst>
              </a:tr>
              <a:tr h="876619">
                <a:tc>
                  <a:txBody>
                    <a:bodyPr/>
                    <a:lstStyle/>
                    <a:p>
                      <a:r>
                        <a:rPr lang="id-ID" sz="1600" dirty="0"/>
                        <a:t>Tabel Customer</a:t>
                      </a:r>
                    </a:p>
                  </a:txBody>
                  <a:tcPr/>
                </a:tc>
                <a:tc>
                  <a:txBody>
                    <a:bodyPr/>
                    <a:lstStyle/>
                    <a:p>
                      <a:r>
                        <a:rPr lang="id-ID" sz="1600" dirty="0"/>
                        <a:t>custommer-id</a:t>
                      </a:r>
                    </a:p>
                    <a:p>
                      <a:r>
                        <a:rPr lang="id-ID" sz="1600" dirty="0"/>
                        <a:t>customer-name</a:t>
                      </a:r>
                    </a:p>
                    <a:p>
                      <a:r>
                        <a:rPr lang="id-ID" sz="1600" dirty="0"/>
                        <a:t>customer-street</a:t>
                      </a:r>
                    </a:p>
                    <a:p>
                      <a:r>
                        <a:rPr lang="id-ID" sz="1600" dirty="0"/>
                        <a:t>customer-city</a:t>
                      </a:r>
                    </a:p>
                  </a:txBody>
                  <a:tcPr/>
                </a:tc>
                <a:tc>
                  <a:txBody>
                    <a:bodyPr/>
                    <a:lstStyle/>
                    <a:p>
                      <a:pPr algn="ctr"/>
                      <a:r>
                        <a:rPr lang="id-ID" sz="1600" dirty="0"/>
                        <a:t>4</a:t>
                      </a:r>
                    </a:p>
                  </a:txBody>
                  <a:tcPr/>
                </a:tc>
                <a:tc>
                  <a:txBody>
                    <a:bodyPr/>
                    <a:lstStyle/>
                    <a:p>
                      <a:r>
                        <a:rPr lang="id-ID" sz="1600" dirty="0"/>
                        <a:t>Baris 1 – Baris 7</a:t>
                      </a:r>
                    </a:p>
                  </a:txBody>
                  <a:tcPr/>
                </a:tc>
                <a:tc>
                  <a:txBody>
                    <a:bodyPr/>
                    <a:lstStyle/>
                    <a:p>
                      <a:pPr algn="ctr"/>
                      <a:r>
                        <a:rPr lang="id-ID" sz="1600" dirty="0"/>
                        <a:t>7</a:t>
                      </a:r>
                    </a:p>
                  </a:txBody>
                  <a:tcPr/>
                </a:tc>
                <a:extLst>
                  <a:ext uri="{0D108BD9-81ED-4DB2-BD59-A6C34878D82A}">
                    <a16:rowId xmlns:a16="http://schemas.microsoft.com/office/drawing/2014/main" val="10001"/>
                  </a:ext>
                </a:extLst>
              </a:tr>
              <a:tr h="475879">
                <a:tc>
                  <a:txBody>
                    <a:bodyPr/>
                    <a:lstStyle/>
                    <a:p>
                      <a:r>
                        <a:rPr lang="id-ID" sz="1600" dirty="0"/>
                        <a:t>Tabel Depositor </a:t>
                      </a:r>
                    </a:p>
                  </a:txBody>
                  <a:tcPr/>
                </a:tc>
                <a:tc>
                  <a:txBody>
                    <a:bodyPr/>
                    <a:lstStyle/>
                    <a:p>
                      <a:r>
                        <a:rPr lang="id-ID" sz="1600" dirty="0"/>
                        <a:t>customer-id</a:t>
                      </a:r>
                    </a:p>
                    <a:p>
                      <a:r>
                        <a:rPr lang="id-ID" sz="1600" dirty="0"/>
                        <a:t>account-number</a:t>
                      </a:r>
                    </a:p>
                  </a:txBody>
                  <a:tcPr/>
                </a:tc>
                <a:tc>
                  <a:txBody>
                    <a:bodyPr/>
                    <a:lstStyle/>
                    <a:p>
                      <a:pPr algn="ctr"/>
                      <a:r>
                        <a:rPr lang="id-ID" sz="1600" dirty="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600" dirty="0"/>
                        <a:t>Baris 1 – Baris 8</a:t>
                      </a:r>
                    </a:p>
                    <a:p>
                      <a:endParaRPr lang="id-ID" sz="1600" dirty="0"/>
                    </a:p>
                  </a:txBody>
                  <a:tcPr/>
                </a:tc>
                <a:tc>
                  <a:txBody>
                    <a:bodyPr/>
                    <a:lstStyle/>
                    <a:p>
                      <a:pPr algn="ctr"/>
                      <a:r>
                        <a:rPr lang="id-ID" sz="1600" dirty="0"/>
                        <a:t>8</a:t>
                      </a:r>
                    </a:p>
                  </a:txBody>
                  <a:tcPr/>
                </a:tc>
                <a:extLst>
                  <a:ext uri="{0D108BD9-81ED-4DB2-BD59-A6C34878D82A}">
                    <a16:rowId xmlns:a16="http://schemas.microsoft.com/office/drawing/2014/main" val="10002"/>
                  </a:ext>
                </a:extLst>
              </a:tr>
              <a:tr h="475879">
                <a:tc>
                  <a:txBody>
                    <a:bodyPr/>
                    <a:lstStyle/>
                    <a:p>
                      <a:r>
                        <a:rPr lang="id-ID" sz="1600" dirty="0"/>
                        <a:t>Tabel Account</a:t>
                      </a:r>
                    </a:p>
                  </a:txBody>
                  <a:tcPr/>
                </a:tc>
                <a:tc>
                  <a:txBody>
                    <a:bodyPr/>
                    <a:lstStyle/>
                    <a:p>
                      <a:r>
                        <a:rPr lang="id-ID" sz="1600" dirty="0"/>
                        <a:t>account-number</a:t>
                      </a:r>
                    </a:p>
                    <a:p>
                      <a:r>
                        <a:rPr lang="id-ID" sz="1600" dirty="0"/>
                        <a:t>balance</a:t>
                      </a:r>
                    </a:p>
                  </a:txBody>
                  <a:tcPr/>
                </a:tc>
                <a:tc>
                  <a:txBody>
                    <a:bodyPr/>
                    <a:lstStyle/>
                    <a:p>
                      <a:pPr algn="ctr"/>
                      <a:r>
                        <a:rPr lang="id-ID" sz="1600" dirty="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600" dirty="0"/>
                        <a:t>Baris 1 – Baris 7</a:t>
                      </a:r>
                    </a:p>
                    <a:p>
                      <a:endParaRPr lang="id-ID" sz="1600" dirty="0"/>
                    </a:p>
                  </a:txBody>
                  <a:tcPr/>
                </a:tc>
                <a:tc>
                  <a:txBody>
                    <a:bodyPr/>
                    <a:lstStyle/>
                    <a:p>
                      <a:pPr algn="ctr"/>
                      <a:r>
                        <a:rPr lang="id-ID" sz="1600" dirty="0"/>
                        <a:t>7</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594190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Relasi basis data</a:t>
            </a:r>
          </a:p>
        </p:txBody>
      </p:sp>
      <p:sp>
        <p:nvSpPr>
          <p:cNvPr id="3" name="Text Placeholder 2"/>
          <p:cNvSpPr>
            <a:spLocks noGrp="1"/>
          </p:cNvSpPr>
          <p:nvPr>
            <p:ph type="body" sz="half" idx="1"/>
          </p:nvPr>
        </p:nvSpPr>
        <p:spPr>
          <a:xfrm>
            <a:off x="1981200" y="1600200"/>
            <a:ext cx="8229600" cy="4637112"/>
          </a:xfrm>
        </p:spPr>
        <p:txBody>
          <a:bodyPr/>
          <a:lstStyle/>
          <a:p>
            <a:r>
              <a:rPr lang="id-ID" dirty="0"/>
              <a:t>Skema Relasi</a:t>
            </a:r>
          </a:p>
          <a:p>
            <a:pPr marL="114300" indent="0">
              <a:buNone/>
            </a:pPr>
            <a:r>
              <a:rPr lang="id-ID" dirty="0"/>
              <a:t>   Nama relasi didefinisikan oleh himpunan pasangan </a:t>
            </a:r>
          </a:p>
          <a:p>
            <a:pPr marL="114300" indent="0">
              <a:buNone/>
            </a:pPr>
            <a:r>
              <a:rPr lang="id-ID" dirty="0"/>
              <a:t>   atribut dan nama domain</a:t>
            </a:r>
          </a:p>
          <a:p>
            <a:r>
              <a:rPr lang="id-ID" dirty="0"/>
              <a:t>Skema Basis Data relational</a:t>
            </a:r>
          </a:p>
          <a:p>
            <a:pPr marL="114300" indent="0">
              <a:buNone/>
            </a:pPr>
            <a:r>
              <a:rPr lang="id-ID" dirty="0"/>
              <a:t>   Himpunan skema relasi dengan nama yang </a:t>
            </a:r>
          </a:p>
          <a:p>
            <a:pPr marL="114300" indent="0">
              <a:buNone/>
            </a:pPr>
            <a:r>
              <a:rPr lang="id-ID" dirty="0"/>
              <a:t>   berbeda</a:t>
            </a:r>
          </a:p>
        </p:txBody>
      </p:sp>
      <p:sp>
        <p:nvSpPr>
          <p:cNvPr id="5" name="Slide Number Placeholder 4"/>
          <p:cNvSpPr>
            <a:spLocks noGrp="1"/>
          </p:cNvSpPr>
          <p:nvPr>
            <p:ph type="sldNum" sz="quarter" idx="12"/>
          </p:nvPr>
        </p:nvSpPr>
        <p:spPr/>
        <p:txBody>
          <a:bodyPr/>
          <a:lstStyle/>
          <a:p>
            <a:fld id="{7E9149E6-1C22-4600-9C52-8189EF0840D4}" type="slidenum">
              <a:rPr lang="en-US">
                <a:solidFill>
                  <a:srgbClr val="2F5897"/>
                </a:solidFill>
                <a:latin typeface="Century Gothic"/>
              </a:rPr>
              <a:pPr/>
              <a:t>12</a:t>
            </a:fld>
            <a:endParaRPr lang="en-US">
              <a:solidFill>
                <a:srgbClr val="2F5897"/>
              </a:solidFill>
              <a:latin typeface="Century Gothic"/>
            </a:endParaRPr>
          </a:p>
        </p:txBody>
      </p:sp>
    </p:spTree>
    <p:extLst>
      <p:ext uri="{BB962C8B-B14F-4D97-AF65-F5344CB8AC3E}">
        <p14:creationId xmlns:p14="http://schemas.microsoft.com/office/powerpoint/2010/main" val="1837010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Sifat-sifat relasi</a:t>
            </a:r>
          </a:p>
        </p:txBody>
      </p:sp>
      <p:sp>
        <p:nvSpPr>
          <p:cNvPr id="3" name="Text Placeholder 2"/>
          <p:cNvSpPr>
            <a:spLocks noGrp="1"/>
          </p:cNvSpPr>
          <p:nvPr>
            <p:ph type="body" sz="half" idx="1"/>
          </p:nvPr>
        </p:nvSpPr>
        <p:spPr>
          <a:xfrm>
            <a:off x="1981200" y="1600200"/>
            <a:ext cx="8229600" cy="4709120"/>
          </a:xfrm>
        </p:spPr>
        <p:txBody>
          <a:bodyPr/>
          <a:lstStyle/>
          <a:p>
            <a:r>
              <a:rPr lang="id-ID" dirty="0"/>
              <a:t>Nama relasi berbeda satu sama lain dalam skema relasional</a:t>
            </a:r>
          </a:p>
          <a:p>
            <a:r>
              <a:rPr lang="id-ID" dirty="0"/>
              <a:t>Setiap sel(baris,kolom) dari relasi berisi satu nilai atomik atau nilai tunggal</a:t>
            </a:r>
          </a:p>
          <a:p>
            <a:r>
              <a:rPr lang="id-ID" dirty="0"/>
              <a:t>Setiap atribut memiliki nama yang berbeda</a:t>
            </a:r>
          </a:p>
          <a:p>
            <a:r>
              <a:rPr lang="id-ID" dirty="0"/>
              <a:t>Nilai suatu atribut berasal dari domain yang sama</a:t>
            </a:r>
          </a:p>
          <a:p>
            <a:r>
              <a:rPr lang="id-ID" dirty="0"/>
              <a:t>Setiap </a:t>
            </a:r>
            <a:r>
              <a:rPr lang="id-ID" i="1" dirty="0"/>
              <a:t>tuple</a:t>
            </a:r>
            <a:r>
              <a:rPr lang="id-ID" dirty="0"/>
              <a:t> adalah berbeda, dan tidak ada duplikasi </a:t>
            </a:r>
            <a:r>
              <a:rPr lang="id-ID" i="1" dirty="0"/>
              <a:t>tuple</a:t>
            </a:r>
          </a:p>
        </p:txBody>
      </p:sp>
      <p:sp>
        <p:nvSpPr>
          <p:cNvPr id="5" name="Slide Number Placeholder 4"/>
          <p:cNvSpPr>
            <a:spLocks noGrp="1"/>
          </p:cNvSpPr>
          <p:nvPr>
            <p:ph type="sldNum" sz="quarter" idx="12"/>
          </p:nvPr>
        </p:nvSpPr>
        <p:spPr/>
        <p:txBody>
          <a:bodyPr/>
          <a:lstStyle/>
          <a:p>
            <a:fld id="{7E9149E6-1C22-4600-9C52-8189EF0840D4}" type="slidenum">
              <a:rPr lang="en-US">
                <a:solidFill>
                  <a:srgbClr val="2F5897"/>
                </a:solidFill>
                <a:latin typeface="Century Gothic"/>
              </a:rPr>
              <a:pPr/>
              <a:t>13</a:t>
            </a:fld>
            <a:endParaRPr lang="en-US">
              <a:solidFill>
                <a:srgbClr val="2F5897"/>
              </a:solidFill>
              <a:latin typeface="Century Gothic"/>
            </a:endParaRPr>
          </a:p>
        </p:txBody>
      </p:sp>
    </p:spTree>
    <p:extLst>
      <p:ext uri="{BB962C8B-B14F-4D97-AF65-F5344CB8AC3E}">
        <p14:creationId xmlns:p14="http://schemas.microsoft.com/office/powerpoint/2010/main" val="2146280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4343400" y="787400"/>
            <a:ext cx="6110288" cy="5918200"/>
            <a:chOff x="1392" y="437"/>
            <a:chExt cx="3849" cy="3728"/>
          </a:xfrm>
        </p:grpSpPr>
        <p:sp>
          <p:nvSpPr>
            <p:cNvPr id="3" name="AutoShape 5"/>
            <p:cNvSpPr>
              <a:spLocks noChangeAspect="1" noChangeArrowheads="1" noTextEdit="1"/>
            </p:cNvSpPr>
            <p:nvPr/>
          </p:nvSpPr>
          <p:spPr bwMode="auto">
            <a:xfrm>
              <a:off x="1392" y="437"/>
              <a:ext cx="3744" cy="3728"/>
            </a:xfrm>
            <a:prstGeom prst="rect">
              <a:avLst/>
            </a:prstGeom>
            <a:noFill/>
            <a:ln w="9525">
              <a:noFill/>
              <a:miter lim="800000"/>
              <a:headEnd/>
              <a:tailEnd/>
            </a:ln>
          </p:spPr>
          <p:txBody>
            <a:bodyPr/>
            <a:lstStyle/>
            <a:p>
              <a:endParaRPr lang="en-US">
                <a:solidFill>
                  <a:prstClr val="black"/>
                </a:solidFill>
                <a:latin typeface="Century Gothic"/>
              </a:endParaRPr>
            </a:p>
          </p:txBody>
        </p:sp>
        <p:sp>
          <p:nvSpPr>
            <p:cNvPr id="4" name="Freeform 6"/>
            <p:cNvSpPr>
              <a:spLocks/>
            </p:cNvSpPr>
            <p:nvPr/>
          </p:nvSpPr>
          <p:spPr bwMode="auto">
            <a:xfrm>
              <a:off x="3861" y="464"/>
              <a:ext cx="983" cy="491"/>
            </a:xfrm>
            <a:custGeom>
              <a:avLst/>
              <a:gdLst>
                <a:gd name="T0" fmla="*/ 158 w 983"/>
                <a:gd name="T1" fmla="*/ 391 h 491"/>
                <a:gd name="T2" fmla="*/ 197 w 983"/>
                <a:gd name="T3" fmla="*/ 435 h 491"/>
                <a:gd name="T4" fmla="*/ 246 w 983"/>
                <a:gd name="T5" fmla="*/ 469 h 491"/>
                <a:gd name="T6" fmla="*/ 300 w 983"/>
                <a:gd name="T7" fmla="*/ 487 h 491"/>
                <a:gd name="T8" fmla="*/ 358 w 983"/>
                <a:gd name="T9" fmla="*/ 491 h 491"/>
                <a:gd name="T10" fmla="*/ 416 w 983"/>
                <a:gd name="T11" fmla="*/ 482 h 491"/>
                <a:gd name="T12" fmla="*/ 467 w 983"/>
                <a:gd name="T13" fmla="*/ 456 h 491"/>
                <a:gd name="T14" fmla="*/ 514 w 983"/>
                <a:gd name="T15" fmla="*/ 456 h 491"/>
                <a:gd name="T16" fmla="*/ 566 w 983"/>
                <a:gd name="T17" fmla="*/ 482 h 491"/>
                <a:gd name="T18" fmla="*/ 625 w 983"/>
                <a:gd name="T19" fmla="*/ 491 h 491"/>
                <a:gd name="T20" fmla="*/ 679 w 983"/>
                <a:gd name="T21" fmla="*/ 487 h 491"/>
                <a:gd name="T22" fmla="*/ 735 w 983"/>
                <a:gd name="T23" fmla="*/ 469 h 491"/>
                <a:gd name="T24" fmla="*/ 783 w 983"/>
                <a:gd name="T25" fmla="*/ 435 h 491"/>
                <a:gd name="T26" fmla="*/ 822 w 983"/>
                <a:gd name="T27" fmla="*/ 391 h 491"/>
                <a:gd name="T28" fmla="*/ 858 w 983"/>
                <a:gd name="T29" fmla="*/ 369 h 491"/>
                <a:gd name="T30" fmla="*/ 900 w 983"/>
                <a:gd name="T31" fmla="*/ 364 h 491"/>
                <a:gd name="T32" fmla="*/ 939 w 983"/>
                <a:gd name="T33" fmla="*/ 343 h 491"/>
                <a:gd name="T34" fmla="*/ 966 w 983"/>
                <a:gd name="T35" fmla="*/ 310 h 491"/>
                <a:gd name="T36" fmla="*/ 981 w 983"/>
                <a:gd name="T37" fmla="*/ 268 h 491"/>
                <a:gd name="T38" fmla="*/ 981 w 983"/>
                <a:gd name="T39" fmla="*/ 223 h 491"/>
                <a:gd name="T40" fmla="*/ 966 w 983"/>
                <a:gd name="T41" fmla="*/ 181 h 491"/>
                <a:gd name="T42" fmla="*/ 939 w 983"/>
                <a:gd name="T43" fmla="*/ 148 h 491"/>
                <a:gd name="T44" fmla="*/ 900 w 983"/>
                <a:gd name="T45" fmla="*/ 127 h 491"/>
                <a:gd name="T46" fmla="*/ 858 w 983"/>
                <a:gd name="T47" fmla="*/ 122 h 491"/>
                <a:gd name="T48" fmla="*/ 822 w 983"/>
                <a:gd name="T49" fmla="*/ 101 h 491"/>
                <a:gd name="T50" fmla="*/ 783 w 983"/>
                <a:gd name="T51" fmla="*/ 55 h 491"/>
                <a:gd name="T52" fmla="*/ 735 w 983"/>
                <a:gd name="T53" fmla="*/ 23 h 491"/>
                <a:gd name="T54" fmla="*/ 679 w 983"/>
                <a:gd name="T55" fmla="*/ 4 h 491"/>
                <a:gd name="T56" fmla="*/ 625 w 983"/>
                <a:gd name="T57" fmla="*/ 0 h 491"/>
                <a:gd name="T58" fmla="*/ 566 w 983"/>
                <a:gd name="T59" fmla="*/ 10 h 491"/>
                <a:gd name="T60" fmla="*/ 514 w 983"/>
                <a:gd name="T61" fmla="*/ 36 h 491"/>
                <a:gd name="T62" fmla="*/ 467 w 983"/>
                <a:gd name="T63" fmla="*/ 36 h 491"/>
                <a:gd name="T64" fmla="*/ 416 w 983"/>
                <a:gd name="T65" fmla="*/ 10 h 491"/>
                <a:gd name="T66" fmla="*/ 358 w 983"/>
                <a:gd name="T67" fmla="*/ 0 h 491"/>
                <a:gd name="T68" fmla="*/ 300 w 983"/>
                <a:gd name="T69" fmla="*/ 4 h 491"/>
                <a:gd name="T70" fmla="*/ 246 w 983"/>
                <a:gd name="T71" fmla="*/ 23 h 491"/>
                <a:gd name="T72" fmla="*/ 197 w 983"/>
                <a:gd name="T73" fmla="*/ 55 h 491"/>
                <a:gd name="T74" fmla="*/ 158 w 983"/>
                <a:gd name="T75" fmla="*/ 101 h 491"/>
                <a:gd name="T76" fmla="*/ 122 w 983"/>
                <a:gd name="T77" fmla="*/ 122 h 491"/>
                <a:gd name="T78" fmla="*/ 81 w 983"/>
                <a:gd name="T79" fmla="*/ 127 h 491"/>
                <a:gd name="T80" fmla="*/ 44 w 983"/>
                <a:gd name="T81" fmla="*/ 148 h 491"/>
                <a:gd name="T82" fmla="*/ 16 w 983"/>
                <a:gd name="T83" fmla="*/ 181 h 491"/>
                <a:gd name="T84" fmla="*/ 1 w 983"/>
                <a:gd name="T85" fmla="*/ 223 h 491"/>
                <a:gd name="T86" fmla="*/ 1 w 983"/>
                <a:gd name="T87" fmla="*/ 268 h 491"/>
                <a:gd name="T88" fmla="*/ 16 w 983"/>
                <a:gd name="T89" fmla="*/ 310 h 491"/>
                <a:gd name="T90" fmla="*/ 44 w 983"/>
                <a:gd name="T91" fmla="*/ 343 h 491"/>
                <a:gd name="T92" fmla="*/ 81 w 983"/>
                <a:gd name="T93" fmla="*/ 364 h 491"/>
                <a:gd name="T94" fmla="*/ 122 w 983"/>
                <a:gd name="T95" fmla="*/ 369 h 491"/>
                <a:gd name="T96" fmla="*/ 144 w 983"/>
                <a:gd name="T97" fmla="*/ 365 h 49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983"/>
                <a:gd name="T148" fmla="*/ 0 h 491"/>
                <a:gd name="T149" fmla="*/ 983 w 983"/>
                <a:gd name="T150" fmla="*/ 491 h 49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983" h="491">
                  <a:moveTo>
                    <a:pt x="144" y="365"/>
                  </a:moveTo>
                  <a:lnTo>
                    <a:pt x="158" y="391"/>
                  </a:lnTo>
                  <a:lnTo>
                    <a:pt x="177" y="415"/>
                  </a:lnTo>
                  <a:lnTo>
                    <a:pt x="197" y="435"/>
                  </a:lnTo>
                  <a:lnTo>
                    <a:pt x="221" y="454"/>
                  </a:lnTo>
                  <a:lnTo>
                    <a:pt x="246" y="469"/>
                  </a:lnTo>
                  <a:lnTo>
                    <a:pt x="274" y="479"/>
                  </a:lnTo>
                  <a:lnTo>
                    <a:pt x="300" y="487"/>
                  </a:lnTo>
                  <a:lnTo>
                    <a:pt x="330" y="491"/>
                  </a:lnTo>
                  <a:lnTo>
                    <a:pt x="358" y="491"/>
                  </a:lnTo>
                  <a:lnTo>
                    <a:pt x="386" y="489"/>
                  </a:lnTo>
                  <a:lnTo>
                    <a:pt x="416" y="482"/>
                  </a:lnTo>
                  <a:lnTo>
                    <a:pt x="442" y="471"/>
                  </a:lnTo>
                  <a:lnTo>
                    <a:pt x="467" y="456"/>
                  </a:lnTo>
                  <a:lnTo>
                    <a:pt x="491" y="438"/>
                  </a:lnTo>
                  <a:lnTo>
                    <a:pt x="514" y="456"/>
                  </a:lnTo>
                  <a:lnTo>
                    <a:pt x="541" y="471"/>
                  </a:lnTo>
                  <a:lnTo>
                    <a:pt x="566" y="482"/>
                  </a:lnTo>
                  <a:lnTo>
                    <a:pt x="594" y="489"/>
                  </a:lnTo>
                  <a:lnTo>
                    <a:pt x="625" y="491"/>
                  </a:lnTo>
                  <a:lnTo>
                    <a:pt x="651" y="491"/>
                  </a:lnTo>
                  <a:lnTo>
                    <a:pt x="679" y="487"/>
                  </a:lnTo>
                  <a:lnTo>
                    <a:pt x="707" y="479"/>
                  </a:lnTo>
                  <a:lnTo>
                    <a:pt x="735" y="469"/>
                  </a:lnTo>
                  <a:lnTo>
                    <a:pt x="759" y="454"/>
                  </a:lnTo>
                  <a:lnTo>
                    <a:pt x="783" y="435"/>
                  </a:lnTo>
                  <a:lnTo>
                    <a:pt x="804" y="415"/>
                  </a:lnTo>
                  <a:lnTo>
                    <a:pt x="822" y="391"/>
                  </a:lnTo>
                  <a:lnTo>
                    <a:pt x="839" y="365"/>
                  </a:lnTo>
                  <a:lnTo>
                    <a:pt x="858" y="369"/>
                  </a:lnTo>
                  <a:lnTo>
                    <a:pt x="879" y="367"/>
                  </a:lnTo>
                  <a:lnTo>
                    <a:pt x="900" y="364"/>
                  </a:lnTo>
                  <a:lnTo>
                    <a:pt x="920" y="356"/>
                  </a:lnTo>
                  <a:lnTo>
                    <a:pt x="939" y="343"/>
                  </a:lnTo>
                  <a:lnTo>
                    <a:pt x="952" y="328"/>
                  </a:lnTo>
                  <a:lnTo>
                    <a:pt x="966" y="310"/>
                  </a:lnTo>
                  <a:lnTo>
                    <a:pt x="974" y="290"/>
                  </a:lnTo>
                  <a:lnTo>
                    <a:pt x="981" y="268"/>
                  </a:lnTo>
                  <a:lnTo>
                    <a:pt x="983" y="246"/>
                  </a:lnTo>
                  <a:lnTo>
                    <a:pt x="981" y="223"/>
                  </a:lnTo>
                  <a:lnTo>
                    <a:pt x="974" y="201"/>
                  </a:lnTo>
                  <a:lnTo>
                    <a:pt x="966" y="181"/>
                  </a:lnTo>
                  <a:lnTo>
                    <a:pt x="952" y="164"/>
                  </a:lnTo>
                  <a:lnTo>
                    <a:pt x="939" y="148"/>
                  </a:lnTo>
                  <a:lnTo>
                    <a:pt x="920" y="137"/>
                  </a:lnTo>
                  <a:lnTo>
                    <a:pt x="900" y="127"/>
                  </a:lnTo>
                  <a:lnTo>
                    <a:pt x="879" y="123"/>
                  </a:lnTo>
                  <a:lnTo>
                    <a:pt x="858" y="122"/>
                  </a:lnTo>
                  <a:lnTo>
                    <a:pt x="839" y="127"/>
                  </a:lnTo>
                  <a:lnTo>
                    <a:pt x="822" y="101"/>
                  </a:lnTo>
                  <a:lnTo>
                    <a:pt x="804" y="76"/>
                  </a:lnTo>
                  <a:lnTo>
                    <a:pt x="783" y="55"/>
                  </a:lnTo>
                  <a:lnTo>
                    <a:pt x="759" y="38"/>
                  </a:lnTo>
                  <a:lnTo>
                    <a:pt x="735" y="23"/>
                  </a:lnTo>
                  <a:lnTo>
                    <a:pt x="707" y="12"/>
                  </a:lnTo>
                  <a:lnTo>
                    <a:pt x="679" y="4"/>
                  </a:lnTo>
                  <a:lnTo>
                    <a:pt x="651" y="0"/>
                  </a:lnTo>
                  <a:lnTo>
                    <a:pt x="625" y="0"/>
                  </a:lnTo>
                  <a:lnTo>
                    <a:pt x="594" y="3"/>
                  </a:lnTo>
                  <a:lnTo>
                    <a:pt x="566" y="10"/>
                  </a:lnTo>
                  <a:lnTo>
                    <a:pt x="541" y="22"/>
                  </a:lnTo>
                  <a:lnTo>
                    <a:pt x="514" y="36"/>
                  </a:lnTo>
                  <a:lnTo>
                    <a:pt x="491" y="53"/>
                  </a:lnTo>
                  <a:lnTo>
                    <a:pt x="467" y="36"/>
                  </a:lnTo>
                  <a:lnTo>
                    <a:pt x="442" y="22"/>
                  </a:lnTo>
                  <a:lnTo>
                    <a:pt x="416" y="10"/>
                  </a:lnTo>
                  <a:lnTo>
                    <a:pt x="386" y="3"/>
                  </a:lnTo>
                  <a:lnTo>
                    <a:pt x="358" y="0"/>
                  </a:lnTo>
                  <a:lnTo>
                    <a:pt x="330" y="0"/>
                  </a:lnTo>
                  <a:lnTo>
                    <a:pt x="300" y="4"/>
                  </a:lnTo>
                  <a:lnTo>
                    <a:pt x="274" y="12"/>
                  </a:lnTo>
                  <a:lnTo>
                    <a:pt x="246" y="23"/>
                  </a:lnTo>
                  <a:lnTo>
                    <a:pt x="221" y="38"/>
                  </a:lnTo>
                  <a:lnTo>
                    <a:pt x="197" y="55"/>
                  </a:lnTo>
                  <a:lnTo>
                    <a:pt x="177" y="76"/>
                  </a:lnTo>
                  <a:lnTo>
                    <a:pt x="158" y="101"/>
                  </a:lnTo>
                  <a:lnTo>
                    <a:pt x="144" y="127"/>
                  </a:lnTo>
                  <a:lnTo>
                    <a:pt x="122" y="122"/>
                  </a:lnTo>
                  <a:lnTo>
                    <a:pt x="102" y="123"/>
                  </a:lnTo>
                  <a:lnTo>
                    <a:pt x="81" y="127"/>
                  </a:lnTo>
                  <a:lnTo>
                    <a:pt x="61" y="137"/>
                  </a:lnTo>
                  <a:lnTo>
                    <a:pt x="44" y="148"/>
                  </a:lnTo>
                  <a:lnTo>
                    <a:pt x="29" y="164"/>
                  </a:lnTo>
                  <a:lnTo>
                    <a:pt x="16" y="181"/>
                  </a:lnTo>
                  <a:lnTo>
                    <a:pt x="5" y="201"/>
                  </a:lnTo>
                  <a:lnTo>
                    <a:pt x="1" y="223"/>
                  </a:lnTo>
                  <a:lnTo>
                    <a:pt x="0" y="246"/>
                  </a:lnTo>
                  <a:lnTo>
                    <a:pt x="1" y="268"/>
                  </a:lnTo>
                  <a:lnTo>
                    <a:pt x="5" y="290"/>
                  </a:lnTo>
                  <a:lnTo>
                    <a:pt x="16" y="310"/>
                  </a:lnTo>
                  <a:lnTo>
                    <a:pt x="29" y="328"/>
                  </a:lnTo>
                  <a:lnTo>
                    <a:pt x="44" y="343"/>
                  </a:lnTo>
                  <a:lnTo>
                    <a:pt x="61" y="356"/>
                  </a:lnTo>
                  <a:lnTo>
                    <a:pt x="81" y="364"/>
                  </a:lnTo>
                  <a:lnTo>
                    <a:pt x="102" y="367"/>
                  </a:lnTo>
                  <a:lnTo>
                    <a:pt x="122" y="369"/>
                  </a:lnTo>
                  <a:lnTo>
                    <a:pt x="144" y="365"/>
                  </a:lnTo>
                  <a:close/>
                </a:path>
              </a:pathLst>
            </a:custGeom>
            <a:solidFill>
              <a:srgbClr val="FFFFFF"/>
            </a:solidFill>
            <a:ln w="9525">
              <a:noFill/>
              <a:round/>
              <a:headEnd/>
              <a:tailEnd/>
            </a:ln>
          </p:spPr>
          <p:txBody>
            <a:bodyPr/>
            <a:lstStyle/>
            <a:p>
              <a:endParaRPr lang="en-US">
                <a:solidFill>
                  <a:prstClr val="black"/>
                </a:solidFill>
                <a:latin typeface="Century Gothic"/>
              </a:endParaRPr>
            </a:p>
          </p:txBody>
        </p:sp>
        <p:sp>
          <p:nvSpPr>
            <p:cNvPr id="5" name="Freeform 7"/>
            <p:cNvSpPr>
              <a:spLocks/>
            </p:cNvSpPr>
            <p:nvPr/>
          </p:nvSpPr>
          <p:spPr bwMode="auto">
            <a:xfrm>
              <a:off x="3861" y="464"/>
              <a:ext cx="983" cy="491"/>
            </a:xfrm>
            <a:custGeom>
              <a:avLst/>
              <a:gdLst>
                <a:gd name="T0" fmla="*/ 158 w 983"/>
                <a:gd name="T1" fmla="*/ 391 h 491"/>
                <a:gd name="T2" fmla="*/ 197 w 983"/>
                <a:gd name="T3" fmla="*/ 435 h 491"/>
                <a:gd name="T4" fmla="*/ 246 w 983"/>
                <a:gd name="T5" fmla="*/ 469 h 491"/>
                <a:gd name="T6" fmla="*/ 300 w 983"/>
                <a:gd name="T7" fmla="*/ 487 h 491"/>
                <a:gd name="T8" fmla="*/ 358 w 983"/>
                <a:gd name="T9" fmla="*/ 491 h 491"/>
                <a:gd name="T10" fmla="*/ 416 w 983"/>
                <a:gd name="T11" fmla="*/ 482 h 491"/>
                <a:gd name="T12" fmla="*/ 467 w 983"/>
                <a:gd name="T13" fmla="*/ 456 h 491"/>
                <a:gd name="T14" fmla="*/ 514 w 983"/>
                <a:gd name="T15" fmla="*/ 456 h 491"/>
                <a:gd name="T16" fmla="*/ 566 w 983"/>
                <a:gd name="T17" fmla="*/ 482 h 491"/>
                <a:gd name="T18" fmla="*/ 625 w 983"/>
                <a:gd name="T19" fmla="*/ 491 h 491"/>
                <a:gd name="T20" fmla="*/ 679 w 983"/>
                <a:gd name="T21" fmla="*/ 487 h 491"/>
                <a:gd name="T22" fmla="*/ 735 w 983"/>
                <a:gd name="T23" fmla="*/ 469 h 491"/>
                <a:gd name="T24" fmla="*/ 783 w 983"/>
                <a:gd name="T25" fmla="*/ 435 h 491"/>
                <a:gd name="T26" fmla="*/ 822 w 983"/>
                <a:gd name="T27" fmla="*/ 391 h 491"/>
                <a:gd name="T28" fmla="*/ 858 w 983"/>
                <a:gd name="T29" fmla="*/ 369 h 491"/>
                <a:gd name="T30" fmla="*/ 900 w 983"/>
                <a:gd name="T31" fmla="*/ 364 h 491"/>
                <a:gd name="T32" fmla="*/ 939 w 983"/>
                <a:gd name="T33" fmla="*/ 343 h 491"/>
                <a:gd name="T34" fmla="*/ 966 w 983"/>
                <a:gd name="T35" fmla="*/ 310 h 491"/>
                <a:gd name="T36" fmla="*/ 981 w 983"/>
                <a:gd name="T37" fmla="*/ 268 h 491"/>
                <a:gd name="T38" fmla="*/ 981 w 983"/>
                <a:gd name="T39" fmla="*/ 223 h 491"/>
                <a:gd name="T40" fmla="*/ 966 w 983"/>
                <a:gd name="T41" fmla="*/ 181 h 491"/>
                <a:gd name="T42" fmla="*/ 939 w 983"/>
                <a:gd name="T43" fmla="*/ 148 h 491"/>
                <a:gd name="T44" fmla="*/ 900 w 983"/>
                <a:gd name="T45" fmla="*/ 127 h 491"/>
                <a:gd name="T46" fmla="*/ 858 w 983"/>
                <a:gd name="T47" fmla="*/ 122 h 491"/>
                <a:gd name="T48" fmla="*/ 822 w 983"/>
                <a:gd name="T49" fmla="*/ 101 h 491"/>
                <a:gd name="T50" fmla="*/ 783 w 983"/>
                <a:gd name="T51" fmla="*/ 55 h 491"/>
                <a:gd name="T52" fmla="*/ 735 w 983"/>
                <a:gd name="T53" fmla="*/ 23 h 491"/>
                <a:gd name="T54" fmla="*/ 679 w 983"/>
                <a:gd name="T55" fmla="*/ 4 h 491"/>
                <a:gd name="T56" fmla="*/ 625 w 983"/>
                <a:gd name="T57" fmla="*/ 0 h 491"/>
                <a:gd name="T58" fmla="*/ 566 w 983"/>
                <a:gd name="T59" fmla="*/ 10 h 491"/>
                <a:gd name="T60" fmla="*/ 514 w 983"/>
                <a:gd name="T61" fmla="*/ 36 h 491"/>
                <a:gd name="T62" fmla="*/ 467 w 983"/>
                <a:gd name="T63" fmla="*/ 36 h 491"/>
                <a:gd name="T64" fmla="*/ 416 w 983"/>
                <a:gd name="T65" fmla="*/ 10 h 491"/>
                <a:gd name="T66" fmla="*/ 358 w 983"/>
                <a:gd name="T67" fmla="*/ 0 h 491"/>
                <a:gd name="T68" fmla="*/ 300 w 983"/>
                <a:gd name="T69" fmla="*/ 4 h 491"/>
                <a:gd name="T70" fmla="*/ 246 w 983"/>
                <a:gd name="T71" fmla="*/ 23 h 491"/>
                <a:gd name="T72" fmla="*/ 197 w 983"/>
                <a:gd name="T73" fmla="*/ 55 h 491"/>
                <a:gd name="T74" fmla="*/ 158 w 983"/>
                <a:gd name="T75" fmla="*/ 101 h 491"/>
                <a:gd name="T76" fmla="*/ 122 w 983"/>
                <a:gd name="T77" fmla="*/ 122 h 491"/>
                <a:gd name="T78" fmla="*/ 81 w 983"/>
                <a:gd name="T79" fmla="*/ 127 h 491"/>
                <a:gd name="T80" fmla="*/ 44 w 983"/>
                <a:gd name="T81" fmla="*/ 148 h 491"/>
                <a:gd name="T82" fmla="*/ 16 w 983"/>
                <a:gd name="T83" fmla="*/ 181 h 491"/>
                <a:gd name="T84" fmla="*/ 1 w 983"/>
                <a:gd name="T85" fmla="*/ 223 h 491"/>
                <a:gd name="T86" fmla="*/ 1 w 983"/>
                <a:gd name="T87" fmla="*/ 268 h 491"/>
                <a:gd name="T88" fmla="*/ 16 w 983"/>
                <a:gd name="T89" fmla="*/ 310 h 491"/>
                <a:gd name="T90" fmla="*/ 44 w 983"/>
                <a:gd name="T91" fmla="*/ 343 h 491"/>
                <a:gd name="T92" fmla="*/ 81 w 983"/>
                <a:gd name="T93" fmla="*/ 364 h 491"/>
                <a:gd name="T94" fmla="*/ 122 w 983"/>
                <a:gd name="T95" fmla="*/ 369 h 491"/>
                <a:gd name="T96" fmla="*/ 144 w 983"/>
                <a:gd name="T97" fmla="*/ 365 h 49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983"/>
                <a:gd name="T148" fmla="*/ 0 h 491"/>
                <a:gd name="T149" fmla="*/ 983 w 983"/>
                <a:gd name="T150" fmla="*/ 491 h 49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983" h="491">
                  <a:moveTo>
                    <a:pt x="144" y="365"/>
                  </a:moveTo>
                  <a:lnTo>
                    <a:pt x="158" y="391"/>
                  </a:lnTo>
                  <a:lnTo>
                    <a:pt x="177" y="415"/>
                  </a:lnTo>
                  <a:lnTo>
                    <a:pt x="197" y="435"/>
                  </a:lnTo>
                  <a:lnTo>
                    <a:pt x="221" y="454"/>
                  </a:lnTo>
                  <a:lnTo>
                    <a:pt x="246" y="469"/>
                  </a:lnTo>
                  <a:lnTo>
                    <a:pt x="274" y="479"/>
                  </a:lnTo>
                  <a:lnTo>
                    <a:pt x="300" y="487"/>
                  </a:lnTo>
                  <a:lnTo>
                    <a:pt x="330" y="491"/>
                  </a:lnTo>
                  <a:lnTo>
                    <a:pt x="358" y="491"/>
                  </a:lnTo>
                  <a:lnTo>
                    <a:pt x="386" y="489"/>
                  </a:lnTo>
                  <a:lnTo>
                    <a:pt x="416" y="482"/>
                  </a:lnTo>
                  <a:lnTo>
                    <a:pt x="442" y="471"/>
                  </a:lnTo>
                  <a:lnTo>
                    <a:pt x="467" y="456"/>
                  </a:lnTo>
                  <a:lnTo>
                    <a:pt x="491" y="438"/>
                  </a:lnTo>
                  <a:lnTo>
                    <a:pt x="514" y="456"/>
                  </a:lnTo>
                  <a:lnTo>
                    <a:pt x="541" y="471"/>
                  </a:lnTo>
                  <a:lnTo>
                    <a:pt x="566" y="482"/>
                  </a:lnTo>
                  <a:lnTo>
                    <a:pt x="594" y="489"/>
                  </a:lnTo>
                  <a:lnTo>
                    <a:pt x="625" y="491"/>
                  </a:lnTo>
                  <a:lnTo>
                    <a:pt x="651" y="491"/>
                  </a:lnTo>
                  <a:lnTo>
                    <a:pt x="679" y="487"/>
                  </a:lnTo>
                  <a:lnTo>
                    <a:pt x="707" y="479"/>
                  </a:lnTo>
                  <a:lnTo>
                    <a:pt x="735" y="469"/>
                  </a:lnTo>
                  <a:lnTo>
                    <a:pt x="759" y="454"/>
                  </a:lnTo>
                  <a:lnTo>
                    <a:pt x="783" y="435"/>
                  </a:lnTo>
                  <a:lnTo>
                    <a:pt x="804" y="415"/>
                  </a:lnTo>
                  <a:lnTo>
                    <a:pt x="822" y="391"/>
                  </a:lnTo>
                  <a:lnTo>
                    <a:pt x="839" y="365"/>
                  </a:lnTo>
                  <a:lnTo>
                    <a:pt x="858" y="369"/>
                  </a:lnTo>
                  <a:lnTo>
                    <a:pt x="879" y="367"/>
                  </a:lnTo>
                  <a:lnTo>
                    <a:pt x="900" y="364"/>
                  </a:lnTo>
                  <a:lnTo>
                    <a:pt x="920" y="356"/>
                  </a:lnTo>
                  <a:lnTo>
                    <a:pt x="939" y="343"/>
                  </a:lnTo>
                  <a:lnTo>
                    <a:pt x="952" y="328"/>
                  </a:lnTo>
                  <a:lnTo>
                    <a:pt x="966" y="310"/>
                  </a:lnTo>
                  <a:lnTo>
                    <a:pt x="974" y="290"/>
                  </a:lnTo>
                  <a:lnTo>
                    <a:pt x="981" y="268"/>
                  </a:lnTo>
                  <a:lnTo>
                    <a:pt x="983" y="246"/>
                  </a:lnTo>
                  <a:lnTo>
                    <a:pt x="981" y="223"/>
                  </a:lnTo>
                  <a:lnTo>
                    <a:pt x="974" y="201"/>
                  </a:lnTo>
                  <a:lnTo>
                    <a:pt x="966" y="181"/>
                  </a:lnTo>
                  <a:lnTo>
                    <a:pt x="952" y="164"/>
                  </a:lnTo>
                  <a:lnTo>
                    <a:pt x="939" y="148"/>
                  </a:lnTo>
                  <a:lnTo>
                    <a:pt x="920" y="137"/>
                  </a:lnTo>
                  <a:lnTo>
                    <a:pt x="900" y="127"/>
                  </a:lnTo>
                  <a:lnTo>
                    <a:pt x="879" y="123"/>
                  </a:lnTo>
                  <a:lnTo>
                    <a:pt x="858" y="122"/>
                  </a:lnTo>
                  <a:lnTo>
                    <a:pt x="839" y="127"/>
                  </a:lnTo>
                  <a:lnTo>
                    <a:pt x="822" y="101"/>
                  </a:lnTo>
                  <a:lnTo>
                    <a:pt x="804" y="76"/>
                  </a:lnTo>
                  <a:lnTo>
                    <a:pt x="783" y="55"/>
                  </a:lnTo>
                  <a:lnTo>
                    <a:pt x="759" y="38"/>
                  </a:lnTo>
                  <a:lnTo>
                    <a:pt x="735" y="23"/>
                  </a:lnTo>
                  <a:lnTo>
                    <a:pt x="707" y="12"/>
                  </a:lnTo>
                  <a:lnTo>
                    <a:pt x="679" y="4"/>
                  </a:lnTo>
                  <a:lnTo>
                    <a:pt x="651" y="0"/>
                  </a:lnTo>
                  <a:lnTo>
                    <a:pt x="625" y="0"/>
                  </a:lnTo>
                  <a:lnTo>
                    <a:pt x="594" y="3"/>
                  </a:lnTo>
                  <a:lnTo>
                    <a:pt x="566" y="10"/>
                  </a:lnTo>
                  <a:lnTo>
                    <a:pt x="541" y="22"/>
                  </a:lnTo>
                  <a:lnTo>
                    <a:pt x="514" y="36"/>
                  </a:lnTo>
                  <a:lnTo>
                    <a:pt x="491" y="53"/>
                  </a:lnTo>
                  <a:lnTo>
                    <a:pt x="467" y="36"/>
                  </a:lnTo>
                  <a:lnTo>
                    <a:pt x="442" y="22"/>
                  </a:lnTo>
                  <a:lnTo>
                    <a:pt x="416" y="10"/>
                  </a:lnTo>
                  <a:lnTo>
                    <a:pt x="386" y="3"/>
                  </a:lnTo>
                  <a:lnTo>
                    <a:pt x="358" y="0"/>
                  </a:lnTo>
                  <a:lnTo>
                    <a:pt x="330" y="0"/>
                  </a:lnTo>
                  <a:lnTo>
                    <a:pt x="300" y="4"/>
                  </a:lnTo>
                  <a:lnTo>
                    <a:pt x="274" y="12"/>
                  </a:lnTo>
                  <a:lnTo>
                    <a:pt x="246" y="23"/>
                  </a:lnTo>
                  <a:lnTo>
                    <a:pt x="221" y="38"/>
                  </a:lnTo>
                  <a:lnTo>
                    <a:pt x="197" y="55"/>
                  </a:lnTo>
                  <a:lnTo>
                    <a:pt x="177" y="76"/>
                  </a:lnTo>
                  <a:lnTo>
                    <a:pt x="158" y="101"/>
                  </a:lnTo>
                  <a:lnTo>
                    <a:pt x="144" y="127"/>
                  </a:lnTo>
                  <a:lnTo>
                    <a:pt x="122" y="122"/>
                  </a:lnTo>
                  <a:lnTo>
                    <a:pt x="102" y="123"/>
                  </a:lnTo>
                  <a:lnTo>
                    <a:pt x="81" y="127"/>
                  </a:lnTo>
                  <a:lnTo>
                    <a:pt x="61" y="137"/>
                  </a:lnTo>
                  <a:lnTo>
                    <a:pt x="44" y="148"/>
                  </a:lnTo>
                  <a:lnTo>
                    <a:pt x="29" y="164"/>
                  </a:lnTo>
                  <a:lnTo>
                    <a:pt x="16" y="181"/>
                  </a:lnTo>
                  <a:lnTo>
                    <a:pt x="5" y="201"/>
                  </a:lnTo>
                  <a:lnTo>
                    <a:pt x="1" y="223"/>
                  </a:lnTo>
                  <a:lnTo>
                    <a:pt x="0" y="246"/>
                  </a:lnTo>
                  <a:lnTo>
                    <a:pt x="1" y="268"/>
                  </a:lnTo>
                  <a:lnTo>
                    <a:pt x="5" y="290"/>
                  </a:lnTo>
                  <a:lnTo>
                    <a:pt x="16" y="310"/>
                  </a:lnTo>
                  <a:lnTo>
                    <a:pt x="29" y="328"/>
                  </a:lnTo>
                  <a:lnTo>
                    <a:pt x="44" y="343"/>
                  </a:lnTo>
                  <a:lnTo>
                    <a:pt x="61" y="356"/>
                  </a:lnTo>
                  <a:lnTo>
                    <a:pt x="81" y="364"/>
                  </a:lnTo>
                  <a:lnTo>
                    <a:pt x="102" y="367"/>
                  </a:lnTo>
                  <a:lnTo>
                    <a:pt x="122" y="369"/>
                  </a:lnTo>
                  <a:lnTo>
                    <a:pt x="144" y="365"/>
                  </a:lnTo>
                  <a:close/>
                </a:path>
              </a:pathLst>
            </a:custGeom>
            <a:noFill/>
            <a:ln w="26988" cap="rnd">
              <a:solidFill>
                <a:srgbClr val="000000"/>
              </a:solidFill>
              <a:round/>
              <a:headEnd/>
              <a:tailEnd/>
            </a:ln>
          </p:spPr>
          <p:txBody>
            <a:bodyPr/>
            <a:lstStyle/>
            <a:p>
              <a:endParaRPr lang="en-US">
                <a:solidFill>
                  <a:prstClr val="black"/>
                </a:solidFill>
                <a:latin typeface="Century Gothic"/>
              </a:endParaRPr>
            </a:p>
          </p:txBody>
        </p:sp>
        <p:sp>
          <p:nvSpPr>
            <p:cNvPr id="6" name="Rectangle 8"/>
            <p:cNvSpPr>
              <a:spLocks noChangeArrowheads="1"/>
            </p:cNvSpPr>
            <p:nvPr/>
          </p:nvSpPr>
          <p:spPr bwMode="auto">
            <a:xfrm>
              <a:off x="4187" y="665"/>
              <a:ext cx="372" cy="97"/>
            </a:xfrm>
            <a:prstGeom prst="rect">
              <a:avLst/>
            </a:prstGeom>
            <a:noFill/>
            <a:ln w="9525">
              <a:noFill/>
              <a:miter lim="800000"/>
              <a:headEnd/>
              <a:tailEnd/>
            </a:ln>
          </p:spPr>
          <p:txBody>
            <a:bodyPr wrap="none" lIns="0" tIns="0" rIns="0" bIns="0">
              <a:spAutoFit/>
            </a:bodyPr>
            <a:lstStyle/>
            <a:p>
              <a:pPr marL="533400" indent="-533400">
                <a:spcBef>
                  <a:spcPct val="20000"/>
                </a:spcBef>
              </a:pPr>
              <a:r>
                <a:rPr lang="en-US" sz="1000">
                  <a:solidFill>
                    <a:prstClr val="black"/>
                  </a:solidFill>
                  <a:latin typeface="Century Gothic"/>
                </a:rPr>
                <a:t>Miniworld</a:t>
              </a:r>
              <a:endParaRPr lang="en-US" sz="2800">
                <a:solidFill>
                  <a:prstClr val="black"/>
                </a:solidFill>
                <a:latin typeface="Times New Roman" pitchFamily="18" charset="0"/>
              </a:endParaRPr>
            </a:p>
          </p:txBody>
        </p:sp>
        <p:sp>
          <p:nvSpPr>
            <p:cNvPr id="7" name="Rectangle 9"/>
            <p:cNvSpPr>
              <a:spLocks noChangeArrowheads="1"/>
            </p:cNvSpPr>
            <p:nvPr/>
          </p:nvSpPr>
          <p:spPr bwMode="auto">
            <a:xfrm>
              <a:off x="3984" y="1140"/>
              <a:ext cx="737" cy="368"/>
            </a:xfrm>
            <a:prstGeom prst="rect">
              <a:avLst/>
            </a:prstGeom>
            <a:solidFill>
              <a:srgbClr val="FFFFFF"/>
            </a:solidFill>
            <a:ln w="9525">
              <a:noFill/>
              <a:miter lim="800000"/>
              <a:headEnd/>
              <a:tailEnd/>
            </a:ln>
          </p:spPr>
          <p:txBody>
            <a:bodyPr/>
            <a:lstStyle/>
            <a:p>
              <a:endParaRPr lang="en-US">
                <a:solidFill>
                  <a:prstClr val="black"/>
                </a:solidFill>
                <a:latin typeface="Century Gothic"/>
              </a:endParaRPr>
            </a:p>
          </p:txBody>
        </p:sp>
        <p:sp>
          <p:nvSpPr>
            <p:cNvPr id="8" name="Rectangle 10"/>
            <p:cNvSpPr>
              <a:spLocks noChangeArrowheads="1"/>
            </p:cNvSpPr>
            <p:nvPr/>
          </p:nvSpPr>
          <p:spPr bwMode="auto">
            <a:xfrm>
              <a:off x="3984" y="1140"/>
              <a:ext cx="737" cy="368"/>
            </a:xfrm>
            <a:prstGeom prst="rect">
              <a:avLst/>
            </a:prstGeom>
            <a:noFill/>
            <a:ln w="3175" cap="rnd">
              <a:solidFill>
                <a:srgbClr val="000000"/>
              </a:solidFill>
              <a:round/>
              <a:headEnd/>
              <a:tailEnd/>
            </a:ln>
          </p:spPr>
          <p:txBody>
            <a:bodyPr/>
            <a:lstStyle/>
            <a:p>
              <a:endParaRPr lang="en-US">
                <a:solidFill>
                  <a:prstClr val="black"/>
                </a:solidFill>
                <a:latin typeface="Century Gothic"/>
              </a:endParaRPr>
            </a:p>
          </p:txBody>
        </p:sp>
        <p:sp>
          <p:nvSpPr>
            <p:cNvPr id="9" name="Rectangle 11"/>
            <p:cNvSpPr>
              <a:spLocks noChangeArrowheads="1"/>
            </p:cNvSpPr>
            <p:nvPr/>
          </p:nvSpPr>
          <p:spPr bwMode="auto">
            <a:xfrm>
              <a:off x="4038" y="1185"/>
              <a:ext cx="602" cy="97"/>
            </a:xfrm>
            <a:prstGeom prst="rect">
              <a:avLst/>
            </a:prstGeom>
            <a:noFill/>
            <a:ln w="9525">
              <a:noFill/>
              <a:miter lim="800000"/>
              <a:headEnd/>
              <a:tailEnd/>
            </a:ln>
          </p:spPr>
          <p:txBody>
            <a:bodyPr wrap="none" lIns="0" tIns="0" rIns="0" bIns="0">
              <a:spAutoFit/>
            </a:bodyPr>
            <a:lstStyle/>
            <a:p>
              <a:pPr marL="533400" indent="-533400">
                <a:spcBef>
                  <a:spcPct val="20000"/>
                </a:spcBef>
              </a:pPr>
              <a:r>
                <a:rPr lang="en-US" sz="1000">
                  <a:solidFill>
                    <a:prstClr val="black"/>
                  </a:solidFill>
                  <a:latin typeface="Century Gothic"/>
                </a:rPr>
                <a:t>REQUIREMENTS </a:t>
              </a:r>
              <a:endParaRPr lang="en-US" sz="2800">
                <a:solidFill>
                  <a:prstClr val="black"/>
                </a:solidFill>
                <a:latin typeface="Times New Roman" pitchFamily="18" charset="0"/>
              </a:endParaRPr>
            </a:p>
          </p:txBody>
        </p:sp>
        <p:sp>
          <p:nvSpPr>
            <p:cNvPr id="10" name="Rectangle 12"/>
            <p:cNvSpPr>
              <a:spLocks noChangeArrowheads="1"/>
            </p:cNvSpPr>
            <p:nvPr/>
          </p:nvSpPr>
          <p:spPr bwMode="auto">
            <a:xfrm>
              <a:off x="4064" y="1276"/>
              <a:ext cx="532" cy="96"/>
            </a:xfrm>
            <a:prstGeom prst="rect">
              <a:avLst/>
            </a:prstGeom>
            <a:noFill/>
            <a:ln w="9525">
              <a:noFill/>
              <a:miter lim="800000"/>
              <a:headEnd/>
              <a:tailEnd/>
            </a:ln>
          </p:spPr>
          <p:txBody>
            <a:bodyPr wrap="none" lIns="0" tIns="0" rIns="0" bIns="0">
              <a:spAutoFit/>
            </a:bodyPr>
            <a:lstStyle/>
            <a:p>
              <a:pPr marL="533400" indent="-533400">
                <a:spcBef>
                  <a:spcPct val="20000"/>
                </a:spcBef>
              </a:pPr>
              <a:r>
                <a:rPr lang="en-US" sz="1000">
                  <a:solidFill>
                    <a:prstClr val="black"/>
                  </a:solidFill>
                  <a:latin typeface="Century Gothic"/>
                </a:rPr>
                <a:t>COLLECTION </a:t>
              </a:r>
              <a:endParaRPr lang="en-US" sz="2800">
                <a:solidFill>
                  <a:prstClr val="black"/>
                </a:solidFill>
                <a:latin typeface="Times New Roman" pitchFamily="18" charset="0"/>
              </a:endParaRPr>
            </a:p>
          </p:txBody>
        </p:sp>
        <p:sp>
          <p:nvSpPr>
            <p:cNvPr id="11" name="Rectangle 13"/>
            <p:cNvSpPr>
              <a:spLocks noChangeArrowheads="1"/>
            </p:cNvSpPr>
            <p:nvPr/>
          </p:nvSpPr>
          <p:spPr bwMode="auto">
            <a:xfrm>
              <a:off x="4584" y="1276"/>
              <a:ext cx="84" cy="97"/>
            </a:xfrm>
            <a:prstGeom prst="rect">
              <a:avLst/>
            </a:prstGeom>
            <a:noFill/>
            <a:ln w="9525">
              <a:noFill/>
              <a:miter lim="800000"/>
              <a:headEnd/>
              <a:tailEnd/>
            </a:ln>
          </p:spPr>
          <p:txBody>
            <a:bodyPr wrap="none" lIns="0" tIns="0" rIns="0" bIns="0">
              <a:spAutoFit/>
            </a:bodyPr>
            <a:lstStyle/>
            <a:p>
              <a:pPr marL="533400" indent="-533400">
                <a:spcBef>
                  <a:spcPct val="20000"/>
                </a:spcBef>
              </a:pPr>
              <a:r>
                <a:rPr lang="en-US" sz="1000">
                  <a:solidFill>
                    <a:prstClr val="black"/>
                  </a:solidFill>
                  <a:latin typeface="Century Gothic"/>
                </a:rPr>
                <a:t>&amp; </a:t>
              </a:r>
              <a:endParaRPr lang="en-US" sz="2800">
                <a:solidFill>
                  <a:prstClr val="black"/>
                </a:solidFill>
                <a:latin typeface="Times New Roman" pitchFamily="18" charset="0"/>
              </a:endParaRPr>
            </a:p>
          </p:txBody>
        </p:sp>
        <p:sp>
          <p:nvSpPr>
            <p:cNvPr id="12" name="Rectangle 14"/>
            <p:cNvSpPr>
              <a:spLocks noChangeArrowheads="1"/>
            </p:cNvSpPr>
            <p:nvPr/>
          </p:nvSpPr>
          <p:spPr bwMode="auto">
            <a:xfrm>
              <a:off x="4161" y="1367"/>
              <a:ext cx="363" cy="97"/>
            </a:xfrm>
            <a:prstGeom prst="rect">
              <a:avLst/>
            </a:prstGeom>
            <a:noFill/>
            <a:ln w="9525">
              <a:noFill/>
              <a:miter lim="800000"/>
              <a:headEnd/>
              <a:tailEnd/>
            </a:ln>
          </p:spPr>
          <p:txBody>
            <a:bodyPr wrap="none" lIns="0" tIns="0" rIns="0" bIns="0">
              <a:spAutoFit/>
            </a:bodyPr>
            <a:lstStyle/>
            <a:p>
              <a:pPr marL="533400" indent="-533400">
                <a:spcBef>
                  <a:spcPct val="20000"/>
                </a:spcBef>
              </a:pPr>
              <a:r>
                <a:rPr lang="en-US" sz="1000">
                  <a:solidFill>
                    <a:prstClr val="black"/>
                  </a:solidFill>
                  <a:latin typeface="Century Gothic"/>
                </a:rPr>
                <a:t>ANALYSIS</a:t>
              </a:r>
              <a:endParaRPr lang="en-US" sz="2800">
                <a:solidFill>
                  <a:prstClr val="black"/>
                </a:solidFill>
                <a:latin typeface="Times New Roman" pitchFamily="18" charset="0"/>
              </a:endParaRPr>
            </a:p>
          </p:txBody>
        </p:sp>
        <p:sp>
          <p:nvSpPr>
            <p:cNvPr id="13" name="Rectangle 15"/>
            <p:cNvSpPr>
              <a:spLocks noChangeArrowheads="1"/>
            </p:cNvSpPr>
            <p:nvPr/>
          </p:nvSpPr>
          <p:spPr bwMode="auto">
            <a:xfrm>
              <a:off x="3861" y="1877"/>
              <a:ext cx="983" cy="184"/>
            </a:xfrm>
            <a:prstGeom prst="rect">
              <a:avLst/>
            </a:prstGeom>
            <a:solidFill>
              <a:srgbClr val="FFFFFF"/>
            </a:solidFill>
            <a:ln w="9525">
              <a:noFill/>
              <a:miter lim="800000"/>
              <a:headEnd/>
              <a:tailEnd/>
            </a:ln>
          </p:spPr>
          <p:txBody>
            <a:bodyPr/>
            <a:lstStyle/>
            <a:p>
              <a:endParaRPr lang="en-US">
                <a:solidFill>
                  <a:prstClr val="black"/>
                </a:solidFill>
                <a:latin typeface="Century Gothic"/>
              </a:endParaRPr>
            </a:p>
          </p:txBody>
        </p:sp>
        <p:sp>
          <p:nvSpPr>
            <p:cNvPr id="14" name="Rectangle 16"/>
            <p:cNvSpPr>
              <a:spLocks noChangeArrowheads="1"/>
            </p:cNvSpPr>
            <p:nvPr/>
          </p:nvSpPr>
          <p:spPr bwMode="auto">
            <a:xfrm>
              <a:off x="3861" y="1877"/>
              <a:ext cx="983" cy="184"/>
            </a:xfrm>
            <a:prstGeom prst="rect">
              <a:avLst/>
            </a:prstGeom>
            <a:noFill/>
            <a:ln w="3175" cap="rnd">
              <a:solidFill>
                <a:srgbClr val="000000"/>
              </a:solidFill>
              <a:round/>
              <a:headEnd/>
              <a:tailEnd/>
            </a:ln>
          </p:spPr>
          <p:txBody>
            <a:bodyPr/>
            <a:lstStyle/>
            <a:p>
              <a:endParaRPr lang="en-US">
                <a:solidFill>
                  <a:prstClr val="black"/>
                </a:solidFill>
                <a:latin typeface="Century Gothic"/>
              </a:endParaRPr>
            </a:p>
          </p:txBody>
        </p:sp>
        <p:sp>
          <p:nvSpPr>
            <p:cNvPr id="15" name="Rectangle 17"/>
            <p:cNvSpPr>
              <a:spLocks noChangeArrowheads="1"/>
            </p:cNvSpPr>
            <p:nvPr/>
          </p:nvSpPr>
          <p:spPr bwMode="auto">
            <a:xfrm>
              <a:off x="3927" y="1919"/>
              <a:ext cx="874" cy="96"/>
            </a:xfrm>
            <a:prstGeom prst="rect">
              <a:avLst/>
            </a:prstGeom>
            <a:noFill/>
            <a:ln w="9525">
              <a:noFill/>
              <a:miter lim="800000"/>
              <a:headEnd/>
              <a:tailEnd/>
            </a:ln>
          </p:spPr>
          <p:txBody>
            <a:bodyPr wrap="none" lIns="0" tIns="0" rIns="0" bIns="0">
              <a:spAutoFit/>
            </a:bodyPr>
            <a:lstStyle/>
            <a:p>
              <a:pPr marL="533400" indent="-533400">
                <a:spcBef>
                  <a:spcPct val="20000"/>
                </a:spcBef>
              </a:pPr>
              <a:r>
                <a:rPr lang="en-US" sz="1000">
                  <a:solidFill>
                    <a:prstClr val="black"/>
                  </a:solidFill>
                  <a:latin typeface="Century Gothic"/>
                </a:rPr>
                <a:t>CONCEPTUAL DESIGN</a:t>
              </a:r>
              <a:endParaRPr lang="en-US" sz="2800">
                <a:solidFill>
                  <a:prstClr val="black"/>
                </a:solidFill>
                <a:latin typeface="Times New Roman" pitchFamily="18" charset="0"/>
              </a:endParaRPr>
            </a:p>
          </p:txBody>
        </p:sp>
        <p:sp>
          <p:nvSpPr>
            <p:cNvPr id="16" name="Rectangle 18"/>
            <p:cNvSpPr>
              <a:spLocks noChangeArrowheads="1"/>
            </p:cNvSpPr>
            <p:nvPr/>
          </p:nvSpPr>
          <p:spPr bwMode="auto">
            <a:xfrm>
              <a:off x="3861" y="2552"/>
              <a:ext cx="983" cy="246"/>
            </a:xfrm>
            <a:prstGeom prst="rect">
              <a:avLst/>
            </a:prstGeom>
            <a:solidFill>
              <a:srgbClr val="FFFFFF"/>
            </a:solidFill>
            <a:ln w="9525">
              <a:noFill/>
              <a:miter lim="800000"/>
              <a:headEnd/>
              <a:tailEnd/>
            </a:ln>
          </p:spPr>
          <p:txBody>
            <a:bodyPr/>
            <a:lstStyle/>
            <a:p>
              <a:endParaRPr lang="en-US">
                <a:solidFill>
                  <a:prstClr val="black"/>
                </a:solidFill>
                <a:latin typeface="Century Gothic"/>
              </a:endParaRPr>
            </a:p>
          </p:txBody>
        </p:sp>
        <p:sp>
          <p:nvSpPr>
            <p:cNvPr id="17" name="Rectangle 19"/>
            <p:cNvSpPr>
              <a:spLocks noChangeArrowheads="1"/>
            </p:cNvSpPr>
            <p:nvPr/>
          </p:nvSpPr>
          <p:spPr bwMode="auto">
            <a:xfrm>
              <a:off x="3861" y="2552"/>
              <a:ext cx="983" cy="246"/>
            </a:xfrm>
            <a:prstGeom prst="rect">
              <a:avLst/>
            </a:prstGeom>
            <a:noFill/>
            <a:ln w="3175" cap="rnd">
              <a:solidFill>
                <a:srgbClr val="000000"/>
              </a:solidFill>
              <a:round/>
              <a:headEnd/>
              <a:tailEnd/>
            </a:ln>
          </p:spPr>
          <p:txBody>
            <a:bodyPr/>
            <a:lstStyle/>
            <a:p>
              <a:endParaRPr lang="en-US">
                <a:solidFill>
                  <a:prstClr val="black"/>
                </a:solidFill>
                <a:latin typeface="Century Gothic"/>
              </a:endParaRPr>
            </a:p>
          </p:txBody>
        </p:sp>
        <p:sp>
          <p:nvSpPr>
            <p:cNvPr id="18" name="Rectangle 20"/>
            <p:cNvSpPr>
              <a:spLocks noChangeArrowheads="1"/>
            </p:cNvSpPr>
            <p:nvPr/>
          </p:nvSpPr>
          <p:spPr bwMode="auto">
            <a:xfrm>
              <a:off x="4025" y="2582"/>
              <a:ext cx="695" cy="96"/>
            </a:xfrm>
            <a:prstGeom prst="rect">
              <a:avLst/>
            </a:prstGeom>
            <a:noFill/>
            <a:ln w="9525">
              <a:noFill/>
              <a:miter lim="800000"/>
              <a:headEnd/>
              <a:tailEnd/>
            </a:ln>
          </p:spPr>
          <p:txBody>
            <a:bodyPr wrap="none" lIns="0" tIns="0" rIns="0" bIns="0">
              <a:spAutoFit/>
            </a:bodyPr>
            <a:lstStyle/>
            <a:p>
              <a:pPr marL="533400" indent="-533400">
                <a:spcBef>
                  <a:spcPct val="20000"/>
                </a:spcBef>
              </a:pPr>
              <a:r>
                <a:rPr lang="en-US" sz="1000">
                  <a:solidFill>
                    <a:prstClr val="black"/>
                  </a:solidFill>
                  <a:latin typeface="Century Gothic"/>
                </a:rPr>
                <a:t>LOGICAL DESIGN </a:t>
              </a:r>
              <a:endParaRPr lang="en-US" sz="2800">
                <a:solidFill>
                  <a:prstClr val="black"/>
                </a:solidFill>
                <a:latin typeface="Times New Roman" pitchFamily="18" charset="0"/>
              </a:endParaRPr>
            </a:p>
          </p:txBody>
        </p:sp>
        <p:sp>
          <p:nvSpPr>
            <p:cNvPr id="19" name="Rectangle 21"/>
            <p:cNvSpPr>
              <a:spLocks noChangeArrowheads="1"/>
            </p:cNvSpPr>
            <p:nvPr/>
          </p:nvSpPr>
          <p:spPr bwMode="auto">
            <a:xfrm>
              <a:off x="3882" y="2673"/>
              <a:ext cx="30" cy="97"/>
            </a:xfrm>
            <a:prstGeom prst="rect">
              <a:avLst/>
            </a:prstGeom>
            <a:noFill/>
            <a:ln w="9525">
              <a:noFill/>
              <a:miter lim="800000"/>
              <a:headEnd/>
              <a:tailEnd/>
            </a:ln>
          </p:spPr>
          <p:txBody>
            <a:bodyPr wrap="none" lIns="0" tIns="0" rIns="0" bIns="0">
              <a:spAutoFit/>
            </a:bodyPr>
            <a:lstStyle/>
            <a:p>
              <a:pPr marL="533400" indent="-533400">
                <a:spcBef>
                  <a:spcPct val="20000"/>
                </a:spcBef>
              </a:pPr>
              <a:r>
                <a:rPr lang="en-US" sz="1000">
                  <a:solidFill>
                    <a:prstClr val="black"/>
                  </a:solidFill>
                  <a:latin typeface="Century Gothic"/>
                </a:rPr>
                <a:t>(</a:t>
              </a:r>
              <a:endParaRPr lang="en-US" sz="2800">
                <a:solidFill>
                  <a:prstClr val="black"/>
                </a:solidFill>
                <a:latin typeface="Times New Roman" pitchFamily="18" charset="0"/>
              </a:endParaRPr>
            </a:p>
          </p:txBody>
        </p:sp>
        <p:sp>
          <p:nvSpPr>
            <p:cNvPr id="20" name="Rectangle 22"/>
            <p:cNvSpPr>
              <a:spLocks noChangeArrowheads="1"/>
            </p:cNvSpPr>
            <p:nvPr/>
          </p:nvSpPr>
          <p:spPr bwMode="auto">
            <a:xfrm>
              <a:off x="3908" y="2673"/>
              <a:ext cx="923" cy="97"/>
            </a:xfrm>
            <a:prstGeom prst="rect">
              <a:avLst/>
            </a:prstGeom>
            <a:noFill/>
            <a:ln w="9525">
              <a:noFill/>
              <a:miter lim="800000"/>
              <a:headEnd/>
              <a:tailEnd/>
            </a:ln>
          </p:spPr>
          <p:txBody>
            <a:bodyPr wrap="none" lIns="0" tIns="0" rIns="0" bIns="0">
              <a:spAutoFit/>
            </a:bodyPr>
            <a:lstStyle/>
            <a:p>
              <a:pPr marL="533400" indent="-533400">
                <a:spcBef>
                  <a:spcPct val="20000"/>
                </a:spcBef>
              </a:pPr>
              <a:r>
                <a:rPr lang="en-US" sz="1000">
                  <a:solidFill>
                    <a:prstClr val="black"/>
                  </a:solidFill>
                  <a:latin typeface="Century Gothic"/>
                </a:rPr>
                <a:t>DATA MODEL MAPPING</a:t>
              </a:r>
              <a:endParaRPr lang="en-US" sz="2800">
                <a:solidFill>
                  <a:prstClr val="black"/>
                </a:solidFill>
                <a:latin typeface="Times New Roman" pitchFamily="18" charset="0"/>
              </a:endParaRPr>
            </a:p>
          </p:txBody>
        </p:sp>
        <p:sp>
          <p:nvSpPr>
            <p:cNvPr id="21" name="Rectangle 23"/>
            <p:cNvSpPr>
              <a:spLocks noChangeArrowheads="1"/>
            </p:cNvSpPr>
            <p:nvPr/>
          </p:nvSpPr>
          <p:spPr bwMode="auto">
            <a:xfrm>
              <a:off x="4798" y="2673"/>
              <a:ext cx="30" cy="97"/>
            </a:xfrm>
            <a:prstGeom prst="rect">
              <a:avLst/>
            </a:prstGeom>
            <a:noFill/>
            <a:ln w="9525">
              <a:noFill/>
              <a:miter lim="800000"/>
              <a:headEnd/>
              <a:tailEnd/>
            </a:ln>
          </p:spPr>
          <p:txBody>
            <a:bodyPr wrap="none" lIns="0" tIns="0" rIns="0" bIns="0">
              <a:spAutoFit/>
            </a:bodyPr>
            <a:lstStyle/>
            <a:p>
              <a:pPr marL="533400" indent="-533400">
                <a:spcBef>
                  <a:spcPct val="20000"/>
                </a:spcBef>
              </a:pPr>
              <a:r>
                <a:rPr lang="en-US" sz="1000">
                  <a:solidFill>
                    <a:prstClr val="black"/>
                  </a:solidFill>
                  <a:latin typeface="Century Gothic"/>
                </a:rPr>
                <a:t>)</a:t>
              </a:r>
              <a:endParaRPr lang="en-US" sz="2800">
                <a:solidFill>
                  <a:prstClr val="black"/>
                </a:solidFill>
                <a:latin typeface="Times New Roman" pitchFamily="18" charset="0"/>
              </a:endParaRPr>
            </a:p>
          </p:txBody>
        </p:sp>
        <p:sp>
          <p:nvSpPr>
            <p:cNvPr id="22" name="Rectangle 24"/>
            <p:cNvSpPr>
              <a:spLocks noChangeArrowheads="1"/>
            </p:cNvSpPr>
            <p:nvPr/>
          </p:nvSpPr>
          <p:spPr bwMode="auto">
            <a:xfrm>
              <a:off x="3861" y="3351"/>
              <a:ext cx="983" cy="245"/>
            </a:xfrm>
            <a:prstGeom prst="rect">
              <a:avLst/>
            </a:prstGeom>
            <a:solidFill>
              <a:srgbClr val="FFFFFF"/>
            </a:solidFill>
            <a:ln w="9525">
              <a:noFill/>
              <a:miter lim="800000"/>
              <a:headEnd/>
              <a:tailEnd/>
            </a:ln>
          </p:spPr>
          <p:txBody>
            <a:bodyPr/>
            <a:lstStyle/>
            <a:p>
              <a:endParaRPr lang="en-US">
                <a:solidFill>
                  <a:prstClr val="black"/>
                </a:solidFill>
                <a:latin typeface="Century Gothic"/>
              </a:endParaRPr>
            </a:p>
          </p:txBody>
        </p:sp>
        <p:sp>
          <p:nvSpPr>
            <p:cNvPr id="23" name="Rectangle 25"/>
            <p:cNvSpPr>
              <a:spLocks noChangeArrowheads="1"/>
            </p:cNvSpPr>
            <p:nvPr/>
          </p:nvSpPr>
          <p:spPr bwMode="auto">
            <a:xfrm>
              <a:off x="3861" y="3351"/>
              <a:ext cx="983" cy="245"/>
            </a:xfrm>
            <a:prstGeom prst="rect">
              <a:avLst/>
            </a:prstGeom>
            <a:noFill/>
            <a:ln w="3175" cap="rnd">
              <a:solidFill>
                <a:srgbClr val="000000"/>
              </a:solidFill>
              <a:round/>
              <a:headEnd/>
              <a:tailEnd/>
            </a:ln>
          </p:spPr>
          <p:txBody>
            <a:bodyPr/>
            <a:lstStyle/>
            <a:p>
              <a:endParaRPr lang="en-US">
                <a:solidFill>
                  <a:prstClr val="black"/>
                </a:solidFill>
                <a:latin typeface="Century Gothic"/>
              </a:endParaRPr>
            </a:p>
          </p:txBody>
        </p:sp>
        <p:sp>
          <p:nvSpPr>
            <p:cNvPr id="24" name="Rectangle 26"/>
            <p:cNvSpPr>
              <a:spLocks noChangeArrowheads="1"/>
            </p:cNvSpPr>
            <p:nvPr/>
          </p:nvSpPr>
          <p:spPr bwMode="auto">
            <a:xfrm>
              <a:off x="3999" y="3382"/>
              <a:ext cx="709" cy="97"/>
            </a:xfrm>
            <a:prstGeom prst="rect">
              <a:avLst/>
            </a:prstGeom>
            <a:noFill/>
            <a:ln w="9525">
              <a:noFill/>
              <a:miter lim="800000"/>
              <a:headEnd/>
              <a:tailEnd/>
            </a:ln>
          </p:spPr>
          <p:txBody>
            <a:bodyPr wrap="none" lIns="0" tIns="0" rIns="0" bIns="0">
              <a:spAutoFit/>
            </a:bodyPr>
            <a:lstStyle/>
            <a:p>
              <a:pPr marL="533400" indent="-533400">
                <a:spcBef>
                  <a:spcPct val="20000"/>
                </a:spcBef>
              </a:pPr>
              <a:r>
                <a:rPr lang="en-US" sz="1000">
                  <a:solidFill>
                    <a:prstClr val="black"/>
                  </a:solidFill>
                  <a:latin typeface="Century Gothic"/>
                </a:rPr>
                <a:t>PHYSICAL DESIGN </a:t>
              </a:r>
              <a:endParaRPr lang="en-US" sz="2800">
                <a:solidFill>
                  <a:prstClr val="black"/>
                </a:solidFill>
                <a:latin typeface="Times New Roman" pitchFamily="18" charset="0"/>
              </a:endParaRPr>
            </a:p>
          </p:txBody>
        </p:sp>
        <p:sp>
          <p:nvSpPr>
            <p:cNvPr id="25" name="Rectangle 27"/>
            <p:cNvSpPr>
              <a:spLocks noChangeArrowheads="1"/>
            </p:cNvSpPr>
            <p:nvPr/>
          </p:nvSpPr>
          <p:spPr bwMode="auto">
            <a:xfrm>
              <a:off x="3882" y="3473"/>
              <a:ext cx="30" cy="97"/>
            </a:xfrm>
            <a:prstGeom prst="rect">
              <a:avLst/>
            </a:prstGeom>
            <a:noFill/>
            <a:ln w="9525">
              <a:noFill/>
              <a:miter lim="800000"/>
              <a:headEnd/>
              <a:tailEnd/>
            </a:ln>
          </p:spPr>
          <p:txBody>
            <a:bodyPr wrap="none" lIns="0" tIns="0" rIns="0" bIns="0">
              <a:spAutoFit/>
            </a:bodyPr>
            <a:lstStyle/>
            <a:p>
              <a:pPr marL="533400" indent="-533400">
                <a:spcBef>
                  <a:spcPct val="20000"/>
                </a:spcBef>
              </a:pPr>
              <a:r>
                <a:rPr lang="en-US" sz="1000">
                  <a:solidFill>
                    <a:prstClr val="black"/>
                  </a:solidFill>
                  <a:latin typeface="Century Gothic"/>
                </a:rPr>
                <a:t>(</a:t>
              </a:r>
              <a:endParaRPr lang="en-US" sz="2800">
                <a:solidFill>
                  <a:prstClr val="black"/>
                </a:solidFill>
                <a:latin typeface="Times New Roman" pitchFamily="18" charset="0"/>
              </a:endParaRPr>
            </a:p>
          </p:txBody>
        </p:sp>
        <p:sp>
          <p:nvSpPr>
            <p:cNvPr id="26" name="Rectangle 28"/>
            <p:cNvSpPr>
              <a:spLocks noChangeArrowheads="1"/>
            </p:cNvSpPr>
            <p:nvPr/>
          </p:nvSpPr>
          <p:spPr bwMode="auto">
            <a:xfrm>
              <a:off x="3908" y="3473"/>
              <a:ext cx="923" cy="97"/>
            </a:xfrm>
            <a:prstGeom prst="rect">
              <a:avLst/>
            </a:prstGeom>
            <a:noFill/>
            <a:ln w="9525">
              <a:noFill/>
              <a:miter lim="800000"/>
              <a:headEnd/>
              <a:tailEnd/>
            </a:ln>
          </p:spPr>
          <p:txBody>
            <a:bodyPr wrap="none" lIns="0" tIns="0" rIns="0" bIns="0">
              <a:spAutoFit/>
            </a:bodyPr>
            <a:lstStyle/>
            <a:p>
              <a:pPr marL="533400" indent="-533400">
                <a:spcBef>
                  <a:spcPct val="20000"/>
                </a:spcBef>
              </a:pPr>
              <a:r>
                <a:rPr lang="en-US" sz="1000">
                  <a:solidFill>
                    <a:prstClr val="black"/>
                  </a:solidFill>
                  <a:latin typeface="Century Gothic"/>
                </a:rPr>
                <a:t>DATA MODEL MAPPING</a:t>
              </a:r>
              <a:endParaRPr lang="en-US" sz="2800">
                <a:solidFill>
                  <a:prstClr val="black"/>
                </a:solidFill>
                <a:latin typeface="Times New Roman" pitchFamily="18" charset="0"/>
              </a:endParaRPr>
            </a:p>
          </p:txBody>
        </p:sp>
        <p:sp>
          <p:nvSpPr>
            <p:cNvPr id="27" name="Rectangle 29"/>
            <p:cNvSpPr>
              <a:spLocks noChangeArrowheads="1"/>
            </p:cNvSpPr>
            <p:nvPr/>
          </p:nvSpPr>
          <p:spPr bwMode="auto">
            <a:xfrm>
              <a:off x="4798" y="3473"/>
              <a:ext cx="30" cy="97"/>
            </a:xfrm>
            <a:prstGeom prst="rect">
              <a:avLst/>
            </a:prstGeom>
            <a:noFill/>
            <a:ln w="9525">
              <a:noFill/>
              <a:miter lim="800000"/>
              <a:headEnd/>
              <a:tailEnd/>
            </a:ln>
          </p:spPr>
          <p:txBody>
            <a:bodyPr wrap="none" lIns="0" tIns="0" rIns="0" bIns="0">
              <a:spAutoFit/>
            </a:bodyPr>
            <a:lstStyle/>
            <a:p>
              <a:pPr marL="533400" indent="-533400">
                <a:spcBef>
                  <a:spcPct val="20000"/>
                </a:spcBef>
              </a:pPr>
              <a:r>
                <a:rPr lang="en-US" sz="1000">
                  <a:solidFill>
                    <a:prstClr val="black"/>
                  </a:solidFill>
                  <a:latin typeface="Century Gothic"/>
                </a:rPr>
                <a:t>)</a:t>
              </a:r>
              <a:endParaRPr lang="en-US" sz="2800">
                <a:solidFill>
                  <a:prstClr val="black"/>
                </a:solidFill>
                <a:latin typeface="Times New Roman" pitchFamily="18" charset="0"/>
              </a:endParaRPr>
            </a:p>
          </p:txBody>
        </p:sp>
        <p:sp>
          <p:nvSpPr>
            <p:cNvPr id="28" name="Rectangle 30"/>
            <p:cNvSpPr>
              <a:spLocks noChangeArrowheads="1"/>
            </p:cNvSpPr>
            <p:nvPr/>
          </p:nvSpPr>
          <p:spPr bwMode="auto">
            <a:xfrm>
              <a:off x="2387" y="1877"/>
              <a:ext cx="982" cy="184"/>
            </a:xfrm>
            <a:prstGeom prst="rect">
              <a:avLst/>
            </a:prstGeom>
            <a:solidFill>
              <a:srgbClr val="FFFFFF"/>
            </a:solidFill>
            <a:ln w="9525">
              <a:noFill/>
              <a:miter lim="800000"/>
              <a:headEnd/>
              <a:tailEnd/>
            </a:ln>
          </p:spPr>
          <p:txBody>
            <a:bodyPr/>
            <a:lstStyle/>
            <a:p>
              <a:endParaRPr lang="en-US">
                <a:solidFill>
                  <a:prstClr val="black"/>
                </a:solidFill>
                <a:latin typeface="Century Gothic"/>
              </a:endParaRPr>
            </a:p>
          </p:txBody>
        </p:sp>
        <p:sp>
          <p:nvSpPr>
            <p:cNvPr id="29" name="Rectangle 31"/>
            <p:cNvSpPr>
              <a:spLocks noChangeArrowheads="1"/>
            </p:cNvSpPr>
            <p:nvPr/>
          </p:nvSpPr>
          <p:spPr bwMode="auto">
            <a:xfrm>
              <a:off x="2387" y="1877"/>
              <a:ext cx="982" cy="184"/>
            </a:xfrm>
            <a:prstGeom prst="rect">
              <a:avLst/>
            </a:prstGeom>
            <a:noFill/>
            <a:ln w="3175" cap="rnd">
              <a:solidFill>
                <a:srgbClr val="000000"/>
              </a:solidFill>
              <a:round/>
              <a:headEnd/>
              <a:tailEnd/>
            </a:ln>
          </p:spPr>
          <p:txBody>
            <a:bodyPr/>
            <a:lstStyle/>
            <a:p>
              <a:endParaRPr lang="en-US">
                <a:solidFill>
                  <a:prstClr val="black"/>
                </a:solidFill>
                <a:latin typeface="Century Gothic"/>
              </a:endParaRPr>
            </a:p>
          </p:txBody>
        </p:sp>
        <p:sp>
          <p:nvSpPr>
            <p:cNvPr id="30" name="Rectangle 32"/>
            <p:cNvSpPr>
              <a:spLocks noChangeArrowheads="1"/>
            </p:cNvSpPr>
            <p:nvPr/>
          </p:nvSpPr>
          <p:spPr bwMode="auto">
            <a:xfrm>
              <a:off x="2426" y="1919"/>
              <a:ext cx="882" cy="97"/>
            </a:xfrm>
            <a:prstGeom prst="rect">
              <a:avLst/>
            </a:prstGeom>
            <a:noFill/>
            <a:ln w="9525">
              <a:noFill/>
              <a:miter lim="800000"/>
              <a:headEnd/>
              <a:tailEnd/>
            </a:ln>
          </p:spPr>
          <p:txBody>
            <a:bodyPr wrap="none" lIns="0" tIns="0" rIns="0" bIns="0">
              <a:spAutoFit/>
            </a:bodyPr>
            <a:lstStyle/>
            <a:p>
              <a:pPr marL="533400" indent="-533400">
                <a:spcBef>
                  <a:spcPct val="20000"/>
                </a:spcBef>
              </a:pPr>
              <a:r>
                <a:rPr lang="en-US" sz="1000" dirty="0">
                  <a:solidFill>
                    <a:prstClr val="black"/>
                  </a:solidFill>
                  <a:latin typeface="Century Gothic"/>
                </a:rPr>
                <a:t>FUNCTIONAL ANALYSIS</a:t>
              </a:r>
              <a:endParaRPr lang="en-US" sz="2800" dirty="0">
                <a:solidFill>
                  <a:prstClr val="black"/>
                </a:solidFill>
                <a:latin typeface="Times New Roman" pitchFamily="18" charset="0"/>
              </a:endParaRPr>
            </a:p>
          </p:txBody>
        </p:sp>
        <p:sp>
          <p:nvSpPr>
            <p:cNvPr id="31" name="Rectangle 33"/>
            <p:cNvSpPr>
              <a:spLocks noChangeArrowheads="1"/>
            </p:cNvSpPr>
            <p:nvPr/>
          </p:nvSpPr>
          <p:spPr bwMode="auto">
            <a:xfrm>
              <a:off x="2387" y="3149"/>
              <a:ext cx="982" cy="185"/>
            </a:xfrm>
            <a:prstGeom prst="rect">
              <a:avLst/>
            </a:prstGeom>
            <a:solidFill>
              <a:srgbClr val="FFFFFF"/>
            </a:solidFill>
            <a:ln w="9525">
              <a:noFill/>
              <a:miter lim="800000"/>
              <a:headEnd/>
              <a:tailEnd/>
            </a:ln>
          </p:spPr>
          <p:txBody>
            <a:bodyPr/>
            <a:lstStyle/>
            <a:p>
              <a:endParaRPr lang="en-US">
                <a:solidFill>
                  <a:prstClr val="black"/>
                </a:solidFill>
                <a:latin typeface="Century Gothic"/>
              </a:endParaRPr>
            </a:p>
          </p:txBody>
        </p:sp>
        <p:sp>
          <p:nvSpPr>
            <p:cNvPr id="32" name="Rectangle 34"/>
            <p:cNvSpPr>
              <a:spLocks noChangeArrowheads="1"/>
            </p:cNvSpPr>
            <p:nvPr/>
          </p:nvSpPr>
          <p:spPr bwMode="auto">
            <a:xfrm>
              <a:off x="2387" y="3149"/>
              <a:ext cx="982" cy="185"/>
            </a:xfrm>
            <a:prstGeom prst="rect">
              <a:avLst/>
            </a:prstGeom>
            <a:noFill/>
            <a:ln w="3175" cap="rnd">
              <a:solidFill>
                <a:srgbClr val="000000"/>
              </a:solidFill>
              <a:round/>
              <a:headEnd/>
              <a:tailEnd/>
            </a:ln>
          </p:spPr>
          <p:txBody>
            <a:bodyPr/>
            <a:lstStyle/>
            <a:p>
              <a:endParaRPr lang="en-US">
                <a:solidFill>
                  <a:prstClr val="black"/>
                </a:solidFill>
                <a:latin typeface="Century Gothic"/>
              </a:endParaRPr>
            </a:p>
          </p:txBody>
        </p:sp>
        <p:sp>
          <p:nvSpPr>
            <p:cNvPr id="33" name="Rectangle 35"/>
            <p:cNvSpPr>
              <a:spLocks noChangeArrowheads="1"/>
            </p:cNvSpPr>
            <p:nvPr/>
          </p:nvSpPr>
          <p:spPr bwMode="auto">
            <a:xfrm>
              <a:off x="2406" y="3148"/>
              <a:ext cx="984" cy="96"/>
            </a:xfrm>
            <a:prstGeom prst="rect">
              <a:avLst/>
            </a:prstGeom>
            <a:noFill/>
            <a:ln w="9525">
              <a:noFill/>
              <a:miter lim="800000"/>
              <a:headEnd/>
              <a:tailEnd/>
            </a:ln>
          </p:spPr>
          <p:txBody>
            <a:bodyPr wrap="none" lIns="0" tIns="0" rIns="0" bIns="0">
              <a:spAutoFit/>
            </a:bodyPr>
            <a:lstStyle/>
            <a:p>
              <a:pPr marL="533400" indent="-533400">
                <a:spcBef>
                  <a:spcPct val="20000"/>
                </a:spcBef>
              </a:pPr>
              <a:r>
                <a:rPr lang="en-US" sz="1000">
                  <a:solidFill>
                    <a:prstClr val="black"/>
                  </a:solidFill>
                  <a:latin typeface="Century Gothic"/>
                </a:rPr>
                <a:t>APPLICATION PROGRAM </a:t>
              </a:r>
              <a:endParaRPr lang="en-US" sz="2800">
                <a:solidFill>
                  <a:prstClr val="black"/>
                </a:solidFill>
                <a:latin typeface="Times New Roman" pitchFamily="18" charset="0"/>
              </a:endParaRPr>
            </a:p>
          </p:txBody>
        </p:sp>
        <p:sp>
          <p:nvSpPr>
            <p:cNvPr id="34" name="Rectangle 36"/>
            <p:cNvSpPr>
              <a:spLocks noChangeArrowheads="1"/>
            </p:cNvSpPr>
            <p:nvPr/>
          </p:nvSpPr>
          <p:spPr bwMode="auto">
            <a:xfrm>
              <a:off x="2731" y="3239"/>
              <a:ext cx="293" cy="97"/>
            </a:xfrm>
            <a:prstGeom prst="rect">
              <a:avLst/>
            </a:prstGeom>
            <a:noFill/>
            <a:ln w="9525">
              <a:noFill/>
              <a:miter lim="800000"/>
              <a:headEnd/>
              <a:tailEnd/>
            </a:ln>
          </p:spPr>
          <p:txBody>
            <a:bodyPr wrap="none" lIns="0" tIns="0" rIns="0" bIns="0">
              <a:spAutoFit/>
            </a:bodyPr>
            <a:lstStyle/>
            <a:p>
              <a:pPr marL="533400" indent="-533400">
                <a:spcBef>
                  <a:spcPct val="20000"/>
                </a:spcBef>
              </a:pPr>
              <a:r>
                <a:rPr lang="en-US" sz="1000">
                  <a:solidFill>
                    <a:prstClr val="black"/>
                  </a:solidFill>
                  <a:latin typeface="Century Gothic"/>
                </a:rPr>
                <a:t>DESIGN</a:t>
              </a:r>
              <a:endParaRPr lang="en-US" sz="2800">
                <a:solidFill>
                  <a:prstClr val="black"/>
                </a:solidFill>
                <a:latin typeface="Times New Roman" pitchFamily="18" charset="0"/>
              </a:endParaRPr>
            </a:p>
          </p:txBody>
        </p:sp>
        <p:sp>
          <p:nvSpPr>
            <p:cNvPr id="35" name="Rectangle 37"/>
            <p:cNvSpPr>
              <a:spLocks noChangeArrowheads="1"/>
            </p:cNvSpPr>
            <p:nvPr/>
          </p:nvSpPr>
          <p:spPr bwMode="auto">
            <a:xfrm>
              <a:off x="2387" y="3689"/>
              <a:ext cx="982" cy="184"/>
            </a:xfrm>
            <a:prstGeom prst="rect">
              <a:avLst/>
            </a:prstGeom>
            <a:solidFill>
              <a:srgbClr val="FFFFFF"/>
            </a:solidFill>
            <a:ln w="9525">
              <a:noFill/>
              <a:miter lim="800000"/>
              <a:headEnd/>
              <a:tailEnd/>
            </a:ln>
          </p:spPr>
          <p:txBody>
            <a:bodyPr/>
            <a:lstStyle/>
            <a:p>
              <a:endParaRPr lang="en-US">
                <a:solidFill>
                  <a:prstClr val="black"/>
                </a:solidFill>
                <a:latin typeface="Century Gothic"/>
              </a:endParaRPr>
            </a:p>
          </p:txBody>
        </p:sp>
        <p:sp>
          <p:nvSpPr>
            <p:cNvPr id="36" name="Rectangle 38"/>
            <p:cNvSpPr>
              <a:spLocks noChangeArrowheads="1"/>
            </p:cNvSpPr>
            <p:nvPr/>
          </p:nvSpPr>
          <p:spPr bwMode="auto">
            <a:xfrm>
              <a:off x="2387" y="3689"/>
              <a:ext cx="982" cy="184"/>
            </a:xfrm>
            <a:prstGeom prst="rect">
              <a:avLst/>
            </a:prstGeom>
            <a:noFill/>
            <a:ln w="3175" cap="rnd">
              <a:solidFill>
                <a:srgbClr val="000000"/>
              </a:solidFill>
              <a:round/>
              <a:headEnd/>
              <a:tailEnd/>
            </a:ln>
          </p:spPr>
          <p:txBody>
            <a:bodyPr/>
            <a:lstStyle/>
            <a:p>
              <a:endParaRPr lang="en-US">
                <a:solidFill>
                  <a:prstClr val="black"/>
                </a:solidFill>
                <a:latin typeface="Century Gothic"/>
              </a:endParaRPr>
            </a:p>
          </p:txBody>
        </p:sp>
        <p:sp>
          <p:nvSpPr>
            <p:cNvPr id="37" name="Rectangle 39"/>
            <p:cNvSpPr>
              <a:spLocks noChangeArrowheads="1"/>
            </p:cNvSpPr>
            <p:nvPr/>
          </p:nvSpPr>
          <p:spPr bwMode="auto">
            <a:xfrm>
              <a:off x="2601" y="3687"/>
              <a:ext cx="595" cy="96"/>
            </a:xfrm>
            <a:prstGeom prst="rect">
              <a:avLst/>
            </a:prstGeom>
            <a:noFill/>
            <a:ln w="9525">
              <a:noFill/>
              <a:miter lim="800000"/>
              <a:headEnd/>
              <a:tailEnd/>
            </a:ln>
          </p:spPr>
          <p:txBody>
            <a:bodyPr wrap="none" lIns="0" tIns="0" rIns="0" bIns="0">
              <a:spAutoFit/>
            </a:bodyPr>
            <a:lstStyle/>
            <a:p>
              <a:pPr marL="533400" indent="-533400">
                <a:spcBef>
                  <a:spcPct val="20000"/>
                </a:spcBef>
              </a:pPr>
              <a:r>
                <a:rPr lang="en-US" sz="1000">
                  <a:solidFill>
                    <a:prstClr val="black"/>
                  </a:solidFill>
                  <a:latin typeface="Century Gothic"/>
                </a:rPr>
                <a:t>TRANSACTION </a:t>
              </a:r>
              <a:endParaRPr lang="en-US" sz="2800">
                <a:solidFill>
                  <a:prstClr val="black"/>
                </a:solidFill>
                <a:latin typeface="Times New Roman" pitchFamily="18" charset="0"/>
              </a:endParaRPr>
            </a:p>
          </p:txBody>
        </p:sp>
        <p:sp>
          <p:nvSpPr>
            <p:cNvPr id="38" name="Rectangle 40"/>
            <p:cNvSpPr>
              <a:spLocks noChangeArrowheads="1"/>
            </p:cNvSpPr>
            <p:nvPr/>
          </p:nvSpPr>
          <p:spPr bwMode="auto">
            <a:xfrm>
              <a:off x="2530" y="3778"/>
              <a:ext cx="676" cy="97"/>
            </a:xfrm>
            <a:prstGeom prst="rect">
              <a:avLst/>
            </a:prstGeom>
            <a:noFill/>
            <a:ln w="9525">
              <a:noFill/>
              <a:miter lim="800000"/>
              <a:headEnd/>
              <a:tailEnd/>
            </a:ln>
          </p:spPr>
          <p:txBody>
            <a:bodyPr wrap="none" lIns="0" tIns="0" rIns="0" bIns="0">
              <a:spAutoFit/>
            </a:bodyPr>
            <a:lstStyle/>
            <a:p>
              <a:pPr marL="533400" indent="-533400">
                <a:spcBef>
                  <a:spcPct val="20000"/>
                </a:spcBef>
              </a:pPr>
              <a:r>
                <a:rPr lang="en-US" sz="1000">
                  <a:solidFill>
                    <a:prstClr val="black"/>
                  </a:solidFill>
                  <a:latin typeface="Century Gothic"/>
                </a:rPr>
                <a:t>IMPLEMENTATION</a:t>
              </a:r>
              <a:endParaRPr lang="en-US" sz="2800">
                <a:solidFill>
                  <a:prstClr val="black"/>
                </a:solidFill>
                <a:latin typeface="Times New Roman" pitchFamily="18" charset="0"/>
              </a:endParaRPr>
            </a:p>
          </p:txBody>
        </p:sp>
        <p:sp>
          <p:nvSpPr>
            <p:cNvPr id="39" name="Rectangle 41"/>
            <p:cNvSpPr>
              <a:spLocks noChangeArrowheads="1"/>
            </p:cNvSpPr>
            <p:nvPr/>
          </p:nvSpPr>
          <p:spPr bwMode="auto">
            <a:xfrm>
              <a:off x="2393" y="1639"/>
              <a:ext cx="1061" cy="107"/>
            </a:xfrm>
            <a:prstGeom prst="rect">
              <a:avLst/>
            </a:prstGeom>
            <a:noFill/>
            <a:ln w="9525">
              <a:noFill/>
              <a:miter lim="800000"/>
              <a:headEnd/>
              <a:tailEnd/>
            </a:ln>
          </p:spPr>
          <p:txBody>
            <a:bodyPr wrap="none" lIns="0" tIns="0" rIns="0" bIns="0">
              <a:spAutoFit/>
            </a:bodyPr>
            <a:lstStyle/>
            <a:p>
              <a:pPr marL="533400" indent="-533400">
                <a:spcBef>
                  <a:spcPct val="20000"/>
                </a:spcBef>
              </a:pPr>
              <a:r>
                <a:rPr lang="en-US" sz="1100">
                  <a:solidFill>
                    <a:prstClr val="black"/>
                  </a:solidFill>
                  <a:latin typeface="Century Gothic"/>
                </a:rPr>
                <a:t>Functional Requirements</a:t>
              </a:r>
              <a:endParaRPr lang="en-US" sz="2800">
                <a:solidFill>
                  <a:prstClr val="black"/>
                </a:solidFill>
                <a:latin typeface="Times New Roman" pitchFamily="18" charset="0"/>
              </a:endParaRPr>
            </a:p>
          </p:txBody>
        </p:sp>
        <p:sp>
          <p:nvSpPr>
            <p:cNvPr id="40" name="Rectangle 42"/>
            <p:cNvSpPr>
              <a:spLocks noChangeArrowheads="1"/>
            </p:cNvSpPr>
            <p:nvPr/>
          </p:nvSpPr>
          <p:spPr bwMode="auto">
            <a:xfrm>
              <a:off x="3979" y="1639"/>
              <a:ext cx="829" cy="107"/>
            </a:xfrm>
            <a:prstGeom prst="rect">
              <a:avLst/>
            </a:prstGeom>
            <a:noFill/>
            <a:ln w="9525">
              <a:noFill/>
              <a:miter lim="800000"/>
              <a:headEnd/>
              <a:tailEnd/>
            </a:ln>
          </p:spPr>
          <p:txBody>
            <a:bodyPr wrap="none" lIns="0" tIns="0" rIns="0" bIns="0">
              <a:spAutoFit/>
            </a:bodyPr>
            <a:lstStyle/>
            <a:p>
              <a:pPr marL="533400" indent="-533400">
                <a:spcBef>
                  <a:spcPct val="20000"/>
                </a:spcBef>
              </a:pPr>
              <a:r>
                <a:rPr lang="en-US" sz="1100">
                  <a:solidFill>
                    <a:prstClr val="black"/>
                  </a:solidFill>
                  <a:latin typeface="Century Gothic"/>
                </a:rPr>
                <a:t>Data Requirements</a:t>
              </a:r>
              <a:endParaRPr lang="en-US" sz="2800">
                <a:solidFill>
                  <a:prstClr val="black"/>
                </a:solidFill>
                <a:latin typeface="Times New Roman" pitchFamily="18" charset="0"/>
              </a:endParaRPr>
            </a:p>
          </p:txBody>
        </p:sp>
        <p:sp>
          <p:nvSpPr>
            <p:cNvPr id="41" name="Rectangle 43"/>
            <p:cNvSpPr>
              <a:spLocks noChangeArrowheads="1"/>
            </p:cNvSpPr>
            <p:nvPr/>
          </p:nvSpPr>
          <p:spPr bwMode="auto">
            <a:xfrm>
              <a:off x="3960" y="2185"/>
              <a:ext cx="931" cy="107"/>
            </a:xfrm>
            <a:prstGeom prst="rect">
              <a:avLst/>
            </a:prstGeom>
            <a:noFill/>
            <a:ln w="9525">
              <a:noFill/>
              <a:miter lim="800000"/>
              <a:headEnd/>
              <a:tailEnd/>
            </a:ln>
          </p:spPr>
          <p:txBody>
            <a:bodyPr wrap="none" lIns="0" tIns="0" rIns="0" bIns="0">
              <a:spAutoFit/>
            </a:bodyPr>
            <a:lstStyle/>
            <a:p>
              <a:pPr marL="533400" indent="-533400">
                <a:spcBef>
                  <a:spcPct val="20000"/>
                </a:spcBef>
              </a:pPr>
              <a:r>
                <a:rPr lang="en-US" sz="1100">
                  <a:solidFill>
                    <a:prstClr val="black"/>
                  </a:solidFill>
                  <a:latin typeface="Century Gothic"/>
                </a:rPr>
                <a:t>Conceptual Schema </a:t>
              </a:r>
              <a:endParaRPr lang="en-US" sz="2800">
                <a:solidFill>
                  <a:prstClr val="black"/>
                </a:solidFill>
                <a:latin typeface="Times New Roman" pitchFamily="18" charset="0"/>
              </a:endParaRPr>
            </a:p>
          </p:txBody>
        </p:sp>
        <p:sp>
          <p:nvSpPr>
            <p:cNvPr id="42" name="Rectangle 44"/>
            <p:cNvSpPr>
              <a:spLocks noChangeArrowheads="1"/>
            </p:cNvSpPr>
            <p:nvPr/>
          </p:nvSpPr>
          <p:spPr bwMode="auto">
            <a:xfrm>
              <a:off x="3830" y="2289"/>
              <a:ext cx="32" cy="107"/>
            </a:xfrm>
            <a:prstGeom prst="rect">
              <a:avLst/>
            </a:prstGeom>
            <a:noFill/>
            <a:ln w="9525">
              <a:noFill/>
              <a:miter lim="800000"/>
              <a:headEnd/>
              <a:tailEnd/>
            </a:ln>
          </p:spPr>
          <p:txBody>
            <a:bodyPr wrap="none" lIns="0" tIns="0" rIns="0" bIns="0">
              <a:spAutoFit/>
            </a:bodyPr>
            <a:lstStyle/>
            <a:p>
              <a:pPr marL="533400" indent="-533400">
                <a:spcBef>
                  <a:spcPct val="20000"/>
                </a:spcBef>
              </a:pPr>
              <a:r>
                <a:rPr lang="en-US" sz="1100">
                  <a:solidFill>
                    <a:prstClr val="black"/>
                  </a:solidFill>
                  <a:latin typeface="Century Gothic"/>
                </a:rPr>
                <a:t>(</a:t>
              </a:r>
              <a:endParaRPr lang="en-US" sz="2800">
                <a:solidFill>
                  <a:prstClr val="black"/>
                </a:solidFill>
                <a:latin typeface="Times New Roman" pitchFamily="18" charset="0"/>
              </a:endParaRPr>
            </a:p>
          </p:txBody>
        </p:sp>
        <p:sp>
          <p:nvSpPr>
            <p:cNvPr id="43" name="Rectangle 45"/>
            <p:cNvSpPr>
              <a:spLocks noChangeArrowheads="1"/>
            </p:cNvSpPr>
            <p:nvPr/>
          </p:nvSpPr>
          <p:spPr bwMode="auto">
            <a:xfrm>
              <a:off x="3856" y="2289"/>
              <a:ext cx="371" cy="107"/>
            </a:xfrm>
            <a:prstGeom prst="rect">
              <a:avLst/>
            </a:prstGeom>
            <a:noFill/>
            <a:ln w="9525">
              <a:noFill/>
              <a:miter lim="800000"/>
              <a:headEnd/>
              <a:tailEnd/>
            </a:ln>
          </p:spPr>
          <p:txBody>
            <a:bodyPr wrap="none" lIns="0" tIns="0" rIns="0" bIns="0">
              <a:spAutoFit/>
            </a:bodyPr>
            <a:lstStyle/>
            <a:p>
              <a:pPr marL="533400" indent="-533400">
                <a:spcBef>
                  <a:spcPct val="20000"/>
                </a:spcBef>
              </a:pPr>
              <a:r>
                <a:rPr lang="en-US" sz="1100">
                  <a:solidFill>
                    <a:prstClr val="black"/>
                  </a:solidFill>
                  <a:latin typeface="Century Gothic"/>
                </a:rPr>
                <a:t>In a high</a:t>
              </a:r>
              <a:endParaRPr lang="en-US" sz="2800">
                <a:solidFill>
                  <a:prstClr val="black"/>
                </a:solidFill>
                <a:latin typeface="Times New Roman" pitchFamily="18" charset="0"/>
              </a:endParaRPr>
            </a:p>
          </p:txBody>
        </p:sp>
        <p:sp>
          <p:nvSpPr>
            <p:cNvPr id="44" name="Rectangle 46"/>
            <p:cNvSpPr>
              <a:spLocks noChangeArrowheads="1"/>
            </p:cNvSpPr>
            <p:nvPr/>
          </p:nvSpPr>
          <p:spPr bwMode="auto">
            <a:xfrm>
              <a:off x="4187" y="2289"/>
              <a:ext cx="29" cy="106"/>
            </a:xfrm>
            <a:prstGeom prst="rect">
              <a:avLst/>
            </a:prstGeom>
            <a:noFill/>
            <a:ln w="9525">
              <a:noFill/>
              <a:miter lim="800000"/>
              <a:headEnd/>
              <a:tailEnd/>
            </a:ln>
          </p:spPr>
          <p:txBody>
            <a:bodyPr wrap="none" lIns="0" tIns="0" rIns="0" bIns="0">
              <a:spAutoFit/>
            </a:bodyPr>
            <a:lstStyle/>
            <a:p>
              <a:pPr marL="533400" indent="-533400">
                <a:spcBef>
                  <a:spcPct val="20000"/>
                </a:spcBef>
              </a:pPr>
              <a:r>
                <a:rPr lang="en-US" sz="1100">
                  <a:solidFill>
                    <a:prstClr val="black"/>
                  </a:solidFill>
                  <a:latin typeface="Century Gothic"/>
                </a:rPr>
                <a:t>-</a:t>
              </a:r>
              <a:endParaRPr lang="en-US" sz="2800">
                <a:solidFill>
                  <a:prstClr val="black"/>
                </a:solidFill>
                <a:latin typeface="Times New Roman" pitchFamily="18" charset="0"/>
              </a:endParaRPr>
            </a:p>
          </p:txBody>
        </p:sp>
        <p:sp>
          <p:nvSpPr>
            <p:cNvPr id="45" name="Rectangle 47"/>
            <p:cNvSpPr>
              <a:spLocks noChangeArrowheads="1"/>
            </p:cNvSpPr>
            <p:nvPr/>
          </p:nvSpPr>
          <p:spPr bwMode="auto">
            <a:xfrm>
              <a:off x="4220" y="2289"/>
              <a:ext cx="740" cy="107"/>
            </a:xfrm>
            <a:prstGeom prst="rect">
              <a:avLst/>
            </a:prstGeom>
            <a:noFill/>
            <a:ln w="9525">
              <a:noFill/>
              <a:miter lim="800000"/>
              <a:headEnd/>
              <a:tailEnd/>
            </a:ln>
          </p:spPr>
          <p:txBody>
            <a:bodyPr wrap="none" lIns="0" tIns="0" rIns="0" bIns="0">
              <a:spAutoFit/>
            </a:bodyPr>
            <a:lstStyle/>
            <a:p>
              <a:pPr marL="533400" indent="-533400">
                <a:spcBef>
                  <a:spcPct val="20000"/>
                </a:spcBef>
              </a:pPr>
              <a:r>
                <a:rPr lang="en-US" sz="1100">
                  <a:solidFill>
                    <a:prstClr val="black"/>
                  </a:solidFill>
                  <a:latin typeface="Century Gothic"/>
                </a:rPr>
                <a:t>level data model</a:t>
              </a:r>
              <a:endParaRPr lang="en-US" sz="2800">
                <a:solidFill>
                  <a:prstClr val="black"/>
                </a:solidFill>
                <a:latin typeface="Times New Roman" pitchFamily="18" charset="0"/>
              </a:endParaRPr>
            </a:p>
          </p:txBody>
        </p:sp>
        <p:sp>
          <p:nvSpPr>
            <p:cNvPr id="46" name="Rectangle 48"/>
            <p:cNvSpPr>
              <a:spLocks noChangeArrowheads="1"/>
            </p:cNvSpPr>
            <p:nvPr/>
          </p:nvSpPr>
          <p:spPr bwMode="auto">
            <a:xfrm>
              <a:off x="4850" y="2289"/>
              <a:ext cx="32" cy="107"/>
            </a:xfrm>
            <a:prstGeom prst="rect">
              <a:avLst/>
            </a:prstGeom>
            <a:noFill/>
            <a:ln w="9525">
              <a:noFill/>
              <a:miter lim="800000"/>
              <a:headEnd/>
              <a:tailEnd/>
            </a:ln>
          </p:spPr>
          <p:txBody>
            <a:bodyPr wrap="none" lIns="0" tIns="0" rIns="0" bIns="0">
              <a:spAutoFit/>
            </a:bodyPr>
            <a:lstStyle/>
            <a:p>
              <a:pPr marL="533400" indent="-533400">
                <a:spcBef>
                  <a:spcPct val="20000"/>
                </a:spcBef>
              </a:pPr>
              <a:r>
                <a:rPr lang="en-US" sz="1100">
                  <a:solidFill>
                    <a:prstClr val="black"/>
                  </a:solidFill>
                  <a:latin typeface="Century Gothic"/>
                </a:rPr>
                <a:t>)</a:t>
              </a:r>
              <a:endParaRPr lang="en-US" sz="2800">
                <a:solidFill>
                  <a:prstClr val="black"/>
                </a:solidFill>
                <a:latin typeface="Times New Roman" pitchFamily="18" charset="0"/>
              </a:endParaRPr>
            </a:p>
          </p:txBody>
        </p:sp>
        <p:sp>
          <p:nvSpPr>
            <p:cNvPr id="47" name="Rectangle 49"/>
            <p:cNvSpPr>
              <a:spLocks noChangeArrowheads="1"/>
            </p:cNvSpPr>
            <p:nvPr/>
          </p:nvSpPr>
          <p:spPr bwMode="auto">
            <a:xfrm>
              <a:off x="3771" y="2965"/>
              <a:ext cx="363" cy="107"/>
            </a:xfrm>
            <a:prstGeom prst="rect">
              <a:avLst/>
            </a:prstGeom>
            <a:noFill/>
            <a:ln w="9525">
              <a:noFill/>
              <a:miter lim="800000"/>
              <a:headEnd/>
              <a:tailEnd/>
            </a:ln>
          </p:spPr>
          <p:txBody>
            <a:bodyPr wrap="none" lIns="0" tIns="0" rIns="0" bIns="0">
              <a:spAutoFit/>
            </a:bodyPr>
            <a:lstStyle/>
            <a:p>
              <a:pPr marL="533400" indent="-533400">
                <a:spcBef>
                  <a:spcPct val="20000"/>
                </a:spcBef>
              </a:pPr>
              <a:r>
                <a:rPr lang="en-US" sz="1100">
                  <a:solidFill>
                    <a:prstClr val="black"/>
                  </a:solidFill>
                  <a:latin typeface="Century Gothic"/>
                </a:rPr>
                <a:t> Logical </a:t>
              </a:r>
              <a:endParaRPr lang="en-US" sz="2800">
                <a:solidFill>
                  <a:prstClr val="black"/>
                </a:solidFill>
                <a:latin typeface="Times New Roman" pitchFamily="18" charset="0"/>
              </a:endParaRPr>
            </a:p>
          </p:txBody>
        </p:sp>
        <p:sp>
          <p:nvSpPr>
            <p:cNvPr id="48" name="Rectangle 50"/>
            <p:cNvSpPr>
              <a:spLocks noChangeArrowheads="1"/>
            </p:cNvSpPr>
            <p:nvPr/>
          </p:nvSpPr>
          <p:spPr bwMode="auto">
            <a:xfrm>
              <a:off x="4096" y="2965"/>
              <a:ext cx="32" cy="107"/>
            </a:xfrm>
            <a:prstGeom prst="rect">
              <a:avLst/>
            </a:prstGeom>
            <a:noFill/>
            <a:ln w="9525">
              <a:noFill/>
              <a:miter lim="800000"/>
              <a:headEnd/>
              <a:tailEnd/>
            </a:ln>
          </p:spPr>
          <p:txBody>
            <a:bodyPr wrap="none" lIns="0" tIns="0" rIns="0" bIns="0">
              <a:spAutoFit/>
            </a:bodyPr>
            <a:lstStyle/>
            <a:p>
              <a:pPr marL="533400" indent="-533400">
                <a:spcBef>
                  <a:spcPct val="20000"/>
                </a:spcBef>
              </a:pPr>
              <a:r>
                <a:rPr lang="en-US" sz="1100">
                  <a:solidFill>
                    <a:prstClr val="black"/>
                  </a:solidFill>
                  <a:latin typeface="Century Gothic"/>
                </a:rPr>
                <a:t>(</a:t>
              </a:r>
              <a:endParaRPr lang="en-US" sz="2800">
                <a:solidFill>
                  <a:prstClr val="black"/>
                </a:solidFill>
                <a:latin typeface="Times New Roman" pitchFamily="18" charset="0"/>
              </a:endParaRPr>
            </a:p>
          </p:txBody>
        </p:sp>
        <p:sp>
          <p:nvSpPr>
            <p:cNvPr id="49" name="Rectangle 51"/>
            <p:cNvSpPr>
              <a:spLocks noChangeArrowheads="1"/>
            </p:cNvSpPr>
            <p:nvPr/>
          </p:nvSpPr>
          <p:spPr bwMode="auto">
            <a:xfrm>
              <a:off x="4122" y="2965"/>
              <a:ext cx="524" cy="107"/>
            </a:xfrm>
            <a:prstGeom prst="rect">
              <a:avLst/>
            </a:prstGeom>
            <a:noFill/>
            <a:ln w="9525">
              <a:noFill/>
              <a:miter lim="800000"/>
              <a:headEnd/>
              <a:tailEnd/>
            </a:ln>
          </p:spPr>
          <p:txBody>
            <a:bodyPr wrap="none" lIns="0" tIns="0" rIns="0" bIns="0">
              <a:spAutoFit/>
            </a:bodyPr>
            <a:lstStyle/>
            <a:p>
              <a:pPr marL="533400" indent="-533400">
                <a:spcBef>
                  <a:spcPct val="20000"/>
                </a:spcBef>
              </a:pPr>
              <a:r>
                <a:rPr lang="en-US" sz="1100">
                  <a:solidFill>
                    <a:prstClr val="black"/>
                  </a:solidFill>
                  <a:latin typeface="Century Gothic"/>
                </a:rPr>
                <a:t>Conceptual</a:t>
              </a:r>
              <a:endParaRPr lang="en-US" sz="2800">
                <a:solidFill>
                  <a:prstClr val="black"/>
                </a:solidFill>
                <a:latin typeface="Times New Roman" pitchFamily="18" charset="0"/>
              </a:endParaRPr>
            </a:p>
          </p:txBody>
        </p:sp>
        <p:sp>
          <p:nvSpPr>
            <p:cNvPr id="50" name="Rectangle 52"/>
            <p:cNvSpPr>
              <a:spLocks noChangeArrowheads="1"/>
            </p:cNvSpPr>
            <p:nvPr/>
          </p:nvSpPr>
          <p:spPr bwMode="auto">
            <a:xfrm>
              <a:off x="4564" y="2965"/>
              <a:ext cx="57" cy="107"/>
            </a:xfrm>
            <a:prstGeom prst="rect">
              <a:avLst/>
            </a:prstGeom>
            <a:noFill/>
            <a:ln w="9525">
              <a:noFill/>
              <a:miter lim="800000"/>
              <a:headEnd/>
              <a:tailEnd/>
            </a:ln>
          </p:spPr>
          <p:txBody>
            <a:bodyPr wrap="none" lIns="0" tIns="0" rIns="0" bIns="0">
              <a:spAutoFit/>
            </a:bodyPr>
            <a:lstStyle/>
            <a:p>
              <a:pPr marL="533400" indent="-533400">
                <a:spcBef>
                  <a:spcPct val="20000"/>
                </a:spcBef>
              </a:pPr>
              <a:r>
                <a:rPr lang="en-US" sz="1100">
                  <a:solidFill>
                    <a:prstClr val="black"/>
                  </a:solidFill>
                  <a:latin typeface="Century Gothic"/>
                </a:rPr>
                <a:t>) </a:t>
              </a:r>
              <a:endParaRPr lang="en-US" sz="2800">
                <a:solidFill>
                  <a:prstClr val="black"/>
                </a:solidFill>
                <a:latin typeface="Times New Roman" pitchFamily="18" charset="0"/>
              </a:endParaRPr>
            </a:p>
          </p:txBody>
        </p:sp>
        <p:sp>
          <p:nvSpPr>
            <p:cNvPr id="51" name="Rectangle 53"/>
            <p:cNvSpPr>
              <a:spLocks noChangeArrowheads="1"/>
            </p:cNvSpPr>
            <p:nvPr/>
          </p:nvSpPr>
          <p:spPr bwMode="auto">
            <a:xfrm>
              <a:off x="4616" y="2965"/>
              <a:ext cx="383" cy="107"/>
            </a:xfrm>
            <a:prstGeom prst="rect">
              <a:avLst/>
            </a:prstGeom>
            <a:noFill/>
            <a:ln w="9525">
              <a:noFill/>
              <a:miter lim="800000"/>
              <a:headEnd/>
              <a:tailEnd/>
            </a:ln>
          </p:spPr>
          <p:txBody>
            <a:bodyPr wrap="none" lIns="0" tIns="0" rIns="0" bIns="0">
              <a:spAutoFit/>
            </a:bodyPr>
            <a:lstStyle/>
            <a:p>
              <a:pPr marL="533400" indent="-533400">
                <a:spcBef>
                  <a:spcPct val="20000"/>
                </a:spcBef>
              </a:pPr>
              <a:r>
                <a:rPr lang="en-US" sz="1100">
                  <a:solidFill>
                    <a:prstClr val="black"/>
                  </a:solidFill>
                  <a:latin typeface="Century Gothic"/>
                </a:rPr>
                <a:t>Schema </a:t>
              </a:r>
              <a:endParaRPr lang="en-US" sz="2800">
                <a:solidFill>
                  <a:prstClr val="black"/>
                </a:solidFill>
                <a:latin typeface="Times New Roman" pitchFamily="18" charset="0"/>
              </a:endParaRPr>
            </a:p>
          </p:txBody>
        </p:sp>
        <p:sp>
          <p:nvSpPr>
            <p:cNvPr id="52" name="Rectangle 54"/>
            <p:cNvSpPr>
              <a:spLocks noChangeArrowheads="1"/>
            </p:cNvSpPr>
            <p:nvPr/>
          </p:nvSpPr>
          <p:spPr bwMode="auto">
            <a:xfrm>
              <a:off x="3609" y="3069"/>
              <a:ext cx="32" cy="107"/>
            </a:xfrm>
            <a:prstGeom prst="rect">
              <a:avLst/>
            </a:prstGeom>
            <a:noFill/>
            <a:ln w="9525">
              <a:noFill/>
              <a:miter lim="800000"/>
              <a:headEnd/>
              <a:tailEnd/>
            </a:ln>
          </p:spPr>
          <p:txBody>
            <a:bodyPr wrap="none" lIns="0" tIns="0" rIns="0" bIns="0">
              <a:spAutoFit/>
            </a:bodyPr>
            <a:lstStyle/>
            <a:p>
              <a:pPr marL="533400" indent="-533400">
                <a:spcBef>
                  <a:spcPct val="20000"/>
                </a:spcBef>
              </a:pPr>
              <a:r>
                <a:rPr lang="en-US" sz="1100">
                  <a:solidFill>
                    <a:prstClr val="black"/>
                  </a:solidFill>
                  <a:latin typeface="Century Gothic"/>
                </a:rPr>
                <a:t>(</a:t>
              </a:r>
              <a:endParaRPr lang="en-US" sz="2800">
                <a:solidFill>
                  <a:prstClr val="black"/>
                </a:solidFill>
                <a:latin typeface="Times New Roman" pitchFamily="18" charset="0"/>
              </a:endParaRPr>
            </a:p>
          </p:txBody>
        </p:sp>
        <p:sp>
          <p:nvSpPr>
            <p:cNvPr id="53" name="Rectangle 55"/>
            <p:cNvSpPr>
              <a:spLocks noChangeArrowheads="1"/>
            </p:cNvSpPr>
            <p:nvPr/>
          </p:nvSpPr>
          <p:spPr bwMode="auto">
            <a:xfrm>
              <a:off x="3641" y="3069"/>
              <a:ext cx="1600" cy="107"/>
            </a:xfrm>
            <a:prstGeom prst="rect">
              <a:avLst/>
            </a:prstGeom>
            <a:noFill/>
            <a:ln w="9525">
              <a:noFill/>
              <a:miter lim="800000"/>
              <a:headEnd/>
              <a:tailEnd/>
            </a:ln>
          </p:spPr>
          <p:txBody>
            <a:bodyPr wrap="none" lIns="0" tIns="0" rIns="0" bIns="0">
              <a:spAutoFit/>
            </a:bodyPr>
            <a:lstStyle/>
            <a:p>
              <a:pPr marL="533400" indent="-533400">
                <a:spcBef>
                  <a:spcPct val="20000"/>
                </a:spcBef>
              </a:pPr>
              <a:r>
                <a:rPr lang="en-US" sz="1100">
                  <a:solidFill>
                    <a:prstClr val="black"/>
                  </a:solidFill>
                  <a:latin typeface="Century Gothic"/>
                </a:rPr>
                <a:t>In the data model of a specific DBMS</a:t>
              </a:r>
              <a:endParaRPr lang="en-US" sz="2800">
                <a:solidFill>
                  <a:prstClr val="black"/>
                </a:solidFill>
                <a:latin typeface="Times New Roman" pitchFamily="18" charset="0"/>
              </a:endParaRPr>
            </a:p>
          </p:txBody>
        </p:sp>
        <p:sp>
          <p:nvSpPr>
            <p:cNvPr id="54" name="Rectangle 56"/>
            <p:cNvSpPr>
              <a:spLocks noChangeArrowheads="1"/>
            </p:cNvSpPr>
            <p:nvPr/>
          </p:nvSpPr>
          <p:spPr bwMode="auto">
            <a:xfrm>
              <a:off x="5065" y="3069"/>
              <a:ext cx="32" cy="107"/>
            </a:xfrm>
            <a:prstGeom prst="rect">
              <a:avLst/>
            </a:prstGeom>
            <a:noFill/>
            <a:ln w="9525">
              <a:noFill/>
              <a:miter lim="800000"/>
              <a:headEnd/>
              <a:tailEnd/>
            </a:ln>
          </p:spPr>
          <p:txBody>
            <a:bodyPr wrap="none" lIns="0" tIns="0" rIns="0" bIns="0">
              <a:spAutoFit/>
            </a:bodyPr>
            <a:lstStyle/>
            <a:p>
              <a:pPr marL="533400" indent="-533400">
                <a:spcBef>
                  <a:spcPct val="20000"/>
                </a:spcBef>
              </a:pPr>
              <a:r>
                <a:rPr lang="en-US" sz="1100">
                  <a:solidFill>
                    <a:prstClr val="black"/>
                  </a:solidFill>
                  <a:latin typeface="Century Gothic"/>
                </a:rPr>
                <a:t>)</a:t>
              </a:r>
              <a:endParaRPr lang="en-US" sz="2800">
                <a:solidFill>
                  <a:prstClr val="black"/>
                </a:solidFill>
                <a:latin typeface="Times New Roman" pitchFamily="18" charset="0"/>
              </a:endParaRPr>
            </a:p>
          </p:txBody>
        </p:sp>
        <p:sp>
          <p:nvSpPr>
            <p:cNvPr id="55" name="Rectangle 57"/>
            <p:cNvSpPr>
              <a:spLocks noChangeArrowheads="1"/>
            </p:cNvSpPr>
            <p:nvPr/>
          </p:nvSpPr>
          <p:spPr bwMode="auto">
            <a:xfrm>
              <a:off x="4038" y="3726"/>
              <a:ext cx="705" cy="107"/>
            </a:xfrm>
            <a:prstGeom prst="rect">
              <a:avLst/>
            </a:prstGeom>
            <a:noFill/>
            <a:ln w="9525">
              <a:noFill/>
              <a:miter lim="800000"/>
              <a:headEnd/>
              <a:tailEnd/>
            </a:ln>
          </p:spPr>
          <p:txBody>
            <a:bodyPr wrap="none" lIns="0" tIns="0" rIns="0" bIns="0">
              <a:spAutoFit/>
            </a:bodyPr>
            <a:lstStyle/>
            <a:p>
              <a:pPr marL="533400" indent="-533400">
                <a:spcBef>
                  <a:spcPct val="20000"/>
                </a:spcBef>
              </a:pPr>
              <a:r>
                <a:rPr lang="en-US" sz="1100">
                  <a:solidFill>
                    <a:prstClr val="black"/>
                  </a:solidFill>
                  <a:latin typeface="Century Gothic"/>
                </a:rPr>
                <a:t>Internal Schema</a:t>
              </a:r>
              <a:endParaRPr lang="en-US" sz="2800">
                <a:solidFill>
                  <a:prstClr val="black"/>
                </a:solidFill>
                <a:latin typeface="Times New Roman" pitchFamily="18" charset="0"/>
              </a:endParaRPr>
            </a:p>
          </p:txBody>
        </p:sp>
        <p:sp>
          <p:nvSpPr>
            <p:cNvPr id="56" name="Rectangle 58"/>
            <p:cNvSpPr>
              <a:spLocks noChangeArrowheads="1"/>
            </p:cNvSpPr>
            <p:nvPr/>
          </p:nvSpPr>
          <p:spPr bwMode="auto">
            <a:xfrm>
              <a:off x="2465" y="4038"/>
              <a:ext cx="929" cy="107"/>
            </a:xfrm>
            <a:prstGeom prst="rect">
              <a:avLst/>
            </a:prstGeom>
            <a:solidFill>
              <a:schemeClr val="bg1"/>
            </a:solidFill>
            <a:ln w="9525">
              <a:noFill/>
              <a:miter lim="800000"/>
              <a:headEnd/>
              <a:tailEnd/>
            </a:ln>
          </p:spPr>
          <p:txBody>
            <a:bodyPr wrap="none" lIns="0" tIns="0" rIns="0" bIns="0">
              <a:spAutoFit/>
            </a:bodyPr>
            <a:lstStyle/>
            <a:p>
              <a:pPr marL="533400" indent="-533400">
                <a:spcBef>
                  <a:spcPct val="20000"/>
                </a:spcBef>
              </a:pPr>
              <a:r>
                <a:rPr lang="en-US" sz="1100">
                  <a:solidFill>
                    <a:prstClr val="black"/>
                  </a:solidFill>
                  <a:latin typeface="Century Gothic"/>
                </a:rPr>
                <a:t>Application Programs</a:t>
              </a:r>
              <a:endParaRPr lang="en-US" sz="2800">
                <a:solidFill>
                  <a:prstClr val="black"/>
                </a:solidFill>
                <a:latin typeface="Times New Roman" pitchFamily="18" charset="0"/>
              </a:endParaRPr>
            </a:p>
          </p:txBody>
        </p:sp>
        <p:sp>
          <p:nvSpPr>
            <p:cNvPr id="57" name="Rectangle 59"/>
            <p:cNvSpPr>
              <a:spLocks noChangeArrowheads="1"/>
            </p:cNvSpPr>
            <p:nvPr/>
          </p:nvSpPr>
          <p:spPr bwMode="auto">
            <a:xfrm>
              <a:off x="2445" y="2224"/>
              <a:ext cx="193" cy="107"/>
            </a:xfrm>
            <a:prstGeom prst="rect">
              <a:avLst/>
            </a:prstGeom>
            <a:noFill/>
            <a:ln w="9525">
              <a:noFill/>
              <a:miter lim="800000"/>
              <a:headEnd/>
              <a:tailEnd/>
            </a:ln>
          </p:spPr>
          <p:txBody>
            <a:bodyPr wrap="none" lIns="0" tIns="0" rIns="0" bIns="0">
              <a:spAutoFit/>
            </a:bodyPr>
            <a:lstStyle/>
            <a:p>
              <a:pPr marL="533400" indent="-533400">
                <a:spcBef>
                  <a:spcPct val="20000"/>
                </a:spcBef>
              </a:pPr>
              <a:r>
                <a:rPr lang="en-US" sz="1100">
                  <a:solidFill>
                    <a:prstClr val="black"/>
                  </a:solidFill>
                  <a:latin typeface="Century Gothic"/>
                </a:rPr>
                <a:t>High</a:t>
              </a:r>
              <a:endParaRPr lang="en-US" sz="2800">
                <a:solidFill>
                  <a:prstClr val="black"/>
                </a:solidFill>
                <a:latin typeface="Times New Roman" pitchFamily="18" charset="0"/>
              </a:endParaRPr>
            </a:p>
          </p:txBody>
        </p:sp>
        <p:sp>
          <p:nvSpPr>
            <p:cNvPr id="58" name="Rectangle 60"/>
            <p:cNvSpPr>
              <a:spLocks noChangeArrowheads="1"/>
            </p:cNvSpPr>
            <p:nvPr/>
          </p:nvSpPr>
          <p:spPr bwMode="auto">
            <a:xfrm>
              <a:off x="2627" y="2224"/>
              <a:ext cx="29" cy="106"/>
            </a:xfrm>
            <a:prstGeom prst="rect">
              <a:avLst/>
            </a:prstGeom>
            <a:noFill/>
            <a:ln w="9525">
              <a:noFill/>
              <a:miter lim="800000"/>
              <a:headEnd/>
              <a:tailEnd/>
            </a:ln>
          </p:spPr>
          <p:txBody>
            <a:bodyPr wrap="none" lIns="0" tIns="0" rIns="0" bIns="0">
              <a:spAutoFit/>
            </a:bodyPr>
            <a:lstStyle/>
            <a:p>
              <a:pPr marL="533400" indent="-533400">
                <a:spcBef>
                  <a:spcPct val="20000"/>
                </a:spcBef>
              </a:pPr>
              <a:r>
                <a:rPr lang="en-US" sz="1100">
                  <a:solidFill>
                    <a:prstClr val="black"/>
                  </a:solidFill>
                  <a:latin typeface="Century Gothic"/>
                </a:rPr>
                <a:t>-</a:t>
              </a:r>
              <a:endParaRPr lang="en-US" sz="2800">
                <a:solidFill>
                  <a:prstClr val="black"/>
                </a:solidFill>
                <a:latin typeface="Times New Roman" pitchFamily="18" charset="0"/>
              </a:endParaRPr>
            </a:p>
          </p:txBody>
        </p:sp>
        <p:sp>
          <p:nvSpPr>
            <p:cNvPr id="59" name="Rectangle 61"/>
            <p:cNvSpPr>
              <a:spLocks noChangeArrowheads="1"/>
            </p:cNvSpPr>
            <p:nvPr/>
          </p:nvSpPr>
          <p:spPr bwMode="auto">
            <a:xfrm>
              <a:off x="2653" y="2224"/>
              <a:ext cx="742" cy="107"/>
            </a:xfrm>
            <a:prstGeom prst="rect">
              <a:avLst/>
            </a:prstGeom>
            <a:noFill/>
            <a:ln w="9525">
              <a:noFill/>
              <a:miter lim="800000"/>
              <a:headEnd/>
              <a:tailEnd/>
            </a:ln>
          </p:spPr>
          <p:txBody>
            <a:bodyPr wrap="none" lIns="0" tIns="0" rIns="0" bIns="0">
              <a:spAutoFit/>
            </a:bodyPr>
            <a:lstStyle/>
            <a:p>
              <a:pPr marL="533400" indent="-533400">
                <a:spcBef>
                  <a:spcPct val="20000"/>
                </a:spcBef>
              </a:pPr>
              <a:r>
                <a:rPr lang="en-US" sz="1100">
                  <a:solidFill>
                    <a:prstClr val="black"/>
                  </a:solidFill>
                  <a:latin typeface="Century Gothic"/>
                </a:rPr>
                <a:t>level Transaction </a:t>
              </a:r>
              <a:endParaRPr lang="en-US" sz="2800">
                <a:solidFill>
                  <a:prstClr val="black"/>
                </a:solidFill>
                <a:latin typeface="Times New Roman" pitchFamily="18" charset="0"/>
              </a:endParaRPr>
            </a:p>
          </p:txBody>
        </p:sp>
        <p:sp>
          <p:nvSpPr>
            <p:cNvPr id="60" name="Rectangle 62"/>
            <p:cNvSpPr>
              <a:spLocks noChangeArrowheads="1"/>
            </p:cNvSpPr>
            <p:nvPr/>
          </p:nvSpPr>
          <p:spPr bwMode="auto">
            <a:xfrm>
              <a:off x="2634" y="2328"/>
              <a:ext cx="564" cy="107"/>
            </a:xfrm>
            <a:prstGeom prst="rect">
              <a:avLst/>
            </a:prstGeom>
            <a:noFill/>
            <a:ln w="9525">
              <a:noFill/>
              <a:miter lim="800000"/>
              <a:headEnd/>
              <a:tailEnd/>
            </a:ln>
          </p:spPr>
          <p:txBody>
            <a:bodyPr wrap="none" lIns="0" tIns="0" rIns="0" bIns="0">
              <a:spAutoFit/>
            </a:bodyPr>
            <a:lstStyle/>
            <a:p>
              <a:pPr marL="533400" indent="-533400">
                <a:spcBef>
                  <a:spcPct val="20000"/>
                </a:spcBef>
              </a:pPr>
              <a:r>
                <a:rPr lang="en-US" sz="1100">
                  <a:solidFill>
                    <a:prstClr val="black"/>
                  </a:solidFill>
                  <a:latin typeface="Century Gothic"/>
                </a:rPr>
                <a:t>Specification</a:t>
              </a:r>
              <a:endParaRPr lang="en-US" sz="2800">
                <a:solidFill>
                  <a:prstClr val="black"/>
                </a:solidFill>
                <a:latin typeface="Times New Roman" pitchFamily="18" charset="0"/>
              </a:endParaRPr>
            </a:p>
          </p:txBody>
        </p:sp>
        <p:sp>
          <p:nvSpPr>
            <p:cNvPr id="61" name="Rectangle 63"/>
            <p:cNvSpPr>
              <a:spLocks noChangeArrowheads="1"/>
            </p:cNvSpPr>
            <p:nvPr/>
          </p:nvSpPr>
          <p:spPr bwMode="auto">
            <a:xfrm>
              <a:off x="1678" y="2497"/>
              <a:ext cx="243" cy="107"/>
            </a:xfrm>
            <a:prstGeom prst="rect">
              <a:avLst/>
            </a:prstGeom>
            <a:noFill/>
            <a:ln w="9525">
              <a:noFill/>
              <a:miter lim="800000"/>
              <a:headEnd/>
              <a:tailEnd/>
            </a:ln>
          </p:spPr>
          <p:txBody>
            <a:bodyPr wrap="none" lIns="0" tIns="0" rIns="0" bIns="0">
              <a:spAutoFit/>
            </a:bodyPr>
            <a:lstStyle/>
            <a:p>
              <a:pPr marL="533400" indent="-533400">
                <a:spcBef>
                  <a:spcPct val="20000"/>
                </a:spcBef>
              </a:pPr>
              <a:r>
                <a:rPr lang="en-US" sz="1100">
                  <a:solidFill>
                    <a:prstClr val="black"/>
                  </a:solidFill>
                  <a:latin typeface="Century Gothic"/>
                </a:rPr>
                <a:t>DBMS</a:t>
              </a:r>
              <a:endParaRPr lang="en-US" sz="2800">
                <a:solidFill>
                  <a:prstClr val="black"/>
                </a:solidFill>
                <a:latin typeface="Times New Roman" pitchFamily="18" charset="0"/>
              </a:endParaRPr>
            </a:p>
          </p:txBody>
        </p:sp>
        <p:sp>
          <p:nvSpPr>
            <p:cNvPr id="62" name="Rectangle 64"/>
            <p:cNvSpPr>
              <a:spLocks noChangeArrowheads="1"/>
            </p:cNvSpPr>
            <p:nvPr/>
          </p:nvSpPr>
          <p:spPr bwMode="auto">
            <a:xfrm>
              <a:off x="1925" y="2497"/>
              <a:ext cx="29" cy="106"/>
            </a:xfrm>
            <a:prstGeom prst="rect">
              <a:avLst/>
            </a:prstGeom>
            <a:noFill/>
            <a:ln w="9525">
              <a:noFill/>
              <a:miter lim="800000"/>
              <a:headEnd/>
              <a:tailEnd/>
            </a:ln>
          </p:spPr>
          <p:txBody>
            <a:bodyPr wrap="none" lIns="0" tIns="0" rIns="0" bIns="0">
              <a:spAutoFit/>
            </a:bodyPr>
            <a:lstStyle/>
            <a:p>
              <a:pPr marL="533400" indent="-533400">
                <a:spcBef>
                  <a:spcPct val="20000"/>
                </a:spcBef>
              </a:pPr>
              <a:r>
                <a:rPr lang="en-US" sz="1100">
                  <a:solidFill>
                    <a:prstClr val="black"/>
                  </a:solidFill>
                  <a:latin typeface="Century Gothic"/>
                </a:rPr>
                <a:t>-</a:t>
              </a:r>
              <a:endParaRPr lang="en-US" sz="2800">
                <a:solidFill>
                  <a:prstClr val="black"/>
                </a:solidFill>
                <a:latin typeface="Times New Roman" pitchFamily="18" charset="0"/>
              </a:endParaRPr>
            </a:p>
          </p:txBody>
        </p:sp>
        <p:sp>
          <p:nvSpPr>
            <p:cNvPr id="63" name="Rectangle 65"/>
            <p:cNvSpPr>
              <a:spLocks noChangeArrowheads="1"/>
            </p:cNvSpPr>
            <p:nvPr/>
          </p:nvSpPr>
          <p:spPr bwMode="auto">
            <a:xfrm>
              <a:off x="1958" y="2497"/>
              <a:ext cx="566" cy="107"/>
            </a:xfrm>
            <a:prstGeom prst="rect">
              <a:avLst/>
            </a:prstGeom>
            <a:noFill/>
            <a:ln w="9525">
              <a:noFill/>
              <a:miter lim="800000"/>
              <a:headEnd/>
              <a:tailEnd/>
            </a:ln>
          </p:spPr>
          <p:txBody>
            <a:bodyPr wrap="none" lIns="0" tIns="0" rIns="0" bIns="0">
              <a:spAutoFit/>
            </a:bodyPr>
            <a:lstStyle/>
            <a:p>
              <a:pPr marL="533400" indent="-533400">
                <a:spcBef>
                  <a:spcPct val="20000"/>
                </a:spcBef>
              </a:pPr>
              <a:r>
                <a:rPr lang="en-US" sz="1100">
                  <a:solidFill>
                    <a:prstClr val="black"/>
                  </a:solidFill>
                  <a:latin typeface="Century Gothic"/>
                </a:rPr>
                <a:t>independent</a:t>
              </a:r>
              <a:endParaRPr lang="en-US" sz="2800">
                <a:solidFill>
                  <a:prstClr val="black"/>
                </a:solidFill>
                <a:latin typeface="Times New Roman" pitchFamily="18" charset="0"/>
              </a:endParaRPr>
            </a:p>
          </p:txBody>
        </p:sp>
        <p:sp>
          <p:nvSpPr>
            <p:cNvPr id="64" name="Rectangle 66"/>
            <p:cNvSpPr>
              <a:spLocks noChangeArrowheads="1"/>
            </p:cNvSpPr>
            <p:nvPr/>
          </p:nvSpPr>
          <p:spPr bwMode="auto">
            <a:xfrm>
              <a:off x="1672" y="2868"/>
              <a:ext cx="243" cy="107"/>
            </a:xfrm>
            <a:prstGeom prst="rect">
              <a:avLst/>
            </a:prstGeom>
            <a:noFill/>
            <a:ln w="9525">
              <a:noFill/>
              <a:miter lim="800000"/>
              <a:headEnd/>
              <a:tailEnd/>
            </a:ln>
          </p:spPr>
          <p:txBody>
            <a:bodyPr wrap="none" lIns="0" tIns="0" rIns="0" bIns="0">
              <a:spAutoFit/>
            </a:bodyPr>
            <a:lstStyle/>
            <a:p>
              <a:pPr marL="533400" indent="-533400">
                <a:spcBef>
                  <a:spcPct val="20000"/>
                </a:spcBef>
              </a:pPr>
              <a:r>
                <a:rPr lang="en-US" sz="1100">
                  <a:solidFill>
                    <a:prstClr val="black"/>
                  </a:solidFill>
                  <a:latin typeface="Century Gothic"/>
                </a:rPr>
                <a:t>DBMS</a:t>
              </a:r>
              <a:endParaRPr lang="en-US" sz="2800">
                <a:solidFill>
                  <a:prstClr val="black"/>
                </a:solidFill>
                <a:latin typeface="Times New Roman" pitchFamily="18" charset="0"/>
              </a:endParaRPr>
            </a:p>
          </p:txBody>
        </p:sp>
        <p:sp>
          <p:nvSpPr>
            <p:cNvPr id="65" name="Rectangle 67"/>
            <p:cNvSpPr>
              <a:spLocks noChangeArrowheads="1"/>
            </p:cNvSpPr>
            <p:nvPr/>
          </p:nvSpPr>
          <p:spPr bwMode="auto">
            <a:xfrm>
              <a:off x="1925" y="2868"/>
              <a:ext cx="29" cy="106"/>
            </a:xfrm>
            <a:prstGeom prst="rect">
              <a:avLst/>
            </a:prstGeom>
            <a:noFill/>
            <a:ln w="9525">
              <a:noFill/>
              <a:miter lim="800000"/>
              <a:headEnd/>
              <a:tailEnd/>
            </a:ln>
          </p:spPr>
          <p:txBody>
            <a:bodyPr wrap="none" lIns="0" tIns="0" rIns="0" bIns="0">
              <a:spAutoFit/>
            </a:bodyPr>
            <a:lstStyle/>
            <a:p>
              <a:pPr marL="533400" indent="-533400">
                <a:spcBef>
                  <a:spcPct val="20000"/>
                </a:spcBef>
              </a:pPr>
              <a:r>
                <a:rPr lang="en-US" sz="1100">
                  <a:solidFill>
                    <a:prstClr val="black"/>
                  </a:solidFill>
                  <a:latin typeface="Century Gothic"/>
                </a:rPr>
                <a:t>-</a:t>
              </a:r>
              <a:endParaRPr lang="en-US" sz="2800">
                <a:solidFill>
                  <a:prstClr val="black"/>
                </a:solidFill>
                <a:latin typeface="Times New Roman" pitchFamily="18" charset="0"/>
              </a:endParaRPr>
            </a:p>
          </p:txBody>
        </p:sp>
        <p:sp>
          <p:nvSpPr>
            <p:cNvPr id="66" name="Rectangle 68"/>
            <p:cNvSpPr>
              <a:spLocks noChangeArrowheads="1"/>
            </p:cNvSpPr>
            <p:nvPr/>
          </p:nvSpPr>
          <p:spPr bwMode="auto">
            <a:xfrm>
              <a:off x="1951" y="2868"/>
              <a:ext cx="332" cy="107"/>
            </a:xfrm>
            <a:prstGeom prst="rect">
              <a:avLst/>
            </a:prstGeom>
            <a:noFill/>
            <a:ln w="9525">
              <a:noFill/>
              <a:miter lim="800000"/>
              <a:headEnd/>
              <a:tailEnd/>
            </a:ln>
          </p:spPr>
          <p:txBody>
            <a:bodyPr wrap="none" lIns="0" tIns="0" rIns="0" bIns="0">
              <a:spAutoFit/>
            </a:bodyPr>
            <a:lstStyle/>
            <a:p>
              <a:pPr marL="533400" indent="-533400">
                <a:spcBef>
                  <a:spcPct val="20000"/>
                </a:spcBef>
              </a:pPr>
              <a:r>
                <a:rPr lang="en-US" sz="1100">
                  <a:solidFill>
                    <a:prstClr val="black"/>
                  </a:solidFill>
                  <a:latin typeface="Century Gothic"/>
                </a:rPr>
                <a:t>specific</a:t>
              </a:r>
              <a:endParaRPr lang="en-US" sz="2800">
                <a:solidFill>
                  <a:prstClr val="black"/>
                </a:solidFill>
                <a:latin typeface="Times New Roman" pitchFamily="18" charset="0"/>
              </a:endParaRPr>
            </a:p>
          </p:txBody>
        </p:sp>
        <p:sp>
          <p:nvSpPr>
            <p:cNvPr id="67" name="Freeform 69"/>
            <p:cNvSpPr>
              <a:spLocks noEditPoints="1"/>
            </p:cNvSpPr>
            <p:nvPr/>
          </p:nvSpPr>
          <p:spPr bwMode="auto">
            <a:xfrm>
              <a:off x="1401" y="2672"/>
              <a:ext cx="2463" cy="6"/>
            </a:xfrm>
            <a:custGeom>
              <a:avLst/>
              <a:gdLst>
                <a:gd name="T0" fmla="*/ 5943 w 6063"/>
                <a:gd name="T1" fmla="*/ 0 h 16"/>
                <a:gd name="T2" fmla="*/ 5863 w 6063"/>
                <a:gd name="T3" fmla="*/ 16 h 16"/>
                <a:gd name="T4" fmla="*/ 5863 w 6063"/>
                <a:gd name="T5" fmla="*/ 0 h 16"/>
                <a:gd name="T6" fmla="*/ 5559 w 6063"/>
                <a:gd name="T7" fmla="*/ 16 h 16"/>
                <a:gd name="T8" fmla="*/ 5679 w 6063"/>
                <a:gd name="T9" fmla="*/ 8 h 16"/>
                <a:gd name="T10" fmla="*/ 5359 w 6063"/>
                <a:gd name="T11" fmla="*/ 8 h 16"/>
                <a:gd name="T12" fmla="*/ 5479 w 6063"/>
                <a:gd name="T13" fmla="*/ 16 h 16"/>
                <a:gd name="T14" fmla="*/ 5175 w 6063"/>
                <a:gd name="T15" fmla="*/ 0 h 16"/>
                <a:gd name="T16" fmla="*/ 5095 w 6063"/>
                <a:gd name="T17" fmla="*/ 16 h 16"/>
                <a:gd name="T18" fmla="*/ 5095 w 6063"/>
                <a:gd name="T19" fmla="*/ 0 h 16"/>
                <a:gd name="T20" fmla="*/ 4791 w 6063"/>
                <a:gd name="T21" fmla="*/ 16 h 16"/>
                <a:gd name="T22" fmla="*/ 4911 w 6063"/>
                <a:gd name="T23" fmla="*/ 8 h 16"/>
                <a:gd name="T24" fmla="*/ 4591 w 6063"/>
                <a:gd name="T25" fmla="*/ 8 h 16"/>
                <a:gd name="T26" fmla="*/ 4711 w 6063"/>
                <a:gd name="T27" fmla="*/ 16 h 16"/>
                <a:gd name="T28" fmla="*/ 4407 w 6063"/>
                <a:gd name="T29" fmla="*/ 0 h 16"/>
                <a:gd name="T30" fmla="*/ 4327 w 6063"/>
                <a:gd name="T31" fmla="*/ 16 h 16"/>
                <a:gd name="T32" fmla="*/ 4327 w 6063"/>
                <a:gd name="T33" fmla="*/ 0 h 16"/>
                <a:gd name="T34" fmla="*/ 4023 w 6063"/>
                <a:gd name="T35" fmla="*/ 16 h 16"/>
                <a:gd name="T36" fmla="*/ 4143 w 6063"/>
                <a:gd name="T37" fmla="*/ 8 h 16"/>
                <a:gd name="T38" fmla="*/ 3823 w 6063"/>
                <a:gd name="T39" fmla="*/ 8 h 16"/>
                <a:gd name="T40" fmla="*/ 3943 w 6063"/>
                <a:gd name="T41" fmla="*/ 16 h 16"/>
                <a:gd name="T42" fmla="*/ 3639 w 6063"/>
                <a:gd name="T43" fmla="*/ 0 h 16"/>
                <a:gd name="T44" fmla="*/ 3559 w 6063"/>
                <a:gd name="T45" fmla="*/ 16 h 16"/>
                <a:gd name="T46" fmla="*/ 3559 w 6063"/>
                <a:gd name="T47" fmla="*/ 0 h 16"/>
                <a:gd name="T48" fmla="*/ 3255 w 6063"/>
                <a:gd name="T49" fmla="*/ 16 h 16"/>
                <a:gd name="T50" fmla="*/ 3375 w 6063"/>
                <a:gd name="T51" fmla="*/ 8 h 16"/>
                <a:gd name="T52" fmla="*/ 3055 w 6063"/>
                <a:gd name="T53" fmla="*/ 8 h 16"/>
                <a:gd name="T54" fmla="*/ 3175 w 6063"/>
                <a:gd name="T55" fmla="*/ 16 h 16"/>
                <a:gd name="T56" fmla="*/ 2871 w 6063"/>
                <a:gd name="T57" fmla="*/ 0 h 16"/>
                <a:gd name="T58" fmla="*/ 2791 w 6063"/>
                <a:gd name="T59" fmla="*/ 16 h 16"/>
                <a:gd name="T60" fmla="*/ 2791 w 6063"/>
                <a:gd name="T61" fmla="*/ 0 h 16"/>
                <a:gd name="T62" fmla="*/ 2487 w 6063"/>
                <a:gd name="T63" fmla="*/ 16 h 16"/>
                <a:gd name="T64" fmla="*/ 2607 w 6063"/>
                <a:gd name="T65" fmla="*/ 8 h 16"/>
                <a:gd name="T66" fmla="*/ 2287 w 6063"/>
                <a:gd name="T67" fmla="*/ 8 h 16"/>
                <a:gd name="T68" fmla="*/ 2407 w 6063"/>
                <a:gd name="T69" fmla="*/ 16 h 16"/>
                <a:gd name="T70" fmla="*/ 2103 w 6063"/>
                <a:gd name="T71" fmla="*/ 0 h 16"/>
                <a:gd name="T72" fmla="*/ 2023 w 6063"/>
                <a:gd name="T73" fmla="*/ 16 h 16"/>
                <a:gd name="T74" fmla="*/ 2023 w 6063"/>
                <a:gd name="T75" fmla="*/ 0 h 16"/>
                <a:gd name="T76" fmla="*/ 1719 w 6063"/>
                <a:gd name="T77" fmla="*/ 16 h 16"/>
                <a:gd name="T78" fmla="*/ 1839 w 6063"/>
                <a:gd name="T79" fmla="*/ 8 h 16"/>
                <a:gd name="T80" fmla="*/ 1519 w 6063"/>
                <a:gd name="T81" fmla="*/ 8 h 16"/>
                <a:gd name="T82" fmla="*/ 1639 w 6063"/>
                <a:gd name="T83" fmla="*/ 16 h 16"/>
                <a:gd name="T84" fmla="*/ 1335 w 6063"/>
                <a:gd name="T85" fmla="*/ 0 h 16"/>
                <a:gd name="T86" fmla="*/ 1255 w 6063"/>
                <a:gd name="T87" fmla="*/ 16 h 16"/>
                <a:gd name="T88" fmla="*/ 1255 w 6063"/>
                <a:gd name="T89" fmla="*/ 0 h 16"/>
                <a:gd name="T90" fmla="*/ 951 w 6063"/>
                <a:gd name="T91" fmla="*/ 16 h 16"/>
                <a:gd name="T92" fmla="*/ 1071 w 6063"/>
                <a:gd name="T93" fmla="*/ 8 h 16"/>
                <a:gd name="T94" fmla="*/ 751 w 6063"/>
                <a:gd name="T95" fmla="*/ 8 h 16"/>
                <a:gd name="T96" fmla="*/ 871 w 6063"/>
                <a:gd name="T97" fmla="*/ 16 h 16"/>
                <a:gd name="T98" fmla="*/ 567 w 6063"/>
                <a:gd name="T99" fmla="*/ 0 h 16"/>
                <a:gd name="T100" fmla="*/ 487 w 6063"/>
                <a:gd name="T101" fmla="*/ 16 h 16"/>
                <a:gd name="T102" fmla="*/ 487 w 6063"/>
                <a:gd name="T103" fmla="*/ 0 h 16"/>
                <a:gd name="T104" fmla="*/ 183 w 6063"/>
                <a:gd name="T105" fmla="*/ 16 h 16"/>
                <a:gd name="T106" fmla="*/ 303 w 6063"/>
                <a:gd name="T107" fmla="*/ 8 h 16"/>
                <a:gd name="T108" fmla="*/ 0 w 6063"/>
                <a:gd name="T109" fmla="*/ 8 h 16"/>
                <a:gd name="T110" fmla="*/ 103 w 6063"/>
                <a:gd name="T111" fmla="*/ 16 h 1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063"/>
                <a:gd name="T169" fmla="*/ 0 h 16"/>
                <a:gd name="T170" fmla="*/ 6063 w 6063"/>
                <a:gd name="T171" fmla="*/ 16 h 1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063" h="16">
                  <a:moveTo>
                    <a:pt x="6055" y="16"/>
                  </a:moveTo>
                  <a:lnTo>
                    <a:pt x="5943" y="16"/>
                  </a:lnTo>
                  <a:cubicBezTo>
                    <a:pt x="5938" y="16"/>
                    <a:pt x="5935" y="13"/>
                    <a:pt x="5935" y="8"/>
                  </a:cubicBezTo>
                  <a:cubicBezTo>
                    <a:pt x="5935" y="4"/>
                    <a:pt x="5938" y="0"/>
                    <a:pt x="5943" y="0"/>
                  </a:cubicBezTo>
                  <a:lnTo>
                    <a:pt x="6055" y="0"/>
                  </a:lnTo>
                  <a:cubicBezTo>
                    <a:pt x="6059" y="0"/>
                    <a:pt x="6063" y="4"/>
                    <a:pt x="6063" y="8"/>
                  </a:cubicBezTo>
                  <a:cubicBezTo>
                    <a:pt x="6063" y="13"/>
                    <a:pt x="6059" y="16"/>
                    <a:pt x="6055" y="16"/>
                  </a:cubicBezTo>
                  <a:close/>
                  <a:moveTo>
                    <a:pt x="5863" y="16"/>
                  </a:moveTo>
                  <a:lnTo>
                    <a:pt x="5751" y="16"/>
                  </a:lnTo>
                  <a:cubicBezTo>
                    <a:pt x="5746" y="16"/>
                    <a:pt x="5743" y="13"/>
                    <a:pt x="5743" y="8"/>
                  </a:cubicBezTo>
                  <a:cubicBezTo>
                    <a:pt x="5743" y="4"/>
                    <a:pt x="5746" y="0"/>
                    <a:pt x="5751" y="0"/>
                  </a:cubicBezTo>
                  <a:lnTo>
                    <a:pt x="5863" y="0"/>
                  </a:lnTo>
                  <a:cubicBezTo>
                    <a:pt x="5867" y="0"/>
                    <a:pt x="5871" y="4"/>
                    <a:pt x="5871" y="8"/>
                  </a:cubicBezTo>
                  <a:cubicBezTo>
                    <a:pt x="5871" y="13"/>
                    <a:pt x="5867" y="16"/>
                    <a:pt x="5863" y="16"/>
                  </a:cubicBezTo>
                  <a:close/>
                  <a:moveTo>
                    <a:pt x="5671" y="16"/>
                  </a:moveTo>
                  <a:lnTo>
                    <a:pt x="5559" y="16"/>
                  </a:lnTo>
                  <a:cubicBezTo>
                    <a:pt x="5554" y="16"/>
                    <a:pt x="5551" y="13"/>
                    <a:pt x="5551" y="8"/>
                  </a:cubicBezTo>
                  <a:cubicBezTo>
                    <a:pt x="5551" y="4"/>
                    <a:pt x="5554" y="0"/>
                    <a:pt x="5559" y="0"/>
                  </a:cubicBezTo>
                  <a:lnTo>
                    <a:pt x="5671" y="0"/>
                  </a:lnTo>
                  <a:cubicBezTo>
                    <a:pt x="5675" y="0"/>
                    <a:pt x="5679" y="4"/>
                    <a:pt x="5679" y="8"/>
                  </a:cubicBezTo>
                  <a:cubicBezTo>
                    <a:pt x="5679" y="13"/>
                    <a:pt x="5675" y="16"/>
                    <a:pt x="5671" y="16"/>
                  </a:cubicBezTo>
                  <a:close/>
                  <a:moveTo>
                    <a:pt x="5479" y="16"/>
                  </a:moveTo>
                  <a:lnTo>
                    <a:pt x="5367" y="16"/>
                  </a:lnTo>
                  <a:cubicBezTo>
                    <a:pt x="5362" y="16"/>
                    <a:pt x="5359" y="13"/>
                    <a:pt x="5359" y="8"/>
                  </a:cubicBezTo>
                  <a:cubicBezTo>
                    <a:pt x="5359" y="4"/>
                    <a:pt x="5362" y="0"/>
                    <a:pt x="5367" y="0"/>
                  </a:cubicBezTo>
                  <a:lnTo>
                    <a:pt x="5479" y="0"/>
                  </a:lnTo>
                  <a:cubicBezTo>
                    <a:pt x="5483" y="0"/>
                    <a:pt x="5487" y="4"/>
                    <a:pt x="5487" y="8"/>
                  </a:cubicBezTo>
                  <a:cubicBezTo>
                    <a:pt x="5487" y="13"/>
                    <a:pt x="5483" y="16"/>
                    <a:pt x="5479" y="16"/>
                  </a:cubicBezTo>
                  <a:close/>
                  <a:moveTo>
                    <a:pt x="5287" y="16"/>
                  </a:moveTo>
                  <a:lnTo>
                    <a:pt x="5175" y="16"/>
                  </a:lnTo>
                  <a:cubicBezTo>
                    <a:pt x="5170" y="16"/>
                    <a:pt x="5167" y="13"/>
                    <a:pt x="5167" y="8"/>
                  </a:cubicBezTo>
                  <a:cubicBezTo>
                    <a:pt x="5167" y="4"/>
                    <a:pt x="5170" y="0"/>
                    <a:pt x="5175" y="0"/>
                  </a:cubicBezTo>
                  <a:lnTo>
                    <a:pt x="5287" y="0"/>
                  </a:lnTo>
                  <a:cubicBezTo>
                    <a:pt x="5291" y="0"/>
                    <a:pt x="5295" y="4"/>
                    <a:pt x="5295" y="8"/>
                  </a:cubicBezTo>
                  <a:cubicBezTo>
                    <a:pt x="5295" y="13"/>
                    <a:pt x="5291" y="16"/>
                    <a:pt x="5287" y="16"/>
                  </a:cubicBezTo>
                  <a:close/>
                  <a:moveTo>
                    <a:pt x="5095" y="16"/>
                  </a:moveTo>
                  <a:lnTo>
                    <a:pt x="4983" y="16"/>
                  </a:lnTo>
                  <a:cubicBezTo>
                    <a:pt x="4978" y="16"/>
                    <a:pt x="4975" y="13"/>
                    <a:pt x="4975" y="8"/>
                  </a:cubicBezTo>
                  <a:cubicBezTo>
                    <a:pt x="4975" y="4"/>
                    <a:pt x="4978" y="0"/>
                    <a:pt x="4983" y="0"/>
                  </a:cubicBezTo>
                  <a:lnTo>
                    <a:pt x="5095" y="0"/>
                  </a:lnTo>
                  <a:cubicBezTo>
                    <a:pt x="5099" y="0"/>
                    <a:pt x="5103" y="4"/>
                    <a:pt x="5103" y="8"/>
                  </a:cubicBezTo>
                  <a:cubicBezTo>
                    <a:pt x="5103" y="13"/>
                    <a:pt x="5099" y="16"/>
                    <a:pt x="5095" y="16"/>
                  </a:cubicBezTo>
                  <a:close/>
                  <a:moveTo>
                    <a:pt x="4903" y="16"/>
                  </a:moveTo>
                  <a:lnTo>
                    <a:pt x="4791" y="16"/>
                  </a:lnTo>
                  <a:cubicBezTo>
                    <a:pt x="4786" y="16"/>
                    <a:pt x="4783" y="13"/>
                    <a:pt x="4783" y="8"/>
                  </a:cubicBezTo>
                  <a:cubicBezTo>
                    <a:pt x="4783" y="4"/>
                    <a:pt x="4786" y="0"/>
                    <a:pt x="4791" y="0"/>
                  </a:cubicBezTo>
                  <a:lnTo>
                    <a:pt x="4903" y="0"/>
                  </a:lnTo>
                  <a:cubicBezTo>
                    <a:pt x="4907" y="0"/>
                    <a:pt x="4911" y="4"/>
                    <a:pt x="4911" y="8"/>
                  </a:cubicBezTo>
                  <a:cubicBezTo>
                    <a:pt x="4911" y="13"/>
                    <a:pt x="4907" y="16"/>
                    <a:pt x="4903" y="16"/>
                  </a:cubicBezTo>
                  <a:close/>
                  <a:moveTo>
                    <a:pt x="4711" y="16"/>
                  </a:moveTo>
                  <a:lnTo>
                    <a:pt x="4599" y="16"/>
                  </a:lnTo>
                  <a:cubicBezTo>
                    <a:pt x="4594" y="16"/>
                    <a:pt x="4591" y="13"/>
                    <a:pt x="4591" y="8"/>
                  </a:cubicBezTo>
                  <a:cubicBezTo>
                    <a:pt x="4591" y="4"/>
                    <a:pt x="4594" y="0"/>
                    <a:pt x="4599" y="0"/>
                  </a:cubicBezTo>
                  <a:lnTo>
                    <a:pt x="4711" y="0"/>
                  </a:lnTo>
                  <a:cubicBezTo>
                    <a:pt x="4715" y="0"/>
                    <a:pt x="4719" y="4"/>
                    <a:pt x="4719" y="8"/>
                  </a:cubicBezTo>
                  <a:cubicBezTo>
                    <a:pt x="4719" y="13"/>
                    <a:pt x="4715" y="16"/>
                    <a:pt x="4711" y="16"/>
                  </a:cubicBezTo>
                  <a:close/>
                  <a:moveTo>
                    <a:pt x="4519" y="16"/>
                  </a:moveTo>
                  <a:lnTo>
                    <a:pt x="4407" y="16"/>
                  </a:lnTo>
                  <a:cubicBezTo>
                    <a:pt x="4402" y="16"/>
                    <a:pt x="4399" y="13"/>
                    <a:pt x="4399" y="8"/>
                  </a:cubicBezTo>
                  <a:cubicBezTo>
                    <a:pt x="4399" y="4"/>
                    <a:pt x="4402" y="0"/>
                    <a:pt x="4407" y="0"/>
                  </a:cubicBezTo>
                  <a:lnTo>
                    <a:pt x="4519" y="0"/>
                  </a:lnTo>
                  <a:cubicBezTo>
                    <a:pt x="4523" y="0"/>
                    <a:pt x="4527" y="4"/>
                    <a:pt x="4527" y="8"/>
                  </a:cubicBezTo>
                  <a:cubicBezTo>
                    <a:pt x="4527" y="13"/>
                    <a:pt x="4523" y="16"/>
                    <a:pt x="4519" y="16"/>
                  </a:cubicBezTo>
                  <a:close/>
                  <a:moveTo>
                    <a:pt x="4327" y="16"/>
                  </a:moveTo>
                  <a:lnTo>
                    <a:pt x="4215" y="16"/>
                  </a:lnTo>
                  <a:cubicBezTo>
                    <a:pt x="4210" y="16"/>
                    <a:pt x="4207" y="13"/>
                    <a:pt x="4207" y="8"/>
                  </a:cubicBezTo>
                  <a:cubicBezTo>
                    <a:pt x="4207" y="4"/>
                    <a:pt x="4210" y="0"/>
                    <a:pt x="4215" y="0"/>
                  </a:cubicBezTo>
                  <a:lnTo>
                    <a:pt x="4327" y="0"/>
                  </a:lnTo>
                  <a:cubicBezTo>
                    <a:pt x="4331" y="0"/>
                    <a:pt x="4335" y="4"/>
                    <a:pt x="4335" y="8"/>
                  </a:cubicBezTo>
                  <a:cubicBezTo>
                    <a:pt x="4335" y="13"/>
                    <a:pt x="4331" y="16"/>
                    <a:pt x="4327" y="16"/>
                  </a:cubicBezTo>
                  <a:close/>
                  <a:moveTo>
                    <a:pt x="4135" y="16"/>
                  </a:moveTo>
                  <a:lnTo>
                    <a:pt x="4023" y="16"/>
                  </a:lnTo>
                  <a:cubicBezTo>
                    <a:pt x="4018" y="16"/>
                    <a:pt x="4015" y="13"/>
                    <a:pt x="4015" y="8"/>
                  </a:cubicBezTo>
                  <a:cubicBezTo>
                    <a:pt x="4015" y="4"/>
                    <a:pt x="4018" y="0"/>
                    <a:pt x="4023" y="0"/>
                  </a:cubicBezTo>
                  <a:lnTo>
                    <a:pt x="4135" y="0"/>
                  </a:lnTo>
                  <a:cubicBezTo>
                    <a:pt x="4139" y="0"/>
                    <a:pt x="4143" y="4"/>
                    <a:pt x="4143" y="8"/>
                  </a:cubicBezTo>
                  <a:cubicBezTo>
                    <a:pt x="4143" y="13"/>
                    <a:pt x="4139" y="16"/>
                    <a:pt x="4135" y="16"/>
                  </a:cubicBezTo>
                  <a:close/>
                  <a:moveTo>
                    <a:pt x="3943" y="16"/>
                  </a:moveTo>
                  <a:lnTo>
                    <a:pt x="3831" y="16"/>
                  </a:lnTo>
                  <a:cubicBezTo>
                    <a:pt x="3826" y="16"/>
                    <a:pt x="3823" y="13"/>
                    <a:pt x="3823" y="8"/>
                  </a:cubicBezTo>
                  <a:cubicBezTo>
                    <a:pt x="3823" y="4"/>
                    <a:pt x="3826" y="0"/>
                    <a:pt x="3831" y="0"/>
                  </a:cubicBezTo>
                  <a:lnTo>
                    <a:pt x="3943" y="0"/>
                  </a:lnTo>
                  <a:cubicBezTo>
                    <a:pt x="3947" y="0"/>
                    <a:pt x="3951" y="4"/>
                    <a:pt x="3951" y="8"/>
                  </a:cubicBezTo>
                  <a:cubicBezTo>
                    <a:pt x="3951" y="13"/>
                    <a:pt x="3947" y="16"/>
                    <a:pt x="3943" y="16"/>
                  </a:cubicBezTo>
                  <a:close/>
                  <a:moveTo>
                    <a:pt x="3751" y="16"/>
                  </a:moveTo>
                  <a:lnTo>
                    <a:pt x="3639" y="16"/>
                  </a:lnTo>
                  <a:cubicBezTo>
                    <a:pt x="3634" y="16"/>
                    <a:pt x="3631" y="13"/>
                    <a:pt x="3631" y="8"/>
                  </a:cubicBezTo>
                  <a:cubicBezTo>
                    <a:pt x="3631" y="4"/>
                    <a:pt x="3634" y="0"/>
                    <a:pt x="3639" y="0"/>
                  </a:cubicBezTo>
                  <a:lnTo>
                    <a:pt x="3751" y="0"/>
                  </a:lnTo>
                  <a:cubicBezTo>
                    <a:pt x="3755" y="0"/>
                    <a:pt x="3759" y="4"/>
                    <a:pt x="3759" y="8"/>
                  </a:cubicBezTo>
                  <a:cubicBezTo>
                    <a:pt x="3759" y="13"/>
                    <a:pt x="3755" y="16"/>
                    <a:pt x="3751" y="16"/>
                  </a:cubicBezTo>
                  <a:close/>
                  <a:moveTo>
                    <a:pt x="3559" y="16"/>
                  </a:moveTo>
                  <a:lnTo>
                    <a:pt x="3447" y="16"/>
                  </a:lnTo>
                  <a:cubicBezTo>
                    <a:pt x="3442" y="16"/>
                    <a:pt x="3439" y="13"/>
                    <a:pt x="3439" y="8"/>
                  </a:cubicBezTo>
                  <a:cubicBezTo>
                    <a:pt x="3439" y="4"/>
                    <a:pt x="3442" y="0"/>
                    <a:pt x="3447" y="0"/>
                  </a:cubicBezTo>
                  <a:lnTo>
                    <a:pt x="3559" y="0"/>
                  </a:lnTo>
                  <a:cubicBezTo>
                    <a:pt x="3563" y="0"/>
                    <a:pt x="3567" y="4"/>
                    <a:pt x="3567" y="8"/>
                  </a:cubicBezTo>
                  <a:cubicBezTo>
                    <a:pt x="3567" y="13"/>
                    <a:pt x="3563" y="16"/>
                    <a:pt x="3559" y="16"/>
                  </a:cubicBezTo>
                  <a:close/>
                  <a:moveTo>
                    <a:pt x="3367" y="16"/>
                  </a:moveTo>
                  <a:lnTo>
                    <a:pt x="3255" y="16"/>
                  </a:lnTo>
                  <a:cubicBezTo>
                    <a:pt x="3250" y="16"/>
                    <a:pt x="3247" y="13"/>
                    <a:pt x="3247" y="8"/>
                  </a:cubicBezTo>
                  <a:cubicBezTo>
                    <a:pt x="3247" y="4"/>
                    <a:pt x="3250" y="0"/>
                    <a:pt x="3255" y="0"/>
                  </a:cubicBezTo>
                  <a:lnTo>
                    <a:pt x="3367" y="0"/>
                  </a:lnTo>
                  <a:cubicBezTo>
                    <a:pt x="3371" y="0"/>
                    <a:pt x="3375" y="4"/>
                    <a:pt x="3375" y="8"/>
                  </a:cubicBezTo>
                  <a:cubicBezTo>
                    <a:pt x="3375" y="13"/>
                    <a:pt x="3371" y="16"/>
                    <a:pt x="3367" y="16"/>
                  </a:cubicBezTo>
                  <a:close/>
                  <a:moveTo>
                    <a:pt x="3175" y="16"/>
                  </a:moveTo>
                  <a:lnTo>
                    <a:pt x="3063" y="16"/>
                  </a:lnTo>
                  <a:cubicBezTo>
                    <a:pt x="3058" y="16"/>
                    <a:pt x="3055" y="13"/>
                    <a:pt x="3055" y="8"/>
                  </a:cubicBezTo>
                  <a:cubicBezTo>
                    <a:pt x="3055" y="4"/>
                    <a:pt x="3058" y="0"/>
                    <a:pt x="3063" y="0"/>
                  </a:cubicBezTo>
                  <a:lnTo>
                    <a:pt x="3175" y="0"/>
                  </a:lnTo>
                  <a:cubicBezTo>
                    <a:pt x="3179" y="0"/>
                    <a:pt x="3183" y="4"/>
                    <a:pt x="3183" y="8"/>
                  </a:cubicBezTo>
                  <a:cubicBezTo>
                    <a:pt x="3183" y="13"/>
                    <a:pt x="3179" y="16"/>
                    <a:pt x="3175" y="16"/>
                  </a:cubicBezTo>
                  <a:close/>
                  <a:moveTo>
                    <a:pt x="2983" y="16"/>
                  </a:moveTo>
                  <a:lnTo>
                    <a:pt x="2871" y="16"/>
                  </a:lnTo>
                  <a:cubicBezTo>
                    <a:pt x="2866" y="16"/>
                    <a:pt x="2863" y="13"/>
                    <a:pt x="2863" y="8"/>
                  </a:cubicBezTo>
                  <a:cubicBezTo>
                    <a:pt x="2863" y="4"/>
                    <a:pt x="2866" y="0"/>
                    <a:pt x="2871" y="0"/>
                  </a:cubicBezTo>
                  <a:lnTo>
                    <a:pt x="2983" y="0"/>
                  </a:lnTo>
                  <a:cubicBezTo>
                    <a:pt x="2987" y="0"/>
                    <a:pt x="2991" y="4"/>
                    <a:pt x="2991" y="8"/>
                  </a:cubicBezTo>
                  <a:cubicBezTo>
                    <a:pt x="2991" y="13"/>
                    <a:pt x="2987" y="16"/>
                    <a:pt x="2983" y="16"/>
                  </a:cubicBezTo>
                  <a:close/>
                  <a:moveTo>
                    <a:pt x="2791" y="16"/>
                  </a:moveTo>
                  <a:lnTo>
                    <a:pt x="2679" y="16"/>
                  </a:lnTo>
                  <a:cubicBezTo>
                    <a:pt x="2674" y="16"/>
                    <a:pt x="2671" y="13"/>
                    <a:pt x="2671" y="8"/>
                  </a:cubicBezTo>
                  <a:cubicBezTo>
                    <a:pt x="2671" y="4"/>
                    <a:pt x="2674" y="0"/>
                    <a:pt x="2679" y="0"/>
                  </a:cubicBezTo>
                  <a:lnTo>
                    <a:pt x="2791" y="0"/>
                  </a:lnTo>
                  <a:cubicBezTo>
                    <a:pt x="2795" y="0"/>
                    <a:pt x="2799" y="4"/>
                    <a:pt x="2799" y="8"/>
                  </a:cubicBezTo>
                  <a:cubicBezTo>
                    <a:pt x="2799" y="13"/>
                    <a:pt x="2795" y="16"/>
                    <a:pt x="2791" y="16"/>
                  </a:cubicBezTo>
                  <a:close/>
                  <a:moveTo>
                    <a:pt x="2599" y="16"/>
                  </a:moveTo>
                  <a:lnTo>
                    <a:pt x="2487" y="16"/>
                  </a:lnTo>
                  <a:cubicBezTo>
                    <a:pt x="2482" y="16"/>
                    <a:pt x="2479" y="13"/>
                    <a:pt x="2479" y="8"/>
                  </a:cubicBezTo>
                  <a:cubicBezTo>
                    <a:pt x="2479" y="4"/>
                    <a:pt x="2482" y="0"/>
                    <a:pt x="2487" y="0"/>
                  </a:cubicBezTo>
                  <a:lnTo>
                    <a:pt x="2599" y="0"/>
                  </a:lnTo>
                  <a:cubicBezTo>
                    <a:pt x="2603" y="0"/>
                    <a:pt x="2607" y="4"/>
                    <a:pt x="2607" y="8"/>
                  </a:cubicBezTo>
                  <a:cubicBezTo>
                    <a:pt x="2607" y="13"/>
                    <a:pt x="2603" y="16"/>
                    <a:pt x="2599" y="16"/>
                  </a:cubicBezTo>
                  <a:close/>
                  <a:moveTo>
                    <a:pt x="2407" y="16"/>
                  </a:moveTo>
                  <a:lnTo>
                    <a:pt x="2295" y="16"/>
                  </a:lnTo>
                  <a:cubicBezTo>
                    <a:pt x="2290" y="16"/>
                    <a:pt x="2287" y="13"/>
                    <a:pt x="2287" y="8"/>
                  </a:cubicBezTo>
                  <a:cubicBezTo>
                    <a:pt x="2287" y="4"/>
                    <a:pt x="2290" y="0"/>
                    <a:pt x="2295" y="0"/>
                  </a:cubicBezTo>
                  <a:lnTo>
                    <a:pt x="2407" y="0"/>
                  </a:lnTo>
                  <a:cubicBezTo>
                    <a:pt x="2411" y="0"/>
                    <a:pt x="2415" y="4"/>
                    <a:pt x="2415" y="8"/>
                  </a:cubicBezTo>
                  <a:cubicBezTo>
                    <a:pt x="2415" y="13"/>
                    <a:pt x="2411" y="16"/>
                    <a:pt x="2407" y="16"/>
                  </a:cubicBezTo>
                  <a:close/>
                  <a:moveTo>
                    <a:pt x="2215" y="16"/>
                  </a:moveTo>
                  <a:lnTo>
                    <a:pt x="2103" y="16"/>
                  </a:lnTo>
                  <a:cubicBezTo>
                    <a:pt x="2098" y="16"/>
                    <a:pt x="2095" y="13"/>
                    <a:pt x="2095" y="8"/>
                  </a:cubicBezTo>
                  <a:cubicBezTo>
                    <a:pt x="2095" y="4"/>
                    <a:pt x="2098" y="0"/>
                    <a:pt x="2103" y="0"/>
                  </a:cubicBezTo>
                  <a:lnTo>
                    <a:pt x="2215" y="0"/>
                  </a:lnTo>
                  <a:cubicBezTo>
                    <a:pt x="2219" y="0"/>
                    <a:pt x="2223" y="4"/>
                    <a:pt x="2223" y="8"/>
                  </a:cubicBezTo>
                  <a:cubicBezTo>
                    <a:pt x="2223" y="13"/>
                    <a:pt x="2219" y="16"/>
                    <a:pt x="2215" y="16"/>
                  </a:cubicBezTo>
                  <a:close/>
                  <a:moveTo>
                    <a:pt x="2023" y="16"/>
                  </a:moveTo>
                  <a:lnTo>
                    <a:pt x="1911" y="16"/>
                  </a:lnTo>
                  <a:cubicBezTo>
                    <a:pt x="1906" y="16"/>
                    <a:pt x="1903" y="13"/>
                    <a:pt x="1903" y="8"/>
                  </a:cubicBezTo>
                  <a:cubicBezTo>
                    <a:pt x="1903" y="4"/>
                    <a:pt x="1906" y="0"/>
                    <a:pt x="1911" y="0"/>
                  </a:cubicBezTo>
                  <a:lnTo>
                    <a:pt x="2023" y="0"/>
                  </a:lnTo>
                  <a:cubicBezTo>
                    <a:pt x="2027" y="0"/>
                    <a:pt x="2031" y="4"/>
                    <a:pt x="2031" y="8"/>
                  </a:cubicBezTo>
                  <a:cubicBezTo>
                    <a:pt x="2031" y="13"/>
                    <a:pt x="2027" y="16"/>
                    <a:pt x="2023" y="16"/>
                  </a:cubicBezTo>
                  <a:close/>
                  <a:moveTo>
                    <a:pt x="1831" y="16"/>
                  </a:moveTo>
                  <a:lnTo>
                    <a:pt x="1719" y="16"/>
                  </a:lnTo>
                  <a:cubicBezTo>
                    <a:pt x="1714" y="16"/>
                    <a:pt x="1711" y="13"/>
                    <a:pt x="1711" y="8"/>
                  </a:cubicBezTo>
                  <a:cubicBezTo>
                    <a:pt x="1711" y="4"/>
                    <a:pt x="1714" y="0"/>
                    <a:pt x="1719" y="0"/>
                  </a:cubicBezTo>
                  <a:lnTo>
                    <a:pt x="1831" y="0"/>
                  </a:lnTo>
                  <a:cubicBezTo>
                    <a:pt x="1835" y="0"/>
                    <a:pt x="1839" y="4"/>
                    <a:pt x="1839" y="8"/>
                  </a:cubicBezTo>
                  <a:cubicBezTo>
                    <a:pt x="1839" y="13"/>
                    <a:pt x="1835" y="16"/>
                    <a:pt x="1831" y="16"/>
                  </a:cubicBezTo>
                  <a:close/>
                  <a:moveTo>
                    <a:pt x="1639" y="16"/>
                  </a:moveTo>
                  <a:lnTo>
                    <a:pt x="1527" y="16"/>
                  </a:lnTo>
                  <a:cubicBezTo>
                    <a:pt x="1522" y="16"/>
                    <a:pt x="1519" y="13"/>
                    <a:pt x="1519" y="8"/>
                  </a:cubicBezTo>
                  <a:cubicBezTo>
                    <a:pt x="1519" y="4"/>
                    <a:pt x="1522" y="0"/>
                    <a:pt x="1527" y="0"/>
                  </a:cubicBezTo>
                  <a:lnTo>
                    <a:pt x="1639" y="0"/>
                  </a:lnTo>
                  <a:cubicBezTo>
                    <a:pt x="1643" y="0"/>
                    <a:pt x="1647" y="4"/>
                    <a:pt x="1647" y="8"/>
                  </a:cubicBezTo>
                  <a:cubicBezTo>
                    <a:pt x="1647" y="13"/>
                    <a:pt x="1643" y="16"/>
                    <a:pt x="1639" y="16"/>
                  </a:cubicBezTo>
                  <a:close/>
                  <a:moveTo>
                    <a:pt x="1447" y="16"/>
                  </a:moveTo>
                  <a:lnTo>
                    <a:pt x="1335" y="16"/>
                  </a:lnTo>
                  <a:cubicBezTo>
                    <a:pt x="1330" y="16"/>
                    <a:pt x="1327" y="13"/>
                    <a:pt x="1327" y="8"/>
                  </a:cubicBezTo>
                  <a:cubicBezTo>
                    <a:pt x="1327" y="4"/>
                    <a:pt x="1330" y="0"/>
                    <a:pt x="1335" y="0"/>
                  </a:cubicBezTo>
                  <a:lnTo>
                    <a:pt x="1447" y="0"/>
                  </a:lnTo>
                  <a:cubicBezTo>
                    <a:pt x="1451" y="0"/>
                    <a:pt x="1455" y="4"/>
                    <a:pt x="1455" y="8"/>
                  </a:cubicBezTo>
                  <a:cubicBezTo>
                    <a:pt x="1455" y="13"/>
                    <a:pt x="1451" y="16"/>
                    <a:pt x="1447" y="16"/>
                  </a:cubicBezTo>
                  <a:close/>
                  <a:moveTo>
                    <a:pt x="1255" y="16"/>
                  </a:moveTo>
                  <a:lnTo>
                    <a:pt x="1143" y="16"/>
                  </a:lnTo>
                  <a:cubicBezTo>
                    <a:pt x="1138" y="16"/>
                    <a:pt x="1135" y="13"/>
                    <a:pt x="1135" y="8"/>
                  </a:cubicBezTo>
                  <a:cubicBezTo>
                    <a:pt x="1135" y="4"/>
                    <a:pt x="1138" y="0"/>
                    <a:pt x="1143" y="0"/>
                  </a:cubicBezTo>
                  <a:lnTo>
                    <a:pt x="1255" y="0"/>
                  </a:lnTo>
                  <a:cubicBezTo>
                    <a:pt x="1259" y="0"/>
                    <a:pt x="1263" y="4"/>
                    <a:pt x="1263" y="8"/>
                  </a:cubicBezTo>
                  <a:cubicBezTo>
                    <a:pt x="1263" y="13"/>
                    <a:pt x="1259" y="16"/>
                    <a:pt x="1255" y="16"/>
                  </a:cubicBezTo>
                  <a:close/>
                  <a:moveTo>
                    <a:pt x="1063" y="16"/>
                  </a:moveTo>
                  <a:lnTo>
                    <a:pt x="951" y="16"/>
                  </a:lnTo>
                  <a:cubicBezTo>
                    <a:pt x="946" y="16"/>
                    <a:pt x="943" y="13"/>
                    <a:pt x="943" y="8"/>
                  </a:cubicBezTo>
                  <a:cubicBezTo>
                    <a:pt x="943" y="4"/>
                    <a:pt x="946" y="0"/>
                    <a:pt x="951" y="0"/>
                  </a:cubicBezTo>
                  <a:lnTo>
                    <a:pt x="1063" y="0"/>
                  </a:lnTo>
                  <a:cubicBezTo>
                    <a:pt x="1067" y="0"/>
                    <a:pt x="1071" y="4"/>
                    <a:pt x="1071" y="8"/>
                  </a:cubicBezTo>
                  <a:cubicBezTo>
                    <a:pt x="1071" y="13"/>
                    <a:pt x="1067" y="16"/>
                    <a:pt x="1063" y="16"/>
                  </a:cubicBezTo>
                  <a:close/>
                  <a:moveTo>
                    <a:pt x="871" y="16"/>
                  </a:moveTo>
                  <a:lnTo>
                    <a:pt x="759" y="16"/>
                  </a:lnTo>
                  <a:cubicBezTo>
                    <a:pt x="754" y="16"/>
                    <a:pt x="751" y="13"/>
                    <a:pt x="751" y="8"/>
                  </a:cubicBezTo>
                  <a:cubicBezTo>
                    <a:pt x="751" y="4"/>
                    <a:pt x="754" y="0"/>
                    <a:pt x="759" y="0"/>
                  </a:cubicBezTo>
                  <a:lnTo>
                    <a:pt x="871" y="0"/>
                  </a:lnTo>
                  <a:cubicBezTo>
                    <a:pt x="875" y="0"/>
                    <a:pt x="879" y="4"/>
                    <a:pt x="879" y="8"/>
                  </a:cubicBezTo>
                  <a:cubicBezTo>
                    <a:pt x="879" y="13"/>
                    <a:pt x="875" y="16"/>
                    <a:pt x="871" y="16"/>
                  </a:cubicBezTo>
                  <a:close/>
                  <a:moveTo>
                    <a:pt x="679" y="16"/>
                  </a:moveTo>
                  <a:lnTo>
                    <a:pt x="567" y="16"/>
                  </a:lnTo>
                  <a:cubicBezTo>
                    <a:pt x="562" y="16"/>
                    <a:pt x="559" y="13"/>
                    <a:pt x="559" y="8"/>
                  </a:cubicBezTo>
                  <a:cubicBezTo>
                    <a:pt x="559" y="4"/>
                    <a:pt x="562" y="0"/>
                    <a:pt x="567" y="0"/>
                  </a:cubicBezTo>
                  <a:lnTo>
                    <a:pt x="679" y="0"/>
                  </a:lnTo>
                  <a:cubicBezTo>
                    <a:pt x="683" y="0"/>
                    <a:pt x="687" y="4"/>
                    <a:pt x="687" y="8"/>
                  </a:cubicBezTo>
                  <a:cubicBezTo>
                    <a:pt x="687" y="13"/>
                    <a:pt x="683" y="16"/>
                    <a:pt x="679" y="16"/>
                  </a:cubicBezTo>
                  <a:close/>
                  <a:moveTo>
                    <a:pt x="487" y="16"/>
                  </a:moveTo>
                  <a:lnTo>
                    <a:pt x="375" y="16"/>
                  </a:lnTo>
                  <a:cubicBezTo>
                    <a:pt x="370" y="16"/>
                    <a:pt x="367" y="13"/>
                    <a:pt x="367" y="8"/>
                  </a:cubicBezTo>
                  <a:cubicBezTo>
                    <a:pt x="367" y="4"/>
                    <a:pt x="370" y="0"/>
                    <a:pt x="375" y="0"/>
                  </a:cubicBezTo>
                  <a:lnTo>
                    <a:pt x="487" y="0"/>
                  </a:lnTo>
                  <a:cubicBezTo>
                    <a:pt x="491" y="0"/>
                    <a:pt x="495" y="4"/>
                    <a:pt x="495" y="8"/>
                  </a:cubicBezTo>
                  <a:cubicBezTo>
                    <a:pt x="495" y="13"/>
                    <a:pt x="491" y="16"/>
                    <a:pt x="487" y="16"/>
                  </a:cubicBezTo>
                  <a:close/>
                  <a:moveTo>
                    <a:pt x="295" y="16"/>
                  </a:moveTo>
                  <a:lnTo>
                    <a:pt x="183" y="16"/>
                  </a:lnTo>
                  <a:cubicBezTo>
                    <a:pt x="178" y="16"/>
                    <a:pt x="175" y="13"/>
                    <a:pt x="175" y="8"/>
                  </a:cubicBezTo>
                  <a:cubicBezTo>
                    <a:pt x="175" y="4"/>
                    <a:pt x="178" y="0"/>
                    <a:pt x="183" y="0"/>
                  </a:cubicBezTo>
                  <a:lnTo>
                    <a:pt x="295" y="0"/>
                  </a:lnTo>
                  <a:cubicBezTo>
                    <a:pt x="299" y="0"/>
                    <a:pt x="303" y="4"/>
                    <a:pt x="303" y="8"/>
                  </a:cubicBezTo>
                  <a:cubicBezTo>
                    <a:pt x="303" y="13"/>
                    <a:pt x="299" y="16"/>
                    <a:pt x="295" y="16"/>
                  </a:cubicBezTo>
                  <a:close/>
                  <a:moveTo>
                    <a:pt x="103" y="16"/>
                  </a:moveTo>
                  <a:lnTo>
                    <a:pt x="8" y="16"/>
                  </a:lnTo>
                  <a:cubicBezTo>
                    <a:pt x="3" y="16"/>
                    <a:pt x="0" y="13"/>
                    <a:pt x="0" y="8"/>
                  </a:cubicBezTo>
                  <a:cubicBezTo>
                    <a:pt x="0" y="4"/>
                    <a:pt x="3" y="0"/>
                    <a:pt x="8" y="0"/>
                  </a:cubicBezTo>
                  <a:lnTo>
                    <a:pt x="103" y="0"/>
                  </a:lnTo>
                  <a:cubicBezTo>
                    <a:pt x="107" y="0"/>
                    <a:pt x="111" y="4"/>
                    <a:pt x="111" y="8"/>
                  </a:cubicBezTo>
                  <a:cubicBezTo>
                    <a:pt x="111" y="13"/>
                    <a:pt x="107" y="16"/>
                    <a:pt x="103" y="16"/>
                  </a:cubicBezTo>
                  <a:close/>
                </a:path>
              </a:pathLst>
            </a:custGeom>
            <a:solidFill>
              <a:srgbClr val="000000"/>
            </a:solidFill>
            <a:ln w="11113">
              <a:solidFill>
                <a:srgbClr val="000000"/>
              </a:solidFill>
              <a:bevel/>
              <a:headEnd/>
              <a:tailEnd/>
            </a:ln>
          </p:spPr>
          <p:txBody>
            <a:bodyPr/>
            <a:lstStyle/>
            <a:p>
              <a:endParaRPr lang="en-US">
                <a:solidFill>
                  <a:prstClr val="black"/>
                </a:solidFill>
                <a:latin typeface="Century Gothic"/>
              </a:endParaRPr>
            </a:p>
          </p:txBody>
        </p:sp>
        <p:sp>
          <p:nvSpPr>
            <p:cNvPr id="68" name="Line 70"/>
            <p:cNvSpPr>
              <a:spLocks noChangeShapeType="1"/>
            </p:cNvSpPr>
            <p:nvPr/>
          </p:nvSpPr>
          <p:spPr bwMode="auto">
            <a:xfrm flipV="1">
              <a:off x="1527" y="2127"/>
              <a:ext cx="1" cy="474"/>
            </a:xfrm>
            <a:prstGeom prst="line">
              <a:avLst/>
            </a:prstGeom>
            <a:noFill/>
            <a:ln w="3175" cap="rnd">
              <a:solidFill>
                <a:srgbClr val="000000"/>
              </a:solidFill>
              <a:round/>
              <a:headEnd/>
              <a:tailEnd/>
            </a:ln>
          </p:spPr>
          <p:txBody>
            <a:bodyPr/>
            <a:lstStyle/>
            <a:p>
              <a:endParaRPr lang="en-US">
                <a:solidFill>
                  <a:prstClr val="black"/>
                </a:solidFill>
                <a:latin typeface="Century Gothic"/>
              </a:endParaRPr>
            </a:p>
          </p:txBody>
        </p:sp>
        <p:sp>
          <p:nvSpPr>
            <p:cNvPr id="69" name="Freeform 71"/>
            <p:cNvSpPr>
              <a:spLocks/>
            </p:cNvSpPr>
            <p:nvPr/>
          </p:nvSpPr>
          <p:spPr bwMode="auto">
            <a:xfrm>
              <a:off x="1503" y="2061"/>
              <a:ext cx="48" cy="72"/>
            </a:xfrm>
            <a:custGeom>
              <a:avLst/>
              <a:gdLst>
                <a:gd name="T0" fmla="*/ 0 w 48"/>
                <a:gd name="T1" fmla="*/ 72 h 72"/>
                <a:gd name="T2" fmla="*/ 24 w 48"/>
                <a:gd name="T3" fmla="*/ 0 h 72"/>
                <a:gd name="T4" fmla="*/ 48 w 48"/>
                <a:gd name="T5" fmla="*/ 72 h 72"/>
                <a:gd name="T6" fmla="*/ 0 w 48"/>
                <a:gd name="T7" fmla="*/ 72 h 72"/>
                <a:gd name="T8" fmla="*/ 0 60000 65536"/>
                <a:gd name="T9" fmla="*/ 0 60000 65536"/>
                <a:gd name="T10" fmla="*/ 0 60000 65536"/>
                <a:gd name="T11" fmla="*/ 0 60000 65536"/>
                <a:gd name="T12" fmla="*/ 0 w 48"/>
                <a:gd name="T13" fmla="*/ 0 h 72"/>
                <a:gd name="T14" fmla="*/ 48 w 48"/>
                <a:gd name="T15" fmla="*/ 72 h 72"/>
              </a:gdLst>
              <a:ahLst/>
              <a:cxnLst>
                <a:cxn ang="T8">
                  <a:pos x="T0" y="T1"/>
                </a:cxn>
                <a:cxn ang="T9">
                  <a:pos x="T2" y="T3"/>
                </a:cxn>
                <a:cxn ang="T10">
                  <a:pos x="T4" y="T5"/>
                </a:cxn>
                <a:cxn ang="T11">
                  <a:pos x="T6" y="T7"/>
                </a:cxn>
              </a:cxnLst>
              <a:rect l="T12" t="T13" r="T14" b="T15"/>
              <a:pathLst>
                <a:path w="48" h="72">
                  <a:moveTo>
                    <a:pt x="0" y="72"/>
                  </a:moveTo>
                  <a:lnTo>
                    <a:pt x="24" y="0"/>
                  </a:lnTo>
                  <a:lnTo>
                    <a:pt x="48" y="72"/>
                  </a:lnTo>
                  <a:lnTo>
                    <a:pt x="0" y="72"/>
                  </a:lnTo>
                  <a:close/>
                </a:path>
              </a:pathLst>
            </a:custGeom>
            <a:solidFill>
              <a:srgbClr val="000000"/>
            </a:solidFill>
            <a:ln w="9525">
              <a:noFill/>
              <a:round/>
              <a:headEnd/>
              <a:tailEnd/>
            </a:ln>
          </p:spPr>
          <p:txBody>
            <a:bodyPr/>
            <a:lstStyle/>
            <a:p>
              <a:endParaRPr lang="en-US">
                <a:solidFill>
                  <a:prstClr val="black"/>
                </a:solidFill>
                <a:latin typeface="Century Gothic"/>
              </a:endParaRPr>
            </a:p>
          </p:txBody>
        </p:sp>
        <p:sp>
          <p:nvSpPr>
            <p:cNvPr id="70" name="Line 72"/>
            <p:cNvSpPr>
              <a:spLocks noChangeShapeType="1"/>
            </p:cNvSpPr>
            <p:nvPr/>
          </p:nvSpPr>
          <p:spPr bwMode="auto">
            <a:xfrm>
              <a:off x="1527" y="2798"/>
              <a:ext cx="1" cy="549"/>
            </a:xfrm>
            <a:prstGeom prst="line">
              <a:avLst/>
            </a:prstGeom>
            <a:noFill/>
            <a:ln w="3175" cap="rnd">
              <a:solidFill>
                <a:srgbClr val="000000"/>
              </a:solidFill>
              <a:round/>
              <a:headEnd/>
              <a:tailEnd/>
            </a:ln>
          </p:spPr>
          <p:txBody>
            <a:bodyPr/>
            <a:lstStyle/>
            <a:p>
              <a:endParaRPr lang="en-US">
                <a:solidFill>
                  <a:prstClr val="black"/>
                </a:solidFill>
                <a:latin typeface="Century Gothic"/>
              </a:endParaRPr>
            </a:p>
          </p:txBody>
        </p:sp>
        <p:sp>
          <p:nvSpPr>
            <p:cNvPr id="71" name="Freeform 73"/>
            <p:cNvSpPr>
              <a:spLocks/>
            </p:cNvSpPr>
            <p:nvPr/>
          </p:nvSpPr>
          <p:spPr bwMode="auto">
            <a:xfrm>
              <a:off x="1503" y="3340"/>
              <a:ext cx="48" cy="72"/>
            </a:xfrm>
            <a:custGeom>
              <a:avLst/>
              <a:gdLst>
                <a:gd name="T0" fmla="*/ 48 w 48"/>
                <a:gd name="T1" fmla="*/ 0 h 72"/>
                <a:gd name="T2" fmla="*/ 24 w 48"/>
                <a:gd name="T3" fmla="*/ 72 h 72"/>
                <a:gd name="T4" fmla="*/ 0 w 48"/>
                <a:gd name="T5" fmla="*/ 0 h 72"/>
                <a:gd name="T6" fmla="*/ 48 w 48"/>
                <a:gd name="T7" fmla="*/ 0 h 72"/>
                <a:gd name="T8" fmla="*/ 0 60000 65536"/>
                <a:gd name="T9" fmla="*/ 0 60000 65536"/>
                <a:gd name="T10" fmla="*/ 0 60000 65536"/>
                <a:gd name="T11" fmla="*/ 0 60000 65536"/>
                <a:gd name="T12" fmla="*/ 0 w 48"/>
                <a:gd name="T13" fmla="*/ 0 h 72"/>
                <a:gd name="T14" fmla="*/ 48 w 48"/>
                <a:gd name="T15" fmla="*/ 72 h 72"/>
              </a:gdLst>
              <a:ahLst/>
              <a:cxnLst>
                <a:cxn ang="T8">
                  <a:pos x="T0" y="T1"/>
                </a:cxn>
                <a:cxn ang="T9">
                  <a:pos x="T2" y="T3"/>
                </a:cxn>
                <a:cxn ang="T10">
                  <a:pos x="T4" y="T5"/>
                </a:cxn>
                <a:cxn ang="T11">
                  <a:pos x="T6" y="T7"/>
                </a:cxn>
              </a:cxnLst>
              <a:rect l="T12" t="T13" r="T14" b="T15"/>
              <a:pathLst>
                <a:path w="48" h="72">
                  <a:moveTo>
                    <a:pt x="48" y="0"/>
                  </a:moveTo>
                  <a:lnTo>
                    <a:pt x="24" y="72"/>
                  </a:lnTo>
                  <a:lnTo>
                    <a:pt x="0" y="0"/>
                  </a:lnTo>
                  <a:lnTo>
                    <a:pt x="48" y="0"/>
                  </a:lnTo>
                  <a:close/>
                </a:path>
              </a:pathLst>
            </a:custGeom>
            <a:solidFill>
              <a:srgbClr val="000000"/>
            </a:solidFill>
            <a:ln w="9525">
              <a:noFill/>
              <a:round/>
              <a:headEnd/>
              <a:tailEnd/>
            </a:ln>
          </p:spPr>
          <p:txBody>
            <a:bodyPr/>
            <a:lstStyle/>
            <a:p>
              <a:endParaRPr lang="en-US">
                <a:solidFill>
                  <a:prstClr val="black"/>
                </a:solidFill>
                <a:latin typeface="Century Gothic"/>
              </a:endParaRPr>
            </a:p>
          </p:txBody>
        </p:sp>
        <p:sp>
          <p:nvSpPr>
            <p:cNvPr id="72" name="Line 74"/>
            <p:cNvSpPr>
              <a:spLocks noChangeShapeType="1"/>
            </p:cNvSpPr>
            <p:nvPr/>
          </p:nvSpPr>
          <p:spPr bwMode="auto">
            <a:xfrm flipH="1">
              <a:off x="2942" y="1324"/>
              <a:ext cx="1042" cy="231"/>
            </a:xfrm>
            <a:prstGeom prst="line">
              <a:avLst/>
            </a:prstGeom>
            <a:noFill/>
            <a:ln w="3175" cap="rnd">
              <a:solidFill>
                <a:srgbClr val="000000"/>
              </a:solidFill>
              <a:round/>
              <a:headEnd/>
              <a:tailEnd/>
            </a:ln>
          </p:spPr>
          <p:txBody>
            <a:bodyPr/>
            <a:lstStyle/>
            <a:p>
              <a:endParaRPr lang="en-US">
                <a:solidFill>
                  <a:prstClr val="black"/>
                </a:solidFill>
                <a:latin typeface="Century Gothic"/>
              </a:endParaRPr>
            </a:p>
          </p:txBody>
        </p:sp>
        <p:sp>
          <p:nvSpPr>
            <p:cNvPr id="73" name="Freeform 75"/>
            <p:cNvSpPr>
              <a:spLocks/>
            </p:cNvSpPr>
            <p:nvPr/>
          </p:nvSpPr>
          <p:spPr bwMode="auto">
            <a:xfrm>
              <a:off x="2878" y="1531"/>
              <a:ext cx="75" cy="46"/>
            </a:xfrm>
            <a:custGeom>
              <a:avLst/>
              <a:gdLst>
                <a:gd name="T0" fmla="*/ 75 w 75"/>
                <a:gd name="T1" fmla="*/ 46 h 46"/>
                <a:gd name="T2" fmla="*/ 0 w 75"/>
                <a:gd name="T3" fmla="*/ 39 h 46"/>
                <a:gd name="T4" fmla="*/ 65 w 75"/>
                <a:gd name="T5" fmla="*/ 0 h 46"/>
                <a:gd name="T6" fmla="*/ 75 w 75"/>
                <a:gd name="T7" fmla="*/ 46 h 46"/>
                <a:gd name="T8" fmla="*/ 0 60000 65536"/>
                <a:gd name="T9" fmla="*/ 0 60000 65536"/>
                <a:gd name="T10" fmla="*/ 0 60000 65536"/>
                <a:gd name="T11" fmla="*/ 0 60000 65536"/>
                <a:gd name="T12" fmla="*/ 0 w 75"/>
                <a:gd name="T13" fmla="*/ 0 h 46"/>
                <a:gd name="T14" fmla="*/ 75 w 75"/>
                <a:gd name="T15" fmla="*/ 46 h 46"/>
              </a:gdLst>
              <a:ahLst/>
              <a:cxnLst>
                <a:cxn ang="T8">
                  <a:pos x="T0" y="T1"/>
                </a:cxn>
                <a:cxn ang="T9">
                  <a:pos x="T2" y="T3"/>
                </a:cxn>
                <a:cxn ang="T10">
                  <a:pos x="T4" y="T5"/>
                </a:cxn>
                <a:cxn ang="T11">
                  <a:pos x="T6" y="T7"/>
                </a:cxn>
              </a:cxnLst>
              <a:rect l="T12" t="T13" r="T14" b="T15"/>
              <a:pathLst>
                <a:path w="75" h="46">
                  <a:moveTo>
                    <a:pt x="75" y="46"/>
                  </a:moveTo>
                  <a:lnTo>
                    <a:pt x="0" y="39"/>
                  </a:lnTo>
                  <a:lnTo>
                    <a:pt x="65" y="0"/>
                  </a:lnTo>
                  <a:lnTo>
                    <a:pt x="75" y="46"/>
                  </a:lnTo>
                  <a:close/>
                </a:path>
              </a:pathLst>
            </a:custGeom>
            <a:solidFill>
              <a:srgbClr val="000000"/>
            </a:solidFill>
            <a:ln w="9525">
              <a:noFill/>
              <a:round/>
              <a:headEnd/>
              <a:tailEnd/>
            </a:ln>
          </p:spPr>
          <p:txBody>
            <a:bodyPr/>
            <a:lstStyle/>
            <a:p>
              <a:endParaRPr lang="en-US">
                <a:solidFill>
                  <a:prstClr val="black"/>
                </a:solidFill>
                <a:latin typeface="Century Gothic"/>
              </a:endParaRPr>
            </a:p>
          </p:txBody>
        </p:sp>
        <p:sp>
          <p:nvSpPr>
            <p:cNvPr id="74" name="Line 76"/>
            <p:cNvSpPr>
              <a:spLocks noChangeShapeType="1"/>
            </p:cNvSpPr>
            <p:nvPr/>
          </p:nvSpPr>
          <p:spPr bwMode="auto">
            <a:xfrm>
              <a:off x="2878" y="1754"/>
              <a:ext cx="1" cy="57"/>
            </a:xfrm>
            <a:prstGeom prst="line">
              <a:avLst/>
            </a:prstGeom>
            <a:noFill/>
            <a:ln w="3175" cap="rnd">
              <a:solidFill>
                <a:srgbClr val="000000"/>
              </a:solidFill>
              <a:round/>
              <a:headEnd/>
              <a:tailEnd/>
            </a:ln>
          </p:spPr>
          <p:txBody>
            <a:bodyPr/>
            <a:lstStyle/>
            <a:p>
              <a:endParaRPr lang="en-US">
                <a:solidFill>
                  <a:prstClr val="black"/>
                </a:solidFill>
                <a:latin typeface="Century Gothic"/>
              </a:endParaRPr>
            </a:p>
          </p:txBody>
        </p:sp>
        <p:sp>
          <p:nvSpPr>
            <p:cNvPr id="75" name="Freeform 77"/>
            <p:cNvSpPr>
              <a:spLocks/>
            </p:cNvSpPr>
            <p:nvPr/>
          </p:nvSpPr>
          <p:spPr bwMode="auto">
            <a:xfrm>
              <a:off x="2854" y="1805"/>
              <a:ext cx="48" cy="72"/>
            </a:xfrm>
            <a:custGeom>
              <a:avLst/>
              <a:gdLst>
                <a:gd name="T0" fmla="*/ 48 w 48"/>
                <a:gd name="T1" fmla="*/ 0 h 72"/>
                <a:gd name="T2" fmla="*/ 24 w 48"/>
                <a:gd name="T3" fmla="*/ 72 h 72"/>
                <a:gd name="T4" fmla="*/ 0 w 48"/>
                <a:gd name="T5" fmla="*/ 0 h 72"/>
                <a:gd name="T6" fmla="*/ 48 w 48"/>
                <a:gd name="T7" fmla="*/ 0 h 72"/>
                <a:gd name="T8" fmla="*/ 0 60000 65536"/>
                <a:gd name="T9" fmla="*/ 0 60000 65536"/>
                <a:gd name="T10" fmla="*/ 0 60000 65536"/>
                <a:gd name="T11" fmla="*/ 0 60000 65536"/>
                <a:gd name="T12" fmla="*/ 0 w 48"/>
                <a:gd name="T13" fmla="*/ 0 h 72"/>
                <a:gd name="T14" fmla="*/ 48 w 48"/>
                <a:gd name="T15" fmla="*/ 72 h 72"/>
              </a:gdLst>
              <a:ahLst/>
              <a:cxnLst>
                <a:cxn ang="T8">
                  <a:pos x="T0" y="T1"/>
                </a:cxn>
                <a:cxn ang="T9">
                  <a:pos x="T2" y="T3"/>
                </a:cxn>
                <a:cxn ang="T10">
                  <a:pos x="T4" y="T5"/>
                </a:cxn>
                <a:cxn ang="T11">
                  <a:pos x="T6" y="T7"/>
                </a:cxn>
              </a:cxnLst>
              <a:rect l="T12" t="T13" r="T14" b="T15"/>
              <a:pathLst>
                <a:path w="48" h="72">
                  <a:moveTo>
                    <a:pt x="48" y="0"/>
                  </a:moveTo>
                  <a:lnTo>
                    <a:pt x="24" y="72"/>
                  </a:lnTo>
                  <a:lnTo>
                    <a:pt x="0" y="0"/>
                  </a:lnTo>
                  <a:lnTo>
                    <a:pt x="48" y="0"/>
                  </a:lnTo>
                  <a:close/>
                </a:path>
              </a:pathLst>
            </a:custGeom>
            <a:solidFill>
              <a:srgbClr val="000000"/>
            </a:solidFill>
            <a:ln w="9525">
              <a:noFill/>
              <a:round/>
              <a:headEnd/>
              <a:tailEnd/>
            </a:ln>
          </p:spPr>
          <p:txBody>
            <a:bodyPr/>
            <a:lstStyle/>
            <a:p>
              <a:endParaRPr lang="en-US">
                <a:solidFill>
                  <a:prstClr val="black"/>
                </a:solidFill>
                <a:latin typeface="Century Gothic"/>
              </a:endParaRPr>
            </a:p>
          </p:txBody>
        </p:sp>
        <p:sp>
          <p:nvSpPr>
            <p:cNvPr id="76" name="Line 78"/>
            <p:cNvSpPr>
              <a:spLocks noChangeShapeType="1"/>
            </p:cNvSpPr>
            <p:nvPr/>
          </p:nvSpPr>
          <p:spPr bwMode="auto">
            <a:xfrm>
              <a:off x="2878" y="2086"/>
              <a:ext cx="1" cy="56"/>
            </a:xfrm>
            <a:prstGeom prst="line">
              <a:avLst/>
            </a:prstGeom>
            <a:noFill/>
            <a:ln w="3175" cap="rnd">
              <a:solidFill>
                <a:srgbClr val="000000"/>
              </a:solidFill>
              <a:round/>
              <a:headEnd/>
              <a:tailEnd/>
            </a:ln>
          </p:spPr>
          <p:txBody>
            <a:bodyPr/>
            <a:lstStyle/>
            <a:p>
              <a:endParaRPr lang="en-US">
                <a:solidFill>
                  <a:prstClr val="black"/>
                </a:solidFill>
                <a:latin typeface="Century Gothic"/>
              </a:endParaRPr>
            </a:p>
          </p:txBody>
        </p:sp>
        <p:sp>
          <p:nvSpPr>
            <p:cNvPr id="77" name="Freeform 79"/>
            <p:cNvSpPr>
              <a:spLocks/>
            </p:cNvSpPr>
            <p:nvPr/>
          </p:nvSpPr>
          <p:spPr bwMode="auto">
            <a:xfrm>
              <a:off x="2854" y="2137"/>
              <a:ext cx="48" cy="71"/>
            </a:xfrm>
            <a:custGeom>
              <a:avLst/>
              <a:gdLst>
                <a:gd name="T0" fmla="*/ 48 w 48"/>
                <a:gd name="T1" fmla="*/ 0 h 71"/>
                <a:gd name="T2" fmla="*/ 24 w 48"/>
                <a:gd name="T3" fmla="*/ 71 h 71"/>
                <a:gd name="T4" fmla="*/ 0 w 48"/>
                <a:gd name="T5" fmla="*/ 0 h 71"/>
                <a:gd name="T6" fmla="*/ 48 w 48"/>
                <a:gd name="T7" fmla="*/ 0 h 71"/>
                <a:gd name="T8" fmla="*/ 0 60000 65536"/>
                <a:gd name="T9" fmla="*/ 0 60000 65536"/>
                <a:gd name="T10" fmla="*/ 0 60000 65536"/>
                <a:gd name="T11" fmla="*/ 0 60000 65536"/>
                <a:gd name="T12" fmla="*/ 0 w 48"/>
                <a:gd name="T13" fmla="*/ 0 h 71"/>
                <a:gd name="T14" fmla="*/ 48 w 48"/>
                <a:gd name="T15" fmla="*/ 71 h 71"/>
              </a:gdLst>
              <a:ahLst/>
              <a:cxnLst>
                <a:cxn ang="T8">
                  <a:pos x="T0" y="T1"/>
                </a:cxn>
                <a:cxn ang="T9">
                  <a:pos x="T2" y="T3"/>
                </a:cxn>
                <a:cxn ang="T10">
                  <a:pos x="T4" y="T5"/>
                </a:cxn>
                <a:cxn ang="T11">
                  <a:pos x="T6" y="T7"/>
                </a:cxn>
              </a:cxnLst>
              <a:rect l="T12" t="T13" r="T14" b="T15"/>
              <a:pathLst>
                <a:path w="48" h="71">
                  <a:moveTo>
                    <a:pt x="48" y="0"/>
                  </a:moveTo>
                  <a:lnTo>
                    <a:pt x="24" y="71"/>
                  </a:lnTo>
                  <a:lnTo>
                    <a:pt x="0" y="0"/>
                  </a:lnTo>
                  <a:lnTo>
                    <a:pt x="48" y="0"/>
                  </a:lnTo>
                  <a:close/>
                </a:path>
              </a:pathLst>
            </a:custGeom>
            <a:solidFill>
              <a:srgbClr val="000000"/>
            </a:solidFill>
            <a:ln w="9525">
              <a:noFill/>
              <a:round/>
              <a:headEnd/>
              <a:tailEnd/>
            </a:ln>
          </p:spPr>
          <p:txBody>
            <a:bodyPr/>
            <a:lstStyle/>
            <a:p>
              <a:endParaRPr lang="en-US">
                <a:solidFill>
                  <a:prstClr val="black"/>
                </a:solidFill>
                <a:latin typeface="Century Gothic"/>
              </a:endParaRPr>
            </a:p>
          </p:txBody>
        </p:sp>
        <p:sp>
          <p:nvSpPr>
            <p:cNvPr id="78" name="Line 80"/>
            <p:cNvSpPr>
              <a:spLocks noChangeShapeType="1"/>
            </p:cNvSpPr>
            <p:nvPr/>
          </p:nvSpPr>
          <p:spPr bwMode="auto">
            <a:xfrm>
              <a:off x="2878" y="2430"/>
              <a:ext cx="1" cy="654"/>
            </a:xfrm>
            <a:prstGeom prst="line">
              <a:avLst/>
            </a:prstGeom>
            <a:noFill/>
            <a:ln w="3175" cap="rnd">
              <a:solidFill>
                <a:srgbClr val="000000"/>
              </a:solidFill>
              <a:round/>
              <a:headEnd/>
              <a:tailEnd/>
            </a:ln>
          </p:spPr>
          <p:txBody>
            <a:bodyPr/>
            <a:lstStyle/>
            <a:p>
              <a:endParaRPr lang="en-US">
                <a:solidFill>
                  <a:prstClr val="black"/>
                </a:solidFill>
                <a:latin typeface="Century Gothic"/>
              </a:endParaRPr>
            </a:p>
          </p:txBody>
        </p:sp>
        <p:sp>
          <p:nvSpPr>
            <p:cNvPr id="79" name="Freeform 81"/>
            <p:cNvSpPr>
              <a:spLocks/>
            </p:cNvSpPr>
            <p:nvPr/>
          </p:nvSpPr>
          <p:spPr bwMode="auto">
            <a:xfrm>
              <a:off x="2854" y="3078"/>
              <a:ext cx="48" cy="71"/>
            </a:xfrm>
            <a:custGeom>
              <a:avLst/>
              <a:gdLst>
                <a:gd name="T0" fmla="*/ 48 w 48"/>
                <a:gd name="T1" fmla="*/ 0 h 71"/>
                <a:gd name="T2" fmla="*/ 24 w 48"/>
                <a:gd name="T3" fmla="*/ 71 h 71"/>
                <a:gd name="T4" fmla="*/ 0 w 48"/>
                <a:gd name="T5" fmla="*/ 0 h 71"/>
                <a:gd name="T6" fmla="*/ 48 w 48"/>
                <a:gd name="T7" fmla="*/ 0 h 71"/>
                <a:gd name="T8" fmla="*/ 0 60000 65536"/>
                <a:gd name="T9" fmla="*/ 0 60000 65536"/>
                <a:gd name="T10" fmla="*/ 0 60000 65536"/>
                <a:gd name="T11" fmla="*/ 0 60000 65536"/>
                <a:gd name="T12" fmla="*/ 0 w 48"/>
                <a:gd name="T13" fmla="*/ 0 h 71"/>
                <a:gd name="T14" fmla="*/ 48 w 48"/>
                <a:gd name="T15" fmla="*/ 71 h 71"/>
              </a:gdLst>
              <a:ahLst/>
              <a:cxnLst>
                <a:cxn ang="T8">
                  <a:pos x="T0" y="T1"/>
                </a:cxn>
                <a:cxn ang="T9">
                  <a:pos x="T2" y="T3"/>
                </a:cxn>
                <a:cxn ang="T10">
                  <a:pos x="T4" y="T5"/>
                </a:cxn>
                <a:cxn ang="T11">
                  <a:pos x="T6" y="T7"/>
                </a:cxn>
              </a:cxnLst>
              <a:rect l="T12" t="T13" r="T14" b="T15"/>
              <a:pathLst>
                <a:path w="48" h="71">
                  <a:moveTo>
                    <a:pt x="48" y="0"/>
                  </a:moveTo>
                  <a:lnTo>
                    <a:pt x="24" y="71"/>
                  </a:lnTo>
                  <a:lnTo>
                    <a:pt x="0" y="0"/>
                  </a:lnTo>
                  <a:lnTo>
                    <a:pt x="48" y="0"/>
                  </a:lnTo>
                  <a:close/>
                </a:path>
              </a:pathLst>
            </a:custGeom>
            <a:solidFill>
              <a:srgbClr val="000000"/>
            </a:solidFill>
            <a:ln w="9525">
              <a:noFill/>
              <a:round/>
              <a:headEnd/>
              <a:tailEnd/>
            </a:ln>
          </p:spPr>
          <p:txBody>
            <a:bodyPr/>
            <a:lstStyle/>
            <a:p>
              <a:endParaRPr lang="en-US">
                <a:solidFill>
                  <a:prstClr val="black"/>
                </a:solidFill>
                <a:latin typeface="Century Gothic"/>
              </a:endParaRPr>
            </a:p>
          </p:txBody>
        </p:sp>
        <p:sp>
          <p:nvSpPr>
            <p:cNvPr id="80" name="Line 82"/>
            <p:cNvSpPr>
              <a:spLocks noChangeShapeType="1"/>
            </p:cNvSpPr>
            <p:nvPr/>
          </p:nvSpPr>
          <p:spPr bwMode="auto">
            <a:xfrm>
              <a:off x="2878" y="3334"/>
              <a:ext cx="1" cy="289"/>
            </a:xfrm>
            <a:prstGeom prst="line">
              <a:avLst/>
            </a:prstGeom>
            <a:noFill/>
            <a:ln w="3175" cap="rnd">
              <a:solidFill>
                <a:srgbClr val="000000"/>
              </a:solidFill>
              <a:round/>
              <a:headEnd/>
              <a:tailEnd/>
            </a:ln>
          </p:spPr>
          <p:txBody>
            <a:bodyPr/>
            <a:lstStyle/>
            <a:p>
              <a:endParaRPr lang="en-US">
                <a:solidFill>
                  <a:prstClr val="black"/>
                </a:solidFill>
                <a:latin typeface="Century Gothic"/>
              </a:endParaRPr>
            </a:p>
          </p:txBody>
        </p:sp>
        <p:sp>
          <p:nvSpPr>
            <p:cNvPr id="81" name="Freeform 83"/>
            <p:cNvSpPr>
              <a:spLocks/>
            </p:cNvSpPr>
            <p:nvPr/>
          </p:nvSpPr>
          <p:spPr bwMode="auto">
            <a:xfrm>
              <a:off x="2854" y="3617"/>
              <a:ext cx="48" cy="72"/>
            </a:xfrm>
            <a:custGeom>
              <a:avLst/>
              <a:gdLst>
                <a:gd name="T0" fmla="*/ 48 w 48"/>
                <a:gd name="T1" fmla="*/ 0 h 72"/>
                <a:gd name="T2" fmla="*/ 24 w 48"/>
                <a:gd name="T3" fmla="*/ 72 h 72"/>
                <a:gd name="T4" fmla="*/ 0 w 48"/>
                <a:gd name="T5" fmla="*/ 0 h 72"/>
                <a:gd name="T6" fmla="*/ 48 w 48"/>
                <a:gd name="T7" fmla="*/ 0 h 72"/>
                <a:gd name="T8" fmla="*/ 0 60000 65536"/>
                <a:gd name="T9" fmla="*/ 0 60000 65536"/>
                <a:gd name="T10" fmla="*/ 0 60000 65536"/>
                <a:gd name="T11" fmla="*/ 0 60000 65536"/>
                <a:gd name="T12" fmla="*/ 0 w 48"/>
                <a:gd name="T13" fmla="*/ 0 h 72"/>
                <a:gd name="T14" fmla="*/ 48 w 48"/>
                <a:gd name="T15" fmla="*/ 72 h 72"/>
              </a:gdLst>
              <a:ahLst/>
              <a:cxnLst>
                <a:cxn ang="T8">
                  <a:pos x="T0" y="T1"/>
                </a:cxn>
                <a:cxn ang="T9">
                  <a:pos x="T2" y="T3"/>
                </a:cxn>
                <a:cxn ang="T10">
                  <a:pos x="T4" y="T5"/>
                </a:cxn>
                <a:cxn ang="T11">
                  <a:pos x="T6" y="T7"/>
                </a:cxn>
              </a:cxnLst>
              <a:rect l="T12" t="T13" r="T14" b="T15"/>
              <a:pathLst>
                <a:path w="48" h="72">
                  <a:moveTo>
                    <a:pt x="48" y="0"/>
                  </a:moveTo>
                  <a:lnTo>
                    <a:pt x="24" y="72"/>
                  </a:lnTo>
                  <a:lnTo>
                    <a:pt x="0" y="0"/>
                  </a:lnTo>
                  <a:lnTo>
                    <a:pt x="48" y="0"/>
                  </a:lnTo>
                  <a:close/>
                </a:path>
              </a:pathLst>
            </a:custGeom>
            <a:solidFill>
              <a:srgbClr val="000000"/>
            </a:solidFill>
            <a:ln w="9525">
              <a:noFill/>
              <a:round/>
              <a:headEnd/>
              <a:tailEnd/>
            </a:ln>
          </p:spPr>
          <p:txBody>
            <a:bodyPr/>
            <a:lstStyle/>
            <a:p>
              <a:endParaRPr lang="en-US">
                <a:solidFill>
                  <a:prstClr val="black"/>
                </a:solidFill>
                <a:latin typeface="Century Gothic"/>
              </a:endParaRPr>
            </a:p>
          </p:txBody>
        </p:sp>
        <p:sp>
          <p:nvSpPr>
            <p:cNvPr id="82" name="Line 84"/>
            <p:cNvSpPr>
              <a:spLocks noChangeShapeType="1"/>
            </p:cNvSpPr>
            <p:nvPr/>
          </p:nvSpPr>
          <p:spPr bwMode="auto">
            <a:xfrm>
              <a:off x="2878" y="3873"/>
              <a:ext cx="1" cy="87"/>
            </a:xfrm>
            <a:prstGeom prst="line">
              <a:avLst/>
            </a:prstGeom>
            <a:noFill/>
            <a:ln w="3175" cap="rnd">
              <a:solidFill>
                <a:srgbClr val="000000"/>
              </a:solidFill>
              <a:round/>
              <a:headEnd/>
              <a:tailEnd/>
            </a:ln>
          </p:spPr>
          <p:txBody>
            <a:bodyPr/>
            <a:lstStyle/>
            <a:p>
              <a:endParaRPr lang="en-US">
                <a:solidFill>
                  <a:prstClr val="black"/>
                </a:solidFill>
                <a:latin typeface="Century Gothic"/>
              </a:endParaRPr>
            </a:p>
          </p:txBody>
        </p:sp>
        <p:sp>
          <p:nvSpPr>
            <p:cNvPr id="83" name="Freeform 85"/>
            <p:cNvSpPr>
              <a:spLocks/>
            </p:cNvSpPr>
            <p:nvPr/>
          </p:nvSpPr>
          <p:spPr bwMode="auto">
            <a:xfrm>
              <a:off x="2854" y="3955"/>
              <a:ext cx="48" cy="71"/>
            </a:xfrm>
            <a:custGeom>
              <a:avLst/>
              <a:gdLst>
                <a:gd name="T0" fmla="*/ 48 w 48"/>
                <a:gd name="T1" fmla="*/ 0 h 71"/>
                <a:gd name="T2" fmla="*/ 24 w 48"/>
                <a:gd name="T3" fmla="*/ 71 h 71"/>
                <a:gd name="T4" fmla="*/ 0 w 48"/>
                <a:gd name="T5" fmla="*/ 0 h 71"/>
                <a:gd name="T6" fmla="*/ 48 w 48"/>
                <a:gd name="T7" fmla="*/ 0 h 71"/>
                <a:gd name="T8" fmla="*/ 0 60000 65536"/>
                <a:gd name="T9" fmla="*/ 0 60000 65536"/>
                <a:gd name="T10" fmla="*/ 0 60000 65536"/>
                <a:gd name="T11" fmla="*/ 0 60000 65536"/>
                <a:gd name="T12" fmla="*/ 0 w 48"/>
                <a:gd name="T13" fmla="*/ 0 h 71"/>
                <a:gd name="T14" fmla="*/ 48 w 48"/>
                <a:gd name="T15" fmla="*/ 71 h 71"/>
              </a:gdLst>
              <a:ahLst/>
              <a:cxnLst>
                <a:cxn ang="T8">
                  <a:pos x="T0" y="T1"/>
                </a:cxn>
                <a:cxn ang="T9">
                  <a:pos x="T2" y="T3"/>
                </a:cxn>
                <a:cxn ang="T10">
                  <a:pos x="T4" y="T5"/>
                </a:cxn>
                <a:cxn ang="T11">
                  <a:pos x="T6" y="T7"/>
                </a:cxn>
              </a:cxnLst>
              <a:rect l="T12" t="T13" r="T14" b="T15"/>
              <a:pathLst>
                <a:path w="48" h="71">
                  <a:moveTo>
                    <a:pt x="48" y="0"/>
                  </a:moveTo>
                  <a:lnTo>
                    <a:pt x="24" y="71"/>
                  </a:lnTo>
                  <a:lnTo>
                    <a:pt x="0" y="0"/>
                  </a:lnTo>
                  <a:lnTo>
                    <a:pt x="48" y="0"/>
                  </a:lnTo>
                  <a:close/>
                </a:path>
              </a:pathLst>
            </a:custGeom>
            <a:solidFill>
              <a:srgbClr val="000000"/>
            </a:solidFill>
            <a:ln w="9525">
              <a:noFill/>
              <a:round/>
              <a:headEnd/>
              <a:tailEnd/>
            </a:ln>
          </p:spPr>
          <p:txBody>
            <a:bodyPr/>
            <a:lstStyle/>
            <a:p>
              <a:endParaRPr lang="en-US">
                <a:solidFill>
                  <a:prstClr val="black"/>
                </a:solidFill>
                <a:latin typeface="Century Gothic"/>
              </a:endParaRPr>
            </a:p>
          </p:txBody>
        </p:sp>
        <p:sp>
          <p:nvSpPr>
            <p:cNvPr id="84" name="Line 86"/>
            <p:cNvSpPr>
              <a:spLocks noChangeShapeType="1"/>
            </p:cNvSpPr>
            <p:nvPr/>
          </p:nvSpPr>
          <p:spPr bwMode="auto">
            <a:xfrm flipH="1">
              <a:off x="3435" y="3781"/>
              <a:ext cx="549" cy="1"/>
            </a:xfrm>
            <a:prstGeom prst="line">
              <a:avLst/>
            </a:prstGeom>
            <a:noFill/>
            <a:ln w="3175" cap="rnd">
              <a:solidFill>
                <a:srgbClr val="000000"/>
              </a:solidFill>
              <a:round/>
              <a:headEnd/>
              <a:tailEnd/>
            </a:ln>
          </p:spPr>
          <p:txBody>
            <a:bodyPr/>
            <a:lstStyle/>
            <a:p>
              <a:endParaRPr lang="en-US">
                <a:solidFill>
                  <a:prstClr val="black"/>
                </a:solidFill>
                <a:latin typeface="Century Gothic"/>
              </a:endParaRPr>
            </a:p>
          </p:txBody>
        </p:sp>
        <p:sp>
          <p:nvSpPr>
            <p:cNvPr id="85" name="Freeform 87"/>
            <p:cNvSpPr>
              <a:spLocks/>
            </p:cNvSpPr>
            <p:nvPr/>
          </p:nvSpPr>
          <p:spPr bwMode="auto">
            <a:xfrm>
              <a:off x="3369" y="3757"/>
              <a:ext cx="72" cy="48"/>
            </a:xfrm>
            <a:custGeom>
              <a:avLst/>
              <a:gdLst>
                <a:gd name="T0" fmla="*/ 72 w 72"/>
                <a:gd name="T1" fmla="*/ 48 h 48"/>
                <a:gd name="T2" fmla="*/ 0 w 72"/>
                <a:gd name="T3" fmla="*/ 24 h 48"/>
                <a:gd name="T4" fmla="*/ 72 w 72"/>
                <a:gd name="T5" fmla="*/ 0 h 48"/>
                <a:gd name="T6" fmla="*/ 72 w 72"/>
                <a:gd name="T7" fmla="*/ 48 h 48"/>
                <a:gd name="T8" fmla="*/ 0 60000 65536"/>
                <a:gd name="T9" fmla="*/ 0 60000 65536"/>
                <a:gd name="T10" fmla="*/ 0 60000 65536"/>
                <a:gd name="T11" fmla="*/ 0 60000 65536"/>
                <a:gd name="T12" fmla="*/ 0 w 72"/>
                <a:gd name="T13" fmla="*/ 0 h 48"/>
                <a:gd name="T14" fmla="*/ 72 w 72"/>
                <a:gd name="T15" fmla="*/ 48 h 48"/>
              </a:gdLst>
              <a:ahLst/>
              <a:cxnLst>
                <a:cxn ang="T8">
                  <a:pos x="T0" y="T1"/>
                </a:cxn>
                <a:cxn ang="T9">
                  <a:pos x="T2" y="T3"/>
                </a:cxn>
                <a:cxn ang="T10">
                  <a:pos x="T4" y="T5"/>
                </a:cxn>
                <a:cxn ang="T11">
                  <a:pos x="T6" y="T7"/>
                </a:cxn>
              </a:cxnLst>
              <a:rect l="T12" t="T13" r="T14" b="T15"/>
              <a:pathLst>
                <a:path w="72" h="48">
                  <a:moveTo>
                    <a:pt x="72" y="48"/>
                  </a:moveTo>
                  <a:lnTo>
                    <a:pt x="0" y="24"/>
                  </a:lnTo>
                  <a:lnTo>
                    <a:pt x="72" y="0"/>
                  </a:lnTo>
                  <a:lnTo>
                    <a:pt x="72" y="48"/>
                  </a:lnTo>
                  <a:close/>
                </a:path>
              </a:pathLst>
            </a:custGeom>
            <a:solidFill>
              <a:srgbClr val="000000"/>
            </a:solidFill>
            <a:ln w="9525">
              <a:noFill/>
              <a:round/>
              <a:headEnd/>
              <a:tailEnd/>
            </a:ln>
          </p:spPr>
          <p:txBody>
            <a:bodyPr/>
            <a:lstStyle/>
            <a:p>
              <a:endParaRPr lang="en-US">
                <a:solidFill>
                  <a:prstClr val="black"/>
                </a:solidFill>
                <a:latin typeface="Century Gothic"/>
              </a:endParaRPr>
            </a:p>
          </p:txBody>
        </p:sp>
        <p:sp>
          <p:nvSpPr>
            <p:cNvPr id="86" name="Line 88"/>
            <p:cNvSpPr>
              <a:spLocks noChangeShapeType="1"/>
            </p:cNvSpPr>
            <p:nvPr/>
          </p:nvSpPr>
          <p:spPr bwMode="auto">
            <a:xfrm>
              <a:off x="3050" y="2430"/>
              <a:ext cx="768" cy="871"/>
            </a:xfrm>
            <a:prstGeom prst="line">
              <a:avLst/>
            </a:prstGeom>
            <a:noFill/>
            <a:ln w="3175" cap="rnd">
              <a:solidFill>
                <a:srgbClr val="000000"/>
              </a:solidFill>
              <a:round/>
              <a:headEnd/>
              <a:tailEnd/>
            </a:ln>
          </p:spPr>
          <p:txBody>
            <a:bodyPr/>
            <a:lstStyle/>
            <a:p>
              <a:endParaRPr lang="en-US">
                <a:solidFill>
                  <a:prstClr val="black"/>
                </a:solidFill>
                <a:latin typeface="Century Gothic"/>
              </a:endParaRPr>
            </a:p>
          </p:txBody>
        </p:sp>
        <p:sp>
          <p:nvSpPr>
            <p:cNvPr id="87" name="Freeform 89"/>
            <p:cNvSpPr>
              <a:spLocks/>
            </p:cNvSpPr>
            <p:nvPr/>
          </p:nvSpPr>
          <p:spPr bwMode="auto">
            <a:xfrm>
              <a:off x="3796" y="3281"/>
              <a:ext cx="65" cy="70"/>
            </a:xfrm>
            <a:custGeom>
              <a:avLst/>
              <a:gdLst>
                <a:gd name="T0" fmla="*/ 35 w 65"/>
                <a:gd name="T1" fmla="*/ 0 h 70"/>
                <a:gd name="T2" fmla="*/ 65 w 65"/>
                <a:gd name="T3" fmla="*/ 70 h 70"/>
                <a:gd name="T4" fmla="*/ 0 w 65"/>
                <a:gd name="T5" fmla="*/ 32 h 70"/>
                <a:gd name="T6" fmla="*/ 35 w 65"/>
                <a:gd name="T7" fmla="*/ 0 h 70"/>
                <a:gd name="T8" fmla="*/ 0 60000 65536"/>
                <a:gd name="T9" fmla="*/ 0 60000 65536"/>
                <a:gd name="T10" fmla="*/ 0 60000 65536"/>
                <a:gd name="T11" fmla="*/ 0 60000 65536"/>
                <a:gd name="T12" fmla="*/ 0 w 65"/>
                <a:gd name="T13" fmla="*/ 0 h 70"/>
                <a:gd name="T14" fmla="*/ 65 w 65"/>
                <a:gd name="T15" fmla="*/ 70 h 70"/>
              </a:gdLst>
              <a:ahLst/>
              <a:cxnLst>
                <a:cxn ang="T8">
                  <a:pos x="T0" y="T1"/>
                </a:cxn>
                <a:cxn ang="T9">
                  <a:pos x="T2" y="T3"/>
                </a:cxn>
                <a:cxn ang="T10">
                  <a:pos x="T4" y="T5"/>
                </a:cxn>
                <a:cxn ang="T11">
                  <a:pos x="T6" y="T7"/>
                </a:cxn>
              </a:cxnLst>
              <a:rect l="T12" t="T13" r="T14" b="T15"/>
              <a:pathLst>
                <a:path w="65" h="70">
                  <a:moveTo>
                    <a:pt x="35" y="0"/>
                  </a:moveTo>
                  <a:lnTo>
                    <a:pt x="65" y="70"/>
                  </a:lnTo>
                  <a:lnTo>
                    <a:pt x="0" y="32"/>
                  </a:lnTo>
                  <a:lnTo>
                    <a:pt x="35" y="0"/>
                  </a:lnTo>
                  <a:close/>
                </a:path>
              </a:pathLst>
            </a:custGeom>
            <a:solidFill>
              <a:srgbClr val="000000"/>
            </a:solidFill>
            <a:ln w="9525">
              <a:noFill/>
              <a:round/>
              <a:headEnd/>
              <a:tailEnd/>
            </a:ln>
          </p:spPr>
          <p:txBody>
            <a:bodyPr/>
            <a:lstStyle/>
            <a:p>
              <a:endParaRPr lang="en-US">
                <a:solidFill>
                  <a:prstClr val="black"/>
                </a:solidFill>
                <a:latin typeface="Century Gothic"/>
              </a:endParaRPr>
            </a:p>
          </p:txBody>
        </p:sp>
        <p:sp>
          <p:nvSpPr>
            <p:cNvPr id="88" name="Line 90"/>
            <p:cNvSpPr>
              <a:spLocks noChangeShapeType="1"/>
            </p:cNvSpPr>
            <p:nvPr/>
          </p:nvSpPr>
          <p:spPr bwMode="auto">
            <a:xfrm>
              <a:off x="4348" y="905"/>
              <a:ext cx="3" cy="169"/>
            </a:xfrm>
            <a:prstGeom prst="line">
              <a:avLst/>
            </a:prstGeom>
            <a:noFill/>
            <a:ln w="3175" cap="rnd">
              <a:solidFill>
                <a:srgbClr val="000000"/>
              </a:solidFill>
              <a:round/>
              <a:headEnd/>
              <a:tailEnd/>
            </a:ln>
          </p:spPr>
          <p:txBody>
            <a:bodyPr/>
            <a:lstStyle/>
            <a:p>
              <a:endParaRPr lang="en-US">
                <a:solidFill>
                  <a:prstClr val="black"/>
                </a:solidFill>
                <a:latin typeface="Century Gothic"/>
              </a:endParaRPr>
            </a:p>
          </p:txBody>
        </p:sp>
        <p:sp>
          <p:nvSpPr>
            <p:cNvPr id="89" name="Freeform 91"/>
            <p:cNvSpPr>
              <a:spLocks/>
            </p:cNvSpPr>
            <p:nvPr/>
          </p:nvSpPr>
          <p:spPr bwMode="auto">
            <a:xfrm>
              <a:off x="4327" y="1067"/>
              <a:ext cx="48" cy="73"/>
            </a:xfrm>
            <a:custGeom>
              <a:avLst/>
              <a:gdLst>
                <a:gd name="T0" fmla="*/ 48 w 48"/>
                <a:gd name="T1" fmla="*/ 0 h 73"/>
                <a:gd name="T2" fmla="*/ 25 w 48"/>
                <a:gd name="T3" fmla="*/ 73 h 73"/>
                <a:gd name="T4" fmla="*/ 0 w 48"/>
                <a:gd name="T5" fmla="*/ 1 h 73"/>
                <a:gd name="T6" fmla="*/ 48 w 48"/>
                <a:gd name="T7" fmla="*/ 0 h 73"/>
                <a:gd name="T8" fmla="*/ 0 60000 65536"/>
                <a:gd name="T9" fmla="*/ 0 60000 65536"/>
                <a:gd name="T10" fmla="*/ 0 60000 65536"/>
                <a:gd name="T11" fmla="*/ 0 60000 65536"/>
                <a:gd name="T12" fmla="*/ 0 w 48"/>
                <a:gd name="T13" fmla="*/ 0 h 73"/>
                <a:gd name="T14" fmla="*/ 48 w 48"/>
                <a:gd name="T15" fmla="*/ 73 h 73"/>
              </a:gdLst>
              <a:ahLst/>
              <a:cxnLst>
                <a:cxn ang="T8">
                  <a:pos x="T0" y="T1"/>
                </a:cxn>
                <a:cxn ang="T9">
                  <a:pos x="T2" y="T3"/>
                </a:cxn>
                <a:cxn ang="T10">
                  <a:pos x="T4" y="T5"/>
                </a:cxn>
                <a:cxn ang="T11">
                  <a:pos x="T6" y="T7"/>
                </a:cxn>
              </a:cxnLst>
              <a:rect l="T12" t="T13" r="T14" b="T15"/>
              <a:pathLst>
                <a:path w="48" h="73">
                  <a:moveTo>
                    <a:pt x="48" y="0"/>
                  </a:moveTo>
                  <a:lnTo>
                    <a:pt x="25" y="73"/>
                  </a:lnTo>
                  <a:lnTo>
                    <a:pt x="0" y="1"/>
                  </a:lnTo>
                  <a:lnTo>
                    <a:pt x="48" y="0"/>
                  </a:lnTo>
                  <a:close/>
                </a:path>
              </a:pathLst>
            </a:custGeom>
            <a:solidFill>
              <a:srgbClr val="000000"/>
            </a:solidFill>
            <a:ln w="9525">
              <a:noFill/>
              <a:round/>
              <a:headEnd/>
              <a:tailEnd/>
            </a:ln>
          </p:spPr>
          <p:txBody>
            <a:bodyPr/>
            <a:lstStyle/>
            <a:p>
              <a:endParaRPr lang="en-US">
                <a:solidFill>
                  <a:prstClr val="black"/>
                </a:solidFill>
                <a:latin typeface="Century Gothic"/>
              </a:endParaRPr>
            </a:p>
          </p:txBody>
        </p:sp>
        <p:sp>
          <p:nvSpPr>
            <p:cNvPr id="90" name="Line 92"/>
            <p:cNvSpPr>
              <a:spLocks noChangeShapeType="1"/>
            </p:cNvSpPr>
            <p:nvPr/>
          </p:nvSpPr>
          <p:spPr bwMode="auto">
            <a:xfrm>
              <a:off x="4352" y="1508"/>
              <a:ext cx="1" cy="84"/>
            </a:xfrm>
            <a:prstGeom prst="line">
              <a:avLst/>
            </a:prstGeom>
            <a:noFill/>
            <a:ln w="3175" cap="rnd">
              <a:solidFill>
                <a:srgbClr val="000000"/>
              </a:solidFill>
              <a:round/>
              <a:headEnd/>
              <a:tailEnd/>
            </a:ln>
          </p:spPr>
          <p:txBody>
            <a:bodyPr/>
            <a:lstStyle/>
            <a:p>
              <a:endParaRPr lang="en-US">
                <a:solidFill>
                  <a:prstClr val="black"/>
                </a:solidFill>
                <a:latin typeface="Century Gothic"/>
              </a:endParaRPr>
            </a:p>
          </p:txBody>
        </p:sp>
        <p:sp>
          <p:nvSpPr>
            <p:cNvPr id="91" name="Freeform 93"/>
            <p:cNvSpPr>
              <a:spLocks/>
            </p:cNvSpPr>
            <p:nvPr/>
          </p:nvSpPr>
          <p:spPr bwMode="auto">
            <a:xfrm>
              <a:off x="4328" y="1586"/>
              <a:ext cx="48" cy="72"/>
            </a:xfrm>
            <a:custGeom>
              <a:avLst/>
              <a:gdLst>
                <a:gd name="T0" fmla="*/ 48 w 48"/>
                <a:gd name="T1" fmla="*/ 0 h 72"/>
                <a:gd name="T2" fmla="*/ 24 w 48"/>
                <a:gd name="T3" fmla="*/ 72 h 72"/>
                <a:gd name="T4" fmla="*/ 0 w 48"/>
                <a:gd name="T5" fmla="*/ 0 h 72"/>
                <a:gd name="T6" fmla="*/ 48 w 48"/>
                <a:gd name="T7" fmla="*/ 0 h 72"/>
                <a:gd name="T8" fmla="*/ 0 60000 65536"/>
                <a:gd name="T9" fmla="*/ 0 60000 65536"/>
                <a:gd name="T10" fmla="*/ 0 60000 65536"/>
                <a:gd name="T11" fmla="*/ 0 60000 65536"/>
                <a:gd name="T12" fmla="*/ 0 w 48"/>
                <a:gd name="T13" fmla="*/ 0 h 72"/>
                <a:gd name="T14" fmla="*/ 48 w 48"/>
                <a:gd name="T15" fmla="*/ 72 h 72"/>
              </a:gdLst>
              <a:ahLst/>
              <a:cxnLst>
                <a:cxn ang="T8">
                  <a:pos x="T0" y="T1"/>
                </a:cxn>
                <a:cxn ang="T9">
                  <a:pos x="T2" y="T3"/>
                </a:cxn>
                <a:cxn ang="T10">
                  <a:pos x="T4" y="T5"/>
                </a:cxn>
                <a:cxn ang="T11">
                  <a:pos x="T6" y="T7"/>
                </a:cxn>
              </a:cxnLst>
              <a:rect l="T12" t="T13" r="T14" b="T15"/>
              <a:pathLst>
                <a:path w="48" h="72">
                  <a:moveTo>
                    <a:pt x="48" y="0"/>
                  </a:moveTo>
                  <a:lnTo>
                    <a:pt x="24" y="72"/>
                  </a:lnTo>
                  <a:lnTo>
                    <a:pt x="0" y="0"/>
                  </a:lnTo>
                  <a:lnTo>
                    <a:pt x="48" y="0"/>
                  </a:lnTo>
                  <a:close/>
                </a:path>
              </a:pathLst>
            </a:custGeom>
            <a:solidFill>
              <a:srgbClr val="000000"/>
            </a:solidFill>
            <a:ln w="9525">
              <a:noFill/>
              <a:round/>
              <a:headEnd/>
              <a:tailEnd/>
            </a:ln>
          </p:spPr>
          <p:txBody>
            <a:bodyPr/>
            <a:lstStyle/>
            <a:p>
              <a:endParaRPr lang="en-US">
                <a:solidFill>
                  <a:prstClr val="black"/>
                </a:solidFill>
                <a:latin typeface="Century Gothic"/>
              </a:endParaRPr>
            </a:p>
          </p:txBody>
        </p:sp>
        <p:sp>
          <p:nvSpPr>
            <p:cNvPr id="92" name="Line 94"/>
            <p:cNvSpPr>
              <a:spLocks noChangeShapeType="1"/>
            </p:cNvSpPr>
            <p:nvPr/>
          </p:nvSpPr>
          <p:spPr bwMode="auto">
            <a:xfrm>
              <a:off x="4352" y="1741"/>
              <a:ext cx="1" cy="58"/>
            </a:xfrm>
            <a:prstGeom prst="line">
              <a:avLst/>
            </a:prstGeom>
            <a:noFill/>
            <a:ln w="3175" cap="rnd">
              <a:solidFill>
                <a:srgbClr val="000000"/>
              </a:solidFill>
              <a:round/>
              <a:headEnd/>
              <a:tailEnd/>
            </a:ln>
          </p:spPr>
          <p:txBody>
            <a:bodyPr/>
            <a:lstStyle/>
            <a:p>
              <a:endParaRPr lang="en-US">
                <a:solidFill>
                  <a:prstClr val="black"/>
                </a:solidFill>
                <a:latin typeface="Century Gothic"/>
              </a:endParaRPr>
            </a:p>
          </p:txBody>
        </p:sp>
        <p:sp>
          <p:nvSpPr>
            <p:cNvPr id="93" name="Freeform 95"/>
            <p:cNvSpPr>
              <a:spLocks/>
            </p:cNvSpPr>
            <p:nvPr/>
          </p:nvSpPr>
          <p:spPr bwMode="auto">
            <a:xfrm>
              <a:off x="4328" y="1793"/>
              <a:ext cx="48" cy="72"/>
            </a:xfrm>
            <a:custGeom>
              <a:avLst/>
              <a:gdLst>
                <a:gd name="T0" fmla="*/ 48 w 48"/>
                <a:gd name="T1" fmla="*/ 0 h 72"/>
                <a:gd name="T2" fmla="*/ 24 w 48"/>
                <a:gd name="T3" fmla="*/ 72 h 72"/>
                <a:gd name="T4" fmla="*/ 0 w 48"/>
                <a:gd name="T5" fmla="*/ 0 h 72"/>
                <a:gd name="T6" fmla="*/ 48 w 48"/>
                <a:gd name="T7" fmla="*/ 0 h 72"/>
                <a:gd name="T8" fmla="*/ 0 60000 65536"/>
                <a:gd name="T9" fmla="*/ 0 60000 65536"/>
                <a:gd name="T10" fmla="*/ 0 60000 65536"/>
                <a:gd name="T11" fmla="*/ 0 60000 65536"/>
                <a:gd name="T12" fmla="*/ 0 w 48"/>
                <a:gd name="T13" fmla="*/ 0 h 72"/>
                <a:gd name="T14" fmla="*/ 48 w 48"/>
                <a:gd name="T15" fmla="*/ 72 h 72"/>
              </a:gdLst>
              <a:ahLst/>
              <a:cxnLst>
                <a:cxn ang="T8">
                  <a:pos x="T0" y="T1"/>
                </a:cxn>
                <a:cxn ang="T9">
                  <a:pos x="T2" y="T3"/>
                </a:cxn>
                <a:cxn ang="T10">
                  <a:pos x="T4" y="T5"/>
                </a:cxn>
                <a:cxn ang="T11">
                  <a:pos x="T6" y="T7"/>
                </a:cxn>
              </a:cxnLst>
              <a:rect l="T12" t="T13" r="T14" b="T15"/>
              <a:pathLst>
                <a:path w="48" h="72">
                  <a:moveTo>
                    <a:pt x="48" y="0"/>
                  </a:moveTo>
                  <a:lnTo>
                    <a:pt x="24" y="72"/>
                  </a:lnTo>
                  <a:lnTo>
                    <a:pt x="0" y="0"/>
                  </a:lnTo>
                  <a:lnTo>
                    <a:pt x="48" y="0"/>
                  </a:lnTo>
                  <a:close/>
                </a:path>
              </a:pathLst>
            </a:custGeom>
            <a:solidFill>
              <a:srgbClr val="000000"/>
            </a:solidFill>
            <a:ln w="9525">
              <a:noFill/>
              <a:round/>
              <a:headEnd/>
              <a:tailEnd/>
            </a:ln>
          </p:spPr>
          <p:txBody>
            <a:bodyPr/>
            <a:lstStyle/>
            <a:p>
              <a:endParaRPr lang="en-US">
                <a:solidFill>
                  <a:prstClr val="black"/>
                </a:solidFill>
                <a:latin typeface="Century Gothic"/>
              </a:endParaRPr>
            </a:p>
          </p:txBody>
        </p:sp>
        <p:sp>
          <p:nvSpPr>
            <p:cNvPr id="94" name="Line 96"/>
            <p:cNvSpPr>
              <a:spLocks noChangeShapeType="1"/>
            </p:cNvSpPr>
            <p:nvPr/>
          </p:nvSpPr>
          <p:spPr bwMode="auto">
            <a:xfrm>
              <a:off x="4352" y="2061"/>
              <a:ext cx="1" cy="70"/>
            </a:xfrm>
            <a:prstGeom prst="line">
              <a:avLst/>
            </a:prstGeom>
            <a:noFill/>
            <a:ln w="3175" cap="rnd">
              <a:solidFill>
                <a:srgbClr val="000000"/>
              </a:solidFill>
              <a:round/>
              <a:headEnd/>
              <a:tailEnd/>
            </a:ln>
          </p:spPr>
          <p:txBody>
            <a:bodyPr/>
            <a:lstStyle/>
            <a:p>
              <a:endParaRPr lang="en-US">
                <a:solidFill>
                  <a:prstClr val="black"/>
                </a:solidFill>
                <a:latin typeface="Century Gothic"/>
              </a:endParaRPr>
            </a:p>
          </p:txBody>
        </p:sp>
        <p:sp>
          <p:nvSpPr>
            <p:cNvPr id="95" name="Freeform 97"/>
            <p:cNvSpPr>
              <a:spLocks/>
            </p:cNvSpPr>
            <p:nvPr/>
          </p:nvSpPr>
          <p:spPr bwMode="auto">
            <a:xfrm>
              <a:off x="4328" y="2125"/>
              <a:ext cx="48" cy="71"/>
            </a:xfrm>
            <a:custGeom>
              <a:avLst/>
              <a:gdLst>
                <a:gd name="T0" fmla="*/ 48 w 48"/>
                <a:gd name="T1" fmla="*/ 0 h 71"/>
                <a:gd name="T2" fmla="*/ 24 w 48"/>
                <a:gd name="T3" fmla="*/ 71 h 71"/>
                <a:gd name="T4" fmla="*/ 0 w 48"/>
                <a:gd name="T5" fmla="*/ 0 h 71"/>
                <a:gd name="T6" fmla="*/ 48 w 48"/>
                <a:gd name="T7" fmla="*/ 0 h 71"/>
                <a:gd name="T8" fmla="*/ 0 60000 65536"/>
                <a:gd name="T9" fmla="*/ 0 60000 65536"/>
                <a:gd name="T10" fmla="*/ 0 60000 65536"/>
                <a:gd name="T11" fmla="*/ 0 60000 65536"/>
                <a:gd name="T12" fmla="*/ 0 w 48"/>
                <a:gd name="T13" fmla="*/ 0 h 71"/>
                <a:gd name="T14" fmla="*/ 48 w 48"/>
                <a:gd name="T15" fmla="*/ 71 h 71"/>
              </a:gdLst>
              <a:ahLst/>
              <a:cxnLst>
                <a:cxn ang="T8">
                  <a:pos x="T0" y="T1"/>
                </a:cxn>
                <a:cxn ang="T9">
                  <a:pos x="T2" y="T3"/>
                </a:cxn>
                <a:cxn ang="T10">
                  <a:pos x="T4" y="T5"/>
                </a:cxn>
                <a:cxn ang="T11">
                  <a:pos x="T6" y="T7"/>
                </a:cxn>
              </a:cxnLst>
              <a:rect l="T12" t="T13" r="T14" b="T15"/>
              <a:pathLst>
                <a:path w="48" h="71">
                  <a:moveTo>
                    <a:pt x="48" y="0"/>
                  </a:moveTo>
                  <a:lnTo>
                    <a:pt x="24" y="71"/>
                  </a:lnTo>
                  <a:lnTo>
                    <a:pt x="0" y="0"/>
                  </a:lnTo>
                  <a:lnTo>
                    <a:pt x="48" y="0"/>
                  </a:lnTo>
                  <a:close/>
                </a:path>
              </a:pathLst>
            </a:custGeom>
            <a:solidFill>
              <a:srgbClr val="000000"/>
            </a:solidFill>
            <a:ln w="9525">
              <a:noFill/>
              <a:round/>
              <a:headEnd/>
              <a:tailEnd/>
            </a:ln>
          </p:spPr>
          <p:txBody>
            <a:bodyPr/>
            <a:lstStyle/>
            <a:p>
              <a:endParaRPr lang="en-US">
                <a:solidFill>
                  <a:prstClr val="black"/>
                </a:solidFill>
                <a:latin typeface="Century Gothic"/>
              </a:endParaRPr>
            </a:p>
          </p:txBody>
        </p:sp>
        <p:sp>
          <p:nvSpPr>
            <p:cNvPr id="96" name="Line 98"/>
            <p:cNvSpPr>
              <a:spLocks noChangeShapeType="1"/>
            </p:cNvSpPr>
            <p:nvPr/>
          </p:nvSpPr>
          <p:spPr bwMode="auto">
            <a:xfrm>
              <a:off x="4352" y="2380"/>
              <a:ext cx="1" cy="106"/>
            </a:xfrm>
            <a:prstGeom prst="line">
              <a:avLst/>
            </a:prstGeom>
            <a:noFill/>
            <a:ln w="3175" cap="rnd">
              <a:solidFill>
                <a:srgbClr val="000000"/>
              </a:solidFill>
              <a:round/>
              <a:headEnd/>
              <a:tailEnd/>
            </a:ln>
          </p:spPr>
          <p:txBody>
            <a:bodyPr/>
            <a:lstStyle/>
            <a:p>
              <a:endParaRPr lang="en-US">
                <a:solidFill>
                  <a:prstClr val="black"/>
                </a:solidFill>
                <a:latin typeface="Century Gothic"/>
              </a:endParaRPr>
            </a:p>
          </p:txBody>
        </p:sp>
        <p:sp>
          <p:nvSpPr>
            <p:cNvPr id="97" name="Freeform 99"/>
            <p:cNvSpPr>
              <a:spLocks/>
            </p:cNvSpPr>
            <p:nvPr/>
          </p:nvSpPr>
          <p:spPr bwMode="auto">
            <a:xfrm>
              <a:off x="4328" y="2480"/>
              <a:ext cx="48" cy="72"/>
            </a:xfrm>
            <a:custGeom>
              <a:avLst/>
              <a:gdLst>
                <a:gd name="T0" fmla="*/ 48 w 48"/>
                <a:gd name="T1" fmla="*/ 0 h 72"/>
                <a:gd name="T2" fmla="*/ 24 w 48"/>
                <a:gd name="T3" fmla="*/ 72 h 72"/>
                <a:gd name="T4" fmla="*/ 0 w 48"/>
                <a:gd name="T5" fmla="*/ 0 h 72"/>
                <a:gd name="T6" fmla="*/ 48 w 48"/>
                <a:gd name="T7" fmla="*/ 0 h 72"/>
                <a:gd name="T8" fmla="*/ 0 60000 65536"/>
                <a:gd name="T9" fmla="*/ 0 60000 65536"/>
                <a:gd name="T10" fmla="*/ 0 60000 65536"/>
                <a:gd name="T11" fmla="*/ 0 60000 65536"/>
                <a:gd name="T12" fmla="*/ 0 w 48"/>
                <a:gd name="T13" fmla="*/ 0 h 72"/>
                <a:gd name="T14" fmla="*/ 48 w 48"/>
                <a:gd name="T15" fmla="*/ 72 h 72"/>
              </a:gdLst>
              <a:ahLst/>
              <a:cxnLst>
                <a:cxn ang="T8">
                  <a:pos x="T0" y="T1"/>
                </a:cxn>
                <a:cxn ang="T9">
                  <a:pos x="T2" y="T3"/>
                </a:cxn>
                <a:cxn ang="T10">
                  <a:pos x="T4" y="T5"/>
                </a:cxn>
                <a:cxn ang="T11">
                  <a:pos x="T6" y="T7"/>
                </a:cxn>
              </a:cxnLst>
              <a:rect l="T12" t="T13" r="T14" b="T15"/>
              <a:pathLst>
                <a:path w="48" h="72">
                  <a:moveTo>
                    <a:pt x="48" y="0"/>
                  </a:moveTo>
                  <a:lnTo>
                    <a:pt x="24" y="72"/>
                  </a:lnTo>
                  <a:lnTo>
                    <a:pt x="0" y="0"/>
                  </a:lnTo>
                  <a:lnTo>
                    <a:pt x="48" y="0"/>
                  </a:lnTo>
                  <a:close/>
                </a:path>
              </a:pathLst>
            </a:custGeom>
            <a:solidFill>
              <a:srgbClr val="000000"/>
            </a:solidFill>
            <a:ln w="9525">
              <a:noFill/>
              <a:round/>
              <a:headEnd/>
              <a:tailEnd/>
            </a:ln>
          </p:spPr>
          <p:txBody>
            <a:bodyPr/>
            <a:lstStyle/>
            <a:p>
              <a:endParaRPr lang="en-US">
                <a:solidFill>
                  <a:prstClr val="black"/>
                </a:solidFill>
                <a:latin typeface="Century Gothic"/>
              </a:endParaRPr>
            </a:p>
          </p:txBody>
        </p:sp>
        <p:sp>
          <p:nvSpPr>
            <p:cNvPr id="98" name="Line 100"/>
            <p:cNvSpPr>
              <a:spLocks noChangeShapeType="1"/>
            </p:cNvSpPr>
            <p:nvPr/>
          </p:nvSpPr>
          <p:spPr bwMode="auto">
            <a:xfrm>
              <a:off x="4352" y="2798"/>
              <a:ext cx="1" cy="96"/>
            </a:xfrm>
            <a:prstGeom prst="line">
              <a:avLst/>
            </a:prstGeom>
            <a:noFill/>
            <a:ln w="3175" cap="rnd">
              <a:solidFill>
                <a:srgbClr val="000000"/>
              </a:solidFill>
              <a:round/>
              <a:headEnd/>
              <a:tailEnd/>
            </a:ln>
          </p:spPr>
          <p:txBody>
            <a:bodyPr/>
            <a:lstStyle/>
            <a:p>
              <a:endParaRPr lang="en-US">
                <a:solidFill>
                  <a:prstClr val="black"/>
                </a:solidFill>
                <a:latin typeface="Century Gothic"/>
              </a:endParaRPr>
            </a:p>
          </p:txBody>
        </p:sp>
        <p:sp>
          <p:nvSpPr>
            <p:cNvPr id="99" name="Freeform 101"/>
            <p:cNvSpPr>
              <a:spLocks/>
            </p:cNvSpPr>
            <p:nvPr/>
          </p:nvSpPr>
          <p:spPr bwMode="auto">
            <a:xfrm>
              <a:off x="4328" y="2888"/>
              <a:ext cx="48" cy="72"/>
            </a:xfrm>
            <a:custGeom>
              <a:avLst/>
              <a:gdLst>
                <a:gd name="T0" fmla="*/ 48 w 48"/>
                <a:gd name="T1" fmla="*/ 0 h 72"/>
                <a:gd name="T2" fmla="*/ 24 w 48"/>
                <a:gd name="T3" fmla="*/ 72 h 72"/>
                <a:gd name="T4" fmla="*/ 0 w 48"/>
                <a:gd name="T5" fmla="*/ 0 h 72"/>
                <a:gd name="T6" fmla="*/ 48 w 48"/>
                <a:gd name="T7" fmla="*/ 0 h 72"/>
                <a:gd name="T8" fmla="*/ 0 60000 65536"/>
                <a:gd name="T9" fmla="*/ 0 60000 65536"/>
                <a:gd name="T10" fmla="*/ 0 60000 65536"/>
                <a:gd name="T11" fmla="*/ 0 60000 65536"/>
                <a:gd name="T12" fmla="*/ 0 w 48"/>
                <a:gd name="T13" fmla="*/ 0 h 72"/>
                <a:gd name="T14" fmla="*/ 48 w 48"/>
                <a:gd name="T15" fmla="*/ 72 h 72"/>
              </a:gdLst>
              <a:ahLst/>
              <a:cxnLst>
                <a:cxn ang="T8">
                  <a:pos x="T0" y="T1"/>
                </a:cxn>
                <a:cxn ang="T9">
                  <a:pos x="T2" y="T3"/>
                </a:cxn>
                <a:cxn ang="T10">
                  <a:pos x="T4" y="T5"/>
                </a:cxn>
                <a:cxn ang="T11">
                  <a:pos x="T6" y="T7"/>
                </a:cxn>
              </a:cxnLst>
              <a:rect l="T12" t="T13" r="T14" b="T15"/>
              <a:pathLst>
                <a:path w="48" h="72">
                  <a:moveTo>
                    <a:pt x="48" y="0"/>
                  </a:moveTo>
                  <a:lnTo>
                    <a:pt x="24" y="72"/>
                  </a:lnTo>
                  <a:lnTo>
                    <a:pt x="0" y="0"/>
                  </a:lnTo>
                  <a:lnTo>
                    <a:pt x="48" y="0"/>
                  </a:lnTo>
                  <a:close/>
                </a:path>
              </a:pathLst>
            </a:custGeom>
            <a:solidFill>
              <a:srgbClr val="000000"/>
            </a:solidFill>
            <a:ln w="9525">
              <a:noFill/>
              <a:round/>
              <a:headEnd/>
              <a:tailEnd/>
            </a:ln>
          </p:spPr>
          <p:txBody>
            <a:bodyPr/>
            <a:lstStyle/>
            <a:p>
              <a:endParaRPr lang="en-US">
                <a:solidFill>
                  <a:prstClr val="black"/>
                </a:solidFill>
                <a:latin typeface="Century Gothic"/>
              </a:endParaRPr>
            </a:p>
          </p:txBody>
        </p:sp>
        <p:sp>
          <p:nvSpPr>
            <p:cNvPr id="100" name="Line 102"/>
            <p:cNvSpPr>
              <a:spLocks noChangeShapeType="1"/>
            </p:cNvSpPr>
            <p:nvPr/>
          </p:nvSpPr>
          <p:spPr bwMode="auto">
            <a:xfrm>
              <a:off x="4352" y="3160"/>
              <a:ext cx="1" cy="113"/>
            </a:xfrm>
            <a:prstGeom prst="line">
              <a:avLst/>
            </a:prstGeom>
            <a:noFill/>
            <a:ln w="3175" cap="rnd">
              <a:solidFill>
                <a:srgbClr val="000000"/>
              </a:solidFill>
              <a:round/>
              <a:headEnd/>
              <a:tailEnd/>
            </a:ln>
          </p:spPr>
          <p:txBody>
            <a:bodyPr/>
            <a:lstStyle/>
            <a:p>
              <a:endParaRPr lang="en-US">
                <a:solidFill>
                  <a:prstClr val="black"/>
                </a:solidFill>
                <a:latin typeface="Century Gothic"/>
              </a:endParaRPr>
            </a:p>
          </p:txBody>
        </p:sp>
        <p:sp>
          <p:nvSpPr>
            <p:cNvPr id="101" name="Freeform 103"/>
            <p:cNvSpPr>
              <a:spLocks/>
            </p:cNvSpPr>
            <p:nvPr/>
          </p:nvSpPr>
          <p:spPr bwMode="auto">
            <a:xfrm>
              <a:off x="4328" y="3267"/>
              <a:ext cx="48" cy="71"/>
            </a:xfrm>
            <a:custGeom>
              <a:avLst/>
              <a:gdLst>
                <a:gd name="T0" fmla="*/ 48 w 48"/>
                <a:gd name="T1" fmla="*/ 0 h 71"/>
                <a:gd name="T2" fmla="*/ 24 w 48"/>
                <a:gd name="T3" fmla="*/ 71 h 71"/>
                <a:gd name="T4" fmla="*/ 0 w 48"/>
                <a:gd name="T5" fmla="*/ 0 h 71"/>
                <a:gd name="T6" fmla="*/ 48 w 48"/>
                <a:gd name="T7" fmla="*/ 0 h 71"/>
                <a:gd name="T8" fmla="*/ 0 60000 65536"/>
                <a:gd name="T9" fmla="*/ 0 60000 65536"/>
                <a:gd name="T10" fmla="*/ 0 60000 65536"/>
                <a:gd name="T11" fmla="*/ 0 60000 65536"/>
                <a:gd name="T12" fmla="*/ 0 w 48"/>
                <a:gd name="T13" fmla="*/ 0 h 71"/>
                <a:gd name="T14" fmla="*/ 48 w 48"/>
                <a:gd name="T15" fmla="*/ 71 h 71"/>
              </a:gdLst>
              <a:ahLst/>
              <a:cxnLst>
                <a:cxn ang="T8">
                  <a:pos x="T0" y="T1"/>
                </a:cxn>
                <a:cxn ang="T9">
                  <a:pos x="T2" y="T3"/>
                </a:cxn>
                <a:cxn ang="T10">
                  <a:pos x="T4" y="T5"/>
                </a:cxn>
                <a:cxn ang="T11">
                  <a:pos x="T6" y="T7"/>
                </a:cxn>
              </a:cxnLst>
              <a:rect l="T12" t="T13" r="T14" b="T15"/>
              <a:pathLst>
                <a:path w="48" h="71">
                  <a:moveTo>
                    <a:pt x="48" y="0"/>
                  </a:moveTo>
                  <a:lnTo>
                    <a:pt x="24" y="71"/>
                  </a:lnTo>
                  <a:lnTo>
                    <a:pt x="0" y="0"/>
                  </a:lnTo>
                  <a:lnTo>
                    <a:pt x="48" y="0"/>
                  </a:lnTo>
                  <a:close/>
                </a:path>
              </a:pathLst>
            </a:custGeom>
            <a:solidFill>
              <a:srgbClr val="000000"/>
            </a:solidFill>
            <a:ln w="9525">
              <a:noFill/>
              <a:round/>
              <a:headEnd/>
              <a:tailEnd/>
            </a:ln>
          </p:spPr>
          <p:txBody>
            <a:bodyPr/>
            <a:lstStyle/>
            <a:p>
              <a:endParaRPr lang="en-US">
                <a:solidFill>
                  <a:prstClr val="black"/>
                </a:solidFill>
                <a:latin typeface="Century Gothic"/>
              </a:endParaRPr>
            </a:p>
          </p:txBody>
        </p:sp>
        <p:sp>
          <p:nvSpPr>
            <p:cNvPr id="102" name="Line 104"/>
            <p:cNvSpPr>
              <a:spLocks noChangeShapeType="1"/>
            </p:cNvSpPr>
            <p:nvPr/>
          </p:nvSpPr>
          <p:spPr bwMode="auto">
            <a:xfrm>
              <a:off x="4352" y="3596"/>
              <a:ext cx="1" cy="70"/>
            </a:xfrm>
            <a:prstGeom prst="line">
              <a:avLst/>
            </a:prstGeom>
            <a:noFill/>
            <a:ln w="3175" cap="rnd">
              <a:solidFill>
                <a:srgbClr val="000000"/>
              </a:solidFill>
              <a:round/>
              <a:headEnd/>
              <a:tailEnd/>
            </a:ln>
          </p:spPr>
          <p:txBody>
            <a:bodyPr/>
            <a:lstStyle/>
            <a:p>
              <a:endParaRPr lang="en-US">
                <a:solidFill>
                  <a:prstClr val="black"/>
                </a:solidFill>
                <a:latin typeface="Century Gothic"/>
              </a:endParaRPr>
            </a:p>
          </p:txBody>
        </p:sp>
        <p:sp>
          <p:nvSpPr>
            <p:cNvPr id="103" name="Freeform 105"/>
            <p:cNvSpPr>
              <a:spLocks/>
            </p:cNvSpPr>
            <p:nvPr/>
          </p:nvSpPr>
          <p:spPr bwMode="auto">
            <a:xfrm>
              <a:off x="4328" y="3660"/>
              <a:ext cx="48" cy="72"/>
            </a:xfrm>
            <a:custGeom>
              <a:avLst/>
              <a:gdLst>
                <a:gd name="T0" fmla="*/ 48 w 48"/>
                <a:gd name="T1" fmla="*/ 0 h 72"/>
                <a:gd name="T2" fmla="*/ 24 w 48"/>
                <a:gd name="T3" fmla="*/ 72 h 72"/>
                <a:gd name="T4" fmla="*/ 0 w 48"/>
                <a:gd name="T5" fmla="*/ 0 h 72"/>
                <a:gd name="T6" fmla="*/ 48 w 48"/>
                <a:gd name="T7" fmla="*/ 0 h 72"/>
                <a:gd name="T8" fmla="*/ 0 60000 65536"/>
                <a:gd name="T9" fmla="*/ 0 60000 65536"/>
                <a:gd name="T10" fmla="*/ 0 60000 65536"/>
                <a:gd name="T11" fmla="*/ 0 60000 65536"/>
                <a:gd name="T12" fmla="*/ 0 w 48"/>
                <a:gd name="T13" fmla="*/ 0 h 72"/>
                <a:gd name="T14" fmla="*/ 48 w 48"/>
                <a:gd name="T15" fmla="*/ 72 h 72"/>
              </a:gdLst>
              <a:ahLst/>
              <a:cxnLst>
                <a:cxn ang="T8">
                  <a:pos x="T0" y="T1"/>
                </a:cxn>
                <a:cxn ang="T9">
                  <a:pos x="T2" y="T3"/>
                </a:cxn>
                <a:cxn ang="T10">
                  <a:pos x="T4" y="T5"/>
                </a:cxn>
                <a:cxn ang="T11">
                  <a:pos x="T6" y="T7"/>
                </a:cxn>
              </a:cxnLst>
              <a:rect l="T12" t="T13" r="T14" b="T15"/>
              <a:pathLst>
                <a:path w="48" h="72">
                  <a:moveTo>
                    <a:pt x="48" y="0"/>
                  </a:moveTo>
                  <a:lnTo>
                    <a:pt x="24" y="72"/>
                  </a:lnTo>
                  <a:lnTo>
                    <a:pt x="0" y="0"/>
                  </a:lnTo>
                  <a:lnTo>
                    <a:pt x="48" y="0"/>
                  </a:lnTo>
                  <a:close/>
                </a:path>
              </a:pathLst>
            </a:custGeom>
            <a:solidFill>
              <a:srgbClr val="000000"/>
            </a:solidFill>
            <a:ln w="9525">
              <a:noFill/>
              <a:round/>
              <a:headEnd/>
              <a:tailEnd/>
            </a:ln>
          </p:spPr>
          <p:txBody>
            <a:bodyPr/>
            <a:lstStyle/>
            <a:p>
              <a:endParaRPr lang="en-US">
                <a:solidFill>
                  <a:prstClr val="black"/>
                </a:solidFill>
                <a:latin typeface="Century Gothic"/>
              </a:endParaRPr>
            </a:p>
          </p:txBody>
        </p:sp>
        <p:sp>
          <p:nvSpPr>
            <p:cNvPr id="104" name="Line 106"/>
            <p:cNvSpPr>
              <a:spLocks noChangeShapeType="1"/>
            </p:cNvSpPr>
            <p:nvPr/>
          </p:nvSpPr>
          <p:spPr bwMode="auto">
            <a:xfrm flipH="1">
              <a:off x="3457" y="3160"/>
              <a:ext cx="207" cy="61"/>
            </a:xfrm>
            <a:prstGeom prst="line">
              <a:avLst/>
            </a:prstGeom>
            <a:noFill/>
            <a:ln w="3175" cap="rnd">
              <a:solidFill>
                <a:srgbClr val="000000"/>
              </a:solidFill>
              <a:round/>
              <a:headEnd/>
              <a:tailEnd/>
            </a:ln>
          </p:spPr>
          <p:txBody>
            <a:bodyPr/>
            <a:lstStyle/>
            <a:p>
              <a:endParaRPr lang="en-US">
                <a:solidFill>
                  <a:prstClr val="black"/>
                </a:solidFill>
                <a:latin typeface="Century Gothic"/>
              </a:endParaRPr>
            </a:p>
          </p:txBody>
        </p:sp>
        <p:sp>
          <p:nvSpPr>
            <p:cNvPr id="105" name="Freeform 107"/>
            <p:cNvSpPr>
              <a:spLocks/>
            </p:cNvSpPr>
            <p:nvPr/>
          </p:nvSpPr>
          <p:spPr bwMode="auto">
            <a:xfrm>
              <a:off x="3394" y="3197"/>
              <a:ext cx="76" cy="46"/>
            </a:xfrm>
            <a:custGeom>
              <a:avLst/>
              <a:gdLst>
                <a:gd name="T0" fmla="*/ 76 w 76"/>
                <a:gd name="T1" fmla="*/ 46 h 46"/>
                <a:gd name="T2" fmla="*/ 0 w 76"/>
                <a:gd name="T3" fmla="*/ 43 h 46"/>
                <a:gd name="T4" fmla="*/ 62 w 76"/>
                <a:gd name="T5" fmla="*/ 0 h 46"/>
                <a:gd name="T6" fmla="*/ 76 w 76"/>
                <a:gd name="T7" fmla="*/ 46 h 46"/>
                <a:gd name="T8" fmla="*/ 0 60000 65536"/>
                <a:gd name="T9" fmla="*/ 0 60000 65536"/>
                <a:gd name="T10" fmla="*/ 0 60000 65536"/>
                <a:gd name="T11" fmla="*/ 0 60000 65536"/>
                <a:gd name="T12" fmla="*/ 0 w 76"/>
                <a:gd name="T13" fmla="*/ 0 h 46"/>
                <a:gd name="T14" fmla="*/ 76 w 76"/>
                <a:gd name="T15" fmla="*/ 46 h 46"/>
              </a:gdLst>
              <a:ahLst/>
              <a:cxnLst>
                <a:cxn ang="T8">
                  <a:pos x="T0" y="T1"/>
                </a:cxn>
                <a:cxn ang="T9">
                  <a:pos x="T2" y="T3"/>
                </a:cxn>
                <a:cxn ang="T10">
                  <a:pos x="T4" y="T5"/>
                </a:cxn>
                <a:cxn ang="T11">
                  <a:pos x="T6" y="T7"/>
                </a:cxn>
              </a:cxnLst>
              <a:rect l="T12" t="T13" r="T14" b="T15"/>
              <a:pathLst>
                <a:path w="76" h="46">
                  <a:moveTo>
                    <a:pt x="76" y="46"/>
                  </a:moveTo>
                  <a:lnTo>
                    <a:pt x="0" y="43"/>
                  </a:lnTo>
                  <a:lnTo>
                    <a:pt x="62" y="0"/>
                  </a:lnTo>
                  <a:lnTo>
                    <a:pt x="76" y="46"/>
                  </a:lnTo>
                  <a:close/>
                </a:path>
              </a:pathLst>
            </a:custGeom>
            <a:solidFill>
              <a:srgbClr val="000000"/>
            </a:solidFill>
            <a:ln w="9525">
              <a:noFill/>
              <a:round/>
              <a:headEnd/>
              <a:tailEnd/>
            </a:ln>
          </p:spPr>
          <p:txBody>
            <a:bodyPr/>
            <a:lstStyle/>
            <a:p>
              <a:endParaRPr lang="en-US">
                <a:solidFill>
                  <a:prstClr val="black"/>
                </a:solidFill>
                <a:latin typeface="Century Gothic"/>
              </a:endParaRPr>
            </a:p>
          </p:txBody>
        </p:sp>
      </p:grpSp>
      <p:grpSp>
        <p:nvGrpSpPr>
          <p:cNvPr id="106" name="Group 117"/>
          <p:cNvGrpSpPr>
            <a:grpSpLocks/>
          </p:cNvGrpSpPr>
          <p:nvPr/>
        </p:nvGrpSpPr>
        <p:grpSpPr bwMode="auto">
          <a:xfrm>
            <a:off x="2097088" y="1700213"/>
            <a:ext cx="3313112" cy="4908550"/>
            <a:chOff x="113" y="1071"/>
            <a:chExt cx="2087" cy="3092"/>
          </a:xfrm>
        </p:grpSpPr>
        <p:sp>
          <p:nvSpPr>
            <p:cNvPr id="107" name="Text Box 108"/>
            <p:cNvSpPr txBox="1">
              <a:spLocks noChangeArrowheads="1"/>
            </p:cNvSpPr>
            <p:nvPr/>
          </p:nvSpPr>
          <p:spPr bwMode="auto">
            <a:xfrm>
              <a:off x="113" y="1071"/>
              <a:ext cx="1497" cy="587"/>
            </a:xfrm>
            <a:prstGeom prst="rect">
              <a:avLst/>
            </a:prstGeom>
            <a:noFill/>
            <a:ln w="9525" algn="ctr">
              <a:noFill/>
              <a:miter lim="800000"/>
              <a:headEnd/>
              <a:tailEnd/>
            </a:ln>
          </p:spPr>
          <p:txBody>
            <a:bodyPr>
              <a:spAutoFit/>
            </a:bodyPr>
            <a:lstStyle/>
            <a:p>
              <a:pPr marL="457200" indent="-457200">
                <a:spcBef>
                  <a:spcPct val="20000"/>
                </a:spcBef>
              </a:pPr>
              <a:r>
                <a:rPr lang="en-US" sz="1300" b="1" dirty="0">
                  <a:solidFill>
                    <a:prstClr val="black"/>
                  </a:solidFill>
                  <a:latin typeface="Century Gothic"/>
                </a:rPr>
                <a:t>Phase 1 :</a:t>
              </a:r>
              <a:r>
                <a:rPr lang="en-US" sz="1300" dirty="0">
                  <a:solidFill>
                    <a:prstClr val="black"/>
                  </a:solidFill>
                  <a:latin typeface="Century Gothic"/>
                </a:rPr>
                <a:t> </a:t>
              </a:r>
            </a:p>
            <a:p>
              <a:pPr marL="457200" indent="-457200">
                <a:spcBef>
                  <a:spcPct val="20000"/>
                </a:spcBef>
              </a:pPr>
              <a:r>
                <a:rPr lang="en-US" sz="1300" dirty="0">
                  <a:solidFill>
                    <a:prstClr val="black"/>
                  </a:solidFill>
                  <a:latin typeface="Century Gothic"/>
                </a:rPr>
                <a:t>	Requirements, Collection and Analysis</a:t>
              </a:r>
            </a:p>
          </p:txBody>
        </p:sp>
        <p:sp>
          <p:nvSpPr>
            <p:cNvPr id="108" name="Text Box 109"/>
            <p:cNvSpPr txBox="1">
              <a:spLocks noChangeArrowheads="1"/>
            </p:cNvSpPr>
            <p:nvPr/>
          </p:nvSpPr>
          <p:spPr bwMode="auto">
            <a:xfrm>
              <a:off x="113" y="1782"/>
              <a:ext cx="1996" cy="333"/>
            </a:xfrm>
            <a:prstGeom prst="rect">
              <a:avLst/>
            </a:prstGeom>
            <a:noFill/>
            <a:ln w="9525" algn="ctr">
              <a:noFill/>
              <a:miter lim="800000"/>
              <a:headEnd/>
              <a:tailEnd/>
            </a:ln>
          </p:spPr>
          <p:txBody>
            <a:bodyPr>
              <a:spAutoFit/>
            </a:bodyPr>
            <a:lstStyle/>
            <a:p>
              <a:pPr marL="457200" indent="-457200">
                <a:spcBef>
                  <a:spcPct val="20000"/>
                </a:spcBef>
              </a:pPr>
              <a:r>
                <a:rPr lang="en-US" sz="1300" b="1">
                  <a:solidFill>
                    <a:prstClr val="black"/>
                  </a:solidFill>
                  <a:latin typeface="Century Gothic"/>
                </a:rPr>
                <a:t>Phase 2 :</a:t>
              </a:r>
              <a:r>
                <a:rPr lang="en-US" sz="1300">
                  <a:solidFill>
                    <a:prstClr val="black"/>
                  </a:solidFill>
                  <a:latin typeface="Century Gothic"/>
                </a:rPr>
                <a:t> </a:t>
              </a:r>
            </a:p>
            <a:p>
              <a:pPr marL="457200" indent="-457200">
                <a:spcBef>
                  <a:spcPct val="20000"/>
                </a:spcBef>
              </a:pPr>
              <a:r>
                <a:rPr lang="en-US" sz="1300">
                  <a:solidFill>
                    <a:prstClr val="black"/>
                  </a:solidFill>
                  <a:latin typeface="Century Gothic"/>
                </a:rPr>
                <a:t>	Conceptual Database Design</a:t>
              </a:r>
            </a:p>
          </p:txBody>
        </p:sp>
        <p:sp>
          <p:nvSpPr>
            <p:cNvPr id="109" name="Text Box 110"/>
            <p:cNvSpPr txBox="1">
              <a:spLocks noChangeArrowheads="1"/>
            </p:cNvSpPr>
            <p:nvPr/>
          </p:nvSpPr>
          <p:spPr bwMode="auto">
            <a:xfrm>
              <a:off x="113" y="2190"/>
              <a:ext cx="1406" cy="333"/>
            </a:xfrm>
            <a:prstGeom prst="rect">
              <a:avLst/>
            </a:prstGeom>
            <a:noFill/>
            <a:ln w="9525" algn="ctr">
              <a:noFill/>
              <a:miter lim="800000"/>
              <a:headEnd/>
              <a:tailEnd/>
            </a:ln>
          </p:spPr>
          <p:txBody>
            <a:bodyPr>
              <a:spAutoFit/>
            </a:bodyPr>
            <a:lstStyle/>
            <a:p>
              <a:pPr marL="457200" indent="-457200">
                <a:spcBef>
                  <a:spcPct val="20000"/>
                </a:spcBef>
              </a:pPr>
              <a:r>
                <a:rPr lang="en-US" sz="1300" b="1" dirty="0">
                  <a:solidFill>
                    <a:prstClr val="black"/>
                  </a:solidFill>
                  <a:latin typeface="Century Gothic"/>
                </a:rPr>
                <a:t>Phase 3 :</a:t>
              </a:r>
              <a:r>
                <a:rPr lang="en-US" sz="1300" dirty="0">
                  <a:solidFill>
                    <a:prstClr val="black"/>
                  </a:solidFill>
                  <a:latin typeface="Century Gothic"/>
                </a:rPr>
                <a:t> </a:t>
              </a:r>
            </a:p>
            <a:p>
              <a:pPr marL="457200" indent="-457200">
                <a:spcBef>
                  <a:spcPct val="20000"/>
                </a:spcBef>
              </a:pPr>
              <a:r>
                <a:rPr lang="en-US" sz="1300" dirty="0">
                  <a:solidFill>
                    <a:prstClr val="black"/>
                  </a:solidFill>
                  <a:latin typeface="Century Gothic"/>
                </a:rPr>
                <a:t>	Choice of DBMS</a:t>
              </a:r>
            </a:p>
          </p:txBody>
        </p:sp>
        <p:sp>
          <p:nvSpPr>
            <p:cNvPr id="110" name="Text Box 111"/>
            <p:cNvSpPr txBox="1">
              <a:spLocks noChangeArrowheads="1"/>
            </p:cNvSpPr>
            <p:nvPr/>
          </p:nvSpPr>
          <p:spPr bwMode="auto">
            <a:xfrm>
              <a:off x="113" y="2564"/>
              <a:ext cx="1406" cy="587"/>
            </a:xfrm>
            <a:prstGeom prst="rect">
              <a:avLst/>
            </a:prstGeom>
            <a:noFill/>
            <a:ln w="9525" algn="ctr">
              <a:noFill/>
              <a:miter lim="800000"/>
              <a:headEnd/>
              <a:tailEnd/>
            </a:ln>
          </p:spPr>
          <p:txBody>
            <a:bodyPr>
              <a:spAutoFit/>
            </a:bodyPr>
            <a:lstStyle/>
            <a:p>
              <a:pPr marL="457200" indent="-457200">
                <a:spcBef>
                  <a:spcPct val="20000"/>
                </a:spcBef>
              </a:pPr>
              <a:r>
                <a:rPr lang="en-US" sz="1300" b="1">
                  <a:solidFill>
                    <a:prstClr val="black"/>
                  </a:solidFill>
                  <a:latin typeface="Century Gothic"/>
                </a:rPr>
                <a:t>Phase 4 :</a:t>
              </a:r>
              <a:r>
                <a:rPr lang="en-US" sz="1300">
                  <a:solidFill>
                    <a:prstClr val="black"/>
                  </a:solidFill>
                  <a:latin typeface="Century Gothic"/>
                </a:rPr>
                <a:t> </a:t>
              </a:r>
            </a:p>
            <a:p>
              <a:pPr marL="457200" indent="-457200">
                <a:spcBef>
                  <a:spcPct val="20000"/>
                </a:spcBef>
              </a:pPr>
              <a:r>
                <a:rPr lang="en-US" sz="1300">
                  <a:solidFill>
                    <a:prstClr val="black"/>
                  </a:solidFill>
                  <a:latin typeface="Century Gothic"/>
                </a:rPr>
                <a:t>	Data Model Mapping (Logical design)</a:t>
              </a:r>
            </a:p>
          </p:txBody>
        </p:sp>
        <p:sp>
          <p:nvSpPr>
            <p:cNvPr id="111" name="Text Box 112"/>
            <p:cNvSpPr txBox="1">
              <a:spLocks noChangeArrowheads="1"/>
            </p:cNvSpPr>
            <p:nvPr/>
          </p:nvSpPr>
          <p:spPr bwMode="auto">
            <a:xfrm>
              <a:off x="113" y="3324"/>
              <a:ext cx="1361" cy="333"/>
            </a:xfrm>
            <a:prstGeom prst="rect">
              <a:avLst/>
            </a:prstGeom>
            <a:noFill/>
            <a:ln w="9525" algn="ctr">
              <a:noFill/>
              <a:miter lim="800000"/>
              <a:headEnd/>
              <a:tailEnd/>
            </a:ln>
          </p:spPr>
          <p:txBody>
            <a:bodyPr>
              <a:spAutoFit/>
            </a:bodyPr>
            <a:lstStyle/>
            <a:p>
              <a:pPr marL="457200" indent="-457200">
                <a:spcBef>
                  <a:spcPct val="20000"/>
                </a:spcBef>
              </a:pPr>
              <a:r>
                <a:rPr lang="en-US" sz="1300" b="1">
                  <a:solidFill>
                    <a:prstClr val="black"/>
                  </a:solidFill>
                  <a:latin typeface="Century Gothic"/>
                </a:rPr>
                <a:t>Phase 5 :</a:t>
              </a:r>
              <a:r>
                <a:rPr lang="en-US" sz="1300">
                  <a:solidFill>
                    <a:prstClr val="black"/>
                  </a:solidFill>
                  <a:latin typeface="Century Gothic"/>
                </a:rPr>
                <a:t> </a:t>
              </a:r>
            </a:p>
            <a:p>
              <a:pPr marL="457200" indent="-457200">
                <a:spcBef>
                  <a:spcPct val="20000"/>
                </a:spcBef>
              </a:pPr>
              <a:r>
                <a:rPr lang="en-US" sz="1300">
                  <a:solidFill>
                    <a:prstClr val="black"/>
                  </a:solidFill>
                  <a:latin typeface="Century Gothic"/>
                </a:rPr>
                <a:t>	Physical Design</a:t>
              </a:r>
            </a:p>
          </p:txBody>
        </p:sp>
        <p:sp>
          <p:nvSpPr>
            <p:cNvPr id="112" name="Text Box 113"/>
            <p:cNvSpPr txBox="1">
              <a:spLocks noChangeArrowheads="1"/>
            </p:cNvSpPr>
            <p:nvPr/>
          </p:nvSpPr>
          <p:spPr bwMode="auto">
            <a:xfrm>
              <a:off x="113" y="3702"/>
              <a:ext cx="2087" cy="461"/>
            </a:xfrm>
            <a:prstGeom prst="rect">
              <a:avLst/>
            </a:prstGeom>
            <a:noFill/>
            <a:ln w="9525" algn="ctr">
              <a:noFill/>
              <a:miter lim="800000"/>
              <a:headEnd/>
              <a:tailEnd/>
            </a:ln>
          </p:spPr>
          <p:txBody>
            <a:bodyPr>
              <a:spAutoFit/>
            </a:bodyPr>
            <a:lstStyle/>
            <a:p>
              <a:pPr marL="457200" indent="-457200">
                <a:spcBef>
                  <a:spcPct val="20000"/>
                </a:spcBef>
              </a:pPr>
              <a:r>
                <a:rPr lang="en-US" sz="1300" b="1">
                  <a:solidFill>
                    <a:prstClr val="black"/>
                  </a:solidFill>
                  <a:latin typeface="Century Gothic"/>
                </a:rPr>
                <a:t>Phase 6 :</a:t>
              </a:r>
              <a:r>
                <a:rPr lang="en-US" sz="1300">
                  <a:solidFill>
                    <a:prstClr val="black"/>
                  </a:solidFill>
                  <a:latin typeface="Century Gothic"/>
                </a:rPr>
                <a:t> </a:t>
              </a:r>
            </a:p>
            <a:p>
              <a:pPr marL="457200" indent="-457200">
                <a:spcBef>
                  <a:spcPct val="20000"/>
                </a:spcBef>
              </a:pPr>
              <a:r>
                <a:rPr lang="en-US" sz="1300">
                  <a:solidFill>
                    <a:prstClr val="black"/>
                  </a:solidFill>
                  <a:latin typeface="Century Gothic"/>
                </a:rPr>
                <a:t>	System Implementation and Tuning</a:t>
              </a:r>
            </a:p>
          </p:txBody>
        </p:sp>
      </p:grpSp>
      <p:sp>
        <p:nvSpPr>
          <p:cNvPr id="113" name="Rectangle 116"/>
          <p:cNvSpPr>
            <a:spLocks noChangeArrowheads="1"/>
          </p:cNvSpPr>
          <p:nvPr/>
        </p:nvSpPr>
        <p:spPr bwMode="auto">
          <a:xfrm>
            <a:off x="1828801" y="228600"/>
            <a:ext cx="6715125" cy="914400"/>
          </a:xfrm>
          <a:prstGeom prst="rect">
            <a:avLst/>
          </a:prstGeom>
          <a:noFill/>
          <a:ln w="9525">
            <a:noFill/>
            <a:miter lim="800000"/>
            <a:headEnd/>
            <a:tailEnd/>
          </a:ln>
        </p:spPr>
        <p:txBody>
          <a:bodyPr anchor="ctr"/>
          <a:lstStyle/>
          <a:p>
            <a:r>
              <a:rPr lang="en-US" sz="3200" dirty="0" err="1">
                <a:solidFill>
                  <a:schemeClr val="tx2"/>
                </a:solidFill>
                <a:latin typeface="Book Antiqua" panose="02040602050305030304" pitchFamily="18" charset="0"/>
              </a:rPr>
              <a:t>Fase-fase</a:t>
            </a:r>
            <a:r>
              <a:rPr lang="en-US" sz="3200" dirty="0">
                <a:solidFill>
                  <a:schemeClr val="tx2"/>
                </a:solidFill>
                <a:latin typeface="Book Antiqua" panose="02040602050305030304" pitchFamily="18" charset="0"/>
              </a:rPr>
              <a:t> </a:t>
            </a:r>
            <a:r>
              <a:rPr lang="en-US" sz="3200" dirty="0" err="1">
                <a:solidFill>
                  <a:schemeClr val="tx2"/>
                </a:solidFill>
                <a:latin typeface="Book Antiqua" panose="02040602050305030304" pitchFamily="18" charset="0"/>
              </a:rPr>
              <a:t>desain</a:t>
            </a:r>
            <a:r>
              <a:rPr lang="en-US" sz="3200" dirty="0">
                <a:solidFill>
                  <a:schemeClr val="tx2"/>
                </a:solidFill>
                <a:latin typeface="Book Antiqua" panose="02040602050305030304" pitchFamily="18" charset="0"/>
              </a:rPr>
              <a:t> basis data </a:t>
            </a:r>
            <a:r>
              <a:rPr lang="en-US" sz="3200" dirty="0" err="1">
                <a:solidFill>
                  <a:schemeClr val="tx2"/>
                </a:solidFill>
                <a:latin typeface="Book Antiqua" panose="02040602050305030304" pitchFamily="18" charset="0"/>
              </a:rPr>
              <a:t>sederhana</a:t>
            </a:r>
            <a:endParaRPr lang="en-US" sz="3200" b="1" dirty="0">
              <a:solidFill>
                <a:schemeClr val="tx2"/>
              </a:solidFill>
              <a:latin typeface="Book Antiqua" panose="02040602050305030304" pitchFamily="18" charset="0"/>
            </a:endParaRPr>
          </a:p>
        </p:txBody>
      </p:sp>
    </p:spTree>
    <p:extLst>
      <p:ext uri="{BB962C8B-B14F-4D97-AF65-F5344CB8AC3E}">
        <p14:creationId xmlns:p14="http://schemas.microsoft.com/office/powerpoint/2010/main" val="3674788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plus(in)">
                                      <p:cBhvr>
                                        <p:cTn id="7" dur="2000"/>
                                        <p:tgtEl>
                                          <p:spTgt spid="113"/>
                                        </p:tgtEl>
                                      </p:cBhvr>
                                    </p:animEffect>
                                  </p:childTnLst>
                                </p:cTn>
                              </p:par>
                            </p:childTnLst>
                          </p:cTn>
                        </p:par>
                      </p:childTnLst>
                    </p:cTn>
                  </p:par>
                  <p:par>
                    <p:cTn id="8" fill="hold">
                      <p:stCondLst>
                        <p:cond delay="indefinite"/>
                      </p:stCondLst>
                      <p:childTnLst>
                        <p:par>
                          <p:cTn id="9" fill="hold">
                            <p:stCondLst>
                              <p:cond delay="0"/>
                            </p:stCondLst>
                            <p:childTnLst>
                              <p:par>
                                <p:cTn id="10" presetID="7" presetClass="entr" presetSubtype="8" fill="hold" nodeType="clickEffect">
                                  <p:stCondLst>
                                    <p:cond delay="0"/>
                                  </p:stCondLst>
                                  <p:childTnLst>
                                    <p:set>
                                      <p:cBhvr>
                                        <p:cTn id="11" dur="1" fill="hold">
                                          <p:stCondLst>
                                            <p:cond delay="0"/>
                                          </p:stCondLst>
                                        </p:cTn>
                                        <p:tgtEl>
                                          <p:spTgt spid="106"/>
                                        </p:tgtEl>
                                        <p:attrNameLst>
                                          <p:attrName>style.visibility</p:attrName>
                                        </p:attrNameLst>
                                      </p:cBhvr>
                                      <p:to>
                                        <p:strVal val="visible"/>
                                      </p:to>
                                    </p:set>
                                    <p:anim calcmode="lin" valueType="num">
                                      <p:cBhvr additive="base">
                                        <p:cTn id="12" dur="2000" fill="hold"/>
                                        <p:tgtEl>
                                          <p:spTgt spid="106"/>
                                        </p:tgtEl>
                                        <p:attrNameLst>
                                          <p:attrName>ppt_x</p:attrName>
                                        </p:attrNameLst>
                                      </p:cBhvr>
                                      <p:tavLst>
                                        <p:tav tm="0">
                                          <p:val>
                                            <p:strVal val="0-#ppt_w/2"/>
                                          </p:val>
                                        </p:tav>
                                        <p:tav tm="100000">
                                          <p:val>
                                            <p:strVal val="#ppt_x"/>
                                          </p:val>
                                        </p:tav>
                                      </p:tavLst>
                                    </p:anim>
                                    <p:anim calcmode="lin" valueType="num">
                                      <p:cBhvr additive="base">
                                        <p:cTn id="13" dur="2000" fill="hold"/>
                                        <p:tgtEl>
                                          <p:spTgt spid="10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7" presetClass="entr" presetSubtype="2"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2000" fill="hold"/>
                                        <p:tgtEl>
                                          <p:spTgt spid="2"/>
                                        </p:tgtEl>
                                        <p:attrNameLst>
                                          <p:attrName>ppt_x</p:attrName>
                                        </p:attrNameLst>
                                      </p:cBhvr>
                                      <p:tavLst>
                                        <p:tav tm="0">
                                          <p:val>
                                            <p:strVal val="1+#ppt_w/2"/>
                                          </p:val>
                                        </p:tav>
                                        <p:tav tm="100000">
                                          <p:val>
                                            <p:strVal val="#ppt_x"/>
                                          </p:val>
                                        </p:tav>
                                      </p:tavLst>
                                    </p:anim>
                                    <p:anim calcmode="lin" valueType="num">
                                      <p:cBhvr additive="base">
                                        <p:cTn id="19" dur="2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relasional</a:t>
            </a:r>
            <a:endParaRPr lang="en-US" dirty="0"/>
          </a:p>
        </p:txBody>
      </p:sp>
      <p:sp>
        <p:nvSpPr>
          <p:cNvPr id="4" name="Slide Number Placeholder 3"/>
          <p:cNvSpPr>
            <a:spLocks noGrp="1"/>
          </p:cNvSpPr>
          <p:nvPr>
            <p:ph type="sldNum" sz="quarter" idx="12"/>
          </p:nvPr>
        </p:nvSpPr>
        <p:spPr/>
        <p:txBody>
          <a:bodyPr/>
          <a:lstStyle/>
          <a:p>
            <a:fld id="{C5D243CA-806E-402E-87EA-B001B6507DFC}" type="slidenum">
              <a:rPr lang="id-ID">
                <a:solidFill>
                  <a:srgbClr val="2F5897"/>
                </a:solidFill>
                <a:latin typeface="Century Gothic"/>
              </a:rPr>
              <a:pPr/>
              <a:t>15</a:t>
            </a:fld>
            <a:endParaRPr lang="id-ID">
              <a:solidFill>
                <a:srgbClr val="2F5897"/>
              </a:solidFill>
              <a:latin typeface="Century Gothic"/>
            </a:endParaRPr>
          </a:p>
        </p:txBody>
      </p:sp>
      <p:pic>
        <p:nvPicPr>
          <p:cNvPr id="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17500" t="25000" r="19376" b="19000"/>
          <a:stretch>
            <a:fillRect/>
          </a:stretch>
        </p:blipFill>
        <p:spPr bwMode="auto">
          <a:xfrm>
            <a:off x="2247961" y="1763713"/>
            <a:ext cx="7696078"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7469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i="1" dirty="0"/>
              <a:t>Re</a:t>
            </a:r>
            <a:r>
              <a:rPr lang="en-US" i="1" dirty="0"/>
              <a:t>L</a:t>
            </a:r>
            <a:r>
              <a:rPr lang="id-ID" i="1" dirty="0"/>
              <a:t>ational key</a:t>
            </a:r>
          </a:p>
        </p:txBody>
      </p:sp>
      <p:sp>
        <p:nvSpPr>
          <p:cNvPr id="5" name="Slide Number Placeholder 4"/>
          <p:cNvSpPr>
            <a:spLocks noGrp="1"/>
          </p:cNvSpPr>
          <p:nvPr>
            <p:ph type="sldNum" sz="quarter" idx="12"/>
          </p:nvPr>
        </p:nvSpPr>
        <p:spPr/>
        <p:txBody>
          <a:bodyPr/>
          <a:lstStyle/>
          <a:p>
            <a:fld id="{7E9149E6-1C22-4600-9C52-8189EF0840D4}" type="slidenum">
              <a:rPr lang="en-US">
                <a:solidFill>
                  <a:srgbClr val="2F5897"/>
                </a:solidFill>
                <a:latin typeface="Century Gothic"/>
              </a:rPr>
              <a:pPr/>
              <a:t>16</a:t>
            </a:fld>
            <a:endParaRPr lang="en-US">
              <a:solidFill>
                <a:srgbClr val="2F5897"/>
              </a:solidFill>
              <a:latin typeface="Century Gothic"/>
            </a:endParaRPr>
          </a:p>
        </p:txBody>
      </p:sp>
      <p:graphicFrame>
        <p:nvGraphicFramePr>
          <p:cNvPr id="4" name="Diagram 3"/>
          <p:cNvGraphicFramePr/>
          <p:nvPr/>
        </p:nvGraphicFramePr>
        <p:xfrm>
          <a:off x="2194418" y="1366192"/>
          <a:ext cx="7573991" cy="50151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4440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en-US" dirty="0" err="1">
                <a:solidFill>
                  <a:schemeClr val="tx2"/>
                </a:solidFill>
              </a:rPr>
              <a:t>Ilustrasi</a:t>
            </a:r>
            <a:endParaRPr lang="en-US" altLang="en-US" dirty="0">
              <a:solidFill>
                <a:schemeClr val="tx2"/>
              </a:solidFill>
            </a:endParaRPr>
          </a:p>
        </p:txBody>
      </p:sp>
      <p:graphicFrame>
        <p:nvGraphicFramePr>
          <p:cNvPr id="30723" name="Object 5"/>
          <p:cNvGraphicFramePr>
            <a:graphicFrameLocks noChangeAspect="1"/>
          </p:cNvGraphicFramePr>
          <p:nvPr/>
        </p:nvGraphicFramePr>
        <p:xfrm>
          <a:off x="2782888" y="1773239"/>
          <a:ext cx="7239000" cy="3705225"/>
        </p:xfrm>
        <a:graphic>
          <a:graphicData uri="http://schemas.openxmlformats.org/presentationml/2006/ole">
            <mc:AlternateContent xmlns:mc="http://schemas.openxmlformats.org/markup-compatibility/2006">
              <mc:Choice xmlns:v="urn:schemas-microsoft-com:vml" Requires="v">
                <p:oleObj name="Bitmap Image" r:id="rId2" imgW="3619048" imgH="2076740" progId="Paint.Picture">
                  <p:embed/>
                </p:oleObj>
              </mc:Choice>
              <mc:Fallback>
                <p:oleObj name="Bitmap Image" r:id="rId2" imgW="3619048" imgH="2076740" progId="Paint.Picture">
                  <p:embed/>
                  <p:pic>
                    <p:nvPicPr>
                      <p:cNvPr id="30723"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2888" y="1773239"/>
                        <a:ext cx="7239000" cy="370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104212597"/>
      </p:ext>
    </p:extLst>
  </p:cSld>
  <p:clrMapOvr>
    <a:masterClrMapping/>
  </p:clrMapOvr>
  <p:transition>
    <p:checke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Contoh relational key</a:t>
            </a:r>
          </a:p>
        </p:txBody>
      </p:sp>
      <p:sp>
        <p:nvSpPr>
          <p:cNvPr id="5" name="Slide Number Placeholder 4"/>
          <p:cNvSpPr>
            <a:spLocks noGrp="1"/>
          </p:cNvSpPr>
          <p:nvPr>
            <p:ph type="sldNum" sz="quarter" idx="12"/>
          </p:nvPr>
        </p:nvSpPr>
        <p:spPr/>
        <p:txBody>
          <a:bodyPr/>
          <a:lstStyle/>
          <a:p>
            <a:fld id="{7E9149E6-1C22-4600-9C52-8189EF0840D4}" type="slidenum">
              <a:rPr lang="en-US">
                <a:solidFill>
                  <a:srgbClr val="2F5897"/>
                </a:solidFill>
                <a:latin typeface="Century Gothic"/>
              </a:rPr>
              <a:pPr/>
              <a:t>18</a:t>
            </a:fld>
            <a:endParaRPr lang="en-US">
              <a:solidFill>
                <a:srgbClr val="2F5897"/>
              </a:solidFill>
              <a:latin typeface="Century Gothic"/>
            </a:endParaRPr>
          </a:p>
        </p:txBody>
      </p:sp>
      <p:graphicFrame>
        <p:nvGraphicFramePr>
          <p:cNvPr id="6" name="Table 5"/>
          <p:cNvGraphicFramePr>
            <a:graphicFrameLocks noGrp="1"/>
          </p:cNvGraphicFramePr>
          <p:nvPr/>
        </p:nvGraphicFramePr>
        <p:xfrm>
          <a:off x="1208314" y="1828799"/>
          <a:ext cx="10091056" cy="4098472"/>
        </p:xfrm>
        <a:graphic>
          <a:graphicData uri="http://schemas.openxmlformats.org/drawingml/2006/table">
            <a:tbl>
              <a:tblPr firstRow="1" bandRow="1">
                <a:tableStyleId>{5940675A-B579-460E-94D1-54222C63F5DA}</a:tableStyleId>
              </a:tblPr>
              <a:tblGrid>
                <a:gridCol w="1412748">
                  <a:extLst>
                    <a:ext uri="{9D8B030D-6E8A-4147-A177-3AD203B41FA5}">
                      <a16:colId xmlns:a16="http://schemas.microsoft.com/office/drawing/2014/main" val="20000"/>
                    </a:ext>
                  </a:extLst>
                </a:gridCol>
                <a:gridCol w="2825495">
                  <a:extLst>
                    <a:ext uri="{9D8B030D-6E8A-4147-A177-3AD203B41FA5}">
                      <a16:colId xmlns:a16="http://schemas.microsoft.com/office/drawing/2014/main" val="20001"/>
                    </a:ext>
                  </a:extLst>
                </a:gridCol>
                <a:gridCol w="1614569">
                  <a:extLst>
                    <a:ext uri="{9D8B030D-6E8A-4147-A177-3AD203B41FA5}">
                      <a16:colId xmlns:a16="http://schemas.microsoft.com/office/drawing/2014/main" val="20002"/>
                    </a:ext>
                  </a:extLst>
                </a:gridCol>
                <a:gridCol w="1412748">
                  <a:extLst>
                    <a:ext uri="{9D8B030D-6E8A-4147-A177-3AD203B41FA5}">
                      <a16:colId xmlns:a16="http://schemas.microsoft.com/office/drawing/2014/main" val="20003"/>
                    </a:ext>
                  </a:extLst>
                </a:gridCol>
                <a:gridCol w="1412748">
                  <a:extLst>
                    <a:ext uri="{9D8B030D-6E8A-4147-A177-3AD203B41FA5}">
                      <a16:colId xmlns:a16="http://schemas.microsoft.com/office/drawing/2014/main" val="20004"/>
                    </a:ext>
                  </a:extLst>
                </a:gridCol>
                <a:gridCol w="1412748">
                  <a:extLst>
                    <a:ext uri="{9D8B030D-6E8A-4147-A177-3AD203B41FA5}">
                      <a16:colId xmlns:a16="http://schemas.microsoft.com/office/drawing/2014/main" val="20005"/>
                    </a:ext>
                  </a:extLst>
                </a:gridCol>
              </a:tblGrid>
              <a:tr h="774156">
                <a:tc>
                  <a:txBody>
                    <a:bodyPr/>
                    <a:lstStyle/>
                    <a:p>
                      <a:pPr algn="ctr"/>
                      <a:r>
                        <a:rPr lang="id-ID" sz="1400" b="1" dirty="0"/>
                        <a:t>Relasi</a:t>
                      </a:r>
                    </a:p>
                  </a:txBody>
                  <a:tcPr/>
                </a:tc>
                <a:tc>
                  <a:txBody>
                    <a:bodyPr/>
                    <a:lstStyle/>
                    <a:p>
                      <a:pPr algn="ctr"/>
                      <a:r>
                        <a:rPr lang="id-ID" sz="1400" b="1" dirty="0"/>
                        <a:t>Superkey</a:t>
                      </a:r>
                    </a:p>
                  </a:txBody>
                  <a:tcPr/>
                </a:tc>
                <a:tc>
                  <a:txBody>
                    <a:bodyPr/>
                    <a:lstStyle/>
                    <a:p>
                      <a:pPr algn="ctr"/>
                      <a:r>
                        <a:rPr lang="id-ID" sz="1400" b="1" dirty="0"/>
                        <a:t>Candidate Key</a:t>
                      </a:r>
                    </a:p>
                  </a:txBody>
                  <a:tcPr/>
                </a:tc>
                <a:tc>
                  <a:txBody>
                    <a:bodyPr/>
                    <a:lstStyle/>
                    <a:p>
                      <a:pPr algn="ctr"/>
                      <a:r>
                        <a:rPr lang="id-ID" sz="1400" b="1" dirty="0"/>
                        <a:t>Primary Key</a:t>
                      </a:r>
                    </a:p>
                  </a:txBody>
                  <a:tcPr/>
                </a:tc>
                <a:tc>
                  <a:txBody>
                    <a:bodyPr/>
                    <a:lstStyle/>
                    <a:p>
                      <a:pPr algn="ctr"/>
                      <a:r>
                        <a:rPr lang="id-ID" sz="1400" b="1" dirty="0"/>
                        <a:t>Foreign Key</a:t>
                      </a:r>
                    </a:p>
                  </a:txBody>
                  <a:tcPr/>
                </a:tc>
                <a:tc>
                  <a:txBody>
                    <a:bodyPr/>
                    <a:lstStyle/>
                    <a:p>
                      <a:pPr algn="ctr"/>
                      <a:r>
                        <a:rPr lang="id-ID" sz="1400" b="1" dirty="0"/>
                        <a:t>Alternatif</a:t>
                      </a:r>
                      <a:r>
                        <a:rPr lang="id-ID" sz="1400" b="1" baseline="0" dirty="0"/>
                        <a:t> key</a:t>
                      </a:r>
                      <a:endParaRPr lang="id-ID" sz="1400" b="1" dirty="0"/>
                    </a:p>
                  </a:txBody>
                  <a:tcPr/>
                </a:tc>
                <a:extLst>
                  <a:ext uri="{0D108BD9-81ED-4DB2-BD59-A6C34878D82A}">
                    <a16:rowId xmlns:a16="http://schemas.microsoft.com/office/drawing/2014/main" val="10000"/>
                  </a:ext>
                </a:extLst>
              </a:tr>
              <a:tr h="3324316">
                <a:tc>
                  <a:txBody>
                    <a:bodyPr/>
                    <a:lstStyle/>
                    <a:p>
                      <a:r>
                        <a:rPr lang="id-ID" sz="1400" dirty="0"/>
                        <a:t>Tabel customer</a:t>
                      </a:r>
                    </a:p>
                  </a:txBody>
                  <a:tcPr/>
                </a:tc>
                <a:tc>
                  <a:txBody>
                    <a:bodyPr/>
                    <a:lstStyle/>
                    <a:p>
                      <a:r>
                        <a:rPr lang="id-ID" sz="1400" dirty="0"/>
                        <a:t>(customer-id)</a:t>
                      </a:r>
                    </a:p>
                    <a:p>
                      <a:pPr marL="0" marR="0" indent="0" algn="l" defTabSz="914400" rtl="0" eaLnBrk="1" fontAlgn="auto" latinLnBrk="0" hangingPunct="1">
                        <a:lnSpc>
                          <a:spcPct val="100000"/>
                        </a:lnSpc>
                        <a:spcBef>
                          <a:spcPts val="0"/>
                        </a:spcBef>
                        <a:spcAft>
                          <a:spcPts val="0"/>
                        </a:spcAft>
                        <a:buClrTx/>
                        <a:buSzTx/>
                        <a:buFontTx/>
                        <a:buNone/>
                        <a:tabLst/>
                        <a:defRPr/>
                      </a:pPr>
                      <a:r>
                        <a:rPr lang="id-ID" sz="1400" dirty="0"/>
                        <a:t>(customer-id,customer-name)</a:t>
                      </a:r>
                    </a:p>
                    <a:p>
                      <a:pPr marL="0" marR="0" indent="0" algn="l" defTabSz="914400" rtl="0" eaLnBrk="1" fontAlgn="auto" latinLnBrk="0" hangingPunct="1">
                        <a:lnSpc>
                          <a:spcPct val="100000"/>
                        </a:lnSpc>
                        <a:spcBef>
                          <a:spcPts val="0"/>
                        </a:spcBef>
                        <a:spcAft>
                          <a:spcPts val="0"/>
                        </a:spcAft>
                        <a:buClrTx/>
                        <a:buSzTx/>
                        <a:buFontTx/>
                        <a:buNone/>
                        <a:tabLst/>
                        <a:defRPr/>
                      </a:pPr>
                      <a:r>
                        <a:rPr lang="id-ID" sz="1400" dirty="0"/>
                        <a:t>(customer-id,customer-name,customer-city)</a:t>
                      </a:r>
                    </a:p>
                    <a:p>
                      <a:endParaRPr lang="id-ID" sz="1400" dirty="0"/>
                    </a:p>
                  </a:txBody>
                  <a:tcPr/>
                </a:tc>
                <a:tc>
                  <a:txBody>
                    <a:bodyPr/>
                    <a:lstStyle/>
                    <a:p>
                      <a:r>
                        <a:rPr lang="id-ID" sz="1400" dirty="0"/>
                        <a:t>customer-id</a:t>
                      </a:r>
                    </a:p>
                    <a:p>
                      <a:r>
                        <a:rPr lang="id-ID" sz="1400" dirty="0"/>
                        <a:t>customer-name</a:t>
                      </a:r>
                    </a:p>
                    <a:p>
                      <a:endParaRPr lang="id-ID" sz="1400" dirty="0"/>
                    </a:p>
                  </a:txBody>
                  <a:tcPr/>
                </a:tc>
                <a:tc>
                  <a:txBody>
                    <a:bodyPr/>
                    <a:lstStyle/>
                    <a:p>
                      <a:r>
                        <a:rPr lang="id-ID" sz="1400" dirty="0"/>
                        <a:t>customer-id</a:t>
                      </a:r>
                    </a:p>
                  </a:txBody>
                  <a:tcPr/>
                </a:tc>
                <a:tc>
                  <a:txBody>
                    <a:bodyPr/>
                    <a:lstStyle/>
                    <a:p>
                      <a:r>
                        <a:rPr lang="id-ID" sz="1400" dirty="0"/>
                        <a:t>customer-city</a:t>
                      </a:r>
                    </a:p>
                    <a:p>
                      <a:endParaRPr lang="id-ID" sz="1400" dirty="0"/>
                    </a:p>
                    <a:p>
                      <a:r>
                        <a:rPr lang="id-ID" sz="1400" dirty="0"/>
                        <a:t>(dengan syarat terdapat tabel city yang memiliki fiel city-id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400" dirty="0"/>
                        <a:t>customer-name</a:t>
                      </a:r>
                    </a:p>
                    <a:p>
                      <a:endParaRPr lang="id-ID" sz="1400"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553513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Relational integrity</a:t>
            </a:r>
          </a:p>
        </p:txBody>
      </p:sp>
      <p:sp>
        <p:nvSpPr>
          <p:cNvPr id="3" name="Text Placeholder 2"/>
          <p:cNvSpPr>
            <a:spLocks noGrp="1"/>
          </p:cNvSpPr>
          <p:nvPr>
            <p:ph type="body" sz="half" idx="1"/>
          </p:nvPr>
        </p:nvSpPr>
        <p:spPr>
          <a:xfrm>
            <a:off x="1981200" y="1600200"/>
            <a:ext cx="8229600" cy="4565104"/>
          </a:xfrm>
        </p:spPr>
        <p:txBody>
          <a:bodyPr>
            <a:normAutofit fontScale="92500" lnSpcReduction="20000"/>
          </a:bodyPr>
          <a:lstStyle/>
          <a:p>
            <a:r>
              <a:rPr lang="id-ID" dirty="0"/>
              <a:t>Null</a:t>
            </a:r>
          </a:p>
          <a:p>
            <a:pPr lvl="1"/>
            <a:r>
              <a:rPr lang="id-ID" dirty="0"/>
              <a:t>Representasi nilai atribut yang tidak diketahui atau tidak digunakan dalam </a:t>
            </a:r>
            <a:r>
              <a:rPr lang="id-ID" i="1" dirty="0"/>
              <a:t>tuple</a:t>
            </a:r>
          </a:p>
          <a:p>
            <a:pPr lvl="1"/>
            <a:r>
              <a:rPr lang="id-ID" dirty="0"/>
              <a:t>Berkaitan dengan ketidaklengkaan atau pengecualian data</a:t>
            </a:r>
          </a:p>
          <a:p>
            <a:pPr lvl="1"/>
            <a:r>
              <a:rPr lang="id-ID" dirty="0"/>
              <a:t>Representasi tidak adanya suatu nilai, dan tidak sama dengan nol atau spasi</a:t>
            </a:r>
          </a:p>
          <a:p>
            <a:r>
              <a:rPr lang="id-ID" i="1" dirty="0"/>
              <a:t>Entity</a:t>
            </a:r>
            <a:r>
              <a:rPr lang="id-ID" dirty="0"/>
              <a:t> </a:t>
            </a:r>
            <a:r>
              <a:rPr lang="id-ID" i="1" dirty="0"/>
              <a:t>Entegrity</a:t>
            </a:r>
          </a:p>
          <a:p>
            <a:pPr lvl="1"/>
            <a:r>
              <a:rPr lang="id-ID" dirty="0"/>
              <a:t>Pada relasi dasar, tidak ada atribut ataupun primary key yang bernilai NULL</a:t>
            </a:r>
          </a:p>
          <a:p>
            <a:r>
              <a:rPr lang="id-ID" i="1" dirty="0"/>
              <a:t>Referential</a:t>
            </a:r>
            <a:r>
              <a:rPr lang="id-ID" dirty="0"/>
              <a:t> </a:t>
            </a:r>
            <a:r>
              <a:rPr lang="id-ID" i="1" dirty="0"/>
              <a:t>Entegrity</a:t>
            </a:r>
          </a:p>
          <a:p>
            <a:pPr lvl="1"/>
            <a:r>
              <a:rPr lang="id-ID" dirty="0"/>
              <a:t>Jika terdapat foreign key dalam suatu relasi, maka foreign key tersebut dibandingkan dengan candidate key dan beberapa tuple pada relasi itu sendiri</a:t>
            </a:r>
          </a:p>
          <a:p>
            <a:r>
              <a:rPr lang="id-ID" i="1" dirty="0"/>
              <a:t>Enterprise</a:t>
            </a:r>
            <a:r>
              <a:rPr lang="id-ID" dirty="0"/>
              <a:t> </a:t>
            </a:r>
            <a:r>
              <a:rPr lang="id-ID" i="1" dirty="0"/>
              <a:t>Constraint</a:t>
            </a:r>
          </a:p>
          <a:p>
            <a:pPr lvl="1"/>
            <a:r>
              <a:rPr lang="id-ID" dirty="0"/>
              <a:t>Aturan tambahan yang diberikan oleh user atau DBA</a:t>
            </a:r>
          </a:p>
        </p:txBody>
      </p:sp>
      <p:sp>
        <p:nvSpPr>
          <p:cNvPr id="5" name="Slide Number Placeholder 4"/>
          <p:cNvSpPr>
            <a:spLocks noGrp="1"/>
          </p:cNvSpPr>
          <p:nvPr>
            <p:ph type="sldNum" sz="quarter" idx="12"/>
          </p:nvPr>
        </p:nvSpPr>
        <p:spPr/>
        <p:txBody>
          <a:bodyPr/>
          <a:lstStyle/>
          <a:p>
            <a:fld id="{7E9149E6-1C22-4600-9C52-8189EF0840D4}" type="slidenum">
              <a:rPr lang="en-US">
                <a:solidFill>
                  <a:srgbClr val="2F5897"/>
                </a:solidFill>
                <a:latin typeface="Century Gothic"/>
              </a:rPr>
              <a:pPr/>
              <a:t>19</a:t>
            </a:fld>
            <a:endParaRPr lang="en-US">
              <a:solidFill>
                <a:srgbClr val="2F5897"/>
              </a:solidFill>
              <a:latin typeface="Century Gothic"/>
            </a:endParaRPr>
          </a:p>
        </p:txBody>
      </p:sp>
    </p:spTree>
    <p:extLst>
      <p:ext uri="{BB962C8B-B14F-4D97-AF65-F5344CB8AC3E}">
        <p14:creationId xmlns:p14="http://schemas.microsoft.com/office/powerpoint/2010/main" val="167940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B08B8-3DB3-4637-AE23-B8DB96D9FCEC}"/>
              </a:ext>
            </a:extLst>
          </p:cNvPr>
          <p:cNvSpPr>
            <a:spLocks noGrp="1"/>
          </p:cNvSpPr>
          <p:nvPr>
            <p:ph type="ctrTitle"/>
          </p:nvPr>
        </p:nvSpPr>
        <p:spPr>
          <a:xfrm>
            <a:off x="6343650" y="2173288"/>
            <a:ext cx="5143500" cy="2090808"/>
          </a:xfrm>
        </p:spPr>
        <p:txBody>
          <a:bodyPr anchor="b">
            <a:noAutofit/>
          </a:bodyPr>
          <a:lstStyle/>
          <a:p>
            <a:r>
              <a:rPr lang="en-US" sz="4000" dirty="0" err="1"/>
              <a:t>Pemetaan</a:t>
            </a:r>
            <a:r>
              <a:rPr lang="en-US" sz="4000" dirty="0"/>
              <a:t> ERD </a:t>
            </a:r>
            <a:r>
              <a:rPr lang="en-US" sz="4000" dirty="0" err="1"/>
              <a:t>ke</a:t>
            </a:r>
            <a:r>
              <a:rPr lang="en-US" sz="4000" dirty="0"/>
              <a:t> Model </a:t>
            </a:r>
            <a:r>
              <a:rPr lang="en-US" sz="4000" dirty="0" err="1"/>
              <a:t>Relasional</a:t>
            </a:r>
            <a:r>
              <a:rPr lang="en-US" sz="4000" dirty="0"/>
              <a:t> Bagian-1</a:t>
            </a:r>
          </a:p>
        </p:txBody>
      </p:sp>
      <p:sp>
        <p:nvSpPr>
          <p:cNvPr id="3" name="Subtitle 2">
            <a:extLst>
              <a:ext uri="{FF2B5EF4-FFF2-40B4-BE49-F238E27FC236}">
                <a16:creationId xmlns:a16="http://schemas.microsoft.com/office/drawing/2014/main" id="{2198AA37-E298-4CD8-9F0F-2123ACFD9653}"/>
              </a:ext>
            </a:extLst>
          </p:cNvPr>
          <p:cNvSpPr>
            <a:spLocks noGrp="1"/>
          </p:cNvSpPr>
          <p:nvPr>
            <p:ph type="subTitle" idx="1"/>
          </p:nvPr>
        </p:nvSpPr>
        <p:spPr>
          <a:xfrm>
            <a:off x="6343650" y="4279971"/>
            <a:ext cx="5143500" cy="2090808"/>
          </a:xfrm>
        </p:spPr>
        <p:txBody>
          <a:bodyPr>
            <a:normAutofit fontScale="85000" lnSpcReduction="20000"/>
          </a:bodyPr>
          <a:lstStyle/>
          <a:p>
            <a:r>
              <a:rPr lang="id-ID" sz="1800" dirty="0"/>
              <a:t>Pengertian</a:t>
            </a:r>
          </a:p>
          <a:p>
            <a:r>
              <a:rPr lang="id-ID" sz="1800" dirty="0"/>
              <a:t>Sejarah</a:t>
            </a:r>
          </a:p>
          <a:p>
            <a:r>
              <a:rPr lang="id-ID" sz="1800" dirty="0"/>
              <a:t>Keuntungan</a:t>
            </a:r>
          </a:p>
          <a:p>
            <a:r>
              <a:rPr lang="id-ID" sz="1800" dirty="0"/>
              <a:t>Contoh Model  Relasional</a:t>
            </a:r>
          </a:p>
          <a:p>
            <a:r>
              <a:rPr lang="id-ID" sz="1800" dirty="0" err="1"/>
              <a:t>Relational</a:t>
            </a:r>
            <a:r>
              <a:rPr lang="id-ID" sz="1800" dirty="0"/>
              <a:t> </a:t>
            </a:r>
            <a:r>
              <a:rPr lang="id-ID" sz="1800" dirty="0" err="1"/>
              <a:t>Key</a:t>
            </a:r>
            <a:endParaRPr lang="id-ID" sz="1800" dirty="0"/>
          </a:p>
          <a:p>
            <a:r>
              <a:rPr lang="id-ID" sz="1800" dirty="0" err="1"/>
              <a:t>Relational</a:t>
            </a:r>
            <a:r>
              <a:rPr lang="id-ID" sz="1800" dirty="0"/>
              <a:t> </a:t>
            </a:r>
            <a:r>
              <a:rPr lang="id-ID" sz="1800" dirty="0" err="1"/>
              <a:t>Integrity</a:t>
            </a:r>
            <a:endParaRPr lang="id-ID" sz="1800" dirty="0"/>
          </a:p>
          <a:p>
            <a:r>
              <a:rPr lang="id-ID" sz="1800" dirty="0" err="1"/>
              <a:t>Mapping</a:t>
            </a:r>
            <a:r>
              <a:rPr lang="id-ID" sz="1800" dirty="0"/>
              <a:t> ERD ke Model Relasional</a:t>
            </a:r>
          </a:p>
        </p:txBody>
      </p:sp>
      <p:pic>
        <p:nvPicPr>
          <p:cNvPr id="7" name="Picture Placeholder 6" descr="A logo of a building&#10;&#10;Description automatically generated">
            <a:extLst>
              <a:ext uri="{FF2B5EF4-FFF2-40B4-BE49-F238E27FC236}">
                <a16:creationId xmlns:a16="http://schemas.microsoft.com/office/drawing/2014/main" id="{EEF3E675-D4FB-14C9-0C69-9AB47DCCC366}"/>
              </a:ext>
            </a:extLst>
          </p:cNvPr>
          <p:cNvPicPr>
            <a:picLocks noGrp="1" noChangeAspect="1"/>
          </p:cNvPicPr>
          <p:nvPr>
            <p:ph type="pic" sz="quarter" idx="10"/>
          </p:nvPr>
        </p:nvPicPr>
        <p:blipFill rotWithShape="1">
          <a:blip r:embed="rId3"/>
          <a:srcRect l="12740" r="12262" b="3"/>
          <a:stretch/>
        </p:blipFill>
        <p:spPr>
          <a:xfrm>
            <a:off x="710812" y="728545"/>
            <a:ext cx="5305661" cy="5305661"/>
          </a:xfrm>
          <a:noFill/>
        </p:spPr>
      </p:pic>
    </p:spTree>
    <p:extLst>
      <p:ext uri="{BB962C8B-B14F-4D97-AF65-F5344CB8AC3E}">
        <p14:creationId xmlns:p14="http://schemas.microsoft.com/office/powerpoint/2010/main" val="31671720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2800" dirty="0"/>
              <a:t>Contoh relational integrity</a:t>
            </a:r>
          </a:p>
        </p:txBody>
      </p:sp>
      <p:sp>
        <p:nvSpPr>
          <p:cNvPr id="3" name="Text Placeholder 2"/>
          <p:cNvSpPr>
            <a:spLocks noGrp="1"/>
          </p:cNvSpPr>
          <p:nvPr>
            <p:ph type="body" sz="half" idx="1"/>
          </p:nvPr>
        </p:nvSpPr>
        <p:spPr>
          <a:xfrm>
            <a:off x="1981200" y="1600200"/>
            <a:ext cx="8229600" cy="4709120"/>
          </a:xfrm>
        </p:spPr>
        <p:txBody>
          <a:bodyPr/>
          <a:lstStyle/>
          <a:p>
            <a:endParaRPr lang="id-ID"/>
          </a:p>
        </p:txBody>
      </p:sp>
      <p:sp>
        <p:nvSpPr>
          <p:cNvPr id="5" name="Slide Number Placeholder 4"/>
          <p:cNvSpPr>
            <a:spLocks noGrp="1"/>
          </p:cNvSpPr>
          <p:nvPr>
            <p:ph type="sldNum" sz="quarter" idx="12"/>
          </p:nvPr>
        </p:nvSpPr>
        <p:spPr/>
        <p:txBody>
          <a:bodyPr/>
          <a:lstStyle/>
          <a:p>
            <a:fld id="{7E9149E6-1C22-4600-9C52-8189EF0840D4}" type="slidenum">
              <a:rPr lang="en-US">
                <a:solidFill>
                  <a:srgbClr val="2F5897"/>
                </a:solidFill>
                <a:latin typeface="Century Gothic"/>
              </a:rPr>
              <a:pPr/>
              <a:t>20</a:t>
            </a:fld>
            <a:endParaRPr lang="en-US">
              <a:solidFill>
                <a:srgbClr val="2F5897"/>
              </a:solidFill>
              <a:latin typeface="Century Gothic"/>
            </a:endParaRPr>
          </a:p>
        </p:txBody>
      </p:sp>
      <p:graphicFrame>
        <p:nvGraphicFramePr>
          <p:cNvPr id="6" name="Table 5"/>
          <p:cNvGraphicFramePr>
            <a:graphicFrameLocks noGrp="1"/>
          </p:cNvGraphicFramePr>
          <p:nvPr/>
        </p:nvGraphicFramePr>
        <p:xfrm>
          <a:off x="2351584" y="1988840"/>
          <a:ext cx="6840760" cy="2103120"/>
        </p:xfrm>
        <a:graphic>
          <a:graphicData uri="http://schemas.openxmlformats.org/drawingml/2006/table">
            <a:tbl>
              <a:tblPr firstRow="1" bandRow="1">
                <a:tableStyleId>{5940675A-B579-460E-94D1-54222C63F5DA}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2268760">
                  <a:extLst>
                    <a:ext uri="{9D8B030D-6E8A-4147-A177-3AD203B41FA5}">
                      <a16:colId xmlns:a16="http://schemas.microsoft.com/office/drawing/2014/main" val="20003"/>
                    </a:ext>
                  </a:extLst>
                </a:gridCol>
              </a:tblGrid>
              <a:tr h="0">
                <a:tc>
                  <a:txBody>
                    <a:bodyPr/>
                    <a:lstStyle/>
                    <a:p>
                      <a:r>
                        <a:rPr lang="id-ID" sz="1400" b="1" dirty="0"/>
                        <a:t>Null</a:t>
                      </a:r>
                    </a:p>
                  </a:txBody>
                  <a:tcPr/>
                </a:tc>
                <a:tc>
                  <a:txBody>
                    <a:bodyPr/>
                    <a:lstStyle/>
                    <a:p>
                      <a:r>
                        <a:rPr lang="id-ID" sz="1400" b="1" dirty="0"/>
                        <a:t>Entity Integrity</a:t>
                      </a:r>
                    </a:p>
                  </a:txBody>
                  <a:tcPr/>
                </a:tc>
                <a:tc>
                  <a:txBody>
                    <a:bodyPr/>
                    <a:lstStyle/>
                    <a:p>
                      <a:r>
                        <a:rPr lang="id-ID" sz="1400" b="1" dirty="0"/>
                        <a:t>Rererential</a:t>
                      </a:r>
                      <a:r>
                        <a:rPr lang="id-ID" sz="1400" b="1" baseline="0" dirty="0"/>
                        <a:t> Integrity</a:t>
                      </a:r>
                      <a:endParaRPr lang="id-ID" sz="1400" b="1" dirty="0"/>
                    </a:p>
                  </a:txBody>
                  <a:tcPr/>
                </a:tc>
                <a:tc>
                  <a:txBody>
                    <a:bodyPr/>
                    <a:lstStyle/>
                    <a:p>
                      <a:r>
                        <a:rPr lang="id-ID" sz="1400" b="1" dirty="0"/>
                        <a:t>Enterprise Constraint</a:t>
                      </a:r>
                    </a:p>
                  </a:txBody>
                  <a:tcPr/>
                </a:tc>
                <a:extLst>
                  <a:ext uri="{0D108BD9-81ED-4DB2-BD59-A6C34878D82A}">
                    <a16:rowId xmlns:a16="http://schemas.microsoft.com/office/drawing/2014/main" val="10000"/>
                  </a:ext>
                </a:extLst>
              </a:tr>
              <a:tr h="0">
                <a:tc>
                  <a:txBody>
                    <a:bodyPr/>
                    <a:lstStyle/>
                    <a:p>
                      <a:r>
                        <a:rPr lang="id-ID" sz="1400" dirty="0"/>
                        <a:t>Field customer-description</a:t>
                      </a:r>
                    </a:p>
                    <a:p>
                      <a:r>
                        <a:rPr lang="id-ID" sz="1400" dirty="0"/>
                        <a:t>(diasumsikan terdapat kolom customer-description pada tabel customer)</a:t>
                      </a:r>
                    </a:p>
                  </a:txBody>
                  <a:tcPr/>
                </a:tc>
                <a:tc>
                  <a:txBody>
                    <a:bodyPr/>
                    <a:lstStyle/>
                    <a:p>
                      <a:r>
                        <a:rPr lang="id-ID" sz="1400" dirty="0"/>
                        <a:t>Field</a:t>
                      </a:r>
                      <a:r>
                        <a:rPr lang="id-ID" sz="1400" baseline="0" dirty="0"/>
                        <a:t> customer0id pada tabel customer</a:t>
                      </a:r>
                      <a:endParaRPr lang="id-ID" sz="1400" dirty="0"/>
                    </a:p>
                  </a:txBody>
                  <a:tcPr/>
                </a:tc>
                <a:tc>
                  <a:txBody>
                    <a:bodyPr/>
                    <a:lstStyle/>
                    <a:p>
                      <a:r>
                        <a:rPr lang="id-ID" sz="1400" dirty="0"/>
                        <a:t>Field</a:t>
                      </a:r>
                      <a:r>
                        <a:rPr lang="id-ID" sz="1400" baseline="0" dirty="0"/>
                        <a:t> customer-id pada tabel depositor</a:t>
                      </a:r>
                      <a:endParaRPr lang="id-ID" sz="1400" dirty="0"/>
                    </a:p>
                  </a:txBody>
                  <a:tcPr/>
                </a:tc>
                <a:tc>
                  <a:txBody>
                    <a:bodyPr/>
                    <a:lstStyle/>
                    <a:p>
                      <a:r>
                        <a:rPr lang="id-ID" sz="1400" dirty="0"/>
                        <a:t>Jika jumlah account-number untuk setiap customer-id</a:t>
                      </a:r>
                      <a:r>
                        <a:rPr lang="id-ID" sz="1400" baseline="0" dirty="0"/>
                        <a:t> diberi batasan misalkan 5 account-number,maka lebih dari jumlah tersebut tidak diperbolehkan</a:t>
                      </a:r>
                      <a:endParaRPr lang="id-ID" sz="1400"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1663496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t>Peraturan Mapping </a:t>
            </a:r>
            <a:br>
              <a:rPr lang="id-ID" dirty="0"/>
            </a:br>
            <a:r>
              <a:rPr lang="id-ID" dirty="0"/>
              <a:t>(ERD ke Model relasional</a:t>
            </a:r>
            <a:r>
              <a:rPr lang="en-US" dirty="0"/>
              <a:t>)</a:t>
            </a:r>
            <a:endParaRPr lang="id-ID" dirty="0"/>
          </a:p>
        </p:txBody>
      </p:sp>
      <p:sp>
        <p:nvSpPr>
          <p:cNvPr id="3" name="Content Placeholder 2"/>
          <p:cNvSpPr>
            <a:spLocks noGrp="1"/>
          </p:cNvSpPr>
          <p:nvPr>
            <p:ph idx="1"/>
          </p:nvPr>
        </p:nvSpPr>
        <p:spPr/>
        <p:txBody>
          <a:bodyPr/>
          <a:lstStyle/>
          <a:p>
            <a:pPr marL="114300" indent="0">
              <a:buNone/>
            </a:pPr>
            <a:r>
              <a:rPr lang="en-US" dirty="0" err="1"/>
              <a:t>Untuk</a:t>
            </a:r>
            <a:r>
              <a:rPr lang="en-US" dirty="0"/>
              <a:t> </a:t>
            </a:r>
            <a:r>
              <a:rPr lang="en-US" dirty="0" err="1"/>
              <a:t>setiap</a:t>
            </a:r>
            <a:r>
              <a:rPr lang="en-US" dirty="0"/>
              <a:t> </a:t>
            </a:r>
            <a:r>
              <a:rPr lang="en-US" dirty="0" err="1"/>
              <a:t>tipe</a:t>
            </a:r>
            <a:r>
              <a:rPr lang="en-US" dirty="0"/>
              <a:t> </a:t>
            </a:r>
            <a:r>
              <a:rPr lang="id-ID" dirty="0"/>
              <a:t>entitas yang mem</a:t>
            </a:r>
            <a:r>
              <a:rPr lang="en-US" dirty="0" err="1"/>
              <a:t>buat</a:t>
            </a:r>
            <a:r>
              <a:rPr lang="en-US" dirty="0"/>
              <a:t> </a:t>
            </a:r>
            <a:r>
              <a:rPr lang="en-US" dirty="0" err="1"/>
              <a:t>relasi</a:t>
            </a:r>
            <a:endParaRPr lang="en-US" dirty="0"/>
          </a:p>
          <a:p>
            <a:r>
              <a:rPr lang="en-US" dirty="0" err="1"/>
              <a:t>Setiap</a:t>
            </a:r>
            <a:r>
              <a:rPr lang="en-US" dirty="0"/>
              <a:t> </a:t>
            </a:r>
            <a:r>
              <a:rPr lang="en-US" dirty="0" err="1"/>
              <a:t>atribut</a:t>
            </a:r>
            <a:r>
              <a:rPr lang="en-US" dirty="0"/>
              <a:t> atom </a:t>
            </a:r>
            <a:r>
              <a:rPr lang="en-US" dirty="0" err="1"/>
              <a:t>dari</a:t>
            </a:r>
            <a:r>
              <a:rPr lang="en-US" dirty="0"/>
              <a:t> </a:t>
            </a:r>
            <a:r>
              <a:rPr lang="en-US" dirty="0" err="1"/>
              <a:t>tipe</a:t>
            </a:r>
            <a:r>
              <a:rPr lang="en-US" dirty="0"/>
              <a:t> </a:t>
            </a:r>
            <a:r>
              <a:rPr lang="en-US" dirty="0" err="1"/>
              <a:t>entitas</a:t>
            </a:r>
            <a:r>
              <a:rPr lang="en-US" dirty="0"/>
              <a:t> </a:t>
            </a:r>
            <a:r>
              <a:rPr lang="en-US" dirty="0" err="1"/>
              <a:t>menjadi</a:t>
            </a:r>
            <a:r>
              <a:rPr lang="en-US" dirty="0"/>
              <a:t> </a:t>
            </a:r>
            <a:r>
              <a:rPr lang="en-US" dirty="0" err="1"/>
              <a:t>atribut</a:t>
            </a:r>
            <a:r>
              <a:rPr lang="en-US" dirty="0"/>
              <a:t> </a:t>
            </a:r>
            <a:r>
              <a:rPr lang="en-US" dirty="0" err="1"/>
              <a:t>relasi</a:t>
            </a:r>
            <a:endParaRPr lang="id-ID" dirty="0"/>
          </a:p>
          <a:p>
            <a:r>
              <a:rPr lang="en-US" dirty="0" err="1"/>
              <a:t>Atribut</a:t>
            </a:r>
            <a:r>
              <a:rPr lang="en-US" dirty="0"/>
              <a:t> </a:t>
            </a:r>
            <a:r>
              <a:rPr lang="en-US" dirty="0" err="1"/>
              <a:t>komposit</a:t>
            </a:r>
            <a:r>
              <a:rPr lang="id-ID" dirty="0"/>
              <a:t> </a:t>
            </a:r>
            <a:r>
              <a:rPr lang="en-US" dirty="0" err="1"/>
              <a:t>mencakup</a:t>
            </a:r>
            <a:r>
              <a:rPr lang="en-US" dirty="0"/>
              <a:t> </a:t>
            </a:r>
            <a:r>
              <a:rPr lang="en-US" dirty="0" err="1"/>
              <a:t>semua</a:t>
            </a:r>
            <a:r>
              <a:rPr lang="en-US" dirty="0"/>
              <a:t> </a:t>
            </a:r>
            <a:r>
              <a:rPr lang="en-US" dirty="0" err="1"/>
              <a:t>atribut</a:t>
            </a:r>
            <a:r>
              <a:rPr lang="en-US" dirty="0"/>
              <a:t> atom</a:t>
            </a:r>
          </a:p>
          <a:p>
            <a:r>
              <a:rPr lang="en-US" dirty="0" err="1"/>
              <a:t>Atribut</a:t>
            </a:r>
            <a:r>
              <a:rPr lang="en-US" dirty="0"/>
              <a:t> </a:t>
            </a:r>
            <a:r>
              <a:rPr lang="id-ID" dirty="0"/>
              <a:t>turunan</a:t>
            </a:r>
            <a:r>
              <a:rPr lang="en-US" dirty="0"/>
              <a:t> </a:t>
            </a:r>
            <a:r>
              <a:rPr lang="en-US" dirty="0" err="1"/>
              <a:t>tidak</a:t>
            </a:r>
            <a:r>
              <a:rPr lang="en-US" dirty="0"/>
              <a:t> </a:t>
            </a:r>
            <a:r>
              <a:rPr lang="en-US" dirty="0" err="1"/>
              <a:t>disertakan</a:t>
            </a:r>
            <a:r>
              <a:rPr lang="id-ID" dirty="0"/>
              <a:t> dalam field</a:t>
            </a:r>
          </a:p>
          <a:p>
            <a:r>
              <a:rPr lang="en-US" dirty="0" err="1"/>
              <a:t>Contoh</a:t>
            </a:r>
            <a:r>
              <a:rPr lang="en-US" dirty="0"/>
              <a:t> </a:t>
            </a:r>
            <a:r>
              <a:rPr lang="en-US" dirty="0" err="1"/>
              <a:t>relasi</a:t>
            </a:r>
            <a:r>
              <a:rPr lang="en-US" dirty="0"/>
              <a:t> </a:t>
            </a:r>
            <a:r>
              <a:rPr lang="en-US" dirty="0" err="1"/>
              <a:t>adalah</a:t>
            </a:r>
            <a:r>
              <a:rPr lang="en-US" dirty="0"/>
              <a:t> </a:t>
            </a:r>
            <a:r>
              <a:rPr lang="en-US" dirty="0" err="1"/>
              <a:t>himpunan</a:t>
            </a:r>
            <a:r>
              <a:rPr lang="en-US" dirty="0"/>
              <a:t> </a:t>
            </a:r>
            <a:r>
              <a:rPr lang="en-US" dirty="0" err="1"/>
              <a:t>bagian</a:t>
            </a:r>
            <a:r>
              <a:rPr lang="en-US" dirty="0"/>
              <a:t> </a:t>
            </a:r>
            <a:r>
              <a:rPr lang="en-US" dirty="0" err="1"/>
              <a:t>dari</a:t>
            </a:r>
            <a:r>
              <a:rPr lang="en-US" dirty="0"/>
              <a:t> cross product </a:t>
            </a:r>
            <a:r>
              <a:rPr lang="id-ID" dirty="0"/>
              <a:t>d</a:t>
            </a:r>
            <a:r>
              <a:rPr lang="en-US" dirty="0" err="1"/>
              <a:t>ari</a:t>
            </a:r>
            <a:r>
              <a:rPr lang="en-US" dirty="0"/>
              <a:t> domain </a:t>
            </a:r>
            <a:r>
              <a:rPr lang="en-US" dirty="0" err="1"/>
              <a:t>atribut</a:t>
            </a:r>
            <a:endParaRPr lang="en-US" dirty="0"/>
          </a:p>
          <a:p>
            <a:r>
              <a:rPr lang="en-US" dirty="0" err="1"/>
              <a:t>Atribut</a:t>
            </a:r>
            <a:r>
              <a:rPr lang="en-US" dirty="0"/>
              <a:t> </a:t>
            </a:r>
            <a:r>
              <a:rPr lang="en-US" dirty="0" err="1"/>
              <a:t>dari</a:t>
            </a:r>
            <a:r>
              <a:rPr lang="en-US" dirty="0"/>
              <a:t> </a:t>
            </a:r>
            <a:r>
              <a:rPr lang="en-US" dirty="0" err="1"/>
              <a:t>kunci</a:t>
            </a:r>
            <a:r>
              <a:rPr lang="en-US" dirty="0"/>
              <a:t> </a:t>
            </a:r>
            <a:r>
              <a:rPr lang="en-US" dirty="0" err="1"/>
              <a:t>entitas</a:t>
            </a:r>
            <a:r>
              <a:rPr lang="en-US" dirty="0"/>
              <a:t> </a:t>
            </a:r>
            <a:r>
              <a:rPr lang="en-US" dirty="0" err="1"/>
              <a:t>membentuk</a:t>
            </a:r>
            <a:r>
              <a:rPr lang="en-US" dirty="0"/>
              <a:t> </a:t>
            </a:r>
            <a:r>
              <a:rPr lang="en-US" dirty="0" err="1"/>
              <a:t>kunci</a:t>
            </a:r>
            <a:r>
              <a:rPr lang="en-US" dirty="0"/>
              <a:t> </a:t>
            </a:r>
            <a:r>
              <a:rPr lang="en-US" dirty="0" err="1"/>
              <a:t>utama</a:t>
            </a:r>
            <a:r>
              <a:rPr lang="en-US" dirty="0"/>
              <a:t> </a:t>
            </a:r>
            <a:r>
              <a:rPr lang="en-US" dirty="0" err="1"/>
              <a:t>relasi</a:t>
            </a:r>
            <a:endParaRPr lang="id-ID" dirty="0"/>
          </a:p>
        </p:txBody>
      </p:sp>
      <p:sp>
        <p:nvSpPr>
          <p:cNvPr id="4" name="Slide Number Placeholder 3"/>
          <p:cNvSpPr>
            <a:spLocks noGrp="1"/>
          </p:cNvSpPr>
          <p:nvPr>
            <p:ph type="sldNum" sz="quarter" idx="12"/>
          </p:nvPr>
        </p:nvSpPr>
        <p:spPr/>
        <p:txBody>
          <a:bodyPr/>
          <a:lstStyle/>
          <a:p>
            <a:fld id="{C5D243CA-806E-402E-87EA-B001B6507DFC}" type="slidenum">
              <a:rPr lang="id-ID">
                <a:solidFill>
                  <a:srgbClr val="2F5897"/>
                </a:solidFill>
                <a:latin typeface="Century Gothic"/>
              </a:rPr>
              <a:pPr/>
              <a:t>21</a:t>
            </a:fld>
            <a:endParaRPr lang="id-ID">
              <a:solidFill>
                <a:srgbClr val="2F5897"/>
              </a:solidFill>
              <a:latin typeface="Century Gothic"/>
            </a:endParaRPr>
          </a:p>
        </p:txBody>
      </p:sp>
    </p:spTree>
    <p:extLst>
      <p:ext uri="{BB962C8B-B14F-4D97-AF65-F5344CB8AC3E}">
        <p14:creationId xmlns:p14="http://schemas.microsoft.com/office/powerpoint/2010/main" val="42898510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Transformasi dasar</a:t>
            </a:r>
          </a:p>
        </p:txBody>
      </p:sp>
      <p:graphicFrame>
        <p:nvGraphicFramePr>
          <p:cNvPr id="5" name="Content Placeholder 4"/>
          <p:cNvGraphicFramePr>
            <a:graphicFrameLocks noGrp="1"/>
          </p:cNvGraphicFramePr>
          <p:nvPr>
            <p:ph idx="1"/>
          </p:nvPr>
        </p:nvGraphicFramePr>
        <p:xfrm>
          <a:off x="1943164" y="4725144"/>
          <a:ext cx="4080828" cy="1112520"/>
        </p:xfrm>
        <a:graphic>
          <a:graphicData uri="http://schemas.openxmlformats.org/drawingml/2006/table">
            <a:tbl>
              <a:tblPr firstRow="1" bandRow="1">
                <a:tableStyleId>{5940675A-B579-460E-94D1-54222C63F5DA}</a:tableStyleId>
              </a:tblPr>
              <a:tblGrid>
                <a:gridCol w="998855">
                  <a:extLst>
                    <a:ext uri="{9D8B030D-6E8A-4147-A177-3AD203B41FA5}">
                      <a16:colId xmlns:a16="http://schemas.microsoft.com/office/drawing/2014/main" val="20000"/>
                    </a:ext>
                  </a:extLst>
                </a:gridCol>
                <a:gridCol w="1521143">
                  <a:extLst>
                    <a:ext uri="{9D8B030D-6E8A-4147-A177-3AD203B41FA5}">
                      <a16:colId xmlns:a16="http://schemas.microsoft.com/office/drawing/2014/main" val="20001"/>
                    </a:ext>
                  </a:extLst>
                </a:gridCol>
                <a:gridCol w="1560830">
                  <a:extLst>
                    <a:ext uri="{9D8B030D-6E8A-4147-A177-3AD203B41FA5}">
                      <a16:colId xmlns:a16="http://schemas.microsoft.com/office/drawing/2014/main" val="20002"/>
                    </a:ext>
                  </a:extLst>
                </a:gridCol>
              </a:tblGrid>
              <a:tr h="370840">
                <a:tc>
                  <a:txBody>
                    <a:bodyPr/>
                    <a:lstStyle/>
                    <a:p>
                      <a:r>
                        <a:rPr lang="id-ID" b="1" u="sng" dirty="0"/>
                        <a:t>studno</a:t>
                      </a:r>
                    </a:p>
                  </a:txBody>
                  <a:tcPr/>
                </a:tc>
                <a:tc>
                  <a:txBody>
                    <a:bodyPr/>
                    <a:lstStyle/>
                    <a:p>
                      <a:r>
                        <a:rPr lang="id-ID" b="1" dirty="0"/>
                        <a:t>givenname</a:t>
                      </a:r>
                    </a:p>
                  </a:txBody>
                  <a:tcPr/>
                </a:tc>
                <a:tc>
                  <a:txBody>
                    <a:bodyPr/>
                    <a:lstStyle/>
                    <a:p>
                      <a:r>
                        <a:rPr lang="id-ID" b="1" dirty="0"/>
                        <a:t>familyname</a:t>
                      </a:r>
                    </a:p>
                  </a:txBody>
                  <a:tcPr/>
                </a:tc>
                <a:extLst>
                  <a:ext uri="{0D108BD9-81ED-4DB2-BD59-A6C34878D82A}">
                    <a16:rowId xmlns:a16="http://schemas.microsoft.com/office/drawing/2014/main" val="10000"/>
                  </a:ext>
                </a:extLst>
              </a:tr>
              <a:tr h="370840">
                <a:tc>
                  <a:txBody>
                    <a:bodyPr/>
                    <a:lstStyle/>
                    <a:p>
                      <a:endParaRPr lang="id-ID"/>
                    </a:p>
                  </a:txBody>
                  <a:tcPr/>
                </a:tc>
                <a:tc>
                  <a:txBody>
                    <a:bodyPr/>
                    <a:lstStyle/>
                    <a:p>
                      <a:endParaRPr lang="id-ID" dirty="0"/>
                    </a:p>
                  </a:txBody>
                  <a:tcPr/>
                </a:tc>
                <a:tc>
                  <a:txBody>
                    <a:bodyPr/>
                    <a:lstStyle/>
                    <a:p>
                      <a:endParaRPr lang="id-ID" dirty="0"/>
                    </a:p>
                  </a:txBody>
                  <a:tcPr/>
                </a:tc>
                <a:extLst>
                  <a:ext uri="{0D108BD9-81ED-4DB2-BD59-A6C34878D82A}">
                    <a16:rowId xmlns:a16="http://schemas.microsoft.com/office/drawing/2014/main" val="10001"/>
                  </a:ext>
                </a:extLst>
              </a:tr>
              <a:tr h="370840">
                <a:tc>
                  <a:txBody>
                    <a:bodyPr/>
                    <a:lstStyle/>
                    <a:p>
                      <a:endParaRPr lang="id-ID"/>
                    </a:p>
                  </a:txBody>
                  <a:tcPr/>
                </a:tc>
                <a:tc>
                  <a:txBody>
                    <a:bodyPr/>
                    <a:lstStyle/>
                    <a:p>
                      <a:endParaRPr lang="id-ID"/>
                    </a:p>
                  </a:txBody>
                  <a:tcPr/>
                </a:tc>
                <a:tc>
                  <a:txBody>
                    <a:bodyPr/>
                    <a:lstStyle/>
                    <a:p>
                      <a:endParaRPr lang="id-ID" dirty="0"/>
                    </a:p>
                  </a:txBody>
                  <a:tcPr/>
                </a:tc>
                <a:extLst>
                  <a:ext uri="{0D108BD9-81ED-4DB2-BD59-A6C34878D82A}">
                    <a16:rowId xmlns:a16="http://schemas.microsoft.com/office/drawing/2014/main" val="10002"/>
                  </a:ext>
                </a:extLst>
              </a:tr>
            </a:tbl>
          </a:graphicData>
        </a:graphic>
      </p:graphicFrame>
      <p:sp>
        <p:nvSpPr>
          <p:cNvPr id="4" name="Slide Number Placeholder 3"/>
          <p:cNvSpPr>
            <a:spLocks noGrp="1"/>
          </p:cNvSpPr>
          <p:nvPr>
            <p:ph type="sldNum" sz="quarter" idx="12"/>
          </p:nvPr>
        </p:nvSpPr>
        <p:spPr/>
        <p:txBody>
          <a:bodyPr/>
          <a:lstStyle/>
          <a:p>
            <a:fld id="{C5D243CA-806E-402E-87EA-B001B6507DFC}" type="slidenum">
              <a:rPr lang="id-ID">
                <a:solidFill>
                  <a:srgbClr val="2F5897"/>
                </a:solidFill>
                <a:latin typeface="Century Gothic"/>
              </a:rPr>
              <a:pPr/>
              <a:t>22</a:t>
            </a:fld>
            <a:endParaRPr lang="id-ID">
              <a:solidFill>
                <a:srgbClr val="2F5897"/>
              </a:solidFill>
              <a:latin typeface="Century Gothic"/>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3592" y="1582977"/>
            <a:ext cx="2376264"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1945" y="1671767"/>
            <a:ext cx="3816424" cy="2605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9" name="Content Placeholder 4"/>
          <p:cNvGraphicFramePr>
            <a:graphicFrameLocks/>
          </p:cNvGraphicFramePr>
          <p:nvPr/>
        </p:nvGraphicFramePr>
        <p:xfrm>
          <a:off x="6548004" y="4692744"/>
          <a:ext cx="3220404" cy="1112520"/>
        </p:xfrm>
        <a:graphic>
          <a:graphicData uri="http://schemas.openxmlformats.org/drawingml/2006/table">
            <a:tbl>
              <a:tblPr firstRow="1" bandRow="1">
                <a:tableStyleId>{5940675A-B579-460E-94D1-54222C63F5DA}</a:tableStyleId>
              </a:tblPr>
              <a:tblGrid>
                <a:gridCol w="1276668">
                  <a:extLst>
                    <a:ext uri="{9D8B030D-6E8A-4147-A177-3AD203B41FA5}">
                      <a16:colId xmlns:a16="http://schemas.microsoft.com/office/drawing/2014/main" val="20000"/>
                    </a:ext>
                  </a:extLst>
                </a:gridCol>
                <a:gridCol w="1051243">
                  <a:extLst>
                    <a:ext uri="{9D8B030D-6E8A-4147-A177-3AD203B41FA5}">
                      <a16:colId xmlns:a16="http://schemas.microsoft.com/office/drawing/2014/main" val="20001"/>
                    </a:ext>
                  </a:extLst>
                </a:gridCol>
                <a:gridCol w="892493">
                  <a:extLst>
                    <a:ext uri="{9D8B030D-6E8A-4147-A177-3AD203B41FA5}">
                      <a16:colId xmlns:a16="http://schemas.microsoft.com/office/drawing/2014/main" val="20002"/>
                    </a:ext>
                  </a:extLst>
                </a:gridCol>
              </a:tblGrid>
              <a:tr h="370840">
                <a:tc>
                  <a:txBody>
                    <a:bodyPr/>
                    <a:lstStyle/>
                    <a:p>
                      <a:r>
                        <a:rPr lang="id-ID" b="1" u="sng" dirty="0"/>
                        <a:t>courseno</a:t>
                      </a:r>
                    </a:p>
                  </a:txBody>
                  <a:tcPr/>
                </a:tc>
                <a:tc>
                  <a:txBody>
                    <a:bodyPr/>
                    <a:lstStyle/>
                    <a:p>
                      <a:r>
                        <a:rPr lang="id-ID" b="1" dirty="0"/>
                        <a:t>subject</a:t>
                      </a:r>
                    </a:p>
                  </a:txBody>
                  <a:tcPr/>
                </a:tc>
                <a:tc>
                  <a:txBody>
                    <a:bodyPr/>
                    <a:lstStyle/>
                    <a:p>
                      <a:r>
                        <a:rPr lang="id-ID" b="1" dirty="0"/>
                        <a:t>equip</a:t>
                      </a:r>
                    </a:p>
                  </a:txBody>
                  <a:tcPr/>
                </a:tc>
                <a:extLst>
                  <a:ext uri="{0D108BD9-81ED-4DB2-BD59-A6C34878D82A}">
                    <a16:rowId xmlns:a16="http://schemas.microsoft.com/office/drawing/2014/main" val="10000"/>
                  </a:ext>
                </a:extLst>
              </a:tr>
              <a:tr h="370840">
                <a:tc>
                  <a:txBody>
                    <a:bodyPr/>
                    <a:lstStyle/>
                    <a:p>
                      <a:endParaRPr lang="id-ID"/>
                    </a:p>
                  </a:txBody>
                  <a:tcPr/>
                </a:tc>
                <a:tc>
                  <a:txBody>
                    <a:bodyPr/>
                    <a:lstStyle/>
                    <a:p>
                      <a:endParaRPr lang="id-ID"/>
                    </a:p>
                  </a:txBody>
                  <a:tcPr/>
                </a:tc>
                <a:tc>
                  <a:txBody>
                    <a:bodyPr/>
                    <a:lstStyle/>
                    <a:p>
                      <a:endParaRPr lang="id-ID" dirty="0"/>
                    </a:p>
                  </a:txBody>
                  <a:tcPr/>
                </a:tc>
                <a:extLst>
                  <a:ext uri="{0D108BD9-81ED-4DB2-BD59-A6C34878D82A}">
                    <a16:rowId xmlns:a16="http://schemas.microsoft.com/office/drawing/2014/main" val="10001"/>
                  </a:ext>
                </a:extLst>
              </a:tr>
              <a:tr h="370840">
                <a:tc>
                  <a:txBody>
                    <a:bodyPr/>
                    <a:lstStyle/>
                    <a:p>
                      <a:endParaRPr lang="id-ID"/>
                    </a:p>
                  </a:txBody>
                  <a:tcPr/>
                </a:tc>
                <a:tc>
                  <a:txBody>
                    <a:bodyPr/>
                    <a:lstStyle/>
                    <a:p>
                      <a:endParaRPr lang="id-ID"/>
                    </a:p>
                  </a:txBody>
                  <a:tcPr/>
                </a:tc>
                <a:tc>
                  <a:txBody>
                    <a:bodyPr/>
                    <a:lstStyle/>
                    <a:p>
                      <a:endParaRPr lang="id-ID" dirty="0"/>
                    </a:p>
                  </a:txBody>
                  <a:tcPr/>
                </a:tc>
                <a:extLst>
                  <a:ext uri="{0D108BD9-81ED-4DB2-BD59-A6C34878D82A}">
                    <a16:rowId xmlns:a16="http://schemas.microsoft.com/office/drawing/2014/main" val="10002"/>
                  </a:ext>
                </a:extLst>
              </a:tr>
            </a:tbl>
          </a:graphicData>
        </a:graphic>
      </p:graphicFrame>
      <p:sp>
        <p:nvSpPr>
          <p:cNvPr id="7" name="Down Arrow 6"/>
          <p:cNvSpPr/>
          <p:nvPr/>
        </p:nvSpPr>
        <p:spPr>
          <a:xfrm>
            <a:off x="3503712" y="4175266"/>
            <a:ext cx="324036" cy="405863"/>
          </a:xfrm>
          <a:prstGeom prst="down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id-ID">
              <a:solidFill>
                <a:prstClr val="black"/>
              </a:solidFill>
              <a:latin typeface="Century Gothic"/>
            </a:endParaRPr>
          </a:p>
        </p:txBody>
      </p:sp>
      <p:sp>
        <p:nvSpPr>
          <p:cNvPr id="11" name="Down Arrow 10"/>
          <p:cNvSpPr/>
          <p:nvPr/>
        </p:nvSpPr>
        <p:spPr>
          <a:xfrm>
            <a:off x="7968208" y="4124734"/>
            <a:ext cx="324036" cy="405863"/>
          </a:xfrm>
          <a:prstGeom prst="down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id-ID">
              <a:solidFill>
                <a:prstClr val="black"/>
              </a:solidFill>
              <a:latin typeface="Century Gothic"/>
            </a:endParaRPr>
          </a:p>
        </p:txBody>
      </p:sp>
      <p:sp>
        <p:nvSpPr>
          <p:cNvPr id="12" name="TextBox 11"/>
          <p:cNvSpPr txBox="1"/>
          <p:nvPr/>
        </p:nvSpPr>
        <p:spPr>
          <a:xfrm>
            <a:off x="1847528" y="4355812"/>
            <a:ext cx="1721946" cy="369332"/>
          </a:xfrm>
          <a:prstGeom prst="rect">
            <a:avLst/>
          </a:prstGeom>
          <a:noFill/>
        </p:spPr>
        <p:txBody>
          <a:bodyPr wrap="none" rtlCol="0">
            <a:spAutoFit/>
          </a:bodyPr>
          <a:lstStyle/>
          <a:p>
            <a:r>
              <a:rPr lang="id-ID" dirty="0">
                <a:solidFill>
                  <a:prstClr val="black"/>
                </a:solidFill>
                <a:latin typeface="Century Gothic"/>
              </a:rPr>
              <a:t>Tabel Student</a:t>
            </a:r>
          </a:p>
        </p:txBody>
      </p:sp>
      <p:sp>
        <p:nvSpPr>
          <p:cNvPr id="13" name="TextBox 12"/>
          <p:cNvSpPr txBox="1"/>
          <p:nvPr/>
        </p:nvSpPr>
        <p:spPr>
          <a:xfrm>
            <a:off x="6390279" y="4355812"/>
            <a:ext cx="1646605" cy="369332"/>
          </a:xfrm>
          <a:prstGeom prst="rect">
            <a:avLst/>
          </a:prstGeom>
          <a:noFill/>
        </p:spPr>
        <p:txBody>
          <a:bodyPr wrap="none" rtlCol="0">
            <a:spAutoFit/>
          </a:bodyPr>
          <a:lstStyle/>
          <a:p>
            <a:r>
              <a:rPr lang="id-ID" dirty="0">
                <a:solidFill>
                  <a:prstClr val="black"/>
                </a:solidFill>
                <a:latin typeface="Century Gothic"/>
              </a:rPr>
              <a:t>Tabel Course</a:t>
            </a:r>
          </a:p>
        </p:txBody>
      </p:sp>
      <p:sp>
        <p:nvSpPr>
          <p:cNvPr id="8" name="TextBox 7"/>
          <p:cNvSpPr txBox="1"/>
          <p:nvPr/>
        </p:nvSpPr>
        <p:spPr>
          <a:xfrm>
            <a:off x="1991545" y="1506270"/>
            <a:ext cx="7334059" cy="338554"/>
          </a:xfrm>
          <a:prstGeom prst="rect">
            <a:avLst/>
          </a:prstGeom>
          <a:noFill/>
        </p:spPr>
        <p:txBody>
          <a:bodyPr wrap="none" rtlCol="0">
            <a:spAutoFit/>
          </a:bodyPr>
          <a:lstStyle/>
          <a:p>
            <a:r>
              <a:rPr lang="id-ID" sz="1600" dirty="0">
                <a:solidFill>
                  <a:prstClr val="black"/>
                </a:solidFill>
                <a:latin typeface="Century Gothic"/>
              </a:rPr>
              <a:t>Setiap himpunan entitas akan diimplementasikan sebagai sebuah tabel</a:t>
            </a:r>
          </a:p>
        </p:txBody>
      </p:sp>
    </p:spTree>
    <p:extLst>
      <p:ext uri="{BB962C8B-B14F-4D97-AF65-F5344CB8AC3E}">
        <p14:creationId xmlns:p14="http://schemas.microsoft.com/office/powerpoint/2010/main" val="21734294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544C4-33CA-4D53-9577-1CC75B21A0BA}"/>
              </a:ext>
            </a:extLst>
          </p:cNvPr>
          <p:cNvSpPr>
            <a:spLocks noGrp="1"/>
          </p:cNvSpPr>
          <p:nvPr>
            <p:ph type="title"/>
          </p:nvPr>
        </p:nvSpPr>
        <p:spPr/>
        <p:txBody>
          <a:bodyPr/>
          <a:lstStyle/>
          <a:p>
            <a:r>
              <a:rPr lang="id-ID" dirty="0"/>
              <a:t>Transformasi dasar</a:t>
            </a:r>
            <a:endParaRPr lang="en-ID" dirty="0"/>
          </a:p>
        </p:txBody>
      </p:sp>
      <p:sp>
        <p:nvSpPr>
          <p:cNvPr id="4" name="Slide Number Placeholder 3">
            <a:extLst>
              <a:ext uri="{FF2B5EF4-FFF2-40B4-BE49-F238E27FC236}">
                <a16:creationId xmlns:a16="http://schemas.microsoft.com/office/drawing/2014/main" id="{E5554DDC-A096-4109-BC37-90C1EBC2490C}"/>
              </a:ext>
            </a:extLst>
          </p:cNvPr>
          <p:cNvSpPr>
            <a:spLocks noGrp="1"/>
          </p:cNvSpPr>
          <p:nvPr>
            <p:ph type="sldNum" sz="quarter" idx="12"/>
          </p:nvPr>
        </p:nvSpPr>
        <p:spPr/>
        <p:txBody>
          <a:bodyPr/>
          <a:lstStyle/>
          <a:p>
            <a:fld id="{C5D243CA-806E-402E-87EA-B001B6507DFC}" type="slidenum">
              <a:rPr lang="id-ID" smtClean="0">
                <a:solidFill>
                  <a:srgbClr val="2F5897"/>
                </a:solidFill>
              </a:rPr>
              <a:pPr/>
              <a:t>23</a:t>
            </a:fld>
            <a:endParaRPr lang="id-ID">
              <a:solidFill>
                <a:srgbClr val="2F5897"/>
              </a:solidFill>
            </a:endParaRPr>
          </a:p>
        </p:txBody>
      </p:sp>
      <p:pic>
        <p:nvPicPr>
          <p:cNvPr id="5" name="Picture 2" descr="Alt Text">
            <a:extLst>
              <a:ext uri="{FF2B5EF4-FFF2-40B4-BE49-F238E27FC236}">
                <a16:creationId xmlns:a16="http://schemas.microsoft.com/office/drawing/2014/main" id="{FAF7337E-3B5B-4C9A-8251-0F81DD89974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1912" y="1437754"/>
            <a:ext cx="6837132" cy="33020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Alt Text">
            <a:extLst>
              <a:ext uri="{FF2B5EF4-FFF2-40B4-BE49-F238E27FC236}">
                <a16:creationId xmlns:a16="http://schemas.microsoft.com/office/drawing/2014/main" id="{D085E5F5-B66E-434F-A813-0C5E958BBF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2791" y="3280096"/>
            <a:ext cx="6317964" cy="3169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17011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br>
              <a:rPr lang="id-ID" dirty="0"/>
            </a:br>
            <a:r>
              <a:rPr lang="id-ID" dirty="0"/>
              <a:t>Atribut multivalue</a:t>
            </a:r>
          </a:p>
        </p:txBody>
      </p:sp>
      <p:sp>
        <p:nvSpPr>
          <p:cNvPr id="4" name="Slide Number Placeholder 3"/>
          <p:cNvSpPr>
            <a:spLocks noGrp="1"/>
          </p:cNvSpPr>
          <p:nvPr>
            <p:ph type="sldNum" sz="quarter" idx="12"/>
          </p:nvPr>
        </p:nvSpPr>
        <p:spPr/>
        <p:txBody>
          <a:bodyPr/>
          <a:lstStyle/>
          <a:p>
            <a:fld id="{C5D243CA-806E-402E-87EA-B001B6507DFC}" type="slidenum">
              <a:rPr lang="id-ID">
                <a:solidFill>
                  <a:srgbClr val="2F5897"/>
                </a:solidFill>
                <a:latin typeface="Century Gothic"/>
              </a:rPr>
              <a:pPr/>
              <a:t>24</a:t>
            </a:fld>
            <a:endParaRPr lang="id-ID">
              <a:solidFill>
                <a:srgbClr val="2F5897"/>
              </a:solidFill>
              <a:latin typeface="Century Gothic"/>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595" y="1948664"/>
            <a:ext cx="4170727" cy="3999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6" name="Content Placeholder 4"/>
          <p:cNvGraphicFramePr>
            <a:graphicFrameLocks/>
          </p:cNvGraphicFramePr>
          <p:nvPr/>
        </p:nvGraphicFramePr>
        <p:xfrm>
          <a:off x="6096000" y="2532504"/>
          <a:ext cx="4063366" cy="1112520"/>
        </p:xfrm>
        <a:graphic>
          <a:graphicData uri="http://schemas.openxmlformats.org/drawingml/2006/table">
            <a:tbl>
              <a:tblPr firstRow="1" bandRow="1">
                <a:tableStyleId>{5940675A-B579-460E-94D1-54222C63F5DA}</a:tableStyleId>
              </a:tblPr>
              <a:tblGrid>
                <a:gridCol w="984568">
                  <a:extLst>
                    <a:ext uri="{9D8B030D-6E8A-4147-A177-3AD203B41FA5}">
                      <a16:colId xmlns:a16="http://schemas.microsoft.com/office/drawing/2014/main" val="20000"/>
                    </a:ext>
                  </a:extLst>
                </a:gridCol>
                <a:gridCol w="1511618">
                  <a:extLst>
                    <a:ext uri="{9D8B030D-6E8A-4147-A177-3AD203B41FA5}">
                      <a16:colId xmlns:a16="http://schemas.microsoft.com/office/drawing/2014/main" val="20001"/>
                    </a:ext>
                  </a:extLst>
                </a:gridCol>
                <a:gridCol w="1567180">
                  <a:extLst>
                    <a:ext uri="{9D8B030D-6E8A-4147-A177-3AD203B41FA5}">
                      <a16:colId xmlns:a16="http://schemas.microsoft.com/office/drawing/2014/main" val="20002"/>
                    </a:ext>
                  </a:extLst>
                </a:gridCol>
              </a:tblGrid>
              <a:tr h="370840">
                <a:tc>
                  <a:txBody>
                    <a:bodyPr/>
                    <a:lstStyle/>
                    <a:p>
                      <a:r>
                        <a:rPr lang="id-ID" b="1" u="sng" dirty="0"/>
                        <a:t>studno</a:t>
                      </a:r>
                    </a:p>
                  </a:txBody>
                  <a:tcPr/>
                </a:tc>
                <a:tc>
                  <a:txBody>
                    <a:bodyPr/>
                    <a:lstStyle/>
                    <a:p>
                      <a:r>
                        <a:rPr lang="id-ID" b="1" dirty="0"/>
                        <a:t>givenname</a:t>
                      </a:r>
                    </a:p>
                  </a:txBody>
                  <a:tcPr/>
                </a:tc>
                <a:tc>
                  <a:txBody>
                    <a:bodyPr/>
                    <a:lstStyle/>
                    <a:p>
                      <a:r>
                        <a:rPr lang="id-ID" b="1" dirty="0"/>
                        <a:t>familyname</a:t>
                      </a:r>
                    </a:p>
                  </a:txBody>
                  <a:tcPr/>
                </a:tc>
                <a:extLst>
                  <a:ext uri="{0D108BD9-81ED-4DB2-BD59-A6C34878D82A}">
                    <a16:rowId xmlns:a16="http://schemas.microsoft.com/office/drawing/2014/main" val="10000"/>
                  </a:ext>
                </a:extLst>
              </a:tr>
              <a:tr h="370840">
                <a:tc>
                  <a:txBody>
                    <a:bodyPr/>
                    <a:lstStyle/>
                    <a:p>
                      <a:r>
                        <a:rPr lang="id-ID" dirty="0"/>
                        <a:t>s1</a:t>
                      </a:r>
                    </a:p>
                  </a:txBody>
                  <a:tcPr/>
                </a:tc>
                <a:tc>
                  <a:txBody>
                    <a:bodyPr/>
                    <a:lstStyle/>
                    <a:p>
                      <a:r>
                        <a:rPr lang="id-ID" dirty="0"/>
                        <a:t>fred</a:t>
                      </a:r>
                    </a:p>
                  </a:txBody>
                  <a:tcPr/>
                </a:tc>
                <a:tc>
                  <a:txBody>
                    <a:bodyPr/>
                    <a:lstStyle/>
                    <a:p>
                      <a:r>
                        <a:rPr lang="id-ID" dirty="0"/>
                        <a:t>jones</a:t>
                      </a:r>
                    </a:p>
                  </a:txBody>
                  <a:tcPr/>
                </a:tc>
                <a:extLst>
                  <a:ext uri="{0D108BD9-81ED-4DB2-BD59-A6C34878D82A}">
                    <a16:rowId xmlns:a16="http://schemas.microsoft.com/office/drawing/2014/main" val="10001"/>
                  </a:ext>
                </a:extLst>
              </a:tr>
              <a:tr h="370840">
                <a:tc>
                  <a:txBody>
                    <a:bodyPr/>
                    <a:lstStyle/>
                    <a:p>
                      <a:r>
                        <a:rPr lang="id-ID" dirty="0"/>
                        <a:t>s2</a:t>
                      </a:r>
                    </a:p>
                  </a:txBody>
                  <a:tcPr/>
                </a:tc>
                <a:tc>
                  <a:txBody>
                    <a:bodyPr/>
                    <a:lstStyle/>
                    <a:p>
                      <a:r>
                        <a:rPr lang="id-ID" dirty="0"/>
                        <a:t>mary</a:t>
                      </a:r>
                    </a:p>
                  </a:txBody>
                  <a:tcPr/>
                </a:tc>
                <a:tc>
                  <a:txBody>
                    <a:bodyPr/>
                    <a:lstStyle/>
                    <a:p>
                      <a:r>
                        <a:rPr lang="id-ID" dirty="0"/>
                        <a:t>brown</a:t>
                      </a:r>
                    </a:p>
                  </a:txBody>
                  <a:tcPr/>
                </a:tc>
                <a:extLst>
                  <a:ext uri="{0D108BD9-81ED-4DB2-BD59-A6C34878D82A}">
                    <a16:rowId xmlns:a16="http://schemas.microsoft.com/office/drawing/2014/main" val="10002"/>
                  </a:ext>
                </a:extLst>
              </a:tr>
            </a:tbl>
          </a:graphicData>
        </a:graphic>
      </p:graphicFrame>
      <p:sp>
        <p:nvSpPr>
          <p:cNvPr id="7" name="TextBox 6"/>
          <p:cNvSpPr txBox="1"/>
          <p:nvPr/>
        </p:nvSpPr>
        <p:spPr>
          <a:xfrm>
            <a:off x="6096000" y="2088014"/>
            <a:ext cx="1721946" cy="369332"/>
          </a:xfrm>
          <a:prstGeom prst="rect">
            <a:avLst/>
          </a:prstGeom>
          <a:noFill/>
        </p:spPr>
        <p:txBody>
          <a:bodyPr wrap="none" rtlCol="0">
            <a:spAutoFit/>
          </a:bodyPr>
          <a:lstStyle/>
          <a:p>
            <a:r>
              <a:rPr lang="id-ID" dirty="0">
                <a:solidFill>
                  <a:prstClr val="black"/>
                </a:solidFill>
                <a:latin typeface="Century Gothic"/>
              </a:rPr>
              <a:t>Tabel Student</a:t>
            </a:r>
          </a:p>
        </p:txBody>
      </p:sp>
      <p:graphicFrame>
        <p:nvGraphicFramePr>
          <p:cNvPr id="8" name="Content Placeholder 4"/>
          <p:cNvGraphicFramePr>
            <a:graphicFrameLocks/>
          </p:cNvGraphicFramePr>
          <p:nvPr/>
        </p:nvGraphicFramePr>
        <p:xfrm>
          <a:off x="6023993" y="4228296"/>
          <a:ext cx="2785111" cy="2225040"/>
        </p:xfrm>
        <a:graphic>
          <a:graphicData uri="http://schemas.openxmlformats.org/drawingml/2006/table">
            <a:tbl>
              <a:tblPr firstRow="1" bandRow="1">
                <a:tableStyleId>{5940675A-B579-460E-94D1-54222C63F5DA}</a:tableStyleId>
              </a:tblPr>
              <a:tblGrid>
                <a:gridCol w="984568">
                  <a:extLst>
                    <a:ext uri="{9D8B030D-6E8A-4147-A177-3AD203B41FA5}">
                      <a16:colId xmlns:a16="http://schemas.microsoft.com/office/drawing/2014/main" val="20000"/>
                    </a:ext>
                  </a:extLst>
                </a:gridCol>
                <a:gridCol w="1800543">
                  <a:extLst>
                    <a:ext uri="{9D8B030D-6E8A-4147-A177-3AD203B41FA5}">
                      <a16:colId xmlns:a16="http://schemas.microsoft.com/office/drawing/2014/main" val="20001"/>
                    </a:ext>
                  </a:extLst>
                </a:gridCol>
              </a:tblGrid>
              <a:tr h="370840">
                <a:tc>
                  <a:txBody>
                    <a:bodyPr/>
                    <a:lstStyle/>
                    <a:p>
                      <a:r>
                        <a:rPr lang="id-ID" b="1" u="sng" dirty="0"/>
                        <a:t>studno</a:t>
                      </a:r>
                    </a:p>
                  </a:txBody>
                  <a:tcPr>
                    <a:solidFill>
                      <a:schemeClr val="bg1">
                        <a:lumMod val="85000"/>
                      </a:schemeClr>
                    </a:solidFill>
                  </a:tcPr>
                </a:tc>
                <a:tc>
                  <a:txBody>
                    <a:bodyPr/>
                    <a:lstStyle/>
                    <a:p>
                      <a:r>
                        <a:rPr lang="id-ID" b="1" dirty="0"/>
                        <a:t>contact</a:t>
                      </a:r>
                    </a:p>
                  </a:txBody>
                  <a:tcPr/>
                </a:tc>
                <a:extLst>
                  <a:ext uri="{0D108BD9-81ED-4DB2-BD59-A6C34878D82A}">
                    <a16:rowId xmlns:a16="http://schemas.microsoft.com/office/drawing/2014/main" val="10000"/>
                  </a:ext>
                </a:extLst>
              </a:tr>
              <a:tr h="370840">
                <a:tc>
                  <a:txBody>
                    <a:bodyPr/>
                    <a:lstStyle/>
                    <a:p>
                      <a:r>
                        <a:rPr lang="id-ID" dirty="0"/>
                        <a:t>s1</a:t>
                      </a:r>
                    </a:p>
                  </a:txBody>
                  <a:tcPr>
                    <a:solidFill>
                      <a:schemeClr val="bg1">
                        <a:lumMod val="85000"/>
                      </a:schemeClr>
                    </a:solidFill>
                  </a:tcPr>
                </a:tc>
                <a:tc>
                  <a:txBody>
                    <a:bodyPr/>
                    <a:lstStyle/>
                    <a:p>
                      <a:r>
                        <a:rPr lang="id-ID" dirty="0"/>
                        <a:t>Mr. Jones</a:t>
                      </a:r>
                    </a:p>
                  </a:txBody>
                  <a:tcPr/>
                </a:tc>
                <a:extLst>
                  <a:ext uri="{0D108BD9-81ED-4DB2-BD59-A6C34878D82A}">
                    <a16:rowId xmlns:a16="http://schemas.microsoft.com/office/drawing/2014/main" val="10001"/>
                  </a:ext>
                </a:extLst>
              </a:tr>
              <a:tr h="370840">
                <a:tc>
                  <a:txBody>
                    <a:bodyPr/>
                    <a:lstStyle/>
                    <a:p>
                      <a:r>
                        <a:rPr lang="id-ID" dirty="0"/>
                        <a:t>s1</a:t>
                      </a:r>
                    </a:p>
                  </a:txBody>
                  <a:tcPr>
                    <a:solidFill>
                      <a:schemeClr val="bg1">
                        <a:lumMod val="85000"/>
                      </a:schemeClr>
                    </a:solidFill>
                  </a:tcPr>
                </a:tc>
                <a:tc>
                  <a:txBody>
                    <a:bodyPr/>
                    <a:lstStyle/>
                    <a:p>
                      <a:r>
                        <a:rPr lang="id-ID" dirty="0"/>
                        <a:t>Mrs Jones</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dirty="0"/>
                        <a:t>s2</a:t>
                      </a:r>
                    </a:p>
                  </a:txBody>
                  <a:tcPr>
                    <a:solidFill>
                      <a:schemeClr val="bg1">
                        <a:lumMod val="85000"/>
                      </a:schemeClr>
                    </a:solidFill>
                  </a:tcPr>
                </a:tc>
                <a:tc>
                  <a:txBody>
                    <a:bodyPr/>
                    <a:lstStyle/>
                    <a:p>
                      <a:r>
                        <a:rPr lang="id-ID" dirty="0"/>
                        <a:t>Bill Brown</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dirty="0"/>
                        <a:t>s2</a:t>
                      </a:r>
                    </a:p>
                  </a:txBody>
                  <a:tcPr>
                    <a:solidFill>
                      <a:schemeClr val="bg1">
                        <a:lumMod val="85000"/>
                      </a:schemeClr>
                    </a:solidFill>
                  </a:tcPr>
                </a:tc>
                <a:tc>
                  <a:txBody>
                    <a:bodyPr/>
                    <a:lstStyle/>
                    <a:p>
                      <a:r>
                        <a:rPr lang="id-ID" dirty="0"/>
                        <a:t>Mrs Jones</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dirty="0"/>
                        <a:t>s2</a:t>
                      </a:r>
                    </a:p>
                  </a:txBody>
                  <a:tcPr>
                    <a:solidFill>
                      <a:schemeClr val="bg1">
                        <a:lumMod val="85000"/>
                      </a:schemeClr>
                    </a:solidFill>
                  </a:tcPr>
                </a:tc>
                <a:tc>
                  <a:txBody>
                    <a:bodyPr/>
                    <a:lstStyle/>
                    <a:p>
                      <a:r>
                        <a:rPr lang="id-ID" dirty="0"/>
                        <a:t>Billy-Jo Woods</a:t>
                      </a:r>
                    </a:p>
                  </a:txBody>
                  <a:tcPr/>
                </a:tc>
                <a:extLst>
                  <a:ext uri="{0D108BD9-81ED-4DB2-BD59-A6C34878D82A}">
                    <a16:rowId xmlns:a16="http://schemas.microsoft.com/office/drawing/2014/main" val="10005"/>
                  </a:ext>
                </a:extLst>
              </a:tr>
            </a:tbl>
          </a:graphicData>
        </a:graphic>
      </p:graphicFrame>
      <p:sp>
        <p:nvSpPr>
          <p:cNvPr id="9" name="TextBox 8"/>
          <p:cNvSpPr txBox="1"/>
          <p:nvPr/>
        </p:nvSpPr>
        <p:spPr>
          <a:xfrm>
            <a:off x="6023992" y="3783806"/>
            <a:ext cx="2664512" cy="369332"/>
          </a:xfrm>
          <a:prstGeom prst="rect">
            <a:avLst/>
          </a:prstGeom>
          <a:noFill/>
        </p:spPr>
        <p:txBody>
          <a:bodyPr wrap="none" rtlCol="0">
            <a:spAutoFit/>
          </a:bodyPr>
          <a:lstStyle/>
          <a:p>
            <a:r>
              <a:rPr lang="id-ID" dirty="0">
                <a:solidFill>
                  <a:prstClr val="black"/>
                </a:solidFill>
                <a:latin typeface="Century Gothic"/>
              </a:rPr>
              <a:t>Tabel StudentContact</a:t>
            </a:r>
          </a:p>
        </p:txBody>
      </p:sp>
      <p:sp>
        <p:nvSpPr>
          <p:cNvPr id="10" name="Down Arrow 9"/>
          <p:cNvSpPr/>
          <p:nvPr/>
        </p:nvSpPr>
        <p:spPr>
          <a:xfrm rot="16200000">
            <a:off x="4643417" y="2768431"/>
            <a:ext cx="648790" cy="760994"/>
          </a:xfrm>
          <a:prstGeom prst="down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id-ID">
              <a:solidFill>
                <a:prstClr val="black"/>
              </a:solidFill>
              <a:latin typeface="Century Gothic"/>
            </a:endParaRPr>
          </a:p>
        </p:txBody>
      </p:sp>
      <p:sp>
        <p:nvSpPr>
          <p:cNvPr id="11" name="TextBox 10"/>
          <p:cNvSpPr txBox="1"/>
          <p:nvPr/>
        </p:nvSpPr>
        <p:spPr>
          <a:xfrm>
            <a:off x="1912406" y="1484785"/>
            <a:ext cx="7495963" cy="584775"/>
          </a:xfrm>
          <a:prstGeom prst="rect">
            <a:avLst/>
          </a:prstGeom>
          <a:noFill/>
          <a:ln>
            <a:solidFill>
              <a:srgbClr val="FF0000"/>
            </a:solidFill>
          </a:ln>
        </p:spPr>
        <p:txBody>
          <a:bodyPr wrap="none" rtlCol="0">
            <a:spAutoFit/>
          </a:bodyPr>
          <a:lstStyle/>
          <a:p>
            <a:r>
              <a:rPr lang="id-ID" sz="1600" dirty="0">
                <a:solidFill>
                  <a:prstClr val="black"/>
                </a:solidFill>
                <a:latin typeface="Century Gothic"/>
              </a:rPr>
              <a:t>Atribut bernilai banyak membuat sebuah tabel baru dengan mengambil </a:t>
            </a:r>
          </a:p>
          <a:p>
            <a:r>
              <a:rPr lang="id-ID" sz="1600" dirty="0">
                <a:solidFill>
                  <a:prstClr val="black"/>
                </a:solidFill>
                <a:latin typeface="Century Gothic"/>
              </a:rPr>
              <a:t>kunci utama sebuah entitas</a:t>
            </a:r>
          </a:p>
        </p:txBody>
      </p:sp>
    </p:spTree>
    <p:extLst>
      <p:ext uri="{BB962C8B-B14F-4D97-AF65-F5344CB8AC3E}">
        <p14:creationId xmlns:p14="http://schemas.microsoft.com/office/powerpoint/2010/main" val="38466451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Derajat relasi 1-1</a:t>
            </a:r>
          </a:p>
        </p:txBody>
      </p:sp>
      <p:sp>
        <p:nvSpPr>
          <p:cNvPr id="4" name="Slide Number Placeholder 3"/>
          <p:cNvSpPr>
            <a:spLocks noGrp="1"/>
          </p:cNvSpPr>
          <p:nvPr>
            <p:ph type="sldNum" sz="quarter" idx="12"/>
          </p:nvPr>
        </p:nvSpPr>
        <p:spPr/>
        <p:txBody>
          <a:bodyPr/>
          <a:lstStyle/>
          <a:p>
            <a:fld id="{C5D243CA-806E-402E-87EA-B001B6507DFC}" type="slidenum">
              <a:rPr lang="id-ID">
                <a:solidFill>
                  <a:srgbClr val="2F5897"/>
                </a:solidFill>
                <a:latin typeface="Century Gothic"/>
              </a:rPr>
              <a:pPr/>
              <a:t>25</a:t>
            </a:fld>
            <a:endParaRPr lang="id-ID">
              <a:solidFill>
                <a:srgbClr val="2F5897"/>
              </a:solidFill>
              <a:latin typeface="Century Gothic"/>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600" y="1934834"/>
            <a:ext cx="3240360" cy="3726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6" name="Content Placeholder 4"/>
          <p:cNvGraphicFramePr>
            <a:graphicFrameLocks/>
          </p:cNvGraphicFramePr>
          <p:nvPr/>
        </p:nvGraphicFramePr>
        <p:xfrm>
          <a:off x="6672064" y="2132856"/>
          <a:ext cx="2519998" cy="1112520"/>
        </p:xfrm>
        <a:graphic>
          <a:graphicData uri="http://schemas.openxmlformats.org/drawingml/2006/table">
            <a:tbl>
              <a:tblPr firstRow="1" bandRow="1">
                <a:tableStyleId>{5940675A-B579-460E-94D1-54222C63F5DA}</a:tableStyleId>
              </a:tblPr>
              <a:tblGrid>
                <a:gridCol w="998855">
                  <a:extLst>
                    <a:ext uri="{9D8B030D-6E8A-4147-A177-3AD203B41FA5}">
                      <a16:colId xmlns:a16="http://schemas.microsoft.com/office/drawing/2014/main" val="20000"/>
                    </a:ext>
                  </a:extLst>
                </a:gridCol>
                <a:gridCol w="1521143">
                  <a:extLst>
                    <a:ext uri="{9D8B030D-6E8A-4147-A177-3AD203B41FA5}">
                      <a16:colId xmlns:a16="http://schemas.microsoft.com/office/drawing/2014/main" val="20001"/>
                    </a:ext>
                  </a:extLst>
                </a:gridCol>
              </a:tblGrid>
              <a:tr h="370840">
                <a:tc>
                  <a:txBody>
                    <a:bodyPr/>
                    <a:lstStyle/>
                    <a:p>
                      <a:r>
                        <a:rPr lang="id-ID" b="1" u="sng" dirty="0"/>
                        <a:t>year</a:t>
                      </a:r>
                    </a:p>
                  </a:txBody>
                  <a:tcPr/>
                </a:tc>
                <a:tc>
                  <a:txBody>
                    <a:bodyPr/>
                    <a:lstStyle/>
                    <a:p>
                      <a:r>
                        <a:rPr lang="id-ID" b="1" dirty="0"/>
                        <a:t>yeartutor</a:t>
                      </a:r>
                    </a:p>
                  </a:txBody>
                  <a:tcPr/>
                </a:tc>
                <a:extLst>
                  <a:ext uri="{0D108BD9-81ED-4DB2-BD59-A6C34878D82A}">
                    <a16:rowId xmlns:a16="http://schemas.microsoft.com/office/drawing/2014/main" val="10000"/>
                  </a:ext>
                </a:extLst>
              </a:tr>
              <a:tr h="370840">
                <a:tc>
                  <a:txBody>
                    <a:bodyPr/>
                    <a:lstStyle/>
                    <a:p>
                      <a:endParaRPr lang="id-ID"/>
                    </a:p>
                  </a:txBody>
                  <a:tcPr/>
                </a:tc>
                <a:tc>
                  <a:txBody>
                    <a:bodyPr/>
                    <a:lstStyle/>
                    <a:p>
                      <a:endParaRPr lang="id-ID" dirty="0"/>
                    </a:p>
                  </a:txBody>
                  <a:tcPr/>
                </a:tc>
                <a:extLst>
                  <a:ext uri="{0D108BD9-81ED-4DB2-BD59-A6C34878D82A}">
                    <a16:rowId xmlns:a16="http://schemas.microsoft.com/office/drawing/2014/main" val="10001"/>
                  </a:ext>
                </a:extLst>
              </a:tr>
              <a:tr h="370840">
                <a:tc>
                  <a:txBody>
                    <a:bodyPr/>
                    <a:lstStyle/>
                    <a:p>
                      <a:endParaRPr lang="id-ID"/>
                    </a:p>
                  </a:txBody>
                  <a:tcPr/>
                </a:tc>
                <a:tc>
                  <a:txBody>
                    <a:bodyPr/>
                    <a:lstStyle/>
                    <a:p>
                      <a:endParaRPr lang="id-ID" dirty="0"/>
                    </a:p>
                  </a:txBody>
                  <a:tcPr/>
                </a:tc>
                <a:extLst>
                  <a:ext uri="{0D108BD9-81ED-4DB2-BD59-A6C34878D82A}">
                    <a16:rowId xmlns:a16="http://schemas.microsoft.com/office/drawing/2014/main" val="10002"/>
                  </a:ext>
                </a:extLst>
              </a:tr>
            </a:tbl>
          </a:graphicData>
        </a:graphic>
      </p:graphicFrame>
      <p:graphicFrame>
        <p:nvGraphicFramePr>
          <p:cNvPr id="7" name="Content Placeholder 4"/>
          <p:cNvGraphicFramePr>
            <a:graphicFrameLocks/>
          </p:cNvGraphicFramePr>
          <p:nvPr/>
        </p:nvGraphicFramePr>
        <p:xfrm>
          <a:off x="6672064" y="4293096"/>
          <a:ext cx="2856866" cy="1112520"/>
        </p:xfrm>
        <a:graphic>
          <a:graphicData uri="http://schemas.openxmlformats.org/drawingml/2006/table">
            <a:tbl>
              <a:tblPr firstRow="1" bandRow="1">
                <a:tableStyleId>{5940675A-B579-460E-94D1-54222C63F5DA}</a:tableStyleId>
              </a:tblPr>
              <a:tblGrid>
                <a:gridCol w="998855">
                  <a:extLst>
                    <a:ext uri="{9D8B030D-6E8A-4147-A177-3AD203B41FA5}">
                      <a16:colId xmlns:a16="http://schemas.microsoft.com/office/drawing/2014/main" val="20000"/>
                    </a:ext>
                  </a:extLst>
                </a:gridCol>
                <a:gridCol w="1108393">
                  <a:extLst>
                    <a:ext uri="{9D8B030D-6E8A-4147-A177-3AD203B41FA5}">
                      <a16:colId xmlns:a16="http://schemas.microsoft.com/office/drawing/2014/main" val="20001"/>
                    </a:ext>
                  </a:extLst>
                </a:gridCol>
                <a:gridCol w="749618">
                  <a:extLst>
                    <a:ext uri="{9D8B030D-6E8A-4147-A177-3AD203B41FA5}">
                      <a16:colId xmlns:a16="http://schemas.microsoft.com/office/drawing/2014/main" val="20002"/>
                    </a:ext>
                  </a:extLst>
                </a:gridCol>
              </a:tblGrid>
              <a:tr h="370840">
                <a:tc>
                  <a:txBody>
                    <a:bodyPr/>
                    <a:lstStyle/>
                    <a:p>
                      <a:r>
                        <a:rPr lang="id-ID" b="1" u="sng" dirty="0"/>
                        <a:t>name</a:t>
                      </a:r>
                    </a:p>
                  </a:txBody>
                  <a:tcPr/>
                </a:tc>
                <a:tc>
                  <a:txBody>
                    <a:bodyPr/>
                    <a:lstStyle/>
                    <a:p>
                      <a:r>
                        <a:rPr lang="id-ID" b="1" u="sng" dirty="0"/>
                        <a:t>roomno</a:t>
                      </a:r>
                    </a:p>
                  </a:txBody>
                  <a:tcPr/>
                </a:tc>
                <a:tc>
                  <a:txBody>
                    <a:bodyPr/>
                    <a:lstStyle/>
                    <a:p>
                      <a:r>
                        <a:rPr lang="id-ID" b="1" dirty="0"/>
                        <a:t>year</a:t>
                      </a:r>
                    </a:p>
                  </a:txBody>
                  <a:tcPr>
                    <a:solidFill>
                      <a:schemeClr val="bg1">
                        <a:lumMod val="85000"/>
                      </a:schemeClr>
                    </a:solidFill>
                  </a:tcPr>
                </a:tc>
                <a:extLst>
                  <a:ext uri="{0D108BD9-81ED-4DB2-BD59-A6C34878D82A}">
                    <a16:rowId xmlns:a16="http://schemas.microsoft.com/office/drawing/2014/main" val="10000"/>
                  </a:ext>
                </a:extLst>
              </a:tr>
              <a:tr h="370840">
                <a:tc>
                  <a:txBody>
                    <a:bodyPr/>
                    <a:lstStyle/>
                    <a:p>
                      <a:endParaRPr lang="id-ID"/>
                    </a:p>
                  </a:txBody>
                  <a:tcPr/>
                </a:tc>
                <a:tc>
                  <a:txBody>
                    <a:bodyPr/>
                    <a:lstStyle/>
                    <a:p>
                      <a:endParaRPr lang="id-ID" dirty="0"/>
                    </a:p>
                  </a:txBody>
                  <a:tcPr/>
                </a:tc>
                <a:tc>
                  <a:txBody>
                    <a:bodyPr/>
                    <a:lstStyle/>
                    <a:p>
                      <a:endParaRPr lang="id-ID" dirty="0"/>
                    </a:p>
                  </a:txBody>
                  <a:tcPr>
                    <a:solidFill>
                      <a:schemeClr val="bg1">
                        <a:lumMod val="85000"/>
                      </a:schemeClr>
                    </a:solidFill>
                  </a:tcPr>
                </a:tc>
                <a:extLst>
                  <a:ext uri="{0D108BD9-81ED-4DB2-BD59-A6C34878D82A}">
                    <a16:rowId xmlns:a16="http://schemas.microsoft.com/office/drawing/2014/main" val="10001"/>
                  </a:ext>
                </a:extLst>
              </a:tr>
              <a:tr h="370840">
                <a:tc>
                  <a:txBody>
                    <a:bodyPr/>
                    <a:lstStyle/>
                    <a:p>
                      <a:endParaRPr lang="id-ID"/>
                    </a:p>
                  </a:txBody>
                  <a:tcPr/>
                </a:tc>
                <a:tc>
                  <a:txBody>
                    <a:bodyPr/>
                    <a:lstStyle/>
                    <a:p>
                      <a:endParaRPr lang="id-ID"/>
                    </a:p>
                  </a:txBody>
                  <a:tcPr/>
                </a:tc>
                <a:tc>
                  <a:txBody>
                    <a:bodyPr/>
                    <a:lstStyle/>
                    <a:p>
                      <a:endParaRPr lang="id-ID" dirty="0"/>
                    </a:p>
                  </a:txBody>
                  <a:tcPr>
                    <a:solidFill>
                      <a:schemeClr val="bg1">
                        <a:lumMod val="85000"/>
                      </a:schemeClr>
                    </a:solidFill>
                  </a:tcPr>
                </a:tc>
                <a:extLst>
                  <a:ext uri="{0D108BD9-81ED-4DB2-BD59-A6C34878D82A}">
                    <a16:rowId xmlns:a16="http://schemas.microsoft.com/office/drawing/2014/main" val="10002"/>
                  </a:ext>
                </a:extLst>
              </a:tr>
            </a:tbl>
          </a:graphicData>
        </a:graphic>
      </p:graphicFrame>
      <p:sp>
        <p:nvSpPr>
          <p:cNvPr id="8" name="TextBox 7"/>
          <p:cNvSpPr txBox="1"/>
          <p:nvPr/>
        </p:nvSpPr>
        <p:spPr>
          <a:xfrm>
            <a:off x="6672064" y="1750168"/>
            <a:ext cx="1370888" cy="369332"/>
          </a:xfrm>
          <a:prstGeom prst="rect">
            <a:avLst/>
          </a:prstGeom>
          <a:noFill/>
        </p:spPr>
        <p:txBody>
          <a:bodyPr wrap="none" rtlCol="0">
            <a:spAutoFit/>
          </a:bodyPr>
          <a:lstStyle/>
          <a:p>
            <a:r>
              <a:rPr lang="id-ID" dirty="0">
                <a:solidFill>
                  <a:prstClr val="black"/>
                </a:solidFill>
                <a:latin typeface="Century Gothic"/>
              </a:rPr>
              <a:t>Tabel Year</a:t>
            </a:r>
          </a:p>
        </p:txBody>
      </p:sp>
      <p:sp>
        <p:nvSpPr>
          <p:cNvPr id="9" name="TextBox 8"/>
          <p:cNvSpPr txBox="1"/>
          <p:nvPr/>
        </p:nvSpPr>
        <p:spPr>
          <a:xfrm>
            <a:off x="6664060" y="3798041"/>
            <a:ext cx="1353256" cy="369332"/>
          </a:xfrm>
          <a:prstGeom prst="rect">
            <a:avLst/>
          </a:prstGeom>
          <a:noFill/>
        </p:spPr>
        <p:txBody>
          <a:bodyPr wrap="none" rtlCol="0">
            <a:spAutoFit/>
          </a:bodyPr>
          <a:lstStyle/>
          <a:p>
            <a:r>
              <a:rPr lang="id-ID" dirty="0">
                <a:solidFill>
                  <a:prstClr val="black"/>
                </a:solidFill>
                <a:latin typeface="Century Gothic"/>
              </a:rPr>
              <a:t>Tabel Staff</a:t>
            </a:r>
          </a:p>
        </p:txBody>
      </p:sp>
      <p:sp>
        <p:nvSpPr>
          <p:cNvPr id="10" name="Down Arrow 9"/>
          <p:cNvSpPr/>
          <p:nvPr/>
        </p:nvSpPr>
        <p:spPr>
          <a:xfrm rot="16200000">
            <a:off x="5206559" y="3382338"/>
            <a:ext cx="1986904" cy="928102"/>
          </a:xfrm>
          <a:prstGeom prst="down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id-ID">
              <a:solidFill>
                <a:prstClr val="black"/>
              </a:solidFill>
              <a:latin typeface="Century Gothic"/>
            </a:endParaRPr>
          </a:p>
        </p:txBody>
      </p:sp>
      <p:sp>
        <p:nvSpPr>
          <p:cNvPr id="11" name="TextBox 10"/>
          <p:cNvSpPr txBox="1"/>
          <p:nvPr/>
        </p:nvSpPr>
        <p:spPr>
          <a:xfrm>
            <a:off x="1991544" y="1340769"/>
            <a:ext cx="7272808" cy="461665"/>
          </a:xfrm>
          <a:prstGeom prst="rect">
            <a:avLst/>
          </a:prstGeom>
          <a:noFill/>
          <a:ln>
            <a:solidFill>
              <a:srgbClr val="FF0000"/>
            </a:solidFill>
          </a:ln>
        </p:spPr>
        <p:txBody>
          <a:bodyPr wrap="square" rtlCol="0">
            <a:spAutoFit/>
          </a:bodyPr>
          <a:lstStyle/>
          <a:p>
            <a:r>
              <a:rPr lang="id-ID" sz="1200" dirty="0">
                <a:solidFill>
                  <a:prstClr val="black"/>
                </a:solidFill>
                <a:latin typeface="Century Gothic"/>
              </a:rPr>
              <a:t>Relasi </a:t>
            </a:r>
            <a:r>
              <a:rPr lang="id-ID" sz="1200" i="1" dirty="0">
                <a:solidFill>
                  <a:prstClr val="black"/>
                </a:solidFill>
                <a:latin typeface="Century Gothic"/>
              </a:rPr>
              <a:t>one to one</a:t>
            </a:r>
            <a:r>
              <a:rPr lang="id-ID" sz="1200" dirty="0">
                <a:solidFill>
                  <a:prstClr val="black"/>
                </a:solidFill>
                <a:latin typeface="Century Gothic"/>
              </a:rPr>
              <a:t>  menghubungkan 2 buah himpunan entitas, dipresentasikan dengan penambahan </a:t>
            </a:r>
            <a:r>
              <a:rPr lang="id-ID" sz="1200" i="1" dirty="0">
                <a:solidFill>
                  <a:prstClr val="black"/>
                </a:solidFill>
                <a:latin typeface="Century Gothic"/>
              </a:rPr>
              <a:t>field</a:t>
            </a:r>
            <a:r>
              <a:rPr lang="id-ID" sz="1200" dirty="0">
                <a:solidFill>
                  <a:prstClr val="black"/>
                </a:solidFill>
                <a:latin typeface="Century Gothic"/>
              </a:rPr>
              <a:t> relasi ke tabel yang mewakili salah satu dari kedua  himpunan entitas</a:t>
            </a:r>
          </a:p>
        </p:txBody>
      </p:sp>
    </p:spTree>
    <p:extLst>
      <p:ext uri="{BB962C8B-B14F-4D97-AF65-F5344CB8AC3E}">
        <p14:creationId xmlns:p14="http://schemas.microsoft.com/office/powerpoint/2010/main" val="1713710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Derajat relasi 1-N</a:t>
            </a:r>
          </a:p>
        </p:txBody>
      </p:sp>
      <p:sp>
        <p:nvSpPr>
          <p:cNvPr id="4" name="Slide Number Placeholder 3"/>
          <p:cNvSpPr>
            <a:spLocks noGrp="1"/>
          </p:cNvSpPr>
          <p:nvPr>
            <p:ph type="sldNum" sz="quarter" idx="12"/>
          </p:nvPr>
        </p:nvSpPr>
        <p:spPr/>
        <p:txBody>
          <a:bodyPr/>
          <a:lstStyle/>
          <a:p>
            <a:fld id="{C5D243CA-806E-402E-87EA-B001B6507DFC}" type="slidenum">
              <a:rPr lang="id-ID">
                <a:solidFill>
                  <a:srgbClr val="2F5897"/>
                </a:solidFill>
                <a:latin typeface="Century Gothic"/>
              </a:rPr>
              <a:pPr/>
              <a:t>26</a:t>
            </a:fld>
            <a:endParaRPr lang="id-ID">
              <a:solidFill>
                <a:srgbClr val="2F5897"/>
              </a:solidFill>
              <a:latin typeface="Century Gothic"/>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5475" y="2204865"/>
            <a:ext cx="8399463"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6" name="Content Placeholder 4"/>
          <p:cNvGraphicFramePr>
            <a:graphicFrameLocks/>
          </p:cNvGraphicFramePr>
          <p:nvPr/>
        </p:nvGraphicFramePr>
        <p:xfrm>
          <a:off x="4651112" y="4332704"/>
          <a:ext cx="2092961" cy="1112520"/>
        </p:xfrm>
        <a:graphic>
          <a:graphicData uri="http://schemas.openxmlformats.org/drawingml/2006/table">
            <a:tbl>
              <a:tblPr firstRow="1" bandRow="1">
                <a:tableStyleId>{5940675A-B579-460E-94D1-54222C63F5DA}</a:tableStyleId>
              </a:tblPr>
              <a:tblGrid>
                <a:gridCol w="984568">
                  <a:extLst>
                    <a:ext uri="{9D8B030D-6E8A-4147-A177-3AD203B41FA5}">
                      <a16:colId xmlns:a16="http://schemas.microsoft.com/office/drawing/2014/main" val="20000"/>
                    </a:ext>
                  </a:extLst>
                </a:gridCol>
                <a:gridCol w="1108393">
                  <a:extLst>
                    <a:ext uri="{9D8B030D-6E8A-4147-A177-3AD203B41FA5}">
                      <a16:colId xmlns:a16="http://schemas.microsoft.com/office/drawing/2014/main" val="20001"/>
                    </a:ext>
                  </a:extLst>
                </a:gridCol>
              </a:tblGrid>
              <a:tr h="370840">
                <a:tc>
                  <a:txBody>
                    <a:bodyPr/>
                    <a:lstStyle/>
                    <a:p>
                      <a:r>
                        <a:rPr lang="id-ID" b="1" u="sng" dirty="0"/>
                        <a:t>name</a:t>
                      </a:r>
                    </a:p>
                  </a:txBody>
                  <a:tcPr/>
                </a:tc>
                <a:tc>
                  <a:txBody>
                    <a:bodyPr/>
                    <a:lstStyle/>
                    <a:p>
                      <a:r>
                        <a:rPr lang="id-ID" b="1" u="sng" dirty="0"/>
                        <a:t>roomno</a:t>
                      </a:r>
                    </a:p>
                  </a:txBody>
                  <a:tcPr/>
                </a:tc>
                <a:extLst>
                  <a:ext uri="{0D108BD9-81ED-4DB2-BD59-A6C34878D82A}">
                    <a16:rowId xmlns:a16="http://schemas.microsoft.com/office/drawing/2014/main" val="10000"/>
                  </a:ext>
                </a:extLst>
              </a:tr>
              <a:tr h="370840">
                <a:tc>
                  <a:txBody>
                    <a:bodyPr/>
                    <a:lstStyle/>
                    <a:p>
                      <a:endParaRPr lang="id-ID"/>
                    </a:p>
                  </a:txBody>
                  <a:tcPr/>
                </a:tc>
                <a:tc>
                  <a:txBody>
                    <a:bodyPr/>
                    <a:lstStyle/>
                    <a:p>
                      <a:endParaRPr lang="id-ID" dirty="0"/>
                    </a:p>
                  </a:txBody>
                  <a:tcPr/>
                </a:tc>
                <a:extLst>
                  <a:ext uri="{0D108BD9-81ED-4DB2-BD59-A6C34878D82A}">
                    <a16:rowId xmlns:a16="http://schemas.microsoft.com/office/drawing/2014/main" val="10001"/>
                  </a:ext>
                </a:extLst>
              </a:tr>
              <a:tr h="370840">
                <a:tc>
                  <a:txBody>
                    <a:bodyPr/>
                    <a:lstStyle/>
                    <a:p>
                      <a:endParaRPr lang="id-ID"/>
                    </a:p>
                  </a:txBody>
                  <a:tcPr/>
                </a:tc>
                <a:tc>
                  <a:txBody>
                    <a:bodyPr/>
                    <a:lstStyle/>
                    <a:p>
                      <a:endParaRPr lang="id-ID" dirty="0"/>
                    </a:p>
                  </a:txBody>
                  <a:tcPr/>
                </a:tc>
                <a:extLst>
                  <a:ext uri="{0D108BD9-81ED-4DB2-BD59-A6C34878D82A}">
                    <a16:rowId xmlns:a16="http://schemas.microsoft.com/office/drawing/2014/main" val="10002"/>
                  </a:ext>
                </a:extLst>
              </a:tr>
            </a:tbl>
          </a:graphicData>
        </a:graphic>
      </p:graphicFrame>
      <p:sp>
        <p:nvSpPr>
          <p:cNvPr id="7" name="Down Arrow 6"/>
          <p:cNvSpPr/>
          <p:nvPr/>
        </p:nvSpPr>
        <p:spPr>
          <a:xfrm>
            <a:off x="7032104" y="5035170"/>
            <a:ext cx="324036" cy="405863"/>
          </a:xfrm>
          <a:prstGeom prst="down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id-ID">
              <a:solidFill>
                <a:prstClr val="black"/>
              </a:solidFill>
              <a:latin typeface="Century Gothic"/>
            </a:endParaRPr>
          </a:p>
        </p:txBody>
      </p:sp>
      <p:sp>
        <p:nvSpPr>
          <p:cNvPr id="8" name="TextBox 7"/>
          <p:cNvSpPr txBox="1"/>
          <p:nvPr/>
        </p:nvSpPr>
        <p:spPr>
          <a:xfrm>
            <a:off x="4651111" y="3888214"/>
            <a:ext cx="1353256" cy="369332"/>
          </a:xfrm>
          <a:prstGeom prst="rect">
            <a:avLst/>
          </a:prstGeom>
          <a:noFill/>
        </p:spPr>
        <p:txBody>
          <a:bodyPr wrap="none" rtlCol="0">
            <a:spAutoFit/>
          </a:bodyPr>
          <a:lstStyle/>
          <a:p>
            <a:r>
              <a:rPr lang="id-ID" dirty="0">
                <a:solidFill>
                  <a:prstClr val="black"/>
                </a:solidFill>
                <a:latin typeface="Century Gothic"/>
              </a:rPr>
              <a:t>Tabel Staff</a:t>
            </a:r>
          </a:p>
        </p:txBody>
      </p:sp>
      <p:graphicFrame>
        <p:nvGraphicFramePr>
          <p:cNvPr id="10" name="Content Placeholder 4"/>
          <p:cNvGraphicFramePr>
            <a:graphicFrameLocks/>
          </p:cNvGraphicFramePr>
          <p:nvPr/>
        </p:nvGraphicFramePr>
        <p:xfrm>
          <a:off x="2423593" y="5700856"/>
          <a:ext cx="6772595" cy="1112520"/>
        </p:xfrm>
        <a:graphic>
          <a:graphicData uri="http://schemas.openxmlformats.org/drawingml/2006/table">
            <a:tbl>
              <a:tblPr firstRow="1" bandRow="1">
                <a:tableStyleId>{5940675A-B579-460E-94D1-54222C63F5DA}</a:tableStyleId>
              </a:tblPr>
              <a:tblGrid>
                <a:gridCol w="984568">
                  <a:extLst>
                    <a:ext uri="{9D8B030D-6E8A-4147-A177-3AD203B41FA5}">
                      <a16:colId xmlns:a16="http://schemas.microsoft.com/office/drawing/2014/main" val="20000"/>
                    </a:ext>
                  </a:extLst>
                </a:gridCol>
                <a:gridCol w="1511618">
                  <a:extLst>
                    <a:ext uri="{9D8B030D-6E8A-4147-A177-3AD203B41FA5}">
                      <a16:colId xmlns:a16="http://schemas.microsoft.com/office/drawing/2014/main" val="20001"/>
                    </a:ext>
                  </a:extLst>
                </a:gridCol>
                <a:gridCol w="1567180">
                  <a:extLst>
                    <a:ext uri="{9D8B030D-6E8A-4147-A177-3AD203B41FA5}">
                      <a16:colId xmlns:a16="http://schemas.microsoft.com/office/drawing/2014/main" val="20002"/>
                    </a:ext>
                  </a:extLst>
                </a:gridCol>
                <a:gridCol w="984568">
                  <a:extLst>
                    <a:ext uri="{9D8B030D-6E8A-4147-A177-3AD203B41FA5}">
                      <a16:colId xmlns:a16="http://schemas.microsoft.com/office/drawing/2014/main" val="20003"/>
                    </a:ext>
                  </a:extLst>
                </a:gridCol>
                <a:gridCol w="1108393">
                  <a:extLst>
                    <a:ext uri="{9D8B030D-6E8A-4147-A177-3AD203B41FA5}">
                      <a16:colId xmlns:a16="http://schemas.microsoft.com/office/drawing/2014/main" val="20004"/>
                    </a:ext>
                  </a:extLst>
                </a:gridCol>
                <a:gridCol w="616268">
                  <a:extLst>
                    <a:ext uri="{9D8B030D-6E8A-4147-A177-3AD203B41FA5}">
                      <a16:colId xmlns:a16="http://schemas.microsoft.com/office/drawing/2014/main" val="20005"/>
                    </a:ext>
                  </a:extLst>
                </a:gridCol>
              </a:tblGrid>
              <a:tr h="370840">
                <a:tc>
                  <a:txBody>
                    <a:bodyPr/>
                    <a:lstStyle/>
                    <a:p>
                      <a:r>
                        <a:rPr lang="id-ID" b="1" u="sng" dirty="0"/>
                        <a:t>studno</a:t>
                      </a:r>
                    </a:p>
                  </a:txBody>
                  <a:tcPr/>
                </a:tc>
                <a:tc>
                  <a:txBody>
                    <a:bodyPr/>
                    <a:lstStyle/>
                    <a:p>
                      <a:r>
                        <a:rPr lang="id-ID" b="1" dirty="0"/>
                        <a:t>givenname</a:t>
                      </a:r>
                    </a:p>
                  </a:txBody>
                  <a:tcPr/>
                </a:tc>
                <a:tc>
                  <a:txBody>
                    <a:bodyPr/>
                    <a:lstStyle/>
                    <a:p>
                      <a:r>
                        <a:rPr lang="id-ID" b="1" dirty="0"/>
                        <a:t>familyname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b="1" u="none" dirty="0"/>
                        <a:t>name</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b="1" u="none" dirty="0"/>
                        <a:t>roomno</a:t>
                      </a:r>
                    </a:p>
                  </a:txBody>
                  <a:tcPr>
                    <a:solidFill>
                      <a:schemeClr val="bg1">
                        <a:lumMod val="85000"/>
                      </a:schemeClr>
                    </a:solidFill>
                  </a:tcPr>
                </a:tc>
                <a:tc>
                  <a:txBody>
                    <a:bodyPr/>
                    <a:lstStyle/>
                    <a:p>
                      <a:r>
                        <a:rPr lang="id-ID" b="1" u="none" dirty="0"/>
                        <a:t>slot</a:t>
                      </a:r>
                    </a:p>
                  </a:txBody>
                  <a:tcPr>
                    <a:solidFill>
                      <a:schemeClr val="bg1">
                        <a:lumMod val="85000"/>
                      </a:schemeClr>
                    </a:solidFill>
                  </a:tcPr>
                </a:tc>
                <a:extLst>
                  <a:ext uri="{0D108BD9-81ED-4DB2-BD59-A6C34878D82A}">
                    <a16:rowId xmlns:a16="http://schemas.microsoft.com/office/drawing/2014/main" val="10000"/>
                  </a:ext>
                </a:extLst>
              </a:tr>
              <a:tr h="370840">
                <a:tc>
                  <a:txBody>
                    <a:bodyPr/>
                    <a:lstStyle/>
                    <a:p>
                      <a:endParaRPr lang="id-ID"/>
                    </a:p>
                  </a:txBody>
                  <a:tcPr/>
                </a:tc>
                <a:tc>
                  <a:txBody>
                    <a:bodyPr/>
                    <a:lstStyle/>
                    <a:p>
                      <a:endParaRPr lang="id-ID" dirty="0"/>
                    </a:p>
                  </a:txBody>
                  <a:tcPr/>
                </a:tc>
                <a:tc>
                  <a:txBody>
                    <a:bodyPr/>
                    <a:lstStyle/>
                    <a:p>
                      <a:endParaRPr lang="id-ID" dirty="0"/>
                    </a:p>
                  </a:txBody>
                  <a:tcPr/>
                </a:tc>
                <a:tc>
                  <a:txBody>
                    <a:bodyPr/>
                    <a:lstStyle/>
                    <a:p>
                      <a:endParaRPr lang="id-ID" dirty="0"/>
                    </a:p>
                  </a:txBody>
                  <a:tcPr>
                    <a:solidFill>
                      <a:schemeClr val="bg1">
                        <a:lumMod val="85000"/>
                      </a:schemeClr>
                    </a:solidFill>
                  </a:tcPr>
                </a:tc>
                <a:tc>
                  <a:txBody>
                    <a:bodyPr/>
                    <a:lstStyle/>
                    <a:p>
                      <a:endParaRPr lang="id-ID" dirty="0"/>
                    </a:p>
                  </a:txBody>
                  <a:tcPr>
                    <a:solidFill>
                      <a:schemeClr val="bg1">
                        <a:lumMod val="85000"/>
                      </a:schemeClr>
                    </a:solidFill>
                  </a:tcPr>
                </a:tc>
                <a:tc>
                  <a:txBody>
                    <a:bodyPr/>
                    <a:lstStyle/>
                    <a:p>
                      <a:endParaRPr lang="id-ID" dirty="0"/>
                    </a:p>
                  </a:txBody>
                  <a:tcPr>
                    <a:solidFill>
                      <a:schemeClr val="bg1">
                        <a:lumMod val="85000"/>
                      </a:schemeClr>
                    </a:solidFill>
                  </a:tcPr>
                </a:tc>
                <a:extLst>
                  <a:ext uri="{0D108BD9-81ED-4DB2-BD59-A6C34878D82A}">
                    <a16:rowId xmlns:a16="http://schemas.microsoft.com/office/drawing/2014/main" val="10001"/>
                  </a:ext>
                </a:extLst>
              </a:tr>
              <a:tr h="370840">
                <a:tc>
                  <a:txBody>
                    <a:bodyPr/>
                    <a:lstStyle/>
                    <a:p>
                      <a:endParaRPr lang="id-ID"/>
                    </a:p>
                  </a:txBody>
                  <a:tcPr/>
                </a:tc>
                <a:tc>
                  <a:txBody>
                    <a:bodyPr/>
                    <a:lstStyle/>
                    <a:p>
                      <a:endParaRPr lang="id-ID"/>
                    </a:p>
                  </a:txBody>
                  <a:tcPr/>
                </a:tc>
                <a:tc>
                  <a:txBody>
                    <a:bodyPr/>
                    <a:lstStyle/>
                    <a:p>
                      <a:endParaRPr lang="id-ID" dirty="0"/>
                    </a:p>
                  </a:txBody>
                  <a:tcPr/>
                </a:tc>
                <a:tc>
                  <a:txBody>
                    <a:bodyPr/>
                    <a:lstStyle/>
                    <a:p>
                      <a:endParaRPr lang="id-ID" dirty="0"/>
                    </a:p>
                  </a:txBody>
                  <a:tcPr>
                    <a:solidFill>
                      <a:schemeClr val="bg1">
                        <a:lumMod val="85000"/>
                      </a:schemeClr>
                    </a:solidFill>
                  </a:tcPr>
                </a:tc>
                <a:tc>
                  <a:txBody>
                    <a:bodyPr/>
                    <a:lstStyle/>
                    <a:p>
                      <a:endParaRPr lang="id-ID" dirty="0"/>
                    </a:p>
                  </a:txBody>
                  <a:tcPr>
                    <a:solidFill>
                      <a:schemeClr val="bg1">
                        <a:lumMod val="85000"/>
                      </a:schemeClr>
                    </a:solidFill>
                  </a:tcPr>
                </a:tc>
                <a:tc>
                  <a:txBody>
                    <a:bodyPr/>
                    <a:lstStyle/>
                    <a:p>
                      <a:endParaRPr lang="id-ID" dirty="0"/>
                    </a:p>
                  </a:txBody>
                  <a:tcPr>
                    <a:solidFill>
                      <a:schemeClr val="bg1">
                        <a:lumMod val="85000"/>
                      </a:schemeClr>
                    </a:solidFill>
                  </a:tcPr>
                </a:tc>
                <a:extLst>
                  <a:ext uri="{0D108BD9-81ED-4DB2-BD59-A6C34878D82A}">
                    <a16:rowId xmlns:a16="http://schemas.microsoft.com/office/drawing/2014/main" val="10002"/>
                  </a:ext>
                </a:extLst>
              </a:tr>
            </a:tbl>
          </a:graphicData>
        </a:graphic>
      </p:graphicFrame>
      <p:sp>
        <p:nvSpPr>
          <p:cNvPr id="11" name="TextBox 10"/>
          <p:cNvSpPr txBox="1"/>
          <p:nvPr/>
        </p:nvSpPr>
        <p:spPr>
          <a:xfrm>
            <a:off x="2423592" y="5256366"/>
            <a:ext cx="1721946" cy="369332"/>
          </a:xfrm>
          <a:prstGeom prst="rect">
            <a:avLst/>
          </a:prstGeom>
          <a:noFill/>
        </p:spPr>
        <p:txBody>
          <a:bodyPr wrap="none" rtlCol="0">
            <a:spAutoFit/>
          </a:bodyPr>
          <a:lstStyle/>
          <a:p>
            <a:r>
              <a:rPr lang="id-ID" dirty="0">
                <a:solidFill>
                  <a:prstClr val="black"/>
                </a:solidFill>
                <a:latin typeface="Century Gothic"/>
              </a:rPr>
              <a:t>Tabel Student</a:t>
            </a:r>
          </a:p>
        </p:txBody>
      </p:sp>
      <p:sp>
        <p:nvSpPr>
          <p:cNvPr id="12" name="Down Arrow 11"/>
          <p:cNvSpPr/>
          <p:nvPr/>
        </p:nvSpPr>
        <p:spPr>
          <a:xfrm>
            <a:off x="4489093" y="3517872"/>
            <a:ext cx="324036" cy="405863"/>
          </a:xfrm>
          <a:prstGeom prst="down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id-ID">
              <a:solidFill>
                <a:prstClr val="black"/>
              </a:solidFill>
              <a:latin typeface="Century Gothic"/>
            </a:endParaRPr>
          </a:p>
        </p:txBody>
      </p:sp>
      <p:sp>
        <p:nvSpPr>
          <p:cNvPr id="13" name="TextBox 12"/>
          <p:cNvSpPr txBox="1"/>
          <p:nvPr/>
        </p:nvSpPr>
        <p:spPr>
          <a:xfrm>
            <a:off x="2279576" y="1311152"/>
            <a:ext cx="7272808" cy="830997"/>
          </a:xfrm>
          <a:prstGeom prst="rect">
            <a:avLst/>
          </a:prstGeom>
          <a:noFill/>
          <a:ln>
            <a:solidFill>
              <a:srgbClr val="FF0000"/>
            </a:solidFill>
          </a:ln>
        </p:spPr>
        <p:txBody>
          <a:bodyPr wrap="square" rtlCol="0">
            <a:spAutoFit/>
          </a:bodyPr>
          <a:lstStyle/>
          <a:p>
            <a:r>
              <a:rPr lang="id-ID" sz="1200" dirty="0">
                <a:solidFill>
                  <a:prstClr val="black"/>
                </a:solidFill>
                <a:latin typeface="Century Gothic"/>
              </a:rPr>
              <a:t>Relasi </a:t>
            </a:r>
            <a:r>
              <a:rPr lang="id-ID" sz="1200" i="1" dirty="0">
                <a:solidFill>
                  <a:prstClr val="black"/>
                </a:solidFill>
                <a:latin typeface="Century Gothic"/>
              </a:rPr>
              <a:t>one to many</a:t>
            </a:r>
            <a:r>
              <a:rPr lang="id-ID" sz="1200" dirty="0">
                <a:solidFill>
                  <a:prstClr val="black"/>
                </a:solidFill>
                <a:latin typeface="Century Gothic"/>
              </a:rPr>
              <a:t> yang menghubungkan 2 buah himpunan entitas, juga akan dipresentasikan dalam bentuk pemberian atribut key dari himpunan entitas pertama (berderajat 1) ke tabel yang mewakili himpunan entitas kedua (berderajat N). Atribut key dari himpunan entitas pertama ini menjadi atribut tambahan bagi himpunan entitas kedua</a:t>
            </a:r>
          </a:p>
        </p:txBody>
      </p:sp>
    </p:spTree>
    <p:extLst>
      <p:ext uri="{BB962C8B-B14F-4D97-AF65-F5344CB8AC3E}">
        <p14:creationId xmlns:p14="http://schemas.microsoft.com/office/powerpoint/2010/main" val="28847375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Derajat relasi n-n</a:t>
            </a:r>
          </a:p>
        </p:txBody>
      </p:sp>
      <p:sp>
        <p:nvSpPr>
          <p:cNvPr id="4" name="Slide Number Placeholder 3"/>
          <p:cNvSpPr>
            <a:spLocks noGrp="1"/>
          </p:cNvSpPr>
          <p:nvPr>
            <p:ph type="sldNum" sz="quarter" idx="12"/>
          </p:nvPr>
        </p:nvSpPr>
        <p:spPr/>
        <p:txBody>
          <a:bodyPr/>
          <a:lstStyle/>
          <a:p>
            <a:fld id="{C5D243CA-806E-402E-87EA-B001B6507DFC}" type="slidenum">
              <a:rPr lang="id-ID">
                <a:solidFill>
                  <a:srgbClr val="2F5897"/>
                </a:solidFill>
                <a:latin typeface="Century Gothic"/>
              </a:rPr>
              <a:pPr/>
              <a:t>27</a:t>
            </a:fld>
            <a:endParaRPr lang="id-ID">
              <a:solidFill>
                <a:srgbClr val="2F5897"/>
              </a:solidFill>
              <a:latin typeface="Century Gothic"/>
            </a:endParaRPr>
          </a:p>
        </p:txBody>
      </p:sp>
      <p:grpSp>
        <p:nvGrpSpPr>
          <p:cNvPr id="5" name="Group 4"/>
          <p:cNvGrpSpPr/>
          <p:nvPr/>
        </p:nvGrpSpPr>
        <p:grpSpPr>
          <a:xfrm>
            <a:off x="2079436" y="2224116"/>
            <a:ext cx="7688972" cy="2367812"/>
            <a:chOff x="555436" y="2224116"/>
            <a:chExt cx="7688972" cy="2367812"/>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436" y="2224116"/>
              <a:ext cx="7688972" cy="2367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863604" y="3119990"/>
              <a:ext cx="236168" cy="28803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id-ID" sz="1400" dirty="0">
                  <a:solidFill>
                    <a:prstClr val="black"/>
                  </a:solidFill>
                  <a:latin typeface="Century Gothic"/>
                </a:rPr>
                <a:t>m</a:t>
              </a:r>
            </a:p>
          </p:txBody>
        </p:sp>
        <p:sp>
          <p:nvSpPr>
            <p:cNvPr id="7" name="Rectangle 6"/>
            <p:cNvSpPr/>
            <p:nvPr/>
          </p:nvSpPr>
          <p:spPr>
            <a:xfrm>
              <a:off x="5009836" y="3119990"/>
              <a:ext cx="236168" cy="28803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id-ID" sz="1400" dirty="0">
                  <a:solidFill>
                    <a:prstClr val="black"/>
                  </a:solidFill>
                  <a:latin typeface="Century Gothic"/>
                </a:rPr>
                <a:t>m</a:t>
              </a:r>
            </a:p>
          </p:txBody>
        </p:sp>
      </p:grpSp>
      <p:graphicFrame>
        <p:nvGraphicFramePr>
          <p:cNvPr id="8" name="Content Placeholder 4"/>
          <p:cNvGraphicFramePr>
            <a:graphicFrameLocks/>
          </p:cNvGraphicFramePr>
          <p:nvPr/>
        </p:nvGraphicFramePr>
        <p:xfrm>
          <a:off x="1672594" y="4847560"/>
          <a:ext cx="4063366" cy="741680"/>
        </p:xfrm>
        <a:graphic>
          <a:graphicData uri="http://schemas.openxmlformats.org/drawingml/2006/table">
            <a:tbl>
              <a:tblPr firstRow="1" bandRow="1">
                <a:tableStyleId>{5940675A-B579-460E-94D1-54222C63F5DA}</a:tableStyleId>
              </a:tblPr>
              <a:tblGrid>
                <a:gridCol w="984568">
                  <a:extLst>
                    <a:ext uri="{9D8B030D-6E8A-4147-A177-3AD203B41FA5}">
                      <a16:colId xmlns:a16="http://schemas.microsoft.com/office/drawing/2014/main" val="20000"/>
                    </a:ext>
                  </a:extLst>
                </a:gridCol>
                <a:gridCol w="1511618">
                  <a:extLst>
                    <a:ext uri="{9D8B030D-6E8A-4147-A177-3AD203B41FA5}">
                      <a16:colId xmlns:a16="http://schemas.microsoft.com/office/drawing/2014/main" val="20001"/>
                    </a:ext>
                  </a:extLst>
                </a:gridCol>
                <a:gridCol w="1567180">
                  <a:extLst>
                    <a:ext uri="{9D8B030D-6E8A-4147-A177-3AD203B41FA5}">
                      <a16:colId xmlns:a16="http://schemas.microsoft.com/office/drawing/2014/main" val="20002"/>
                    </a:ext>
                  </a:extLst>
                </a:gridCol>
              </a:tblGrid>
              <a:tr h="370840">
                <a:tc>
                  <a:txBody>
                    <a:bodyPr/>
                    <a:lstStyle/>
                    <a:p>
                      <a:r>
                        <a:rPr lang="id-ID" b="1" u="sng" dirty="0"/>
                        <a:t>studno</a:t>
                      </a:r>
                    </a:p>
                  </a:txBody>
                  <a:tcPr/>
                </a:tc>
                <a:tc>
                  <a:txBody>
                    <a:bodyPr/>
                    <a:lstStyle/>
                    <a:p>
                      <a:r>
                        <a:rPr lang="id-ID" b="1" dirty="0"/>
                        <a:t>givenname</a:t>
                      </a:r>
                    </a:p>
                  </a:txBody>
                  <a:tcPr/>
                </a:tc>
                <a:tc>
                  <a:txBody>
                    <a:bodyPr/>
                    <a:lstStyle/>
                    <a:p>
                      <a:r>
                        <a:rPr lang="id-ID" b="1" dirty="0"/>
                        <a:t>familyname</a:t>
                      </a:r>
                    </a:p>
                  </a:txBody>
                  <a:tcPr/>
                </a:tc>
                <a:extLst>
                  <a:ext uri="{0D108BD9-81ED-4DB2-BD59-A6C34878D82A}">
                    <a16:rowId xmlns:a16="http://schemas.microsoft.com/office/drawing/2014/main" val="10000"/>
                  </a:ext>
                </a:extLst>
              </a:tr>
              <a:tr h="370840">
                <a:tc>
                  <a:txBody>
                    <a:bodyPr/>
                    <a:lstStyle/>
                    <a:p>
                      <a:endParaRPr lang="id-ID"/>
                    </a:p>
                  </a:txBody>
                  <a:tcPr/>
                </a:tc>
                <a:tc>
                  <a:txBody>
                    <a:bodyPr/>
                    <a:lstStyle/>
                    <a:p>
                      <a:endParaRPr lang="id-ID" dirty="0"/>
                    </a:p>
                  </a:txBody>
                  <a:tcPr/>
                </a:tc>
                <a:tc>
                  <a:txBody>
                    <a:bodyPr/>
                    <a:lstStyle/>
                    <a:p>
                      <a:endParaRPr lang="id-ID" dirty="0"/>
                    </a:p>
                  </a:txBody>
                  <a:tcPr/>
                </a:tc>
                <a:extLst>
                  <a:ext uri="{0D108BD9-81ED-4DB2-BD59-A6C34878D82A}">
                    <a16:rowId xmlns:a16="http://schemas.microsoft.com/office/drawing/2014/main" val="10001"/>
                  </a:ext>
                </a:extLst>
              </a:tr>
            </a:tbl>
          </a:graphicData>
        </a:graphic>
      </p:graphicFrame>
      <p:sp>
        <p:nvSpPr>
          <p:cNvPr id="9" name="TextBox 8"/>
          <p:cNvSpPr txBox="1"/>
          <p:nvPr/>
        </p:nvSpPr>
        <p:spPr>
          <a:xfrm>
            <a:off x="1672594" y="4403070"/>
            <a:ext cx="1721946" cy="369332"/>
          </a:xfrm>
          <a:prstGeom prst="rect">
            <a:avLst/>
          </a:prstGeom>
          <a:noFill/>
        </p:spPr>
        <p:txBody>
          <a:bodyPr wrap="none" rtlCol="0">
            <a:spAutoFit/>
          </a:bodyPr>
          <a:lstStyle/>
          <a:p>
            <a:r>
              <a:rPr lang="id-ID" dirty="0">
                <a:solidFill>
                  <a:prstClr val="black"/>
                </a:solidFill>
                <a:latin typeface="Century Gothic"/>
              </a:rPr>
              <a:t>Tabel Student</a:t>
            </a:r>
          </a:p>
        </p:txBody>
      </p:sp>
      <p:graphicFrame>
        <p:nvGraphicFramePr>
          <p:cNvPr id="10" name="Content Placeholder 4"/>
          <p:cNvGraphicFramePr>
            <a:graphicFrameLocks/>
          </p:cNvGraphicFramePr>
          <p:nvPr/>
        </p:nvGraphicFramePr>
        <p:xfrm>
          <a:off x="5994166" y="4858360"/>
          <a:ext cx="3198178" cy="741680"/>
        </p:xfrm>
        <a:graphic>
          <a:graphicData uri="http://schemas.openxmlformats.org/drawingml/2006/table">
            <a:tbl>
              <a:tblPr firstRow="1" bandRow="1">
                <a:tableStyleId>{5940675A-B579-460E-94D1-54222C63F5DA}</a:tableStyleId>
              </a:tblPr>
              <a:tblGrid>
                <a:gridCol w="1276668">
                  <a:extLst>
                    <a:ext uri="{9D8B030D-6E8A-4147-A177-3AD203B41FA5}">
                      <a16:colId xmlns:a16="http://schemas.microsoft.com/office/drawing/2014/main" val="20000"/>
                    </a:ext>
                  </a:extLst>
                </a:gridCol>
                <a:gridCol w="1052830">
                  <a:extLst>
                    <a:ext uri="{9D8B030D-6E8A-4147-A177-3AD203B41FA5}">
                      <a16:colId xmlns:a16="http://schemas.microsoft.com/office/drawing/2014/main" val="20001"/>
                    </a:ext>
                  </a:extLst>
                </a:gridCol>
                <a:gridCol w="868680">
                  <a:extLst>
                    <a:ext uri="{9D8B030D-6E8A-4147-A177-3AD203B41FA5}">
                      <a16:colId xmlns:a16="http://schemas.microsoft.com/office/drawing/2014/main" val="20002"/>
                    </a:ext>
                  </a:extLst>
                </a:gridCol>
              </a:tblGrid>
              <a:tr h="370840">
                <a:tc>
                  <a:txBody>
                    <a:bodyPr/>
                    <a:lstStyle/>
                    <a:p>
                      <a:r>
                        <a:rPr lang="id-ID" b="1" u="sng" dirty="0"/>
                        <a:t>courseno</a:t>
                      </a:r>
                    </a:p>
                  </a:txBody>
                  <a:tcPr/>
                </a:tc>
                <a:tc>
                  <a:txBody>
                    <a:bodyPr/>
                    <a:lstStyle/>
                    <a:p>
                      <a:r>
                        <a:rPr lang="id-ID" b="1" u="none" dirty="0"/>
                        <a:t>subject</a:t>
                      </a:r>
                    </a:p>
                  </a:txBody>
                  <a:tcPr/>
                </a:tc>
                <a:tc>
                  <a:txBody>
                    <a:bodyPr/>
                    <a:lstStyle/>
                    <a:p>
                      <a:r>
                        <a:rPr lang="id-ID" b="1" dirty="0"/>
                        <a:t>equip</a:t>
                      </a:r>
                    </a:p>
                  </a:txBody>
                  <a:tcPr/>
                </a:tc>
                <a:extLst>
                  <a:ext uri="{0D108BD9-81ED-4DB2-BD59-A6C34878D82A}">
                    <a16:rowId xmlns:a16="http://schemas.microsoft.com/office/drawing/2014/main" val="10000"/>
                  </a:ext>
                </a:extLst>
              </a:tr>
              <a:tr h="370840">
                <a:tc>
                  <a:txBody>
                    <a:bodyPr/>
                    <a:lstStyle/>
                    <a:p>
                      <a:endParaRPr lang="id-ID"/>
                    </a:p>
                  </a:txBody>
                  <a:tcPr/>
                </a:tc>
                <a:tc>
                  <a:txBody>
                    <a:bodyPr/>
                    <a:lstStyle/>
                    <a:p>
                      <a:endParaRPr lang="id-ID" dirty="0"/>
                    </a:p>
                  </a:txBody>
                  <a:tcPr/>
                </a:tc>
                <a:tc>
                  <a:txBody>
                    <a:bodyPr/>
                    <a:lstStyle/>
                    <a:p>
                      <a:endParaRPr lang="id-ID" dirty="0"/>
                    </a:p>
                  </a:txBody>
                  <a:tcPr/>
                </a:tc>
                <a:extLst>
                  <a:ext uri="{0D108BD9-81ED-4DB2-BD59-A6C34878D82A}">
                    <a16:rowId xmlns:a16="http://schemas.microsoft.com/office/drawing/2014/main" val="10001"/>
                  </a:ext>
                </a:extLst>
              </a:tr>
            </a:tbl>
          </a:graphicData>
        </a:graphic>
      </p:graphicFrame>
      <p:sp>
        <p:nvSpPr>
          <p:cNvPr id="11" name="TextBox 10"/>
          <p:cNvSpPr txBox="1"/>
          <p:nvPr/>
        </p:nvSpPr>
        <p:spPr>
          <a:xfrm>
            <a:off x="5994167" y="4469559"/>
            <a:ext cx="1646605" cy="369332"/>
          </a:xfrm>
          <a:prstGeom prst="rect">
            <a:avLst/>
          </a:prstGeom>
          <a:noFill/>
        </p:spPr>
        <p:txBody>
          <a:bodyPr wrap="none" rtlCol="0">
            <a:spAutoFit/>
          </a:bodyPr>
          <a:lstStyle/>
          <a:p>
            <a:r>
              <a:rPr lang="id-ID" dirty="0">
                <a:solidFill>
                  <a:prstClr val="black"/>
                </a:solidFill>
                <a:latin typeface="Century Gothic"/>
              </a:rPr>
              <a:t>Tabel Course</a:t>
            </a:r>
          </a:p>
        </p:txBody>
      </p:sp>
      <p:graphicFrame>
        <p:nvGraphicFramePr>
          <p:cNvPr id="12" name="Content Placeholder 4"/>
          <p:cNvGraphicFramePr>
            <a:graphicFrameLocks/>
          </p:cNvGraphicFramePr>
          <p:nvPr/>
        </p:nvGraphicFramePr>
        <p:xfrm>
          <a:off x="3262368" y="6071696"/>
          <a:ext cx="4849857" cy="741680"/>
        </p:xfrm>
        <a:graphic>
          <a:graphicData uri="http://schemas.openxmlformats.org/drawingml/2006/table">
            <a:tbl>
              <a:tblPr firstRow="1" bandRow="1">
                <a:tableStyleId>{5940675A-B579-460E-94D1-54222C63F5DA}</a:tableStyleId>
              </a:tblPr>
              <a:tblGrid>
                <a:gridCol w="984568">
                  <a:extLst>
                    <a:ext uri="{9D8B030D-6E8A-4147-A177-3AD203B41FA5}">
                      <a16:colId xmlns:a16="http://schemas.microsoft.com/office/drawing/2014/main" val="20000"/>
                    </a:ext>
                  </a:extLst>
                </a:gridCol>
                <a:gridCol w="1276668">
                  <a:extLst>
                    <a:ext uri="{9D8B030D-6E8A-4147-A177-3AD203B41FA5}">
                      <a16:colId xmlns:a16="http://schemas.microsoft.com/office/drawing/2014/main" val="20001"/>
                    </a:ext>
                  </a:extLst>
                </a:gridCol>
                <a:gridCol w="1130978">
                  <a:extLst>
                    <a:ext uri="{9D8B030D-6E8A-4147-A177-3AD203B41FA5}">
                      <a16:colId xmlns:a16="http://schemas.microsoft.com/office/drawing/2014/main" val="20002"/>
                    </a:ext>
                  </a:extLst>
                </a:gridCol>
                <a:gridCol w="1457643">
                  <a:extLst>
                    <a:ext uri="{9D8B030D-6E8A-4147-A177-3AD203B41FA5}">
                      <a16:colId xmlns:a16="http://schemas.microsoft.com/office/drawing/2014/main" val="20003"/>
                    </a:ext>
                  </a:extLst>
                </a:gridCol>
              </a:tblGrid>
              <a:tr h="370840">
                <a:tc>
                  <a:txBody>
                    <a:bodyPr/>
                    <a:lstStyle/>
                    <a:p>
                      <a:r>
                        <a:rPr lang="id-ID" b="1" u="sng" dirty="0"/>
                        <a:t>studno</a:t>
                      </a:r>
                    </a:p>
                  </a:txBody>
                  <a:tcPr/>
                </a:tc>
                <a:tc>
                  <a:txBody>
                    <a:bodyPr/>
                    <a:lstStyle/>
                    <a:p>
                      <a:r>
                        <a:rPr lang="id-ID" b="1" u="sng" dirty="0"/>
                        <a:t>courseno</a:t>
                      </a:r>
                      <a:endParaRPr lang="id-ID" b="1" dirty="0"/>
                    </a:p>
                  </a:txBody>
                  <a:tcPr/>
                </a:tc>
                <a:tc>
                  <a:txBody>
                    <a:bodyPr/>
                    <a:lstStyle/>
                    <a:p>
                      <a:r>
                        <a:rPr lang="id-ID" b="1" dirty="0"/>
                        <a:t>labmark</a:t>
                      </a:r>
                    </a:p>
                  </a:txBody>
                  <a:tcPr/>
                </a:tc>
                <a:tc>
                  <a:txBody>
                    <a:bodyPr/>
                    <a:lstStyle/>
                    <a:p>
                      <a:r>
                        <a:rPr lang="id-ID" b="1" dirty="0"/>
                        <a:t>exammark</a:t>
                      </a:r>
                    </a:p>
                  </a:txBody>
                  <a:tcPr/>
                </a:tc>
                <a:extLst>
                  <a:ext uri="{0D108BD9-81ED-4DB2-BD59-A6C34878D82A}">
                    <a16:rowId xmlns:a16="http://schemas.microsoft.com/office/drawing/2014/main" val="10000"/>
                  </a:ext>
                </a:extLst>
              </a:tr>
              <a:tr h="370840">
                <a:tc>
                  <a:txBody>
                    <a:bodyPr/>
                    <a:lstStyle/>
                    <a:p>
                      <a:endParaRPr lang="id-ID"/>
                    </a:p>
                  </a:txBody>
                  <a:tcPr/>
                </a:tc>
                <a:tc>
                  <a:txBody>
                    <a:bodyPr/>
                    <a:lstStyle/>
                    <a:p>
                      <a:endParaRPr lang="id-ID" dirty="0"/>
                    </a:p>
                  </a:txBody>
                  <a:tcPr/>
                </a:tc>
                <a:tc>
                  <a:txBody>
                    <a:bodyPr/>
                    <a:lstStyle/>
                    <a:p>
                      <a:endParaRPr lang="id-ID" dirty="0"/>
                    </a:p>
                  </a:txBody>
                  <a:tcPr/>
                </a:tc>
                <a:tc>
                  <a:txBody>
                    <a:bodyPr/>
                    <a:lstStyle/>
                    <a:p>
                      <a:endParaRPr lang="id-ID" dirty="0"/>
                    </a:p>
                  </a:txBody>
                  <a:tcPr/>
                </a:tc>
                <a:extLst>
                  <a:ext uri="{0D108BD9-81ED-4DB2-BD59-A6C34878D82A}">
                    <a16:rowId xmlns:a16="http://schemas.microsoft.com/office/drawing/2014/main" val="10001"/>
                  </a:ext>
                </a:extLst>
              </a:tr>
            </a:tbl>
          </a:graphicData>
        </a:graphic>
      </p:graphicFrame>
      <p:sp>
        <p:nvSpPr>
          <p:cNvPr id="13" name="TextBox 12"/>
          <p:cNvSpPr txBox="1"/>
          <p:nvPr/>
        </p:nvSpPr>
        <p:spPr>
          <a:xfrm>
            <a:off x="3262367" y="5627206"/>
            <a:ext cx="1721946" cy="369332"/>
          </a:xfrm>
          <a:prstGeom prst="rect">
            <a:avLst/>
          </a:prstGeom>
          <a:noFill/>
        </p:spPr>
        <p:txBody>
          <a:bodyPr wrap="none" rtlCol="0">
            <a:spAutoFit/>
          </a:bodyPr>
          <a:lstStyle/>
          <a:p>
            <a:r>
              <a:rPr lang="id-ID" dirty="0">
                <a:solidFill>
                  <a:prstClr val="black"/>
                </a:solidFill>
                <a:latin typeface="Century Gothic"/>
              </a:rPr>
              <a:t>Tabel Student</a:t>
            </a:r>
          </a:p>
        </p:txBody>
      </p:sp>
      <p:sp>
        <p:nvSpPr>
          <p:cNvPr id="14" name="TextBox 13"/>
          <p:cNvSpPr txBox="1"/>
          <p:nvPr/>
        </p:nvSpPr>
        <p:spPr>
          <a:xfrm>
            <a:off x="2279576" y="1702550"/>
            <a:ext cx="7272808" cy="646331"/>
          </a:xfrm>
          <a:prstGeom prst="rect">
            <a:avLst/>
          </a:prstGeom>
          <a:noFill/>
          <a:ln>
            <a:solidFill>
              <a:srgbClr val="FF0000"/>
            </a:solidFill>
          </a:ln>
        </p:spPr>
        <p:txBody>
          <a:bodyPr wrap="square" rtlCol="0">
            <a:spAutoFit/>
          </a:bodyPr>
          <a:lstStyle/>
          <a:p>
            <a:r>
              <a:rPr lang="id-ID" sz="1200" dirty="0">
                <a:solidFill>
                  <a:prstClr val="black"/>
                </a:solidFill>
                <a:latin typeface="Century Gothic"/>
              </a:rPr>
              <a:t>Relasi </a:t>
            </a:r>
            <a:r>
              <a:rPr lang="id-ID" sz="1200" i="1" dirty="0">
                <a:solidFill>
                  <a:prstClr val="black"/>
                </a:solidFill>
                <a:latin typeface="Century Gothic"/>
              </a:rPr>
              <a:t>manyto many</a:t>
            </a:r>
            <a:r>
              <a:rPr lang="id-ID" sz="1200" dirty="0">
                <a:solidFill>
                  <a:prstClr val="black"/>
                </a:solidFill>
                <a:latin typeface="Century Gothic"/>
              </a:rPr>
              <a:t> yang menghubungkan 2 buah himpunan entitas, akan diwujdukan dalam betuk tabel  khusus yang memiliki </a:t>
            </a:r>
            <a:r>
              <a:rPr lang="id-ID" sz="1200" i="1" dirty="0">
                <a:solidFill>
                  <a:prstClr val="black"/>
                </a:solidFill>
                <a:latin typeface="Century Gothic"/>
              </a:rPr>
              <a:t>field</a:t>
            </a:r>
            <a:r>
              <a:rPr lang="id-ID" sz="1200" dirty="0">
                <a:solidFill>
                  <a:prstClr val="black"/>
                </a:solidFill>
                <a:latin typeface="Century Gothic"/>
              </a:rPr>
              <a:t> (</a:t>
            </a:r>
            <a:r>
              <a:rPr lang="id-ID" sz="1200" i="1" dirty="0">
                <a:solidFill>
                  <a:prstClr val="black"/>
                </a:solidFill>
                <a:latin typeface="Century Gothic"/>
              </a:rPr>
              <a:t>foreign key</a:t>
            </a:r>
            <a:r>
              <a:rPr lang="id-ID" sz="1200" dirty="0">
                <a:solidFill>
                  <a:prstClr val="black"/>
                </a:solidFill>
                <a:latin typeface="Century Gothic"/>
              </a:rPr>
              <a:t>) yang berasal dari </a:t>
            </a:r>
            <a:r>
              <a:rPr lang="id-ID" sz="1200" i="1" dirty="0">
                <a:solidFill>
                  <a:prstClr val="black"/>
                </a:solidFill>
                <a:latin typeface="Century Gothic"/>
              </a:rPr>
              <a:t>key-key</a:t>
            </a:r>
            <a:r>
              <a:rPr lang="id-ID" sz="1200" dirty="0">
                <a:solidFill>
                  <a:prstClr val="black"/>
                </a:solidFill>
                <a:latin typeface="Century Gothic"/>
              </a:rPr>
              <a:t> himpunan entitas yang dihuungkan</a:t>
            </a:r>
          </a:p>
        </p:txBody>
      </p:sp>
    </p:spTree>
    <p:extLst>
      <p:ext uri="{BB962C8B-B14F-4D97-AF65-F5344CB8AC3E}">
        <p14:creationId xmlns:p14="http://schemas.microsoft.com/office/powerpoint/2010/main" val="21345694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Entitas lemah</a:t>
            </a:r>
          </a:p>
        </p:txBody>
      </p:sp>
      <p:sp>
        <p:nvSpPr>
          <p:cNvPr id="4" name="Slide Number Placeholder 3"/>
          <p:cNvSpPr>
            <a:spLocks noGrp="1"/>
          </p:cNvSpPr>
          <p:nvPr>
            <p:ph type="sldNum" sz="quarter" idx="12"/>
          </p:nvPr>
        </p:nvSpPr>
        <p:spPr/>
        <p:txBody>
          <a:bodyPr/>
          <a:lstStyle/>
          <a:p>
            <a:fld id="{C5D243CA-806E-402E-87EA-B001B6507DFC}" type="slidenum">
              <a:rPr lang="id-ID">
                <a:solidFill>
                  <a:srgbClr val="2F5897"/>
                </a:solidFill>
                <a:latin typeface="Century Gothic"/>
              </a:rPr>
              <a:pPr/>
              <a:t>28</a:t>
            </a:fld>
            <a:endParaRPr lang="id-ID">
              <a:solidFill>
                <a:srgbClr val="2F5897"/>
              </a:solidFill>
              <a:latin typeface="Century Gothic"/>
            </a:endParaRP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552" y="2348880"/>
            <a:ext cx="6696744" cy="1952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7" name="Content Placeholder 4"/>
          <p:cNvGraphicFramePr>
            <a:graphicFrameLocks/>
          </p:cNvGraphicFramePr>
          <p:nvPr/>
        </p:nvGraphicFramePr>
        <p:xfrm>
          <a:off x="2207568" y="4725145"/>
          <a:ext cx="2615248" cy="1216975"/>
        </p:xfrm>
        <a:graphic>
          <a:graphicData uri="http://schemas.openxmlformats.org/drawingml/2006/table">
            <a:tbl>
              <a:tblPr firstRow="1" bandRow="1">
                <a:tableStyleId>{5940675A-B579-460E-94D1-54222C63F5DA}</a:tableStyleId>
              </a:tblPr>
              <a:tblGrid>
                <a:gridCol w="1108393">
                  <a:extLst>
                    <a:ext uri="{9D8B030D-6E8A-4147-A177-3AD203B41FA5}">
                      <a16:colId xmlns:a16="http://schemas.microsoft.com/office/drawing/2014/main" val="20000"/>
                    </a:ext>
                  </a:extLst>
                </a:gridCol>
                <a:gridCol w="1506855">
                  <a:extLst>
                    <a:ext uri="{9D8B030D-6E8A-4147-A177-3AD203B41FA5}">
                      <a16:colId xmlns:a16="http://schemas.microsoft.com/office/drawing/2014/main" val="20001"/>
                    </a:ext>
                  </a:extLst>
                </a:gridCol>
              </a:tblGrid>
              <a:tr h="475295">
                <a:tc>
                  <a:txBody>
                    <a:bodyPr/>
                    <a:lstStyle/>
                    <a:p>
                      <a:r>
                        <a:rPr lang="id-ID" b="1" u="sng" dirty="0"/>
                        <a:t>name</a:t>
                      </a:r>
                    </a:p>
                  </a:txBody>
                  <a:tcPr/>
                </a:tc>
                <a:tc>
                  <a:txBody>
                    <a:bodyPr/>
                    <a:lstStyle/>
                    <a:p>
                      <a:r>
                        <a:rPr lang="id-ID" b="1" u="none" dirty="0"/>
                        <a:t>address</a:t>
                      </a:r>
                    </a:p>
                  </a:txBody>
                  <a:tcPr/>
                </a:tc>
                <a:extLst>
                  <a:ext uri="{0D108BD9-81ED-4DB2-BD59-A6C34878D82A}">
                    <a16:rowId xmlns:a16="http://schemas.microsoft.com/office/drawing/2014/main" val="10000"/>
                  </a:ext>
                </a:extLst>
              </a:tr>
              <a:tr h="370840">
                <a:tc>
                  <a:txBody>
                    <a:bodyPr/>
                    <a:lstStyle/>
                    <a:p>
                      <a:endParaRPr lang="id-ID"/>
                    </a:p>
                  </a:txBody>
                  <a:tcPr/>
                </a:tc>
                <a:tc>
                  <a:txBody>
                    <a:bodyPr/>
                    <a:lstStyle/>
                    <a:p>
                      <a:endParaRPr lang="id-ID" dirty="0"/>
                    </a:p>
                  </a:txBody>
                  <a:tcPr/>
                </a:tc>
                <a:extLst>
                  <a:ext uri="{0D108BD9-81ED-4DB2-BD59-A6C34878D82A}">
                    <a16:rowId xmlns:a16="http://schemas.microsoft.com/office/drawing/2014/main" val="10001"/>
                  </a:ext>
                </a:extLst>
              </a:tr>
              <a:tr h="370840">
                <a:tc>
                  <a:txBody>
                    <a:bodyPr/>
                    <a:lstStyle/>
                    <a:p>
                      <a:endParaRPr lang="id-ID"/>
                    </a:p>
                  </a:txBody>
                  <a:tcPr/>
                </a:tc>
                <a:tc>
                  <a:txBody>
                    <a:bodyPr/>
                    <a:lstStyle/>
                    <a:p>
                      <a:endParaRPr lang="id-ID" dirty="0"/>
                    </a:p>
                  </a:txBody>
                  <a:tcPr/>
                </a:tc>
                <a:extLst>
                  <a:ext uri="{0D108BD9-81ED-4DB2-BD59-A6C34878D82A}">
                    <a16:rowId xmlns:a16="http://schemas.microsoft.com/office/drawing/2014/main" val="10002"/>
                  </a:ext>
                </a:extLst>
              </a:tr>
            </a:tbl>
          </a:graphicData>
        </a:graphic>
      </p:graphicFrame>
      <p:sp>
        <p:nvSpPr>
          <p:cNvPr id="8" name="TextBox 7"/>
          <p:cNvSpPr txBox="1"/>
          <p:nvPr/>
        </p:nvSpPr>
        <p:spPr>
          <a:xfrm>
            <a:off x="2207569" y="4336343"/>
            <a:ext cx="1816523" cy="369332"/>
          </a:xfrm>
          <a:prstGeom prst="rect">
            <a:avLst/>
          </a:prstGeom>
          <a:noFill/>
        </p:spPr>
        <p:txBody>
          <a:bodyPr wrap="none" rtlCol="0">
            <a:spAutoFit/>
          </a:bodyPr>
          <a:lstStyle/>
          <a:p>
            <a:r>
              <a:rPr lang="id-ID" dirty="0">
                <a:solidFill>
                  <a:prstClr val="black"/>
                </a:solidFill>
                <a:latin typeface="Century Gothic"/>
              </a:rPr>
              <a:t>Tabel Buildings</a:t>
            </a:r>
          </a:p>
        </p:txBody>
      </p:sp>
      <p:graphicFrame>
        <p:nvGraphicFramePr>
          <p:cNvPr id="9" name="Content Placeholder 4"/>
          <p:cNvGraphicFramePr>
            <a:graphicFrameLocks/>
          </p:cNvGraphicFramePr>
          <p:nvPr/>
        </p:nvGraphicFramePr>
        <p:xfrm>
          <a:off x="5447929" y="4743105"/>
          <a:ext cx="3245803" cy="1010920"/>
        </p:xfrm>
        <a:graphic>
          <a:graphicData uri="http://schemas.openxmlformats.org/drawingml/2006/table">
            <a:tbl>
              <a:tblPr firstRow="1" bandRow="1">
                <a:tableStyleId>{5940675A-B579-460E-94D1-54222C63F5DA}</a:tableStyleId>
              </a:tblPr>
              <a:tblGrid>
                <a:gridCol w="894080">
                  <a:extLst>
                    <a:ext uri="{9D8B030D-6E8A-4147-A177-3AD203B41FA5}">
                      <a16:colId xmlns:a16="http://schemas.microsoft.com/office/drawing/2014/main" val="20000"/>
                    </a:ext>
                  </a:extLst>
                </a:gridCol>
                <a:gridCol w="1103630">
                  <a:extLst>
                    <a:ext uri="{9D8B030D-6E8A-4147-A177-3AD203B41FA5}">
                      <a16:colId xmlns:a16="http://schemas.microsoft.com/office/drawing/2014/main" val="20001"/>
                    </a:ext>
                  </a:extLst>
                </a:gridCol>
                <a:gridCol w="1248093">
                  <a:extLst>
                    <a:ext uri="{9D8B030D-6E8A-4147-A177-3AD203B41FA5}">
                      <a16:colId xmlns:a16="http://schemas.microsoft.com/office/drawing/2014/main" val="20002"/>
                    </a:ext>
                  </a:extLst>
                </a:gridCol>
              </a:tblGrid>
              <a:tr h="4752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b="1" u="sng" dirty="0"/>
                        <a:t>name</a:t>
                      </a:r>
                    </a:p>
                    <a:p>
                      <a:endParaRPr lang="id-ID" b="1" u="sng" dirty="0"/>
                    </a:p>
                  </a:txBody>
                  <a:tcPr>
                    <a:solidFill>
                      <a:schemeClr val="bg1">
                        <a:lumMod val="85000"/>
                      </a:schemeClr>
                    </a:solidFill>
                  </a:tcPr>
                </a:tc>
                <a:tc>
                  <a:txBody>
                    <a:bodyPr/>
                    <a:lstStyle/>
                    <a:p>
                      <a:r>
                        <a:rPr lang="id-ID" b="1" u="none" dirty="0"/>
                        <a:t>number</a:t>
                      </a:r>
                    </a:p>
                  </a:txBody>
                  <a:tcPr/>
                </a:tc>
                <a:tc>
                  <a:txBody>
                    <a:bodyPr/>
                    <a:lstStyle/>
                    <a:p>
                      <a:r>
                        <a:rPr lang="id-ID" b="1" u="none" dirty="0"/>
                        <a:t>capacity</a:t>
                      </a:r>
                    </a:p>
                  </a:txBody>
                  <a:tcPr/>
                </a:tc>
                <a:extLst>
                  <a:ext uri="{0D108BD9-81ED-4DB2-BD59-A6C34878D82A}">
                    <a16:rowId xmlns:a16="http://schemas.microsoft.com/office/drawing/2014/main" val="10000"/>
                  </a:ext>
                </a:extLst>
              </a:tr>
              <a:tr h="370840">
                <a:tc>
                  <a:txBody>
                    <a:bodyPr/>
                    <a:lstStyle/>
                    <a:p>
                      <a:endParaRPr lang="id-ID" dirty="0"/>
                    </a:p>
                  </a:txBody>
                  <a:tcPr>
                    <a:solidFill>
                      <a:schemeClr val="bg1">
                        <a:lumMod val="85000"/>
                      </a:schemeClr>
                    </a:solidFill>
                  </a:tcPr>
                </a:tc>
                <a:tc>
                  <a:txBody>
                    <a:bodyPr/>
                    <a:lstStyle/>
                    <a:p>
                      <a:endParaRPr lang="id-ID"/>
                    </a:p>
                  </a:txBody>
                  <a:tcPr/>
                </a:tc>
                <a:tc>
                  <a:txBody>
                    <a:bodyPr/>
                    <a:lstStyle/>
                    <a:p>
                      <a:endParaRPr lang="id-ID" dirty="0"/>
                    </a:p>
                  </a:txBody>
                  <a:tcPr/>
                </a:tc>
                <a:extLst>
                  <a:ext uri="{0D108BD9-81ED-4DB2-BD59-A6C34878D82A}">
                    <a16:rowId xmlns:a16="http://schemas.microsoft.com/office/drawing/2014/main" val="10001"/>
                  </a:ext>
                </a:extLst>
              </a:tr>
            </a:tbl>
          </a:graphicData>
        </a:graphic>
      </p:graphicFrame>
      <p:sp>
        <p:nvSpPr>
          <p:cNvPr id="10" name="TextBox 9"/>
          <p:cNvSpPr txBox="1"/>
          <p:nvPr/>
        </p:nvSpPr>
        <p:spPr>
          <a:xfrm>
            <a:off x="5447929" y="4354304"/>
            <a:ext cx="1604927" cy="369332"/>
          </a:xfrm>
          <a:prstGeom prst="rect">
            <a:avLst/>
          </a:prstGeom>
          <a:noFill/>
        </p:spPr>
        <p:txBody>
          <a:bodyPr wrap="none" rtlCol="0">
            <a:spAutoFit/>
          </a:bodyPr>
          <a:lstStyle/>
          <a:p>
            <a:r>
              <a:rPr lang="id-ID" dirty="0">
                <a:solidFill>
                  <a:prstClr val="black"/>
                </a:solidFill>
                <a:latin typeface="Century Gothic"/>
              </a:rPr>
              <a:t>Tabel Rooms</a:t>
            </a:r>
          </a:p>
        </p:txBody>
      </p:sp>
      <p:sp>
        <p:nvSpPr>
          <p:cNvPr id="12" name="TextBox 11"/>
          <p:cNvSpPr txBox="1"/>
          <p:nvPr/>
        </p:nvSpPr>
        <p:spPr>
          <a:xfrm>
            <a:off x="2279576" y="1702550"/>
            <a:ext cx="7272808" cy="461665"/>
          </a:xfrm>
          <a:prstGeom prst="rect">
            <a:avLst/>
          </a:prstGeom>
          <a:noFill/>
          <a:ln>
            <a:solidFill>
              <a:srgbClr val="FF0000"/>
            </a:solidFill>
          </a:ln>
        </p:spPr>
        <p:txBody>
          <a:bodyPr wrap="square" rtlCol="0">
            <a:spAutoFit/>
          </a:bodyPr>
          <a:lstStyle/>
          <a:p>
            <a:r>
              <a:rPr lang="id-ID" sz="1200" dirty="0">
                <a:solidFill>
                  <a:prstClr val="black"/>
                </a:solidFill>
                <a:latin typeface="Century Gothic"/>
              </a:rPr>
              <a:t>Penggunaan Himpunan Entitas Lemah (</a:t>
            </a:r>
            <a:r>
              <a:rPr lang="id-ID" sz="1200" i="1" dirty="0">
                <a:solidFill>
                  <a:prstClr val="black"/>
                </a:solidFill>
                <a:latin typeface="Century Gothic"/>
              </a:rPr>
              <a:t>Weak  Entity Sets</a:t>
            </a:r>
            <a:r>
              <a:rPr lang="id-ID" sz="1200" dirty="0">
                <a:solidFill>
                  <a:prstClr val="black"/>
                </a:solidFill>
                <a:latin typeface="Century Gothic"/>
              </a:rPr>
              <a:t>) dan Sub-Entitas dalam Diagram </a:t>
            </a:r>
          </a:p>
          <a:p>
            <a:r>
              <a:rPr lang="id-ID" sz="1200" dirty="0">
                <a:solidFill>
                  <a:prstClr val="black"/>
                </a:solidFill>
                <a:latin typeface="Century Gothic"/>
              </a:rPr>
              <a:t>E-R diterapkan dalam bentuk tabel sebagaimana Himpunan Entitas Kuat (</a:t>
            </a:r>
            <a:r>
              <a:rPr lang="id-ID" sz="1200" i="1" dirty="0">
                <a:solidFill>
                  <a:prstClr val="black"/>
                </a:solidFill>
                <a:latin typeface="Century Gothic"/>
              </a:rPr>
              <a:t>Strong Entity Sets</a:t>
            </a:r>
            <a:r>
              <a:rPr lang="id-ID" sz="1200" dirty="0">
                <a:solidFill>
                  <a:prstClr val="black"/>
                </a:solidFill>
                <a:latin typeface="Century Gothic"/>
              </a:rPr>
              <a:t>)</a:t>
            </a:r>
          </a:p>
        </p:txBody>
      </p:sp>
    </p:spTree>
    <p:extLst>
      <p:ext uri="{BB962C8B-B14F-4D97-AF65-F5344CB8AC3E}">
        <p14:creationId xmlns:p14="http://schemas.microsoft.com/office/powerpoint/2010/main" val="34259054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2800" dirty="0"/>
              <a:t>Relasi tunggal (Unary relation)</a:t>
            </a:r>
          </a:p>
        </p:txBody>
      </p:sp>
      <p:sp>
        <p:nvSpPr>
          <p:cNvPr id="4" name="Slide Number Placeholder 3"/>
          <p:cNvSpPr>
            <a:spLocks noGrp="1"/>
          </p:cNvSpPr>
          <p:nvPr>
            <p:ph type="sldNum" sz="quarter" idx="12"/>
          </p:nvPr>
        </p:nvSpPr>
        <p:spPr/>
        <p:txBody>
          <a:bodyPr/>
          <a:lstStyle/>
          <a:p>
            <a:fld id="{C5D243CA-806E-402E-87EA-B001B6507DFC}" type="slidenum">
              <a:rPr lang="id-ID">
                <a:solidFill>
                  <a:srgbClr val="2F5897"/>
                </a:solidFill>
                <a:latin typeface="Century Gothic"/>
              </a:rPr>
              <a:pPr/>
              <a:t>29</a:t>
            </a:fld>
            <a:endParaRPr lang="id-ID">
              <a:solidFill>
                <a:srgbClr val="2F5897"/>
              </a:solidFill>
              <a:latin typeface="Century Gothic"/>
            </a:endParaRPr>
          </a:p>
        </p:txBody>
      </p:sp>
      <p:grpSp>
        <p:nvGrpSpPr>
          <p:cNvPr id="5" name="Group 4"/>
          <p:cNvGrpSpPr/>
          <p:nvPr/>
        </p:nvGrpSpPr>
        <p:grpSpPr>
          <a:xfrm>
            <a:off x="1524000" y="2420888"/>
            <a:ext cx="4104456" cy="2891776"/>
            <a:chOff x="1979712" y="1628800"/>
            <a:chExt cx="4104456" cy="2891776"/>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1628800"/>
              <a:ext cx="4104456" cy="2891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3779912" y="2780928"/>
              <a:ext cx="236168" cy="28803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id-ID" sz="1400" dirty="0">
                  <a:solidFill>
                    <a:prstClr val="black"/>
                  </a:solidFill>
                  <a:latin typeface="Century Gothic"/>
                </a:rPr>
                <a:t>1</a:t>
              </a:r>
            </a:p>
          </p:txBody>
        </p:sp>
        <p:sp>
          <p:nvSpPr>
            <p:cNvPr id="7" name="Rectangle 6"/>
            <p:cNvSpPr/>
            <p:nvPr/>
          </p:nvSpPr>
          <p:spPr>
            <a:xfrm>
              <a:off x="5055912" y="2780928"/>
              <a:ext cx="236168" cy="28803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id-ID" sz="1400" dirty="0">
                  <a:solidFill>
                    <a:prstClr val="black"/>
                  </a:solidFill>
                  <a:latin typeface="Century Gothic"/>
                </a:rPr>
                <a:t>N</a:t>
              </a:r>
            </a:p>
          </p:txBody>
        </p:sp>
      </p:grpSp>
      <p:graphicFrame>
        <p:nvGraphicFramePr>
          <p:cNvPr id="9" name="Content Placeholder 4"/>
          <p:cNvGraphicFramePr>
            <a:graphicFrameLocks/>
          </p:cNvGraphicFramePr>
          <p:nvPr/>
        </p:nvGraphicFramePr>
        <p:xfrm>
          <a:off x="6096000" y="3118409"/>
          <a:ext cx="4195128" cy="1010920"/>
        </p:xfrm>
        <a:graphic>
          <a:graphicData uri="http://schemas.openxmlformats.org/drawingml/2006/table">
            <a:tbl>
              <a:tblPr firstRow="1" bandRow="1">
                <a:tableStyleId>{5940675A-B579-460E-94D1-54222C63F5DA}</a:tableStyleId>
              </a:tblPr>
              <a:tblGrid>
                <a:gridCol w="1108393">
                  <a:extLst>
                    <a:ext uri="{9D8B030D-6E8A-4147-A177-3AD203B41FA5}">
                      <a16:colId xmlns:a16="http://schemas.microsoft.com/office/drawing/2014/main" val="20000"/>
                    </a:ext>
                  </a:extLst>
                </a:gridCol>
                <a:gridCol w="1506855">
                  <a:extLst>
                    <a:ext uri="{9D8B030D-6E8A-4147-A177-3AD203B41FA5}">
                      <a16:colId xmlns:a16="http://schemas.microsoft.com/office/drawing/2014/main" val="20001"/>
                    </a:ext>
                  </a:extLst>
                </a:gridCol>
                <a:gridCol w="1579880">
                  <a:extLst>
                    <a:ext uri="{9D8B030D-6E8A-4147-A177-3AD203B41FA5}">
                      <a16:colId xmlns:a16="http://schemas.microsoft.com/office/drawing/2014/main" val="20002"/>
                    </a:ext>
                  </a:extLst>
                </a:gridCol>
              </a:tblGrid>
              <a:tr h="475295">
                <a:tc>
                  <a:txBody>
                    <a:bodyPr/>
                    <a:lstStyle/>
                    <a:p>
                      <a:r>
                        <a:rPr lang="id-ID" b="1" u="sng" dirty="0"/>
                        <a:t>name</a:t>
                      </a:r>
                    </a:p>
                  </a:txBody>
                  <a:tcPr/>
                </a:tc>
                <a:tc>
                  <a:txBody>
                    <a:bodyPr/>
                    <a:lstStyle/>
                    <a:p>
                      <a:r>
                        <a:rPr lang="id-ID" b="1" u="sng" dirty="0"/>
                        <a:t>roomno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b="1" u="none" dirty="0"/>
                        <a:t>appraiserno</a:t>
                      </a:r>
                    </a:p>
                    <a:p>
                      <a:endParaRPr lang="id-ID" b="1" u="sng" dirty="0"/>
                    </a:p>
                  </a:txBody>
                  <a:tcPr/>
                </a:tc>
                <a:extLst>
                  <a:ext uri="{0D108BD9-81ED-4DB2-BD59-A6C34878D82A}">
                    <a16:rowId xmlns:a16="http://schemas.microsoft.com/office/drawing/2014/main" val="10000"/>
                  </a:ext>
                </a:extLst>
              </a:tr>
              <a:tr h="370840">
                <a:tc>
                  <a:txBody>
                    <a:bodyPr/>
                    <a:lstStyle/>
                    <a:p>
                      <a:endParaRPr lang="id-ID"/>
                    </a:p>
                  </a:txBody>
                  <a:tcPr/>
                </a:tc>
                <a:tc>
                  <a:txBody>
                    <a:bodyPr/>
                    <a:lstStyle/>
                    <a:p>
                      <a:endParaRPr lang="id-ID" dirty="0"/>
                    </a:p>
                  </a:txBody>
                  <a:tcPr/>
                </a:tc>
                <a:tc>
                  <a:txBody>
                    <a:bodyPr/>
                    <a:lstStyle/>
                    <a:p>
                      <a:endParaRPr lang="id-ID" dirty="0"/>
                    </a:p>
                  </a:txBody>
                  <a:tcPr/>
                </a:tc>
                <a:extLst>
                  <a:ext uri="{0D108BD9-81ED-4DB2-BD59-A6C34878D82A}">
                    <a16:rowId xmlns:a16="http://schemas.microsoft.com/office/drawing/2014/main" val="10001"/>
                  </a:ext>
                </a:extLst>
              </a:tr>
            </a:tbl>
          </a:graphicData>
        </a:graphic>
      </p:graphicFrame>
      <p:sp>
        <p:nvSpPr>
          <p:cNvPr id="10" name="TextBox 9"/>
          <p:cNvSpPr txBox="1"/>
          <p:nvPr/>
        </p:nvSpPr>
        <p:spPr>
          <a:xfrm>
            <a:off x="6096000" y="2729608"/>
            <a:ext cx="1353256" cy="369332"/>
          </a:xfrm>
          <a:prstGeom prst="rect">
            <a:avLst/>
          </a:prstGeom>
          <a:noFill/>
        </p:spPr>
        <p:txBody>
          <a:bodyPr wrap="none" rtlCol="0">
            <a:spAutoFit/>
          </a:bodyPr>
          <a:lstStyle/>
          <a:p>
            <a:r>
              <a:rPr lang="id-ID" dirty="0">
                <a:solidFill>
                  <a:prstClr val="black"/>
                </a:solidFill>
                <a:latin typeface="Century Gothic"/>
              </a:rPr>
              <a:t>Tabel Staff</a:t>
            </a:r>
          </a:p>
        </p:txBody>
      </p:sp>
      <p:sp>
        <p:nvSpPr>
          <p:cNvPr id="12" name="Down Arrow 11"/>
          <p:cNvSpPr/>
          <p:nvPr/>
        </p:nvSpPr>
        <p:spPr>
          <a:xfrm rot="16200000">
            <a:off x="5175084" y="3156875"/>
            <a:ext cx="648790" cy="760994"/>
          </a:xfrm>
          <a:prstGeom prst="down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id-ID">
              <a:solidFill>
                <a:prstClr val="black"/>
              </a:solidFill>
              <a:latin typeface="Century Gothic"/>
            </a:endParaRPr>
          </a:p>
        </p:txBody>
      </p:sp>
      <p:sp>
        <p:nvSpPr>
          <p:cNvPr id="13" name="TextBox 12"/>
          <p:cNvSpPr txBox="1"/>
          <p:nvPr/>
        </p:nvSpPr>
        <p:spPr>
          <a:xfrm>
            <a:off x="2279576" y="1702550"/>
            <a:ext cx="7272808" cy="830997"/>
          </a:xfrm>
          <a:prstGeom prst="rect">
            <a:avLst/>
          </a:prstGeom>
          <a:noFill/>
          <a:ln>
            <a:solidFill>
              <a:srgbClr val="FF0000"/>
            </a:solidFill>
          </a:ln>
        </p:spPr>
        <p:txBody>
          <a:bodyPr wrap="square" rtlCol="0">
            <a:spAutoFit/>
          </a:bodyPr>
          <a:lstStyle/>
          <a:p>
            <a:r>
              <a:rPr lang="id-ID" sz="1200" dirty="0">
                <a:solidFill>
                  <a:prstClr val="black"/>
                </a:solidFill>
                <a:latin typeface="Century Gothic"/>
              </a:rPr>
              <a:t>Penerapan Relasi Tunggal (Unary Relation) dari/ke himpunan entitas yang sama dalam Diagram E-R tergantung pada Derajat Relasinya. Unit Relasi Tunggal dengan Derajat Relasi</a:t>
            </a:r>
          </a:p>
          <a:p>
            <a:r>
              <a:rPr lang="id-ID" sz="1200" dirty="0">
                <a:solidFill>
                  <a:prstClr val="black"/>
                </a:solidFill>
                <a:latin typeface="Century Gothic"/>
              </a:rPr>
              <a:t>satu-ke-banyak dapat diimplementasikan melalui penggunaan field key sebanyak dua kali lipat untuk fungsi yang berbeda.</a:t>
            </a:r>
          </a:p>
        </p:txBody>
      </p:sp>
    </p:spTree>
    <p:extLst>
      <p:ext uri="{BB962C8B-B14F-4D97-AF65-F5344CB8AC3E}">
        <p14:creationId xmlns:p14="http://schemas.microsoft.com/office/powerpoint/2010/main" val="3823771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id-ID" dirty="0"/>
              <a:t>Pokok Bahasan</a:t>
            </a:r>
          </a:p>
        </p:txBody>
      </p:sp>
      <p:sp>
        <p:nvSpPr>
          <p:cNvPr id="3" name="Tampungan Konten 2"/>
          <p:cNvSpPr>
            <a:spLocks noGrp="1"/>
          </p:cNvSpPr>
          <p:nvPr>
            <p:ph idx="1"/>
          </p:nvPr>
        </p:nvSpPr>
        <p:spPr/>
        <p:txBody>
          <a:bodyPr/>
          <a:lstStyle/>
          <a:p>
            <a:r>
              <a:rPr lang="id-ID" dirty="0"/>
              <a:t>Pengertian</a:t>
            </a:r>
          </a:p>
          <a:p>
            <a:r>
              <a:rPr lang="id-ID" dirty="0"/>
              <a:t>Sejarah</a:t>
            </a:r>
          </a:p>
          <a:p>
            <a:r>
              <a:rPr lang="id-ID" dirty="0"/>
              <a:t>Keuntungan</a:t>
            </a:r>
          </a:p>
          <a:p>
            <a:r>
              <a:rPr lang="id-ID" dirty="0"/>
              <a:t>Contoh Model  Relasional</a:t>
            </a:r>
          </a:p>
          <a:p>
            <a:r>
              <a:rPr lang="id-ID" dirty="0"/>
              <a:t>Relational Key</a:t>
            </a:r>
          </a:p>
          <a:p>
            <a:r>
              <a:rPr lang="id-ID" dirty="0"/>
              <a:t>Relational Integrity</a:t>
            </a:r>
          </a:p>
          <a:p>
            <a:r>
              <a:rPr lang="id-ID" dirty="0"/>
              <a:t>Mapping ERD ke Model Relasional</a:t>
            </a:r>
          </a:p>
        </p:txBody>
      </p:sp>
      <p:sp>
        <p:nvSpPr>
          <p:cNvPr id="4" name="Tampungan Nomor Slide 3"/>
          <p:cNvSpPr>
            <a:spLocks noGrp="1"/>
          </p:cNvSpPr>
          <p:nvPr>
            <p:ph type="sldNum" sz="quarter" idx="12"/>
          </p:nvPr>
        </p:nvSpPr>
        <p:spPr/>
        <p:txBody>
          <a:bodyPr/>
          <a:lstStyle/>
          <a:p>
            <a:fld id="{C5D243CA-806E-402E-87EA-B001B6507DFC}" type="slidenum">
              <a:rPr lang="id-ID">
                <a:solidFill>
                  <a:srgbClr val="2F5897"/>
                </a:solidFill>
                <a:latin typeface="Century Gothic"/>
              </a:rPr>
              <a:pPr/>
              <a:t>3</a:t>
            </a:fld>
            <a:endParaRPr lang="id-ID">
              <a:solidFill>
                <a:srgbClr val="2F5897"/>
              </a:solidFill>
              <a:latin typeface="Century Gothic"/>
            </a:endParaRPr>
          </a:p>
        </p:txBody>
      </p:sp>
    </p:spTree>
    <p:extLst>
      <p:ext uri="{BB962C8B-B14F-4D97-AF65-F5344CB8AC3E}">
        <p14:creationId xmlns:p14="http://schemas.microsoft.com/office/powerpoint/2010/main" val="30392089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5BD0C-D1C2-43DC-9177-D02728967859}"/>
              </a:ext>
            </a:extLst>
          </p:cNvPr>
          <p:cNvSpPr>
            <a:spLocks noGrp="1"/>
          </p:cNvSpPr>
          <p:nvPr>
            <p:ph type="title"/>
          </p:nvPr>
        </p:nvSpPr>
        <p:spPr/>
        <p:txBody>
          <a:bodyPr/>
          <a:lstStyle/>
          <a:p>
            <a:endParaRPr lang="en-ID"/>
          </a:p>
        </p:txBody>
      </p:sp>
      <p:sp>
        <p:nvSpPr>
          <p:cNvPr id="4" name="Slide Number Placeholder 3">
            <a:extLst>
              <a:ext uri="{FF2B5EF4-FFF2-40B4-BE49-F238E27FC236}">
                <a16:creationId xmlns:a16="http://schemas.microsoft.com/office/drawing/2014/main" id="{84BA5F63-D58F-4260-82A2-9D8FD2C6D7C2}"/>
              </a:ext>
            </a:extLst>
          </p:cNvPr>
          <p:cNvSpPr>
            <a:spLocks noGrp="1"/>
          </p:cNvSpPr>
          <p:nvPr>
            <p:ph type="sldNum" sz="quarter" idx="12"/>
          </p:nvPr>
        </p:nvSpPr>
        <p:spPr/>
        <p:txBody>
          <a:bodyPr/>
          <a:lstStyle/>
          <a:p>
            <a:fld id="{C5D243CA-806E-402E-87EA-B001B6507DFC}" type="slidenum">
              <a:rPr lang="id-ID" smtClean="0">
                <a:solidFill>
                  <a:srgbClr val="2F5897"/>
                </a:solidFill>
              </a:rPr>
              <a:pPr/>
              <a:t>30</a:t>
            </a:fld>
            <a:endParaRPr lang="id-ID">
              <a:solidFill>
                <a:srgbClr val="2F5897"/>
              </a:solidFill>
            </a:endParaRPr>
          </a:p>
        </p:txBody>
      </p:sp>
      <p:pic>
        <p:nvPicPr>
          <p:cNvPr id="5" name="Content Placeholder 4">
            <a:extLst>
              <a:ext uri="{FF2B5EF4-FFF2-40B4-BE49-F238E27FC236}">
                <a16:creationId xmlns:a16="http://schemas.microsoft.com/office/drawing/2014/main" id="{4C683A09-EDE3-415E-A975-688342B5BB84}"/>
              </a:ext>
            </a:extLst>
          </p:cNvPr>
          <p:cNvPicPr>
            <a:picLocks noGrp="1" noChangeAspect="1"/>
          </p:cNvPicPr>
          <p:nvPr>
            <p:ph idx="1"/>
          </p:nvPr>
        </p:nvPicPr>
        <p:blipFill>
          <a:blip r:embed="rId2"/>
          <a:stretch>
            <a:fillRect/>
          </a:stretch>
        </p:blipFill>
        <p:spPr>
          <a:xfrm>
            <a:off x="1750611" y="1733630"/>
            <a:ext cx="6884726" cy="4326845"/>
          </a:xfrm>
          <a:prstGeom prst="rect">
            <a:avLst/>
          </a:prstGeom>
        </p:spPr>
      </p:pic>
    </p:spTree>
    <p:extLst>
      <p:ext uri="{BB962C8B-B14F-4D97-AF65-F5344CB8AC3E}">
        <p14:creationId xmlns:p14="http://schemas.microsoft.com/office/powerpoint/2010/main" val="18998564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2800" dirty="0"/>
              <a:t>Multi-entitas(</a:t>
            </a:r>
            <a:r>
              <a:rPr lang="id-ID" sz="2800" i="1" dirty="0"/>
              <a:t>n-ary </a:t>
            </a:r>
            <a:r>
              <a:rPr lang="id-ID" sz="2800" dirty="0"/>
              <a:t>relation)</a:t>
            </a:r>
          </a:p>
        </p:txBody>
      </p:sp>
      <p:sp>
        <p:nvSpPr>
          <p:cNvPr id="4" name="Slide Number Placeholder 3"/>
          <p:cNvSpPr>
            <a:spLocks noGrp="1"/>
          </p:cNvSpPr>
          <p:nvPr>
            <p:ph type="sldNum" sz="quarter" idx="12"/>
          </p:nvPr>
        </p:nvSpPr>
        <p:spPr/>
        <p:txBody>
          <a:bodyPr/>
          <a:lstStyle/>
          <a:p>
            <a:fld id="{C5D243CA-806E-402E-87EA-B001B6507DFC}" type="slidenum">
              <a:rPr lang="id-ID">
                <a:solidFill>
                  <a:srgbClr val="2F5897"/>
                </a:solidFill>
                <a:latin typeface="Century Gothic"/>
              </a:rPr>
              <a:pPr/>
              <a:t>31</a:t>
            </a:fld>
            <a:endParaRPr lang="id-ID">
              <a:solidFill>
                <a:srgbClr val="2F5897"/>
              </a:solidFill>
              <a:latin typeface="Century Gothic"/>
            </a:endParaRPr>
          </a:p>
        </p:txBody>
      </p:sp>
      <p:graphicFrame>
        <p:nvGraphicFramePr>
          <p:cNvPr id="7" name="Content Placeholder 4"/>
          <p:cNvGraphicFramePr>
            <a:graphicFrameLocks/>
          </p:cNvGraphicFramePr>
          <p:nvPr/>
        </p:nvGraphicFramePr>
        <p:xfrm>
          <a:off x="5846718" y="2685360"/>
          <a:ext cx="2747328" cy="1010920"/>
        </p:xfrm>
        <a:graphic>
          <a:graphicData uri="http://schemas.openxmlformats.org/drawingml/2006/table">
            <a:tbl>
              <a:tblPr firstRow="1" bandRow="1">
                <a:tableStyleId>{5940675A-B579-460E-94D1-54222C63F5DA}</a:tableStyleId>
              </a:tblPr>
              <a:tblGrid>
                <a:gridCol w="984568">
                  <a:extLst>
                    <a:ext uri="{9D8B030D-6E8A-4147-A177-3AD203B41FA5}">
                      <a16:colId xmlns:a16="http://schemas.microsoft.com/office/drawing/2014/main" val="20000"/>
                    </a:ext>
                  </a:extLst>
                </a:gridCol>
                <a:gridCol w="894080">
                  <a:extLst>
                    <a:ext uri="{9D8B030D-6E8A-4147-A177-3AD203B41FA5}">
                      <a16:colId xmlns:a16="http://schemas.microsoft.com/office/drawing/2014/main" val="20001"/>
                    </a:ext>
                  </a:extLst>
                </a:gridCol>
                <a:gridCol w="868680">
                  <a:extLst>
                    <a:ext uri="{9D8B030D-6E8A-4147-A177-3AD203B41FA5}">
                      <a16:colId xmlns:a16="http://schemas.microsoft.com/office/drawing/2014/main" val="20002"/>
                    </a:ext>
                  </a:extLst>
                </a:gridCol>
              </a:tblGrid>
              <a:tr h="370840">
                <a:tc>
                  <a:txBody>
                    <a:bodyPr/>
                    <a:lstStyle/>
                    <a:p>
                      <a:r>
                        <a:rPr lang="id-ID" b="1" u="sng" dirty="0"/>
                        <a:t>studno</a:t>
                      </a:r>
                    </a:p>
                  </a:txBody>
                  <a:tcPr/>
                </a:tc>
                <a:tc>
                  <a:txBody>
                    <a:bodyPr/>
                    <a:lstStyle/>
                    <a:p>
                      <a:r>
                        <a:rPr lang="id-ID" b="1" u="none" dirty="0"/>
                        <a:t>givenname</a:t>
                      </a:r>
                    </a:p>
                  </a:txBody>
                  <a:tcPr/>
                </a:tc>
                <a:tc>
                  <a:txBody>
                    <a:bodyPr/>
                    <a:lstStyle/>
                    <a:p>
                      <a:r>
                        <a:rPr lang="id-ID" b="1" dirty="0"/>
                        <a:t>familyname</a:t>
                      </a:r>
                    </a:p>
                  </a:txBody>
                  <a:tcPr/>
                </a:tc>
                <a:extLst>
                  <a:ext uri="{0D108BD9-81ED-4DB2-BD59-A6C34878D82A}">
                    <a16:rowId xmlns:a16="http://schemas.microsoft.com/office/drawing/2014/main" val="10000"/>
                  </a:ext>
                </a:extLst>
              </a:tr>
              <a:tr h="370840">
                <a:tc>
                  <a:txBody>
                    <a:bodyPr/>
                    <a:lstStyle/>
                    <a:p>
                      <a:endParaRPr lang="id-ID"/>
                    </a:p>
                  </a:txBody>
                  <a:tcPr/>
                </a:tc>
                <a:tc>
                  <a:txBody>
                    <a:bodyPr/>
                    <a:lstStyle/>
                    <a:p>
                      <a:endParaRPr lang="id-ID" dirty="0"/>
                    </a:p>
                  </a:txBody>
                  <a:tcPr/>
                </a:tc>
                <a:tc>
                  <a:txBody>
                    <a:bodyPr/>
                    <a:lstStyle/>
                    <a:p>
                      <a:endParaRPr lang="id-ID" dirty="0"/>
                    </a:p>
                  </a:txBody>
                  <a:tcPr/>
                </a:tc>
                <a:extLst>
                  <a:ext uri="{0D108BD9-81ED-4DB2-BD59-A6C34878D82A}">
                    <a16:rowId xmlns:a16="http://schemas.microsoft.com/office/drawing/2014/main" val="10001"/>
                  </a:ext>
                </a:extLst>
              </a:tr>
            </a:tbl>
          </a:graphicData>
        </a:graphic>
      </p:graphicFrame>
      <p:sp>
        <p:nvSpPr>
          <p:cNvPr id="8" name="TextBox 7"/>
          <p:cNvSpPr txBox="1"/>
          <p:nvPr/>
        </p:nvSpPr>
        <p:spPr>
          <a:xfrm>
            <a:off x="5726383" y="2312995"/>
            <a:ext cx="1811714" cy="369332"/>
          </a:xfrm>
          <a:prstGeom prst="rect">
            <a:avLst/>
          </a:prstGeom>
          <a:noFill/>
        </p:spPr>
        <p:txBody>
          <a:bodyPr wrap="none" rtlCol="0">
            <a:spAutoFit/>
          </a:bodyPr>
          <a:lstStyle/>
          <a:p>
            <a:r>
              <a:rPr lang="id-ID" dirty="0">
                <a:solidFill>
                  <a:prstClr val="black"/>
                </a:solidFill>
                <a:latin typeface="Century Gothic"/>
              </a:rPr>
              <a:t>Tabel Students</a:t>
            </a:r>
          </a:p>
        </p:txBody>
      </p:sp>
      <p:graphicFrame>
        <p:nvGraphicFramePr>
          <p:cNvPr id="9" name="Content Placeholder 4"/>
          <p:cNvGraphicFramePr>
            <a:graphicFrameLocks/>
          </p:cNvGraphicFramePr>
          <p:nvPr/>
        </p:nvGraphicFramePr>
        <p:xfrm>
          <a:off x="5846718" y="4132200"/>
          <a:ext cx="3198178" cy="741680"/>
        </p:xfrm>
        <a:graphic>
          <a:graphicData uri="http://schemas.openxmlformats.org/drawingml/2006/table">
            <a:tbl>
              <a:tblPr firstRow="1" bandRow="1">
                <a:tableStyleId>{5940675A-B579-460E-94D1-54222C63F5DA}</a:tableStyleId>
              </a:tblPr>
              <a:tblGrid>
                <a:gridCol w="1276668">
                  <a:extLst>
                    <a:ext uri="{9D8B030D-6E8A-4147-A177-3AD203B41FA5}">
                      <a16:colId xmlns:a16="http://schemas.microsoft.com/office/drawing/2014/main" val="20000"/>
                    </a:ext>
                  </a:extLst>
                </a:gridCol>
                <a:gridCol w="1052830">
                  <a:extLst>
                    <a:ext uri="{9D8B030D-6E8A-4147-A177-3AD203B41FA5}">
                      <a16:colId xmlns:a16="http://schemas.microsoft.com/office/drawing/2014/main" val="20001"/>
                    </a:ext>
                  </a:extLst>
                </a:gridCol>
                <a:gridCol w="868680">
                  <a:extLst>
                    <a:ext uri="{9D8B030D-6E8A-4147-A177-3AD203B41FA5}">
                      <a16:colId xmlns:a16="http://schemas.microsoft.com/office/drawing/2014/main" val="20002"/>
                    </a:ext>
                  </a:extLst>
                </a:gridCol>
              </a:tblGrid>
              <a:tr h="370840">
                <a:tc>
                  <a:txBody>
                    <a:bodyPr/>
                    <a:lstStyle/>
                    <a:p>
                      <a:r>
                        <a:rPr lang="id-ID" b="1" u="sng" dirty="0"/>
                        <a:t>courseno</a:t>
                      </a:r>
                    </a:p>
                  </a:txBody>
                  <a:tcPr/>
                </a:tc>
                <a:tc>
                  <a:txBody>
                    <a:bodyPr/>
                    <a:lstStyle/>
                    <a:p>
                      <a:r>
                        <a:rPr lang="id-ID" b="1" u="none" dirty="0"/>
                        <a:t>subject</a:t>
                      </a:r>
                    </a:p>
                  </a:txBody>
                  <a:tcPr/>
                </a:tc>
                <a:tc>
                  <a:txBody>
                    <a:bodyPr/>
                    <a:lstStyle/>
                    <a:p>
                      <a:r>
                        <a:rPr lang="id-ID" b="1" dirty="0"/>
                        <a:t>equip</a:t>
                      </a:r>
                    </a:p>
                  </a:txBody>
                  <a:tcPr/>
                </a:tc>
                <a:extLst>
                  <a:ext uri="{0D108BD9-81ED-4DB2-BD59-A6C34878D82A}">
                    <a16:rowId xmlns:a16="http://schemas.microsoft.com/office/drawing/2014/main" val="10000"/>
                  </a:ext>
                </a:extLst>
              </a:tr>
              <a:tr h="370840">
                <a:tc>
                  <a:txBody>
                    <a:bodyPr/>
                    <a:lstStyle/>
                    <a:p>
                      <a:endParaRPr lang="id-ID"/>
                    </a:p>
                  </a:txBody>
                  <a:tcPr/>
                </a:tc>
                <a:tc>
                  <a:txBody>
                    <a:bodyPr/>
                    <a:lstStyle/>
                    <a:p>
                      <a:endParaRPr lang="id-ID" dirty="0"/>
                    </a:p>
                  </a:txBody>
                  <a:tcPr/>
                </a:tc>
                <a:tc>
                  <a:txBody>
                    <a:bodyPr/>
                    <a:lstStyle/>
                    <a:p>
                      <a:endParaRPr lang="id-ID" dirty="0"/>
                    </a:p>
                  </a:txBody>
                  <a:tcPr/>
                </a:tc>
                <a:extLst>
                  <a:ext uri="{0D108BD9-81ED-4DB2-BD59-A6C34878D82A}">
                    <a16:rowId xmlns:a16="http://schemas.microsoft.com/office/drawing/2014/main" val="10001"/>
                  </a:ext>
                </a:extLst>
              </a:tr>
            </a:tbl>
          </a:graphicData>
        </a:graphic>
      </p:graphicFrame>
      <p:sp>
        <p:nvSpPr>
          <p:cNvPr id="10" name="TextBox 9"/>
          <p:cNvSpPr txBox="1"/>
          <p:nvPr/>
        </p:nvSpPr>
        <p:spPr>
          <a:xfrm>
            <a:off x="5726383" y="3796823"/>
            <a:ext cx="1646605" cy="369332"/>
          </a:xfrm>
          <a:prstGeom prst="rect">
            <a:avLst/>
          </a:prstGeom>
          <a:noFill/>
        </p:spPr>
        <p:txBody>
          <a:bodyPr wrap="none" rtlCol="0">
            <a:spAutoFit/>
          </a:bodyPr>
          <a:lstStyle/>
          <a:p>
            <a:r>
              <a:rPr lang="id-ID" dirty="0">
                <a:solidFill>
                  <a:prstClr val="black"/>
                </a:solidFill>
                <a:latin typeface="Century Gothic"/>
              </a:rPr>
              <a:t>Tabel Course</a:t>
            </a:r>
          </a:p>
        </p:txBody>
      </p:sp>
      <p:graphicFrame>
        <p:nvGraphicFramePr>
          <p:cNvPr id="11" name="Content Placeholder 4"/>
          <p:cNvGraphicFramePr>
            <a:graphicFrameLocks/>
          </p:cNvGraphicFramePr>
          <p:nvPr/>
        </p:nvGraphicFramePr>
        <p:xfrm>
          <a:off x="9579927" y="4107215"/>
          <a:ext cx="2002473" cy="741680"/>
        </p:xfrm>
        <a:graphic>
          <a:graphicData uri="http://schemas.openxmlformats.org/drawingml/2006/table">
            <a:tbl>
              <a:tblPr firstRow="1" bandRow="1">
                <a:tableStyleId>{5940675A-B579-460E-94D1-54222C63F5DA}</a:tableStyleId>
              </a:tblPr>
              <a:tblGrid>
                <a:gridCol w="1108393">
                  <a:extLst>
                    <a:ext uri="{9D8B030D-6E8A-4147-A177-3AD203B41FA5}">
                      <a16:colId xmlns:a16="http://schemas.microsoft.com/office/drawing/2014/main" val="20000"/>
                    </a:ext>
                  </a:extLst>
                </a:gridCol>
                <a:gridCol w="894080">
                  <a:extLst>
                    <a:ext uri="{9D8B030D-6E8A-4147-A177-3AD203B41FA5}">
                      <a16:colId xmlns:a16="http://schemas.microsoft.com/office/drawing/2014/main" val="20001"/>
                    </a:ext>
                  </a:extLst>
                </a:gridCol>
              </a:tblGrid>
              <a:tr h="370840">
                <a:tc>
                  <a:txBody>
                    <a:bodyPr/>
                    <a:lstStyle/>
                    <a:p>
                      <a:r>
                        <a:rPr lang="id-ID" b="1" u="sng" dirty="0"/>
                        <a:t>roomno</a:t>
                      </a:r>
                    </a:p>
                  </a:txBody>
                  <a:tcPr/>
                </a:tc>
                <a:tc>
                  <a:txBody>
                    <a:bodyPr/>
                    <a:lstStyle/>
                    <a:p>
                      <a:r>
                        <a:rPr lang="id-ID" b="1" u="sng" dirty="0"/>
                        <a:t>name</a:t>
                      </a:r>
                    </a:p>
                  </a:txBody>
                  <a:tcPr/>
                </a:tc>
                <a:extLst>
                  <a:ext uri="{0D108BD9-81ED-4DB2-BD59-A6C34878D82A}">
                    <a16:rowId xmlns:a16="http://schemas.microsoft.com/office/drawing/2014/main" val="10000"/>
                  </a:ext>
                </a:extLst>
              </a:tr>
              <a:tr h="370840">
                <a:tc>
                  <a:txBody>
                    <a:bodyPr/>
                    <a:lstStyle/>
                    <a:p>
                      <a:endParaRPr lang="id-ID" dirty="0"/>
                    </a:p>
                  </a:txBody>
                  <a:tcPr/>
                </a:tc>
                <a:tc>
                  <a:txBody>
                    <a:bodyPr/>
                    <a:lstStyle/>
                    <a:p>
                      <a:endParaRPr lang="id-ID" dirty="0"/>
                    </a:p>
                  </a:txBody>
                  <a:tcPr/>
                </a:tc>
                <a:extLst>
                  <a:ext uri="{0D108BD9-81ED-4DB2-BD59-A6C34878D82A}">
                    <a16:rowId xmlns:a16="http://schemas.microsoft.com/office/drawing/2014/main" val="10001"/>
                  </a:ext>
                </a:extLst>
              </a:tr>
            </a:tbl>
          </a:graphicData>
        </a:graphic>
      </p:graphicFrame>
      <p:sp>
        <p:nvSpPr>
          <p:cNvPr id="12" name="TextBox 11"/>
          <p:cNvSpPr txBox="1"/>
          <p:nvPr/>
        </p:nvSpPr>
        <p:spPr>
          <a:xfrm>
            <a:off x="9483372" y="3711735"/>
            <a:ext cx="1353256" cy="369332"/>
          </a:xfrm>
          <a:prstGeom prst="rect">
            <a:avLst/>
          </a:prstGeom>
          <a:noFill/>
        </p:spPr>
        <p:txBody>
          <a:bodyPr wrap="none" rtlCol="0">
            <a:spAutoFit/>
          </a:bodyPr>
          <a:lstStyle/>
          <a:p>
            <a:r>
              <a:rPr lang="id-ID" dirty="0">
                <a:solidFill>
                  <a:prstClr val="black"/>
                </a:solidFill>
                <a:latin typeface="Century Gothic"/>
              </a:rPr>
              <a:t>Tabel Staff</a:t>
            </a:r>
          </a:p>
        </p:txBody>
      </p:sp>
      <p:graphicFrame>
        <p:nvGraphicFramePr>
          <p:cNvPr id="13" name="Content Placeholder 4"/>
          <p:cNvGraphicFramePr>
            <a:graphicFrameLocks/>
          </p:cNvGraphicFramePr>
          <p:nvPr/>
        </p:nvGraphicFramePr>
        <p:xfrm>
          <a:off x="5857412" y="5367660"/>
          <a:ext cx="5492752" cy="1010920"/>
        </p:xfrm>
        <a:graphic>
          <a:graphicData uri="http://schemas.openxmlformats.org/drawingml/2006/table">
            <a:tbl>
              <a:tblPr firstRow="1" bandRow="1">
                <a:tableStyleId>{5940675A-B579-460E-94D1-54222C63F5DA}</a:tableStyleId>
              </a:tblPr>
              <a:tblGrid>
                <a:gridCol w="1108393">
                  <a:extLst>
                    <a:ext uri="{9D8B030D-6E8A-4147-A177-3AD203B41FA5}">
                      <a16:colId xmlns:a16="http://schemas.microsoft.com/office/drawing/2014/main" val="20000"/>
                    </a:ext>
                  </a:extLst>
                </a:gridCol>
                <a:gridCol w="1506855">
                  <a:extLst>
                    <a:ext uri="{9D8B030D-6E8A-4147-A177-3AD203B41FA5}">
                      <a16:colId xmlns:a16="http://schemas.microsoft.com/office/drawing/2014/main" val="20001"/>
                    </a:ext>
                  </a:extLst>
                </a:gridCol>
                <a:gridCol w="984568">
                  <a:extLst>
                    <a:ext uri="{9D8B030D-6E8A-4147-A177-3AD203B41FA5}">
                      <a16:colId xmlns:a16="http://schemas.microsoft.com/office/drawing/2014/main" val="20002"/>
                    </a:ext>
                  </a:extLst>
                </a:gridCol>
                <a:gridCol w="1276668">
                  <a:extLst>
                    <a:ext uri="{9D8B030D-6E8A-4147-A177-3AD203B41FA5}">
                      <a16:colId xmlns:a16="http://schemas.microsoft.com/office/drawing/2014/main" val="20003"/>
                    </a:ext>
                  </a:extLst>
                </a:gridCol>
                <a:gridCol w="616268">
                  <a:extLst>
                    <a:ext uri="{9D8B030D-6E8A-4147-A177-3AD203B41FA5}">
                      <a16:colId xmlns:a16="http://schemas.microsoft.com/office/drawing/2014/main" val="20004"/>
                    </a:ext>
                  </a:extLst>
                </a:gridCol>
              </a:tblGrid>
              <a:tr h="475295">
                <a:tc>
                  <a:txBody>
                    <a:bodyPr/>
                    <a:lstStyle/>
                    <a:p>
                      <a:r>
                        <a:rPr lang="id-ID" b="1" u="sng" dirty="0"/>
                        <a:t>roomno</a:t>
                      </a:r>
                    </a:p>
                  </a:txBody>
                  <a:tcPr/>
                </a:tc>
                <a:tc>
                  <a:txBody>
                    <a:bodyPr/>
                    <a:lstStyle/>
                    <a:p>
                      <a:r>
                        <a:rPr lang="id-ID" b="1" u="sng" dirty="0"/>
                        <a:t>nameStaff</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b="1" u="sng" dirty="0"/>
                        <a:t>studno</a:t>
                      </a:r>
                    </a:p>
                    <a:p>
                      <a:endParaRPr lang="id-ID" b="1" u="sng"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b="1" u="sng" dirty="0"/>
                        <a:t>courseno</a:t>
                      </a:r>
                    </a:p>
                    <a:p>
                      <a:endParaRPr lang="id-ID" b="1" u="sng" dirty="0"/>
                    </a:p>
                  </a:txBody>
                  <a:tcPr/>
                </a:tc>
                <a:tc>
                  <a:txBody>
                    <a:bodyPr/>
                    <a:lstStyle/>
                    <a:p>
                      <a:r>
                        <a:rPr lang="id-ID" b="1" u="none" dirty="0"/>
                        <a:t>slot</a:t>
                      </a:r>
                    </a:p>
                  </a:txBody>
                  <a:tcPr/>
                </a:tc>
                <a:extLst>
                  <a:ext uri="{0D108BD9-81ED-4DB2-BD59-A6C34878D82A}">
                    <a16:rowId xmlns:a16="http://schemas.microsoft.com/office/drawing/2014/main" val="10000"/>
                  </a:ext>
                </a:extLst>
              </a:tr>
              <a:tr h="370840">
                <a:tc>
                  <a:txBody>
                    <a:bodyPr/>
                    <a:lstStyle/>
                    <a:p>
                      <a:endParaRPr lang="id-ID"/>
                    </a:p>
                  </a:txBody>
                  <a:tcPr/>
                </a:tc>
                <a:tc>
                  <a:txBody>
                    <a:bodyPr/>
                    <a:lstStyle/>
                    <a:p>
                      <a:endParaRPr lang="id-ID" dirty="0"/>
                    </a:p>
                  </a:txBody>
                  <a:tcPr/>
                </a:tc>
                <a:tc>
                  <a:txBody>
                    <a:bodyPr/>
                    <a:lstStyle/>
                    <a:p>
                      <a:endParaRPr lang="id-ID" dirty="0"/>
                    </a:p>
                  </a:txBody>
                  <a:tcPr/>
                </a:tc>
                <a:tc>
                  <a:txBody>
                    <a:bodyPr/>
                    <a:lstStyle/>
                    <a:p>
                      <a:endParaRPr lang="id-ID" dirty="0"/>
                    </a:p>
                  </a:txBody>
                  <a:tcPr/>
                </a:tc>
                <a:tc>
                  <a:txBody>
                    <a:bodyPr/>
                    <a:lstStyle/>
                    <a:p>
                      <a:endParaRPr lang="id-ID" u="none" dirty="0"/>
                    </a:p>
                  </a:txBody>
                  <a:tcPr/>
                </a:tc>
                <a:extLst>
                  <a:ext uri="{0D108BD9-81ED-4DB2-BD59-A6C34878D82A}">
                    <a16:rowId xmlns:a16="http://schemas.microsoft.com/office/drawing/2014/main" val="10001"/>
                  </a:ext>
                </a:extLst>
              </a:tr>
            </a:tbl>
          </a:graphicData>
        </a:graphic>
      </p:graphicFrame>
      <p:sp>
        <p:nvSpPr>
          <p:cNvPr id="14" name="TextBox 13"/>
          <p:cNvSpPr txBox="1"/>
          <p:nvPr/>
        </p:nvSpPr>
        <p:spPr>
          <a:xfrm>
            <a:off x="5735680" y="4985751"/>
            <a:ext cx="1484702" cy="369332"/>
          </a:xfrm>
          <a:prstGeom prst="rect">
            <a:avLst/>
          </a:prstGeom>
          <a:noFill/>
        </p:spPr>
        <p:txBody>
          <a:bodyPr wrap="none" rtlCol="0">
            <a:spAutoFit/>
          </a:bodyPr>
          <a:lstStyle/>
          <a:p>
            <a:r>
              <a:rPr lang="id-ID" dirty="0">
                <a:solidFill>
                  <a:prstClr val="black"/>
                </a:solidFill>
                <a:latin typeface="Century Gothic"/>
              </a:rPr>
              <a:t>Tabel Tutors</a:t>
            </a:r>
          </a:p>
        </p:txBody>
      </p:sp>
      <p:grpSp>
        <p:nvGrpSpPr>
          <p:cNvPr id="17" name="Group 16"/>
          <p:cNvGrpSpPr/>
          <p:nvPr/>
        </p:nvGrpSpPr>
        <p:grpSpPr>
          <a:xfrm>
            <a:off x="335413" y="2473967"/>
            <a:ext cx="5376906" cy="3384376"/>
            <a:chOff x="0" y="1844824"/>
            <a:chExt cx="5376906" cy="3384376"/>
          </a:xfrm>
        </p:grpSpPr>
        <p:pic>
          <p:nvPicPr>
            <p:cNvPr id="1024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9709"/>
            <a:stretch/>
          </p:blipFill>
          <p:spPr bwMode="auto">
            <a:xfrm>
              <a:off x="0" y="1844824"/>
              <a:ext cx="5376906" cy="338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ectangle 15"/>
            <p:cNvSpPr/>
            <p:nvPr/>
          </p:nvSpPr>
          <p:spPr>
            <a:xfrm>
              <a:off x="2895672" y="2780928"/>
              <a:ext cx="236168" cy="28803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id-ID" sz="1400" dirty="0">
                  <a:solidFill>
                    <a:prstClr val="black"/>
                  </a:solidFill>
                  <a:latin typeface="Century Gothic"/>
                </a:rPr>
                <a:t>1</a:t>
              </a:r>
            </a:p>
          </p:txBody>
        </p:sp>
      </p:grpSp>
      <p:sp>
        <p:nvSpPr>
          <p:cNvPr id="19" name="TextBox 18"/>
          <p:cNvSpPr txBox="1"/>
          <p:nvPr/>
        </p:nvSpPr>
        <p:spPr>
          <a:xfrm>
            <a:off x="2210314" y="1646933"/>
            <a:ext cx="7272808" cy="646331"/>
          </a:xfrm>
          <a:prstGeom prst="rect">
            <a:avLst/>
          </a:prstGeom>
          <a:noFill/>
          <a:ln>
            <a:solidFill>
              <a:srgbClr val="FF0000"/>
            </a:solidFill>
          </a:ln>
        </p:spPr>
        <p:txBody>
          <a:bodyPr wrap="square" rtlCol="0">
            <a:spAutoFit/>
          </a:bodyPr>
          <a:lstStyle/>
          <a:p>
            <a:r>
              <a:rPr lang="id-ID" sz="1200" dirty="0">
                <a:solidFill>
                  <a:prstClr val="black"/>
                </a:solidFill>
                <a:latin typeface="Century Gothic"/>
              </a:rPr>
              <a:t>Relasi multi entitas menghubungkan lebih dari dua himpunan entitas, untuk itu akan diterapkan sebuah tabel khusus. Namun jika  dapat dipastikan bahwa hubungan antar entitas adalah 1-N maka cukup ditambahkan field pada entitas yang bersangkutan.</a:t>
            </a:r>
          </a:p>
        </p:txBody>
      </p:sp>
    </p:spTree>
    <p:extLst>
      <p:ext uri="{BB962C8B-B14F-4D97-AF65-F5344CB8AC3E}">
        <p14:creationId xmlns:p14="http://schemas.microsoft.com/office/powerpoint/2010/main" val="20481343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2400" dirty="0"/>
              <a:t>Relasi ganda (redudant relation)</a:t>
            </a:r>
          </a:p>
        </p:txBody>
      </p:sp>
      <p:sp>
        <p:nvSpPr>
          <p:cNvPr id="4" name="Slide Number Placeholder 3"/>
          <p:cNvSpPr>
            <a:spLocks noGrp="1"/>
          </p:cNvSpPr>
          <p:nvPr>
            <p:ph type="sldNum" sz="quarter" idx="12"/>
          </p:nvPr>
        </p:nvSpPr>
        <p:spPr/>
        <p:txBody>
          <a:bodyPr/>
          <a:lstStyle/>
          <a:p>
            <a:fld id="{C5D243CA-806E-402E-87EA-B001B6507DFC}" type="slidenum">
              <a:rPr lang="id-ID">
                <a:solidFill>
                  <a:srgbClr val="2F5897"/>
                </a:solidFill>
                <a:latin typeface="Century Gothic"/>
              </a:rPr>
              <a:pPr/>
              <a:t>32</a:t>
            </a:fld>
            <a:endParaRPr lang="id-ID">
              <a:solidFill>
                <a:srgbClr val="2F5897"/>
              </a:solidFill>
              <a:latin typeface="Century Gothic"/>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5602" y="2115046"/>
            <a:ext cx="7442807" cy="2012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6" name="Content Placeholder 4"/>
          <p:cNvGraphicFramePr>
            <a:graphicFrameLocks/>
          </p:cNvGraphicFramePr>
          <p:nvPr/>
        </p:nvGraphicFramePr>
        <p:xfrm>
          <a:off x="2063553" y="4764752"/>
          <a:ext cx="2002473" cy="1112520"/>
        </p:xfrm>
        <a:graphic>
          <a:graphicData uri="http://schemas.openxmlformats.org/drawingml/2006/table">
            <a:tbl>
              <a:tblPr firstRow="1" bandRow="1">
                <a:tableStyleId>{5940675A-B579-460E-94D1-54222C63F5DA}</a:tableStyleId>
              </a:tblPr>
              <a:tblGrid>
                <a:gridCol w="894080">
                  <a:extLst>
                    <a:ext uri="{9D8B030D-6E8A-4147-A177-3AD203B41FA5}">
                      <a16:colId xmlns:a16="http://schemas.microsoft.com/office/drawing/2014/main" val="20000"/>
                    </a:ext>
                  </a:extLst>
                </a:gridCol>
                <a:gridCol w="1108393">
                  <a:extLst>
                    <a:ext uri="{9D8B030D-6E8A-4147-A177-3AD203B41FA5}">
                      <a16:colId xmlns:a16="http://schemas.microsoft.com/office/drawing/2014/main" val="20001"/>
                    </a:ext>
                  </a:extLst>
                </a:gridCol>
              </a:tblGrid>
              <a:tr h="370840">
                <a:tc>
                  <a:txBody>
                    <a:bodyPr/>
                    <a:lstStyle/>
                    <a:p>
                      <a:r>
                        <a:rPr lang="id-ID" b="1" u="sng" dirty="0"/>
                        <a:t>name</a:t>
                      </a:r>
                    </a:p>
                  </a:txBody>
                  <a:tcPr/>
                </a:tc>
                <a:tc>
                  <a:txBody>
                    <a:bodyPr/>
                    <a:lstStyle/>
                    <a:p>
                      <a:r>
                        <a:rPr lang="id-ID" b="1" u="sng" dirty="0"/>
                        <a:t>roomno</a:t>
                      </a:r>
                    </a:p>
                  </a:txBody>
                  <a:tcPr/>
                </a:tc>
                <a:extLst>
                  <a:ext uri="{0D108BD9-81ED-4DB2-BD59-A6C34878D82A}">
                    <a16:rowId xmlns:a16="http://schemas.microsoft.com/office/drawing/2014/main" val="10000"/>
                  </a:ext>
                </a:extLst>
              </a:tr>
              <a:tr h="370840">
                <a:tc>
                  <a:txBody>
                    <a:bodyPr/>
                    <a:lstStyle/>
                    <a:p>
                      <a:endParaRPr lang="id-ID"/>
                    </a:p>
                  </a:txBody>
                  <a:tcPr/>
                </a:tc>
                <a:tc>
                  <a:txBody>
                    <a:bodyPr/>
                    <a:lstStyle/>
                    <a:p>
                      <a:endParaRPr lang="id-ID" dirty="0"/>
                    </a:p>
                  </a:txBody>
                  <a:tcPr/>
                </a:tc>
                <a:extLst>
                  <a:ext uri="{0D108BD9-81ED-4DB2-BD59-A6C34878D82A}">
                    <a16:rowId xmlns:a16="http://schemas.microsoft.com/office/drawing/2014/main" val="10001"/>
                  </a:ext>
                </a:extLst>
              </a:tr>
              <a:tr h="370840">
                <a:tc>
                  <a:txBody>
                    <a:bodyPr/>
                    <a:lstStyle/>
                    <a:p>
                      <a:endParaRPr lang="id-ID"/>
                    </a:p>
                  </a:txBody>
                  <a:tcPr/>
                </a:tc>
                <a:tc>
                  <a:txBody>
                    <a:bodyPr/>
                    <a:lstStyle/>
                    <a:p>
                      <a:endParaRPr lang="id-ID" dirty="0"/>
                    </a:p>
                  </a:txBody>
                  <a:tcPr/>
                </a:tc>
                <a:extLst>
                  <a:ext uri="{0D108BD9-81ED-4DB2-BD59-A6C34878D82A}">
                    <a16:rowId xmlns:a16="http://schemas.microsoft.com/office/drawing/2014/main" val="10002"/>
                  </a:ext>
                </a:extLst>
              </a:tr>
            </a:tbl>
          </a:graphicData>
        </a:graphic>
      </p:graphicFrame>
      <p:sp>
        <p:nvSpPr>
          <p:cNvPr id="7" name="TextBox 6"/>
          <p:cNvSpPr txBox="1"/>
          <p:nvPr/>
        </p:nvSpPr>
        <p:spPr>
          <a:xfrm>
            <a:off x="2063552" y="4375951"/>
            <a:ext cx="1353256" cy="369332"/>
          </a:xfrm>
          <a:prstGeom prst="rect">
            <a:avLst/>
          </a:prstGeom>
          <a:noFill/>
        </p:spPr>
        <p:txBody>
          <a:bodyPr wrap="none" rtlCol="0">
            <a:spAutoFit/>
          </a:bodyPr>
          <a:lstStyle/>
          <a:p>
            <a:r>
              <a:rPr lang="id-ID" dirty="0">
                <a:solidFill>
                  <a:prstClr val="black"/>
                </a:solidFill>
                <a:latin typeface="Century Gothic"/>
              </a:rPr>
              <a:t>Table Staff</a:t>
            </a:r>
          </a:p>
        </p:txBody>
      </p:sp>
      <p:graphicFrame>
        <p:nvGraphicFramePr>
          <p:cNvPr id="8" name="Content Placeholder 4"/>
          <p:cNvGraphicFramePr>
            <a:graphicFrameLocks/>
          </p:cNvGraphicFramePr>
          <p:nvPr/>
        </p:nvGraphicFramePr>
        <p:xfrm>
          <a:off x="5015881" y="4797152"/>
          <a:ext cx="4795839" cy="1112520"/>
        </p:xfrm>
        <a:graphic>
          <a:graphicData uri="http://schemas.openxmlformats.org/drawingml/2006/table">
            <a:tbl>
              <a:tblPr firstRow="1" bandRow="1">
                <a:tableStyleId>{5940675A-B579-460E-94D1-54222C63F5DA}</a:tableStyleId>
              </a:tblPr>
              <a:tblGrid>
                <a:gridCol w="984568">
                  <a:extLst>
                    <a:ext uri="{9D8B030D-6E8A-4147-A177-3AD203B41FA5}">
                      <a16:colId xmlns:a16="http://schemas.microsoft.com/office/drawing/2014/main" val="20000"/>
                    </a:ext>
                  </a:extLst>
                </a:gridCol>
                <a:gridCol w="863918">
                  <a:extLst>
                    <a:ext uri="{9D8B030D-6E8A-4147-A177-3AD203B41FA5}">
                      <a16:colId xmlns:a16="http://schemas.microsoft.com/office/drawing/2014/main" val="20001"/>
                    </a:ext>
                  </a:extLst>
                </a:gridCol>
                <a:gridCol w="919480">
                  <a:extLst>
                    <a:ext uri="{9D8B030D-6E8A-4147-A177-3AD203B41FA5}">
                      <a16:colId xmlns:a16="http://schemas.microsoft.com/office/drawing/2014/main" val="20002"/>
                    </a:ext>
                  </a:extLst>
                </a:gridCol>
                <a:gridCol w="919480">
                  <a:extLst>
                    <a:ext uri="{9D8B030D-6E8A-4147-A177-3AD203B41FA5}">
                      <a16:colId xmlns:a16="http://schemas.microsoft.com/office/drawing/2014/main" val="20003"/>
                    </a:ext>
                  </a:extLst>
                </a:gridCol>
                <a:gridCol w="1108393">
                  <a:extLst>
                    <a:ext uri="{9D8B030D-6E8A-4147-A177-3AD203B41FA5}">
                      <a16:colId xmlns:a16="http://schemas.microsoft.com/office/drawing/2014/main" val="20004"/>
                    </a:ext>
                  </a:extLst>
                </a:gridCol>
              </a:tblGrid>
              <a:tr h="370840">
                <a:tc>
                  <a:txBody>
                    <a:bodyPr/>
                    <a:lstStyle/>
                    <a:p>
                      <a:r>
                        <a:rPr lang="id-ID" b="1" u="sng" dirty="0"/>
                        <a:t>studno</a:t>
                      </a:r>
                    </a:p>
                  </a:txBody>
                  <a:tcPr/>
                </a:tc>
                <a:tc>
                  <a:txBody>
                    <a:bodyPr/>
                    <a:lstStyle/>
                    <a:p>
                      <a:r>
                        <a:rPr lang="id-ID" b="1" dirty="0"/>
                        <a:t>given</a:t>
                      </a:r>
                    </a:p>
                  </a:txBody>
                  <a:tcPr/>
                </a:tc>
                <a:tc>
                  <a:txBody>
                    <a:bodyPr/>
                    <a:lstStyle/>
                    <a:p>
                      <a:r>
                        <a:rPr lang="id-ID" b="1" dirty="0"/>
                        <a:t>family</a:t>
                      </a:r>
                    </a:p>
                  </a:txBody>
                  <a:tcPr/>
                </a:tc>
                <a:tc>
                  <a:txBody>
                    <a:bodyPr/>
                    <a:lstStyle/>
                    <a:p>
                      <a:r>
                        <a:rPr lang="id-ID" b="1" u="none" dirty="0"/>
                        <a:t>name</a:t>
                      </a:r>
                    </a:p>
                  </a:txBody>
                  <a:tcPr>
                    <a:solidFill>
                      <a:schemeClr val="bg1">
                        <a:lumMod val="85000"/>
                      </a:schemeClr>
                    </a:solidFill>
                  </a:tcPr>
                </a:tc>
                <a:tc>
                  <a:txBody>
                    <a:bodyPr/>
                    <a:lstStyle/>
                    <a:p>
                      <a:r>
                        <a:rPr lang="id-ID" b="1" u="none" dirty="0"/>
                        <a:t>roomno</a:t>
                      </a:r>
                    </a:p>
                  </a:txBody>
                  <a:tcPr>
                    <a:solidFill>
                      <a:schemeClr val="bg1">
                        <a:lumMod val="85000"/>
                      </a:schemeClr>
                    </a:solidFill>
                  </a:tcPr>
                </a:tc>
                <a:extLst>
                  <a:ext uri="{0D108BD9-81ED-4DB2-BD59-A6C34878D82A}">
                    <a16:rowId xmlns:a16="http://schemas.microsoft.com/office/drawing/2014/main" val="10000"/>
                  </a:ext>
                </a:extLst>
              </a:tr>
              <a:tr h="370840">
                <a:tc>
                  <a:txBody>
                    <a:bodyPr/>
                    <a:lstStyle/>
                    <a:p>
                      <a:endParaRPr lang="id-ID"/>
                    </a:p>
                  </a:txBody>
                  <a:tcPr/>
                </a:tc>
                <a:tc>
                  <a:txBody>
                    <a:bodyPr/>
                    <a:lstStyle/>
                    <a:p>
                      <a:endParaRPr lang="id-ID" dirty="0"/>
                    </a:p>
                  </a:txBody>
                  <a:tcPr/>
                </a:tc>
                <a:tc>
                  <a:txBody>
                    <a:bodyPr/>
                    <a:lstStyle/>
                    <a:p>
                      <a:endParaRPr lang="id-ID" dirty="0"/>
                    </a:p>
                  </a:txBody>
                  <a:tcPr/>
                </a:tc>
                <a:tc>
                  <a:txBody>
                    <a:bodyPr/>
                    <a:lstStyle/>
                    <a:p>
                      <a:endParaRPr lang="id-ID" dirty="0"/>
                    </a:p>
                  </a:txBody>
                  <a:tcPr>
                    <a:solidFill>
                      <a:schemeClr val="bg1">
                        <a:lumMod val="85000"/>
                      </a:schemeClr>
                    </a:solidFill>
                  </a:tcPr>
                </a:tc>
                <a:tc>
                  <a:txBody>
                    <a:bodyPr/>
                    <a:lstStyle/>
                    <a:p>
                      <a:endParaRPr lang="id-ID" dirty="0"/>
                    </a:p>
                  </a:txBody>
                  <a:tcPr>
                    <a:solidFill>
                      <a:schemeClr val="bg1">
                        <a:lumMod val="85000"/>
                      </a:schemeClr>
                    </a:solidFill>
                  </a:tcPr>
                </a:tc>
                <a:extLst>
                  <a:ext uri="{0D108BD9-81ED-4DB2-BD59-A6C34878D82A}">
                    <a16:rowId xmlns:a16="http://schemas.microsoft.com/office/drawing/2014/main" val="10001"/>
                  </a:ext>
                </a:extLst>
              </a:tr>
              <a:tr h="370840">
                <a:tc>
                  <a:txBody>
                    <a:bodyPr/>
                    <a:lstStyle/>
                    <a:p>
                      <a:endParaRPr lang="id-ID"/>
                    </a:p>
                  </a:txBody>
                  <a:tcPr/>
                </a:tc>
                <a:tc>
                  <a:txBody>
                    <a:bodyPr/>
                    <a:lstStyle/>
                    <a:p>
                      <a:endParaRPr lang="id-ID" dirty="0"/>
                    </a:p>
                  </a:txBody>
                  <a:tcPr/>
                </a:tc>
                <a:tc>
                  <a:txBody>
                    <a:bodyPr/>
                    <a:lstStyle/>
                    <a:p>
                      <a:endParaRPr lang="id-ID" dirty="0"/>
                    </a:p>
                  </a:txBody>
                  <a:tcPr/>
                </a:tc>
                <a:tc>
                  <a:txBody>
                    <a:bodyPr/>
                    <a:lstStyle/>
                    <a:p>
                      <a:endParaRPr lang="id-ID" dirty="0"/>
                    </a:p>
                  </a:txBody>
                  <a:tcPr>
                    <a:solidFill>
                      <a:schemeClr val="bg1">
                        <a:lumMod val="85000"/>
                      </a:schemeClr>
                    </a:solidFill>
                  </a:tcPr>
                </a:tc>
                <a:tc>
                  <a:txBody>
                    <a:bodyPr/>
                    <a:lstStyle/>
                    <a:p>
                      <a:endParaRPr lang="id-ID" dirty="0"/>
                    </a:p>
                  </a:txBody>
                  <a:tcPr>
                    <a:solidFill>
                      <a:schemeClr val="bg1">
                        <a:lumMod val="85000"/>
                      </a:schemeClr>
                    </a:solidFill>
                  </a:tcPr>
                </a:tc>
                <a:extLst>
                  <a:ext uri="{0D108BD9-81ED-4DB2-BD59-A6C34878D82A}">
                    <a16:rowId xmlns:a16="http://schemas.microsoft.com/office/drawing/2014/main" val="10002"/>
                  </a:ext>
                </a:extLst>
              </a:tr>
            </a:tbl>
          </a:graphicData>
        </a:graphic>
      </p:graphicFrame>
      <p:sp>
        <p:nvSpPr>
          <p:cNvPr id="10" name="TextBox 9"/>
          <p:cNvSpPr txBox="1"/>
          <p:nvPr/>
        </p:nvSpPr>
        <p:spPr>
          <a:xfrm>
            <a:off x="4871864" y="4343685"/>
            <a:ext cx="1721946" cy="369332"/>
          </a:xfrm>
          <a:prstGeom prst="rect">
            <a:avLst/>
          </a:prstGeom>
          <a:noFill/>
        </p:spPr>
        <p:txBody>
          <a:bodyPr wrap="none" rtlCol="0">
            <a:spAutoFit/>
          </a:bodyPr>
          <a:lstStyle/>
          <a:p>
            <a:r>
              <a:rPr lang="id-ID" dirty="0">
                <a:solidFill>
                  <a:prstClr val="black"/>
                </a:solidFill>
                <a:latin typeface="Century Gothic"/>
              </a:rPr>
              <a:t>Tabel Student</a:t>
            </a:r>
          </a:p>
        </p:txBody>
      </p:sp>
      <p:sp>
        <p:nvSpPr>
          <p:cNvPr id="11" name="TextBox 10"/>
          <p:cNvSpPr txBox="1"/>
          <p:nvPr/>
        </p:nvSpPr>
        <p:spPr>
          <a:xfrm>
            <a:off x="2135560" y="1671192"/>
            <a:ext cx="7272808" cy="461665"/>
          </a:xfrm>
          <a:prstGeom prst="rect">
            <a:avLst/>
          </a:prstGeom>
          <a:noFill/>
          <a:ln>
            <a:solidFill>
              <a:srgbClr val="FF0000"/>
            </a:solidFill>
          </a:ln>
        </p:spPr>
        <p:txBody>
          <a:bodyPr wrap="square" rtlCol="0">
            <a:spAutoFit/>
          </a:bodyPr>
          <a:lstStyle/>
          <a:p>
            <a:r>
              <a:rPr lang="id-ID" sz="1200" dirty="0">
                <a:solidFill>
                  <a:prstClr val="black"/>
                </a:solidFill>
                <a:latin typeface="Century Gothic"/>
              </a:rPr>
              <a:t>Relasi ganda diterapkan dengan cara yang sama dengan kardinalitasnya sesuai </a:t>
            </a:r>
          </a:p>
          <a:p>
            <a:r>
              <a:rPr lang="id-ID" sz="1200" dirty="0">
                <a:solidFill>
                  <a:prstClr val="black"/>
                </a:solidFill>
                <a:latin typeface="Century Gothic"/>
              </a:rPr>
              <a:t>penjelasan sebelumnya</a:t>
            </a:r>
          </a:p>
        </p:txBody>
      </p:sp>
    </p:spTree>
    <p:extLst>
      <p:ext uri="{BB962C8B-B14F-4D97-AF65-F5344CB8AC3E}">
        <p14:creationId xmlns:p14="http://schemas.microsoft.com/office/powerpoint/2010/main" val="555927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t>Spesialisasi dan generalisasi</a:t>
            </a:r>
          </a:p>
        </p:txBody>
      </p:sp>
      <p:sp>
        <p:nvSpPr>
          <p:cNvPr id="4" name="Slide Number Placeholder 3"/>
          <p:cNvSpPr>
            <a:spLocks noGrp="1"/>
          </p:cNvSpPr>
          <p:nvPr>
            <p:ph type="sldNum" sz="quarter" idx="12"/>
          </p:nvPr>
        </p:nvSpPr>
        <p:spPr/>
        <p:txBody>
          <a:bodyPr/>
          <a:lstStyle/>
          <a:p>
            <a:fld id="{C5D243CA-806E-402E-87EA-B001B6507DFC}" type="slidenum">
              <a:rPr lang="id-ID">
                <a:solidFill>
                  <a:srgbClr val="2F5897"/>
                </a:solidFill>
                <a:latin typeface="Century Gothic"/>
              </a:rPr>
              <a:pPr/>
              <a:t>33</a:t>
            </a:fld>
            <a:endParaRPr lang="id-ID">
              <a:solidFill>
                <a:srgbClr val="2F5897"/>
              </a:solidFill>
              <a:latin typeface="Century Gothic"/>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537" y="2564904"/>
            <a:ext cx="4188577" cy="3456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6" name="Content Placeholder 4"/>
          <p:cNvGraphicFramePr>
            <a:graphicFrameLocks/>
          </p:cNvGraphicFramePr>
          <p:nvPr/>
        </p:nvGraphicFramePr>
        <p:xfrm>
          <a:off x="6528048" y="3839452"/>
          <a:ext cx="3596958" cy="1112520"/>
        </p:xfrm>
        <a:graphic>
          <a:graphicData uri="http://schemas.openxmlformats.org/drawingml/2006/table">
            <a:tbl>
              <a:tblPr firstRow="1" bandRow="1">
                <a:tableStyleId>{5940675A-B579-460E-94D1-54222C63F5DA}</a:tableStyleId>
              </a:tblPr>
              <a:tblGrid>
                <a:gridCol w="597218">
                  <a:extLst>
                    <a:ext uri="{9D8B030D-6E8A-4147-A177-3AD203B41FA5}">
                      <a16:colId xmlns:a16="http://schemas.microsoft.com/office/drawing/2014/main" val="20000"/>
                    </a:ext>
                  </a:extLst>
                </a:gridCol>
                <a:gridCol w="894080">
                  <a:extLst>
                    <a:ext uri="{9D8B030D-6E8A-4147-A177-3AD203B41FA5}">
                      <a16:colId xmlns:a16="http://schemas.microsoft.com/office/drawing/2014/main" val="20001"/>
                    </a:ext>
                  </a:extLst>
                </a:gridCol>
                <a:gridCol w="868680">
                  <a:extLst>
                    <a:ext uri="{9D8B030D-6E8A-4147-A177-3AD203B41FA5}">
                      <a16:colId xmlns:a16="http://schemas.microsoft.com/office/drawing/2014/main" val="20002"/>
                    </a:ext>
                  </a:extLst>
                </a:gridCol>
                <a:gridCol w="1236980">
                  <a:extLst>
                    <a:ext uri="{9D8B030D-6E8A-4147-A177-3AD203B41FA5}">
                      <a16:colId xmlns:a16="http://schemas.microsoft.com/office/drawing/2014/main" val="20003"/>
                    </a:ext>
                  </a:extLst>
                </a:gridCol>
              </a:tblGrid>
              <a:tr h="370840">
                <a:tc>
                  <a:txBody>
                    <a:bodyPr/>
                    <a:lstStyle/>
                    <a:p>
                      <a:r>
                        <a:rPr lang="id-ID" b="1" u="sng" dirty="0"/>
                        <a:t>mn</a:t>
                      </a:r>
                    </a:p>
                  </a:txBody>
                  <a:tcPr/>
                </a:tc>
                <a:tc>
                  <a:txBody>
                    <a:bodyPr/>
                    <a:lstStyle/>
                    <a:p>
                      <a:r>
                        <a:rPr lang="id-ID" b="1" u="none" dirty="0"/>
                        <a:t>name</a:t>
                      </a:r>
                    </a:p>
                  </a:txBody>
                  <a:tcPr/>
                </a:tc>
                <a:tc>
                  <a:txBody>
                    <a:bodyPr/>
                    <a:lstStyle/>
                    <a:p>
                      <a:r>
                        <a:rPr lang="id-ID" b="1" dirty="0"/>
                        <a:t>email</a:t>
                      </a:r>
                    </a:p>
                  </a:txBody>
                  <a:tcPr/>
                </a:tc>
                <a:tc>
                  <a:txBody>
                    <a:bodyPr/>
                    <a:lstStyle/>
                    <a:p>
                      <a:r>
                        <a:rPr lang="id-ID" b="1" dirty="0"/>
                        <a:t>part_frac</a:t>
                      </a:r>
                    </a:p>
                  </a:txBody>
                  <a:tcPr>
                    <a:solidFill>
                      <a:schemeClr val="bg1">
                        <a:lumMod val="85000"/>
                      </a:schemeClr>
                    </a:solidFill>
                  </a:tcPr>
                </a:tc>
                <a:extLst>
                  <a:ext uri="{0D108BD9-81ED-4DB2-BD59-A6C34878D82A}">
                    <a16:rowId xmlns:a16="http://schemas.microsoft.com/office/drawing/2014/main" val="10000"/>
                  </a:ext>
                </a:extLst>
              </a:tr>
              <a:tr h="370840">
                <a:tc>
                  <a:txBody>
                    <a:bodyPr/>
                    <a:lstStyle/>
                    <a:p>
                      <a:endParaRPr lang="id-ID"/>
                    </a:p>
                  </a:txBody>
                  <a:tcPr/>
                </a:tc>
                <a:tc>
                  <a:txBody>
                    <a:bodyPr/>
                    <a:lstStyle/>
                    <a:p>
                      <a:endParaRPr lang="id-ID" dirty="0"/>
                    </a:p>
                  </a:txBody>
                  <a:tcPr/>
                </a:tc>
                <a:tc>
                  <a:txBody>
                    <a:bodyPr/>
                    <a:lstStyle/>
                    <a:p>
                      <a:endParaRPr lang="id-ID" dirty="0"/>
                    </a:p>
                  </a:txBody>
                  <a:tcPr/>
                </a:tc>
                <a:tc>
                  <a:txBody>
                    <a:bodyPr/>
                    <a:lstStyle/>
                    <a:p>
                      <a:endParaRPr lang="id-ID" dirty="0"/>
                    </a:p>
                  </a:txBody>
                  <a:tcPr>
                    <a:solidFill>
                      <a:schemeClr val="bg1">
                        <a:lumMod val="85000"/>
                      </a:schemeClr>
                    </a:solidFill>
                  </a:tcPr>
                </a:tc>
                <a:extLst>
                  <a:ext uri="{0D108BD9-81ED-4DB2-BD59-A6C34878D82A}">
                    <a16:rowId xmlns:a16="http://schemas.microsoft.com/office/drawing/2014/main" val="10001"/>
                  </a:ext>
                </a:extLst>
              </a:tr>
              <a:tr h="370840">
                <a:tc>
                  <a:txBody>
                    <a:bodyPr/>
                    <a:lstStyle/>
                    <a:p>
                      <a:endParaRPr lang="id-ID"/>
                    </a:p>
                  </a:txBody>
                  <a:tcPr/>
                </a:tc>
                <a:tc>
                  <a:txBody>
                    <a:bodyPr/>
                    <a:lstStyle/>
                    <a:p>
                      <a:endParaRPr lang="id-ID" dirty="0"/>
                    </a:p>
                  </a:txBody>
                  <a:tcPr/>
                </a:tc>
                <a:tc>
                  <a:txBody>
                    <a:bodyPr/>
                    <a:lstStyle/>
                    <a:p>
                      <a:endParaRPr lang="id-ID" dirty="0"/>
                    </a:p>
                  </a:txBody>
                  <a:tcPr/>
                </a:tc>
                <a:tc>
                  <a:txBody>
                    <a:bodyPr/>
                    <a:lstStyle/>
                    <a:p>
                      <a:endParaRPr lang="id-ID" dirty="0"/>
                    </a:p>
                  </a:txBody>
                  <a:tcPr>
                    <a:solidFill>
                      <a:schemeClr val="bg1">
                        <a:lumMod val="85000"/>
                      </a:schemeClr>
                    </a:solidFill>
                  </a:tcPr>
                </a:tc>
                <a:extLst>
                  <a:ext uri="{0D108BD9-81ED-4DB2-BD59-A6C34878D82A}">
                    <a16:rowId xmlns:a16="http://schemas.microsoft.com/office/drawing/2014/main" val="10002"/>
                  </a:ext>
                </a:extLst>
              </a:tr>
            </a:tbl>
          </a:graphicData>
        </a:graphic>
      </p:graphicFrame>
      <p:sp>
        <p:nvSpPr>
          <p:cNvPr id="5" name="TextBox 4"/>
          <p:cNvSpPr txBox="1"/>
          <p:nvPr/>
        </p:nvSpPr>
        <p:spPr>
          <a:xfrm>
            <a:off x="6528048" y="3275692"/>
            <a:ext cx="1811714" cy="369332"/>
          </a:xfrm>
          <a:prstGeom prst="rect">
            <a:avLst/>
          </a:prstGeom>
          <a:noFill/>
        </p:spPr>
        <p:txBody>
          <a:bodyPr wrap="none" rtlCol="0">
            <a:spAutoFit/>
          </a:bodyPr>
          <a:lstStyle/>
          <a:p>
            <a:r>
              <a:rPr lang="id-ID" dirty="0">
                <a:solidFill>
                  <a:prstClr val="black"/>
                </a:solidFill>
                <a:latin typeface="Century Gothic"/>
              </a:rPr>
              <a:t>Tabel Students</a:t>
            </a:r>
          </a:p>
        </p:txBody>
      </p:sp>
      <p:sp>
        <p:nvSpPr>
          <p:cNvPr id="8" name="Down Arrow 7"/>
          <p:cNvSpPr/>
          <p:nvPr/>
        </p:nvSpPr>
        <p:spPr>
          <a:xfrm rot="16200000">
            <a:off x="5985353" y="3909022"/>
            <a:ext cx="324396" cy="472962"/>
          </a:xfrm>
          <a:prstGeom prst="down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id-ID">
              <a:solidFill>
                <a:prstClr val="black"/>
              </a:solidFill>
              <a:latin typeface="Century Gothic"/>
            </a:endParaRPr>
          </a:p>
        </p:txBody>
      </p:sp>
      <p:sp>
        <p:nvSpPr>
          <p:cNvPr id="9" name="TextBox 8"/>
          <p:cNvSpPr txBox="1"/>
          <p:nvPr/>
        </p:nvSpPr>
        <p:spPr>
          <a:xfrm>
            <a:off x="2207568" y="1772817"/>
            <a:ext cx="7272808" cy="646331"/>
          </a:xfrm>
          <a:prstGeom prst="rect">
            <a:avLst/>
          </a:prstGeom>
          <a:noFill/>
          <a:ln>
            <a:solidFill>
              <a:srgbClr val="FF0000"/>
            </a:solidFill>
          </a:ln>
        </p:spPr>
        <p:txBody>
          <a:bodyPr wrap="square" rtlCol="0">
            <a:spAutoFit/>
          </a:bodyPr>
          <a:lstStyle/>
          <a:p>
            <a:r>
              <a:rPr lang="id-ID" sz="1200" dirty="0">
                <a:solidFill>
                  <a:prstClr val="black"/>
                </a:solidFill>
                <a:latin typeface="Century Gothic"/>
              </a:rPr>
              <a:t>Generalisasi menyusutkan jumlah entitas,  sehingga hanya butuh satu entitas dengan </a:t>
            </a:r>
          </a:p>
          <a:p>
            <a:r>
              <a:rPr lang="id-ID" sz="1200" dirty="0">
                <a:solidFill>
                  <a:prstClr val="black"/>
                </a:solidFill>
                <a:latin typeface="Century Gothic"/>
              </a:rPr>
              <a:t>panambahan field.</a:t>
            </a:r>
          </a:p>
          <a:p>
            <a:r>
              <a:rPr lang="id-ID" sz="1200" dirty="0">
                <a:solidFill>
                  <a:prstClr val="black"/>
                </a:solidFill>
                <a:latin typeface="Century Gothic"/>
              </a:rPr>
              <a:t>Spesialisasi akan menghasilkan sejumlah himpunan entitas baru</a:t>
            </a:r>
          </a:p>
        </p:txBody>
      </p:sp>
    </p:spTree>
    <p:extLst>
      <p:ext uri="{BB962C8B-B14F-4D97-AF65-F5344CB8AC3E}">
        <p14:creationId xmlns:p14="http://schemas.microsoft.com/office/powerpoint/2010/main" val="35201451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752600" y="228600"/>
            <a:ext cx="8229600" cy="990600"/>
          </a:xfrm>
        </p:spPr>
        <p:txBody>
          <a:bodyPr/>
          <a:lstStyle/>
          <a:p>
            <a:pPr eaLnBrk="1" hangingPunct="1"/>
            <a:r>
              <a:rPr lang="en-US" sz="3600" b="1" dirty="0">
                <a:solidFill>
                  <a:schemeClr val="tx2"/>
                </a:solidFill>
                <a:latin typeface="Book Antiqua" panose="02040602050305030304" pitchFamily="18" charset="0"/>
              </a:rPr>
              <a:t>Mapping </a:t>
            </a:r>
            <a:r>
              <a:rPr lang="en-US" sz="3600" b="1" dirty="0" err="1">
                <a:solidFill>
                  <a:schemeClr val="tx2"/>
                </a:solidFill>
                <a:latin typeface="Book Antiqua" panose="02040602050305030304" pitchFamily="18" charset="0"/>
              </a:rPr>
              <a:t>ke</a:t>
            </a:r>
            <a:r>
              <a:rPr lang="en-US" sz="3600" b="1" dirty="0">
                <a:solidFill>
                  <a:schemeClr val="tx2"/>
                </a:solidFill>
                <a:latin typeface="Book Antiqua" panose="02040602050305030304" pitchFamily="18" charset="0"/>
              </a:rPr>
              <a:t> </a:t>
            </a:r>
            <a:r>
              <a:rPr lang="en-US" sz="3600" b="1" dirty="0" err="1">
                <a:solidFill>
                  <a:schemeClr val="tx2"/>
                </a:solidFill>
                <a:latin typeface="Book Antiqua" panose="02040602050305030304" pitchFamily="18" charset="0"/>
              </a:rPr>
              <a:t>Skema</a:t>
            </a:r>
            <a:r>
              <a:rPr lang="en-US" sz="3600" b="1" dirty="0">
                <a:solidFill>
                  <a:schemeClr val="tx2"/>
                </a:solidFill>
                <a:latin typeface="Book Antiqua" panose="02040602050305030304" pitchFamily="18" charset="0"/>
              </a:rPr>
              <a:t> </a:t>
            </a:r>
            <a:r>
              <a:rPr lang="en-US" sz="3600" b="1" dirty="0" err="1">
                <a:solidFill>
                  <a:schemeClr val="tx2"/>
                </a:solidFill>
                <a:latin typeface="Book Antiqua" panose="02040602050305030304" pitchFamily="18" charset="0"/>
              </a:rPr>
              <a:t>Relasi</a:t>
            </a:r>
            <a:r>
              <a:rPr lang="en-US" sz="3600" b="1" dirty="0">
                <a:solidFill>
                  <a:schemeClr val="tx2"/>
                </a:solidFill>
                <a:latin typeface="Book Antiqua" panose="02040602050305030304" pitchFamily="18" charset="0"/>
              </a:rPr>
              <a:t> (1)</a:t>
            </a:r>
          </a:p>
        </p:txBody>
      </p:sp>
      <p:sp>
        <p:nvSpPr>
          <p:cNvPr id="29699" name="Rectangle 3"/>
          <p:cNvSpPr>
            <a:spLocks noGrp="1" noChangeArrowheads="1"/>
          </p:cNvSpPr>
          <p:nvPr>
            <p:ph idx="1"/>
          </p:nvPr>
        </p:nvSpPr>
        <p:spPr>
          <a:xfrm>
            <a:off x="1701800" y="1296847"/>
            <a:ext cx="8509000" cy="858838"/>
          </a:xfrm>
          <a:noFill/>
        </p:spPr>
        <p:txBody>
          <a:bodyPr>
            <a:noAutofit/>
          </a:bodyPr>
          <a:lstStyle/>
          <a:p>
            <a:pPr marL="0" indent="0">
              <a:lnSpc>
                <a:spcPct val="170000"/>
              </a:lnSpc>
              <a:buNone/>
            </a:pPr>
            <a:r>
              <a:rPr lang="en-US" sz="2000" dirty="0" err="1">
                <a:solidFill>
                  <a:schemeClr val="tx1"/>
                </a:solidFill>
                <a:cs typeface="Calibri" pitchFamily="34" charset="0"/>
              </a:rPr>
              <a:t>Untuk</a:t>
            </a:r>
            <a:r>
              <a:rPr lang="en-US" sz="2000" dirty="0">
                <a:solidFill>
                  <a:schemeClr val="tx1"/>
                </a:solidFill>
                <a:cs typeface="Calibri" pitchFamily="34" charset="0"/>
              </a:rPr>
              <a:t> </a:t>
            </a:r>
            <a:r>
              <a:rPr lang="en-US" sz="2000" dirty="0" err="1">
                <a:solidFill>
                  <a:schemeClr val="tx1"/>
                </a:solidFill>
                <a:cs typeface="Calibri" pitchFamily="34" charset="0"/>
              </a:rPr>
              <a:t>melakukan</a:t>
            </a:r>
            <a:r>
              <a:rPr lang="en-US" sz="2000" dirty="0">
                <a:solidFill>
                  <a:schemeClr val="tx1"/>
                </a:solidFill>
                <a:cs typeface="Calibri" pitchFamily="34" charset="0"/>
              </a:rPr>
              <a:t> </a:t>
            </a:r>
            <a:r>
              <a:rPr lang="en-US" sz="2000" b="1" dirty="0">
                <a:solidFill>
                  <a:schemeClr val="tx1"/>
                </a:solidFill>
                <a:cs typeface="Calibri" pitchFamily="34" charset="0"/>
              </a:rPr>
              <a:t>mapping</a:t>
            </a:r>
            <a:r>
              <a:rPr lang="en-US" sz="2000" dirty="0">
                <a:solidFill>
                  <a:schemeClr val="tx1"/>
                </a:solidFill>
                <a:cs typeface="Calibri" pitchFamily="34" charset="0"/>
              </a:rPr>
              <a:t> (</a:t>
            </a:r>
            <a:r>
              <a:rPr lang="en-US" sz="2000" b="1" dirty="0" err="1">
                <a:solidFill>
                  <a:schemeClr val="tx1"/>
                </a:solidFill>
                <a:cs typeface="Calibri" pitchFamily="34" charset="0"/>
              </a:rPr>
              <a:t>pemetaan</a:t>
            </a:r>
            <a:r>
              <a:rPr lang="en-US" sz="2000" dirty="0">
                <a:solidFill>
                  <a:schemeClr val="tx1"/>
                </a:solidFill>
                <a:cs typeface="Calibri" pitchFamily="34" charset="0"/>
              </a:rPr>
              <a:t>) </a:t>
            </a:r>
            <a:r>
              <a:rPr lang="en-US" sz="2000" dirty="0" err="1">
                <a:solidFill>
                  <a:schemeClr val="tx1"/>
                </a:solidFill>
                <a:cs typeface="Calibri" pitchFamily="34" charset="0"/>
              </a:rPr>
              <a:t>dari</a:t>
            </a:r>
            <a:r>
              <a:rPr lang="en-US" sz="2000" dirty="0">
                <a:solidFill>
                  <a:schemeClr val="tx1"/>
                </a:solidFill>
                <a:cs typeface="Calibri" pitchFamily="34" charset="0"/>
              </a:rPr>
              <a:t> </a:t>
            </a:r>
            <a:r>
              <a:rPr lang="en-US" sz="2000" dirty="0" err="1">
                <a:solidFill>
                  <a:schemeClr val="tx1"/>
                </a:solidFill>
                <a:cs typeface="Calibri" pitchFamily="34" charset="0"/>
              </a:rPr>
              <a:t>skema</a:t>
            </a:r>
            <a:r>
              <a:rPr lang="en-US" sz="2000" dirty="0">
                <a:solidFill>
                  <a:schemeClr val="tx1"/>
                </a:solidFill>
                <a:cs typeface="Calibri" pitchFamily="34" charset="0"/>
              </a:rPr>
              <a:t> ER Diagram </a:t>
            </a:r>
            <a:r>
              <a:rPr lang="en-US" sz="2000" dirty="0" err="1">
                <a:solidFill>
                  <a:schemeClr val="tx1"/>
                </a:solidFill>
                <a:cs typeface="Calibri" pitchFamily="34" charset="0"/>
              </a:rPr>
              <a:t>ke</a:t>
            </a:r>
            <a:r>
              <a:rPr lang="en-US" sz="2000" dirty="0">
                <a:solidFill>
                  <a:schemeClr val="tx1"/>
                </a:solidFill>
                <a:cs typeface="Calibri" pitchFamily="34" charset="0"/>
              </a:rPr>
              <a:t> </a:t>
            </a:r>
            <a:r>
              <a:rPr lang="en-US" sz="2000" dirty="0" err="1">
                <a:solidFill>
                  <a:schemeClr val="tx1"/>
                </a:solidFill>
                <a:cs typeface="Calibri" pitchFamily="34" charset="0"/>
              </a:rPr>
              <a:t>skema</a:t>
            </a:r>
            <a:r>
              <a:rPr lang="en-US" sz="2000" dirty="0">
                <a:solidFill>
                  <a:schemeClr val="tx1"/>
                </a:solidFill>
                <a:cs typeface="Calibri" pitchFamily="34" charset="0"/>
              </a:rPr>
              <a:t> </a:t>
            </a:r>
            <a:r>
              <a:rPr lang="en-US" sz="2000" dirty="0" err="1">
                <a:solidFill>
                  <a:schemeClr val="tx1"/>
                </a:solidFill>
                <a:cs typeface="Calibri" pitchFamily="34" charset="0"/>
              </a:rPr>
              <a:t>relasi</a:t>
            </a:r>
            <a:r>
              <a:rPr lang="en-US" sz="2000" dirty="0">
                <a:solidFill>
                  <a:schemeClr val="tx1"/>
                </a:solidFill>
                <a:cs typeface="Calibri" pitchFamily="34" charset="0"/>
              </a:rPr>
              <a:t> </a:t>
            </a:r>
            <a:r>
              <a:rPr lang="en-US" sz="2000" dirty="0" err="1">
                <a:solidFill>
                  <a:schemeClr val="tx1"/>
                </a:solidFill>
                <a:cs typeface="Calibri" pitchFamily="34" charset="0"/>
              </a:rPr>
              <a:t>terdapat</a:t>
            </a:r>
            <a:r>
              <a:rPr lang="en-US" sz="2000" dirty="0">
                <a:solidFill>
                  <a:schemeClr val="tx1"/>
                </a:solidFill>
                <a:cs typeface="Calibri" pitchFamily="34" charset="0"/>
              </a:rPr>
              <a:t> </a:t>
            </a:r>
            <a:r>
              <a:rPr lang="en-US" sz="2000" dirty="0" err="1">
                <a:solidFill>
                  <a:schemeClr val="tx1"/>
                </a:solidFill>
                <a:cs typeface="Calibri" pitchFamily="34" charset="0"/>
              </a:rPr>
              <a:t>langkah-langkah</a:t>
            </a:r>
            <a:r>
              <a:rPr lang="en-US" sz="2000" dirty="0">
                <a:solidFill>
                  <a:schemeClr val="tx1"/>
                </a:solidFill>
                <a:cs typeface="Calibri" pitchFamily="34" charset="0"/>
              </a:rPr>
              <a:t> yang </a:t>
            </a:r>
            <a:r>
              <a:rPr lang="en-US" sz="2000" dirty="0" err="1">
                <a:solidFill>
                  <a:schemeClr val="tx1"/>
                </a:solidFill>
                <a:cs typeface="Calibri" pitchFamily="34" charset="0"/>
              </a:rPr>
              <a:t>harus</a:t>
            </a:r>
            <a:r>
              <a:rPr lang="en-US" sz="2000" dirty="0">
                <a:solidFill>
                  <a:schemeClr val="tx1"/>
                </a:solidFill>
                <a:cs typeface="Calibri" pitchFamily="34" charset="0"/>
              </a:rPr>
              <a:t> </a:t>
            </a:r>
            <a:r>
              <a:rPr lang="en-US" sz="2000" dirty="0" err="1">
                <a:solidFill>
                  <a:schemeClr val="tx1"/>
                </a:solidFill>
                <a:cs typeface="Calibri" pitchFamily="34" charset="0"/>
              </a:rPr>
              <a:t>diperhatikan</a:t>
            </a:r>
            <a:r>
              <a:rPr lang="en-US" sz="2000" dirty="0">
                <a:solidFill>
                  <a:schemeClr val="tx1"/>
                </a:solidFill>
                <a:cs typeface="Calibri" pitchFamily="34" charset="0"/>
              </a:rPr>
              <a:t>.               </a:t>
            </a:r>
          </a:p>
        </p:txBody>
      </p:sp>
      <p:sp>
        <p:nvSpPr>
          <p:cNvPr id="29700" name="Rectangle 4"/>
          <p:cNvSpPr>
            <a:spLocks noChangeArrowheads="1"/>
          </p:cNvSpPr>
          <p:nvPr/>
        </p:nvSpPr>
        <p:spPr bwMode="auto">
          <a:xfrm>
            <a:off x="1701800" y="2287120"/>
            <a:ext cx="8820150" cy="3733800"/>
          </a:xfrm>
          <a:prstGeom prst="rect">
            <a:avLst/>
          </a:prstGeom>
          <a:noFill/>
          <a:ln w="9525">
            <a:noFill/>
            <a:miter lim="800000"/>
            <a:headEnd/>
            <a:tailEnd/>
          </a:ln>
        </p:spPr>
        <p:txBody>
          <a:bodyPr/>
          <a:lstStyle/>
          <a:p>
            <a:pPr marL="287338" indent="-287338">
              <a:lnSpc>
                <a:spcPct val="150000"/>
              </a:lnSpc>
              <a:spcBef>
                <a:spcPct val="20000"/>
              </a:spcBef>
              <a:buClr>
                <a:schemeClr val="tx1"/>
              </a:buClr>
              <a:buSzPct val="80000"/>
              <a:tabLst>
                <a:tab pos="287338" algn="l"/>
              </a:tabLst>
            </a:pPr>
            <a:r>
              <a:rPr lang="en-US" sz="2000" b="1" u="sng" dirty="0" err="1">
                <a:cs typeface="Calibri" pitchFamily="34" charset="0"/>
              </a:rPr>
              <a:t>Langkah-langkah</a:t>
            </a:r>
            <a:r>
              <a:rPr lang="en-US" sz="2000" b="1" u="sng" dirty="0">
                <a:cs typeface="Calibri" pitchFamily="34" charset="0"/>
              </a:rPr>
              <a:t> mapping:</a:t>
            </a:r>
          </a:p>
          <a:p>
            <a:pPr marL="514350" indent="-514350">
              <a:lnSpc>
                <a:spcPct val="150000"/>
              </a:lnSpc>
              <a:spcBef>
                <a:spcPct val="20000"/>
              </a:spcBef>
              <a:buClr>
                <a:schemeClr val="tx1"/>
              </a:buClr>
              <a:buSzPct val="80000"/>
              <a:buFont typeface="Wingdings" pitchFamily="2" charset="2"/>
              <a:buAutoNum type="arabicPeriod"/>
              <a:tabLst>
                <a:tab pos="287338" algn="l"/>
              </a:tabLst>
            </a:pPr>
            <a:r>
              <a:rPr lang="en-US" sz="2000" dirty="0" err="1">
                <a:cs typeface="Calibri" pitchFamily="34" charset="0"/>
              </a:rPr>
              <a:t>Untuk</a:t>
            </a:r>
            <a:r>
              <a:rPr lang="en-US" sz="2000" dirty="0">
                <a:cs typeface="Calibri" pitchFamily="34" charset="0"/>
              </a:rPr>
              <a:t> </a:t>
            </a:r>
            <a:r>
              <a:rPr lang="en-US" sz="2000" b="1" dirty="0" err="1">
                <a:solidFill>
                  <a:srgbClr val="FF0000"/>
                </a:solidFill>
                <a:cs typeface="Calibri" pitchFamily="34" charset="0"/>
              </a:rPr>
              <a:t>setiap</a:t>
            </a:r>
            <a:r>
              <a:rPr lang="en-US" sz="2000" b="1" dirty="0">
                <a:solidFill>
                  <a:srgbClr val="FF0000"/>
                </a:solidFill>
                <a:cs typeface="Calibri" pitchFamily="34" charset="0"/>
              </a:rPr>
              <a:t> </a:t>
            </a:r>
            <a:r>
              <a:rPr lang="en-US" sz="2000" b="1" dirty="0" err="1">
                <a:solidFill>
                  <a:srgbClr val="FF0000"/>
                </a:solidFill>
                <a:cs typeface="Calibri" pitchFamily="34" charset="0"/>
              </a:rPr>
              <a:t>entitas</a:t>
            </a:r>
            <a:r>
              <a:rPr lang="en-US" sz="2000" dirty="0">
                <a:solidFill>
                  <a:srgbClr val="FF0000"/>
                </a:solidFill>
                <a:cs typeface="Calibri" pitchFamily="34" charset="0"/>
              </a:rPr>
              <a:t> </a:t>
            </a:r>
            <a:r>
              <a:rPr lang="en-US" sz="2000" dirty="0" err="1">
                <a:cs typeface="Calibri" pitchFamily="34" charset="0"/>
              </a:rPr>
              <a:t>skema</a:t>
            </a:r>
            <a:r>
              <a:rPr lang="en-US" sz="2000" dirty="0">
                <a:cs typeface="Calibri" pitchFamily="34" charset="0"/>
              </a:rPr>
              <a:t> </a:t>
            </a:r>
            <a:r>
              <a:rPr lang="en-US" sz="2000" dirty="0" err="1">
                <a:cs typeface="Calibri" pitchFamily="34" charset="0"/>
              </a:rPr>
              <a:t>relasi</a:t>
            </a:r>
            <a:r>
              <a:rPr lang="en-US" sz="2000" dirty="0">
                <a:cs typeface="Calibri" pitchFamily="34" charset="0"/>
              </a:rPr>
              <a:t> </a:t>
            </a:r>
            <a:r>
              <a:rPr lang="en-US" sz="2000" b="1" dirty="0">
                <a:solidFill>
                  <a:srgbClr val="FF0000"/>
                </a:solidFill>
                <a:cs typeface="Calibri" pitchFamily="34" charset="0"/>
              </a:rPr>
              <a:t>R</a:t>
            </a:r>
            <a:r>
              <a:rPr lang="en-US" sz="2000" dirty="0">
                <a:cs typeface="Calibri" pitchFamily="34" charset="0"/>
              </a:rPr>
              <a:t> yang </a:t>
            </a:r>
            <a:r>
              <a:rPr lang="en-US" sz="2000" dirty="0" err="1">
                <a:cs typeface="Calibri" pitchFamily="34" charset="0"/>
              </a:rPr>
              <a:t>menyertakan</a:t>
            </a:r>
            <a:r>
              <a:rPr lang="en-US" sz="2000" dirty="0">
                <a:cs typeface="Calibri" pitchFamily="34" charset="0"/>
              </a:rPr>
              <a:t> </a:t>
            </a:r>
            <a:r>
              <a:rPr lang="en-US" sz="2000" dirty="0" err="1">
                <a:cs typeface="Calibri" pitchFamily="34" charset="0"/>
              </a:rPr>
              <a:t>seluruh</a:t>
            </a:r>
            <a:r>
              <a:rPr lang="en-US" sz="2000" dirty="0">
                <a:cs typeface="Calibri" pitchFamily="34" charset="0"/>
              </a:rPr>
              <a:t> </a:t>
            </a:r>
            <a:r>
              <a:rPr lang="en-US" sz="2000" b="1" dirty="0">
                <a:solidFill>
                  <a:srgbClr val="FF0000"/>
                </a:solidFill>
                <a:cs typeface="Calibri" pitchFamily="34" charset="0"/>
              </a:rPr>
              <a:t>Simple</a:t>
            </a:r>
            <a:r>
              <a:rPr lang="en-US" sz="2000" dirty="0">
                <a:solidFill>
                  <a:srgbClr val="FF0000"/>
                </a:solidFill>
                <a:cs typeface="Calibri" pitchFamily="34" charset="0"/>
              </a:rPr>
              <a:t> </a:t>
            </a:r>
            <a:r>
              <a:rPr lang="en-US" sz="2000" b="1" dirty="0" err="1">
                <a:solidFill>
                  <a:srgbClr val="FF0000"/>
                </a:solidFill>
                <a:cs typeface="Calibri" pitchFamily="34" charset="0"/>
              </a:rPr>
              <a:t>Atribute</a:t>
            </a:r>
            <a:r>
              <a:rPr lang="en-US" sz="2000" dirty="0">
                <a:solidFill>
                  <a:srgbClr val="FF0000"/>
                </a:solidFill>
                <a:cs typeface="Calibri" pitchFamily="34" charset="0"/>
              </a:rPr>
              <a:t> </a:t>
            </a:r>
            <a:r>
              <a:rPr lang="en-US" sz="2000" dirty="0" err="1">
                <a:cs typeface="Calibri" pitchFamily="34" charset="0"/>
              </a:rPr>
              <a:t>dan</a:t>
            </a:r>
            <a:r>
              <a:rPr lang="en-US" sz="2000" dirty="0">
                <a:cs typeface="Calibri" pitchFamily="34" charset="0"/>
              </a:rPr>
              <a:t> </a:t>
            </a:r>
            <a:r>
              <a:rPr lang="en-US" sz="2000" b="1" dirty="0">
                <a:solidFill>
                  <a:srgbClr val="FF0000"/>
                </a:solidFill>
                <a:cs typeface="Calibri" pitchFamily="34" charset="0"/>
              </a:rPr>
              <a:t>Simple</a:t>
            </a:r>
            <a:r>
              <a:rPr lang="en-US" sz="2000" dirty="0">
                <a:solidFill>
                  <a:srgbClr val="FF0000"/>
                </a:solidFill>
                <a:cs typeface="Calibri" pitchFamily="34" charset="0"/>
              </a:rPr>
              <a:t> </a:t>
            </a:r>
            <a:r>
              <a:rPr lang="en-US" sz="2000" b="1" dirty="0">
                <a:solidFill>
                  <a:srgbClr val="FF0000"/>
                </a:solidFill>
                <a:cs typeface="Calibri" pitchFamily="34" charset="0"/>
              </a:rPr>
              <a:t>Attribute</a:t>
            </a:r>
            <a:r>
              <a:rPr lang="en-US" sz="2000" dirty="0">
                <a:solidFill>
                  <a:srgbClr val="FF0000"/>
                </a:solidFill>
                <a:cs typeface="Calibri" pitchFamily="34" charset="0"/>
              </a:rPr>
              <a:t> </a:t>
            </a:r>
            <a:r>
              <a:rPr lang="en-US" sz="2000" dirty="0" err="1">
                <a:cs typeface="Calibri" pitchFamily="34" charset="0"/>
              </a:rPr>
              <a:t>dari</a:t>
            </a:r>
            <a:r>
              <a:rPr lang="en-US" sz="2000" dirty="0">
                <a:cs typeface="Calibri" pitchFamily="34" charset="0"/>
              </a:rPr>
              <a:t> </a:t>
            </a:r>
            <a:r>
              <a:rPr lang="en-US" sz="2000" b="1" dirty="0">
                <a:solidFill>
                  <a:srgbClr val="FF0000"/>
                </a:solidFill>
                <a:cs typeface="Calibri" pitchFamily="34" charset="0"/>
              </a:rPr>
              <a:t>Composite</a:t>
            </a:r>
            <a:r>
              <a:rPr lang="en-US" sz="2000" dirty="0">
                <a:solidFill>
                  <a:srgbClr val="FF0000"/>
                </a:solidFill>
                <a:cs typeface="Calibri" pitchFamily="34" charset="0"/>
              </a:rPr>
              <a:t> </a:t>
            </a:r>
            <a:r>
              <a:rPr lang="en-US" sz="2000" b="1" dirty="0">
                <a:solidFill>
                  <a:srgbClr val="FF0000"/>
                </a:solidFill>
                <a:cs typeface="Calibri" pitchFamily="34" charset="0"/>
              </a:rPr>
              <a:t>Attribute</a:t>
            </a:r>
            <a:r>
              <a:rPr lang="en-US" sz="2000" dirty="0">
                <a:solidFill>
                  <a:srgbClr val="FF0000"/>
                </a:solidFill>
                <a:cs typeface="Calibri" pitchFamily="34" charset="0"/>
              </a:rPr>
              <a:t> </a:t>
            </a:r>
            <a:r>
              <a:rPr lang="en-US" sz="2000" dirty="0">
                <a:cs typeface="Calibri" pitchFamily="34" charset="0"/>
              </a:rPr>
              <a:t>yang </a:t>
            </a:r>
            <a:r>
              <a:rPr lang="en-US" sz="2000" dirty="0" err="1">
                <a:cs typeface="Calibri" pitchFamily="34" charset="0"/>
              </a:rPr>
              <a:t>ada</a:t>
            </a:r>
            <a:r>
              <a:rPr lang="en-US" sz="2000" dirty="0">
                <a:cs typeface="Calibri" pitchFamily="34" charset="0"/>
              </a:rPr>
              <a:t>, </a:t>
            </a:r>
            <a:r>
              <a:rPr lang="en-US" sz="2000" u="sng" dirty="0" err="1">
                <a:cs typeface="Calibri" pitchFamily="34" charset="0"/>
              </a:rPr>
              <a:t>pilih</a:t>
            </a:r>
            <a:r>
              <a:rPr lang="en-US" sz="2000" u="sng" dirty="0">
                <a:cs typeface="Calibri" pitchFamily="34" charset="0"/>
              </a:rPr>
              <a:t> </a:t>
            </a:r>
            <a:r>
              <a:rPr lang="en-US" sz="2000" b="1" u="sng" dirty="0" err="1">
                <a:solidFill>
                  <a:srgbClr val="FF0000"/>
                </a:solidFill>
                <a:cs typeface="Calibri" pitchFamily="34" charset="0"/>
              </a:rPr>
              <a:t>salah</a:t>
            </a:r>
            <a:r>
              <a:rPr lang="en-US" sz="2000" b="1" u="sng" dirty="0">
                <a:solidFill>
                  <a:srgbClr val="FF0000"/>
                </a:solidFill>
                <a:cs typeface="Calibri" pitchFamily="34" charset="0"/>
              </a:rPr>
              <a:t> </a:t>
            </a:r>
            <a:r>
              <a:rPr lang="en-US" sz="2000" b="1" u="sng" dirty="0" err="1">
                <a:solidFill>
                  <a:srgbClr val="FF0000"/>
                </a:solidFill>
                <a:cs typeface="Calibri" pitchFamily="34" charset="0"/>
              </a:rPr>
              <a:t>satu</a:t>
            </a:r>
            <a:r>
              <a:rPr lang="en-US" sz="2000" u="sng" dirty="0">
                <a:solidFill>
                  <a:srgbClr val="FF0000"/>
                </a:solidFill>
                <a:cs typeface="Calibri" pitchFamily="34" charset="0"/>
              </a:rPr>
              <a:t> </a:t>
            </a:r>
            <a:r>
              <a:rPr lang="en-US" sz="2000" u="sng" dirty="0" err="1">
                <a:cs typeface="Calibri" pitchFamily="34" charset="0"/>
              </a:rPr>
              <a:t>atribut</a:t>
            </a:r>
            <a:r>
              <a:rPr lang="en-US" sz="2000" u="sng" dirty="0">
                <a:cs typeface="Calibri" pitchFamily="34" charset="0"/>
              </a:rPr>
              <a:t> </a:t>
            </a:r>
            <a:r>
              <a:rPr lang="en-US" sz="2000" u="sng" dirty="0" err="1">
                <a:cs typeface="Calibri" pitchFamily="34" charset="0"/>
              </a:rPr>
              <a:t>kunci</a:t>
            </a:r>
            <a:r>
              <a:rPr lang="en-US" sz="2000" dirty="0">
                <a:cs typeface="Calibri" pitchFamily="34" charset="0"/>
              </a:rPr>
              <a:t> </a:t>
            </a:r>
            <a:r>
              <a:rPr lang="en-US" sz="2000" dirty="0" err="1">
                <a:cs typeface="Calibri" pitchFamily="34" charset="0"/>
              </a:rPr>
              <a:t>sebagai</a:t>
            </a:r>
            <a:r>
              <a:rPr lang="en-US" sz="2000" dirty="0">
                <a:cs typeface="Calibri" pitchFamily="34" charset="0"/>
              </a:rPr>
              <a:t> </a:t>
            </a:r>
            <a:r>
              <a:rPr lang="en-US" sz="2000" b="1" u="sng" dirty="0">
                <a:solidFill>
                  <a:srgbClr val="FF0000"/>
                </a:solidFill>
                <a:cs typeface="Calibri" pitchFamily="34" charset="0"/>
              </a:rPr>
              <a:t>Primary Key</a:t>
            </a:r>
            <a:r>
              <a:rPr lang="en-US" sz="2000" b="1" dirty="0">
                <a:cs typeface="Calibri" pitchFamily="34" charset="0"/>
              </a:rPr>
              <a:t>.</a:t>
            </a:r>
            <a:endParaRPr lang="sv-SE" sz="2000" dirty="0">
              <a:cs typeface="Calibri" pitchFamily="34" charset="0"/>
            </a:endParaRPr>
          </a:p>
          <a:p>
            <a:pPr marL="514350" indent="-514350">
              <a:lnSpc>
                <a:spcPct val="150000"/>
              </a:lnSpc>
              <a:spcBef>
                <a:spcPct val="20000"/>
              </a:spcBef>
              <a:buClr>
                <a:schemeClr val="tx1"/>
              </a:buClr>
              <a:buSzPct val="80000"/>
              <a:buFont typeface="Wingdings" pitchFamily="2" charset="2"/>
              <a:buAutoNum type="arabicPeriod"/>
              <a:tabLst>
                <a:tab pos="287338" algn="l"/>
              </a:tabLst>
            </a:pPr>
            <a:r>
              <a:rPr lang="sv-SE" sz="2000" dirty="0">
                <a:cs typeface="Calibri" pitchFamily="34" charset="0"/>
              </a:rPr>
              <a:t>Untuk setiap </a:t>
            </a:r>
            <a:r>
              <a:rPr lang="sv-SE" sz="2000" b="1" dirty="0">
                <a:solidFill>
                  <a:srgbClr val="FF0000"/>
                </a:solidFill>
                <a:cs typeface="Calibri" pitchFamily="34" charset="0"/>
              </a:rPr>
              <a:t>Entitas Lemah</a:t>
            </a:r>
            <a:r>
              <a:rPr lang="sv-SE" sz="2000" b="1" dirty="0">
                <a:cs typeface="Calibri" pitchFamily="34" charset="0"/>
              </a:rPr>
              <a:t>, </a:t>
            </a:r>
            <a:r>
              <a:rPr lang="sv-SE" sz="2000" dirty="0">
                <a:cs typeface="Calibri" pitchFamily="34" charset="0"/>
              </a:rPr>
              <a:t>buatlah skema relasi </a:t>
            </a:r>
            <a:r>
              <a:rPr lang="sv-SE" sz="2000" b="1" dirty="0">
                <a:solidFill>
                  <a:srgbClr val="FF0000"/>
                </a:solidFill>
                <a:cs typeface="Calibri" pitchFamily="34" charset="0"/>
              </a:rPr>
              <a:t>R</a:t>
            </a:r>
            <a:r>
              <a:rPr lang="sv-SE" sz="2000" dirty="0">
                <a:cs typeface="Calibri" pitchFamily="34" charset="0"/>
              </a:rPr>
              <a:t> dengan mengikutsertakan </a:t>
            </a:r>
            <a:r>
              <a:rPr lang="sv-SE" sz="2000" u="sng" dirty="0">
                <a:cs typeface="Calibri" pitchFamily="34" charset="0"/>
              </a:rPr>
              <a:t>seluruh Simple Attribute</a:t>
            </a:r>
            <a:r>
              <a:rPr lang="sv-SE" sz="2000" dirty="0">
                <a:cs typeface="Calibri" pitchFamily="34" charset="0"/>
              </a:rPr>
              <a:t>. Tambahkan </a:t>
            </a:r>
            <a:r>
              <a:rPr lang="sv-SE" sz="2000" b="1" dirty="0">
                <a:solidFill>
                  <a:srgbClr val="FF0000"/>
                </a:solidFill>
                <a:cs typeface="Calibri" pitchFamily="34" charset="0"/>
              </a:rPr>
              <a:t>Primary Key </a:t>
            </a:r>
            <a:r>
              <a:rPr lang="sv-SE" sz="2000" dirty="0">
                <a:cs typeface="Calibri" pitchFamily="34" charset="0"/>
              </a:rPr>
              <a:t>dari </a:t>
            </a:r>
            <a:r>
              <a:rPr lang="sv-SE" sz="2000" b="1" dirty="0">
                <a:solidFill>
                  <a:srgbClr val="FF0000"/>
                </a:solidFill>
                <a:cs typeface="Calibri" pitchFamily="34" charset="0"/>
              </a:rPr>
              <a:t>entitas kuatnya (Owner Entity type)</a:t>
            </a:r>
            <a:r>
              <a:rPr lang="sv-SE" sz="2000" b="1" dirty="0">
                <a:cs typeface="Calibri" pitchFamily="34" charset="0"/>
              </a:rPr>
              <a:t> </a:t>
            </a:r>
            <a:r>
              <a:rPr lang="sv-SE" sz="2000" dirty="0">
                <a:cs typeface="Calibri" pitchFamily="34" charset="0"/>
              </a:rPr>
              <a:t>yang akan digunakan sebagai </a:t>
            </a:r>
            <a:r>
              <a:rPr lang="sv-SE" sz="2000" b="1" dirty="0">
                <a:solidFill>
                  <a:srgbClr val="FF0000"/>
                </a:solidFill>
                <a:cs typeface="Calibri" pitchFamily="34" charset="0"/>
              </a:rPr>
              <a:t>Primary Key </a:t>
            </a:r>
            <a:r>
              <a:rPr lang="sv-SE" sz="2000" b="1" u="sng" dirty="0">
                <a:solidFill>
                  <a:srgbClr val="FF0000"/>
                </a:solidFill>
                <a:cs typeface="Calibri" pitchFamily="34" charset="0"/>
              </a:rPr>
              <a:t>bersama-sama</a:t>
            </a:r>
            <a:r>
              <a:rPr lang="sv-SE" sz="2000" b="1" dirty="0">
                <a:solidFill>
                  <a:srgbClr val="FF0000"/>
                </a:solidFill>
                <a:cs typeface="Calibri" pitchFamily="34" charset="0"/>
              </a:rPr>
              <a:t> Partial Key</a:t>
            </a:r>
            <a:r>
              <a:rPr lang="sv-SE" sz="2000" dirty="0">
                <a:cs typeface="Calibri" pitchFamily="34" charset="0"/>
              </a:rPr>
              <a:t> dari Entitas Lemah.</a:t>
            </a:r>
          </a:p>
        </p:txBody>
      </p:sp>
    </p:spTree>
    <p:extLst>
      <p:ext uri="{BB962C8B-B14F-4D97-AF65-F5344CB8AC3E}">
        <p14:creationId xmlns:p14="http://schemas.microsoft.com/office/powerpoint/2010/main" val="185144038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29698"/>
                                        </p:tgtEl>
                                        <p:attrNameLst>
                                          <p:attrName>style.visibility</p:attrName>
                                        </p:attrNameLst>
                                      </p:cBhvr>
                                      <p:to>
                                        <p:strVal val="visible"/>
                                      </p:to>
                                    </p:set>
                                    <p:animEffect transition="in" filter="plus(in)">
                                      <p:cBhvr>
                                        <p:cTn id="7" dur="500"/>
                                        <p:tgtEl>
                                          <p:spTgt spid="2969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9699">
                                            <p:txEl>
                                              <p:pRg st="0" end="0"/>
                                            </p:txEl>
                                          </p:spTgt>
                                        </p:tgtEl>
                                        <p:attrNameLst>
                                          <p:attrName>style.visibility</p:attrName>
                                        </p:attrNameLst>
                                      </p:cBhvr>
                                      <p:to>
                                        <p:strVal val="visible"/>
                                      </p:to>
                                    </p:set>
                                    <p:animEffect transition="in" filter="barn(inVertical)">
                                      <p:cBhvr>
                                        <p:cTn id="12" dur="500"/>
                                        <p:tgtEl>
                                          <p:spTgt spid="2969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29700"/>
                                        </p:tgtEl>
                                        <p:attrNameLst>
                                          <p:attrName>style.visibility</p:attrName>
                                        </p:attrNameLst>
                                      </p:cBhvr>
                                      <p:to>
                                        <p:strVal val="visible"/>
                                      </p:to>
                                    </p:set>
                                    <p:animEffect transition="in" filter="barn(outVertical)">
                                      <p:cBhvr>
                                        <p:cTn id="17" dur="500"/>
                                        <p:tgtEl>
                                          <p:spTgt spid="29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p:bldP spid="29699" grpId="0" build="p"/>
      <p:bldP spid="2970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chemeClr val="tx2"/>
                </a:solidFill>
                <a:latin typeface="Book Antiqua" panose="02040602050305030304" pitchFamily="18" charset="0"/>
              </a:rPr>
              <a:t>Mapping </a:t>
            </a:r>
            <a:r>
              <a:rPr lang="en-US" sz="4000" b="1" dirty="0" err="1">
                <a:solidFill>
                  <a:schemeClr val="tx2"/>
                </a:solidFill>
                <a:latin typeface="Book Antiqua" panose="02040602050305030304" pitchFamily="18" charset="0"/>
              </a:rPr>
              <a:t>ke</a:t>
            </a:r>
            <a:r>
              <a:rPr lang="en-US" sz="4000" b="1" dirty="0">
                <a:solidFill>
                  <a:schemeClr val="tx2"/>
                </a:solidFill>
                <a:latin typeface="Book Antiqua" panose="02040602050305030304" pitchFamily="18" charset="0"/>
              </a:rPr>
              <a:t> </a:t>
            </a:r>
            <a:r>
              <a:rPr lang="en-US" sz="4000" b="1" dirty="0" err="1">
                <a:solidFill>
                  <a:schemeClr val="tx2"/>
                </a:solidFill>
                <a:latin typeface="Book Antiqua" panose="02040602050305030304" pitchFamily="18" charset="0"/>
              </a:rPr>
              <a:t>Skema</a:t>
            </a:r>
            <a:r>
              <a:rPr lang="en-US" sz="4000" b="1" dirty="0">
                <a:solidFill>
                  <a:schemeClr val="tx2"/>
                </a:solidFill>
                <a:latin typeface="Book Antiqua" panose="02040602050305030304" pitchFamily="18" charset="0"/>
              </a:rPr>
              <a:t> </a:t>
            </a:r>
            <a:r>
              <a:rPr lang="en-US" sz="4000" b="1" dirty="0" err="1">
                <a:solidFill>
                  <a:schemeClr val="tx2"/>
                </a:solidFill>
                <a:latin typeface="Book Antiqua" panose="02040602050305030304" pitchFamily="18" charset="0"/>
              </a:rPr>
              <a:t>Relasi</a:t>
            </a:r>
            <a:r>
              <a:rPr lang="en-US" sz="4000" b="1" dirty="0">
                <a:solidFill>
                  <a:schemeClr val="tx2"/>
                </a:solidFill>
                <a:latin typeface="Book Antiqua" panose="02040602050305030304" pitchFamily="18" charset="0"/>
              </a:rPr>
              <a:t> (2)</a:t>
            </a:r>
            <a:endParaRPr lang="en-US" sz="4000" dirty="0">
              <a:solidFill>
                <a:schemeClr val="tx2"/>
              </a:solidFill>
              <a:latin typeface="Book Antiqua" panose="02040602050305030304" pitchFamily="18" charset="0"/>
            </a:endParaRPr>
          </a:p>
        </p:txBody>
      </p:sp>
      <p:sp>
        <p:nvSpPr>
          <p:cNvPr id="3" name="Content Placeholder 2"/>
          <p:cNvSpPr>
            <a:spLocks noGrp="1"/>
          </p:cNvSpPr>
          <p:nvPr>
            <p:ph idx="1"/>
          </p:nvPr>
        </p:nvSpPr>
        <p:spPr>
          <a:xfrm>
            <a:off x="712695" y="1304365"/>
            <a:ext cx="10381130" cy="5029200"/>
          </a:xfrm>
        </p:spPr>
        <p:txBody>
          <a:bodyPr>
            <a:noAutofit/>
          </a:bodyPr>
          <a:lstStyle/>
          <a:p>
            <a:pPr marL="287338" indent="-287338">
              <a:lnSpc>
                <a:spcPct val="160000"/>
              </a:lnSpc>
              <a:buClr>
                <a:schemeClr val="tx1"/>
              </a:buClr>
              <a:buSzPct val="80000"/>
              <a:buNone/>
              <a:tabLst>
                <a:tab pos="287338" algn="l"/>
              </a:tabLst>
            </a:pPr>
            <a:r>
              <a:rPr lang="sv-SE" sz="2000" dirty="0">
                <a:solidFill>
                  <a:schemeClr val="tx1"/>
                </a:solidFill>
                <a:cs typeface="Calibri" pitchFamily="34" charset="0"/>
              </a:rPr>
              <a:t>3. Untuk setiap relasi binary </a:t>
            </a:r>
            <a:r>
              <a:rPr lang="sv-SE" sz="2000" b="1" dirty="0">
                <a:solidFill>
                  <a:srgbClr val="FF0000"/>
                </a:solidFill>
                <a:cs typeface="Calibri" pitchFamily="34" charset="0"/>
              </a:rPr>
              <a:t>1:1</a:t>
            </a:r>
            <a:r>
              <a:rPr lang="sv-SE" sz="2000" dirty="0">
                <a:solidFill>
                  <a:schemeClr val="tx1"/>
                </a:solidFill>
                <a:cs typeface="Calibri" pitchFamily="34" charset="0"/>
              </a:rPr>
              <a:t>, tambahkan </a:t>
            </a:r>
            <a:r>
              <a:rPr lang="sv-SE" sz="2000" b="1" dirty="0">
                <a:solidFill>
                  <a:srgbClr val="FF0000"/>
                </a:solidFill>
                <a:cs typeface="Calibri" pitchFamily="34" charset="0"/>
              </a:rPr>
              <a:t>Primary Key</a:t>
            </a:r>
            <a:r>
              <a:rPr lang="sv-SE" sz="2000" b="1" dirty="0">
                <a:solidFill>
                  <a:schemeClr val="tx1"/>
                </a:solidFill>
                <a:cs typeface="Calibri" pitchFamily="34" charset="0"/>
              </a:rPr>
              <a:t> </a:t>
            </a:r>
            <a:r>
              <a:rPr lang="sv-SE" sz="2000" dirty="0">
                <a:solidFill>
                  <a:schemeClr val="tx1"/>
                </a:solidFill>
                <a:cs typeface="Calibri" pitchFamily="34" charset="0"/>
              </a:rPr>
              <a:t>dari sisi yang lebih </a:t>
            </a:r>
            <a:r>
              <a:rPr lang="sv-SE" sz="2000" dirty="0">
                <a:solidFill>
                  <a:srgbClr val="FF0000"/>
                </a:solidFill>
                <a:cs typeface="Calibri" pitchFamily="34" charset="0"/>
              </a:rPr>
              <a:t>”</a:t>
            </a:r>
            <a:r>
              <a:rPr lang="sv-SE" sz="2000" b="1" dirty="0">
                <a:solidFill>
                  <a:srgbClr val="FF0000"/>
                </a:solidFill>
                <a:cs typeface="Calibri" pitchFamily="34" charset="0"/>
              </a:rPr>
              <a:t>ringan</a:t>
            </a:r>
            <a:r>
              <a:rPr lang="sv-SE" sz="2000" dirty="0">
                <a:solidFill>
                  <a:srgbClr val="FF0000"/>
                </a:solidFill>
                <a:cs typeface="Calibri" pitchFamily="34" charset="0"/>
              </a:rPr>
              <a:t>” </a:t>
            </a:r>
            <a:r>
              <a:rPr lang="sv-SE" sz="2000" dirty="0">
                <a:solidFill>
                  <a:schemeClr val="tx1"/>
                </a:solidFill>
                <a:cs typeface="Calibri" pitchFamily="34" charset="0"/>
              </a:rPr>
              <a:t>ke sisi (entitas) yang lebih </a:t>
            </a:r>
            <a:r>
              <a:rPr lang="sv-SE" sz="2000" dirty="0">
                <a:solidFill>
                  <a:srgbClr val="FF0000"/>
                </a:solidFill>
                <a:cs typeface="Calibri" pitchFamily="34" charset="0"/>
              </a:rPr>
              <a:t>”</a:t>
            </a:r>
            <a:r>
              <a:rPr lang="sv-SE" sz="2000" b="1" dirty="0">
                <a:solidFill>
                  <a:srgbClr val="FF0000"/>
                </a:solidFill>
                <a:cs typeface="Calibri" pitchFamily="34" charset="0"/>
              </a:rPr>
              <a:t>berat</a:t>
            </a:r>
            <a:r>
              <a:rPr lang="sv-SE" sz="2000" dirty="0">
                <a:solidFill>
                  <a:srgbClr val="FF0000"/>
                </a:solidFill>
                <a:cs typeface="Calibri" pitchFamily="34" charset="0"/>
              </a:rPr>
              <a:t>”. </a:t>
            </a:r>
            <a:r>
              <a:rPr lang="sv-SE" sz="2000" dirty="0">
                <a:solidFill>
                  <a:schemeClr val="tx1"/>
                </a:solidFill>
                <a:cs typeface="Calibri" pitchFamily="34" charset="0"/>
              </a:rPr>
              <a:t>Suatu sisi dianggap lebih </a:t>
            </a:r>
            <a:r>
              <a:rPr lang="sv-SE" sz="2000" dirty="0">
                <a:solidFill>
                  <a:srgbClr val="FF0000"/>
                </a:solidFill>
                <a:cs typeface="Calibri" pitchFamily="34" charset="0"/>
              </a:rPr>
              <a:t>”</a:t>
            </a:r>
            <a:r>
              <a:rPr lang="sv-SE" sz="2000" b="1" u="sng" dirty="0">
                <a:solidFill>
                  <a:srgbClr val="FF0000"/>
                </a:solidFill>
                <a:cs typeface="Calibri" pitchFamily="34" charset="0"/>
              </a:rPr>
              <a:t>berat</a:t>
            </a:r>
            <a:r>
              <a:rPr lang="sv-SE" sz="2000" dirty="0">
                <a:solidFill>
                  <a:srgbClr val="FF0000"/>
                </a:solidFill>
                <a:cs typeface="Calibri" pitchFamily="34" charset="0"/>
              </a:rPr>
              <a:t>” </a:t>
            </a:r>
            <a:r>
              <a:rPr lang="sv-SE" sz="2000" dirty="0">
                <a:solidFill>
                  <a:schemeClr val="tx1"/>
                </a:solidFill>
                <a:cs typeface="Calibri" pitchFamily="34" charset="0"/>
              </a:rPr>
              <a:t>timbangannya apabila mempunyai </a:t>
            </a:r>
            <a:r>
              <a:rPr lang="sv-SE" sz="2000" b="1" dirty="0">
                <a:solidFill>
                  <a:srgbClr val="FF0000"/>
                </a:solidFill>
                <a:cs typeface="Calibri" pitchFamily="34" charset="0"/>
              </a:rPr>
              <a:t>partisipasi total</a:t>
            </a:r>
            <a:r>
              <a:rPr lang="sv-SE" sz="2000" dirty="0">
                <a:solidFill>
                  <a:srgbClr val="FF0000"/>
                </a:solidFill>
                <a:cs typeface="Calibri" pitchFamily="34" charset="0"/>
              </a:rPr>
              <a:t>. </a:t>
            </a:r>
            <a:r>
              <a:rPr lang="sv-SE" sz="2000" dirty="0">
                <a:solidFill>
                  <a:schemeClr val="tx1"/>
                </a:solidFill>
                <a:cs typeface="Calibri" pitchFamily="34" charset="0"/>
              </a:rPr>
              <a:t>Tambahkan juga </a:t>
            </a:r>
            <a:r>
              <a:rPr lang="sv-SE" sz="2000" b="1" u="sng" dirty="0">
                <a:solidFill>
                  <a:srgbClr val="FF0000"/>
                </a:solidFill>
                <a:cs typeface="Calibri" pitchFamily="34" charset="0"/>
              </a:rPr>
              <a:t>Simple Attribute</a:t>
            </a:r>
            <a:r>
              <a:rPr lang="sv-SE" sz="2000" dirty="0">
                <a:solidFill>
                  <a:srgbClr val="FF0000"/>
                </a:solidFill>
                <a:cs typeface="Calibri" pitchFamily="34" charset="0"/>
              </a:rPr>
              <a:t> </a:t>
            </a:r>
            <a:r>
              <a:rPr lang="sv-SE" sz="2000" dirty="0">
                <a:solidFill>
                  <a:schemeClr val="tx1"/>
                </a:solidFill>
                <a:cs typeface="Calibri" pitchFamily="34" charset="0"/>
              </a:rPr>
              <a:t>yang terdapat </a:t>
            </a:r>
            <a:r>
              <a:rPr lang="sv-SE" sz="2000" b="1" u="sng" dirty="0">
                <a:solidFill>
                  <a:srgbClr val="FF0000"/>
                </a:solidFill>
                <a:cs typeface="Calibri" pitchFamily="34" charset="0"/>
              </a:rPr>
              <a:t>pada relasi</a:t>
            </a:r>
            <a:r>
              <a:rPr lang="sv-SE" sz="2000" dirty="0">
                <a:solidFill>
                  <a:srgbClr val="FF0000"/>
                </a:solidFill>
                <a:cs typeface="Calibri" pitchFamily="34" charset="0"/>
              </a:rPr>
              <a:t> </a:t>
            </a:r>
            <a:r>
              <a:rPr lang="sv-SE" sz="2000" dirty="0">
                <a:solidFill>
                  <a:schemeClr val="tx1"/>
                </a:solidFill>
                <a:cs typeface="Calibri" pitchFamily="34" charset="0"/>
              </a:rPr>
              <a:t>tersebut ke sisi yang lebih ”</a:t>
            </a:r>
            <a:r>
              <a:rPr lang="sv-SE" sz="2000" b="1" dirty="0">
                <a:solidFill>
                  <a:srgbClr val="FF0000"/>
                </a:solidFill>
                <a:cs typeface="Calibri" pitchFamily="34" charset="0"/>
              </a:rPr>
              <a:t>berat</a:t>
            </a:r>
            <a:r>
              <a:rPr lang="sv-SE" sz="2000" dirty="0">
                <a:solidFill>
                  <a:schemeClr val="tx1"/>
                </a:solidFill>
                <a:cs typeface="Calibri" pitchFamily="34" charset="0"/>
              </a:rPr>
              <a:t>”. </a:t>
            </a:r>
          </a:p>
          <a:p>
            <a:pPr marL="287338" indent="-287338">
              <a:lnSpc>
                <a:spcPct val="160000"/>
              </a:lnSpc>
              <a:buClr>
                <a:schemeClr val="tx1"/>
              </a:buClr>
              <a:buSzPct val="80000"/>
              <a:buNone/>
              <a:tabLst>
                <a:tab pos="287338" algn="l"/>
              </a:tabLst>
            </a:pPr>
            <a:r>
              <a:rPr lang="sv-SE" sz="2000" dirty="0">
                <a:solidFill>
                  <a:schemeClr val="tx1"/>
                </a:solidFill>
                <a:cs typeface="Calibri" pitchFamily="34" charset="0"/>
              </a:rPr>
              <a:t>	Apabila kedua partisipasi adalah </a:t>
            </a:r>
            <a:r>
              <a:rPr lang="sv-SE" sz="2000" dirty="0">
                <a:solidFill>
                  <a:srgbClr val="FF0000"/>
                </a:solidFill>
                <a:cs typeface="Calibri" pitchFamily="34" charset="0"/>
              </a:rPr>
              <a:t>sama total</a:t>
            </a:r>
            <a:r>
              <a:rPr lang="sv-SE" sz="2000" b="1" dirty="0">
                <a:solidFill>
                  <a:schemeClr val="tx1"/>
                </a:solidFill>
                <a:cs typeface="Calibri" pitchFamily="34" charset="0"/>
              </a:rPr>
              <a:t>, </a:t>
            </a:r>
            <a:r>
              <a:rPr lang="sv-SE" sz="2000" dirty="0">
                <a:solidFill>
                  <a:schemeClr val="tx1"/>
                </a:solidFill>
                <a:cs typeface="Calibri" pitchFamily="34" charset="0"/>
              </a:rPr>
              <a:t>maka kedua entitas tersebut boleh </a:t>
            </a:r>
            <a:r>
              <a:rPr lang="sv-SE" sz="2000" u="sng" dirty="0">
                <a:solidFill>
                  <a:srgbClr val="FF0000"/>
                </a:solidFill>
                <a:cs typeface="Calibri" pitchFamily="34" charset="0"/>
              </a:rPr>
              <a:t>digabung</a:t>
            </a:r>
            <a:r>
              <a:rPr lang="sv-SE" sz="2000" dirty="0">
                <a:solidFill>
                  <a:schemeClr val="tx1"/>
                </a:solidFill>
                <a:cs typeface="Calibri" pitchFamily="34" charset="0"/>
              </a:rPr>
              <a:t> menjadi satu skema relasi.</a:t>
            </a:r>
          </a:p>
          <a:p>
            <a:pPr marL="287338" indent="-287338">
              <a:lnSpc>
                <a:spcPct val="160000"/>
              </a:lnSpc>
              <a:buClr>
                <a:schemeClr val="tx1"/>
              </a:buClr>
              <a:buSzPct val="80000"/>
              <a:buNone/>
              <a:tabLst>
                <a:tab pos="287338" algn="l"/>
              </a:tabLst>
            </a:pPr>
            <a:r>
              <a:rPr lang="sv-SE" sz="2000" dirty="0">
                <a:solidFill>
                  <a:schemeClr val="tx1"/>
                </a:solidFill>
                <a:cs typeface="Calibri" pitchFamily="34" charset="0"/>
              </a:rPr>
              <a:t>4. Untuk setiap relasi binary </a:t>
            </a:r>
            <a:r>
              <a:rPr lang="sv-SE" sz="2000" b="1" dirty="0">
                <a:solidFill>
                  <a:srgbClr val="FF0000"/>
                </a:solidFill>
                <a:cs typeface="Calibri" pitchFamily="34" charset="0"/>
              </a:rPr>
              <a:t>1:N</a:t>
            </a:r>
            <a:r>
              <a:rPr lang="sv-SE" sz="2000" dirty="0">
                <a:solidFill>
                  <a:srgbClr val="FF0000"/>
                </a:solidFill>
                <a:cs typeface="Calibri" pitchFamily="34" charset="0"/>
              </a:rPr>
              <a:t> </a:t>
            </a:r>
            <a:r>
              <a:rPr lang="sv-SE" sz="2000" dirty="0">
                <a:solidFill>
                  <a:schemeClr val="tx1"/>
                </a:solidFill>
                <a:cs typeface="Calibri" pitchFamily="34" charset="0"/>
              </a:rPr>
              <a:t>yang </a:t>
            </a:r>
            <a:r>
              <a:rPr lang="sv-SE" sz="2000" u="sng" dirty="0">
                <a:solidFill>
                  <a:schemeClr val="tx1"/>
                </a:solidFill>
                <a:cs typeface="Calibri" pitchFamily="34" charset="0"/>
              </a:rPr>
              <a:t>tidak melibatkan entitas lemah</a:t>
            </a:r>
            <a:r>
              <a:rPr lang="sv-SE" sz="2000" dirty="0">
                <a:solidFill>
                  <a:schemeClr val="tx1"/>
                </a:solidFill>
                <a:cs typeface="Calibri" pitchFamily="34" charset="0"/>
              </a:rPr>
              <a:t>, tentukan mana sisi yang lebih ”</a:t>
            </a:r>
            <a:r>
              <a:rPr lang="sv-SE" sz="2000" b="1" dirty="0">
                <a:solidFill>
                  <a:srgbClr val="FF0000"/>
                </a:solidFill>
                <a:cs typeface="Calibri" pitchFamily="34" charset="0"/>
              </a:rPr>
              <a:t>berat</a:t>
            </a:r>
            <a:r>
              <a:rPr lang="sv-SE" sz="2000" dirty="0">
                <a:solidFill>
                  <a:schemeClr val="tx1"/>
                </a:solidFill>
                <a:cs typeface="Calibri" pitchFamily="34" charset="0"/>
              </a:rPr>
              <a:t>”. Sisi dianggap lebih ”</a:t>
            </a:r>
            <a:r>
              <a:rPr lang="sv-SE" sz="2000" b="1" dirty="0">
                <a:solidFill>
                  <a:srgbClr val="FF0000"/>
                </a:solidFill>
                <a:cs typeface="Calibri" pitchFamily="34" charset="0"/>
              </a:rPr>
              <a:t>berat</a:t>
            </a:r>
            <a:r>
              <a:rPr lang="sv-SE" sz="2000" dirty="0">
                <a:solidFill>
                  <a:srgbClr val="FF0000"/>
                </a:solidFill>
                <a:cs typeface="Calibri" pitchFamily="34" charset="0"/>
              </a:rPr>
              <a:t>”</a:t>
            </a:r>
            <a:r>
              <a:rPr lang="sv-SE" sz="2000" dirty="0">
                <a:solidFill>
                  <a:schemeClr val="tx1"/>
                </a:solidFill>
                <a:cs typeface="Calibri" pitchFamily="34" charset="0"/>
              </a:rPr>
              <a:t> timbangannya adalah </a:t>
            </a:r>
            <a:r>
              <a:rPr lang="sv-SE" sz="2000" dirty="0">
                <a:solidFill>
                  <a:srgbClr val="FF0000"/>
                </a:solidFill>
                <a:cs typeface="Calibri" pitchFamily="34" charset="0"/>
              </a:rPr>
              <a:t>sisi-</a:t>
            </a:r>
            <a:r>
              <a:rPr lang="sv-SE" sz="2000" b="1" dirty="0">
                <a:solidFill>
                  <a:srgbClr val="FF0000"/>
                </a:solidFill>
                <a:cs typeface="Calibri" pitchFamily="34" charset="0"/>
              </a:rPr>
              <a:t>N (Many)</a:t>
            </a:r>
            <a:r>
              <a:rPr lang="sv-SE" sz="2000" dirty="0">
                <a:solidFill>
                  <a:srgbClr val="FF0000"/>
                </a:solidFill>
                <a:cs typeface="Calibri" pitchFamily="34" charset="0"/>
              </a:rPr>
              <a:t>. </a:t>
            </a:r>
            <a:r>
              <a:rPr lang="sv-SE" sz="2000" dirty="0">
                <a:solidFill>
                  <a:schemeClr val="tx1"/>
                </a:solidFill>
                <a:cs typeface="Calibri" pitchFamily="34" charset="0"/>
              </a:rPr>
              <a:t>Tambahkan </a:t>
            </a:r>
            <a:r>
              <a:rPr lang="sv-SE" sz="2000" b="1" dirty="0">
                <a:solidFill>
                  <a:srgbClr val="FF0000"/>
                </a:solidFill>
                <a:cs typeface="Calibri" pitchFamily="34" charset="0"/>
              </a:rPr>
              <a:t>Primary Key</a:t>
            </a:r>
            <a:r>
              <a:rPr lang="sv-SE" sz="2000" dirty="0">
                <a:solidFill>
                  <a:srgbClr val="FF0000"/>
                </a:solidFill>
                <a:cs typeface="Calibri" pitchFamily="34" charset="0"/>
              </a:rPr>
              <a:t> </a:t>
            </a:r>
            <a:r>
              <a:rPr lang="sv-SE" sz="2000" dirty="0">
                <a:solidFill>
                  <a:schemeClr val="tx1"/>
                </a:solidFill>
                <a:cs typeface="Calibri" pitchFamily="34" charset="0"/>
              </a:rPr>
              <a:t>dari sisi yang ”</a:t>
            </a:r>
            <a:r>
              <a:rPr lang="sv-SE" sz="2000" b="1" dirty="0">
                <a:solidFill>
                  <a:srgbClr val="FF0000"/>
                </a:solidFill>
                <a:cs typeface="Calibri" pitchFamily="34" charset="0"/>
              </a:rPr>
              <a:t>ringan</a:t>
            </a:r>
            <a:r>
              <a:rPr lang="sv-SE" sz="2000" dirty="0">
                <a:solidFill>
                  <a:schemeClr val="tx1"/>
                </a:solidFill>
                <a:cs typeface="Calibri" pitchFamily="34" charset="0"/>
              </a:rPr>
              <a:t>” ke skema relasi sisi yang lebih ”</a:t>
            </a:r>
            <a:r>
              <a:rPr lang="sv-SE" sz="2000" b="1" dirty="0">
                <a:solidFill>
                  <a:srgbClr val="FF0000"/>
                </a:solidFill>
                <a:cs typeface="Calibri" pitchFamily="34" charset="0"/>
              </a:rPr>
              <a:t>berat</a:t>
            </a:r>
            <a:r>
              <a:rPr lang="sv-SE" sz="2000" dirty="0">
                <a:solidFill>
                  <a:schemeClr val="tx1"/>
                </a:solidFill>
                <a:cs typeface="Calibri" pitchFamily="34" charset="0"/>
              </a:rPr>
              <a:t>”. Tambahkan juga </a:t>
            </a:r>
            <a:r>
              <a:rPr lang="sv-SE" sz="2000" b="1" u="sng" dirty="0">
                <a:solidFill>
                  <a:srgbClr val="FF0000"/>
                </a:solidFill>
                <a:cs typeface="Calibri" pitchFamily="34" charset="0"/>
              </a:rPr>
              <a:t>seluruh</a:t>
            </a:r>
            <a:r>
              <a:rPr lang="sv-SE" sz="2000" b="1" dirty="0">
                <a:solidFill>
                  <a:srgbClr val="FF0000"/>
                </a:solidFill>
                <a:cs typeface="Calibri" pitchFamily="34" charset="0"/>
              </a:rPr>
              <a:t> </a:t>
            </a:r>
            <a:r>
              <a:rPr lang="sv-SE" sz="2000" b="1" u="sng" dirty="0">
                <a:solidFill>
                  <a:srgbClr val="FF0000"/>
                </a:solidFill>
                <a:cs typeface="Calibri" pitchFamily="34" charset="0"/>
              </a:rPr>
              <a:t>simple attribute</a:t>
            </a:r>
            <a:r>
              <a:rPr lang="sv-SE" sz="2000" dirty="0">
                <a:solidFill>
                  <a:srgbClr val="FF0000"/>
                </a:solidFill>
                <a:cs typeface="Calibri" pitchFamily="34" charset="0"/>
              </a:rPr>
              <a:t> </a:t>
            </a:r>
            <a:r>
              <a:rPr lang="sv-SE" sz="2000" dirty="0">
                <a:solidFill>
                  <a:schemeClr val="tx1"/>
                </a:solidFill>
                <a:cs typeface="Calibri" pitchFamily="34" charset="0"/>
              </a:rPr>
              <a:t>yang terdapat pada </a:t>
            </a:r>
            <a:r>
              <a:rPr lang="sv-SE" sz="2000" b="1" u="sng" dirty="0">
                <a:solidFill>
                  <a:srgbClr val="FF0000"/>
                </a:solidFill>
                <a:cs typeface="Calibri" pitchFamily="34" charset="0"/>
              </a:rPr>
              <a:t>relasi</a:t>
            </a:r>
            <a:r>
              <a:rPr lang="sv-SE" sz="2000" dirty="0">
                <a:solidFill>
                  <a:srgbClr val="FF0000"/>
                </a:solidFill>
                <a:cs typeface="Calibri" pitchFamily="34" charset="0"/>
              </a:rPr>
              <a:t> </a:t>
            </a:r>
            <a:r>
              <a:rPr lang="sv-SE" sz="2000" dirty="0">
                <a:solidFill>
                  <a:schemeClr val="tx1"/>
                </a:solidFill>
                <a:cs typeface="Calibri" pitchFamily="34" charset="0"/>
              </a:rPr>
              <a:t>biner tersebut.</a:t>
            </a:r>
          </a:p>
        </p:txBody>
      </p:sp>
    </p:spTree>
    <p:extLst>
      <p:ext uri="{BB962C8B-B14F-4D97-AF65-F5344CB8AC3E}">
        <p14:creationId xmlns:p14="http://schemas.microsoft.com/office/powerpoint/2010/main" val="2930044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plus(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edg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edg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edg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5"/>
          <p:cNvSpPr>
            <a:spLocks noGrp="1" noChangeArrowheads="1"/>
          </p:cNvSpPr>
          <p:nvPr>
            <p:ph type="title"/>
          </p:nvPr>
        </p:nvSpPr>
        <p:spPr>
          <a:xfrm>
            <a:off x="1828800" y="228600"/>
            <a:ext cx="8153400" cy="990600"/>
          </a:xfrm>
          <a:noFill/>
        </p:spPr>
        <p:txBody>
          <a:bodyPr/>
          <a:lstStyle/>
          <a:p>
            <a:pPr eaLnBrk="1" hangingPunct="1"/>
            <a:r>
              <a:rPr lang="en-US" sz="3600" b="1" dirty="0">
                <a:solidFill>
                  <a:schemeClr val="tx2"/>
                </a:solidFill>
                <a:latin typeface="Book Antiqua" panose="02040602050305030304" pitchFamily="18" charset="0"/>
              </a:rPr>
              <a:t>Mapping </a:t>
            </a:r>
            <a:r>
              <a:rPr lang="en-US" sz="3600" b="1" dirty="0" err="1">
                <a:solidFill>
                  <a:schemeClr val="tx2"/>
                </a:solidFill>
                <a:latin typeface="Book Antiqua" panose="02040602050305030304" pitchFamily="18" charset="0"/>
              </a:rPr>
              <a:t>ke</a:t>
            </a:r>
            <a:r>
              <a:rPr lang="en-US" sz="3600" b="1" dirty="0">
                <a:solidFill>
                  <a:schemeClr val="tx2"/>
                </a:solidFill>
                <a:latin typeface="Book Antiqua" panose="02040602050305030304" pitchFamily="18" charset="0"/>
              </a:rPr>
              <a:t> </a:t>
            </a:r>
            <a:r>
              <a:rPr lang="en-US" sz="3600" b="1" dirty="0" err="1">
                <a:solidFill>
                  <a:schemeClr val="tx2"/>
                </a:solidFill>
                <a:latin typeface="Book Antiqua" panose="02040602050305030304" pitchFamily="18" charset="0"/>
              </a:rPr>
              <a:t>Skema</a:t>
            </a:r>
            <a:r>
              <a:rPr lang="en-US" sz="3600" b="1" dirty="0">
                <a:solidFill>
                  <a:schemeClr val="tx2"/>
                </a:solidFill>
                <a:latin typeface="Book Antiqua" panose="02040602050305030304" pitchFamily="18" charset="0"/>
              </a:rPr>
              <a:t> </a:t>
            </a:r>
            <a:r>
              <a:rPr lang="en-US" sz="3600" b="1" dirty="0" err="1">
                <a:solidFill>
                  <a:schemeClr val="tx2"/>
                </a:solidFill>
                <a:latin typeface="Book Antiqua" panose="02040602050305030304" pitchFamily="18" charset="0"/>
              </a:rPr>
              <a:t>Relasi</a:t>
            </a:r>
            <a:r>
              <a:rPr lang="en-US" sz="3600" b="1" dirty="0">
                <a:solidFill>
                  <a:schemeClr val="tx2"/>
                </a:solidFill>
                <a:latin typeface="Book Antiqua" panose="02040602050305030304" pitchFamily="18" charset="0"/>
              </a:rPr>
              <a:t> (3)</a:t>
            </a:r>
          </a:p>
        </p:txBody>
      </p:sp>
      <p:sp>
        <p:nvSpPr>
          <p:cNvPr id="30722" name="Rectangle 3"/>
          <p:cNvSpPr>
            <a:spLocks noGrp="1" noChangeArrowheads="1"/>
          </p:cNvSpPr>
          <p:nvPr>
            <p:ph idx="1"/>
          </p:nvPr>
        </p:nvSpPr>
        <p:spPr>
          <a:xfrm>
            <a:off x="389965" y="1447800"/>
            <a:ext cx="10201835" cy="5226050"/>
          </a:xfrm>
        </p:spPr>
        <p:txBody>
          <a:bodyPr>
            <a:normAutofit fontScale="70000" lnSpcReduction="20000"/>
          </a:bodyPr>
          <a:lstStyle/>
          <a:p>
            <a:pPr marL="287338" indent="-287338">
              <a:lnSpc>
                <a:spcPct val="150000"/>
              </a:lnSpc>
              <a:buClr>
                <a:schemeClr val="tx1"/>
              </a:buClr>
              <a:buNone/>
              <a:tabLst>
                <a:tab pos="287338" algn="l"/>
              </a:tabLst>
            </a:pPr>
            <a:r>
              <a:rPr lang="sv-SE" dirty="0">
                <a:solidFill>
                  <a:schemeClr val="tx1"/>
                </a:solidFill>
                <a:cs typeface="Calibri" pitchFamily="34" charset="0"/>
              </a:rPr>
              <a:t>5. Untuk setiap relasi binary </a:t>
            </a:r>
            <a:r>
              <a:rPr lang="sv-SE" b="1" dirty="0">
                <a:solidFill>
                  <a:srgbClr val="FF0000"/>
                </a:solidFill>
                <a:cs typeface="Calibri" pitchFamily="34" charset="0"/>
              </a:rPr>
              <a:t>M:N</a:t>
            </a:r>
            <a:r>
              <a:rPr lang="sv-SE" dirty="0">
                <a:solidFill>
                  <a:srgbClr val="FF0000"/>
                </a:solidFill>
                <a:cs typeface="Calibri" pitchFamily="34" charset="0"/>
              </a:rPr>
              <a:t>, </a:t>
            </a:r>
            <a:r>
              <a:rPr lang="sv-SE" b="1" dirty="0">
                <a:solidFill>
                  <a:srgbClr val="FF0000"/>
                </a:solidFill>
                <a:cs typeface="Calibri" pitchFamily="34" charset="0"/>
              </a:rPr>
              <a:t>buatlah skema relasi baru R</a:t>
            </a:r>
            <a:r>
              <a:rPr lang="sv-SE" dirty="0">
                <a:solidFill>
                  <a:srgbClr val="FF0000"/>
                </a:solidFill>
                <a:cs typeface="Calibri" pitchFamily="34" charset="0"/>
              </a:rPr>
              <a:t> </a:t>
            </a:r>
            <a:r>
              <a:rPr lang="sv-SE" dirty="0">
                <a:solidFill>
                  <a:schemeClr val="tx1"/>
                </a:solidFill>
                <a:cs typeface="Calibri" pitchFamily="34" charset="0"/>
              </a:rPr>
              <a:t>dengan atribut </a:t>
            </a:r>
            <a:r>
              <a:rPr lang="sv-SE" b="1" dirty="0">
                <a:solidFill>
                  <a:srgbClr val="FF0000"/>
                </a:solidFill>
                <a:cs typeface="Calibri" pitchFamily="34" charset="0"/>
              </a:rPr>
              <a:t>seluruh simple attribute</a:t>
            </a:r>
            <a:r>
              <a:rPr lang="sv-SE" dirty="0">
                <a:solidFill>
                  <a:srgbClr val="FF0000"/>
                </a:solidFill>
                <a:cs typeface="Calibri" pitchFamily="34" charset="0"/>
              </a:rPr>
              <a:t> </a:t>
            </a:r>
            <a:r>
              <a:rPr lang="sv-SE" dirty="0">
                <a:solidFill>
                  <a:schemeClr val="tx1"/>
                </a:solidFill>
                <a:cs typeface="Calibri" pitchFamily="34" charset="0"/>
              </a:rPr>
              <a:t>yang terdapat pada relasi biner tersebut. Tambahkan </a:t>
            </a:r>
            <a:r>
              <a:rPr lang="sv-SE" b="1" dirty="0">
                <a:solidFill>
                  <a:srgbClr val="FF0000"/>
                </a:solidFill>
                <a:cs typeface="Calibri" pitchFamily="34" charset="0"/>
              </a:rPr>
              <a:t>primary key</a:t>
            </a:r>
            <a:r>
              <a:rPr lang="sv-SE" dirty="0">
                <a:solidFill>
                  <a:srgbClr val="FF0000"/>
                </a:solidFill>
                <a:cs typeface="Calibri" pitchFamily="34" charset="0"/>
              </a:rPr>
              <a:t> </a:t>
            </a:r>
            <a:r>
              <a:rPr lang="sv-SE" dirty="0">
                <a:solidFill>
                  <a:schemeClr val="tx1"/>
                </a:solidFill>
                <a:cs typeface="Calibri" pitchFamily="34" charset="0"/>
              </a:rPr>
              <a:t>yang terdapat pada </a:t>
            </a:r>
            <a:r>
              <a:rPr lang="sv-SE" b="1" u="sng" dirty="0">
                <a:solidFill>
                  <a:srgbClr val="FF0000"/>
                </a:solidFill>
                <a:cs typeface="Calibri" pitchFamily="34" charset="0"/>
              </a:rPr>
              <a:t>kedua sisi</a:t>
            </a:r>
            <a:r>
              <a:rPr lang="sv-SE" dirty="0">
                <a:solidFill>
                  <a:srgbClr val="FF0000"/>
                </a:solidFill>
                <a:cs typeface="Calibri" pitchFamily="34" charset="0"/>
              </a:rPr>
              <a:t> </a:t>
            </a:r>
            <a:r>
              <a:rPr lang="sv-SE" dirty="0">
                <a:solidFill>
                  <a:schemeClr val="tx1"/>
                </a:solidFill>
                <a:cs typeface="Calibri" pitchFamily="34" charset="0"/>
              </a:rPr>
              <a:t>ke skema relasi R. Kedua </a:t>
            </a:r>
            <a:r>
              <a:rPr lang="sv-SE" b="1" dirty="0">
                <a:solidFill>
                  <a:srgbClr val="FF0000"/>
                </a:solidFill>
                <a:cs typeface="Calibri" pitchFamily="34" charset="0"/>
              </a:rPr>
              <a:t>Foreign Key </a:t>
            </a:r>
            <a:r>
              <a:rPr lang="sv-SE" dirty="0">
                <a:solidFill>
                  <a:schemeClr val="tx1"/>
                </a:solidFill>
                <a:cs typeface="Calibri" pitchFamily="34" charset="0"/>
              </a:rPr>
              <a:t>yang didapat dari kedua sisi tersebut </a:t>
            </a:r>
            <a:r>
              <a:rPr lang="sv-SE" b="1" u="sng" dirty="0">
                <a:solidFill>
                  <a:srgbClr val="FF0000"/>
                </a:solidFill>
                <a:cs typeface="Calibri" pitchFamily="34" charset="0"/>
              </a:rPr>
              <a:t>digabung</a:t>
            </a:r>
            <a:r>
              <a:rPr lang="sv-SE" u="sng" dirty="0">
                <a:solidFill>
                  <a:schemeClr val="tx1"/>
                </a:solidFill>
                <a:cs typeface="Calibri" pitchFamily="34" charset="0"/>
              </a:rPr>
              <a:t> </a:t>
            </a:r>
            <a:r>
              <a:rPr lang="sv-SE" dirty="0">
                <a:solidFill>
                  <a:schemeClr val="tx1"/>
                </a:solidFill>
                <a:cs typeface="Calibri" pitchFamily="34" charset="0"/>
              </a:rPr>
              <a:t>menjadi </a:t>
            </a:r>
            <a:r>
              <a:rPr lang="sv-SE" b="1" u="sng" dirty="0">
                <a:solidFill>
                  <a:srgbClr val="FF0000"/>
                </a:solidFill>
                <a:cs typeface="Calibri" pitchFamily="34" charset="0"/>
              </a:rPr>
              <a:t>satu</a:t>
            </a:r>
            <a:r>
              <a:rPr lang="sv-SE" dirty="0">
                <a:solidFill>
                  <a:srgbClr val="FF0000"/>
                </a:solidFill>
                <a:cs typeface="Calibri" pitchFamily="34" charset="0"/>
              </a:rPr>
              <a:t> </a:t>
            </a:r>
            <a:r>
              <a:rPr lang="sv-SE" dirty="0">
                <a:solidFill>
                  <a:schemeClr val="tx1"/>
                </a:solidFill>
                <a:cs typeface="Calibri" pitchFamily="34" charset="0"/>
              </a:rPr>
              <a:t>membentuk </a:t>
            </a:r>
            <a:r>
              <a:rPr lang="sv-SE" b="1" dirty="0">
                <a:solidFill>
                  <a:srgbClr val="FF0000"/>
                </a:solidFill>
                <a:cs typeface="Calibri" pitchFamily="34" charset="0"/>
              </a:rPr>
              <a:t>Primary Key </a:t>
            </a:r>
            <a:r>
              <a:rPr lang="sv-SE" dirty="0">
                <a:solidFill>
                  <a:schemeClr val="tx1"/>
                </a:solidFill>
                <a:cs typeface="Calibri" pitchFamily="34" charset="0"/>
              </a:rPr>
              <a:t>dari skema relasi R.</a:t>
            </a:r>
          </a:p>
          <a:p>
            <a:pPr marL="287338" indent="-287338">
              <a:lnSpc>
                <a:spcPct val="150000"/>
              </a:lnSpc>
              <a:buClr>
                <a:schemeClr val="tx1"/>
              </a:buClr>
              <a:buNone/>
              <a:tabLst>
                <a:tab pos="287338" algn="l"/>
              </a:tabLst>
            </a:pPr>
            <a:r>
              <a:rPr lang="sv-SE" dirty="0">
                <a:solidFill>
                  <a:schemeClr val="tx1"/>
                </a:solidFill>
                <a:cs typeface="Calibri" pitchFamily="34" charset="0"/>
              </a:rPr>
              <a:t>6. Untuk setiap </a:t>
            </a:r>
            <a:r>
              <a:rPr lang="sv-SE" b="1" dirty="0">
                <a:solidFill>
                  <a:srgbClr val="FF0000"/>
                </a:solidFill>
                <a:cs typeface="Calibri" pitchFamily="34" charset="0"/>
              </a:rPr>
              <a:t>Multivalued Attribute</a:t>
            </a:r>
            <a:r>
              <a:rPr lang="sv-SE" dirty="0">
                <a:solidFill>
                  <a:schemeClr val="tx1"/>
                </a:solidFill>
                <a:cs typeface="Calibri" pitchFamily="34" charset="0"/>
              </a:rPr>
              <a:t>, buatlah skema relasi R yang menyertakan atribut dari multivalue tersebut. Tambahkan </a:t>
            </a:r>
            <a:r>
              <a:rPr lang="sv-SE" b="1" dirty="0">
                <a:solidFill>
                  <a:srgbClr val="FF0000"/>
                </a:solidFill>
                <a:cs typeface="Calibri" pitchFamily="34" charset="0"/>
              </a:rPr>
              <a:t>Primary Key </a:t>
            </a:r>
            <a:r>
              <a:rPr lang="sv-SE" dirty="0">
                <a:solidFill>
                  <a:schemeClr val="tx1"/>
                </a:solidFill>
                <a:cs typeface="Calibri" pitchFamily="34" charset="0"/>
              </a:rPr>
              <a:t>dari relasi yang memiliki multivalued tersebut. Kedua atribut tersebut membentuk </a:t>
            </a:r>
            <a:r>
              <a:rPr lang="sv-SE" b="1" dirty="0">
                <a:solidFill>
                  <a:srgbClr val="FF0000"/>
                </a:solidFill>
                <a:cs typeface="Calibri" pitchFamily="34" charset="0"/>
              </a:rPr>
              <a:t>Primary Key </a:t>
            </a:r>
            <a:r>
              <a:rPr lang="sv-SE" dirty="0">
                <a:solidFill>
                  <a:schemeClr val="tx1"/>
                </a:solidFill>
                <a:cs typeface="Calibri" pitchFamily="34" charset="0"/>
              </a:rPr>
              <a:t>dari skema relasi R.</a:t>
            </a:r>
          </a:p>
          <a:p>
            <a:pPr marL="287338" indent="-287338">
              <a:lnSpc>
                <a:spcPct val="150000"/>
              </a:lnSpc>
              <a:buClr>
                <a:schemeClr val="tx1"/>
              </a:buClr>
              <a:buNone/>
              <a:tabLst>
                <a:tab pos="287338" algn="l"/>
              </a:tabLst>
            </a:pPr>
            <a:r>
              <a:rPr lang="sv-SE" dirty="0">
                <a:solidFill>
                  <a:schemeClr val="tx1"/>
                </a:solidFill>
                <a:cs typeface="Calibri" pitchFamily="34" charset="0"/>
              </a:rPr>
              <a:t>7. Untuk setiap relasi n-ary dengan n&gt;2, buatlah skema relasi R yang menyertakan seluruh </a:t>
            </a:r>
            <a:r>
              <a:rPr lang="sv-SE" b="1" dirty="0">
                <a:solidFill>
                  <a:srgbClr val="FF0000"/>
                </a:solidFill>
                <a:cs typeface="Calibri" pitchFamily="34" charset="0"/>
              </a:rPr>
              <a:t>Primary Key </a:t>
            </a:r>
            <a:r>
              <a:rPr lang="sv-SE" dirty="0">
                <a:solidFill>
                  <a:schemeClr val="tx1"/>
                </a:solidFill>
                <a:cs typeface="Calibri" pitchFamily="34" charset="0"/>
              </a:rPr>
              <a:t>dari entitas yang ikut serta. Sejumlah n </a:t>
            </a:r>
            <a:r>
              <a:rPr lang="sv-SE" b="1" dirty="0">
                <a:solidFill>
                  <a:srgbClr val="FF0000"/>
                </a:solidFill>
                <a:cs typeface="Calibri" pitchFamily="34" charset="0"/>
              </a:rPr>
              <a:t>Foreign Key </a:t>
            </a:r>
            <a:r>
              <a:rPr lang="sv-SE" dirty="0">
                <a:solidFill>
                  <a:srgbClr val="FF0000"/>
                </a:solidFill>
                <a:cs typeface="Calibri" pitchFamily="34" charset="0"/>
              </a:rPr>
              <a:t> </a:t>
            </a:r>
            <a:r>
              <a:rPr lang="sv-SE" dirty="0">
                <a:solidFill>
                  <a:schemeClr val="tx1"/>
                </a:solidFill>
                <a:cs typeface="Calibri" pitchFamily="34" charset="0"/>
              </a:rPr>
              <a:t>tersebut akan membentuk </a:t>
            </a:r>
            <a:r>
              <a:rPr lang="sv-SE" b="1" dirty="0">
                <a:solidFill>
                  <a:srgbClr val="FF0000"/>
                </a:solidFill>
                <a:cs typeface="Calibri" pitchFamily="34" charset="0"/>
              </a:rPr>
              <a:t>Primary Key </a:t>
            </a:r>
            <a:r>
              <a:rPr lang="sv-SE" dirty="0">
                <a:solidFill>
                  <a:schemeClr val="tx1"/>
                </a:solidFill>
                <a:cs typeface="Calibri" pitchFamily="34" charset="0"/>
              </a:rPr>
              <a:t>untuk skema relasi R. Tambahkan seluruh Simple Attribute yang terdapat pada relasi n-ary tersebut.</a:t>
            </a:r>
            <a:endParaRPr lang="sv-SE" b="1" dirty="0">
              <a:solidFill>
                <a:schemeClr val="tx1"/>
              </a:solidFill>
              <a:cs typeface="Calibri" pitchFamily="34" charset="0"/>
            </a:endParaRPr>
          </a:p>
        </p:txBody>
      </p:sp>
    </p:spTree>
    <p:extLst>
      <p:ext uri="{BB962C8B-B14F-4D97-AF65-F5344CB8AC3E}">
        <p14:creationId xmlns:p14="http://schemas.microsoft.com/office/powerpoint/2010/main" val="3531245148"/>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30723"/>
                                        </p:tgtEl>
                                        <p:attrNameLst>
                                          <p:attrName>style.visibility</p:attrName>
                                        </p:attrNameLst>
                                      </p:cBhvr>
                                      <p:to>
                                        <p:strVal val="visible"/>
                                      </p:to>
                                    </p:set>
                                    <p:animEffect transition="in" filter="plus(in)">
                                      <p:cBhvr>
                                        <p:cTn id="7" dur="500"/>
                                        <p:tgtEl>
                                          <p:spTgt spid="3072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0722">
                                            <p:txEl>
                                              <p:pRg st="0" end="0"/>
                                            </p:txEl>
                                          </p:spTgt>
                                        </p:tgtEl>
                                        <p:attrNameLst>
                                          <p:attrName>style.visibility</p:attrName>
                                        </p:attrNameLst>
                                      </p:cBhvr>
                                      <p:to>
                                        <p:strVal val="visible"/>
                                      </p:to>
                                    </p:set>
                                    <p:animEffect transition="in" filter="slide(fromBottom)">
                                      <p:cBhvr>
                                        <p:cTn id="12" dur="500"/>
                                        <p:tgtEl>
                                          <p:spTgt spid="3072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0722">
                                            <p:txEl>
                                              <p:pRg st="1" end="1"/>
                                            </p:txEl>
                                          </p:spTgt>
                                        </p:tgtEl>
                                        <p:attrNameLst>
                                          <p:attrName>style.visibility</p:attrName>
                                        </p:attrNameLst>
                                      </p:cBhvr>
                                      <p:to>
                                        <p:strVal val="visible"/>
                                      </p:to>
                                    </p:set>
                                    <p:animEffect transition="in" filter="slide(fromBottom)">
                                      <p:cBhvr>
                                        <p:cTn id="17" dur="500"/>
                                        <p:tgtEl>
                                          <p:spTgt spid="3072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30722">
                                            <p:txEl>
                                              <p:pRg st="2" end="2"/>
                                            </p:txEl>
                                          </p:spTgt>
                                        </p:tgtEl>
                                        <p:attrNameLst>
                                          <p:attrName>style.visibility</p:attrName>
                                        </p:attrNameLst>
                                      </p:cBhvr>
                                      <p:to>
                                        <p:strVal val="visible"/>
                                      </p:to>
                                    </p:set>
                                    <p:animEffect transition="in" filter="slide(fromBottom)">
                                      <p:cBhvr>
                                        <p:cTn id="22" dur="500"/>
                                        <p:tgtEl>
                                          <p:spTgt spid="307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p:bldP spid="30722"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8"/>
          <p:cNvSpPr>
            <a:spLocks noGrp="1" noChangeArrowheads="1"/>
          </p:cNvSpPr>
          <p:nvPr>
            <p:ph type="title"/>
          </p:nvPr>
        </p:nvSpPr>
        <p:spPr>
          <a:xfrm>
            <a:off x="1828800" y="228600"/>
            <a:ext cx="8153400" cy="990600"/>
          </a:xfrm>
          <a:noFill/>
        </p:spPr>
        <p:txBody>
          <a:bodyPr/>
          <a:lstStyle/>
          <a:p>
            <a:pPr eaLnBrk="1" hangingPunct="1"/>
            <a:r>
              <a:rPr lang="en-US" sz="3600" b="1" dirty="0">
                <a:solidFill>
                  <a:schemeClr val="tx2"/>
                </a:solidFill>
                <a:latin typeface="Book Antiqua" panose="02040602050305030304" pitchFamily="18" charset="0"/>
              </a:rPr>
              <a:t>Mapping </a:t>
            </a:r>
            <a:r>
              <a:rPr lang="en-US" sz="3600" b="1" dirty="0" err="1">
                <a:solidFill>
                  <a:schemeClr val="tx2"/>
                </a:solidFill>
                <a:latin typeface="Book Antiqua" panose="02040602050305030304" pitchFamily="18" charset="0"/>
              </a:rPr>
              <a:t>ke</a:t>
            </a:r>
            <a:r>
              <a:rPr lang="en-US" sz="3600" b="1" dirty="0">
                <a:solidFill>
                  <a:schemeClr val="tx2"/>
                </a:solidFill>
                <a:latin typeface="Book Antiqua" panose="02040602050305030304" pitchFamily="18" charset="0"/>
              </a:rPr>
              <a:t> </a:t>
            </a:r>
            <a:r>
              <a:rPr lang="en-US" sz="3600" b="1" dirty="0" err="1">
                <a:solidFill>
                  <a:schemeClr val="tx2"/>
                </a:solidFill>
                <a:latin typeface="Book Antiqua" panose="02040602050305030304" pitchFamily="18" charset="0"/>
              </a:rPr>
              <a:t>Skema</a:t>
            </a:r>
            <a:r>
              <a:rPr lang="en-US" sz="3600" b="1" dirty="0">
                <a:solidFill>
                  <a:schemeClr val="tx2"/>
                </a:solidFill>
                <a:latin typeface="Book Antiqua" panose="02040602050305030304" pitchFamily="18" charset="0"/>
              </a:rPr>
              <a:t> </a:t>
            </a:r>
            <a:r>
              <a:rPr lang="en-US" sz="3600" b="1" dirty="0" err="1">
                <a:solidFill>
                  <a:schemeClr val="tx2"/>
                </a:solidFill>
                <a:latin typeface="Book Antiqua" panose="02040602050305030304" pitchFamily="18" charset="0"/>
              </a:rPr>
              <a:t>Relasi</a:t>
            </a:r>
            <a:r>
              <a:rPr lang="en-US" sz="3600" b="1" dirty="0">
                <a:solidFill>
                  <a:schemeClr val="tx2"/>
                </a:solidFill>
                <a:latin typeface="Book Antiqua" panose="02040602050305030304" pitchFamily="18" charset="0"/>
              </a:rPr>
              <a:t> (4)</a:t>
            </a:r>
          </a:p>
        </p:txBody>
      </p:sp>
      <p:sp>
        <p:nvSpPr>
          <p:cNvPr id="31747" name="Rectangle 3"/>
          <p:cNvSpPr>
            <a:spLocks noGrp="1" noChangeArrowheads="1"/>
          </p:cNvSpPr>
          <p:nvPr>
            <p:ph type="body" sz="half" idx="1"/>
          </p:nvPr>
        </p:nvSpPr>
        <p:spPr>
          <a:xfrm>
            <a:off x="1795463" y="1409895"/>
            <a:ext cx="8575675" cy="569913"/>
          </a:xfrm>
        </p:spPr>
        <p:txBody>
          <a:bodyPr>
            <a:normAutofit/>
          </a:bodyPr>
          <a:lstStyle/>
          <a:p>
            <a:pPr marL="0" indent="0">
              <a:spcBef>
                <a:spcPct val="50000"/>
              </a:spcBef>
              <a:buNone/>
              <a:tabLst>
                <a:tab pos="341313" algn="l"/>
              </a:tabLst>
            </a:pPr>
            <a:r>
              <a:rPr lang="en-US" sz="1800" b="1" dirty="0">
                <a:solidFill>
                  <a:schemeClr val="tx1"/>
                </a:solidFill>
                <a:cs typeface="Calibri" pitchFamily="34" charset="0"/>
              </a:rPr>
              <a:t>Diagram </a:t>
            </a:r>
            <a:r>
              <a:rPr lang="en-US" sz="1800" b="1" dirty="0" err="1">
                <a:solidFill>
                  <a:schemeClr val="tx1"/>
                </a:solidFill>
                <a:cs typeface="Calibri" pitchFamily="34" charset="0"/>
              </a:rPr>
              <a:t>Skema</a:t>
            </a:r>
            <a:r>
              <a:rPr lang="en-US" sz="1800" b="1" dirty="0">
                <a:solidFill>
                  <a:schemeClr val="tx1"/>
                </a:solidFill>
                <a:cs typeface="Calibri" pitchFamily="34" charset="0"/>
              </a:rPr>
              <a:t> </a:t>
            </a:r>
            <a:r>
              <a:rPr lang="en-US" sz="1800" b="1" dirty="0" err="1">
                <a:solidFill>
                  <a:schemeClr val="tx1"/>
                </a:solidFill>
                <a:cs typeface="Calibri" pitchFamily="34" charset="0"/>
              </a:rPr>
              <a:t>Konsepsual</a:t>
            </a:r>
            <a:r>
              <a:rPr lang="en-US" sz="1800" b="1" dirty="0">
                <a:solidFill>
                  <a:schemeClr val="tx1"/>
                </a:solidFill>
                <a:cs typeface="Calibri" pitchFamily="34" charset="0"/>
              </a:rPr>
              <a:t> / ER Diagram </a:t>
            </a:r>
            <a:r>
              <a:rPr lang="en-US" sz="1800" b="1" dirty="0" err="1">
                <a:solidFill>
                  <a:schemeClr val="tx1"/>
                </a:solidFill>
                <a:cs typeface="Calibri" pitchFamily="34" charset="0"/>
              </a:rPr>
              <a:t>untuk</a:t>
            </a:r>
            <a:r>
              <a:rPr lang="en-US" sz="1800" b="1" dirty="0">
                <a:solidFill>
                  <a:schemeClr val="tx1"/>
                </a:solidFill>
                <a:cs typeface="Calibri" pitchFamily="34" charset="0"/>
              </a:rPr>
              <a:t> Database COMPANY</a:t>
            </a:r>
          </a:p>
        </p:txBody>
      </p:sp>
      <p:pic>
        <p:nvPicPr>
          <p:cNvPr id="31746" name="Picture 4" descr="ER-Company-2"/>
          <p:cNvPicPr>
            <a:picLocks noGrp="1" noChangeAspect="1" noChangeArrowheads="1"/>
          </p:cNvPicPr>
          <p:nvPr>
            <p:ph sz="half" idx="2"/>
          </p:nvPr>
        </p:nvPicPr>
        <p:blipFill>
          <a:blip r:embed="rId3" cstate="print"/>
          <a:srcRect/>
          <a:stretch>
            <a:fillRect/>
          </a:stretch>
        </p:blipFill>
        <p:spPr>
          <a:xfrm>
            <a:off x="1981200" y="1981201"/>
            <a:ext cx="8204200" cy="4740497"/>
          </a:xfrm>
          <a:noFill/>
        </p:spPr>
      </p:pic>
    </p:spTree>
    <p:extLst>
      <p:ext uri="{BB962C8B-B14F-4D97-AF65-F5344CB8AC3E}">
        <p14:creationId xmlns:p14="http://schemas.microsoft.com/office/powerpoint/2010/main" val="638275456"/>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31748"/>
                                        </p:tgtEl>
                                        <p:attrNameLst>
                                          <p:attrName>style.visibility</p:attrName>
                                        </p:attrNameLst>
                                      </p:cBhvr>
                                      <p:to>
                                        <p:strVal val="visible"/>
                                      </p:to>
                                    </p:set>
                                    <p:animEffect transition="in" filter="plus(in)">
                                      <p:cBhvr>
                                        <p:cTn id="7" dur="500"/>
                                        <p:tgtEl>
                                          <p:spTgt spid="31748"/>
                                        </p:tgtEl>
                                      </p:cBhvr>
                                    </p:animEffect>
                                  </p:childTnLst>
                                </p:cTn>
                              </p:par>
                            </p:childTnLst>
                          </p:cTn>
                        </p:par>
                      </p:childTnLst>
                    </p:cTn>
                  </p:par>
                  <p:par>
                    <p:cTn id="8" fill="hold">
                      <p:stCondLst>
                        <p:cond delay="indefinite"/>
                      </p:stCondLst>
                      <p:childTnLst>
                        <p:par>
                          <p:cTn id="9" fill="hold">
                            <p:stCondLst>
                              <p:cond delay="0"/>
                            </p:stCondLst>
                            <p:childTnLst>
                              <p:par>
                                <p:cTn id="10" presetID="7" presetClass="entr" presetSubtype="8" fill="hold" grpId="0" nodeType="clickEffect">
                                  <p:stCondLst>
                                    <p:cond delay="0"/>
                                  </p:stCondLst>
                                  <p:childTnLst>
                                    <p:set>
                                      <p:cBhvr>
                                        <p:cTn id="11" dur="1" fill="hold">
                                          <p:stCondLst>
                                            <p:cond delay="0"/>
                                          </p:stCondLst>
                                        </p:cTn>
                                        <p:tgtEl>
                                          <p:spTgt spid="31747">
                                            <p:txEl>
                                              <p:pRg st="0" end="0"/>
                                            </p:txEl>
                                          </p:spTgt>
                                        </p:tgtEl>
                                        <p:attrNameLst>
                                          <p:attrName>style.visibility</p:attrName>
                                        </p:attrNameLst>
                                      </p:cBhvr>
                                      <p:to>
                                        <p:strVal val="visible"/>
                                      </p:to>
                                    </p:set>
                                    <p:anim calcmode="lin" valueType="num">
                                      <p:cBhvr additive="base">
                                        <p:cTn id="12" dur="500" fill="hold"/>
                                        <p:tgtEl>
                                          <p:spTgt spid="31747">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17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7" presetClass="entr" presetSubtype="4" fill="hold" nodeType="clickEffect">
                                  <p:stCondLst>
                                    <p:cond delay="0"/>
                                  </p:stCondLst>
                                  <p:childTnLst>
                                    <p:set>
                                      <p:cBhvr>
                                        <p:cTn id="17" dur="1" fill="hold">
                                          <p:stCondLst>
                                            <p:cond delay="0"/>
                                          </p:stCondLst>
                                        </p:cTn>
                                        <p:tgtEl>
                                          <p:spTgt spid="31746"/>
                                        </p:tgtEl>
                                        <p:attrNameLst>
                                          <p:attrName>style.visibility</p:attrName>
                                        </p:attrNameLst>
                                      </p:cBhvr>
                                      <p:to>
                                        <p:strVal val="visible"/>
                                      </p:to>
                                    </p:set>
                                    <p:anim calcmode="lin" valueType="num">
                                      <p:cBhvr additive="base">
                                        <p:cTn id="18" dur="500" fill="hold"/>
                                        <p:tgtEl>
                                          <p:spTgt spid="31746"/>
                                        </p:tgtEl>
                                        <p:attrNameLst>
                                          <p:attrName>ppt_x</p:attrName>
                                        </p:attrNameLst>
                                      </p:cBhvr>
                                      <p:tavLst>
                                        <p:tav tm="0">
                                          <p:val>
                                            <p:strVal val="#ppt_x"/>
                                          </p:val>
                                        </p:tav>
                                        <p:tav tm="100000">
                                          <p:val>
                                            <p:strVal val="#ppt_x"/>
                                          </p:val>
                                        </p:tav>
                                      </p:tavLst>
                                    </p:anim>
                                    <p:anim calcmode="lin" valueType="num">
                                      <p:cBhvr additive="base">
                                        <p:cTn id="19" dur="500" fill="hold"/>
                                        <p:tgtEl>
                                          <p:spTgt spid="317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p:bldP spid="3174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0150" name="Group 102"/>
          <p:cNvGraphicFramePr>
            <a:graphicFrameLocks noGrp="1"/>
          </p:cNvGraphicFramePr>
          <p:nvPr/>
        </p:nvGraphicFramePr>
        <p:xfrm>
          <a:off x="1771650" y="1803401"/>
          <a:ext cx="8694738" cy="360363"/>
        </p:xfrm>
        <a:graphic>
          <a:graphicData uri="http://schemas.openxmlformats.org/drawingml/2006/table">
            <a:tbl>
              <a:tblPr/>
              <a:tblGrid>
                <a:gridCol w="927100">
                  <a:extLst>
                    <a:ext uri="{9D8B030D-6E8A-4147-A177-3AD203B41FA5}">
                      <a16:colId xmlns:a16="http://schemas.microsoft.com/office/drawing/2014/main" val="20000"/>
                    </a:ext>
                  </a:extLst>
                </a:gridCol>
                <a:gridCol w="815975">
                  <a:extLst>
                    <a:ext uri="{9D8B030D-6E8A-4147-A177-3AD203B41FA5}">
                      <a16:colId xmlns:a16="http://schemas.microsoft.com/office/drawing/2014/main" val="20001"/>
                    </a:ext>
                  </a:extLst>
                </a:gridCol>
                <a:gridCol w="938213">
                  <a:extLst>
                    <a:ext uri="{9D8B030D-6E8A-4147-A177-3AD203B41FA5}">
                      <a16:colId xmlns:a16="http://schemas.microsoft.com/office/drawing/2014/main" val="20002"/>
                    </a:ext>
                  </a:extLst>
                </a:gridCol>
                <a:gridCol w="555625">
                  <a:extLst>
                    <a:ext uri="{9D8B030D-6E8A-4147-A177-3AD203B41FA5}">
                      <a16:colId xmlns:a16="http://schemas.microsoft.com/office/drawing/2014/main" val="20003"/>
                    </a:ext>
                  </a:extLst>
                </a:gridCol>
                <a:gridCol w="881062">
                  <a:extLst>
                    <a:ext uri="{9D8B030D-6E8A-4147-A177-3AD203B41FA5}">
                      <a16:colId xmlns:a16="http://schemas.microsoft.com/office/drawing/2014/main" val="20004"/>
                    </a:ext>
                  </a:extLst>
                </a:gridCol>
                <a:gridCol w="1128713">
                  <a:extLst>
                    <a:ext uri="{9D8B030D-6E8A-4147-A177-3AD203B41FA5}">
                      <a16:colId xmlns:a16="http://schemas.microsoft.com/office/drawing/2014/main" val="20005"/>
                    </a:ext>
                  </a:extLst>
                </a:gridCol>
                <a:gridCol w="577850">
                  <a:extLst>
                    <a:ext uri="{9D8B030D-6E8A-4147-A177-3AD203B41FA5}">
                      <a16:colId xmlns:a16="http://schemas.microsoft.com/office/drawing/2014/main" val="20006"/>
                    </a:ext>
                  </a:extLst>
                </a:gridCol>
                <a:gridCol w="1016000">
                  <a:extLst>
                    <a:ext uri="{9D8B030D-6E8A-4147-A177-3AD203B41FA5}">
                      <a16:colId xmlns:a16="http://schemas.microsoft.com/office/drawing/2014/main" val="20007"/>
                    </a:ext>
                  </a:extLst>
                </a:gridCol>
                <a:gridCol w="1219200">
                  <a:extLst>
                    <a:ext uri="{9D8B030D-6E8A-4147-A177-3AD203B41FA5}">
                      <a16:colId xmlns:a16="http://schemas.microsoft.com/office/drawing/2014/main" val="20008"/>
                    </a:ext>
                  </a:extLst>
                </a:gridCol>
                <a:gridCol w="635000">
                  <a:extLst>
                    <a:ext uri="{9D8B030D-6E8A-4147-A177-3AD203B41FA5}">
                      <a16:colId xmlns:a16="http://schemas.microsoft.com/office/drawing/2014/main" val="20009"/>
                    </a:ext>
                  </a:extLst>
                </a:gridCol>
              </a:tblGrid>
              <a:tr h="3603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1" i="0" u="none" strike="noStrike" cap="none" normalizeH="0" baseline="0" dirty="0">
                          <a:ln>
                            <a:noFill/>
                          </a:ln>
                          <a:solidFill>
                            <a:schemeClr val="tx1"/>
                          </a:solidFill>
                          <a:effectLst/>
                          <a:latin typeface="Arial" charset="0"/>
                        </a:rPr>
                        <a:t>FNAME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1" i="0" u="none" strike="noStrike" cap="none" normalizeH="0" baseline="0" dirty="0">
                          <a:ln>
                            <a:noFill/>
                          </a:ln>
                          <a:solidFill>
                            <a:schemeClr val="tx1"/>
                          </a:solidFill>
                          <a:effectLst/>
                          <a:latin typeface="Arial" charset="0"/>
                        </a:rPr>
                        <a:t>MINIT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1" i="0" u="none" strike="noStrike" cap="none" normalizeH="0" baseline="0" dirty="0">
                          <a:ln>
                            <a:noFill/>
                          </a:ln>
                          <a:solidFill>
                            <a:schemeClr val="tx1"/>
                          </a:solidFill>
                          <a:effectLst/>
                          <a:latin typeface="Arial" charset="0"/>
                        </a:rPr>
                        <a:t>LNAME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1" i="0" u="sng" strike="noStrike" cap="none" normalizeH="0" baseline="0" dirty="0">
                          <a:ln>
                            <a:noFill/>
                          </a:ln>
                          <a:solidFill>
                            <a:schemeClr val="tx1"/>
                          </a:solidFill>
                          <a:effectLst/>
                          <a:latin typeface="Arial" charset="0"/>
                        </a:rPr>
                        <a:t>SSN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1" i="0" u="none" strike="noStrike" cap="none" normalizeH="0" baseline="0">
                          <a:ln>
                            <a:noFill/>
                          </a:ln>
                          <a:solidFill>
                            <a:schemeClr val="tx1"/>
                          </a:solidFill>
                          <a:effectLst/>
                          <a:latin typeface="Arial" charset="0"/>
                        </a:rPr>
                        <a:t>BDATE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1" i="0" u="none" strike="noStrike" cap="none" normalizeH="0" baseline="0">
                          <a:ln>
                            <a:noFill/>
                          </a:ln>
                          <a:solidFill>
                            <a:schemeClr val="tx1"/>
                          </a:solidFill>
                          <a:effectLst/>
                          <a:latin typeface="Arial" charset="0"/>
                        </a:rPr>
                        <a:t>ADDRESS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1" i="0" u="none" strike="noStrike" cap="none" normalizeH="0" baseline="0">
                          <a:ln>
                            <a:noFill/>
                          </a:ln>
                          <a:solidFill>
                            <a:schemeClr val="tx1"/>
                          </a:solidFill>
                          <a:effectLst/>
                          <a:latin typeface="Arial" charset="0"/>
                        </a:rPr>
                        <a:t>SEX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1" i="0" u="none" strike="noStrike" cap="none" normalizeH="0" baseline="0">
                          <a:ln>
                            <a:noFill/>
                          </a:ln>
                          <a:solidFill>
                            <a:schemeClr val="tx1"/>
                          </a:solidFill>
                          <a:effectLst/>
                          <a:latin typeface="Arial" charset="0"/>
                        </a:rPr>
                        <a:t>SALARY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1" i="0" u="none" strike="noStrike" cap="none" normalizeH="0" baseline="0">
                          <a:ln>
                            <a:noFill/>
                          </a:ln>
                          <a:solidFill>
                            <a:schemeClr val="tx1"/>
                          </a:solidFill>
                          <a:effectLst/>
                          <a:latin typeface="Arial" charset="0"/>
                        </a:rPr>
                        <a:t>SUPERSSN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1" i="0" u="none" strike="noStrike" cap="none" normalizeH="0" baseline="0" dirty="0">
                          <a:ln>
                            <a:noFill/>
                          </a:ln>
                          <a:solidFill>
                            <a:schemeClr val="tx1"/>
                          </a:solidFill>
                          <a:effectLst/>
                          <a:latin typeface="Arial" charset="0"/>
                        </a:rPr>
                        <a:t>DNO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30149" name="Group 101"/>
          <p:cNvGraphicFramePr>
            <a:graphicFrameLocks noGrp="1"/>
          </p:cNvGraphicFramePr>
          <p:nvPr/>
        </p:nvGraphicFramePr>
        <p:xfrm>
          <a:off x="1767386" y="2752759"/>
          <a:ext cx="6048375" cy="460375"/>
        </p:xfrm>
        <a:graphic>
          <a:graphicData uri="http://schemas.openxmlformats.org/drawingml/2006/table">
            <a:tbl>
              <a:tblPr/>
              <a:tblGrid>
                <a:gridCol w="1328738">
                  <a:extLst>
                    <a:ext uri="{9D8B030D-6E8A-4147-A177-3AD203B41FA5}">
                      <a16:colId xmlns:a16="http://schemas.microsoft.com/office/drawing/2014/main" val="20000"/>
                    </a:ext>
                  </a:extLst>
                </a:gridCol>
                <a:gridCol w="1365250">
                  <a:extLst>
                    <a:ext uri="{9D8B030D-6E8A-4147-A177-3AD203B41FA5}">
                      <a16:colId xmlns:a16="http://schemas.microsoft.com/office/drawing/2014/main" val="20001"/>
                    </a:ext>
                  </a:extLst>
                </a:gridCol>
                <a:gridCol w="1162050">
                  <a:extLst>
                    <a:ext uri="{9D8B030D-6E8A-4147-A177-3AD203B41FA5}">
                      <a16:colId xmlns:a16="http://schemas.microsoft.com/office/drawing/2014/main" val="20002"/>
                    </a:ext>
                  </a:extLst>
                </a:gridCol>
                <a:gridCol w="2192337">
                  <a:extLst>
                    <a:ext uri="{9D8B030D-6E8A-4147-A177-3AD203B41FA5}">
                      <a16:colId xmlns:a16="http://schemas.microsoft.com/office/drawing/2014/main" val="20003"/>
                    </a:ext>
                  </a:extLst>
                </a:gridCol>
              </a:tblGrid>
              <a:tr h="4603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1" i="0" u="none" strike="noStrike" cap="none" normalizeH="0" baseline="0" dirty="0">
                          <a:ln>
                            <a:noFill/>
                          </a:ln>
                          <a:solidFill>
                            <a:schemeClr val="tx1"/>
                          </a:solidFill>
                          <a:effectLst/>
                          <a:latin typeface="Arial" charset="0"/>
                        </a:rPr>
                        <a:t>DNAME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1" i="0" u="sng" strike="noStrike" cap="none" normalizeH="0" baseline="0" dirty="0">
                          <a:ln>
                            <a:noFill/>
                          </a:ln>
                          <a:solidFill>
                            <a:schemeClr val="tx1"/>
                          </a:solidFill>
                          <a:effectLst/>
                          <a:latin typeface="Arial" charset="0"/>
                        </a:rPr>
                        <a:t>DNUMBER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1" i="0" u="none" strike="noStrike" cap="none" normalizeH="0" baseline="0" dirty="0">
                          <a:ln>
                            <a:noFill/>
                          </a:ln>
                          <a:solidFill>
                            <a:schemeClr val="tx1"/>
                          </a:solidFill>
                          <a:effectLst/>
                          <a:latin typeface="Arial" charset="0"/>
                        </a:rPr>
                        <a:t>MGRSSN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1" i="0" u="none" strike="noStrike" cap="none" normalizeH="0" baseline="0" dirty="0">
                          <a:ln>
                            <a:noFill/>
                          </a:ln>
                          <a:solidFill>
                            <a:schemeClr val="tx1"/>
                          </a:solidFill>
                          <a:effectLst/>
                          <a:latin typeface="Arial" charset="0"/>
                        </a:rPr>
                        <a:t>MGRSTARTDATE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2806" name="Text Box 39"/>
          <p:cNvSpPr txBox="1">
            <a:spLocks noChangeArrowheads="1"/>
          </p:cNvSpPr>
          <p:nvPr/>
        </p:nvSpPr>
        <p:spPr bwMode="auto">
          <a:xfrm>
            <a:off x="1992314" y="2362200"/>
            <a:ext cx="2427287" cy="336550"/>
          </a:xfrm>
          <a:prstGeom prst="rect">
            <a:avLst/>
          </a:prstGeom>
          <a:noFill/>
          <a:ln w="9525">
            <a:noFill/>
            <a:miter lim="800000"/>
            <a:headEnd/>
            <a:tailEnd/>
          </a:ln>
        </p:spPr>
        <p:txBody>
          <a:bodyPr>
            <a:spAutoFit/>
          </a:bodyPr>
          <a:lstStyle/>
          <a:p>
            <a:pPr eaLnBrk="1" hangingPunct="1"/>
            <a:r>
              <a:rPr lang="en-US" sz="1600" b="1" dirty="0"/>
              <a:t>DEPARTMENT</a:t>
            </a:r>
          </a:p>
        </p:txBody>
      </p:sp>
      <p:graphicFrame>
        <p:nvGraphicFramePr>
          <p:cNvPr id="130147" name="Group 99"/>
          <p:cNvGraphicFramePr>
            <a:graphicFrameLocks noGrp="1"/>
          </p:cNvGraphicFramePr>
          <p:nvPr/>
        </p:nvGraphicFramePr>
        <p:xfrm>
          <a:off x="1731169" y="4690257"/>
          <a:ext cx="7243763" cy="361950"/>
        </p:xfrm>
        <a:graphic>
          <a:graphicData uri="http://schemas.openxmlformats.org/drawingml/2006/table">
            <a:tbl>
              <a:tblPr/>
              <a:tblGrid>
                <a:gridCol w="1668463">
                  <a:extLst>
                    <a:ext uri="{9D8B030D-6E8A-4147-A177-3AD203B41FA5}">
                      <a16:colId xmlns:a16="http://schemas.microsoft.com/office/drawing/2014/main" val="20000"/>
                    </a:ext>
                  </a:extLst>
                </a:gridCol>
                <a:gridCol w="1690687">
                  <a:extLst>
                    <a:ext uri="{9D8B030D-6E8A-4147-A177-3AD203B41FA5}">
                      <a16:colId xmlns:a16="http://schemas.microsoft.com/office/drawing/2014/main" val="20001"/>
                    </a:ext>
                  </a:extLst>
                </a:gridCol>
                <a:gridCol w="2058988">
                  <a:extLst>
                    <a:ext uri="{9D8B030D-6E8A-4147-A177-3AD203B41FA5}">
                      <a16:colId xmlns:a16="http://schemas.microsoft.com/office/drawing/2014/main" val="20002"/>
                    </a:ext>
                  </a:extLst>
                </a:gridCol>
                <a:gridCol w="1825625">
                  <a:extLst>
                    <a:ext uri="{9D8B030D-6E8A-4147-A177-3AD203B41FA5}">
                      <a16:colId xmlns:a16="http://schemas.microsoft.com/office/drawing/2014/main" val="20003"/>
                    </a:ext>
                  </a:extLst>
                </a:gridCol>
              </a:tblGrid>
              <a:tr h="3619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1" i="0" u="none" strike="noStrike" cap="none" normalizeH="0" baseline="0" dirty="0">
                          <a:ln>
                            <a:noFill/>
                          </a:ln>
                          <a:solidFill>
                            <a:schemeClr val="tx1"/>
                          </a:solidFill>
                          <a:effectLst/>
                          <a:latin typeface="Arial" charset="0"/>
                        </a:rPr>
                        <a:t>PNAME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1" i="0" u="sng" strike="noStrike" cap="none" normalizeH="0" baseline="0">
                          <a:ln>
                            <a:noFill/>
                          </a:ln>
                          <a:solidFill>
                            <a:schemeClr val="tx1"/>
                          </a:solidFill>
                          <a:effectLst/>
                          <a:latin typeface="Arial" charset="0"/>
                        </a:rPr>
                        <a:t>PNUMBER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1" i="0" u="none" strike="noStrike" cap="none" normalizeH="0" baseline="0" dirty="0">
                          <a:ln>
                            <a:noFill/>
                          </a:ln>
                          <a:solidFill>
                            <a:schemeClr val="tx1"/>
                          </a:solidFill>
                          <a:effectLst/>
                          <a:latin typeface="Arial" charset="0"/>
                        </a:rPr>
                        <a:t>LOCATION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1" i="0" u="none" strike="noStrike" cap="none" normalizeH="0" baseline="0" dirty="0">
                          <a:ln>
                            <a:noFill/>
                          </a:ln>
                          <a:solidFill>
                            <a:schemeClr val="tx1"/>
                          </a:solidFill>
                          <a:effectLst/>
                          <a:latin typeface="Arial" charset="0"/>
                        </a:rPr>
                        <a:t>DNUM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2819" name="Text Box 52"/>
          <p:cNvSpPr txBox="1">
            <a:spLocks noChangeArrowheads="1"/>
          </p:cNvSpPr>
          <p:nvPr/>
        </p:nvSpPr>
        <p:spPr bwMode="auto">
          <a:xfrm>
            <a:off x="1752601" y="4350533"/>
            <a:ext cx="1677987" cy="336550"/>
          </a:xfrm>
          <a:prstGeom prst="rect">
            <a:avLst/>
          </a:prstGeom>
          <a:noFill/>
          <a:ln w="9525">
            <a:noFill/>
            <a:miter lim="800000"/>
            <a:headEnd/>
            <a:tailEnd/>
          </a:ln>
        </p:spPr>
        <p:txBody>
          <a:bodyPr>
            <a:spAutoFit/>
          </a:bodyPr>
          <a:lstStyle/>
          <a:p>
            <a:pPr eaLnBrk="1" hangingPunct="1"/>
            <a:r>
              <a:rPr lang="en-US" sz="1600" b="1" dirty="0"/>
              <a:t>PROJECT</a:t>
            </a:r>
          </a:p>
        </p:txBody>
      </p:sp>
      <p:sp>
        <p:nvSpPr>
          <p:cNvPr id="32820" name="Text Box 53"/>
          <p:cNvSpPr txBox="1">
            <a:spLocks noChangeArrowheads="1"/>
          </p:cNvSpPr>
          <p:nvPr/>
        </p:nvSpPr>
        <p:spPr bwMode="auto">
          <a:xfrm>
            <a:off x="2362201" y="5835650"/>
            <a:ext cx="2208213" cy="336550"/>
          </a:xfrm>
          <a:prstGeom prst="rect">
            <a:avLst/>
          </a:prstGeom>
          <a:noFill/>
          <a:ln w="9525">
            <a:noFill/>
            <a:miter lim="800000"/>
            <a:headEnd/>
            <a:tailEnd/>
          </a:ln>
        </p:spPr>
        <p:txBody>
          <a:bodyPr>
            <a:spAutoFit/>
          </a:bodyPr>
          <a:lstStyle/>
          <a:p>
            <a:pPr eaLnBrk="1" hangingPunct="1"/>
            <a:r>
              <a:rPr lang="en-US" sz="1600" b="1"/>
              <a:t>DEPENDENT</a:t>
            </a:r>
          </a:p>
        </p:txBody>
      </p:sp>
      <p:sp>
        <p:nvSpPr>
          <p:cNvPr id="32821" name="Text Box 54"/>
          <p:cNvSpPr txBox="1">
            <a:spLocks noChangeArrowheads="1"/>
          </p:cNvSpPr>
          <p:nvPr/>
        </p:nvSpPr>
        <p:spPr bwMode="auto">
          <a:xfrm>
            <a:off x="1752600" y="1371600"/>
            <a:ext cx="2427288" cy="336550"/>
          </a:xfrm>
          <a:prstGeom prst="rect">
            <a:avLst/>
          </a:prstGeom>
          <a:noFill/>
          <a:ln w="9525">
            <a:noFill/>
            <a:miter lim="800000"/>
            <a:headEnd/>
            <a:tailEnd/>
          </a:ln>
        </p:spPr>
        <p:txBody>
          <a:bodyPr>
            <a:spAutoFit/>
          </a:bodyPr>
          <a:lstStyle/>
          <a:p>
            <a:pPr eaLnBrk="1" hangingPunct="1"/>
            <a:r>
              <a:rPr lang="en-US" sz="1600" b="1" dirty="0"/>
              <a:t>EMPLOYEE</a:t>
            </a:r>
          </a:p>
        </p:txBody>
      </p:sp>
      <p:sp>
        <p:nvSpPr>
          <p:cNvPr id="32822" name="Text Box 55"/>
          <p:cNvSpPr txBox="1">
            <a:spLocks noChangeArrowheads="1"/>
          </p:cNvSpPr>
          <p:nvPr/>
        </p:nvSpPr>
        <p:spPr bwMode="auto">
          <a:xfrm>
            <a:off x="1992313" y="3352800"/>
            <a:ext cx="4068762" cy="336550"/>
          </a:xfrm>
          <a:prstGeom prst="rect">
            <a:avLst/>
          </a:prstGeom>
          <a:noFill/>
          <a:ln w="9525">
            <a:noFill/>
            <a:miter lim="800000"/>
            <a:headEnd/>
            <a:tailEnd/>
          </a:ln>
        </p:spPr>
        <p:txBody>
          <a:bodyPr>
            <a:spAutoFit/>
          </a:bodyPr>
          <a:lstStyle/>
          <a:p>
            <a:pPr eaLnBrk="1" hangingPunct="1"/>
            <a:r>
              <a:rPr lang="en-US" sz="1600" b="1"/>
              <a:t>DEPT_LOCATIONS</a:t>
            </a:r>
          </a:p>
        </p:txBody>
      </p:sp>
      <p:grpSp>
        <p:nvGrpSpPr>
          <p:cNvPr id="2" name="Group 56"/>
          <p:cNvGrpSpPr>
            <a:grpSpLocks/>
          </p:cNvGrpSpPr>
          <p:nvPr/>
        </p:nvGrpSpPr>
        <p:grpSpPr bwMode="auto">
          <a:xfrm>
            <a:off x="1752600" y="6094390"/>
            <a:ext cx="7200900" cy="436562"/>
            <a:chOff x="158" y="3839"/>
            <a:chExt cx="4536" cy="275"/>
          </a:xfrm>
        </p:grpSpPr>
        <p:sp>
          <p:nvSpPr>
            <p:cNvPr id="32846" name="Rectangle 57"/>
            <p:cNvSpPr>
              <a:spLocks noChangeArrowheads="1"/>
            </p:cNvSpPr>
            <p:nvPr/>
          </p:nvSpPr>
          <p:spPr bwMode="auto">
            <a:xfrm>
              <a:off x="2650" y="3839"/>
              <a:ext cx="612" cy="230"/>
            </a:xfrm>
            <a:prstGeom prst="rect">
              <a:avLst/>
            </a:prstGeom>
            <a:noFill/>
            <a:ln w="9525">
              <a:noFill/>
              <a:miter lim="800000"/>
              <a:headEnd/>
              <a:tailEnd/>
            </a:ln>
          </p:spPr>
          <p:txBody>
            <a:bodyPr/>
            <a:lstStyle/>
            <a:p>
              <a:pPr algn="ctr" eaLnBrk="1" hangingPunct="1">
                <a:spcBef>
                  <a:spcPct val="20000"/>
                </a:spcBef>
                <a:buClr>
                  <a:schemeClr val="hlink"/>
                </a:buClr>
                <a:buSzPct val="80000"/>
                <a:buFont typeface="Wingdings" pitchFamily="2" charset="2"/>
                <a:buNone/>
              </a:pPr>
              <a:r>
                <a:rPr lang="en-US" sz="1400" b="1"/>
                <a:t>BDATE</a:t>
              </a:r>
            </a:p>
          </p:txBody>
        </p:sp>
        <p:sp>
          <p:nvSpPr>
            <p:cNvPr id="32847" name="Rectangle 58"/>
            <p:cNvSpPr>
              <a:spLocks noChangeArrowheads="1"/>
            </p:cNvSpPr>
            <p:nvPr/>
          </p:nvSpPr>
          <p:spPr bwMode="auto">
            <a:xfrm>
              <a:off x="3262" y="3839"/>
              <a:ext cx="1432" cy="275"/>
            </a:xfrm>
            <a:prstGeom prst="rect">
              <a:avLst/>
            </a:prstGeom>
            <a:noFill/>
            <a:ln w="9525">
              <a:noFill/>
              <a:miter lim="800000"/>
              <a:headEnd/>
              <a:tailEnd/>
            </a:ln>
          </p:spPr>
          <p:txBody>
            <a:bodyPr/>
            <a:lstStyle/>
            <a:p>
              <a:pPr algn="ctr" eaLnBrk="1" hangingPunct="1">
                <a:spcBef>
                  <a:spcPct val="20000"/>
                </a:spcBef>
                <a:buClr>
                  <a:schemeClr val="hlink"/>
                </a:buClr>
                <a:buSzPct val="80000"/>
                <a:buFont typeface="Wingdings" pitchFamily="2" charset="2"/>
                <a:buNone/>
              </a:pPr>
              <a:r>
                <a:rPr lang="en-US" sz="1400" b="1"/>
                <a:t>RELATIONSHIP</a:t>
              </a:r>
            </a:p>
          </p:txBody>
        </p:sp>
        <p:sp>
          <p:nvSpPr>
            <p:cNvPr id="32848" name="Rectangle 59"/>
            <p:cNvSpPr>
              <a:spLocks noChangeArrowheads="1"/>
            </p:cNvSpPr>
            <p:nvPr/>
          </p:nvSpPr>
          <p:spPr bwMode="auto">
            <a:xfrm>
              <a:off x="2254" y="3839"/>
              <a:ext cx="396" cy="230"/>
            </a:xfrm>
            <a:prstGeom prst="rect">
              <a:avLst/>
            </a:prstGeom>
            <a:noFill/>
            <a:ln w="9525">
              <a:noFill/>
              <a:miter lim="800000"/>
              <a:headEnd/>
              <a:tailEnd/>
            </a:ln>
          </p:spPr>
          <p:txBody>
            <a:bodyPr/>
            <a:lstStyle/>
            <a:p>
              <a:pPr algn="ctr" eaLnBrk="1" hangingPunct="1">
                <a:spcBef>
                  <a:spcPct val="20000"/>
                </a:spcBef>
                <a:buClr>
                  <a:schemeClr val="hlink"/>
                </a:buClr>
                <a:buSzPct val="80000"/>
                <a:buFont typeface="Wingdings" pitchFamily="2" charset="2"/>
                <a:buNone/>
              </a:pPr>
              <a:r>
                <a:rPr lang="en-US" sz="1400" b="1"/>
                <a:t>SEX</a:t>
              </a:r>
            </a:p>
          </p:txBody>
        </p:sp>
        <p:sp>
          <p:nvSpPr>
            <p:cNvPr id="32849" name="Rectangle 60"/>
            <p:cNvSpPr>
              <a:spLocks noChangeArrowheads="1"/>
            </p:cNvSpPr>
            <p:nvPr/>
          </p:nvSpPr>
          <p:spPr bwMode="auto">
            <a:xfrm>
              <a:off x="738" y="3839"/>
              <a:ext cx="1516" cy="275"/>
            </a:xfrm>
            <a:prstGeom prst="rect">
              <a:avLst/>
            </a:prstGeom>
            <a:noFill/>
            <a:ln w="9525">
              <a:noFill/>
              <a:miter lim="800000"/>
              <a:headEnd/>
              <a:tailEnd/>
            </a:ln>
          </p:spPr>
          <p:txBody>
            <a:bodyPr/>
            <a:lstStyle/>
            <a:p>
              <a:pPr algn="ctr" eaLnBrk="1" hangingPunct="1">
                <a:spcBef>
                  <a:spcPct val="20000"/>
                </a:spcBef>
                <a:buClr>
                  <a:schemeClr val="hlink"/>
                </a:buClr>
                <a:buSzPct val="80000"/>
                <a:buFont typeface="Wingdings" pitchFamily="2" charset="2"/>
                <a:buNone/>
              </a:pPr>
              <a:r>
                <a:rPr lang="en-US" sz="1400" b="1"/>
                <a:t>DEPENDENT_NAME</a:t>
              </a:r>
            </a:p>
          </p:txBody>
        </p:sp>
        <p:sp>
          <p:nvSpPr>
            <p:cNvPr id="32850" name="Rectangle 61"/>
            <p:cNvSpPr>
              <a:spLocks noChangeArrowheads="1"/>
            </p:cNvSpPr>
            <p:nvPr/>
          </p:nvSpPr>
          <p:spPr bwMode="auto">
            <a:xfrm>
              <a:off x="158" y="3839"/>
              <a:ext cx="580" cy="275"/>
            </a:xfrm>
            <a:prstGeom prst="rect">
              <a:avLst/>
            </a:prstGeom>
            <a:noFill/>
            <a:ln w="9525">
              <a:noFill/>
              <a:miter lim="800000"/>
              <a:headEnd/>
              <a:tailEnd/>
            </a:ln>
          </p:spPr>
          <p:txBody>
            <a:bodyPr/>
            <a:lstStyle/>
            <a:p>
              <a:pPr algn="ctr" eaLnBrk="1" hangingPunct="1">
                <a:spcBef>
                  <a:spcPct val="20000"/>
                </a:spcBef>
                <a:buClr>
                  <a:schemeClr val="hlink"/>
                </a:buClr>
                <a:buSzPct val="80000"/>
                <a:buFont typeface="Wingdings" pitchFamily="2" charset="2"/>
                <a:buNone/>
              </a:pPr>
              <a:r>
                <a:rPr lang="en-US" sz="1400" b="1"/>
                <a:t>SSN</a:t>
              </a:r>
            </a:p>
          </p:txBody>
        </p:sp>
        <p:sp>
          <p:nvSpPr>
            <p:cNvPr id="32851" name="Line 62"/>
            <p:cNvSpPr>
              <a:spLocks noChangeShapeType="1"/>
            </p:cNvSpPr>
            <p:nvPr/>
          </p:nvSpPr>
          <p:spPr bwMode="auto">
            <a:xfrm>
              <a:off x="158" y="3839"/>
              <a:ext cx="4536" cy="0"/>
            </a:xfrm>
            <a:prstGeom prst="line">
              <a:avLst/>
            </a:prstGeom>
            <a:noFill/>
            <a:ln w="28575" cap="rnd">
              <a:solidFill>
                <a:schemeClr val="tx1"/>
              </a:solidFill>
              <a:round/>
              <a:headEnd/>
              <a:tailEnd/>
            </a:ln>
          </p:spPr>
          <p:txBody>
            <a:bodyPr/>
            <a:lstStyle/>
            <a:p>
              <a:endParaRPr lang="en-US"/>
            </a:p>
          </p:txBody>
        </p:sp>
        <p:sp>
          <p:nvSpPr>
            <p:cNvPr id="32852" name="Line 63"/>
            <p:cNvSpPr>
              <a:spLocks noChangeShapeType="1"/>
            </p:cNvSpPr>
            <p:nvPr/>
          </p:nvSpPr>
          <p:spPr bwMode="auto">
            <a:xfrm>
              <a:off x="158" y="4114"/>
              <a:ext cx="4536" cy="0"/>
            </a:xfrm>
            <a:prstGeom prst="line">
              <a:avLst/>
            </a:prstGeom>
            <a:noFill/>
            <a:ln w="28575" cap="rnd">
              <a:solidFill>
                <a:schemeClr val="tx1"/>
              </a:solidFill>
              <a:round/>
              <a:headEnd/>
              <a:tailEnd/>
            </a:ln>
          </p:spPr>
          <p:txBody>
            <a:bodyPr/>
            <a:lstStyle/>
            <a:p>
              <a:endParaRPr lang="en-US"/>
            </a:p>
          </p:txBody>
        </p:sp>
        <p:sp>
          <p:nvSpPr>
            <p:cNvPr id="32853" name="Line 64"/>
            <p:cNvSpPr>
              <a:spLocks noChangeShapeType="1"/>
            </p:cNvSpPr>
            <p:nvPr/>
          </p:nvSpPr>
          <p:spPr bwMode="auto">
            <a:xfrm>
              <a:off x="158" y="3839"/>
              <a:ext cx="0" cy="275"/>
            </a:xfrm>
            <a:prstGeom prst="line">
              <a:avLst/>
            </a:prstGeom>
            <a:noFill/>
            <a:ln w="12700" cap="rnd">
              <a:solidFill>
                <a:schemeClr val="tx1"/>
              </a:solidFill>
              <a:round/>
              <a:headEnd/>
              <a:tailEnd/>
            </a:ln>
          </p:spPr>
          <p:txBody>
            <a:bodyPr/>
            <a:lstStyle/>
            <a:p>
              <a:endParaRPr lang="en-US"/>
            </a:p>
          </p:txBody>
        </p:sp>
        <p:sp>
          <p:nvSpPr>
            <p:cNvPr id="32854" name="Line 65"/>
            <p:cNvSpPr>
              <a:spLocks noChangeShapeType="1"/>
            </p:cNvSpPr>
            <p:nvPr/>
          </p:nvSpPr>
          <p:spPr bwMode="auto">
            <a:xfrm>
              <a:off x="748" y="3842"/>
              <a:ext cx="0" cy="272"/>
            </a:xfrm>
            <a:prstGeom prst="line">
              <a:avLst/>
            </a:prstGeom>
            <a:noFill/>
            <a:ln w="12700" cap="rnd">
              <a:solidFill>
                <a:schemeClr val="tx1"/>
              </a:solidFill>
              <a:round/>
              <a:headEnd/>
              <a:tailEnd/>
            </a:ln>
          </p:spPr>
          <p:txBody>
            <a:bodyPr/>
            <a:lstStyle/>
            <a:p>
              <a:endParaRPr lang="en-US"/>
            </a:p>
          </p:txBody>
        </p:sp>
        <p:sp>
          <p:nvSpPr>
            <p:cNvPr id="32855" name="Line 66"/>
            <p:cNvSpPr>
              <a:spLocks noChangeShapeType="1"/>
            </p:cNvSpPr>
            <p:nvPr/>
          </p:nvSpPr>
          <p:spPr bwMode="auto">
            <a:xfrm flipH="1">
              <a:off x="2245" y="3842"/>
              <a:ext cx="0" cy="272"/>
            </a:xfrm>
            <a:prstGeom prst="line">
              <a:avLst/>
            </a:prstGeom>
            <a:noFill/>
            <a:ln w="12700" cap="rnd">
              <a:solidFill>
                <a:schemeClr val="tx1"/>
              </a:solidFill>
              <a:round/>
              <a:headEnd/>
              <a:tailEnd/>
            </a:ln>
          </p:spPr>
          <p:txBody>
            <a:bodyPr/>
            <a:lstStyle/>
            <a:p>
              <a:endParaRPr lang="en-US"/>
            </a:p>
          </p:txBody>
        </p:sp>
        <p:sp>
          <p:nvSpPr>
            <p:cNvPr id="32856" name="Line 67"/>
            <p:cNvSpPr>
              <a:spLocks noChangeShapeType="1"/>
            </p:cNvSpPr>
            <p:nvPr/>
          </p:nvSpPr>
          <p:spPr bwMode="auto">
            <a:xfrm>
              <a:off x="2650" y="3839"/>
              <a:ext cx="3" cy="275"/>
            </a:xfrm>
            <a:prstGeom prst="line">
              <a:avLst/>
            </a:prstGeom>
            <a:noFill/>
            <a:ln w="12700" cap="rnd">
              <a:solidFill>
                <a:schemeClr val="tx1"/>
              </a:solidFill>
              <a:round/>
              <a:headEnd/>
              <a:tailEnd/>
            </a:ln>
          </p:spPr>
          <p:txBody>
            <a:bodyPr/>
            <a:lstStyle/>
            <a:p>
              <a:endParaRPr lang="en-US"/>
            </a:p>
          </p:txBody>
        </p:sp>
        <p:sp>
          <p:nvSpPr>
            <p:cNvPr id="32857" name="Line 68"/>
            <p:cNvSpPr>
              <a:spLocks noChangeShapeType="1"/>
            </p:cNvSpPr>
            <p:nvPr/>
          </p:nvSpPr>
          <p:spPr bwMode="auto">
            <a:xfrm>
              <a:off x="4694" y="3839"/>
              <a:ext cx="0" cy="275"/>
            </a:xfrm>
            <a:prstGeom prst="line">
              <a:avLst/>
            </a:prstGeom>
            <a:noFill/>
            <a:ln w="28575" cap="rnd">
              <a:solidFill>
                <a:schemeClr val="tx1"/>
              </a:solidFill>
              <a:round/>
              <a:headEnd/>
              <a:tailEnd/>
            </a:ln>
          </p:spPr>
          <p:txBody>
            <a:bodyPr/>
            <a:lstStyle/>
            <a:p>
              <a:endParaRPr lang="en-US"/>
            </a:p>
          </p:txBody>
        </p:sp>
        <p:sp>
          <p:nvSpPr>
            <p:cNvPr id="32858" name="Line 69"/>
            <p:cNvSpPr>
              <a:spLocks noChangeShapeType="1"/>
            </p:cNvSpPr>
            <p:nvPr/>
          </p:nvSpPr>
          <p:spPr bwMode="auto">
            <a:xfrm flipH="1">
              <a:off x="3288" y="3842"/>
              <a:ext cx="0" cy="272"/>
            </a:xfrm>
            <a:prstGeom prst="line">
              <a:avLst/>
            </a:prstGeom>
            <a:noFill/>
            <a:ln w="12700">
              <a:solidFill>
                <a:schemeClr val="tx1"/>
              </a:solidFill>
              <a:round/>
              <a:headEnd/>
              <a:tailEnd/>
            </a:ln>
          </p:spPr>
          <p:txBody>
            <a:bodyPr/>
            <a:lstStyle/>
            <a:p>
              <a:endParaRPr lang="en-US"/>
            </a:p>
          </p:txBody>
        </p:sp>
        <p:sp>
          <p:nvSpPr>
            <p:cNvPr id="32859" name="Line 70"/>
            <p:cNvSpPr>
              <a:spLocks noChangeShapeType="1"/>
            </p:cNvSpPr>
            <p:nvPr/>
          </p:nvSpPr>
          <p:spPr bwMode="auto">
            <a:xfrm>
              <a:off x="249" y="4053"/>
              <a:ext cx="1951" cy="0"/>
            </a:xfrm>
            <a:prstGeom prst="line">
              <a:avLst/>
            </a:prstGeom>
            <a:noFill/>
            <a:ln w="28575">
              <a:solidFill>
                <a:schemeClr val="tx1"/>
              </a:solidFill>
              <a:round/>
              <a:headEnd/>
              <a:tailEnd/>
            </a:ln>
          </p:spPr>
          <p:txBody>
            <a:bodyPr/>
            <a:lstStyle/>
            <a:p>
              <a:endParaRPr lang="en-US"/>
            </a:p>
          </p:txBody>
        </p:sp>
      </p:grpSp>
      <p:sp>
        <p:nvSpPr>
          <p:cNvPr id="32824" name="Text Box 71"/>
          <p:cNvSpPr txBox="1">
            <a:spLocks noChangeArrowheads="1"/>
          </p:cNvSpPr>
          <p:nvPr/>
        </p:nvSpPr>
        <p:spPr bwMode="auto">
          <a:xfrm>
            <a:off x="2065339" y="5086350"/>
            <a:ext cx="1927225" cy="336550"/>
          </a:xfrm>
          <a:prstGeom prst="rect">
            <a:avLst/>
          </a:prstGeom>
          <a:noFill/>
          <a:ln w="9525">
            <a:noFill/>
            <a:miter lim="800000"/>
            <a:headEnd/>
            <a:tailEnd/>
          </a:ln>
        </p:spPr>
        <p:txBody>
          <a:bodyPr>
            <a:spAutoFit/>
          </a:bodyPr>
          <a:lstStyle/>
          <a:p>
            <a:pPr eaLnBrk="1" hangingPunct="1"/>
            <a:r>
              <a:rPr lang="en-US" sz="1600" b="1"/>
              <a:t>WORKS</a:t>
            </a:r>
            <a:r>
              <a:rPr lang="en-US" sz="1600"/>
              <a:t> </a:t>
            </a:r>
            <a:r>
              <a:rPr lang="en-US" sz="1600" b="1"/>
              <a:t>ON</a:t>
            </a:r>
          </a:p>
        </p:txBody>
      </p:sp>
      <p:grpSp>
        <p:nvGrpSpPr>
          <p:cNvPr id="3" name="Group 72"/>
          <p:cNvGrpSpPr>
            <a:grpSpLocks/>
          </p:cNvGrpSpPr>
          <p:nvPr/>
        </p:nvGrpSpPr>
        <p:grpSpPr bwMode="auto">
          <a:xfrm>
            <a:off x="1752601" y="5415734"/>
            <a:ext cx="3827463" cy="379412"/>
            <a:chOff x="605" y="3211"/>
            <a:chExt cx="2411" cy="239"/>
          </a:xfrm>
        </p:grpSpPr>
        <p:sp>
          <p:nvSpPr>
            <p:cNvPr id="32836" name="Rectangle 73"/>
            <p:cNvSpPr>
              <a:spLocks noChangeArrowheads="1"/>
            </p:cNvSpPr>
            <p:nvPr/>
          </p:nvSpPr>
          <p:spPr bwMode="auto">
            <a:xfrm>
              <a:off x="2176" y="3211"/>
              <a:ext cx="840" cy="230"/>
            </a:xfrm>
            <a:prstGeom prst="rect">
              <a:avLst/>
            </a:prstGeom>
            <a:noFill/>
            <a:ln w="9525">
              <a:noFill/>
              <a:miter lim="800000"/>
              <a:headEnd/>
              <a:tailEnd/>
            </a:ln>
          </p:spPr>
          <p:txBody>
            <a:bodyPr/>
            <a:lstStyle/>
            <a:p>
              <a:pPr algn="ctr" eaLnBrk="1" hangingPunct="1">
                <a:spcBef>
                  <a:spcPct val="20000"/>
                </a:spcBef>
                <a:buClr>
                  <a:schemeClr val="hlink"/>
                </a:buClr>
                <a:buSzPct val="80000"/>
                <a:buFont typeface="Wingdings" pitchFamily="2" charset="2"/>
                <a:buNone/>
              </a:pPr>
              <a:r>
                <a:rPr lang="en-US" sz="1400" b="1"/>
                <a:t>HOURS</a:t>
              </a:r>
            </a:p>
          </p:txBody>
        </p:sp>
        <p:sp>
          <p:nvSpPr>
            <p:cNvPr id="32837" name="Rectangle 74"/>
            <p:cNvSpPr>
              <a:spLocks noChangeArrowheads="1"/>
            </p:cNvSpPr>
            <p:nvPr/>
          </p:nvSpPr>
          <p:spPr bwMode="auto">
            <a:xfrm>
              <a:off x="1512" y="3211"/>
              <a:ext cx="664" cy="230"/>
            </a:xfrm>
            <a:prstGeom prst="rect">
              <a:avLst/>
            </a:prstGeom>
            <a:noFill/>
            <a:ln w="9525">
              <a:noFill/>
              <a:miter lim="800000"/>
              <a:headEnd/>
              <a:tailEnd/>
            </a:ln>
          </p:spPr>
          <p:txBody>
            <a:bodyPr/>
            <a:lstStyle/>
            <a:p>
              <a:pPr algn="ctr" eaLnBrk="1" hangingPunct="1">
                <a:spcBef>
                  <a:spcPct val="20000"/>
                </a:spcBef>
                <a:buClr>
                  <a:schemeClr val="hlink"/>
                </a:buClr>
                <a:buSzPct val="80000"/>
                <a:buFont typeface="Wingdings" pitchFamily="2" charset="2"/>
                <a:buNone/>
              </a:pPr>
              <a:r>
                <a:rPr lang="en-US" sz="1400" b="1"/>
                <a:t>PNO</a:t>
              </a:r>
            </a:p>
          </p:txBody>
        </p:sp>
        <p:sp>
          <p:nvSpPr>
            <p:cNvPr id="32838" name="Rectangle 75"/>
            <p:cNvSpPr>
              <a:spLocks noChangeArrowheads="1"/>
            </p:cNvSpPr>
            <p:nvPr/>
          </p:nvSpPr>
          <p:spPr bwMode="auto">
            <a:xfrm>
              <a:off x="605" y="3211"/>
              <a:ext cx="907" cy="230"/>
            </a:xfrm>
            <a:prstGeom prst="rect">
              <a:avLst/>
            </a:prstGeom>
            <a:noFill/>
            <a:ln w="9525">
              <a:noFill/>
              <a:miter lim="800000"/>
              <a:headEnd/>
              <a:tailEnd/>
            </a:ln>
          </p:spPr>
          <p:txBody>
            <a:bodyPr/>
            <a:lstStyle/>
            <a:p>
              <a:pPr algn="ctr" eaLnBrk="1" hangingPunct="1">
                <a:spcBef>
                  <a:spcPct val="20000"/>
                </a:spcBef>
                <a:buClr>
                  <a:schemeClr val="hlink"/>
                </a:buClr>
                <a:buSzPct val="80000"/>
                <a:buFont typeface="Wingdings" pitchFamily="2" charset="2"/>
                <a:buNone/>
              </a:pPr>
              <a:r>
                <a:rPr lang="en-US" sz="1400" b="1"/>
                <a:t>ESSN</a:t>
              </a:r>
            </a:p>
          </p:txBody>
        </p:sp>
        <p:sp>
          <p:nvSpPr>
            <p:cNvPr id="32839" name="Line 76"/>
            <p:cNvSpPr>
              <a:spLocks noChangeShapeType="1"/>
            </p:cNvSpPr>
            <p:nvPr/>
          </p:nvSpPr>
          <p:spPr bwMode="auto">
            <a:xfrm>
              <a:off x="605" y="3211"/>
              <a:ext cx="2411" cy="0"/>
            </a:xfrm>
            <a:prstGeom prst="line">
              <a:avLst/>
            </a:prstGeom>
            <a:noFill/>
            <a:ln w="28575" cap="sq">
              <a:solidFill>
                <a:schemeClr val="tx1"/>
              </a:solidFill>
              <a:round/>
              <a:headEnd/>
              <a:tailEnd/>
            </a:ln>
          </p:spPr>
          <p:txBody>
            <a:bodyPr/>
            <a:lstStyle/>
            <a:p>
              <a:endParaRPr lang="en-US"/>
            </a:p>
          </p:txBody>
        </p:sp>
        <p:sp>
          <p:nvSpPr>
            <p:cNvPr id="32840" name="Line 77"/>
            <p:cNvSpPr>
              <a:spLocks noChangeShapeType="1"/>
            </p:cNvSpPr>
            <p:nvPr/>
          </p:nvSpPr>
          <p:spPr bwMode="auto">
            <a:xfrm>
              <a:off x="605" y="3450"/>
              <a:ext cx="2411" cy="0"/>
            </a:xfrm>
            <a:prstGeom prst="line">
              <a:avLst/>
            </a:prstGeom>
            <a:noFill/>
            <a:ln w="28575" cap="sq">
              <a:solidFill>
                <a:schemeClr val="tx1"/>
              </a:solidFill>
              <a:round/>
              <a:headEnd/>
              <a:tailEnd/>
            </a:ln>
          </p:spPr>
          <p:txBody>
            <a:bodyPr/>
            <a:lstStyle/>
            <a:p>
              <a:endParaRPr lang="en-US"/>
            </a:p>
          </p:txBody>
        </p:sp>
        <p:sp>
          <p:nvSpPr>
            <p:cNvPr id="32841" name="Line 78"/>
            <p:cNvSpPr>
              <a:spLocks noChangeShapeType="1"/>
            </p:cNvSpPr>
            <p:nvPr/>
          </p:nvSpPr>
          <p:spPr bwMode="auto">
            <a:xfrm>
              <a:off x="605" y="3211"/>
              <a:ext cx="0" cy="230"/>
            </a:xfrm>
            <a:prstGeom prst="line">
              <a:avLst/>
            </a:prstGeom>
            <a:noFill/>
            <a:ln w="28575" cap="sq">
              <a:solidFill>
                <a:schemeClr val="tx1"/>
              </a:solidFill>
              <a:round/>
              <a:headEnd/>
              <a:tailEnd/>
            </a:ln>
          </p:spPr>
          <p:txBody>
            <a:bodyPr/>
            <a:lstStyle/>
            <a:p>
              <a:endParaRPr lang="en-US"/>
            </a:p>
          </p:txBody>
        </p:sp>
        <p:sp>
          <p:nvSpPr>
            <p:cNvPr id="32842" name="Line 79"/>
            <p:cNvSpPr>
              <a:spLocks noChangeShapeType="1"/>
            </p:cNvSpPr>
            <p:nvPr/>
          </p:nvSpPr>
          <p:spPr bwMode="auto">
            <a:xfrm>
              <a:off x="1512" y="3211"/>
              <a:ext cx="0" cy="230"/>
            </a:xfrm>
            <a:prstGeom prst="line">
              <a:avLst/>
            </a:prstGeom>
            <a:noFill/>
            <a:ln w="12700">
              <a:solidFill>
                <a:schemeClr val="tx1"/>
              </a:solidFill>
              <a:round/>
              <a:headEnd/>
              <a:tailEnd/>
            </a:ln>
          </p:spPr>
          <p:txBody>
            <a:bodyPr/>
            <a:lstStyle/>
            <a:p>
              <a:endParaRPr lang="en-US"/>
            </a:p>
          </p:txBody>
        </p:sp>
        <p:sp>
          <p:nvSpPr>
            <p:cNvPr id="32843" name="Line 80"/>
            <p:cNvSpPr>
              <a:spLocks noChangeShapeType="1"/>
            </p:cNvSpPr>
            <p:nvPr/>
          </p:nvSpPr>
          <p:spPr bwMode="auto">
            <a:xfrm>
              <a:off x="2176" y="3211"/>
              <a:ext cx="0" cy="230"/>
            </a:xfrm>
            <a:prstGeom prst="line">
              <a:avLst/>
            </a:prstGeom>
            <a:noFill/>
            <a:ln w="12700">
              <a:solidFill>
                <a:schemeClr val="tx1"/>
              </a:solidFill>
              <a:round/>
              <a:headEnd/>
              <a:tailEnd/>
            </a:ln>
          </p:spPr>
          <p:txBody>
            <a:bodyPr/>
            <a:lstStyle/>
            <a:p>
              <a:endParaRPr lang="en-US"/>
            </a:p>
          </p:txBody>
        </p:sp>
        <p:sp>
          <p:nvSpPr>
            <p:cNvPr id="32844" name="Line 81"/>
            <p:cNvSpPr>
              <a:spLocks noChangeShapeType="1"/>
            </p:cNvSpPr>
            <p:nvPr/>
          </p:nvSpPr>
          <p:spPr bwMode="auto">
            <a:xfrm>
              <a:off x="3016" y="3211"/>
              <a:ext cx="0" cy="230"/>
            </a:xfrm>
            <a:prstGeom prst="line">
              <a:avLst/>
            </a:prstGeom>
            <a:noFill/>
            <a:ln w="28575" cap="sq">
              <a:solidFill>
                <a:schemeClr val="tx1"/>
              </a:solidFill>
              <a:round/>
              <a:headEnd/>
              <a:tailEnd/>
            </a:ln>
          </p:spPr>
          <p:txBody>
            <a:bodyPr/>
            <a:lstStyle/>
            <a:p>
              <a:endParaRPr lang="en-US"/>
            </a:p>
          </p:txBody>
        </p:sp>
        <p:sp>
          <p:nvSpPr>
            <p:cNvPr id="32845" name="Line 82"/>
            <p:cNvSpPr>
              <a:spLocks noChangeShapeType="1"/>
            </p:cNvSpPr>
            <p:nvPr/>
          </p:nvSpPr>
          <p:spPr bwMode="auto">
            <a:xfrm>
              <a:off x="839" y="3403"/>
              <a:ext cx="1225" cy="0"/>
            </a:xfrm>
            <a:prstGeom prst="line">
              <a:avLst/>
            </a:prstGeom>
            <a:noFill/>
            <a:ln w="28575">
              <a:solidFill>
                <a:schemeClr val="tx1"/>
              </a:solidFill>
              <a:round/>
              <a:headEnd/>
              <a:tailEnd/>
            </a:ln>
          </p:spPr>
          <p:txBody>
            <a:bodyPr/>
            <a:lstStyle/>
            <a:p>
              <a:endParaRPr lang="en-US"/>
            </a:p>
          </p:txBody>
        </p:sp>
      </p:grpSp>
      <p:grpSp>
        <p:nvGrpSpPr>
          <p:cNvPr id="4" name="Group 83"/>
          <p:cNvGrpSpPr>
            <a:grpSpLocks/>
          </p:cNvGrpSpPr>
          <p:nvPr/>
        </p:nvGrpSpPr>
        <p:grpSpPr bwMode="auto">
          <a:xfrm>
            <a:off x="1721395" y="3713164"/>
            <a:ext cx="4464050" cy="433387"/>
            <a:chOff x="340" y="1978"/>
            <a:chExt cx="2812" cy="273"/>
          </a:xfrm>
        </p:grpSpPr>
        <p:sp>
          <p:nvSpPr>
            <p:cNvPr id="32828" name="Rectangle 84"/>
            <p:cNvSpPr>
              <a:spLocks noChangeArrowheads="1"/>
            </p:cNvSpPr>
            <p:nvPr/>
          </p:nvSpPr>
          <p:spPr bwMode="auto">
            <a:xfrm>
              <a:off x="1649" y="1978"/>
              <a:ext cx="1503" cy="230"/>
            </a:xfrm>
            <a:prstGeom prst="rect">
              <a:avLst/>
            </a:prstGeom>
            <a:noFill/>
            <a:ln w="9525">
              <a:noFill/>
              <a:miter lim="800000"/>
              <a:headEnd/>
              <a:tailEnd/>
            </a:ln>
          </p:spPr>
          <p:txBody>
            <a:bodyPr/>
            <a:lstStyle/>
            <a:p>
              <a:pPr algn="ctr" eaLnBrk="1" hangingPunct="1">
                <a:spcBef>
                  <a:spcPct val="20000"/>
                </a:spcBef>
                <a:buClr>
                  <a:schemeClr val="hlink"/>
                </a:buClr>
                <a:buSzPct val="80000"/>
                <a:buFont typeface="Wingdings" pitchFamily="2" charset="2"/>
                <a:buNone/>
              </a:pPr>
              <a:r>
                <a:rPr lang="en-US" sz="1400" b="1"/>
                <a:t>DLOCATION</a:t>
              </a:r>
            </a:p>
          </p:txBody>
        </p:sp>
        <p:sp>
          <p:nvSpPr>
            <p:cNvPr id="32829" name="Rectangle 85"/>
            <p:cNvSpPr>
              <a:spLocks noChangeArrowheads="1"/>
            </p:cNvSpPr>
            <p:nvPr/>
          </p:nvSpPr>
          <p:spPr bwMode="auto">
            <a:xfrm>
              <a:off x="340" y="1978"/>
              <a:ext cx="1309" cy="230"/>
            </a:xfrm>
            <a:prstGeom prst="rect">
              <a:avLst/>
            </a:prstGeom>
            <a:noFill/>
            <a:ln w="9525">
              <a:noFill/>
              <a:miter lim="800000"/>
              <a:headEnd/>
              <a:tailEnd/>
            </a:ln>
          </p:spPr>
          <p:txBody>
            <a:bodyPr/>
            <a:lstStyle/>
            <a:p>
              <a:pPr algn="ctr" eaLnBrk="1" hangingPunct="1">
                <a:spcBef>
                  <a:spcPct val="20000"/>
                </a:spcBef>
                <a:buClr>
                  <a:schemeClr val="hlink"/>
                </a:buClr>
                <a:buSzPct val="80000"/>
                <a:buFont typeface="Wingdings" pitchFamily="2" charset="2"/>
                <a:buNone/>
              </a:pPr>
              <a:r>
                <a:rPr lang="en-US" sz="1400" b="1"/>
                <a:t>DNUMBER</a:t>
              </a:r>
            </a:p>
          </p:txBody>
        </p:sp>
        <p:sp>
          <p:nvSpPr>
            <p:cNvPr id="32830" name="Line 86"/>
            <p:cNvSpPr>
              <a:spLocks noChangeShapeType="1"/>
            </p:cNvSpPr>
            <p:nvPr/>
          </p:nvSpPr>
          <p:spPr bwMode="auto">
            <a:xfrm>
              <a:off x="340" y="1978"/>
              <a:ext cx="2812" cy="0"/>
            </a:xfrm>
            <a:prstGeom prst="line">
              <a:avLst/>
            </a:prstGeom>
            <a:noFill/>
            <a:ln w="28575" cap="rnd">
              <a:solidFill>
                <a:schemeClr val="tx1"/>
              </a:solidFill>
              <a:round/>
              <a:headEnd/>
              <a:tailEnd/>
            </a:ln>
          </p:spPr>
          <p:txBody>
            <a:bodyPr/>
            <a:lstStyle/>
            <a:p>
              <a:endParaRPr lang="en-US"/>
            </a:p>
          </p:txBody>
        </p:sp>
        <p:sp>
          <p:nvSpPr>
            <p:cNvPr id="32831" name="Line 87"/>
            <p:cNvSpPr>
              <a:spLocks noChangeShapeType="1"/>
            </p:cNvSpPr>
            <p:nvPr/>
          </p:nvSpPr>
          <p:spPr bwMode="auto">
            <a:xfrm>
              <a:off x="340" y="2251"/>
              <a:ext cx="2812" cy="0"/>
            </a:xfrm>
            <a:prstGeom prst="line">
              <a:avLst/>
            </a:prstGeom>
            <a:noFill/>
            <a:ln w="28575" cap="rnd">
              <a:solidFill>
                <a:schemeClr val="tx1"/>
              </a:solidFill>
              <a:round/>
              <a:headEnd/>
              <a:tailEnd/>
            </a:ln>
          </p:spPr>
          <p:txBody>
            <a:bodyPr/>
            <a:lstStyle/>
            <a:p>
              <a:endParaRPr lang="en-US"/>
            </a:p>
          </p:txBody>
        </p:sp>
        <p:sp>
          <p:nvSpPr>
            <p:cNvPr id="32832" name="Line 88"/>
            <p:cNvSpPr>
              <a:spLocks noChangeShapeType="1"/>
            </p:cNvSpPr>
            <p:nvPr/>
          </p:nvSpPr>
          <p:spPr bwMode="auto">
            <a:xfrm>
              <a:off x="340" y="1978"/>
              <a:ext cx="0" cy="273"/>
            </a:xfrm>
            <a:prstGeom prst="line">
              <a:avLst/>
            </a:prstGeom>
            <a:noFill/>
            <a:ln w="12700" cap="rnd">
              <a:solidFill>
                <a:schemeClr val="tx1"/>
              </a:solidFill>
              <a:round/>
              <a:headEnd/>
              <a:tailEnd/>
            </a:ln>
          </p:spPr>
          <p:txBody>
            <a:bodyPr/>
            <a:lstStyle/>
            <a:p>
              <a:endParaRPr lang="en-US"/>
            </a:p>
          </p:txBody>
        </p:sp>
        <p:sp>
          <p:nvSpPr>
            <p:cNvPr id="32833" name="Line 89"/>
            <p:cNvSpPr>
              <a:spLocks noChangeShapeType="1"/>
            </p:cNvSpPr>
            <p:nvPr/>
          </p:nvSpPr>
          <p:spPr bwMode="auto">
            <a:xfrm>
              <a:off x="1649" y="1978"/>
              <a:ext cx="6" cy="273"/>
            </a:xfrm>
            <a:prstGeom prst="line">
              <a:avLst/>
            </a:prstGeom>
            <a:noFill/>
            <a:ln w="12700" cap="rnd">
              <a:solidFill>
                <a:schemeClr val="tx1"/>
              </a:solidFill>
              <a:round/>
              <a:headEnd/>
              <a:tailEnd/>
            </a:ln>
          </p:spPr>
          <p:txBody>
            <a:bodyPr/>
            <a:lstStyle/>
            <a:p>
              <a:endParaRPr lang="en-US"/>
            </a:p>
          </p:txBody>
        </p:sp>
        <p:sp>
          <p:nvSpPr>
            <p:cNvPr id="32834" name="Line 90"/>
            <p:cNvSpPr>
              <a:spLocks noChangeShapeType="1"/>
            </p:cNvSpPr>
            <p:nvPr/>
          </p:nvSpPr>
          <p:spPr bwMode="auto">
            <a:xfrm>
              <a:off x="3152" y="1978"/>
              <a:ext cx="0" cy="273"/>
            </a:xfrm>
            <a:prstGeom prst="line">
              <a:avLst/>
            </a:prstGeom>
            <a:noFill/>
            <a:ln w="28575" cap="rnd">
              <a:solidFill>
                <a:schemeClr val="tx1"/>
              </a:solidFill>
              <a:round/>
              <a:headEnd/>
              <a:tailEnd/>
            </a:ln>
          </p:spPr>
          <p:txBody>
            <a:bodyPr/>
            <a:lstStyle/>
            <a:p>
              <a:endParaRPr lang="en-US"/>
            </a:p>
          </p:txBody>
        </p:sp>
        <p:sp>
          <p:nvSpPr>
            <p:cNvPr id="32835" name="Line 91"/>
            <p:cNvSpPr>
              <a:spLocks noChangeShapeType="1"/>
            </p:cNvSpPr>
            <p:nvPr/>
          </p:nvSpPr>
          <p:spPr bwMode="auto">
            <a:xfrm>
              <a:off x="612" y="2187"/>
              <a:ext cx="2223" cy="0"/>
            </a:xfrm>
            <a:prstGeom prst="line">
              <a:avLst/>
            </a:prstGeom>
            <a:noFill/>
            <a:ln w="28575">
              <a:solidFill>
                <a:schemeClr val="tx1"/>
              </a:solidFill>
              <a:round/>
              <a:headEnd/>
              <a:tailEnd/>
            </a:ln>
          </p:spPr>
          <p:txBody>
            <a:bodyPr/>
            <a:lstStyle/>
            <a:p>
              <a:endParaRPr lang="en-US"/>
            </a:p>
          </p:txBody>
        </p:sp>
      </p:grpSp>
      <p:sp>
        <p:nvSpPr>
          <p:cNvPr id="32827" name="Rectangle 92"/>
          <p:cNvSpPr>
            <a:spLocks noGrp="1" noChangeArrowheads="1"/>
          </p:cNvSpPr>
          <p:nvPr>
            <p:ph type="title"/>
          </p:nvPr>
        </p:nvSpPr>
        <p:spPr>
          <a:xfrm>
            <a:off x="1828800" y="228600"/>
            <a:ext cx="8153400" cy="990600"/>
          </a:xfrm>
          <a:noFill/>
        </p:spPr>
        <p:txBody>
          <a:bodyPr/>
          <a:lstStyle/>
          <a:p>
            <a:pPr eaLnBrk="1" hangingPunct="1"/>
            <a:r>
              <a:rPr lang="en-US" sz="3600" b="1" dirty="0">
                <a:solidFill>
                  <a:schemeClr val="tx2"/>
                </a:solidFill>
                <a:latin typeface="Book Antiqua" panose="02040602050305030304" pitchFamily="18" charset="0"/>
              </a:rPr>
              <a:t>Mapping </a:t>
            </a:r>
            <a:r>
              <a:rPr lang="en-US" sz="3600" b="1" dirty="0" err="1">
                <a:solidFill>
                  <a:schemeClr val="tx2"/>
                </a:solidFill>
                <a:latin typeface="Book Antiqua" panose="02040602050305030304" pitchFamily="18" charset="0"/>
              </a:rPr>
              <a:t>ke</a:t>
            </a:r>
            <a:r>
              <a:rPr lang="en-US" sz="3600" b="1" dirty="0">
                <a:solidFill>
                  <a:schemeClr val="tx2"/>
                </a:solidFill>
                <a:latin typeface="Book Antiqua" panose="02040602050305030304" pitchFamily="18" charset="0"/>
              </a:rPr>
              <a:t> </a:t>
            </a:r>
            <a:r>
              <a:rPr lang="en-US" sz="3600" b="1" dirty="0" err="1">
                <a:solidFill>
                  <a:schemeClr val="tx2"/>
                </a:solidFill>
                <a:latin typeface="Book Antiqua" panose="02040602050305030304" pitchFamily="18" charset="0"/>
              </a:rPr>
              <a:t>Skema</a:t>
            </a:r>
            <a:r>
              <a:rPr lang="en-US" sz="3600" b="1" dirty="0">
                <a:solidFill>
                  <a:schemeClr val="tx2"/>
                </a:solidFill>
                <a:latin typeface="Book Antiqua" panose="02040602050305030304" pitchFamily="18" charset="0"/>
              </a:rPr>
              <a:t> </a:t>
            </a:r>
            <a:r>
              <a:rPr lang="en-US" sz="3600" b="1" dirty="0" err="1">
                <a:solidFill>
                  <a:schemeClr val="tx2"/>
                </a:solidFill>
                <a:latin typeface="Book Antiqua" panose="02040602050305030304" pitchFamily="18" charset="0"/>
              </a:rPr>
              <a:t>Relasi</a:t>
            </a:r>
            <a:r>
              <a:rPr lang="en-US" sz="3600" b="1" dirty="0">
                <a:solidFill>
                  <a:schemeClr val="tx2"/>
                </a:solidFill>
                <a:latin typeface="Book Antiqua" panose="02040602050305030304" pitchFamily="18" charset="0"/>
              </a:rPr>
              <a:t> (5)</a:t>
            </a:r>
          </a:p>
        </p:txBody>
      </p:sp>
    </p:spTree>
    <p:extLst>
      <p:ext uri="{BB962C8B-B14F-4D97-AF65-F5344CB8AC3E}">
        <p14:creationId xmlns:p14="http://schemas.microsoft.com/office/powerpoint/2010/main" val="1797517990"/>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32827"/>
                                        </p:tgtEl>
                                        <p:attrNameLst>
                                          <p:attrName>style.visibility</p:attrName>
                                        </p:attrNameLst>
                                      </p:cBhvr>
                                      <p:to>
                                        <p:strVal val="visible"/>
                                      </p:to>
                                    </p:set>
                                    <p:animEffect transition="in" filter="plus(in)">
                                      <p:cBhvr>
                                        <p:cTn id="7" dur="500"/>
                                        <p:tgtEl>
                                          <p:spTgt spid="32827"/>
                                        </p:tgtEl>
                                      </p:cBhvr>
                                    </p:animEffect>
                                  </p:childTnLst>
                                </p:cTn>
                              </p:par>
                            </p:childTnLst>
                          </p:cTn>
                        </p:par>
                      </p:childTnLst>
                    </p:cTn>
                  </p:par>
                  <p:par>
                    <p:cTn id="8" fill="hold">
                      <p:stCondLst>
                        <p:cond delay="indefinite"/>
                      </p:stCondLst>
                      <p:childTnLst>
                        <p:par>
                          <p:cTn id="9" fill="hold">
                            <p:stCondLst>
                              <p:cond delay="0"/>
                            </p:stCondLst>
                            <p:childTnLst>
                              <p:par>
                                <p:cTn id="10" presetID="7" presetClass="entr" presetSubtype="4" fill="hold" grpId="0" nodeType="clickEffect">
                                  <p:stCondLst>
                                    <p:cond delay="0"/>
                                  </p:stCondLst>
                                  <p:childTnLst>
                                    <p:set>
                                      <p:cBhvr>
                                        <p:cTn id="11" dur="1" fill="hold">
                                          <p:stCondLst>
                                            <p:cond delay="0"/>
                                          </p:stCondLst>
                                        </p:cTn>
                                        <p:tgtEl>
                                          <p:spTgt spid="32821"/>
                                        </p:tgtEl>
                                        <p:attrNameLst>
                                          <p:attrName>style.visibility</p:attrName>
                                        </p:attrNameLst>
                                      </p:cBhvr>
                                      <p:to>
                                        <p:strVal val="visible"/>
                                      </p:to>
                                    </p:set>
                                    <p:anim calcmode="lin" valueType="num">
                                      <p:cBhvr additive="base">
                                        <p:cTn id="12" dur="500" fill="hold"/>
                                        <p:tgtEl>
                                          <p:spTgt spid="32821"/>
                                        </p:tgtEl>
                                        <p:attrNameLst>
                                          <p:attrName>ppt_x</p:attrName>
                                        </p:attrNameLst>
                                      </p:cBhvr>
                                      <p:tavLst>
                                        <p:tav tm="0">
                                          <p:val>
                                            <p:strVal val="#ppt_x"/>
                                          </p:val>
                                        </p:tav>
                                        <p:tav tm="100000">
                                          <p:val>
                                            <p:strVal val="#ppt_x"/>
                                          </p:val>
                                        </p:tav>
                                      </p:tavLst>
                                    </p:anim>
                                    <p:anim calcmode="lin" valueType="num">
                                      <p:cBhvr additive="base">
                                        <p:cTn id="13" dur="500" fill="hold"/>
                                        <p:tgtEl>
                                          <p:spTgt spid="32821"/>
                                        </p:tgtEl>
                                        <p:attrNameLst>
                                          <p:attrName>ppt_y</p:attrName>
                                        </p:attrNameLst>
                                      </p:cBhvr>
                                      <p:tavLst>
                                        <p:tav tm="0">
                                          <p:val>
                                            <p:strVal val="1+#ppt_h/2"/>
                                          </p:val>
                                        </p:tav>
                                        <p:tav tm="100000">
                                          <p:val>
                                            <p:strVal val="#ppt_y"/>
                                          </p:val>
                                        </p:tav>
                                      </p:tavLst>
                                    </p:anim>
                                  </p:childTnLst>
                                </p:cTn>
                              </p:par>
                              <p:par>
                                <p:cTn id="14" presetID="7" presetClass="entr" presetSubtype="4" fill="hold" nodeType="withEffect">
                                  <p:stCondLst>
                                    <p:cond delay="0"/>
                                  </p:stCondLst>
                                  <p:childTnLst>
                                    <p:set>
                                      <p:cBhvr>
                                        <p:cTn id="15" dur="1" fill="hold">
                                          <p:stCondLst>
                                            <p:cond delay="0"/>
                                          </p:stCondLst>
                                        </p:cTn>
                                        <p:tgtEl>
                                          <p:spTgt spid="130150"/>
                                        </p:tgtEl>
                                        <p:attrNameLst>
                                          <p:attrName>style.visibility</p:attrName>
                                        </p:attrNameLst>
                                      </p:cBhvr>
                                      <p:to>
                                        <p:strVal val="visible"/>
                                      </p:to>
                                    </p:set>
                                    <p:anim calcmode="lin" valueType="num">
                                      <p:cBhvr additive="base">
                                        <p:cTn id="16" dur="500" fill="hold"/>
                                        <p:tgtEl>
                                          <p:spTgt spid="130150"/>
                                        </p:tgtEl>
                                        <p:attrNameLst>
                                          <p:attrName>ppt_x</p:attrName>
                                        </p:attrNameLst>
                                      </p:cBhvr>
                                      <p:tavLst>
                                        <p:tav tm="0">
                                          <p:val>
                                            <p:strVal val="#ppt_x"/>
                                          </p:val>
                                        </p:tav>
                                        <p:tav tm="100000">
                                          <p:val>
                                            <p:strVal val="#ppt_x"/>
                                          </p:val>
                                        </p:tav>
                                      </p:tavLst>
                                    </p:anim>
                                    <p:anim calcmode="lin" valueType="num">
                                      <p:cBhvr additive="base">
                                        <p:cTn id="17" dur="500" fill="hold"/>
                                        <p:tgtEl>
                                          <p:spTgt spid="130150"/>
                                        </p:tgtEl>
                                        <p:attrNameLst>
                                          <p:attrName>ppt_y</p:attrName>
                                        </p:attrNameLst>
                                      </p:cBhvr>
                                      <p:tavLst>
                                        <p:tav tm="0">
                                          <p:val>
                                            <p:strVal val="1+#ppt_h/2"/>
                                          </p:val>
                                        </p:tav>
                                        <p:tav tm="100000">
                                          <p:val>
                                            <p:strVal val="#ppt_y"/>
                                          </p:val>
                                        </p:tav>
                                      </p:tavLst>
                                    </p:anim>
                                  </p:childTnLst>
                                </p:cTn>
                              </p:par>
                              <p:par>
                                <p:cTn id="18" presetID="7" presetClass="entr" presetSubtype="4" fill="hold" grpId="0" nodeType="withEffect">
                                  <p:stCondLst>
                                    <p:cond delay="0"/>
                                  </p:stCondLst>
                                  <p:childTnLst>
                                    <p:set>
                                      <p:cBhvr>
                                        <p:cTn id="19" dur="1" fill="hold">
                                          <p:stCondLst>
                                            <p:cond delay="0"/>
                                          </p:stCondLst>
                                        </p:cTn>
                                        <p:tgtEl>
                                          <p:spTgt spid="32806"/>
                                        </p:tgtEl>
                                        <p:attrNameLst>
                                          <p:attrName>style.visibility</p:attrName>
                                        </p:attrNameLst>
                                      </p:cBhvr>
                                      <p:to>
                                        <p:strVal val="visible"/>
                                      </p:to>
                                    </p:set>
                                    <p:anim calcmode="lin" valueType="num">
                                      <p:cBhvr additive="base">
                                        <p:cTn id="20" dur="500" fill="hold"/>
                                        <p:tgtEl>
                                          <p:spTgt spid="32806"/>
                                        </p:tgtEl>
                                        <p:attrNameLst>
                                          <p:attrName>ppt_x</p:attrName>
                                        </p:attrNameLst>
                                      </p:cBhvr>
                                      <p:tavLst>
                                        <p:tav tm="0">
                                          <p:val>
                                            <p:strVal val="#ppt_x"/>
                                          </p:val>
                                        </p:tav>
                                        <p:tav tm="100000">
                                          <p:val>
                                            <p:strVal val="#ppt_x"/>
                                          </p:val>
                                        </p:tav>
                                      </p:tavLst>
                                    </p:anim>
                                    <p:anim calcmode="lin" valueType="num">
                                      <p:cBhvr additive="base">
                                        <p:cTn id="21" dur="500" fill="hold"/>
                                        <p:tgtEl>
                                          <p:spTgt spid="32806"/>
                                        </p:tgtEl>
                                        <p:attrNameLst>
                                          <p:attrName>ppt_y</p:attrName>
                                        </p:attrNameLst>
                                      </p:cBhvr>
                                      <p:tavLst>
                                        <p:tav tm="0">
                                          <p:val>
                                            <p:strVal val="1+#ppt_h/2"/>
                                          </p:val>
                                        </p:tav>
                                        <p:tav tm="100000">
                                          <p:val>
                                            <p:strVal val="#ppt_y"/>
                                          </p:val>
                                        </p:tav>
                                      </p:tavLst>
                                    </p:anim>
                                  </p:childTnLst>
                                </p:cTn>
                              </p:par>
                              <p:par>
                                <p:cTn id="22" presetID="7" presetClass="entr" presetSubtype="4" fill="hold" nodeType="withEffect">
                                  <p:stCondLst>
                                    <p:cond delay="0"/>
                                  </p:stCondLst>
                                  <p:childTnLst>
                                    <p:set>
                                      <p:cBhvr>
                                        <p:cTn id="23" dur="1" fill="hold">
                                          <p:stCondLst>
                                            <p:cond delay="0"/>
                                          </p:stCondLst>
                                        </p:cTn>
                                        <p:tgtEl>
                                          <p:spTgt spid="130149"/>
                                        </p:tgtEl>
                                        <p:attrNameLst>
                                          <p:attrName>style.visibility</p:attrName>
                                        </p:attrNameLst>
                                      </p:cBhvr>
                                      <p:to>
                                        <p:strVal val="visible"/>
                                      </p:to>
                                    </p:set>
                                    <p:anim calcmode="lin" valueType="num">
                                      <p:cBhvr additive="base">
                                        <p:cTn id="24" dur="500" fill="hold"/>
                                        <p:tgtEl>
                                          <p:spTgt spid="130149"/>
                                        </p:tgtEl>
                                        <p:attrNameLst>
                                          <p:attrName>ppt_x</p:attrName>
                                        </p:attrNameLst>
                                      </p:cBhvr>
                                      <p:tavLst>
                                        <p:tav tm="0">
                                          <p:val>
                                            <p:strVal val="#ppt_x"/>
                                          </p:val>
                                        </p:tav>
                                        <p:tav tm="100000">
                                          <p:val>
                                            <p:strVal val="#ppt_x"/>
                                          </p:val>
                                        </p:tav>
                                      </p:tavLst>
                                    </p:anim>
                                    <p:anim calcmode="lin" valueType="num">
                                      <p:cBhvr additive="base">
                                        <p:cTn id="25" dur="500" fill="hold"/>
                                        <p:tgtEl>
                                          <p:spTgt spid="130149"/>
                                        </p:tgtEl>
                                        <p:attrNameLst>
                                          <p:attrName>ppt_y</p:attrName>
                                        </p:attrNameLst>
                                      </p:cBhvr>
                                      <p:tavLst>
                                        <p:tav tm="0">
                                          <p:val>
                                            <p:strVal val="1+#ppt_h/2"/>
                                          </p:val>
                                        </p:tav>
                                        <p:tav tm="100000">
                                          <p:val>
                                            <p:strVal val="#ppt_y"/>
                                          </p:val>
                                        </p:tav>
                                      </p:tavLst>
                                    </p:anim>
                                  </p:childTnLst>
                                </p:cTn>
                              </p:par>
                              <p:par>
                                <p:cTn id="26" presetID="7" presetClass="entr" presetSubtype="4" fill="hold" grpId="0" nodeType="withEffect">
                                  <p:stCondLst>
                                    <p:cond delay="0"/>
                                  </p:stCondLst>
                                  <p:childTnLst>
                                    <p:set>
                                      <p:cBhvr>
                                        <p:cTn id="27" dur="1" fill="hold">
                                          <p:stCondLst>
                                            <p:cond delay="0"/>
                                          </p:stCondLst>
                                        </p:cTn>
                                        <p:tgtEl>
                                          <p:spTgt spid="32822"/>
                                        </p:tgtEl>
                                        <p:attrNameLst>
                                          <p:attrName>style.visibility</p:attrName>
                                        </p:attrNameLst>
                                      </p:cBhvr>
                                      <p:to>
                                        <p:strVal val="visible"/>
                                      </p:to>
                                    </p:set>
                                    <p:anim calcmode="lin" valueType="num">
                                      <p:cBhvr additive="base">
                                        <p:cTn id="28" dur="500" fill="hold"/>
                                        <p:tgtEl>
                                          <p:spTgt spid="32822"/>
                                        </p:tgtEl>
                                        <p:attrNameLst>
                                          <p:attrName>ppt_x</p:attrName>
                                        </p:attrNameLst>
                                      </p:cBhvr>
                                      <p:tavLst>
                                        <p:tav tm="0">
                                          <p:val>
                                            <p:strVal val="#ppt_x"/>
                                          </p:val>
                                        </p:tav>
                                        <p:tav tm="100000">
                                          <p:val>
                                            <p:strVal val="#ppt_x"/>
                                          </p:val>
                                        </p:tav>
                                      </p:tavLst>
                                    </p:anim>
                                    <p:anim calcmode="lin" valueType="num">
                                      <p:cBhvr additive="base">
                                        <p:cTn id="29" dur="500" fill="hold"/>
                                        <p:tgtEl>
                                          <p:spTgt spid="32822"/>
                                        </p:tgtEl>
                                        <p:attrNameLst>
                                          <p:attrName>ppt_y</p:attrName>
                                        </p:attrNameLst>
                                      </p:cBhvr>
                                      <p:tavLst>
                                        <p:tav tm="0">
                                          <p:val>
                                            <p:strVal val="1+#ppt_h/2"/>
                                          </p:val>
                                        </p:tav>
                                        <p:tav tm="100000">
                                          <p:val>
                                            <p:strVal val="#ppt_y"/>
                                          </p:val>
                                        </p:tav>
                                      </p:tavLst>
                                    </p:anim>
                                  </p:childTnLst>
                                </p:cTn>
                              </p:par>
                              <p:par>
                                <p:cTn id="30" presetID="7" presetClass="entr" presetSubtype="4" fill="hold" nodeType="with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additive="base">
                                        <p:cTn id="32" dur="500" fill="hold"/>
                                        <p:tgtEl>
                                          <p:spTgt spid="4"/>
                                        </p:tgtEl>
                                        <p:attrNameLst>
                                          <p:attrName>ppt_x</p:attrName>
                                        </p:attrNameLst>
                                      </p:cBhvr>
                                      <p:tavLst>
                                        <p:tav tm="0">
                                          <p:val>
                                            <p:strVal val="#ppt_x"/>
                                          </p:val>
                                        </p:tav>
                                        <p:tav tm="100000">
                                          <p:val>
                                            <p:strVal val="#ppt_x"/>
                                          </p:val>
                                        </p:tav>
                                      </p:tavLst>
                                    </p:anim>
                                    <p:anim calcmode="lin" valueType="num">
                                      <p:cBhvr additive="base">
                                        <p:cTn id="33" dur="500" fill="hold"/>
                                        <p:tgtEl>
                                          <p:spTgt spid="4"/>
                                        </p:tgtEl>
                                        <p:attrNameLst>
                                          <p:attrName>ppt_y</p:attrName>
                                        </p:attrNameLst>
                                      </p:cBhvr>
                                      <p:tavLst>
                                        <p:tav tm="0">
                                          <p:val>
                                            <p:strVal val="1+#ppt_h/2"/>
                                          </p:val>
                                        </p:tav>
                                        <p:tav tm="100000">
                                          <p:val>
                                            <p:strVal val="#ppt_y"/>
                                          </p:val>
                                        </p:tav>
                                      </p:tavLst>
                                    </p:anim>
                                  </p:childTnLst>
                                </p:cTn>
                              </p:par>
                              <p:par>
                                <p:cTn id="34" presetID="7" presetClass="entr" presetSubtype="4" fill="hold" grpId="0" nodeType="withEffect">
                                  <p:stCondLst>
                                    <p:cond delay="0"/>
                                  </p:stCondLst>
                                  <p:childTnLst>
                                    <p:set>
                                      <p:cBhvr>
                                        <p:cTn id="35" dur="1" fill="hold">
                                          <p:stCondLst>
                                            <p:cond delay="0"/>
                                          </p:stCondLst>
                                        </p:cTn>
                                        <p:tgtEl>
                                          <p:spTgt spid="32819"/>
                                        </p:tgtEl>
                                        <p:attrNameLst>
                                          <p:attrName>style.visibility</p:attrName>
                                        </p:attrNameLst>
                                      </p:cBhvr>
                                      <p:to>
                                        <p:strVal val="visible"/>
                                      </p:to>
                                    </p:set>
                                    <p:anim calcmode="lin" valueType="num">
                                      <p:cBhvr additive="base">
                                        <p:cTn id="36" dur="500" fill="hold"/>
                                        <p:tgtEl>
                                          <p:spTgt spid="32819"/>
                                        </p:tgtEl>
                                        <p:attrNameLst>
                                          <p:attrName>ppt_x</p:attrName>
                                        </p:attrNameLst>
                                      </p:cBhvr>
                                      <p:tavLst>
                                        <p:tav tm="0">
                                          <p:val>
                                            <p:strVal val="#ppt_x"/>
                                          </p:val>
                                        </p:tav>
                                        <p:tav tm="100000">
                                          <p:val>
                                            <p:strVal val="#ppt_x"/>
                                          </p:val>
                                        </p:tav>
                                      </p:tavLst>
                                    </p:anim>
                                    <p:anim calcmode="lin" valueType="num">
                                      <p:cBhvr additive="base">
                                        <p:cTn id="37" dur="500" fill="hold"/>
                                        <p:tgtEl>
                                          <p:spTgt spid="32819"/>
                                        </p:tgtEl>
                                        <p:attrNameLst>
                                          <p:attrName>ppt_y</p:attrName>
                                        </p:attrNameLst>
                                      </p:cBhvr>
                                      <p:tavLst>
                                        <p:tav tm="0">
                                          <p:val>
                                            <p:strVal val="1+#ppt_h/2"/>
                                          </p:val>
                                        </p:tav>
                                        <p:tav tm="100000">
                                          <p:val>
                                            <p:strVal val="#ppt_y"/>
                                          </p:val>
                                        </p:tav>
                                      </p:tavLst>
                                    </p:anim>
                                  </p:childTnLst>
                                </p:cTn>
                              </p:par>
                              <p:par>
                                <p:cTn id="38" presetID="7" presetClass="entr" presetSubtype="4" fill="hold" nodeType="withEffect">
                                  <p:stCondLst>
                                    <p:cond delay="0"/>
                                  </p:stCondLst>
                                  <p:childTnLst>
                                    <p:set>
                                      <p:cBhvr>
                                        <p:cTn id="39" dur="1" fill="hold">
                                          <p:stCondLst>
                                            <p:cond delay="0"/>
                                          </p:stCondLst>
                                        </p:cTn>
                                        <p:tgtEl>
                                          <p:spTgt spid="130147"/>
                                        </p:tgtEl>
                                        <p:attrNameLst>
                                          <p:attrName>style.visibility</p:attrName>
                                        </p:attrNameLst>
                                      </p:cBhvr>
                                      <p:to>
                                        <p:strVal val="visible"/>
                                      </p:to>
                                    </p:set>
                                    <p:anim calcmode="lin" valueType="num">
                                      <p:cBhvr additive="base">
                                        <p:cTn id="40" dur="500" fill="hold"/>
                                        <p:tgtEl>
                                          <p:spTgt spid="130147"/>
                                        </p:tgtEl>
                                        <p:attrNameLst>
                                          <p:attrName>ppt_x</p:attrName>
                                        </p:attrNameLst>
                                      </p:cBhvr>
                                      <p:tavLst>
                                        <p:tav tm="0">
                                          <p:val>
                                            <p:strVal val="#ppt_x"/>
                                          </p:val>
                                        </p:tav>
                                        <p:tav tm="100000">
                                          <p:val>
                                            <p:strVal val="#ppt_x"/>
                                          </p:val>
                                        </p:tav>
                                      </p:tavLst>
                                    </p:anim>
                                    <p:anim calcmode="lin" valueType="num">
                                      <p:cBhvr additive="base">
                                        <p:cTn id="41" dur="500" fill="hold"/>
                                        <p:tgtEl>
                                          <p:spTgt spid="130147"/>
                                        </p:tgtEl>
                                        <p:attrNameLst>
                                          <p:attrName>ppt_y</p:attrName>
                                        </p:attrNameLst>
                                      </p:cBhvr>
                                      <p:tavLst>
                                        <p:tav tm="0">
                                          <p:val>
                                            <p:strVal val="1+#ppt_h/2"/>
                                          </p:val>
                                        </p:tav>
                                        <p:tav tm="100000">
                                          <p:val>
                                            <p:strVal val="#ppt_y"/>
                                          </p:val>
                                        </p:tav>
                                      </p:tavLst>
                                    </p:anim>
                                  </p:childTnLst>
                                </p:cTn>
                              </p:par>
                              <p:par>
                                <p:cTn id="42" presetID="7" presetClass="entr" presetSubtype="4" fill="hold" grpId="0" nodeType="withEffect">
                                  <p:stCondLst>
                                    <p:cond delay="0"/>
                                  </p:stCondLst>
                                  <p:childTnLst>
                                    <p:set>
                                      <p:cBhvr>
                                        <p:cTn id="43" dur="1" fill="hold">
                                          <p:stCondLst>
                                            <p:cond delay="0"/>
                                          </p:stCondLst>
                                        </p:cTn>
                                        <p:tgtEl>
                                          <p:spTgt spid="32824"/>
                                        </p:tgtEl>
                                        <p:attrNameLst>
                                          <p:attrName>style.visibility</p:attrName>
                                        </p:attrNameLst>
                                      </p:cBhvr>
                                      <p:to>
                                        <p:strVal val="visible"/>
                                      </p:to>
                                    </p:set>
                                    <p:anim calcmode="lin" valueType="num">
                                      <p:cBhvr additive="base">
                                        <p:cTn id="44" dur="500" fill="hold"/>
                                        <p:tgtEl>
                                          <p:spTgt spid="32824"/>
                                        </p:tgtEl>
                                        <p:attrNameLst>
                                          <p:attrName>ppt_x</p:attrName>
                                        </p:attrNameLst>
                                      </p:cBhvr>
                                      <p:tavLst>
                                        <p:tav tm="0">
                                          <p:val>
                                            <p:strVal val="#ppt_x"/>
                                          </p:val>
                                        </p:tav>
                                        <p:tav tm="100000">
                                          <p:val>
                                            <p:strVal val="#ppt_x"/>
                                          </p:val>
                                        </p:tav>
                                      </p:tavLst>
                                    </p:anim>
                                    <p:anim calcmode="lin" valueType="num">
                                      <p:cBhvr additive="base">
                                        <p:cTn id="45" dur="500" fill="hold"/>
                                        <p:tgtEl>
                                          <p:spTgt spid="32824"/>
                                        </p:tgtEl>
                                        <p:attrNameLst>
                                          <p:attrName>ppt_y</p:attrName>
                                        </p:attrNameLst>
                                      </p:cBhvr>
                                      <p:tavLst>
                                        <p:tav tm="0">
                                          <p:val>
                                            <p:strVal val="1+#ppt_h/2"/>
                                          </p:val>
                                        </p:tav>
                                        <p:tav tm="100000">
                                          <p:val>
                                            <p:strVal val="#ppt_y"/>
                                          </p:val>
                                        </p:tav>
                                      </p:tavLst>
                                    </p:anim>
                                  </p:childTnLst>
                                </p:cTn>
                              </p:par>
                              <p:par>
                                <p:cTn id="46" presetID="7" presetClass="entr" presetSubtype="4" fill="hold" grpId="0" nodeType="withEffect">
                                  <p:stCondLst>
                                    <p:cond delay="0"/>
                                  </p:stCondLst>
                                  <p:childTnLst>
                                    <p:set>
                                      <p:cBhvr>
                                        <p:cTn id="47" dur="1" fill="hold">
                                          <p:stCondLst>
                                            <p:cond delay="0"/>
                                          </p:stCondLst>
                                        </p:cTn>
                                        <p:tgtEl>
                                          <p:spTgt spid="32820"/>
                                        </p:tgtEl>
                                        <p:attrNameLst>
                                          <p:attrName>style.visibility</p:attrName>
                                        </p:attrNameLst>
                                      </p:cBhvr>
                                      <p:to>
                                        <p:strVal val="visible"/>
                                      </p:to>
                                    </p:set>
                                    <p:anim calcmode="lin" valueType="num">
                                      <p:cBhvr additive="base">
                                        <p:cTn id="48" dur="500" fill="hold"/>
                                        <p:tgtEl>
                                          <p:spTgt spid="32820"/>
                                        </p:tgtEl>
                                        <p:attrNameLst>
                                          <p:attrName>ppt_x</p:attrName>
                                        </p:attrNameLst>
                                      </p:cBhvr>
                                      <p:tavLst>
                                        <p:tav tm="0">
                                          <p:val>
                                            <p:strVal val="#ppt_x"/>
                                          </p:val>
                                        </p:tav>
                                        <p:tav tm="100000">
                                          <p:val>
                                            <p:strVal val="#ppt_x"/>
                                          </p:val>
                                        </p:tav>
                                      </p:tavLst>
                                    </p:anim>
                                    <p:anim calcmode="lin" valueType="num">
                                      <p:cBhvr additive="base">
                                        <p:cTn id="49" dur="500" fill="hold"/>
                                        <p:tgtEl>
                                          <p:spTgt spid="32820"/>
                                        </p:tgtEl>
                                        <p:attrNameLst>
                                          <p:attrName>ppt_y</p:attrName>
                                        </p:attrNameLst>
                                      </p:cBhvr>
                                      <p:tavLst>
                                        <p:tav tm="0">
                                          <p:val>
                                            <p:strVal val="1+#ppt_h/2"/>
                                          </p:val>
                                        </p:tav>
                                        <p:tav tm="100000">
                                          <p:val>
                                            <p:strVal val="#ppt_y"/>
                                          </p:val>
                                        </p:tav>
                                      </p:tavLst>
                                    </p:anim>
                                  </p:childTnLst>
                                </p:cTn>
                              </p:par>
                              <p:par>
                                <p:cTn id="50" presetID="7" presetClass="entr" presetSubtype="4" fill="hold" nodeType="withEffect">
                                  <p:stCondLst>
                                    <p:cond delay="0"/>
                                  </p:stCondLst>
                                  <p:childTnLst>
                                    <p:set>
                                      <p:cBhvr>
                                        <p:cTn id="51" dur="1" fill="hold">
                                          <p:stCondLst>
                                            <p:cond delay="0"/>
                                          </p:stCondLst>
                                        </p:cTn>
                                        <p:tgtEl>
                                          <p:spTgt spid="2"/>
                                        </p:tgtEl>
                                        <p:attrNameLst>
                                          <p:attrName>style.visibility</p:attrName>
                                        </p:attrNameLst>
                                      </p:cBhvr>
                                      <p:to>
                                        <p:strVal val="visible"/>
                                      </p:to>
                                    </p:set>
                                    <p:anim calcmode="lin" valueType="num">
                                      <p:cBhvr additive="base">
                                        <p:cTn id="52" dur="500" fill="hold"/>
                                        <p:tgtEl>
                                          <p:spTgt spid="2"/>
                                        </p:tgtEl>
                                        <p:attrNameLst>
                                          <p:attrName>ppt_x</p:attrName>
                                        </p:attrNameLst>
                                      </p:cBhvr>
                                      <p:tavLst>
                                        <p:tav tm="0">
                                          <p:val>
                                            <p:strVal val="#ppt_x"/>
                                          </p:val>
                                        </p:tav>
                                        <p:tav tm="100000">
                                          <p:val>
                                            <p:strVal val="#ppt_x"/>
                                          </p:val>
                                        </p:tav>
                                      </p:tavLst>
                                    </p:anim>
                                    <p:anim calcmode="lin" valueType="num">
                                      <p:cBhvr additive="base">
                                        <p:cTn id="53" dur="500" fill="hold"/>
                                        <p:tgtEl>
                                          <p:spTgt spid="2"/>
                                        </p:tgtEl>
                                        <p:attrNameLst>
                                          <p:attrName>ppt_y</p:attrName>
                                        </p:attrNameLst>
                                      </p:cBhvr>
                                      <p:tavLst>
                                        <p:tav tm="0">
                                          <p:val>
                                            <p:strVal val="1+#ppt_h/2"/>
                                          </p:val>
                                        </p:tav>
                                        <p:tav tm="100000">
                                          <p:val>
                                            <p:strVal val="#ppt_y"/>
                                          </p:val>
                                        </p:tav>
                                      </p:tavLst>
                                    </p:anim>
                                  </p:childTnLst>
                                </p:cTn>
                              </p:par>
                              <p:par>
                                <p:cTn id="54" presetID="7" presetClass="entr" presetSubtype="4" fill="hold" nodeType="withEffect">
                                  <p:stCondLst>
                                    <p:cond delay="0"/>
                                  </p:stCondLst>
                                  <p:childTnLst>
                                    <p:set>
                                      <p:cBhvr>
                                        <p:cTn id="55" dur="1" fill="hold">
                                          <p:stCondLst>
                                            <p:cond delay="0"/>
                                          </p:stCondLst>
                                        </p:cTn>
                                        <p:tgtEl>
                                          <p:spTgt spid="3"/>
                                        </p:tgtEl>
                                        <p:attrNameLst>
                                          <p:attrName>style.visibility</p:attrName>
                                        </p:attrNameLst>
                                      </p:cBhvr>
                                      <p:to>
                                        <p:strVal val="visible"/>
                                      </p:to>
                                    </p:set>
                                    <p:anim calcmode="lin" valueType="num">
                                      <p:cBhvr additive="base">
                                        <p:cTn id="56" dur="500" fill="hold"/>
                                        <p:tgtEl>
                                          <p:spTgt spid="3"/>
                                        </p:tgtEl>
                                        <p:attrNameLst>
                                          <p:attrName>ppt_x</p:attrName>
                                        </p:attrNameLst>
                                      </p:cBhvr>
                                      <p:tavLst>
                                        <p:tav tm="0">
                                          <p:val>
                                            <p:strVal val="#ppt_x"/>
                                          </p:val>
                                        </p:tav>
                                        <p:tav tm="100000">
                                          <p:val>
                                            <p:strVal val="#ppt_x"/>
                                          </p:val>
                                        </p:tav>
                                      </p:tavLst>
                                    </p:anim>
                                    <p:anim calcmode="lin" valueType="num">
                                      <p:cBhvr additive="base">
                                        <p:cTn id="5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06" grpId="0"/>
      <p:bldP spid="32819" grpId="0"/>
      <p:bldP spid="32820" grpId="0"/>
      <p:bldP spid="32821" grpId="0"/>
      <p:bldP spid="32822" grpId="0"/>
      <p:bldP spid="32824" grpId="0"/>
      <p:bldP spid="3282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1524001" y="1548884"/>
            <a:ext cx="184731" cy="369332"/>
          </a:xfrm>
          <a:prstGeom prst="rect">
            <a:avLst/>
          </a:prstGeom>
          <a:noFill/>
          <a:ln w="9525">
            <a:noFill/>
            <a:miter lim="800000"/>
            <a:headEnd/>
            <a:tailEnd/>
          </a:ln>
        </p:spPr>
        <p:txBody>
          <a:bodyPr wrap="none" anchor="ctr">
            <a:spAutoFit/>
          </a:bodyPr>
          <a:lstStyle/>
          <a:p>
            <a:endParaRPr lang="en-US"/>
          </a:p>
        </p:txBody>
      </p:sp>
      <p:sp>
        <p:nvSpPr>
          <p:cNvPr id="33795" name="Text Box 3"/>
          <p:cNvSpPr txBox="1">
            <a:spLocks noChangeArrowheads="1"/>
          </p:cNvSpPr>
          <p:nvPr/>
        </p:nvSpPr>
        <p:spPr bwMode="auto">
          <a:xfrm>
            <a:off x="1971950" y="105568"/>
            <a:ext cx="8305800" cy="1066800"/>
          </a:xfrm>
          <a:prstGeom prst="rect">
            <a:avLst/>
          </a:prstGeom>
          <a:noFill/>
          <a:ln w="9525">
            <a:noFill/>
            <a:miter lim="800000"/>
            <a:headEnd/>
            <a:tailEnd/>
          </a:ln>
        </p:spPr>
        <p:txBody>
          <a:bodyPr wrap="square">
            <a:spAutoFit/>
          </a:bodyPr>
          <a:lstStyle/>
          <a:p>
            <a:pPr eaLnBrk="1" hangingPunct="1"/>
            <a:r>
              <a:rPr lang="en-US" sz="3200" b="1" dirty="0">
                <a:solidFill>
                  <a:schemeClr val="tx2"/>
                </a:solidFill>
                <a:latin typeface="Book Antiqua" panose="02040602050305030304" pitchFamily="18" charset="0"/>
              </a:rPr>
              <a:t>Mapping </a:t>
            </a:r>
            <a:r>
              <a:rPr lang="en-US" sz="3200" b="1" dirty="0" err="1">
                <a:solidFill>
                  <a:schemeClr val="tx2"/>
                </a:solidFill>
                <a:latin typeface="Book Antiqua" panose="02040602050305030304" pitchFamily="18" charset="0"/>
              </a:rPr>
              <a:t>Skema</a:t>
            </a:r>
            <a:r>
              <a:rPr lang="en-US" sz="3200" b="1" dirty="0">
                <a:solidFill>
                  <a:schemeClr val="tx2"/>
                </a:solidFill>
                <a:latin typeface="Book Antiqua" panose="02040602050305030304" pitchFamily="18" charset="0"/>
              </a:rPr>
              <a:t> ER Diagram </a:t>
            </a:r>
            <a:r>
              <a:rPr lang="en-US" sz="3200" b="1" dirty="0" err="1">
                <a:solidFill>
                  <a:schemeClr val="tx2"/>
                </a:solidFill>
                <a:latin typeface="Book Antiqua" panose="02040602050305030304" pitchFamily="18" charset="0"/>
              </a:rPr>
              <a:t>dengan</a:t>
            </a:r>
            <a:r>
              <a:rPr lang="en-US" sz="3200" b="1" dirty="0">
                <a:solidFill>
                  <a:schemeClr val="tx2"/>
                </a:solidFill>
                <a:latin typeface="Book Antiqua" panose="02040602050305030304" pitchFamily="18" charset="0"/>
              </a:rPr>
              <a:t> Referential Integrity Constraint</a:t>
            </a:r>
          </a:p>
        </p:txBody>
      </p:sp>
      <p:grpSp>
        <p:nvGrpSpPr>
          <p:cNvPr id="2" name="Group 4"/>
          <p:cNvGrpSpPr>
            <a:grpSpLocks/>
          </p:cNvGrpSpPr>
          <p:nvPr/>
        </p:nvGrpSpPr>
        <p:grpSpPr bwMode="auto">
          <a:xfrm>
            <a:off x="2036764" y="1371600"/>
            <a:ext cx="8326437" cy="5346700"/>
            <a:chOff x="227" y="550"/>
            <a:chExt cx="5375" cy="3560"/>
          </a:xfrm>
        </p:grpSpPr>
        <p:sp>
          <p:nvSpPr>
            <p:cNvPr id="33797" name="Line 5"/>
            <p:cNvSpPr>
              <a:spLocks noChangeShapeType="1"/>
            </p:cNvSpPr>
            <p:nvPr/>
          </p:nvSpPr>
          <p:spPr bwMode="auto">
            <a:xfrm>
              <a:off x="657" y="4065"/>
              <a:ext cx="1543" cy="0"/>
            </a:xfrm>
            <a:prstGeom prst="line">
              <a:avLst/>
            </a:prstGeom>
            <a:noFill/>
            <a:ln w="19050">
              <a:solidFill>
                <a:schemeClr val="tx1"/>
              </a:solidFill>
              <a:round/>
              <a:headEnd/>
              <a:tailEnd/>
            </a:ln>
          </p:spPr>
          <p:txBody>
            <a:bodyPr/>
            <a:lstStyle/>
            <a:p>
              <a:endParaRPr lang="en-US"/>
            </a:p>
          </p:txBody>
        </p:sp>
        <p:sp>
          <p:nvSpPr>
            <p:cNvPr id="33798" name="Line 6"/>
            <p:cNvSpPr>
              <a:spLocks noChangeShapeType="1"/>
            </p:cNvSpPr>
            <p:nvPr/>
          </p:nvSpPr>
          <p:spPr bwMode="auto">
            <a:xfrm>
              <a:off x="748" y="3420"/>
              <a:ext cx="953" cy="0"/>
            </a:xfrm>
            <a:prstGeom prst="line">
              <a:avLst/>
            </a:prstGeom>
            <a:noFill/>
            <a:ln w="19050">
              <a:solidFill>
                <a:schemeClr val="tx1"/>
              </a:solidFill>
              <a:round/>
              <a:headEnd/>
              <a:tailEnd/>
            </a:ln>
          </p:spPr>
          <p:txBody>
            <a:bodyPr/>
            <a:lstStyle/>
            <a:p>
              <a:endParaRPr lang="en-US"/>
            </a:p>
          </p:txBody>
        </p:sp>
        <p:sp>
          <p:nvSpPr>
            <p:cNvPr id="33799" name="Line 7"/>
            <p:cNvSpPr>
              <a:spLocks noChangeShapeType="1"/>
            </p:cNvSpPr>
            <p:nvPr/>
          </p:nvSpPr>
          <p:spPr bwMode="auto">
            <a:xfrm>
              <a:off x="651" y="2257"/>
              <a:ext cx="1180" cy="0"/>
            </a:xfrm>
            <a:prstGeom prst="line">
              <a:avLst/>
            </a:prstGeom>
            <a:noFill/>
            <a:ln w="19050">
              <a:solidFill>
                <a:schemeClr val="tx1"/>
              </a:solidFill>
              <a:round/>
              <a:headEnd/>
              <a:tailEnd/>
            </a:ln>
          </p:spPr>
          <p:txBody>
            <a:bodyPr/>
            <a:lstStyle/>
            <a:p>
              <a:endParaRPr lang="en-US"/>
            </a:p>
          </p:txBody>
        </p:sp>
        <p:sp>
          <p:nvSpPr>
            <p:cNvPr id="33800" name="AutoShape 8"/>
            <p:cNvSpPr>
              <a:spLocks noChangeAspect="1" noChangeArrowheads="1" noTextEdit="1"/>
            </p:cNvSpPr>
            <p:nvPr/>
          </p:nvSpPr>
          <p:spPr bwMode="auto">
            <a:xfrm>
              <a:off x="227" y="550"/>
              <a:ext cx="5375" cy="3560"/>
            </a:xfrm>
            <a:prstGeom prst="rect">
              <a:avLst/>
            </a:prstGeom>
            <a:noFill/>
            <a:ln w="9525">
              <a:noFill/>
              <a:miter lim="800000"/>
              <a:headEnd/>
              <a:tailEnd/>
            </a:ln>
          </p:spPr>
          <p:txBody>
            <a:bodyPr/>
            <a:lstStyle/>
            <a:p>
              <a:endParaRPr lang="en-US"/>
            </a:p>
          </p:txBody>
        </p:sp>
        <p:sp>
          <p:nvSpPr>
            <p:cNvPr id="33801" name="Rectangle 9"/>
            <p:cNvSpPr>
              <a:spLocks noChangeArrowheads="1"/>
            </p:cNvSpPr>
            <p:nvPr/>
          </p:nvSpPr>
          <p:spPr bwMode="auto">
            <a:xfrm>
              <a:off x="576" y="950"/>
              <a:ext cx="519" cy="182"/>
            </a:xfrm>
            <a:prstGeom prst="rect">
              <a:avLst/>
            </a:prstGeom>
            <a:solidFill>
              <a:srgbClr val="FFFFFF"/>
            </a:solidFill>
            <a:ln w="11113">
              <a:solidFill>
                <a:srgbClr val="000000"/>
              </a:solidFill>
              <a:miter lim="800000"/>
              <a:headEnd/>
              <a:tailEnd/>
            </a:ln>
          </p:spPr>
          <p:txBody>
            <a:bodyPr/>
            <a:lstStyle/>
            <a:p>
              <a:endParaRPr lang="en-US"/>
            </a:p>
          </p:txBody>
        </p:sp>
        <p:sp>
          <p:nvSpPr>
            <p:cNvPr id="33802" name="Rectangle 10"/>
            <p:cNvSpPr>
              <a:spLocks noChangeArrowheads="1"/>
            </p:cNvSpPr>
            <p:nvPr/>
          </p:nvSpPr>
          <p:spPr bwMode="auto">
            <a:xfrm>
              <a:off x="646" y="960"/>
              <a:ext cx="445" cy="164"/>
            </a:xfrm>
            <a:prstGeom prst="rect">
              <a:avLst/>
            </a:prstGeom>
            <a:noFill/>
            <a:ln w="9525">
              <a:noFill/>
              <a:miter lim="800000"/>
              <a:headEnd/>
              <a:tailEnd/>
            </a:ln>
          </p:spPr>
          <p:txBody>
            <a:bodyPr wrap="none" lIns="0" tIns="0" rIns="0" bIns="0">
              <a:spAutoFit/>
            </a:bodyPr>
            <a:lstStyle/>
            <a:p>
              <a:pPr marL="533400" indent="-533400">
                <a:spcBef>
                  <a:spcPct val="20000"/>
                </a:spcBef>
              </a:pPr>
              <a:r>
                <a:rPr lang="en-US" sz="1600"/>
                <a:t>Fname</a:t>
              </a:r>
              <a:endParaRPr lang="en-US" sz="3200"/>
            </a:p>
          </p:txBody>
        </p:sp>
        <p:sp>
          <p:nvSpPr>
            <p:cNvPr id="33803" name="Rectangle 11"/>
            <p:cNvSpPr>
              <a:spLocks noChangeArrowheads="1"/>
            </p:cNvSpPr>
            <p:nvPr/>
          </p:nvSpPr>
          <p:spPr bwMode="auto">
            <a:xfrm>
              <a:off x="1095" y="950"/>
              <a:ext cx="517" cy="182"/>
            </a:xfrm>
            <a:prstGeom prst="rect">
              <a:avLst/>
            </a:prstGeom>
            <a:solidFill>
              <a:srgbClr val="FFFFFF"/>
            </a:solidFill>
            <a:ln w="11113">
              <a:solidFill>
                <a:srgbClr val="000000"/>
              </a:solidFill>
              <a:miter lim="800000"/>
              <a:headEnd/>
              <a:tailEnd/>
            </a:ln>
          </p:spPr>
          <p:txBody>
            <a:bodyPr/>
            <a:lstStyle/>
            <a:p>
              <a:endParaRPr lang="en-US"/>
            </a:p>
          </p:txBody>
        </p:sp>
        <p:sp>
          <p:nvSpPr>
            <p:cNvPr id="33804" name="Rectangle 12"/>
            <p:cNvSpPr>
              <a:spLocks noChangeArrowheads="1"/>
            </p:cNvSpPr>
            <p:nvPr/>
          </p:nvSpPr>
          <p:spPr bwMode="auto">
            <a:xfrm>
              <a:off x="1224" y="960"/>
              <a:ext cx="301" cy="164"/>
            </a:xfrm>
            <a:prstGeom prst="rect">
              <a:avLst/>
            </a:prstGeom>
            <a:noFill/>
            <a:ln w="9525">
              <a:noFill/>
              <a:miter lim="800000"/>
              <a:headEnd/>
              <a:tailEnd/>
            </a:ln>
          </p:spPr>
          <p:txBody>
            <a:bodyPr wrap="none" lIns="0" tIns="0" rIns="0" bIns="0">
              <a:spAutoFit/>
            </a:bodyPr>
            <a:lstStyle/>
            <a:p>
              <a:pPr marL="533400" indent="-533400">
                <a:spcBef>
                  <a:spcPct val="20000"/>
                </a:spcBef>
              </a:pPr>
              <a:r>
                <a:rPr lang="en-US" sz="1600"/>
                <a:t>Minit</a:t>
              </a:r>
              <a:endParaRPr lang="en-US" sz="3200"/>
            </a:p>
          </p:txBody>
        </p:sp>
        <p:sp>
          <p:nvSpPr>
            <p:cNvPr id="33805" name="Rectangle 13"/>
            <p:cNvSpPr>
              <a:spLocks noChangeArrowheads="1"/>
            </p:cNvSpPr>
            <p:nvPr/>
          </p:nvSpPr>
          <p:spPr bwMode="auto">
            <a:xfrm>
              <a:off x="1612" y="950"/>
              <a:ext cx="520" cy="182"/>
            </a:xfrm>
            <a:prstGeom prst="rect">
              <a:avLst/>
            </a:prstGeom>
            <a:solidFill>
              <a:srgbClr val="FFFFFF"/>
            </a:solidFill>
            <a:ln w="11113">
              <a:solidFill>
                <a:srgbClr val="000000"/>
              </a:solidFill>
              <a:miter lim="800000"/>
              <a:headEnd/>
              <a:tailEnd/>
            </a:ln>
          </p:spPr>
          <p:txBody>
            <a:bodyPr/>
            <a:lstStyle/>
            <a:p>
              <a:endParaRPr lang="en-US"/>
            </a:p>
          </p:txBody>
        </p:sp>
        <p:sp>
          <p:nvSpPr>
            <p:cNvPr id="33806" name="Rectangle 14"/>
            <p:cNvSpPr>
              <a:spLocks noChangeArrowheads="1"/>
            </p:cNvSpPr>
            <p:nvPr/>
          </p:nvSpPr>
          <p:spPr bwMode="auto">
            <a:xfrm>
              <a:off x="1688" y="960"/>
              <a:ext cx="442" cy="164"/>
            </a:xfrm>
            <a:prstGeom prst="rect">
              <a:avLst/>
            </a:prstGeom>
            <a:noFill/>
            <a:ln w="9525">
              <a:noFill/>
              <a:miter lim="800000"/>
              <a:headEnd/>
              <a:tailEnd/>
            </a:ln>
          </p:spPr>
          <p:txBody>
            <a:bodyPr wrap="none" lIns="0" tIns="0" rIns="0" bIns="0">
              <a:spAutoFit/>
            </a:bodyPr>
            <a:lstStyle/>
            <a:p>
              <a:pPr marL="533400" indent="-533400">
                <a:spcBef>
                  <a:spcPct val="20000"/>
                </a:spcBef>
              </a:pPr>
              <a:r>
                <a:rPr lang="en-US" sz="1600"/>
                <a:t>Lname</a:t>
              </a:r>
              <a:endParaRPr lang="en-US" sz="3200"/>
            </a:p>
          </p:txBody>
        </p:sp>
        <p:sp>
          <p:nvSpPr>
            <p:cNvPr id="33807" name="Rectangle 15"/>
            <p:cNvSpPr>
              <a:spLocks noChangeArrowheads="1"/>
            </p:cNvSpPr>
            <p:nvPr/>
          </p:nvSpPr>
          <p:spPr bwMode="auto">
            <a:xfrm>
              <a:off x="2132" y="950"/>
              <a:ext cx="346" cy="182"/>
            </a:xfrm>
            <a:prstGeom prst="rect">
              <a:avLst/>
            </a:prstGeom>
            <a:solidFill>
              <a:srgbClr val="FFFFFF"/>
            </a:solidFill>
            <a:ln w="11113">
              <a:solidFill>
                <a:srgbClr val="000000"/>
              </a:solidFill>
              <a:miter lim="800000"/>
              <a:headEnd/>
              <a:tailEnd/>
            </a:ln>
          </p:spPr>
          <p:txBody>
            <a:bodyPr/>
            <a:lstStyle/>
            <a:p>
              <a:endParaRPr lang="en-US"/>
            </a:p>
          </p:txBody>
        </p:sp>
        <p:sp>
          <p:nvSpPr>
            <p:cNvPr id="33808" name="Rectangle 16"/>
            <p:cNvSpPr>
              <a:spLocks noChangeArrowheads="1"/>
            </p:cNvSpPr>
            <p:nvPr/>
          </p:nvSpPr>
          <p:spPr bwMode="auto">
            <a:xfrm>
              <a:off x="2180" y="960"/>
              <a:ext cx="231" cy="164"/>
            </a:xfrm>
            <a:prstGeom prst="rect">
              <a:avLst/>
            </a:prstGeom>
            <a:noFill/>
            <a:ln w="9525">
              <a:noFill/>
              <a:miter lim="800000"/>
              <a:headEnd/>
              <a:tailEnd/>
            </a:ln>
          </p:spPr>
          <p:txBody>
            <a:bodyPr wrap="none" lIns="0" tIns="0" rIns="0" bIns="0">
              <a:spAutoFit/>
            </a:bodyPr>
            <a:lstStyle/>
            <a:p>
              <a:pPr marL="533400" indent="-533400">
                <a:spcBef>
                  <a:spcPct val="20000"/>
                </a:spcBef>
              </a:pPr>
              <a:r>
                <a:rPr lang="en-US" sz="1600" u="sng"/>
                <a:t>SSN</a:t>
              </a:r>
              <a:endParaRPr lang="en-US" sz="3200"/>
            </a:p>
          </p:txBody>
        </p:sp>
        <p:sp>
          <p:nvSpPr>
            <p:cNvPr id="33809" name="Rectangle 17"/>
            <p:cNvSpPr>
              <a:spLocks noChangeArrowheads="1"/>
            </p:cNvSpPr>
            <p:nvPr/>
          </p:nvSpPr>
          <p:spPr bwMode="auto">
            <a:xfrm>
              <a:off x="2478" y="950"/>
              <a:ext cx="517" cy="182"/>
            </a:xfrm>
            <a:prstGeom prst="rect">
              <a:avLst/>
            </a:prstGeom>
            <a:solidFill>
              <a:srgbClr val="FFFFFF"/>
            </a:solidFill>
            <a:ln w="11113">
              <a:solidFill>
                <a:srgbClr val="000000"/>
              </a:solidFill>
              <a:miter lim="800000"/>
              <a:headEnd/>
              <a:tailEnd/>
            </a:ln>
          </p:spPr>
          <p:txBody>
            <a:bodyPr/>
            <a:lstStyle/>
            <a:p>
              <a:endParaRPr lang="en-US"/>
            </a:p>
          </p:txBody>
        </p:sp>
        <p:sp>
          <p:nvSpPr>
            <p:cNvPr id="33810" name="Rectangle 18"/>
            <p:cNvSpPr>
              <a:spLocks noChangeArrowheads="1"/>
            </p:cNvSpPr>
            <p:nvPr/>
          </p:nvSpPr>
          <p:spPr bwMode="auto">
            <a:xfrm>
              <a:off x="2578" y="960"/>
              <a:ext cx="388" cy="164"/>
            </a:xfrm>
            <a:prstGeom prst="rect">
              <a:avLst/>
            </a:prstGeom>
            <a:noFill/>
            <a:ln w="9525">
              <a:noFill/>
              <a:miter lim="800000"/>
              <a:headEnd/>
              <a:tailEnd/>
            </a:ln>
          </p:spPr>
          <p:txBody>
            <a:bodyPr wrap="none" lIns="0" tIns="0" rIns="0" bIns="0">
              <a:spAutoFit/>
            </a:bodyPr>
            <a:lstStyle/>
            <a:p>
              <a:pPr marL="533400" indent="-533400">
                <a:spcBef>
                  <a:spcPct val="20000"/>
                </a:spcBef>
              </a:pPr>
              <a:r>
                <a:rPr lang="en-US" sz="1600"/>
                <a:t>Bdate</a:t>
              </a:r>
              <a:endParaRPr lang="en-US" sz="3200"/>
            </a:p>
          </p:txBody>
        </p:sp>
        <p:sp>
          <p:nvSpPr>
            <p:cNvPr id="33811" name="Rectangle 19"/>
            <p:cNvSpPr>
              <a:spLocks noChangeArrowheads="1"/>
            </p:cNvSpPr>
            <p:nvPr/>
          </p:nvSpPr>
          <p:spPr bwMode="auto">
            <a:xfrm>
              <a:off x="2939" y="950"/>
              <a:ext cx="575" cy="182"/>
            </a:xfrm>
            <a:prstGeom prst="rect">
              <a:avLst/>
            </a:prstGeom>
            <a:solidFill>
              <a:srgbClr val="FFFFFF"/>
            </a:solidFill>
            <a:ln w="11113">
              <a:solidFill>
                <a:srgbClr val="000000"/>
              </a:solidFill>
              <a:miter lim="800000"/>
              <a:headEnd/>
              <a:tailEnd/>
            </a:ln>
          </p:spPr>
          <p:txBody>
            <a:bodyPr/>
            <a:lstStyle/>
            <a:p>
              <a:endParaRPr lang="en-US"/>
            </a:p>
          </p:txBody>
        </p:sp>
        <p:sp>
          <p:nvSpPr>
            <p:cNvPr id="33812" name="Rectangle 20"/>
            <p:cNvSpPr>
              <a:spLocks noChangeArrowheads="1"/>
            </p:cNvSpPr>
            <p:nvPr/>
          </p:nvSpPr>
          <p:spPr bwMode="auto">
            <a:xfrm>
              <a:off x="3002" y="960"/>
              <a:ext cx="510" cy="164"/>
            </a:xfrm>
            <a:prstGeom prst="rect">
              <a:avLst/>
            </a:prstGeom>
            <a:noFill/>
            <a:ln w="9525">
              <a:noFill/>
              <a:miter lim="800000"/>
              <a:headEnd/>
              <a:tailEnd/>
            </a:ln>
          </p:spPr>
          <p:txBody>
            <a:bodyPr wrap="none" lIns="0" tIns="0" rIns="0" bIns="0">
              <a:spAutoFit/>
            </a:bodyPr>
            <a:lstStyle/>
            <a:p>
              <a:pPr marL="533400" indent="-533400">
                <a:spcBef>
                  <a:spcPct val="20000"/>
                </a:spcBef>
              </a:pPr>
              <a:r>
                <a:rPr lang="en-US" sz="1600"/>
                <a:t>Address</a:t>
              </a:r>
              <a:endParaRPr lang="en-US" sz="3200"/>
            </a:p>
          </p:txBody>
        </p:sp>
        <p:sp>
          <p:nvSpPr>
            <p:cNvPr id="33813" name="Rectangle 21"/>
            <p:cNvSpPr>
              <a:spLocks noChangeArrowheads="1"/>
            </p:cNvSpPr>
            <p:nvPr/>
          </p:nvSpPr>
          <p:spPr bwMode="auto">
            <a:xfrm>
              <a:off x="3514" y="950"/>
              <a:ext cx="347" cy="182"/>
            </a:xfrm>
            <a:prstGeom prst="rect">
              <a:avLst/>
            </a:prstGeom>
            <a:solidFill>
              <a:srgbClr val="FFFFFF"/>
            </a:solidFill>
            <a:ln w="11113">
              <a:solidFill>
                <a:srgbClr val="000000"/>
              </a:solidFill>
              <a:miter lim="800000"/>
              <a:headEnd/>
              <a:tailEnd/>
            </a:ln>
          </p:spPr>
          <p:txBody>
            <a:bodyPr/>
            <a:lstStyle/>
            <a:p>
              <a:endParaRPr lang="en-US"/>
            </a:p>
          </p:txBody>
        </p:sp>
        <p:sp>
          <p:nvSpPr>
            <p:cNvPr id="33814" name="Rectangle 22"/>
            <p:cNvSpPr>
              <a:spLocks noChangeArrowheads="1"/>
            </p:cNvSpPr>
            <p:nvPr/>
          </p:nvSpPr>
          <p:spPr bwMode="auto">
            <a:xfrm>
              <a:off x="3583" y="960"/>
              <a:ext cx="215" cy="164"/>
            </a:xfrm>
            <a:prstGeom prst="rect">
              <a:avLst/>
            </a:prstGeom>
            <a:noFill/>
            <a:ln w="9525">
              <a:noFill/>
              <a:miter lim="800000"/>
              <a:headEnd/>
              <a:tailEnd/>
            </a:ln>
          </p:spPr>
          <p:txBody>
            <a:bodyPr wrap="none" lIns="0" tIns="0" rIns="0" bIns="0">
              <a:spAutoFit/>
            </a:bodyPr>
            <a:lstStyle/>
            <a:p>
              <a:pPr marL="533400" indent="-533400">
                <a:spcBef>
                  <a:spcPct val="20000"/>
                </a:spcBef>
              </a:pPr>
              <a:r>
                <a:rPr lang="en-US" sz="1600"/>
                <a:t>Sex</a:t>
              </a:r>
              <a:endParaRPr lang="en-US" sz="3200"/>
            </a:p>
          </p:txBody>
        </p:sp>
        <p:sp>
          <p:nvSpPr>
            <p:cNvPr id="33815" name="Rectangle 23"/>
            <p:cNvSpPr>
              <a:spLocks noChangeArrowheads="1"/>
            </p:cNvSpPr>
            <p:nvPr/>
          </p:nvSpPr>
          <p:spPr bwMode="auto">
            <a:xfrm>
              <a:off x="3861" y="950"/>
              <a:ext cx="517" cy="182"/>
            </a:xfrm>
            <a:prstGeom prst="rect">
              <a:avLst/>
            </a:prstGeom>
            <a:solidFill>
              <a:srgbClr val="FFFFFF"/>
            </a:solidFill>
            <a:ln w="11113">
              <a:solidFill>
                <a:srgbClr val="000000"/>
              </a:solidFill>
              <a:miter lim="800000"/>
              <a:headEnd/>
              <a:tailEnd/>
            </a:ln>
          </p:spPr>
          <p:txBody>
            <a:bodyPr/>
            <a:lstStyle/>
            <a:p>
              <a:endParaRPr lang="en-US"/>
            </a:p>
          </p:txBody>
        </p:sp>
        <p:sp>
          <p:nvSpPr>
            <p:cNvPr id="33816" name="Rectangle 24"/>
            <p:cNvSpPr>
              <a:spLocks noChangeArrowheads="1"/>
            </p:cNvSpPr>
            <p:nvPr/>
          </p:nvSpPr>
          <p:spPr bwMode="auto">
            <a:xfrm>
              <a:off x="3946" y="960"/>
              <a:ext cx="385" cy="164"/>
            </a:xfrm>
            <a:prstGeom prst="rect">
              <a:avLst/>
            </a:prstGeom>
            <a:noFill/>
            <a:ln w="9525">
              <a:noFill/>
              <a:miter lim="800000"/>
              <a:headEnd/>
              <a:tailEnd/>
            </a:ln>
          </p:spPr>
          <p:txBody>
            <a:bodyPr wrap="none" lIns="0" tIns="0" rIns="0" bIns="0">
              <a:spAutoFit/>
            </a:bodyPr>
            <a:lstStyle/>
            <a:p>
              <a:pPr marL="533400" indent="-533400">
                <a:spcBef>
                  <a:spcPct val="20000"/>
                </a:spcBef>
              </a:pPr>
              <a:r>
                <a:rPr lang="en-US" sz="1600"/>
                <a:t>Salary</a:t>
              </a:r>
              <a:endParaRPr lang="en-US" sz="3200"/>
            </a:p>
          </p:txBody>
        </p:sp>
        <p:sp>
          <p:nvSpPr>
            <p:cNvPr id="33817" name="Rectangle 25"/>
            <p:cNvSpPr>
              <a:spLocks noChangeArrowheads="1"/>
            </p:cNvSpPr>
            <p:nvPr/>
          </p:nvSpPr>
          <p:spPr bwMode="auto">
            <a:xfrm>
              <a:off x="4378" y="950"/>
              <a:ext cx="692" cy="182"/>
            </a:xfrm>
            <a:prstGeom prst="rect">
              <a:avLst/>
            </a:prstGeom>
            <a:solidFill>
              <a:srgbClr val="FFFFFF"/>
            </a:solidFill>
            <a:ln w="11113">
              <a:solidFill>
                <a:srgbClr val="000000"/>
              </a:solidFill>
              <a:miter lim="800000"/>
              <a:headEnd/>
              <a:tailEnd/>
            </a:ln>
          </p:spPr>
          <p:txBody>
            <a:bodyPr/>
            <a:lstStyle/>
            <a:p>
              <a:endParaRPr lang="en-US"/>
            </a:p>
          </p:txBody>
        </p:sp>
        <p:sp>
          <p:nvSpPr>
            <p:cNvPr id="33818" name="Rectangle 26"/>
            <p:cNvSpPr>
              <a:spLocks noChangeArrowheads="1"/>
            </p:cNvSpPr>
            <p:nvPr/>
          </p:nvSpPr>
          <p:spPr bwMode="auto">
            <a:xfrm>
              <a:off x="4436" y="960"/>
              <a:ext cx="594" cy="164"/>
            </a:xfrm>
            <a:prstGeom prst="rect">
              <a:avLst/>
            </a:prstGeom>
            <a:noFill/>
            <a:ln w="9525">
              <a:noFill/>
              <a:miter lim="800000"/>
              <a:headEnd/>
              <a:tailEnd/>
            </a:ln>
          </p:spPr>
          <p:txBody>
            <a:bodyPr wrap="none" lIns="0" tIns="0" rIns="0" bIns="0">
              <a:spAutoFit/>
            </a:bodyPr>
            <a:lstStyle/>
            <a:p>
              <a:pPr marL="533400" indent="-533400">
                <a:spcBef>
                  <a:spcPct val="20000"/>
                </a:spcBef>
              </a:pPr>
              <a:r>
                <a:rPr lang="en-US" sz="1600"/>
                <a:t>SuperSSN</a:t>
              </a:r>
              <a:endParaRPr lang="en-US" sz="3200"/>
            </a:p>
          </p:txBody>
        </p:sp>
        <p:sp>
          <p:nvSpPr>
            <p:cNvPr id="33819" name="Rectangle 27"/>
            <p:cNvSpPr>
              <a:spLocks noChangeArrowheads="1"/>
            </p:cNvSpPr>
            <p:nvPr/>
          </p:nvSpPr>
          <p:spPr bwMode="auto">
            <a:xfrm>
              <a:off x="5070" y="950"/>
              <a:ext cx="517" cy="182"/>
            </a:xfrm>
            <a:prstGeom prst="rect">
              <a:avLst/>
            </a:prstGeom>
            <a:solidFill>
              <a:srgbClr val="FFFFFF"/>
            </a:solidFill>
            <a:ln w="11113">
              <a:solidFill>
                <a:srgbClr val="000000"/>
              </a:solidFill>
              <a:miter lim="800000"/>
              <a:headEnd/>
              <a:tailEnd/>
            </a:ln>
          </p:spPr>
          <p:txBody>
            <a:bodyPr/>
            <a:lstStyle/>
            <a:p>
              <a:endParaRPr lang="en-US"/>
            </a:p>
          </p:txBody>
        </p:sp>
        <p:sp>
          <p:nvSpPr>
            <p:cNvPr id="33820" name="Rectangle 28"/>
            <p:cNvSpPr>
              <a:spLocks noChangeArrowheads="1"/>
            </p:cNvSpPr>
            <p:nvPr/>
          </p:nvSpPr>
          <p:spPr bwMode="auto">
            <a:xfrm>
              <a:off x="5195" y="960"/>
              <a:ext cx="311" cy="164"/>
            </a:xfrm>
            <a:prstGeom prst="rect">
              <a:avLst/>
            </a:prstGeom>
            <a:noFill/>
            <a:ln w="9525">
              <a:noFill/>
              <a:miter lim="800000"/>
              <a:headEnd/>
              <a:tailEnd/>
            </a:ln>
          </p:spPr>
          <p:txBody>
            <a:bodyPr wrap="none" lIns="0" tIns="0" rIns="0" bIns="0">
              <a:spAutoFit/>
            </a:bodyPr>
            <a:lstStyle/>
            <a:p>
              <a:pPr marL="533400" indent="-533400">
                <a:spcBef>
                  <a:spcPct val="20000"/>
                </a:spcBef>
              </a:pPr>
              <a:r>
                <a:rPr lang="en-US" sz="1600"/>
                <a:t>DNO</a:t>
              </a:r>
              <a:endParaRPr lang="en-US" sz="3200"/>
            </a:p>
          </p:txBody>
        </p:sp>
        <p:sp>
          <p:nvSpPr>
            <p:cNvPr id="33821" name="Rectangle 29"/>
            <p:cNvSpPr>
              <a:spLocks noChangeArrowheads="1"/>
            </p:cNvSpPr>
            <p:nvPr/>
          </p:nvSpPr>
          <p:spPr bwMode="auto">
            <a:xfrm>
              <a:off x="576" y="1519"/>
              <a:ext cx="519" cy="185"/>
            </a:xfrm>
            <a:prstGeom prst="rect">
              <a:avLst/>
            </a:prstGeom>
            <a:solidFill>
              <a:srgbClr val="FFFFFF"/>
            </a:solidFill>
            <a:ln w="11113">
              <a:solidFill>
                <a:srgbClr val="000000"/>
              </a:solidFill>
              <a:miter lim="800000"/>
              <a:headEnd/>
              <a:tailEnd/>
            </a:ln>
          </p:spPr>
          <p:txBody>
            <a:bodyPr/>
            <a:lstStyle/>
            <a:p>
              <a:endParaRPr lang="en-US"/>
            </a:p>
          </p:txBody>
        </p:sp>
        <p:sp>
          <p:nvSpPr>
            <p:cNvPr id="33822" name="Rectangle 30"/>
            <p:cNvSpPr>
              <a:spLocks noChangeArrowheads="1"/>
            </p:cNvSpPr>
            <p:nvPr/>
          </p:nvSpPr>
          <p:spPr bwMode="auto">
            <a:xfrm>
              <a:off x="642" y="1532"/>
              <a:ext cx="479" cy="164"/>
            </a:xfrm>
            <a:prstGeom prst="rect">
              <a:avLst/>
            </a:prstGeom>
            <a:noFill/>
            <a:ln w="9525">
              <a:noFill/>
              <a:miter lim="800000"/>
              <a:headEnd/>
              <a:tailEnd/>
            </a:ln>
          </p:spPr>
          <p:txBody>
            <a:bodyPr wrap="none" lIns="0" tIns="0" rIns="0" bIns="0">
              <a:spAutoFit/>
            </a:bodyPr>
            <a:lstStyle/>
            <a:p>
              <a:pPr marL="533400" indent="-533400">
                <a:spcBef>
                  <a:spcPct val="20000"/>
                </a:spcBef>
              </a:pPr>
              <a:r>
                <a:rPr lang="en-US" sz="1600"/>
                <a:t>Dname</a:t>
              </a:r>
              <a:endParaRPr lang="en-US" sz="3200"/>
            </a:p>
          </p:txBody>
        </p:sp>
        <p:sp>
          <p:nvSpPr>
            <p:cNvPr id="33823" name="Rectangle 31"/>
            <p:cNvSpPr>
              <a:spLocks noChangeArrowheads="1"/>
            </p:cNvSpPr>
            <p:nvPr/>
          </p:nvSpPr>
          <p:spPr bwMode="auto">
            <a:xfrm>
              <a:off x="1095" y="1519"/>
              <a:ext cx="690" cy="185"/>
            </a:xfrm>
            <a:prstGeom prst="rect">
              <a:avLst/>
            </a:prstGeom>
            <a:solidFill>
              <a:srgbClr val="FFFFFF"/>
            </a:solidFill>
            <a:ln w="11113">
              <a:solidFill>
                <a:srgbClr val="000000"/>
              </a:solidFill>
              <a:miter lim="800000"/>
              <a:headEnd/>
              <a:tailEnd/>
            </a:ln>
          </p:spPr>
          <p:txBody>
            <a:bodyPr/>
            <a:lstStyle/>
            <a:p>
              <a:endParaRPr lang="en-US"/>
            </a:p>
          </p:txBody>
        </p:sp>
        <p:sp>
          <p:nvSpPr>
            <p:cNvPr id="33824" name="Rectangle 32"/>
            <p:cNvSpPr>
              <a:spLocks noChangeArrowheads="1"/>
            </p:cNvSpPr>
            <p:nvPr/>
          </p:nvSpPr>
          <p:spPr bwMode="auto">
            <a:xfrm>
              <a:off x="1181" y="1532"/>
              <a:ext cx="618" cy="164"/>
            </a:xfrm>
            <a:prstGeom prst="rect">
              <a:avLst/>
            </a:prstGeom>
            <a:noFill/>
            <a:ln w="9525">
              <a:noFill/>
              <a:miter lim="800000"/>
              <a:headEnd/>
              <a:tailEnd/>
            </a:ln>
          </p:spPr>
          <p:txBody>
            <a:bodyPr wrap="none" lIns="0" tIns="0" rIns="0" bIns="0">
              <a:spAutoFit/>
            </a:bodyPr>
            <a:lstStyle/>
            <a:p>
              <a:pPr marL="533400" indent="-533400">
                <a:spcBef>
                  <a:spcPct val="20000"/>
                </a:spcBef>
              </a:pPr>
              <a:r>
                <a:rPr lang="en-US" sz="1600" u="sng"/>
                <a:t>DNumber</a:t>
              </a:r>
              <a:endParaRPr lang="en-US" sz="3200"/>
            </a:p>
          </p:txBody>
        </p:sp>
        <p:sp>
          <p:nvSpPr>
            <p:cNvPr id="33825" name="Rectangle 33"/>
            <p:cNvSpPr>
              <a:spLocks noChangeArrowheads="1"/>
            </p:cNvSpPr>
            <p:nvPr/>
          </p:nvSpPr>
          <p:spPr bwMode="auto">
            <a:xfrm>
              <a:off x="1785" y="1519"/>
              <a:ext cx="576" cy="185"/>
            </a:xfrm>
            <a:prstGeom prst="rect">
              <a:avLst/>
            </a:prstGeom>
            <a:solidFill>
              <a:srgbClr val="FFFFFF"/>
            </a:solidFill>
            <a:ln w="11113">
              <a:solidFill>
                <a:srgbClr val="000000"/>
              </a:solidFill>
              <a:miter lim="800000"/>
              <a:headEnd/>
              <a:tailEnd/>
            </a:ln>
          </p:spPr>
          <p:txBody>
            <a:bodyPr/>
            <a:lstStyle/>
            <a:p>
              <a:endParaRPr lang="en-US"/>
            </a:p>
          </p:txBody>
        </p:sp>
        <p:sp>
          <p:nvSpPr>
            <p:cNvPr id="33826" name="Rectangle 34"/>
            <p:cNvSpPr>
              <a:spLocks noChangeArrowheads="1"/>
            </p:cNvSpPr>
            <p:nvPr/>
          </p:nvSpPr>
          <p:spPr bwMode="auto">
            <a:xfrm>
              <a:off x="1844" y="1532"/>
              <a:ext cx="495" cy="163"/>
            </a:xfrm>
            <a:prstGeom prst="rect">
              <a:avLst/>
            </a:prstGeom>
            <a:noFill/>
            <a:ln w="9525">
              <a:noFill/>
              <a:miter lim="800000"/>
              <a:headEnd/>
              <a:tailEnd/>
            </a:ln>
          </p:spPr>
          <p:txBody>
            <a:bodyPr wrap="none" lIns="0" tIns="0" rIns="0" bIns="0">
              <a:spAutoFit/>
            </a:bodyPr>
            <a:lstStyle/>
            <a:p>
              <a:pPr marL="533400" indent="-533400">
                <a:spcBef>
                  <a:spcPct val="20000"/>
                </a:spcBef>
              </a:pPr>
              <a:r>
                <a:rPr lang="en-US" sz="1600"/>
                <a:t>MgrSSN</a:t>
              </a:r>
              <a:endParaRPr lang="en-US" sz="3200"/>
            </a:p>
          </p:txBody>
        </p:sp>
        <p:sp>
          <p:nvSpPr>
            <p:cNvPr id="33827" name="Rectangle 35"/>
            <p:cNvSpPr>
              <a:spLocks noChangeArrowheads="1"/>
            </p:cNvSpPr>
            <p:nvPr/>
          </p:nvSpPr>
          <p:spPr bwMode="auto">
            <a:xfrm>
              <a:off x="2361" y="1519"/>
              <a:ext cx="922" cy="185"/>
            </a:xfrm>
            <a:prstGeom prst="rect">
              <a:avLst/>
            </a:prstGeom>
            <a:solidFill>
              <a:srgbClr val="FFFFFF"/>
            </a:solidFill>
            <a:ln w="11113">
              <a:solidFill>
                <a:srgbClr val="000000"/>
              </a:solidFill>
              <a:miter lim="800000"/>
              <a:headEnd/>
              <a:tailEnd/>
            </a:ln>
          </p:spPr>
          <p:txBody>
            <a:bodyPr/>
            <a:lstStyle/>
            <a:p>
              <a:endParaRPr lang="en-US"/>
            </a:p>
          </p:txBody>
        </p:sp>
        <p:sp>
          <p:nvSpPr>
            <p:cNvPr id="33828" name="Rectangle 36"/>
            <p:cNvSpPr>
              <a:spLocks noChangeArrowheads="1"/>
            </p:cNvSpPr>
            <p:nvPr/>
          </p:nvSpPr>
          <p:spPr bwMode="auto">
            <a:xfrm>
              <a:off x="2461" y="1532"/>
              <a:ext cx="856" cy="164"/>
            </a:xfrm>
            <a:prstGeom prst="rect">
              <a:avLst/>
            </a:prstGeom>
            <a:noFill/>
            <a:ln w="9525">
              <a:noFill/>
              <a:miter lim="800000"/>
              <a:headEnd/>
              <a:tailEnd/>
            </a:ln>
          </p:spPr>
          <p:txBody>
            <a:bodyPr wrap="none" lIns="0" tIns="0" rIns="0" bIns="0">
              <a:spAutoFit/>
            </a:bodyPr>
            <a:lstStyle/>
            <a:p>
              <a:pPr marL="533400" indent="-533400">
                <a:spcBef>
                  <a:spcPct val="20000"/>
                </a:spcBef>
              </a:pPr>
              <a:r>
                <a:rPr lang="en-US" sz="1600"/>
                <a:t>MgrStartDate</a:t>
              </a:r>
              <a:endParaRPr lang="en-US" sz="3200"/>
            </a:p>
          </p:txBody>
        </p:sp>
        <p:sp>
          <p:nvSpPr>
            <p:cNvPr id="33829" name="Rectangle 37"/>
            <p:cNvSpPr>
              <a:spLocks noChangeArrowheads="1"/>
            </p:cNvSpPr>
            <p:nvPr/>
          </p:nvSpPr>
          <p:spPr bwMode="auto">
            <a:xfrm>
              <a:off x="625" y="730"/>
              <a:ext cx="643" cy="164"/>
            </a:xfrm>
            <a:prstGeom prst="rect">
              <a:avLst/>
            </a:prstGeom>
            <a:noFill/>
            <a:ln w="9525">
              <a:noFill/>
              <a:miter lim="800000"/>
              <a:headEnd/>
              <a:tailEnd/>
            </a:ln>
          </p:spPr>
          <p:txBody>
            <a:bodyPr wrap="none" lIns="0" tIns="0" rIns="0" bIns="0">
              <a:spAutoFit/>
            </a:bodyPr>
            <a:lstStyle/>
            <a:p>
              <a:pPr marL="533400" indent="-533400">
                <a:spcBef>
                  <a:spcPct val="20000"/>
                </a:spcBef>
              </a:pPr>
              <a:r>
                <a:rPr lang="en-US" sz="1600"/>
                <a:t>Employee</a:t>
              </a:r>
              <a:endParaRPr lang="en-US" sz="3200"/>
            </a:p>
          </p:txBody>
        </p:sp>
        <p:sp>
          <p:nvSpPr>
            <p:cNvPr id="33830" name="Rectangle 38"/>
            <p:cNvSpPr>
              <a:spLocks noChangeArrowheads="1"/>
            </p:cNvSpPr>
            <p:nvPr/>
          </p:nvSpPr>
          <p:spPr bwMode="auto">
            <a:xfrm>
              <a:off x="688" y="1331"/>
              <a:ext cx="870" cy="164"/>
            </a:xfrm>
            <a:prstGeom prst="rect">
              <a:avLst/>
            </a:prstGeom>
            <a:noFill/>
            <a:ln w="9525">
              <a:noFill/>
              <a:miter lim="800000"/>
              <a:headEnd/>
              <a:tailEnd/>
            </a:ln>
          </p:spPr>
          <p:txBody>
            <a:bodyPr wrap="none" lIns="0" tIns="0" rIns="0" bIns="0">
              <a:spAutoFit/>
            </a:bodyPr>
            <a:lstStyle/>
            <a:p>
              <a:pPr marL="533400" indent="-533400">
                <a:spcBef>
                  <a:spcPct val="20000"/>
                </a:spcBef>
              </a:pPr>
              <a:r>
                <a:rPr lang="en-US" sz="1600"/>
                <a:t>Departement</a:t>
              </a:r>
              <a:endParaRPr lang="en-US" sz="3200"/>
            </a:p>
          </p:txBody>
        </p:sp>
        <p:sp>
          <p:nvSpPr>
            <p:cNvPr id="33831" name="Rectangle 39"/>
            <p:cNvSpPr>
              <a:spLocks noChangeArrowheads="1"/>
            </p:cNvSpPr>
            <p:nvPr/>
          </p:nvSpPr>
          <p:spPr bwMode="auto">
            <a:xfrm>
              <a:off x="576" y="2107"/>
              <a:ext cx="648" cy="185"/>
            </a:xfrm>
            <a:prstGeom prst="rect">
              <a:avLst/>
            </a:prstGeom>
            <a:solidFill>
              <a:srgbClr val="FFFFFF"/>
            </a:solidFill>
            <a:ln w="11113">
              <a:solidFill>
                <a:srgbClr val="000000"/>
              </a:solidFill>
              <a:miter lim="800000"/>
              <a:headEnd/>
              <a:tailEnd/>
            </a:ln>
          </p:spPr>
          <p:txBody>
            <a:bodyPr/>
            <a:lstStyle/>
            <a:p>
              <a:endParaRPr lang="en-US"/>
            </a:p>
          </p:txBody>
        </p:sp>
        <p:sp>
          <p:nvSpPr>
            <p:cNvPr id="33832" name="Rectangle 40"/>
            <p:cNvSpPr>
              <a:spLocks noChangeArrowheads="1"/>
            </p:cNvSpPr>
            <p:nvPr/>
          </p:nvSpPr>
          <p:spPr bwMode="auto">
            <a:xfrm>
              <a:off x="642" y="2116"/>
              <a:ext cx="618" cy="164"/>
            </a:xfrm>
            <a:prstGeom prst="rect">
              <a:avLst/>
            </a:prstGeom>
            <a:noFill/>
            <a:ln w="9525">
              <a:noFill/>
              <a:miter lim="800000"/>
              <a:headEnd/>
              <a:tailEnd/>
            </a:ln>
          </p:spPr>
          <p:txBody>
            <a:bodyPr wrap="none" lIns="0" tIns="0" rIns="0" bIns="0">
              <a:spAutoFit/>
            </a:bodyPr>
            <a:lstStyle/>
            <a:p>
              <a:pPr marL="533400" indent="-533400">
                <a:spcBef>
                  <a:spcPct val="20000"/>
                </a:spcBef>
              </a:pPr>
              <a:r>
                <a:rPr lang="en-US" sz="1600" u="sng"/>
                <a:t>DNumber</a:t>
              </a:r>
              <a:endParaRPr lang="en-US" sz="3200"/>
            </a:p>
          </p:txBody>
        </p:sp>
        <p:sp>
          <p:nvSpPr>
            <p:cNvPr id="33833" name="Rectangle 41"/>
            <p:cNvSpPr>
              <a:spLocks noChangeArrowheads="1"/>
            </p:cNvSpPr>
            <p:nvPr/>
          </p:nvSpPr>
          <p:spPr bwMode="auto">
            <a:xfrm>
              <a:off x="1210" y="2107"/>
              <a:ext cx="705" cy="185"/>
            </a:xfrm>
            <a:prstGeom prst="rect">
              <a:avLst/>
            </a:prstGeom>
            <a:solidFill>
              <a:srgbClr val="FFFFFF"/>
            </a:solidFill>
            <a:ln w="11113">
              <a:solidFill>
                <a:srgbClr val="000000"/>
              </a:solidFill>
              <a:miter lim="800000"/>
              <a:headEnd/>
              <a:tailEnd/>
            </a:ln>
          </p:spPr>
          <p:txBody>
            <a:bodyPr/>
            <a:lstStyle/>
            <a:p>
              <a:endParaRPr lang="en-US"/>
            </a:p>
          </p:txBody>
        </p:sp>
        <p:sp>
          <p:nvSpPr>
            <p:cNvPr id="33834" name="Rectangle 42"/>
            <p:cNvSpPr>
              <a:spLocks noChangeArrowheads="1"/>
            </p:cNvSpPr>
            <p:nvPr/>
          </p:nvSpPr>
          <p:spPr bwMode="auto">
            <a:xfrm>
              <a:off x="1285" y="2116"/>
              <a:ext cx="661" cy="164"/>
            </a:xfrm>
            <a:prstGeom prst="rect">
              <a:avLst/>
            </a:prstGeom>
            <a:noFill/>
            <a:ln w="9525">
              <a:noFill/>
              <a:miter lim="800000"/>
              <a:headEnd/>
              <a:tailEnd/>
            </a:ln>
          </p:spPr>
          <p:txBody>
            <a:bodyPr wrap="none" lIns="0" tIns="0" rIns="0" bIns="0">
              <a:spAutoFit/>
            </a:bodyPr>
            <a:lstStyle/>
            <a:p>
              <a:pPr marL="533400" indent="-533400">
                <a:spcBef>
                  <a:spcPct val="20000"/>
                </a:spcBef>
              </a:pPr>
              <a:r>
                <a:rPr lang="en-US" sz="1600" u="sng"/>
                <a:t>DLocation</a:t>
              </a:r>
              <a:endParaRPr lang="en-US" sz="3200"/>
            </a:p>
          </p:txBody>
        </p:sp>
        <p:sp>
          <p:nvSpPr>
            <p:cNvPr id="33835" name="Rectangle 43"/>
            <p:cNvSpPr>
              <a:spLocks noChangeArrowheads="1"/>
            </p:cNvSpPr>
            <p:nvPr/>
          </p:nvSpPr>
          <p:spPr bwMode="auto">
            <a:xfrm>
              <a:off x="634" y="1916"/>
              <a:ext cx="1000" cy="164"/>
            </a:xfrm>
            <a:prstGeom prst="rect">
              <a:avLst/>
            </a:prstGeom>
            <a:noFill/>
            <a:ln w="9525">
              <a:noFill/>
              <a:miter lim="800000"/>
              <a:headEnd/>
              <a:tailEnd/>
            </a:ln>
          </p:spPr>
          <p:txBody>
            <a:bodyPr wrap="none" lIns="0" tIns="0" rIns="0" bIns="0">
              <a:spAutoFit/>
            </a:bodyPr>
            <a:lstStyle/>
            <a:p>
              <a:pPr marL="533400" indent="-533400">
                <a:spcBef>
                  <a:spcPct val="20000"/>
                </a:spcBef>
              </a:pPr>
              <a:r>
                <a:rPr lang="en-US" sz="1600"/>
                <a:t>Dept_Locations</a:t>
              </a:r>
              <a:endParaRPr lang="en-US" sz="3200"/>
            </a:p>
          </p:txBody>
        </p:sp>
        <p:sp>
          <p:nvSpPr>
            <p:cNvPr id="33836" name="Rectangle 44"/>
            <p:cNvSpPr>
              <a:spLocks noChangeArrowheads="1"/>
            </p:cNvSpPr>
            <p:nvPr/>
          </p:nvSpPr>
          <p:spPr bwMode="auto">
            <a:xfrm>
              <a:off x="590" y="2676"/>
              <a:ext cx="520" cy="186"/>
            </a:xfrm>
            <a:prstGeom prst="rect">
              <a:avLst/>
            </a:prstGeom>
            <a:solidFill>
              <a:srgbClr val="FFFFFF"/>
            </a:solidFill>
            <a:ln w="11113">
              <a:solidFill>
                <a:srgbClr val="000000"/>
              </a:solidFill>
              <a:miter lim="800000"/>
              <a:headEnd/>
              <a:tailEnd/>
            </a:ln>
          </p:spPr>
          <p:txBody>
            <a:bodyPr/>
            <a:lstStyle/>
            <a:p>
              <a:endParaRPr lang="en-US"/>
            </a:p>
          </p:txBody>
        </p:sp>
        <p:sp>
          <p:nvSpPr>
            <p:cNvPr id="33837" name="Rectangle 45"/>
            <p:cNvSpPr>
              <a:spLocks noChangeArrowheads="1"/>
            </p:cNvSpPr>
            <p:nvPr/>
          </p:nvSpPr>
          <p:spPr bwMode="auto">
            <a:xfrm>
              <a:off x="659" y="2687"/>
              <a:ext cx="459" cy="164"/>
            </a:xfrm>
            <a:prstGeom prst="rect">
              <a:avLst/>
            </a:prstGeom>
            <a:noFill/>
            <a:ln w="9525">
              <a:noFill/>
              <a:miter lim="800000"/>
              <a:headEnd/>
              <a:tailEnd/>
            </a:ln>
          </p:spPr>
          <p:txBody>
            <a:bodyPr wrap="none" lIns="0" tIns="0" rIns="0" bIns="0">
              <a:spAutoFit/>
            </a:bodyPr>
            <a:lstStyle/>
            <a:p>
              <a:pPr marL="533400" indent="-533400">
                <a:spcBef>
                  <a:spcPct val="20000"/>
                </a:spcBef>
              </a:pPr>
              <a:r>
                <a:rPr lang="en-US" sz="1600"/>
                <a:t>Pname</a:t>
              </a:r>
              <a:endParaRPr lang="en-US" sz="3200"/>
            </a:p>
          </p:txBody>
        </p:sp>
        <p:sp>
          <p:nvSpPr>
            <p:cNvPr id="33838" name="Rectangle 46"/>
            <p:cNvSpPr>
              <a:spLocks noChangeArrowheads="1"/>
            </p:cNvSpPr>
            <p:nvPr/>
          </p:nvSpPr>
          <p:spPr bwMode="auto">
            <a:xfrm>
              <a:off x="1110" y="2676"/>
              <a:ext cx="690" cy="186"/>
            </a:xfrm>
            <a:prstGeom prst="rect">
              <a:avLst/>
            </a:prstGeom>
            <a:solidFill>
              <a:srgbClr val="FFFFFF"/>
            </a:solidFill>
            <a:ln w="11113">
              <a:solidFill>
                <a:srgbClr val="000000"/>
              </a:solidFill>
              <a:miter lim="800000"/>
              <a:headEnd/>
              <a:tailEnd/>
            </a:ln>
          </p:spPr>
          <p:txBody>
            <a:bodyPr/>
            <a:lstStyle/>
            <a:p>
              <a:endParaRPr lang="en-US"/>
            </a:p>
          </p:txBody>
        </p:sp>
        <p:sp>
          <p:nvSpPr>
            <p:cNvPr id="33839" name="Rectangle 47"/>
            <p:cNvSpPr>
              <a:spLocks noChangeArrowheads="1"/>
            </p:cNvSpPr>
            <p:nvPr/>
          </p:nvSpPr>
          <p:spPr bwMode="auto">
            <a:xfrm>
              <a:off x="1200" y="2687"/>
              <a:ext cx="598" cy="164"/>
            </a:xfrm>
            <a:prstGeom prst="rect">
              <a:avLst/>
            </a:prstGeom>
            <a:noFill/>
            <a:ln w="9525">
              <a:noFill/>
              <a:miter lim="800000"/>
              <a:headEnd/>
              <a:tailEnd/>
            </a:ln>
          </p:spPr>
          <p:txBody>
            <a:bodyPr wrap="none" lIns="0" tIns="0" rIns="0" bIns="0">
              <a:spAutoFit/>
            </a:bodyPr>
            <a:lstStyle/>
            <a:p>
              <a:pPr marL="533400" indent="-533400">
                <a:spcBef>
                  <a:spcPct val="20000"/>
                </a:spcBef>
              </a:pPr>
              <a:r>
                <a:rPr lang="en-US" sz="1600" u="sng"/>
                <a:t>PNumber</a:t>
              </a:r>
              <a:endParaRPr lang="en-US" sz="3200"/>
            </a:p>
          </p:txBody>
        </p:sp>
        <p:sp>
          <p:nvSpPr>
            <p:cNvPr id="33840" name="Rectangle 48"/>
            <p:cNvSpPr>
              <a:spLocks noChangeArrowheads="1"/>
            </p:cNvSpPr>
            <p:nvPr/>
          </p:nvSpPr>
          <p:spPr bwMode="auto">
            <a:xfrm>
              <a:off x="1800" y="2676"/>
              <a:ext cx="649" cy="186"/>
            </a:xfrm>
            <a:prstGeom prst="rect">
              <a:avLst/>
            </a:prstGeom>
            <a:solidFill>
              <a:srgbClr val="FFFFFF"/>
            </a:solidFill>
            <a:ln w="11113">
              <a:solidFill>
                <a:srgbClr val="000000"/>
              </a:solidFill>
              <a:miter lim="800000"/>
              <a:headEnd/>
              <a:tailEnd/>
            </a:ln>
          </p:spPr>
          <p:txBody>
            <a:bodyPr/>
            <a:lstStyle/>
            <a:p>
              <a:endParaRPr lang="en-US"/>
            </a:p>
          </p:txBody>
        </p:sp>
        <p:sp>
          <p:nvSpPr>
            <p:cNvPr id="33841" name="Rectangle 49"/>
            <p:cNvSpPr>
              <a:spLocks noChangeArrowheads="1"/>
            </p:cNvSpPr>
            <p:nvPr/>
          </p:nvSpPr>
          <p:spPr bwMode="auto">
            <a:xfrm>
              <a:off x="1851" y="2687"/>
              <a:ext cx="642" cy="164"/>
            </a:xfrm>
            <a:prstGeom prst="rect">
              <a:avLst/>
            </a:prstGeom>
            <a:noFill/>
            <a:ln w="9525">
              <a:noFill/>
              <a:miter lim="800000"/>
              <a:headEnd/>
              <a:tailEnd/>
            </a:ln>
          </p:spPr>
          <p:txBody>
            <a:bodyPr wrap="none" lIns="0" tIns="0" rIns="0" bIns="0">
              <a:spAutoFit/>
            </a:bodyPr>
            <a:lstStyle/>
            <a:p>
              <a:pPr marL="533400" indent="-533400">
                <a:spcBef>
                  <a:spcPct val="20000"/>
                </a:spcBef>
              </a:pPr>
              <a:r>
                <a:rPr lang="en-US" sz="1600"/>
                <a:t>PLocation</a:t>
              </a:r>
              <a:endParaRPr lang="en-US" sz="3200"/>
            </a:p>
          </p:txBody>
        </p:sp>
        <p:sp>
          <p:nvSpPr>
            <p:cNvPr id="33842" name="Rectangle 50"/>
            <p:cNvSpPr>
              <a:spLocks noChangeArrowheads="1"/>
            </p:cNvSpPr>
            <p:nvPr/>
          </p:nvSpPr>
          <p:spPr bwMode="auto">
            <a:xfrm>
              <a:off x="2449" y="2676"/>
              <a:ext cx="431" cy="186"/>
            </a:xfrm>
            <a:prstGeom prst="rect">
              <a:avLst/>
            </a:prstGeom>
            <a:solidFill>
              <a:srgbClr val="FFFFFF"/>
            </a:solidFill>
            <a:ln w="11113">
              <a:solidFill>
                <a:srgbClr val="000000"/>
              </a:solidFill>
              <a:miter lim="800000"/>
              <a:headEnd/>
              <a:tailEnd/>
            </a:ln>
          </p:spPr>
          <p:txBody>
            <a:bodyPr/>
            <a:lstStyle/>
            <a:p>
              <a:endParaRPr lang="en-US"/>
            </a:p>
          </p:txBody>
        </p:sp>
        <p:sp>
          <p:nvSpPr>
            <p:cNvPr id="33843" name="Rectangle 51"/>
            <p:cNvSpPr>
              <a:spLocks noChangeArrowheads="1"/>
            </p:cNvSpPr>
            <p:nvPr/>
          </p:nvSpPr>
          <p:spPr bwMode="auto">
            <a:xfrm>
              <a:off x="2495" y="2687"/>
              <a:ext cx="401" cy="164"/>
            </a:xfrm>
            <a:prstGeom prst="rect">
              <a:avLst/>
            </a:prstGeom>
            <a:noFill/>
            <a:ln w="9525">
              <a:noFill/>
              <a:miter lim="800000"/>
              <a:headEnd/>
              <a:tailEnd/>
            </a:ln>
          </p:spPr>
          <p:txBody>
            <a:bodyPr wrap="none" lIns="0" tIns="0" rIns="0" bIns="0">
              <a:spAutoFit/>
            </a:bodyPr>
            <a:lstStyle/>
            <a:p>
              <a:pPr marL="533400" indent="-533400">
                <a:spcBef>
                  <a:spcPct val="20000"/>
                </a:spcBef>
              </a:pPr>
              <a:r>
                <a:rPr lang="en-US" sz="1600"/>
                <a:t>DNum</a:t>
              </a:r>
              <a:endParaRPr lang="en-US" sz="3200"/>
            </a:p>
          </p:txBody>
        </p:sp>
        <p:sp>
          <p:nvSpPr>
            <p:cNvPr id="33844" name="Rectangle 52"/>
            <p:cNvSpPr>
              <a:spLocks noChangeArrowheads="1"/>
            </p:cNvSpPr>
            <p:nvPr/>
          </p:nvSpPr>
          <p:spPr bwMode="auto">
            <a:xfrm>
              <a:off x="649" y="2486"/>
              <a:ext cx="449" cy="164"/>
            </a:xfrm>
            <a:prstGeom prst="rect">
              <a:avLst/>
            </a:prstGeom>
            <a:noFill/>
            <a:ln w="9525">
              <a:noFill/>
              <a:miter lim="800000"/>
              <a:headEnd/>
              <a:tailEnd/>
            </a:ln>
          </p:spPr>
          <p:txBody>
            <a:bodyPr wrap="none" lIns="0" tIns="0" rIns="0" bIns="0">
              <a:spAutoFit/>
            </a:bodyPr>
            <a:lstStyle/>
            <a:p>
              <a:pPr marL="533400" indent="-533400">
                <a:spcBef>
                  <a:spcPct val="20000"/>
                </a:spcBef>
              </a:pPr>
              <a:r>
                <a:rPr lang="en-US" sz="1600"/>
                <a:t>Project</a:t>
              </a:r>
              <a:endParaRPr lang="en-US" sz="3200"/>
            </a:p>
          </p:txBody>
        </p:sp>
        <p:sp>
          <p:nvSpPr>
            <p:cNvPr id="33845" name="Rectangle 53"/>
            <p:cNvSpPr>
              <a:spLocks noChangeArrowheads="1"/>
            </p:cNvSpPr>
            <p:nvPr/>
          </p:nvSpPr>
          <p:spPr bwMode="auto">
            <a:xfrm>
              <a:off x="1210" y="3264"/>
              <a:ext cx="705" cy="185"/>
            </a:xfrm>
            <a:prstGeom prst="rect">
              <a:avLst/>
            </a:prstGeom>
            <a:solidFill>
              <a:srgbClr val="FFFFFF"/>
            </a:solidFill>
            <a:ln w="11113">
              <a:solidFill>
                <a:srgbClr val="000000"/>
              </a:solidFill>
              <a:miter lim="800000"/>
              <a:headEnd/>
              <a:tailEnd/>
            </a:ln>
          </p:spPr>
          <p:txBody>
            <a:bodyPr/>
            <a:lstStyle/>
            <a:p>
              <a:endParaRPr lang="en-US"/>
            </a:p>
          </p:txBody>
        </p:sp>
        <p:sp>
          <p:nvSpPr>
            <p:cNvPr id="33846" name="Rectangle 54"/>
            <p:cNvSpPr>
              <a:spLocks noChangeArrowheads="1"/>
            </p:cNvSpPr>
            <p:nvPr/>
          </p:nvSpPr>
          <p:spPr bwMode="auto">
            <a:xfrm>
              <a:off x="1432" y="3274"/>
              <a:ext cx="292" cy="164"/>
            </a:xfrm>
            <a:prstGeom prst="rect">
              <a:avLst/>
            </a:prstGeom>
            <a:noFill/>
            <a:ln w="9525">
              <a:noFill/>
              <a:miter lim="800000"/>
              <a:headEnd/>
              <a:tailEnd/>
            </a:ln>
          </p:spPr>
          <p:txBody>
            <a:bodyPr wrap="none" lIns="0" tIns="0" rIns="0" bIns="0">
              <a:spAutoFit/>
            </a:bodyPr>
            <a:lstStyle/>
            <a:p>
              <a:pPr marL="533400" indent="-533400">
                <a:spcBef>
                  <a:spcPct val="20000"/>
                </a:spcBef>
              </a:pPr>
              <a:r>
                <a:rPr lang="en-US" sz="1600" u="sng"/>
                <a:t>PNO</a:t>
              </a:r>
              <a:endParaRPr lang="en-US" sz="3200"/>
            </a:p>
          </p:txBody>
        </p:sp>
        <p:sp>
          <p:nvSpPr>
            <p:cNvPr id="33847" name="Rectangle 55"/>
            <p:cNvSpPr>
              <a:spLocks noChangeArrowheads="1"/>
            </p:cNvSpPr>
            <p:nvPr/>
          </p:nvSpPr>
          <p:spPr bwMode="auto">
            <a:xfrm>
              <a:off x="632" y="3073"/>
              <a:ext cx="634" cy="164"/>
            </a:xfrm>
            <a:prstGeom prst="rect">
              <a:avLst/>
            </a:prstGeom>
            <a:noFill/>
            <a:ln w="9525">
              <a:noFill/>
              <a:miter lim="800000"/>
              <a:headEnd/>
              <a:tailEnd/>
            </a:ln>
          </p:spPr>
          <p:txBody>
            <a:bodyPr wrap="none" lIns="0" tIns="0" rIns="0" bIns="0">
              <a:spAutoFit/>
            </a:bodyPr>
            <a:lstStyle/>
            <a:p>
              <a:pPr marL="533400" indent="-533400">
                <a:spcBef>
                  <a:spcPct val="20000"/>
                </a:spcBef>
              </a:pPr>
              <a:r>
                <a:rPr lang="en-US" sz="1600"/>
                <a:t>Works_On</a:t>
              </a:r>
              <a:endParaRPr lang="en-US" sz="3200"/>
            </a:p>
          </p:txBody>
        </p:sp>
        <p:sp>
          <p:nvSpPr>
            <p:cNvPr id="33848" name="Rectangle 56"/>
            <p:cNvSpPr>
              <a:spLocks noChangeArrowheads="1"/>
            </p:cNvSpPr>
            <p:nvPr/>
          </p:nvSpPr>
          <p:spPr bwMode="auto">
            <a:xfrm>
              <a:off x="1915" y="3261"/>
              <a:ext cx="707" cy="186"/>
            </a:xfrm>
            <a:prstGeom prst="rect">
              <a:avLst/>
            </a:prstGeom>
            <a:solidFill>
              <a:srgbClr val="FFFFFF"/>
            </a:solidFill>
            <a:ln w="11113">
              <a:solidFill>
                <a:srgbClr val="000000"/>
              </a:solidFill>
              <a:miter lim="800000"/>
              <a:headEnd/>
              <a:tailEnd/>
            </a:ln>
          </p:spPr>
          <p:txBody>
            <a:bodyPr/>
            <a:lstStyle/>
            <a:p>
              <a:endParaRPr lang="en-US"/>
            </a:p>
          </p:txBody>
        </p:sp>
        <p:sp>
          <p:nvSpPr>
            <p:cNvPr id="33849" name="Rectangle 57"/>
            <p:cNvSpPr>
              <a:spLocks noChangeArrowheads="1"/>
            </p:cNvSpPr>
            <p:nvPr/>
          </p:nvSpPr>
          <p:spPr bwMode="auto">
            <a:xfrm>
              <a:off x="2105" y="3274"/>
              <a:ext cx="350" cy="163"/>
            </a:xfrm>
            <a:prstGeom prst="rect">
              <a:avLst/>
            </a:prstGeom>
            <a:noFill/>
            <a:ln w="9525">
              <a:noFill/>
              <a:miter lim="800000"/>
              <a:headEnd/>
              <a:tailEnd/>
            </a:ln>
          </p:spPr>
          <p:txBody>
            <a:bodyPr wrap="none" lIns="0" tIns="0" rIns="0" bIns="0">
              <a:spAutoFit/>
            </a:bodyPr>
            <a:lstStyle/>
            <a:p>
              <a:pPr marL="533400" indent="-533400">
                <a:spcBef>
                  <a:spcPct val="20000"/>
                </a:spcBef>
              </a:pPr>
              <a:r>
                <a:rPr lang="en-US" sz="1600"/>
                <a:t>Hours</a:t>
              </a:r>
              <a:endParaRPr lang="en-US" sz="3200"/>
            </a:p>
          </p:txBody>
        </p:sp>
        <p:sp>
          <p:nvSpPr>
            <p:cNvPr id="33850" name="Rectangle 58"/>
            <p:cNvSpPr>
              <a:spLocks noChangeArrowheads="1"/>
            </p:cNvSpPr>
            <p:nvPr/>
          </p:nvSpPr>
          <p:spPr bwMode="auto">
            <a:xfrm>
              <a:off x="1095" y="3909"/>
              <a:ext cx="1295" cy="185"/>
            </a:xfrm>
            <a:prstGeom prst="rect">
              <a:avLst/>
            </a:prstGeom>
            <a:solidFill>
              <a:srgbClr val="FFFFFF"/>
            </a:solidFill>
            <a:ln w="11113">
              <a:solidFill>
                <a:srgbClr val="000000"/>
              </a:solidFill>
              <a:miter lim="800000"/>
              <a:headEnd/>
              <a:tailEnd/>
            </a:ln>
          </p:spPr>
          <p:txBody>
            <a:bodyPr/>
            <a:lstStyle/>
            <a:p>
              <a:endParaRPr lang="en-US"/>
            </a:p>
          </p:txBody>
        </p:sp>
        <p:sp>
          <p:nvSpPr>
            <p:cNvPr id="33851" name="Rectangle 59"/>
            <p:cNvSpPr>
              <a:spLocks noChangeArrowheads="1"/>
            </p:cNvSpPr>
            <p:nvPr/>
          </p:nvSpPr>
          <p:spPr bwMode="auto">
            <a:xfrm>
              <a:off x="1259" y="3922"/>
              <a:ext cx="1190" cy="164"/>
            </a:xfrm>
            <a:prstGeom prst="rect">
              <a:avLst/>
            </a:prstGeom>
            <a:noFill/>
            <a:ln w="9525">
              <a:noFill/>
              <a:miter lim="800000"/>
              <a:headEnd/>
              <a:tailEnd/>
            </a:ln>
          </p:spPr>
          <p:txBody>
            <a:bodyPr wrap="none" lIns="0" tIns="0" rIns="0" bIns="0">
              <a:spAutoFit/>
            </a:bodyPr>
            <a:lstStyle/>
            <a:p>
              <a:pPr marL="533400" indent="-533400">
                <a:spcBef>
                  <a:spcPct val="20000"/>
                </a:spcBef>
              </a:pPr>
              <a:r>
                <a:rPr lang="en-US" sz="1600" u="sng"/>
                <a:t>Dependent_name</a:t>
              </a:r>
              <a:endParaRPr lang="en-US" sz="3200"/>
            </a:p>
          </p:txBody>
        </p:sp>
        <p:sp>
          <p:nvSpPr>
            <p:cNvPr id="33852" name="Rectangle 60"/>
            <p:cNvSpPr>
              <a:spLocks noChangeArrowheads="1"/>
            </p:cNvSpPr>
            <p:nvPr/>
          </p:nvSpPr>
          <p:spPr bwMode="auto">
            <a:xfrm>
              <a:off x="2390" y="3909"/>
              <a:ext cx="432" cy="185"/>
            </a:xfrm>
            <a:prstGeom prst="rect">
              <a:avLst/>
            </a:prstGeom>
            <a:solidFill>
              <a:srgbClr val="FFFFFF"/>
            </a:solidFill>
            <a:ln w="11113">
              <a:solidFill>
                <a:srgbClr val="000000"/>
              </a:solidFill>
              <a:miter lim="800000"/>
              <a:headEnd/>
              <a:tailEnd/>
            </a:ln>
          </p:spPr>
          <p:txBody>
            <a:bodyPr/>
            <a:lstStyle/>
            <a:p>
              <a:endParaRPr lang="en-US"/>
            </a:p>
          </p:txBody>
        </p:sp>
        <p:sp>
          <p:nvSpPr>
            <p:cNvPr id="33853" name="Rectangle 61"/>
            <p:cNvSpPr>
              <a:spLocks noChangeArrowheads="1"/>
            </p:cNvSpPr>
            <p:nvPr/>
          </p:nvSpPr>
          <p:spPr bwMode="auto">
            <a:xfrm>
              <a:off x="2502" y="3922"/>
              <a:ext cx="215" cy="164"/>
            </a:xfrm>
            <a:prstGeom prst="rect">
              <a:avLst/>
            </a:prstGeom>
            <a:noFill/>
            <a:ln w="9525">
              <a:noFill/>
              <a:miter lim="800000"/>
              <a:headEnd/>
              <a:tailEnd/>
            </a:ln>
          </p:spPr>
          <p:txBody>
            <a:bodyPr wrap="none" lIns="0" tIns="0" rIns="0" bIns="0">
              <a:spAutoFit/>
            </a:bodyPr>
            <a:lstStyle/>
            <a:p>
              <a:pPr marL="533400" indent="-533400">
                <a:spcBef>
                  <a:spcPct val="20000"/>
                </a:spcBef>
              </a:pPr>
              <a:r>
                <a:rPr lang="en-US" sz="1600"/>
                <a:t>Sex</a:t>
              </a:r>
              <a:endParaRPr lang="en-US" sz="3200"/>
            </a:p>
          </p:txBody>
        </p:sp>
        <p:sp>
          <p:nvSpPr>
            <p:cNvPr id="33854" name="Rectangle 62"/>
            <p:cNvSpPr>
              <a:spLocks noChangeArrowheads="1"/>
            </p:cNvSpPr>
            <p:nvPr/>
          </p:nvSpPr>
          <p:spPr bwMode="auto">
            <a:xfrm>
              <a:off x="2822" y="3909"/>
              <a:ext cx="692" cy="185"/>
            </a:xfrm>
            <a:prstGeom prst="rect">
              <a:avLst/>
            </a:prstGeom>
            <a:solidFill>
              <a:srgbClr val="FFFFFF"/>
            </a:solidFill>
            <a:ln w="11113">
              <a:solidFill>
                <a:srgbClr val="000000"/>
              </a:solidFill>
              <a:miter lim="800000"/>
              <a:headEnd/>
              <a:tailEnd/>
            </a:ln>
          </p:spPr>
          <p:txBody>
            <a:bodyPr/>
            <a:lstStyle/>
            <a:p>
              <a:endParaRPr lang="en-US"/>
            </a:p>
          </p:txBody>
        </p:sp>
        <p:sp>
          <p:nvSpPr>
            <p:cNvPr id="33855" name="Rectangle 63"/>
            <p:cNvSpPr>
              <a:spLocks noChangeArrowheads="1"/>
            </p:cNvSpPr>
            <p:nvPr/>
          </p:nvSpPr>
          <p:spPr bwMode="auto">
            <a:xfrm>
              <a:off x="3010" y="3922"/>
              <a:ext cx="388" cy="164"/>
            </a:xfrm>
            <a:prstGeom prst="rect">
              <a:avLst/>
            </a:prstGeom>
            <a:noFill/>
            <a:ln w="9525">
              <a:noFill/>
              <a:miter lim="800000"/>
              <a:headEnd/>
              <a:tailEnd/>
            </a:ln>
          </p:spPr>
          <p:txBody>
            <a:bodyPr wrap="none" lIns="0" tIns="0" rIns="0" bIns="0">
              <a:spAutoFit/>
            </a:bodyPr>
            <a:lstStyle/>
            <a:p>
              <a:pPr marL="533400" indent="-533400">
                <a:spcBef>
                  <a:spcPct val="20000"/>
                </a:spcBef>
              </a:pPr>
              <a:r>
                <a:rPr lang="en-US" sz="1600"/>
                <a:t>Bdate</a:t>
              </a:r>
              <a:endParaRPr lang="en-US" sz="3200"/>
            </a:p>
          </p:txBody>
        </p:sp>
        <p:sp>
          <p:nvSpPr>
            <p:cNvPr id="33856" name="Rectangle 64"/>
            <p:cNvSpPr>
              <a:spLocks noChangeArrowheads="1"/>
            </p:cNvSpPr>
            <p:nvPr/>
          </p:nvSpPr>
          <p:spPr bwMode="auto">
            <a:xfrm>
              <a:off x="637" y="3705"/>
              <a:ext cx="743" cy="164"/>
            </a:xfrm>
            <a:prstGeom prst="rect">
              <a:avLst/>
            </a:prstGeom>
            <a:noFill/>
            <a:ln w="9525">
              <a:noFill/>
              <a:miter lim="800000"/>
              <a:headEnd/>
              <a:tailEnd/>
            </a:ln>
          </p:spPr>
          <p:txBody>
            <a:bodyPr wrap="none" lIns="0" tIns="0" rIns="0" bIns="0">
              <a:spAutoFit/>
            </a:bodyPr>
            <a:lstStyle/>
            <a:p>
              <a:pPr marL="533400" indent="-533400">
                <a:spcBef>
                  <a:spcPct val="20000"/>
                </a:spcBef>
              </a:pPr>
              <a:r>
                <a:rPr lang="en-US" sz="1600"/>
                <a:t>Dependent</a:t>
              </a:r>
              <a:endParaRPr lang="en-US" sz="3200"/>
            </a:p>
          </p:txBody>
        </p:sp>
        <p:sp>
          <p:nvSpPr>
            <p:cNvPr id="33857" name="Rectangle 65"/>
            <p:cNvSpPr>
              <a:spLocks noChangeArrowheads="1"/>
            </p:cNvSpPr>
            <p:nvPr/>
          </p:nvSpPr>
          <p:spPr bwMode="auto">
            <a:xfrm>
              <a:off x="3485" y="3909"/>
              <a:ext cx="981" cy="185"/>
            </a:xfrm>
            <a:prstGeom prst="rect">
              <a:avLst/>
            </a:prstGeom>
            <a:solidFill>
              <a:srgbClr val="FFFFFF"/>
            </a:solidFill>
            <a:ln w="11113">
              <a:solidFill>
                <a:srgbClr val="000000"/>
              </a:solidFill>
              <a:miter lim="800000"/>
              <a:headEnd/>
              <a:tailEnd/>
            </a:ln>
          </p:spPr>
          <p:txBody>
            <a:bodyPr/>
            <a:lstStyle/>
            <a:p>
              <a:endParaRPr lang="en-US"/>
            </a:p>
          </p:txBody>
        </p:sp>
        <p:sp>
          <p:nvSpPr>
            <p:cNvPr id="33858" name="Rectangle 66"/>
            <p:cNvSpPr>
              <a:spLocks noChangeArrowheads="1"/>
            </p:cNvSpPr>
            <p:nvPr/>
          </p:nvSpPr>
          <p:spPr bwMode="auto">
            <a:xfrm>
              <a:off x="3634" y="3922"/>
              <a:ext cx="772" cy="164"/>
            </a:xfrm>
            <a:prstGeom prst="rect">
              <a:avLst/>
            </a:prstGeom>
            <a:noFill/>
            <a:ln w="9525">
              <a:noFill/>
              <a:miter lim="800000"/>
              <a:headEnd/>
              <a:tailEnd/>
            </a:ln>
          </p:spPr>
          <p:txBody>
            <a:bodyPr wrap="none" lIns="0" tIns="0" rIns="0" bIns="0">
              <a:spAutoFit/>
            </a:bodyPr>
            <a:lstStyle/>
            <a:p>
              <a:pPr marL="533400" indent="-533400">
                <a:spcBef>
                  <a:spcPct val="20000"/>
                </a:spcBef>
              </a:pPr>
              <a:r>
                <a:rPr lang="en-US" sz="1600"/>
                <a:t>Relationship</a:t>
              </a:r>
              <a:endParaRPr lang="en-US" sz="3200"/>
            </a:p>
          </p:txBody>
        </p:sp>
        <p:sp>
          <p:nvSpPr>
            <p:cNvPr id="33859" name="Line 67"/>
            <p:cNvSpPr>
              <a:spLocks noChangeShapeType="1"/>
            </p:cNvSpPr>
            <p:nvPr/>
          </p:nvSpPr>
          <p:spPr bwMode="auto">
            <a:xfrm flipV="1">
              <a:off x="1583" y="2958"/>
              <a:ext cx="1" cy="303"/>
            </a:xfrm>
            <a:prstGeom prst="line">
              <a:avLst/>
            </a:prstGeom>
            <a:noFill/>
            <a:ln w="11113">
              <a:solidFill>
                <a:srgbClr val="000000"/>
              </a:solidFill>
              <a:round/>
              <a:headEnd/>
              <a:tailEnd/>
            </a:ln>
          </p:spPr>
          <p:txBody>
            <a:bodyPr/>
            <a:lstStyle/>
            <a:p>
              <a:endParaRPr lang="en-US"/>
            </a:p>
          </p:txBody>
        </p:sp>
        <p:sp>
          <p:nvSpPr>
            <p:cNvPr id="33860" name="Freeform 68"/>
            <p:cNvSpPr>
              <a:spLocks/>
            </p:cNvSpPr>
            <p:nvPr/>
          </p:nvSpPr>
          <p:spPr bwMode="auto">
            <a:xfrm>
              <a:off x="1551" y="2862"/>
              <a:ext cx="66" cy="104"/>
            </a:xfrm>
            <a:custGeom>
              <a:avLst/>
              <a:gdLst>
                <a:gd name="T0" fmla="*/ 0 w 66"/>
                <a:gd name="T1" fmla="*/ 104 h 104"/>
                <a:gd name="T2" fmla="*/ 32 w 66"/>
                <a:gd name="T3" fmla="*/ 0 h 104"/>
                <a:gd name="T4" fmla="*/ 66 w 66"/>
                <a:gd name="T5" fmla="*/ 104 h 104"/>
                <a:gd name="T6" fmla="*/ 0 w 66"/>
                <a:gd name="T7" fmla="*/ 104 h 104"/>
                <a:gd name="T8" fmla="*/ 0 60000 65536"/>
                <a:gd name="T9" fmla="*/ 0 60000 65536"/>
                <a:gd name="T10" fmla="*/ 0 60000 65536"/>
                <a:gd name="T11" fmla="*/ 0 60000 65536"/>
                <a:gd name="T12" fmla="*/ 0 w 66"/>
                <a:gd name="T13" fmla="*/ 0 h 104"/>
                <a:gd name="T14" fmla="*/ 66 w 66"/>
                <a:gd name="T15" fmla="*/ 104 h 104"/>
              </a:gdLst>
              <a:ahLst/>
              <a:cxnLst>
                <a:cxn ang="T8">
                  <a:pos x="T0" y="T1"/>
                </a:cxn>
                <a:cxn ang="T9">
                  <a:pos x="T2" y="T3"/>
                </a:cxn>
                <a:cxn ang="T10">
                  <a:pos x="T4" y="T5"/>
                </a:cxn>
                <a:cxn ang="T11">
                  <a:pos x="T6" y="T7"/>
                </a:cxn>
              </a:cxnLst>
              <a:rect l="T12" t="T13" r="T14" b="T15"/>
              <a:pathLst>
                <a:path w="66" h="104">
                  <a:moveTo>
                    <a:pt x="0" y="104"/>
                  </a:moveTo>
                  <a:lnTo>
                    <a:pt x="32" y="0"/>
                  </a:lnTo>
                  <a:lnTo>
                    <a:pt x="66" y="104"/>
                  </a:lnTo>
                  <a:lnTo>
                    <a:pt x="0" y="104"/>
                  </a:lnTo>
                  <a:close/>
                </a:path>
              </a:pathLst>
            </a:custGeom>
            <a:solidFill>
              <a:srgbClr val="000000"/>
            </a:solidFill>
            <a:ln w="9525">
              <a:noFill/>
              <a:round/>
              <a:headEnd/>
              <a:tailEnd/>
            </a:ln>
          </p:spPr>
          <p:txBody>
            <a:bodyPr/>
            <a:lstStyle/>
            <a:p>
              <a:endParaRPr lang="en-US"/>
            </a:p>
          </p:txBody>
        </p:sp>
        <p:sp>
          <p:nvSpPr>
            <p:cNvPr id="33861" name="Freeform 69"/>
            <p:cNvSpPr>
              <a:spLocks/>
            </p:cNvSpPr>
            <p:nvPr/>
          </p:nvSpPr>
          <p:spPr bwMode="auto">
            <a:xfrm>
              <a:off x="273" y="701"/>
              <a:ext cx="2017" cy="3333"/>
            </a:xfrm>
            <a:custGeom>
              <a:avLst/>
              <a:gdLst>
                <a:gd name="T0" fmla="*/ 347 w 2017"/>
                <a:gd name="T1" fmla="*/ 3333 h 3333"/>
                <a:gd name="T2" fmla="*/ 0 w 2017"/>
                <a:gd name="T3" fmla="*/ 3333 h 3333"/>
                <a:gd name="T4" fmla="*/ 0 w 2017"/>
                <a:gd name="T5" fmla="*/ 0 h 3333"/>
                <a:gd name="T6" fmla="*/ 2017 w 2017"/>
                <a:gd name="T7" fmla="*/ 0 h 3333"/>
                <a:gd name="T8" fmla="*/ 2017 w 2017"/>
                <a:gd name="T9" fmla="*/ 149 h 3333"/>
                <a:gd name="T10" fmla="*/ 0 60000 65536"/>
                <a:gd name="T11" fmla="*/ 0 60000 65536"/>
                <a:gd name="T12" fmla="*/ 0 60000 65536"/>
                <a:gd name="T13" fmla="*/ 0 60000 65536"/>
                <a:gd name="T14" fmla="*/ 0 60000 65536"/>
                <a:gd name="T15" fmla="*/ 0 w 2017"/>
                <a:gd name="T16" fmla="*/ 0 h 3333"/>
                <a:gd name="T17" fmla="*/ 2017 w 2017"/>
                <a:gd name="T18" fmla="*/ 3333 h 3333"/>
              </a:gdLst>
              <a:ahLst/>
              <a:cxnLst>
                <a:cxn ang="T10">
                  <a:pos x="T0" y="T1"/>
                </a:cxn>
                <a:cxn ang="T11">
                  <a:pos x="T2" y="T3"/>
                </a:cxn>
                <a:cxn ang="T12">
                  <a:pos x="T4" y="T5"/>
                </a:cxn>
                <a:cxn ang="T13">
                  <a:pos x="T6" y="T7"/>
                </a:cxn>
                <a:cxn ang="T14">
                  <a:pos x="T8" y="T9"/>
                </a:cxn>
              </a:cxnLst>
              <a:rect l="T15" t="T16" r="T17" b="T18"/>
              <a:pathLst>
                <a:path w="2017" h="3333">
                  <a:moveTo>
                    <a:pt x="347" y="3333"/>
                  </a:moveTo>
                  <a:lnTo>
                    <a:pt x="0" y="3333"/>
                  </a:lnTo>
                  <a:lnTo>
                    <a:pt x="0" y="0"/>
                  </a:lnTo>
                  <a:lnTo>
                    <a:pt x="2017" y="0"/>
                  </a:lnTo>
                  <a:lnTo>
                    <a:pt x="2017" y="149"/>
                  </a:lnTo>
                </a:path>
              </a:pathLst>
            </a:custGeom>
            <a:noFill/>
            <a:ln w="11113">
              <a:solidFill>
                <a:srgbClr val="000000"/>
              </a:solidFill>
              <a:round/>
              <a:headEnd/>
              <a:tailEnd/>
            </a:ln>
          </p:spPr>
          <p:txBody>
            <a:bodyPr/>
            <a:lstStyle/>
            <a:p>
              <a:endParaRPr lang="en-US"/>
            </a:p>
          </p:txBody>
        </p:sp>
        <p:sp>
          <p:nvSpPr>
            <p:cNvPr id="33862" name="Freeform 70"/>
            <p:cNvSpPr>
              <a:spLocks/>
            </p:cNvSpPr>
            <p:nvPr/>
          </p:nvSpPr>
          <p:spPr bwMode="auto">
            <a:xfrm>
              <a:off x="2256" y="843"/>
              <a:ext cx="66" cy="107"/>
            </a:xfrm>
            <a:custGeom>
              <a:avLst/>
              <a:gdLst>
                <a:gd name="T0" fmla="*/ 66 w 66"/>
                <a:gd name="T1" fmla="*/ 0 h 107"/>
                <a:gd name="T2" fmla="*/ 34 w 66"/>
                <a:gd name="T3" fmla="*/ 107 h 107"/>
                <a:gd name="T4" fmla="*/ 0 w 66"/>
                <a:gd name="T5" fmla="*/ 0 h 107"/>
                <a:gd name="T6" fmla="*/ 66 w 66"/>
                <a:gd name="T7" fmla="*/ 0 h 107"/>
                <a:gd name="T8" fmla="*/ 0 60000 65536"/>
                <a:gd name="T9" fmla="*/ 0 60000 65536"/>
                <a:gd name="T10" fmla="*/ 0 60000 65536"/>
                <a:gd name="T11" fmla="*/ 0 60000 65536"/>
                <a:gd name="T12" fmla="*/ 0 w 66"/>
                <a:gd name="T13" fmla="*/ 0 h 107"/>
                <a:gd name="T14" fmla="*/ 66 w 66"/>
                <a:gd name="T15" fmla="*/ 107 h 107"/>
              </a:gdLst>
              <a:ahLst/>
              <a:cxnLst>
                <a:cxn ang="T8">
                  <a:pos x="T0" y="T1"/>
                </a:cxn>
                <a:cxn ang="T9">
                  <a:pos x="T2" y="T3"/>
                </a:cxn>
                <a:cxn ang="T10">
                  <a:pos x="T4" y="T5"/>
                </a:cxn>
                <a:cxn ang="T11">
                  <a:pos x="T6" y="T7"/>
                </a:cxn>
              </a:cxnLst>
              <a:rect l="T12" t="T13" r="T14" b="T15"/>
              <a:pathLst>
                <a:path w="66" h="107">
                  <a:moveTo>
                    <a:pt x="66" y="0"/>
                  </a:moveTo>
                  <a:lnTo>
                    <a:pt x="34" y="107"/>
                  </a:lnTo>
                  <a:lnTo>
                    <a:pt x="0" y="0"/>
                  </a:lnTo>
                  <a:lnTo>
                    <a:pt x="66" y="0"/>
                  </a:lnTo>
                  <a:close/>
                </a:path>
              </a:pathLst>
            </a:custGeom>
            <a:solidFill>
              <a:srgbClr val="000000"/>
            </a:solidFill>
            <a:ln w="9525">
              <a:noFill/>
              <a:round/>
              <a:headEnd/>
              <a:tailEnd/>
            </a:ln>
          </p:spPr>
          <p:txBody>
            <a:bodyPr/>
            <a:lstStyle/>
            <a:p>
              <a:endParaRPr lang="en-US"/>
            </a:p>
          </p:txBody>
        </p:sp>
        <p:sp>
          <p:nvSpPr>
            <p:cNvPr id="33863" name="Freeform 71"/>
            <p:cNvSpPr>
              <a:spLocks/>
            </p:cNvSpPr>
            <p:nvPr/>
          </p:nvSpPr>
          <p:spPr bwMode="auto">
            <a:xfrm>
              <a:off x="388" y="1253"/>
              <a:ext cx="1902" cy="2069"/>
            </a:xfrm>
            <a:custGeom>
              <a:avLst/>
              <a:gdLst>
                <a:gd name="T0" fmla="*/ 232 w 1902"/>
                <a:gd name="T1" fmla="*/ 2160 h 2160"/>
                <a:gd name="T2" fmla="*/ 0 w 1902"/>
                <a:gd name="T3" fmla="*/ 2160 h 2160"/>
                <a:gd name="T4" fmla="*/ 0 w 1902"/>
                <a:gd name="T5" fmla="*/ 60 h 2160"/>
                <a:gd name="T6" fmla="*/ 1902 w 1902"/>
                <a:gd name="T7" fmla="*/ 60 h 2160"/>
                <a:gd name="T8" fmla="*/ 1902 w 1902"/>
                <a:gd name="T9" fmla="*/ 0 h 2160"/>
                <a:gd name="T10" fmla="*/ 0 60000 65536"/>
                <a:gd name="T11" fmla="*/ 0 60000 65536"/>
                <a:gd name="T12" fmla="*/ 0 60000 65536"/>
                <a:gd name="T13" fmla="*/ 0 60000 65536"/>
                <a:gd name="T14" fmla="*/ 0 60000 65536"/>
                <a:gd name="T15" fmla="*/ 0 w 1902"/>
                <a:gd name="T16" fmla="*/ 0 h 2160"/>
                <a:gd name="T17" fmla="*/ 1902 w 1902"/>
                <a:gd name="T18" fmla="*/ 2160 h 2160"/>
              </a:gdLst>
              <a:ahLst/>
              <a:cxnLst>
                <a:cxn ang="T10">
                  <a:pos x="T0" y="T1"/>
                </a:cxn>
                <a:cxn ang="T11">
                  <a:pos x="T2" y="T3"/>
                </a:cxn>
                <a:cxn ang="T12">
                  <a:pos x="T4" y="T5"/>
                </a:cxn>
                <a:cxn ang="T13">
                  <a:pos x="T6" y="T7"/>
                </a:cxn>
                <a:cxn ang="T14">
                  <a:pos x="T8" y="T9"/>
                </a:cxn>
              </a:cxnLst>
              <a:rect l="T15" t="T16" r="T17" b="T18"/>
              <a:pathLst>
                <a:path w="1902" h="2160">
                  <a:moveTo>
                    <a:pt x="232" y="2160"/>
                  </a:moveTo>
                  <a:lnTo>
                    <a:pt x="0" y="2160"/>
                  </a:lnTo>
                  <a:lnTo>
                    <a:pt x="0" y="60"/>
                  </a:lnTo>
                  <a:lnTo>
                    <a:pt x="1902" y="60"/>
                  </a:lnTo>
                  <a:lnTo>
                    <a:pt x="1902" y="0"/>
                  </a:lnTo>
                </a:path>
              </a:pathLst>
            </a:custGeom>
            <a:noFill/>
            <a:ln w="11113">
              <a:solidFill>
                <a:srgbClr val="000000"/>
              </a:solidFill>
              <a:round/>
              <a:headEnd/>
              <a:tailEnd/>
            </a:ln>
          </p:spPr>
          <p:txBody>
            <a:bodyPr/>
            <a:lstStyle/>
            <a:p>
              <a:endParaRPr lang="en-US"/>
            </a:p>
          </p:txBody>
        </p:sp>
        <p:sp>
          <p:nvSpPr>
            <p:cNvPr id="33864" name="Freeform 72"/>
            <p:cNvSpPr>
              <a:spLocks/>
            </p:cNvSpPr>
            <p:nvPr/>
          </p:nvSpPr>
          <p:spPr bwMode="auto">
            <a:xfrm>
              <a:off x="2256" y="1164"/>
              <a:ext cx="66" cy="107"/>
            </a:xfrm>
            <a:custGeom>
              <a:avLst/>
              <a:gdLst>
                <a:gd name="T0" fmla="*/ 0 w 66"/>
                <a:gd name="T1" fmla="*/ 107 h 107"/>
                <a:gd name="T2" fmla="*/ 34 w 66"/>
                <a:gd name="T3" fmla="*/ 0 h 107"/>
                <a:gd name="T4" fmla="*/ 66 w 66"/>
                <a:gd name="T5" fmla="*/ 107 h 107"/>
                <a:gd name="T6" fmla="*/ 0 w 66"/>
                <a:gd name="T7" fmla="*/ 107 h 107"/>
                <a:gd name="T8" fmla="*/ 0 60000 65536"/>
                <a:gd name="T9" fmla="*/ 0 60000 65536"/>
                <a:gd name="T10" fmla="*/ 0 60000 65536"/>
                <a:gd name="T11" fmla="*/ 0 60000 65536"/>
                <a:gd name="T12" fmla="*/ 0 w 66"/>
                <a:gd name="T13" fmla="*/ 0 h 107"/>
                <a:gd name="T14" fmla="*/ 66 w 66"/>
                <a:gd name="T15" fmla="*/ 107 h 107"/>
              </a:gdLst>
              <a:ahLst/>
              <a:cxnLst>
                <a:cxn ang="T8">
                  <a:pos x="T0" y="T1"/>
                </a:cxn>
                <a:cxn ang="T9">
                  <a:pos x="T2" y="T3"/>
                </a:cxn>
                <a:cxn ang="T10">
                  <a:pos x="T4" y="T5"/>
                </a:cxn>
                <a:cxn ang="T11">
                  <a:pos x="T6" y="T7"/>
                </a:cxn>
              </a:cxnLst>
              <a:rect l="T12" t="T13" r="T14" b="T15"/>
              <a:pathLst>
                <a:path w="66" h="107">
                  <a:moveTo>
                    <a:pt x="0" y="107"/>
                  </a:moveTo>
                  <a:lnTo>
                    <a:pt x="34" y="0"/>
                  </a:lnTo>
                  <a:lnTo>
                    <a:pt x="66" y="107"/>
                  </a:lnTo>
                  <a:lnTo>
                    <a:pt x="0" y="107"/>
                  </a:lnTo>
                  <a:close/>
                </a:path>
              </a:pathLst>
            </a:custGeom>
            <a:solidFill>
              <a:srgbClr val="000000"/>
            </a:solidFill>
            <a:ln w="9525">
              <a:noFill/>
              <a:round/>
              <a:headEnd/>
              <a:tailEnd/>
            </a:ln>
          </p:spPr>
          <p:txBody>
            <a:bodyPr/>
            <a:lstStyle/>
            <a:p>
              <a:endParaRPr lang="en-US"/>
            </a:p>
          </p:txBody>
        </p:sp>
        <p:sp>
          <p:nvSpPr>
            <p:cNvPr id="33865" name="Freeform 73"/>
            <p:cNvSpPr>
              <a:spLocks/>
            </p:cNvSpPr>
            <p:nvPr/>
          </p:nvSpPr>
          <p:spPr bwMode="auto">
            <a:xfrm>
              <a:off x="1483" y="1785"/>
              <a:ext cx="1239" cy="922"/>
            </a:xfrm>
            <a:custGeom>
              <a:avLst/>
              <a:gdLst>
                <a:gd name="T0" fmla="*/ 1239 w 1239"/>
                <a:gd name="T1" fmla="*/ 922 h 922"/>
                <a:gd name="T2" fmla="*/ 1239 w 1239"/>
                <a:gd name="T3" fmla="*/ 89 h 922"/>
                <a:gd name="T4" fmla="*/ 0 w 1239"/>
                <a:gd name="T5" fmla="*/ 89 h 922"/>
                <a:gd name="T6" fmla="*/ 0 w 1239"/>
                <a:gd name="T7" fmla="*/ 0 h 922"/>
                <a:gd name="T8" fmla="*/ 0 60000 65536"/>
                <a:gd name="T9" fmla="*/ 0 60000 65536"/>
                <a:gd name="T10" fmla="*/ 0 60000 65536"/>
                <a:gd name="T11" fmla="*/ 0 60000 65536"/>
                <a:gd name="T12" fmla="*/ 0 w 1239"/>
                <a:gd name="T13" fmla="*/ 0 h 922"/>
                <a:gd name="T14" fmla="*/ 1239 w 1239"/>
                <a:gd name="T15" fmla="*/ 922 h 922"/>
              </a:gdLst>
              <a:ahLst/>
              <a:cxnLst>
                <a:cxn ang="T8">
                  <a:pos x="T0" y="T1"/>
                </a:cxn>
                <a:cxn ang="T9">
                  <a:pos x="T2" y="T3"/>
                </a:cxn>
                <a:cxn ang="T10">
                  <a:pos x="T4" y="T5"/>
                </a:cxn>
                <a:cxn ang="T11">
                  <a:pos x="T6" y="T7"/>
                </a:cxn>
              </a:cxnLst>
              <a:rect l="T12" t="T13" r="T14" b="T15"/>
              <a:pathLst>
                <a:path w="1239" h="922">
                  <a:moveTo>
                    <a:pt x="1239" y="922"/>
                  </a:moveTo>
                  <a:lnTo>
                    <a:pt x="1239" y="89"/>
                  </a:lnTo>
                  <a:lnTo>
                    <a:pt x="0" y="89"/>
                  </a:lnTo>
                  <a:lnTo>
                    <a:pt x="0" y="0"/>
                  </a:lnTo>
                </a:path>
              </a:pathLst>
            </a:custGeom>
            <a:noFill/>
            <a:ln w="11113">
              <a:solidFill>
                <a:srgbClr val="000000"/>
              </a:solidFill>
              <a:round/>
              <a:headEnd/>
              <a:tailEnd/>
            </a:ln>
          </p:spPr>
          <p:txBody>
            <a:bodyPr/>
            <a:lstStyle/>
            <a:p>
              <a:endParaRPr lang="en-US"/>
            </a:p>
          </p:txBody>
        </p:sp>
        <p:sp>
          <p:nvSpPr>
            <p:cNvPr id="33866" name="Freeform 74"/>
            <p:cNvSpPr>
              <a:spLocks/>
            </p:cNvSpPr>
            <p:nvPr/>
          </p:nvSpPr>
          <p:spPr bwMode="auto">
            <a:xfrm>
              <a:off x="1451" y="1689"/>
              <a:ext cx="66" cy="107"/>
            </a:xfrm>
            <a:custGeom>
              <a:avLst/>
              <a:gdLst>
                <a:gd name="T0" fmla="*/ 0 w 66"/>
                <a:gd name="T1" fmla="*/ 107 h 107"/>
                <a:gd name="T2" fmla="*/ 32 w 66"/>
                <a:gd name="T3" fmla="*/ 0 h 107"/>
                <a:gd name="T4" fmla="*/ 66 w 66"/>
                <a:gd name="T5" fmla="*/ 107 h 107"/>
                <a:gd name="T6" fmla="*/ 0 w 66"/>
                <a:gd name="T7" fmla="*/ 107 h 107"/>
                <a:gd name="T8" fmla="*/ 0 60000 65536"/>
                <a:gd name="T9" fmla="*/ 0 60000 65536"/>
                <a:gd name="T10" fmla="*/ 0 60000 65536"/>
                <a:gd name="T11" fmla="*/ 0 60000 65536"/>
                <a:gd name="T12" fmla="*/ 0 w 66"/>
                <a:gd name="T13" fmla="*/ 0 h 107"/>
                <a:gd name="T14" fmla="*/ 66 w 66"/>
                <a:gd name="T15" fmla="*/ 107 h 107"/>
              </a:gdLst>
              <a:ahLst/>
              <a:cxnLst>
                <a:cxn ang="T8">
                  <a:pos x="T0" y="T1"/>
                </a:cxn>
                <a:cxn ang="T9">
                  <a:pos x="T2" y="T3"/>
                </a:cxn>
                <a:cxn ang="T10">
                  <a:pos x="T4" y="T5"/>
                </a:cxn>
                <a:cxn ang="T11">
                  <a:pos x="T6" y="T7"/>
                </a:cxn>
              </a:cxnLst>
              <a:rect l="T12" t="T13" r="T14" b="T15"/>
              <a:pathLst>
                <a:path w="66" h="107">
                  <a:moveTo>
                    <a:pt x="0" y="107"/>
                  </a:moveTo>
                  <a:lnTo>
                    <a:pt x="32" y="0"/>
                  </a:lnTo>
                  <a:lnTo>
                    <a:pt x="66" y="107"/>
                  </a:lnTo>
                  <a:lnTo>
                    <a:pt x="0" y="107"/>
                  </a:lnTo>
                  <a:close/>
                </a:path>
              </a:pathLst>
            </a:custGeom>
            <a:solidFill>
              <a:srgbClr val="000000"/>
            </a:solidFill>
            <a:ln w="9525">
              <a:noFill/>
              <a:round/>
              <a:headEnd/>
              <a:tailEnd/>
            </a:ln>
          </p:spPr>
          <p:txBody>
            <a:bodyPr/>
            <a:lstStyle/>
            <a:p>
              <a:endParaRPr lang="en-US"/>
            </a:p>
          </p:txBody>
        </p:sp>
        <p:sp>
          <p:nvSpPr>
            <p:cNvPr id="33867" name="Freeform 75"/>
            <p:cNvSpPr>
              <a:spLocks/>
            </p:cNvSpPr>
            <p:nvPr/>
          </p:nvSpPr>
          <p:spPr bwMode="auto">
            <a:xfrm>
              <a:off x="476" y="1888"/>
              <a:ext cx="877" cy="318"/>
            </a:xfrm>
            <a:custGeom>
              <a:avLst/>
              <a:gdLst>
                <a:gd name="T0" fmla="*/ 0 w 922"/>
                <a:gd name="T1" fmla="*/ 378 h 378"/>
                <a:gd name="T2" fmla="*/ 0 w 922"/>
                <a:gd name="T3" fmla="*/ 13 h 378"/>
                <a:gd name="T4" fmla="*/ 922 w 922"/>
                <a:gd name="T5" fmla="*/ 13 h 378"/>
                <a:gd name="T6" fmla="*/ 922 w 922"/>
                <a:gd name="T7" fmla="*/ 0 h 378"/>
                <a:gd name="T8" fmla="*/ 0 60000 65536"/>
                <a:gd name="T9" fmla="*/ 0 60000 65536"/>
                <a:gd name="T10" fmla="*/ 0 60000 65536"/>
                <a:gd name="T11" fmla="*/ 0 60000 65536"/>
                <a:gd name="T12" fmla="*/ 0 w 922"/>
                <a:gd name="T13" fmla="*/ 0 h 378"/>
                <a:gd name="T14" fmla="*/ 922 w 922"/>
                <a:gd name="T15" fmla="*/ 378 h 378"/>
              </a:gdLst>
              <a:ahLst/>
              <a:cxnLst>
                <a:cxn ang="T8">
                  <a:pos x="T0" y="T1"/>
                </a:cxn>
                <a:cxn ang="T9">
                  <a:pos x="T2" y="T3"/>
                </a:cxn>
                <a:cxn ang="T10">
                  <a:pos x="T4" y="T5"/>
                </a:cxn>
                <a:cxn ang="T11">
                  <a:pos x="T6" y="T7"/>
                </a:cxn>
              </a:cxnLst>
              <a:rect l="T12" t="T13" r="T14" b="T15"/>
              <a:pathLst>
                <a:path w="922" h="378">
                  <a:moveTo>
                    <a:pt x="0" y="378"/>
                  </a:moveTo>
                  <a:lnTo>
                    <a:pt x="0" y="13"/>
                  </a:lnTo>
                  <a:lnTo>
                    <a:pt x="922" y="13"/>
                  </a:lnTo>
                  <a:lnTo>
                    <a:pt x="922" y="0"/>
                  </a:lnTo>
                </a:path>
              </a:pathLst>
            </a:custGeom>
            <a:noFill/>
            <a:ln w="11113">
              <a:solidFill>
                <a:srgbClr val="000000"/>
              </a:solidFill>
              <a:round/>
              <a:headEnd/>
              <a:tailEnd/>
            </a:ln>
          </p:spPr>
          <p:txBody>
            <a:bodyPr/>
            <a:lstStyle/>
            <a:p>
              <a:endParaRPr lang="en-US"/>
            </a:p>
          </p:txBody>
        </p:sp>
        <p:sp>
          <p:nvSpPr>
            <p:cNvPr id="33868" name="Freeform 76"/>
            <p:cNvSpPr>
              <a:spLocks/>
            </p:cNvSpPr>
            <p:nvPr/>
          </p:nvSpPr>
          <p:spPr bwMode="auto">
            <a:xfrm>
              <a:off x="1317" y="1690"/>
              <a:ext cx="66" cy="107"/>
            </a:xfrm>
            <a:custGeom>
              <a:avLst/>
              <a:gdLst>
                <a:gd name="T0" fmla="*/ 0 w 66"/>
                <a:gd name="T1" fmla="*/ 107 h 107"/>
                <a:gd name="T2" fmla="*/ 32 w 66"/>
                <a:gd name="T3" fmla="*/ 0 h 107"/>
                <a:gd name="T4" fmla="*/ 66 w 66"/>
                <a:gd name="T5" fmla="*/ 107 h 107"/>
                <a:gd name="T6" fmla="*/ 0 w 66"/>
                <a:gd name="T7" fmla="*/ 107 h 107"/>
                <a:gd name="T8" fmla="*/ 0 60000 65536"/>
                <a:gd name="T9" fmla="*/ 0 60000 65536"/>
                <a:gd name="T10" fmla="*/ 0 60000 65536"/>
                <a:gd name="T11" fmla="*/ 0 60000 65536"/>
                <a:gd name="T12" fmla="*/ 0 w 66"/>
                <a:gd name="T13" fmla="*/ 0 h 107"/>
                <a:gd name="T14" fmla="*/ 66 w 66"/>
                <a:gd name="T15" fmla="*/ 107 h 107"/>
              </a:gdLst>
              <a:ahLst/>
              <a:cxnLst>
                <a:cxn ang="T8">
                  <a:pos x="T0" y="T1"/>
                </a:cxn>
                <a:cxn ang="T9">
                  <a:pos x="T2" y="T3"/>
                </a:cxn>
                <a:cxn ang="T10">
                  <a:pos x="T4" y="T5"/>
                </a:cxn>
                <a:cxn ang="T11">
                  <a:pos x="T6" y="T7"/>
                </a:cxn>
              </a:cxnLst>
              <a:rect l="T12" t="T13" r="T14" b="T15"/>
              <a:pathLst>
                <a:path w="66" h="107">
                  <a:moveTo>
                    <a:pt x="0" y="107"/>
                  </a:moveTo>
                  <a:lnTo>
                    <a:pt x="32" y="0"/>
                  </a:lnTo>
                  <a:lnTo>
                    <a:pt x="66" y="107"/>
                  </a:lnTo>
                  <a:lnTo>
                    <a:pt x="0" y="107"/>
                  </a:lnTo>
                  <a:close/>
                </a:path>
              </a:pathLst>
            </a:custGeom>
            <a:solidFill>
              <a:srgbClr val="000000"/>
            </a:solidFill>
            <a:ln w="9525">
              <a:noFill/>
              <a:round/>
              <a:headEnd/>
              <a:tailEnd/>
            </a:ln>
          </p:spPr>
          <p:txBody>
            <a:bodyPr/>
            <a:lstStyle/>
            <a:p>
              <a:endParaRPr lang="en-US"/>
            </a:p>
          </p:txBody>
        </p:sp>
        <p:sp>
          <p:nvSpPr>
            <p:cNvPr id="33869" name="Line 77"/>
            <p:cNvSpPr>
              <a:spLocks noChangeShapeType="1"/>
            </p:cNvSpPr>
            <p:nvPr/>
          </p:nvSpPr>
          <p:spPr bwMode="auto">
            <a:xfrm flipV="1">
              <a:off x="2199" y="1260"/>
              <a:ext cx="1" cy="275"/>
            </a:xfrm>
            <a:prstGeom prst="line">
              <a:avLst/>
            </a:prstGeom>
            <a:noFill/>
            <a:ln w="11113">
              <a:solidFill>
                <a:srgbClr val="000000"/>
              </a:solidFill>
              <a:round/>
              <a:headEnd/>
              <a:tailEnd/>
            </a:ln>
          </p:spPr>
          <p:txBody>
            <a:bodyPr/>
            <a:lstStyle/>
            <a:p>
              <a:endParaRPr lang="en-US"/>
            </a:p>
          </p:txBody>
        </p:sp>
        <p:sp>
          <p:nvSpPr>
            <p:cNvPr id="33870" name="Freeform 78"/>
            <p:cNvSpPr>
              <a:spLocks/>
            </p:cNvSpPr>
            <p:nvPr/>
          </p:nvSpPr>
          <p:spPr bwMode="auto">
            <a:xfrm>
              <a:off x="2171" y="1164"/>
              <a:ext cx="66" cy="107"/>
            </a:xfrm>
            <a:custGeom>
              <a:avLst/>
              <a:gdLst>
                <a:gd name="T0" fmla="*/ 0 w 66"/>
                <a:gd name="T1" fmla="*/ 107 h 107"/>
                <a:gd name="T2" fmla="*/ 31 w 66"/>
                <a:gd name="T3" fmla="*/ 0 h 107"/>
                <a:gd name="T4" fmla="*/ 66 w 66"/>
                <a:gd name="T5" fmla="*/ 107 h 107"/>
                <a:gd name="T6" fmla="*/ 0 w 66"/>
                <a:gd name="T7" fmla="*/ 107 h 107"/>
                <a:gd name="T8" fmla="*/ 0 60000 65536"/>
                <a:gd name="T9" fmla="*/ 0 60000 65536"/>
                <a:gd name="T10" fmla="*/ 0 60000 65536"/>
                <a:gd name="T11" fmla="*/ 0 60000 65536"/>
                <a:gd name="T12" fmla="*/ 0 w 66"/>
                <a:gd name="T13" fmla="*/ 0 h 107"/>
                <a:gd name="T14" fmla="*/ 66 w 66"/>
                <a:gd name="T15" fmla="*/ 107 h 107"/>
              </a:gdLst>
              <a:ahLst/>
              <a:cxnLst>
                <a:cxn ang="T8">
                  <a:pos x="T0" y="T1"/>
                </a:cxn>
                <a:cxn ang="T9">
                  <a:pos x="T2" y="T3"/>
                </a:cxn>
                <a:cxn ang="T10">
                  <a:pos x="T4" y="T5"/>
                </a:cxn>
                <a:cxn ang="T11">
                  <a:pos x="T6" y="T7"/>
                </a:cxn>
              </a:cxnLst>
              <a:rect l="T12" t="T13" r="T14" b="T15"/>
              <a:pathLst>
                <a:path w="66" h="107">
                  <a:moveTo>
                    <a:pt x="0" y="107"/>
                  </a:moveTo>
                  <a:lnTo>
                    <a:pt x="31" y="0"/>
                  </a:lnTo>
                  <a:lnTo>
                    <a:pt x="66" y="107"/>
                  </a:lnTo>
                  <a:lnTo>
                    <a:pt x="0" y="107"/>
                  </a:lnTo>
                  <a:close/>
                </a:path>
              </a:pathLst>
            </a:custGeom>
            <a:solidFill>
              <a:srgbClr val="000000"/>
            </a:solidFill>
            <a:ln w="9525">
              <a:noFill/>
              <a:round/>
              <a:headEnd/>
              <a:tailEnd/>
            </a:ln>
          </p:spPr>
          <p:txBody>
            <a:bodyPr/>
            <a:lstStyle/>
            <a:p>
              <a:endParaRPr lang="en-US"/>
            </a:p>
          </p:txBody>
        </p:sp>
        <p:sp>
          <p:nvSpPr>
            <p:cNvPr id="33871" name="Freeform 79"/>
            <p:cNvSpPr>
              <a:spLocks/>
            </p:cNvSpPr>
            <p:nvPr/>
          </p:nvSpPr>
          <p:spPr bwMode="auto">
            <a:xfrm>
              <a:off x="1627" y="1178"/>
              <a:ext cx="3746" cy="211"/>
            </a:xfrm>
            <a:custGeom>
              <a:avLst/>
              <a:gdLst>
                <a:gd name="T0" fmla="*/ 3746 w 3746"/>
                <a:gd name="T1" fmla="*/ 0 h 211"/>
                <a:gd name="T2" fmla="*/ 3746 w 3746"/>
                <a:gd name="T3" fmla="*/ 154 h 211"/>
                <a:gd name="T4" fmla="*/ 0 w 3746"/>
                <a:gd name="T5" fmla="*/ 154 h 211"/>
                <a:gd name="T6" fmla="*/ 0 w 3746"/>
                <a:gd name="T7" fmla="*/ 211 h 211"/>
                <a:gd name="T8" fmla="*/ 0 60000 65536"/>
                <a:gd name="T9" fmla="*/ 0 60000 65536"/>
                <a:gd name="T10" fmla="*/ 0 60000 65536"/>
                <a:gd name="T11" fmla="*/ 0 60000 65536"/>
                <a:gd name="T12" fmla="*/ 0 w 3746"/>
                <a:gd name="T13" fmla="*/ 0 h 211"/>
                <a:gd name="T14" fmla="*/ 3746 w 3746"/>
                <a:gd name="T15" fmla="*/ 211 h 211"/>
              </a:gdLst>
              <a:ahLst/>
              <a:cxnLst>
                <a:cxn ang="T8">
                  <a:pos x="T0" y="T1"/>
                </a:cxn>
                <a:cxn ang="T9">
                  <a:pos x="T2" y="T3"/>
                </a:cxn>
                <a:cxn ang="T10">
                  <a:pos x="T4" y="T5"/>
                </a:cxn>
                <a:cxn ang="T11">
                  <a:pos x="T6" y="T7"/>
                </a:cxn>
              </a:cxnLst>
              <a:rect l="T12" t="T13" r="T14" b="T15"/>
              <a:pathLst>
                <a:path w="3746" h="211">
                  <a:moveTo>
                    <a:pt x="3746" y="0"/>
                  </a:moveTo>
                  <a:lnTo>
                    <a:pt x="3746" y="154"/>
                  </a:lnTo>
                  <a:lnTo>
                    <a:pt x="0" y="154"/>
                  </a:lnTo>
                  <a:lnTo>
                    <a:pt x="0" y="211"/>
                  </a:lnTo>
                </a:path>
              </a:pathLst>
            </a:custGeom>
            <a:noFill/>
            <a:ln w="11113">
              <a:solidFill>
                <a:srgbClr val="000000"/>
              </a:solidFill>
              <a:round/>
              <a:headEnd/>
              <a:tailEnd/>
            </a:ln>
          </p:spPr>
          <p:txBody>
            <a:bodyPr/>
            <a:lstStyle/>
            <a:p>
              <a:endParaRPr lang="en-US"/>
            </a:p>
          </p:txBody>
        </p:sp>
        <p:sp>
          <p:nvSpPr>
            <p:cNvPr id="33872" name="Freeform 80"/>
            <p:cNvSpPr>
              <a:spLocks/>
            </p:cNvSpPr>
            <p:nvPr/>
          </p:nvSpPr>
          <p:spPr bwMode="auto">
            <a:xfrm>
              <a:off x="1595" y="1368"/>
              <a:ext cx="66" cy="104"/>
            </a:xfrm>
            <a:custGeom>
              <a:avLst/>
              <a:gdLst>
                <a:gd name="T0" fmla="*/ 66 w 66"/>
                <a:gd name="T1" fmla="*/ 0 h 104"/>
                <a:gd name="T2" fmla="*/ 32 w 66"/>
                <a:gd name="T3" fmla="*/ 104 h 104"/>
                <a:gd name="T4" fmla="*/ 0 w 66"/>
                <a:gd name="T5" fmla="*/ 0 h 104"/>
                <a:gd name="T6" fmla="*/ 66 w 66"/>
                <a:gd name="T7" fmla="*/ 0 h 104"/>
                <a:gd name="T8" fmla="*/ 0 60000 65536"/>
                <a:gd name="T9" fmla="*/ 0 60000 65536"/>
                <a:gd name="T10" fmla="*/ 0 60000 65536"/>
                <a:gd name="T11" fmla="*/ 0 60000 65536"/>
                <a:gd name="T12" fmla="*/ 0 w 66"/>
                <a:gd name="T13" fmla="*/ 0 h 104"/>
                <a:gd name="T14" fmla="*/ 66 w 66"/>
                <a:gd name="T15" fmla="*/ 104 h 104"/>
              </a:gdLst>
              <a:ahLst/>
              <a:cxnLst>
                <a:cxn ang="T8">
                  <a:pos x="T0" y="T1"/>
                </a:cxn>
                <a:cxn ang="T9">
                  <a:pos x="T2" y="T3"/>
                </a:cxn>
                <a:cxn ang="T10">
                  <a:pos x="T4" y="T5"/>
                </a:cxn>
                <a:cxn ang="T11">
                  <a:pos x="T6" y="T7"/>
                </a:cxn>
              </a:cxnLst>
              <a:rect l="T12" t="T13" r="T14" b="T15"/>
              <a:pathLst>
                <a:path w="66" h="104">
                  <a:moveTo>
                    <a:pt x="66" y="0"/>
                  </a:moveTo>
                  <a:lnTo>
                    <a:pt x="32" y="104"/>
                  </a:lnTo>
                  <a:lnTo>
                    <a:pt x="0" y="0"/>
                  </a:lnTo>
                  <a:lnTo>
                    <a:pt x="66" y="0"/>
                  </a:lnTo>
                  <a:close/>
                </a:path>
              </a:pathLst>
            </a:custGeom>
            <a:solidFill>
              <a:srgbClr val="000000"/>
            </a:solidFill>
            <a:ln w="9525">
              <a:noFill/>
              <a:round/>
              <a:headEnd/>
              <a:tailEnd/>
            </a:ln>
          </p:spPr>
          <p:txBody>
            <a:bodyPr/>
            <a:lstStyle/>
            <a:p>
              <a:endParaRPr lang="en-US"/>
            </a:p>
          </p:txBody>
        </p:sp>
        <p:sp>
          <p:nvSpPr>
            <p:cNvPr id="33873" name="Freeform 81"/>
            <p:cNvSpPr>
              <a:spLocks/>
            </p:cNvSpPr>
            <p:nvPr/>
          </p:nvSpPr>
          <p:spPr bwMode="auto">
            <a:xfrm>
              <a:off x="2346" y="600"/>
              <a:ext cx="2161" cy="250"/>
            </a:xfrm>
            <a:custGeom>
              <a:avLst/>
              <a:gdLst>
                <a:gd name="T0" fmla="*/ 2161 w 2161"/>
                <a:gd name="T1" fmla="*/ 0 h 250"/>
                <a:gd name="T2" fmla="*/ 0 w 2161"/>
                <a:gd name="T3" fmla="*/ 0 h 250"/>
                <a:gd name="T4" fmla="*/ 0 w 2161"/>
                <a:gd name="T5" fmla="*/ 250 h 250"/>
                <a:gd name="T6" fmla="*/ 0 60000 65536"/>
                <a:gd name="T7" fmla="*/ 0 60000 65536"/>
                <a:gd name="T8" fmla="*/ 0 60000 65536"/>
                <a:gd name="T9" fmla="*/ 0 w 2161"/>
                <a:gd name="T10" fmla="*/ 0 h 250"/>
                <a:gd name="T11" fmla="*/ 2161 w 2161"/>
                <a:gd name="T12" fmla="*/ 250 h 250"/>
              </a:gdLst>
              <a:ahLst/>
              <a:cxnLst>
                <a:cxn ang="T6">
                  <a:pos x="T0" y="T1"/>
                </a:cxn>
                <a:cxn ang="T7">
                  <a:pos x="T2" y="T3"/>
                </a:cxn>
                <a:cxn ang="T8">
                  <a:pos x="T4" y="T5"/>
                </a:cxn>
              </a:cxnLst>
              <a:rect l="T9" t="T10" r="T11" b="T12"/>
              <a:pathLst>
                <a:path w="2161" h="250">
                  <a:moveTo>
                    <a:pt x="2161" y="0"/>
                  </a:moveTo>
                  <a:lnTo>
                    <a:pt x="0" y="0"/>
                  </a:lnTo>
                  <a:lnTo>
                    <a:pt x="0" y="250"/>
                  </a:lnTo>
                </a:path>
              </a:pathLst>
            </a:custGeom>
            <a:noFill/>
            <a:ln w="11113">
              <a:solidFill>
                <a:srgbClr val="000000"/>
              </a:solidFill>
              <a:round/>
              <a:headEnd/>
              <a:tailEnd/>
            </a:ln>
          </p:spPr>
          <p:txBody>
            <a:bodyPr/>
            <a:lstStyle/>
            <a:p>
              <a:endParaRPr lang="en-US"/>
            </a:p>
          </p:txBody>
        </p:sp>
        <p:sp>
          <p:nvSpPr>
            <p:cNvPr id="33874" name="Freeform 82"/>
            <p:cNvSpPr>
              <a:spLocks/>
            </p:cNvSpPr>
            <p:nvPr/>
          </p:nvSpPr>
          <p:spPr bwMode="auto">
            <a:xfrm>
              <a:off x="2315" y="843"/>
              <a:ext cx="65" cy="107"/>
            </a:xfrm>
            <a:custGeom>
              <a:avLst/>
              <a:gdLst>
                <a:gd name="T0" fmla="*/ 65 w 65"/>
                <a:gd name="T1" fmla="*/ 0 h 107"/>
                <a:gd name="T2" fmla="*/ 31 w 65"/>
                <a:gd name="T3" fmla="*/ 107 h 107"/>
                <a:gd name="T4" fmla="*/ 0 w 65"/>
                <a:gd name="T5" fmla="*/ 0 h 107"/>
                <a:gd name="T6" fmla="*/ 65 w 65"/>
                <a:gd name="T7" fmla="*/ 0 h 107"/>
                <a:gd name="T8" fmla="*/ 0 60000 65536"/>
                <a:gd name="T9" fmla="*/ 0 60000 65536"/>
                <a:gd name="T10" fmla="*/ 0 60000 65536"/>
                <a:gd name="T11" fmla="*/ 0 60000 65536"/>
                <a:gd name="T12" fmla="*/ 0 w 65"/>
                <a:gd name="T13" fmla="*/ 0 h 107"/>
                <a:gd name="T14" fmla="*/ 65 w 65"/>
                <a:gd name="T15" fmla="*/ 107 h 107"/>
              </a:gdLst>
              <a:ahLst/>
              <a:cxnLst>
                <a:cxn ang="T8">
                  <a:pos x="T0" y="T1"/>
                </a:cxn>
                <a:cxn ang="T9">
                  <a:pos x="T2" y="T3"/>
                </a:cxn>
                <a:cxn ang="T10">
                  <a:pos x="T4" y="T5"/>
                </a:cxn>
                <a:cxn ang="T11">
                  <a:pos x="T6" y="T7"/>
                </a:cxn>
              </a:cxnLst>
              <a:rect l="T12" t="T13" r="T14" b="T15"/>
              <a:pathLst>
                <a:path w="65" h="107">
                  <a:moveTo>
                    <a:pt x="65" y="0"/>
                  </a:moveTo>
                  <a:lnTo>
                    <a:pt x="31" y="107"/>
                  </a:lnTo>
                  <a:lnTo>
                    <a:pt x="0" y="0"/>
                  </a:lnTo>
                  <a:lnTo>
                    <a:pt x="65" y="0"/>
                  </a:lnTo>
                  <a:close/>
                </a:path>
              </a:pathLst>
            </a:custGeom>
            <a:solidFill>
              <a:srgbClr val="000000"/>
            </a:solidFill>
            <a:ln w="9525">
              <a:noFill/>
              <a:round/>
              <a:headEnd/>
              <a:tailEnd/>
            </a:ln>
          </p:spPr>
          <p:txBody>
            <a:bodyPr/>
            <a:lstStyle/>
            <a:p>
              <a:endParaRPr lang="en-US"/>
            </a:p>
          </p:txBody>
        </p:sp>
        <p:sp>
          <p:nvSpPr>
            <p:cNvPr id="33875" name="Line 83"/>
            <p:cNvSpPr>
              <a:spLocks noChangeShapeType="1"/>
            </p:cNvSpPr>
            <p:nvPr/>
          </p:nvSpPr>
          <p:spPr bwMode="auto">
            <a:xfrm>
              <a:off x="4507" y="610"/>
              <a:ext cx="1" cy="340"/>
            </a:xfrm>
            <a:prstGeom prst="line">
              <a:avLst/>
            </a:prstGeom>
            <a:noFill/>
            <a:ln w="11113">
              <a:solidFill>
                <a:srgbClr val="000000"/>
              </a:solidFill>
              <a:round/>
              <a:headEnd/>
              <a:tailEnd/>
            </a:ln>
          </p:spPr>
          <p:txBody>
            <a:bodyPr/>
            <a:lstStyle/>
            <a:p>
              <a:endParaRPr lang="en-US"/>
            </a:p>
          </p:txBody>
        </p:sp>
        <p:sp>
          <p:nvSpPr>
            <p:cNvPr id="33876" name="Line 84"/>
            <p:cNvSpPr>
              <a:spLocks noChangeShapeType="1"/>
            </p:cNvSpPr>
            <p:nvPr/>
          </p:nvSpPr>
          <p:spPr bwMode="auto">
            <a:xfrm flipV="1">
              <a:off x="1353" y="1797"/>
              <a:ext cx="0" cy="91"/>
            </a:xfrm>
            <a:prstGeom prst="line">
              <a:avLst/>
            </a:prstGeom>
            <a:noFill/>
            <a:ln w="9525">
              <a:solidFill>
                <a:schemeClr val="tx1"/>
              </a:solidFill>
              <a:round/>
              <a:headEnd/>
              <a:tailEnd/>
            </a:ln>
          </p:spPr>
          <p:txBody>
            <a:bodyPr/>
            <a:lstStyle/>
            <a:p>
              <a:endParaRPr lang="en-US"/>
            </a:p>
          </p:txBody>
        </p:sp>
        <p:sp>
          <p:nvSpPr>
            <p:cNvPr id="33877" name="Line 85"/>
            <p:cNvSpPr>
              <a:spLocks noChangeShapeType="1"/>
            </p:cNvSpPr>
            <p:nvPr/>
          </p:nvSpPr>
          <p:spPr bwMode="auto">
            <a:xfrm>
              <a:off x="476" y="2205"/>
              <a:ext cx="91" cy="0"/>
            </a:xfrm>
            <a:prstGeom prst="line">
              <a:avLst/>
            </a:prstGeom>
            <a:noFill/>
            <a:ln w="9525">
              <a:solidFill>
                <a:schemeClr val="tx1"/>
              </a:solidFill>
              <a:round/>
              <a:headEnd/>
              <a:tailEnd/>
            </a:ln>
          </p:spPr>
          <p:txBody>
            <a:bodyPr/>
            <a:lstStyle/>
            <a:p>
              <a:endParaRPr lang="en-US"/>
            </a:p>
          </p:txBody>
        </p:sp>
        <p:grpSp>
          <p:nvGrpSpPr>
            <p:cNvPr id="3" name="Group 86"/>
            <p:cNvGrpSpPr>
              <a:grpSpLocks/>
            </p:cNvGrpSpPr>
            <p:nvPr/>
          </p:nvGrpSpPr>
          <p:grpSpPr bwMode="auto">
            <a:xfrm>
              <a:off x="576" y="3264"/>
              <a:ext cx="648" cy="185"/>
              <a:chOff x="576" y="3264"/>
              <a:chExt cx="648" cy="185"/>
            </a:xfrm>
          </p:grpSpPr>
          <p:sp>
            <p:nvSpPr>
              <p:cNvPr id="33882" name="Rectangle 87"/>
              <p:cNvSpPr>
                <a:spLocks noChangeArrowheads="1"/>
              </p:cNvSpPr>
              <p:nvPr/>
            </p:nvSpPr>
            <p:spPr bwMode="auto">
              <a:xfrm>
                <a:off x="576" y="3264"/>
                <a:ext cx="648" cy="185"/>
              </a:xfrm>
              <a:prstGeom prst="rect">
                <a:avLst/>
              </a:prstGeom>
              <a:solidFill>
                <a:srgbClr val="FFFFFF"/>
              </a:solidFill>
              <a:ln w="11113">
                <a:solidFill>
                  <a:srgbClr val="000000"/>
                </a:solidFill>
                <a:miter lim="800000"/>
                <a:headEnd/>
                <a:tailEnd/>
              </a:ln>
            </p:spPr>
            <p:txBody>
              <a:bodyPr/>
              <a:lstStyle/>
              <a:p>
                <a:endParaRPr lang="en-US"/>
              </a:p>
            </p:txBody>
          </p:sp>
          <p:sp>
            <p:nvSpPr>
              <p:cNvPr id="33883" name="Rectangle 88"/>
              <p:cNvSpPr>
                <a:spLocks noChangeArrowheads="1"/>
              </p:cNvSpPr>
              <p:nvPr/>
            </p:nvSpPr>
            <p:spPr bwMode="auto">
              <a:xfrm>
                <a:off x="737" y="3274"/>
                <a:ext cx="302" cy="164"/>
              </a:xfrm>
              <a:prstGeom prst="rect">
                <a:avLst/>
              </a:prstGeom>
              <a:noFill/>
              <a:ln w="9525">
                <a:noFill/>
                <a:miter lim="800000"/>
                <a:headEnd/>
                <a:tailEnd/>
              </a:ln>
            </p:spPr>
            <p:txBody>
              <a:bodyPr wrap="none" lIns="0" tIns="0" rIns="0" bIns="0">
                <a:spAutoFit/>
              </a:bodyPr>
              <a:lstStyle/>
              <a:p>
                <a:pPr marL="533400" indent="-533400">
                  <a:spcBef>
                    <a:spcPct val="20000"/>
                  </a:spcBef>
                </a:pPr>
                <a:r>
                  <a:rPr lang="en-US" sz="1600" u="sng"/>
                  <a:t>ESSN</a:t>
                </a:r>
                <a:endParaRPr lang="en-US" sz="3200"/>
              </a:p>
            </p:txBody>
          </p:sp>
        </p:grpSp>
        <p:grpSp>
          <p:nvGrpSpPr>
            <p:cNvPr id="4" name="Group 89"/>
            <p:cNvGrpSpPr>
              <a:grpSpLocks/>
            </p:cNvGrpSpPr>
            <p:nvPr/>
          </p:nvGrpSpPr>
          <p:grpSpPr bwMode="auto">
            <a:xfrm>
              <a:off x="576" y="3909"/>
              <a:ext cx="519" cy="185"/>
              <a:chOff x="576" y="3909"/>
              <a:chExt cx="519" cy="185"/>
            </a:xfrm>
          </p:grpSpPr>
          <p:sp>
            <p:nvSpPr>
              <p:cNvPr id="33880" name="Rectangle 90"/>
              <p:cNvSpPr>
                <a:spLocks noChangeArrowheads="1"/>
              </p:cNvSpPr>
              <p:nvPr/>
            </p:nvSpPr>
            <p:spPr bwMode="auto">
              <a:xfrm>
                <a:off x="576" y="3909"/>
                <a:ext cx="519" cy="185"/>
              </a:xfrm>
              <a:prstGeom prst="rect">
                <a:avLst/>
              </a:prstGeom>
              <a:solidFill>
                <a:srgbClr val="FFFFFF"/>
              </a:solidFill>
              <a:ln w="11113">
                <a:solidFill>
                  <a:srgbClr val="000000"/>
                </a:solidFill>
                <a:miter lim="800000"/>
                <a:headEnd/>
                <a:tailEnd/>
              </a:ln>
            </p:spPr>
            <p:txBody>
              <a:bodyPr/>
              <a:lstStyle/>
              <a:p>
                <a:endParaRPr lang="en-US"/>
              </a:p>
            </p:txBody>
          </p:sp>
          <p:sp>
            <p:nvSpPr>
              <p:cNvPr id="33881" name="Rectangle 91"/>
              <p:cNvSpPr>
                <a:spLocks noChangeArrowheads="1"/>
              </p:cNvSpPr>
              <p:nvPr/>
            </p:nvSpPr>
            <p:spPr bwMode="auto">
              <a:xfrm>
                <a:off x="671" y="3922"/>
                <a:ext cx="302" cy="164"/>
              </a:xfrm>
              <a:prstGeom prst="rect">
                <a:avLst/>
              </a:prstGeom>
              <a:noFill/>
              <a:ln w="9525">
                <a:noFill/>
                <a:miter lim="800000"/>
                <a:headEnd/>
                <a:tailEnd/>
              </a:ln>
            </p:spPr>
            <p:txBody>
              <a:bodyPr wrap="none" lIns="0" tIns="0" rIns="0" bIns="0">
                <a:spAutoFit/>
              </a:bodyPr>
              <a:lstStyle/>
              <a:p>
                <a:pPr marL="533400" indent="-533400">
                  <a:spcBef>
                    <a:spcPct val="20000"/>
                  </a:spcBef>
                </a:pPr>
                <a:r>
                  <a:rPr lang="en-US" sz="1600" u="sng"/>
                  <a:t>ESSN</a:t>
                </a:r>
                <a:endParaRPr lang="en-US" sz="3200"/>
              </a:p>
            </p:txBody>
          </p:sp>
        </p:grpSp>
      </p:grpSp>
    </p:spTree>
    <p:extLst>
      <p:ext uri="{BB962C8B-B14F-4D97-AF65-F5344CB8AC3E}">
        <p14:creationId xmlns:p14="http://schemas.microsoft.com/office/powerpoint/2010/main" val="1290562361"/>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33795"/>
                                        </p:tgtEl>
                                        <p:attrNameLst>
                                          <p:attrName>style.visibility</p:attrName>
                                        </p:attrNameLst>
                                      </p:cBhvr>
                                      <p:to>
                                        <p:strVal val="visible"/>
                                      </p:to>
                                    </p:set>
                                    <p:animEffect transition="in" filter="plus(in)">
                                      <p:cBhvr>
                                        <p:cTn id="7" dur="500"/>
                                        <p:tgtEl>
                                          <p:spTgt spid="33795"/>
                                        </p:tgtEl>
                                      </p:cBhvr>
                                    </p:animEffect>
                                  </p:childTnLst>
                                </p:cTn>
                              </p:par>
                            </p:childTnLst>
                          </p:cTn>
                        </p:par>
                      </p:childTnLst>
                    </p:cTn>
                  </p:par>
                  <p:par>
                    <p:cTn id="8" fill="hold">
                      <p:stCondLst>
                        <p:cond delay="indefinite"/>
                      </p:stCondLst>
                      <p:childTnLst>
                        <p:par>
                          <p:cTn id="9" fill="hold">
                            <p:stCondLst>
                              <p:cond delay="0"/>
                            </p:stCondLst>
                            <p:childTnLst>
                              <p:par>
                                <p:cTn id="10" presetID="7"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PENDAHULUAN</a:t>
            </a:r>
          </a:p>
        </p:txBody>
      </p:sp>
      <p:sp>
        <p:nvSpPr>
          <p:cNvPr id="3" name="Content Placeholder 2"/>
          <p:cNvSpPr>
            <a:spLocks noGrp="1"/>
          </p:cNvSpPr>
          <p:nvPr>
            <p:ph idx="1"/>
          </p:nvPr>
        </p:nvSpPr>
        <p:spPr/>
        <p:txBody>
          <a:bodyPr>
            <a:normAutofit/>
          </a:bodyPr>
          <a:lstStyle/>
          <a:p>
            <a:r>
              <a:rPr lang="id-ID" dirty="0"/>
              <a:t>Komputer mempunyai fungsi utama untuk menyimpan dan mengelola informasi</a:t>
            </a:r>
          </a:p>
          <a:p>
            <a:r>
              <a:rPr lang="id-ID" dirty="0"/>
              <a:t>Perlu dilakukan tata cara mengatur informasi tersebut</a:t>
            </a:r>
          </a:p>
          <a:p>
            <a:r>
              <a:rPr lang="id-ID" dirty="0"/>
              <a:t>Cara yang sederhana dan memudahkan data untuk diakses dan dikelola</a:t>
            </a:r>
          </a:p>
          <a:p>
            <a:r>
              <a:rPr lang="id-ID" dirty="0"/>
              <a:t>Model relasional digagas untuk mengorganisasi ke data ke dalam banyak tabel dua dimensi yang saling berelasi</a:t>
            </a:r>
          </a:p>
        </p:txBody>
      </p:sp>
      <p:sp>
        <p:nvSpPr>
          <p:cNvPr id="4" name="Slide Number Placeholder 3"/>
          <p:cNvSpPr>
            <a:spLocks noGrp="1"/>
          </p:cNvSpPr>
          <p:nvPr>
            <p:ph type="sldNum" sz="quarter" idx="12"/>
          </p:nvPr>
        </p:nvSpPr>
        <p:spPr/>
        <p:txBody>
          <a:bodyPr/>
          <a:lstStyle/>
          <a:p>
            <a:fld id="{C5D243CA-806E-402E-87EA-B001B6507DFC}" type="slidenum">
              <a:rPr lang="id-ID">
                <a:solidFill>
                  <a:srgbClr val="2F5897"/>
                </a:solidFill>
                <a:latin typeface="Century Gothic"/>
              </a:rPr>
              <a:pPr/>
              <a:t>4</a:t>
            </a:fld>
            <a:endParaRPr lang="id-ID">
              <a:solidFill>
                <a:srgbClr val="2F5897"/>
              </a:solidFill>
              <a:latin typeface="Century Gothic"/>
            </a:endParaRPr>
          </a:p>
        </p:txBody>
      </p:sp>
    </p:spTree>
    <p:extLst>
      <p:ext uri="{BB962C8B-B14F-4D97-AF65-F5344CB8AC3E}">
        <p14:creationId xmlns:p14="http://schemas.microsoft.com/office/powerpoint/2010/main" val="28192872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3"/>
          <p:cNvGraphicFramePr>
            <a:graphicFrameLocks noChangeAspect="1"/>
          </p:cNvGraphicFramePr>
          <p:nvPr/>
        </p:nvGraphicFramePr>
        <p:xfrm>
          <a:off x="1905000" y="1876426"/>
          <a:ext cx="4895850" cy="942975"/>
        </p:xfrm>
        <a:graphic>
          <a:graphicData uri="http://schemas.openxmlformats.org/presentationml/2006/ole">
            <mc:AlternateContent xmlns:mc="http://schemas.openxmlformats.org/markup-compatibility/2006">
              <mc:Choice xmlns:v="urn:schemas-microsoft-com:vml" Requires="v">
                <p:oleObj name="Image" r:id="rId2" imgW="4892340" imgH="940346" progId="">
                  <p:embed/>
                </p:oleObj>
              </mc:Choice>
              <mc:Fallback>
                <p:oleObj name="Image" r:id="rId2" imgW="4892340" imgH="940346" progId="">
                  <p:embed/>
                  <p:pic>
                    <p:nvPicPr>
                      <p:cNvPr id="10242"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876426"/>
                        <a:ext cx="4895850" cy="942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Rectangle 4"/>
          <p:cNvSpPr>
            <a:spLocks noChangeArrowheads="1"/>
          </p:cNvSpPr>
          <p:nvPr/>
        </p:nvSpPr>
        <p:spPr bwMode="auto">
          <a:xfrm>
            <a:off x="1524001" y="3193534"/>
            <a:ext cx="184731" cy="369332"/>
          </a:xfrm>
          <a:prstGeom prst="rect">
            <a:avLst/>
          </a:prstGeom>
          <a:noFill/>
          <a:ln w="9525">
            <a:noFill/>
            <a:miter lim="800000"/>
            <a:headEnd/>
            <a:tailEnd/>
          </a:ln>
        </p:spPr>
        <p:txBody>
          <a:bodyPr wrap="none" anchor="ctr">
            <a:spAutoFit/>
          </a:bodyPr>
          <a:lstStyle/>
          <a:p>
            <a:endParaRPr lang="en-US"/>
          </a:p>
        </p:txBody>
      </p:sp>
      <p:graphicFrame>
        <p:nvGraphicFramePr>
          <p:cNvPr id="10243" name="Object 5"/>
          <p:cNvGraphicFramePr>
            <a:graphicFrameLocks noChangeAspect="1"/>
          </p:cNvGraphicFramePr>
          <p:nvPr/>
        </p:nvGraphicFramePr>
        <p:xfrm>
          <a:off x="2279576" y="3562867"/>
          <a:ext cx="2246312" cy="1343025"/>
        </p:xfrm>
        <a:graphic>
          <a:graphicData uri="http://schemas.openxmlformats.org/presentationml/2006/ole">
            <mc:AlternateContent xmlns:mc="http://schemas.openxmlformats.org/markup-compatibility/2006">
              <mc:Choice xmlns:v="urn:schemas-microsoft-com:vml" Requires="v">
                <p:oleObj name="Image" r:id="rId4" imgW="2439816" imgH="1346982" progId="">
                  <p:embed/>
                </p:oleObj>
              </mc:Choice>
              <mc:Fallback>
                <p:oleObj name="Image" r:id="rId4" imgW="2439816" imgH="1346982" progId="">
                  <p:embed/>
                  <p:pic>
                    <p:nvPicPr>
                      <p:cNvPr id="10243"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79576" y="3562867"/>
                        <a:ext cx="2246312" cy="1343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4" name="Object 6"/>
          <p:cNvGraphicFramePr>
            <a:graphicFrameLocks noChangeAspect="1"/>
          </p:cNvGraphicFramePr>
          <p:nvPr/>
        </p:nvGraphicFramePr>
        <p:xfrm>
          <a:off x="6629401" y="2946401"/>
          <a:ext cx="3656013" cy="3730625"/>
        </p:xfrm>
        <a:graphic>
          <a:graphicData uri="http://schemas.openxmlformats.org/presentationml/2006/ole">
            <mc:AlternateContent xmlns:mc="http://schemas.openxmlformats.org/markup-compatibility/2006">
              <mc:Choice xmlns:v="urn:schemas-microsoft-com:vml" Requires="v">
                <p:oleObj name="Image" r:id="rId6" imgW="3657143" imgH="3415873" progId="">
                  <p:embed/>
                </p:oleObj>
              </mc:Choice>
              <mc:Fallback>
                <p:oleObj name="Image" r:id="rId6" imgW="3657143" imgH="3415873" progId="">
                  <p:embed/>
                  <p:pic>
                    <p:nvPicPr>
                      <p:cNvPr id="10244"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29401" y="2946401"/>
                        <a:ext cx="3656013" cy="3730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7" name="Text Box 7"/>
          <p:cNvSpPr txBox="1">
            <a:spLocks noChangeArrowheads="1"/>
          </p:cNvSpPr>
          <p:nvPr/>
        </p:nvSpPr>
        <p:spPr bwMode="auto">
          <a:xfrm>
            <a:off x="1905000" y="1450975"/>
            <a:ext cx="2427288" cy="369332"/>
          </a:xfrm>
          <a:prstGeom prst="rect">
            <a:avLst/>
          </a:prstGeom>
          <a:noFill/>
          <a:ln w="9525">
            <a:noFill/>
            <a:miter lim="800000"/>
            <a:headEnd/>
            <a:tailEnd/>
          </a:ln>
        </p:spPr>
        <p:txBody>
          <a:bodyPr>
            <a:spAutoFit/>
          </a:bodyPr>
          <a:lstStyle/>
          <a:p>
            <a:pPr eaLnBrk="1" hangingPunct="1"/>
            <a:r>
              <a:rPr lang="en-US" b="1" dirty="0"/>
              <a:t>DEPARTMENT</a:t>
            </a:r>
          </a:p>
        </p:txBody>
      </p:sp>
      <p:sp>
        <p:nvSpPr>
          <p:cNvPr id="10248" name="Text Box 8"/>
          <p:cNvSpPr txBox="1">
            <a:spLocks noChangeArrowheads="1"/>
          </p:cNvSpPr>
          <p:nvPr/>
        </p:nvSpPr>
        <p:spPr bwMode="auto">
          <a:xfrm>
            <a:off x="7853364" y="2514600"/>
            <a:ext cx="1927225" cy="369332"/>
          </a:xfrm>
          <a:prstGeom prst="rect">
            <a:avLst/>
          </a:prstGeom>
          <a:noFill/>
          <a:ln w="9525">
            <a:noFill/>
            <a:miter lim="800000"/>
            <a:headEnd/>
            <a:tailEnd/>
          </a:ln>
        </p:spPr>
        <p:txBody>
          <a:bodyPr>
            <a:spAutoFit/>
          </a:bodyPr>
          <a:lstStyle/>
          <a:p>
            <a:pPr eaLnBrk="1" hangingPunct="1"/>
            <a:r>
              <a:rPr lang="en-US" b="1" dirty="0"/>
              <a:t>WORKS</a:t>
            </a:r>
            <a:r>
              <a:rPr lang="en-US" dirty="0"/>
              <a:t> </a:t>
            </a:r>
            <a:r>
              <a:rPr lang="en-US" b="1" dirty="0"/>
              <a:t>ON</a:t>
            </a:r>
          </a:p>
        </p:txBody>
      </p:sp>
      <p:sp>
        <p:nvSpPr>
          <p:cNvPr id="10249" name="Text Box 9"/>
          <p:cNvSpPr txBox="1">
            <a:spLocks noChangeArrowheads="1"/>
          </p:cNvSpPr>
          <p:nvPr/>
        </p:nvSpPr>
        <p:spPr bwMode="auto">
          <a:xfrm>
            <a:off x="2187576" y="3200400"/>
            <a:ext cx="3527425" cy="369332"/>
          </a:xfrm>
          <a:prstGeom prst="rect">
            <a:avLst/>
          </a:prstGeom>
          <a:noFill/>
          <a:ln w="9525">
            <a:noFill/>
            <a:miter lim="800000"/>
            <a:headEnd/>
            <a:tailEnd/>
          </a:ln>
        </p:spPr>
        <p:txBody>
          <a:bodyPr>
            <a:spAutoFit/>
          </a:bodyPr>
          <a:lstStyle/>
          <a:p>
            <a:pPr eaLnBrk="1" hangingPunct="1"/>
            <a:r>
              <a:rPr lang="en-US" b="1" dirty="0"/>
              <a:t>DEPARTMENT LOCATION</a:t>
            </a:r>
          </a:p>
        </p:txBody>
      </p:sp>
      <p:sp>
        <p:nvSpPr>
          <p:cNvPr id="10250" name="Text Box 10"/>
          <p:cNvSpPr txBox="1">
            <a:spLocks noChangeArrowheads="1"/>
          </p:cNvSpPr>
          <p:nvPr/>
        </p:nvSpPr>
        <p:spPr bwMode="auto">
          <a:xfrm>
            <a:off x="1828800" y="411164"/>
            <a:ext cx="8153400" cy="646331"/>
          </a:xfrm>
          <a:prstGeom prst="rect">
            <a:avLst/>
          </a:prstGeom>
          <a:noFill/>
          <a:ln w="9525">
            <a:noFill/>
            <a:miter lim="800000"/>
            <a:headEnd/>
            <a:tailEnd/>
          </a:ln>
        </p:spPr>
        <p:txBody>
          <a:bodyPr wrap="square">
            <a:spAutoFit/>
          </a:bodyPr>
          <a:lstStyle/>
          <a:p>
            <a:pPr eaLnBrk="1" hangingPunct="1"/>
            <a:r>
              <a:rPr lang="en-US" sz="3600" b="1" dirty="0" err="1">
                <a:solidFill>
                  <a:schemeClr val="tx2"/>
                </a:solidFill>
                <a:latin typeface="Book Antiqua" panose="02040602050305030304" pitchFamily="18" charset="0"/>
              </a:rPr>
              <a:t>Contoh</a:t>
            </a:r>
            <a:r>
              <a:rPr lang="en-US" sz="3600" b="1" dirty="0">
                <a:solidFill>
                  <a:schemeClr val="tx2"/>
                </a:solidFill>
                <a:latin typeface="Book Antiqua" panose="02040602050305030304" pitchFamily="18" charset="0"/>
              </a:rPr>
              <a:t> </a:t>
            </a:r>
            <a:r>
              <a:rPr lang="en-US" sz="3600" b="1" dirty="0" err="1">
                <a:solidFill>
                  <a:schemeClr val="tx2"/>
                </a:solidFill>
                <a:latin typeface="Book Antiqua" panose="02040602050305030304" pitchFamily="18" charset="0"/>
              </a:rPr>
              <a:t>Implementasi</a:t>
            </a:r>
            <a:r>
              <a:rPr lang="en-US" sz="3600" b="1" dirty="0">
                <a:solidFill>
                  <a:schemeClr val="tx2"/>
                </a:solidFill>
                <a:latin typeface="Book Antiqua" panose="02040602050305030304" pitchFamily="18" charset="0"/>
              </a:rPr>
              <a:t> Data Table</a:t>
            </a:r>
          </a:p>
        </p:txBody>
      </p:sp>
    </p:spTree>
    <p:extLst>
      <p:ext uri="{BB962C8B-B14F-4D97-AF65-F5344CB8AC3E}">
        <p14:creationId xmlns:p14="http://schemas.microsoft.com/office/powerpoint/2010/main" val="363243103"/>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10250"/>
                                        </p:tgtEl>
                                        <p:attrNameLst>
                                          <p:attrName>style.visibility</p:attrName>
                                        </p:attrNameLst>
                                      </p:cBhvr>
                                      <p:to>
                                        <p:strVal val="visible"/>
                                      </p:to>
                                    </p:set>
                                    <p:animEffect transition="in" filter="plus(in)">
                                      <p:cBhvr>
                                        <p:cTn id="7" dur="500"/>
                                        <p:tgtEl>
                                          <p:spTgt spid="10250"/>
                                        </p:tgtEl>
                                      </p:cBhvr>
                                    </p:animEffect>
                                  </p:childTnLst>
                                </p:cTn>
                              </p:par>
                            </p:childTnLst>
                          </p:cTn>
                        </p:par>
                      </p:childTnLst>
                    </p:cTn>
                  </p:par>
                  <p:par>
                    <p:cTn id="8" fill="hold">
                      <p:stCondLst>
                        <p:cond delay="indefinite"/>
                      </p:stCondLst>
                      <p:childTnLst>
                        <p:par>
                          <p:cTn id="9" fill="hold">
                            <p:stCondLst>
                              <p:cond delay="0"/>
                            </p:stCondLst>
                            <p:childTnLst>
                              <p:par>
                                <p:cTn id="10" presetID="7" presetClass="entr" presetSubtype="4" fill="hold" grpId="0" nodeType="clickEffect">
                                  <p:stCondLst>
                                    <p:cond delay="0"/>
                                  </p:stCondLst>
                                  <p:childTnLst>
                                    <p:set>
                                      <p:cBhvr>
                                        <p:cTn id="11" dur="1" fill="hold">
                                          <p:stCondLst>
                                            <p:cond delay="0"/>
                                          </p:stCondLst>
                                        </p:cTn>
                                        <p:tgtEl>
                                          <p:spTgt spid="10247"/>
                                        </p:tgtEl>
                                        <p:attrNameLst>
                                          <p:attrName>style.visibility</p:attrName>
                                        </p:attrNameLst>
                                      </p:cBhvr>
                                      <p:to>
                                        <p:strVal val="visible"/>
                                      </p:to>
                                    </p:set>
                                    <p:anim calcmode="lin" valueType="num">
                                      <p:cBhvr additive="base">
                                        <p:cTn id="12" dur="500" fill="hold"/>
                                        <p:tgtEl>
                                          <p:spTgt spid="10247"/>
                                        </p:tgtEl>
                                        <p:attrNameLst>
                                          <p:attrName>ppt_x</p:attrName>
                                        </p:attrNameLst>
                                      </p:cBhvr>
                                      <p:tavLst>
                                        <p:tav tm="0">
                                          <p:val>
                                            <p:strVal val="#ppt_x"/>
                                          </p:val>
                                        </p:tav>
                                        <p:tav tm="100000">
                                          <p:val>
                                            <p:strVal val="#ppt_x"/>
                                          </p:val>
                                        </p:tav>
                                      </p:tavLst>
                                    </p:anim>
                                    <p:anim calcmode="lin" valueType="num">
                                      <p:cBhvr additive="base">
                                        <p:cTn id="13" dur="500" fill="hold"/>
                                        <p:tgtEl>
                                          <p:spTgt spid="10247"/>
                                        </p:tgtEl>
                                        <p:attrNameLst>
                                          <p:attrName>ppt_y</p:attrName>
                                        </p:attrNameLst>
                                      </p:cBhvr>
                                      <p:tavLst>
                                        <p:tav tm="0">
                                          <p:val>
                                            <p:strVal val="1+#ppt_h/2"/>
                                          </p:val>
                                        </p:tav>
                                        <p:tav tm="100000">
                                          <p:val>
                                            <p:strVal val="#ppt_y"/>
                                          </p:val>
                                        </p:tav>
                                      </p:tavLst>
                                    </p:anim>
                                  </p:childTnLst>
                                </p:cTn>
                              </p:par>
                              <p:par>
                                <p:cTn id="14" presetID="7" presetClass="entr" presetSubtype="4" fill="hold" nodeType="withEffect">
                                  <p:stCondLst>
                                    <p:cond delay="0"/>
                                  </p:stCondLst>
                                  <p:childTnLst>
                                    <p:set>
                                      <p:cBhvr>
                                        <p:cTn id="15" dur="1" fill="hold">
                                          <p:stCondLst>
                                            <p:cond delay="0"/>
                                          </p:stCondLst>
                                        </p:cTn>
                                        <p:tgtEl>
                                          <p:spTgt spid="10242"/>
                                        </p:tgtEl>
                                        <p:attrNameLst>
                                          <p:attrName>style.visibility</p:attrName>
                                        </p:attrNameLst>
                                      </p:cBhvr>
                                      <p:to>
                                        <p:strVal val="visible"/>
                                      </p:to>
                                    </p:set>
                                    <p:anim calcmode="lin" valueType="num">
                                      <p:cBhvr additive="base">
                                        <p:cTn id="16" dur="500" fill="hold"/>
                                        <p:tgtEl>
                                          <p:spTgt spid="10242"/>
                                        </p:tgtEl>
                                        <p:attrNameLst>
                                          <p:attrName>ppt_x</p:attrName>
                                        </p:attrNameLst>
                                      </p:cBhvr>
                                      <p:tavLst>
                                        <p:tav tm="0">
                                          <p:val>
                                            <p:strVal val="#ppt_x"/>
                                          </p:val>
                                        </p:tav>
                                        <p:tav tm="100000">
                                          <p:val>
                                            <p:strVal val="#ppt_x"/>
                                          </p:val>
                                        </p:tav>
                                      </p:tavLst>
                                    </p:anim>
                                    <p:anim calcmode="lin" valueType="num">
                                      <p:cBhvr additive="base">
                                        <p:cTn id="17" dur="500" fill="hold"/>
                                        <p:tgtEl>
                                          <p:spTgt spid="10242"/>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7" presetClass="entr" presetSubtype="8" fill="hold" grpId="0" nodeType="clickEffect">
                                  <p:stCondLst>
                                    <p:cond delay="0"/>
                                  </p:stCondLst>
                                  <p:childTnLst>
                                    <p:set>
                                      <p:cBhvr>
                                        <p:cTn id="21" dur="1" fill="hold">
                                          <p:stCondLst>
                                            <p:cond delay="0"/>
                                          </p:stCondLst>
                                        </p:cTn>
                                        <p:tgtEl>
                                          <p:spTgt spid="10249"/>
                                        </p:tgtEl>
                                        <p:attrNameLst>
                                          <p:attrName>style.visibility</p:attrName>
                                        </p:attrNameLst>
                                      </p:cBhvr>
                                      <p:to>
                                        <p:strVal val="visible"/>
                                      </p:to>
                                    </p:set>
                                    <p:anim calcmode="lin" valueType="num">
                                      <p:cBhvr additive="base">
                                        <p:cTn id="22" dur="500" fill="hold"/>
                                        <p:tgtEl>
                                          <p:spTgt spid="10249"/>
                                        </p:tgtEl>
                                        <p:attrNameLst>
                                          <p:attrName>ppt_x</p:attrName>
                                        </p:attrNameLst>
                                      </p:cBhvr>
                                      <p:tavLst>
                                        <p:tav tm="0">
                                          <p:val>
                                            <p:strVal val="0-#ppt_w/2"/>
                                          </p:val>
                                        </p:tav>
                                        <p:tav tm="100000">
                                          <p:val>
                                            <p:strVal val="#ppt_x"/>
                                          </p:val>
                                        </p:tav>
                                      </p:tavLst>
                                    </p:anim>
                                    <p:anim calcmode="lin" valueType="num">
                                      <p:cBhvr additive="base">
                                        <p:cTn id="23" dur="500" fill="hold"/>
                                        <p:tgtEl>
                                          <p:spTgt spid="10249"/>
                                        </p:tgtEl>
                                        <p:attrNameLst>
                                          <p:attrName>ppt_y</p:attrName>
                                        </p:attrNameLst>
                                      </p:cBhvr>
                                      <p:tavLst>
                                        <p:tav tm="0">
                                          <p:val>
                                            <p:strVal val="#ppt_y"/>
                                          </p:val>
                                        </p:tav>
                                        <p:tav tm="100000">
                                          <p:val>
                                            <p:strVal val="#ppt_y"/>
                                          </p:val>
                                        </p:tav>
                                      </p:tavLst>
                                    </p:anim>
                                  </p:childTnLst>
                                </p:cTn>
                              </p:par>
                              <p:par>
                                <p:cTn id="24" presetID="7" presetClass="entr" presetSubtype="8" fill="hold" nodeType="withEffect">
                                  <p:stCondLst>
                                    <p:cond delay="0"/>
                                  </p:stCondLst>
                                  <p:childTnLst>
                                    <p:set>
                                      <p:cBhvr>
                                        <p:cTn id="25" dur="1" fill="hold">
                                          <p:stCondLst>
                                            <p:cond delay="0"/>
                                          </p:stCondLst>
                                        </p:cTn>
                                        <p:tgtEl>
                                          <p:spTgt spid="10243"/>
                                        </p:tgtEl>
                                        <p:attrNameLst>
                                          <p:attrName>style.visibility</p:attrName>
                                        </p:attrNameLst>
                                      </p:cBhvr>
                                      <p:to>
                                        <p:strVal val="visible"/>
                                      </p:to>
                                    </p:set>
                                    <p:anim calcmode="lin" valueType="num">
                                      <p:cBhvr additive="base">
                                        <p:cTn id="26" dur="500" fill="hold"/>
                                        <p:tgtEl>
                                          <p:spTgt spid="10243"/>
                                        </p:tgtEl>
                                        <p:attrNameLst>
                                          <p:attrName>ppt_x</p:attrName>
                                        </p:attrNameLst>
                                      </p:cBhvr>
                                      <p:tavLst>
                                        <p:tav tm="0">
                                          <p:val>
                                            <p:strVal val="0-#ppt_w/2"/>
                                          </p:val>
                                        </p:tav>
                                        <p:tav tm="100000">
                                          <p:val>
                                            <p:strVal val="#ppt_x"/>
                                          </p:val>
                                        </p:tav>
                                      </p:tavLst>
                                    </p:anim>
                                    <p:anim calcmode="lin" valueType="num">
                                      <p:cBhvr additive="base">
                                        <p:cTn id="27" dur="500" fill="hold"/>
                                        <p:tgtEl>
                                          <p:spTgt spid="10243"/>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7" presetClass="entr" presetSubtype="2" fill="hold" grpId="0" nodeType="clickEffect">
                                  <p:stCondLst>
                                    <p:cond delay="0"/>
                                  </p:stCondLst>
                                  <p:childTnLst>
                                    <p:set>
                                      <p:cBhvr>
                                        <p:cTn id="31" dur="1" fill="hold">
                                          <p:stCondLst>
                                            <p:cond delay="0"/>
                                          </p:stCondLst>
                                        </p:cTn>
                                        <p:tgtEl>
                                          <p:spTgt spid="10248"/>
                                        </p:tgtEl>
                                        <p:attrNameLst>
                                          <p:attrName>style.visibility</p:attrName>
                                        </p:attrNameLst>
                                      </p:cBhvr>
                                      <p:to>
                                        <p:strVal val="visible"/>
                                      </p:to>
                                    </p:set>
                                    <p:anim calcmode="lin" valueType="num">
                                      <p:cBhvr additive="base">
                                        <p:cTn id="32" dur="500" fill="hold"/>
                                        <p:tgtEl>
                                          <p:spTgt spid="10248"/>
                                        </p:tgtEl>
                                        <p:attrNameLst>
                                          <p:attrName>ppt_x</p:attrName>
                                        </p:attrNameLst>
                                      </p:cBhvr>
                                      <p:tavLst>
                                        <p:tav tm="0">
                                          <p:val>
                                            <p:strVal val="1+#ppt_w/2"/>
                                          </p:val>
                                        </p:tav>
                                        <p:tav tm="100000">
                                          <p:val>
                                            <p:strVal val="#ppt_x"/>
                                          </p:val>
                                        </p:tav>
                                      </p:tavLst>
                                    </p:anim>
                                    <p:anim calcmode="lin" valueType="num">
                                      <p:cBhvr additive="base">
                                        <p:cTn id="33" dur="500" fill="hold"/>
                                        <p:tgtEl>
                                          <p:spTgt spid="10248"/>
                                        </p:tgtEl>
                                        <p:attrNameLst>
                                          <p:attrName>ppt_y</p:attrName>
                                        </p:attrNameLst>
                                      </p:cBhvr>
                                      <p:tavLst>
                                        <p:tav tm="0">
                                          <p:val>
                                            <p:strVal val="#ppt_y"/>
                                          </p:val>
                                        </p:tav>
                                        <p:tav tm="100000">
                                          <p:val>
                                            <p:strVal val="#ppt_y"/>
                                          </p:val>
                                        </p:tav>
                                      </p:tavLst>
                                    </p:anim>
                                  </p:childTnLst>
                                </p:cTn>
                              </p:par>
                              <p:par>
                                <p:cTn id="34" presetID="7" presetClass="entr" presetSubtype="2" fill="hold" nodeType="withEffect">
                                  <p:stCondLst>
                                    <p:cond delay="0"/>
                                  </p:stCondLst>
                                  <p:childTnLst>
                                    <p:set>
                                      <p:cBhvr>
                                        <p:cTn id="35" dur="1" fill="hold">
                                          <p:stCondLst>
                                            <p:cond delay="0"/>
                                          </p:stCondLst>
                                        </p:cTn>
                                        <p:tgtEl>
                                          <p:spTgt spid="10244"/>
                                        </p:tgtEl>
                                        <p:attrNameLst>
                                          <p:attrName>style.visibility</p:attrName>
                                        </p:attrNameLst>
                                      </p:cBhvr>
                                      <p:to>
                                        <p:strVal val="visible"/>
                                      </p:to>
                                    </p:set>
                                    <p:anim calcmode="lin" valueType="num">
                                      <p:cBhvr additive="base">
                                        <p:cTn id="36" dur="500" fill="hold"/>
                                        <p:tgtEl>
                                          <p:spTgt spid="10244"/>
                                        </p:tgtEl>
                                        <p:attrNameLst>
                                          <p:attrName>ppt_x</p:attrName>
                                        </p:attrNameLst>
                                      </p:cBhvr>
                                      <p:tavLst>
                                        <p:tav tm="0">
                                          <p:val>
                                            <p:strVal val="1+#ppt_w/2"/>
                                          </p:val>
                                        </p:tav>
                                        <p:tav tm="100000">
                                          <p:val>
                                            <p:strVal val="#ppt_x"/>
                                          </p:val>
                                        </p:tav>
                                      </p:tavLst>
                                    </p:anim>
                                    <p:anim calcmode="lin" valueType="num">
                                      <p:cBhvr additive="base">
                                        <p:cTn id="37" dur="500" fill="hold"/>
                                        <p:tgtEl>
                                          <p:spTgt spid="102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7" grpId="0"/>
      <p:bldP spid="10248" grpId="0"/>
      <p:bldP spid="10249" grpId="0"/>
      <p:bldP spid="1025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6" name="Object 2"/>
          <p:cNvGraphicFramePr>
            <a:graphicFrameLocks noChangeAspect="1"/>
          </p:cNvGraphicFramePr>
          <p:nvPr/>
        </p:nvGraphicFramePr>
        <p:xfrm>
          <a:off x="1981200" y="1600201"/>
          <a:ext cx="5943600" cy="1704975"/>
        </p:xfrm>
        <a:graphic>
          <a:graphicData uri="http://schemas.openxmlformats.org/presentationml/2006/ole">
            <mc:AlternateContent xmlns:mc="http://schemas.openxmlformats.org/markup-compatibility/2006">
              <mc:Choice xmlns:v="urn:schemas-microsoft-com:vml" Requires="v">
                <p:oleObj name="Image" r:id="rId2" imgW="7047619" imgH="1841270" progId="">
                  <p:embed/>
                </p:oleObj>
              </mc:Choice>
              <mc:Fallback>
                <p:oleObj name="Image" r:id="rId2" imgW="7047619" imgH="1841270" progId="">
                  <p:embed/>
                  <p:pic>
                    <p:nvPicPr>
                      <p:cNvPr id="11266"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600201"/>
                        <a:ext cx="5943600" cy="170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7" name="Object 3"/>
          <p:cNvGraphicFramePr>
            <a:graphicFrameLocks noChangeAspect="1"/>
          </p:cNvGraphicFramePr>
          <p:nvPr/>
        </p:nvGraphicFramePr>
        <p:xfrm>
          <a:off x="1981200" y="3765550"/>
          <a:ext cx="5943600" cy="1873250"/>
        </p:xfrm>
        <a:graphic>
          <a:graphicData uri="http://schemas.openxmlformats.org/presentationml/2006/ole">
            <mc:AlternateContent xmlns:mc="http://schemas.openxmlformats.org/markup-compatibility/2006">
              <mc:Choice xmlns:v="urn:schemas-microsoft-com:vml" Requires="v">
                <p:oleObj name="Image" r:id="rId4" imgW="9079365" imgH="2031746" progId="">
                  <p:embed/>
                </p:oleObj>
              </mc:Choice>
              <mc:Fallback>
                <p:oleObj name="Image" r:id="rId4" imgW="9079365" imgH="2031746" progId="">
                  <p:embed/>
                  <p:pic>
                    <p:nvPicPr>
                      <p:cNvPr id="11267"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3765550"/>
                        <a:ext cx="5943600" cy="187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8" name="Object 4"/>
          <p:cNvGraphicFramePr>
            <a:graphicFrameLocks noChangeAspect="1"/>
          </p:cNvGraphicFramePr>
          <p:nvPr/>
        </p:nvGraphicFramePr>
        <p:xfrm>
          <a:off x="6400801" y="5273676"/>
          <a:ext cx="4010025" cy="1431925"/>
        </p:xfrm>
        <a:graphic>
          <a:graphicData uri="http://schemas.openxmlformats.org/presentationml/2006/ole">
            <mc:AlternateContent xmlns:mc="http://schemas.openxmlformats.org/markup-compatibility/2006">
              <mc:Choice xmlns:v="urn:schemas-microsoft-com:vml" Requires="v">
                <p:oleObj name="Image" r:id="rId6" imgW="4736508" imgH="1561905" progId="">
                  <p:embed/>
                </p:oleObj>
              </mc:Choice>
              <mc:Fallback>
                <p:oleObj name="Image" r:id="rId6" imgW="4736508" imgH="1561905" progId="">
                  <p:embed/>
                  <p:pic>
                    <p:nvPicPr>
                      <p:cNvPr id="11268"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00801" y="5273676"/>
                        <a:ext cx="4010025" cy="143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69" name="Text Box 5"/>
          <p:cNvSpPr txBox="1">
            <a:spLocks noChangeArrowheads="1"/>
          </p:cNvSpPr>
          <p:nvPr/>
        </p:nvSpPr>
        <p:spPr bwMode="auto">
          <a:xfrm>
            <a:off x="1898650" y="3352800"/>
            <a:ext cx="1911350" cy="336550"/>
          </a:xfrm>
          <a:prstGeom prst="rect">
            <a:avLst/>
          </a:prstGeom>
          <a:noFill/>
          <a:ln w="9525">
            <a:noFill/>
            <a:miter lim="800000"/>
            <a:headEnd/>
            <a:tailEnd/>
          </a:ln>
        </p:spPr>
        <p:txBody>
          <a:bodyPr>
            <a:spAutoFit/>
          </a:bodyPr>
          <a:lstStyle/>
          <a:p>
            <a:pPr eaLnBrk="1" hangingPunct="1"/>
            <a:r>
              <a:rPr lang="en-US" sz="1600" b="1" dirty="0"/>
              <a:t>EMPLOYEE</a:t>
            </a:r>
          </a:p>
        </p:txBody>
      </p:sp>
      <p:sp>
        <p:nvSpPr>
          <p:cNvPr id="11270" name="Text Box 6"/>
          <p:cNvSpPr txBox="1">
            <a:spLocks noChangeArrowheads="1"/>
          </p:cNvSpPr>
          <p:nvPr/>
        </p:nvSpPr>
        <p:spPr bwMode="auto">
          <a:xfrm>
            <a:off x="7924800" y="4921250"/>
            <a:ext cx="1677988" cy="336550"/>
          </a:xfrm>
          <a:prstGeom prst="rect">
            <a:avLst/>
          </a:prstGeom>
          <a:noFill/>
          <a:ln w="9525">
            <a:noFill/>
            <a:miter lim="800000"/>
            <a:headEnd/>
            <a:tailEnd/>
          </a:ln>
        </p:spPr>
        <p:txBody>
          <a:bodyPr>
            <a:spAutoFit/>
          </a:bodyPr>
          <a:lstStyle/>
          <a:p>
            <a:pPr eaLnBrk="1" hangingPunct="1"/>
            <a:r>
              <a:rPr lang="en-US" sz="1600" b="1" dirty="0"/>
              <a:t>PROJECT</a:t>
            </a:r>
          </a:p>
        </p:txBody>
      </p:sp>
      <p:sp>
        <p:nvSpPr>
          <p:cNvPr id="11271" name="Text Box 7"/>
          <p:cNvSpPr txBox="1">
            <a:spLocks noChangeArrowheads="1"/>
          </p:cNvSpPr>
          <p:nvPr/>
        </p:nvSpPr>
        <p:spPr bwMode="auto">
          <a:xfrm>
            <a:off x="1906588" y="1219200"/>
            <a:ext cx="2208212" cy="336550"/>
          </a:xfrm>
          <a:prstGeom prst="rect">
            <a:avLst/>
          </a:prstGeom>
          <a:noFill/>
          <a:ln w="9525">
            <a:noFill/>
            <a:miter lim="800000"/>
            <a:headEnd/>
            <a:tailEnd/>
          </a:ln>
        </p:spPr>
        <p:txBody>
          <a:bodyPr>
            <a:spAutoFit/>
          </a:bodyPr>
          <a:lstStyle/>
          <a:p>
            <a:pPr eaLnBrk="1" hangingPunct="1"/>
            <a:r>
              <a:rPr lang="en-US" sz="1600" b="1" dirty="0"/>
              <a:t>DEPENDENT</a:t>
            </a:r>
          </a:p>
        </p:txBody>
      </p:sp>
      <p:sp>
        <p:nvSpPr>
          <p:cNvPr id="11272" name="Text Box 9"/>
          <p:cNvSpPr txBox="1">
            <a:spLocks noChangeArrowheads="1"/>
          </p:cNvSpPr>
          <p:nvPr/>
        </p:nvSpPr>
        <p:spPr bwMode="auto">
          <a:xfrm>
            <a:off x="1752600" y="411164"/>
            <a:ext cx="8229600" cy="646331"/>
          </a:xfrm>
          <a:prstGeom prst="rect">
            <a:avLst/>
          </a:prstGeom>
          <a:noFill/>
          <a:ln w="9525">
            <a:noFill/>
            <a:miter lim="800000"/>
            <a:headEnd/>
            <a:tailEnd/>
          </a:ln>
        </p:spPr>
        <p:txBody>
          <a:bodyPr wrap="square">
            <a:spAutoFit/>
          </a:bodyPr>
          <a:lstStyle/>
          <a:p>
            <a:pPr eaLnBrk="1" hangingPunct="1"/>
            <a:r>
              <a:rPr lang="en-US" sz="3600" b="1" dirty="0" err="1">
                <a:solidFill>
                  <a:schemeClr val="tx2"/>
                </a:solidFill>
                <a:latin typeface="Book Antiqua" panose="02040602050305030304" pitchFamily="18" charset="0"/>
              </a:rPr>
              <a:t>Contoh</a:t>
            </a:r>
            <a:r>
              <a:rPr lang="en-US" sz="3600" b="1" dirty="0">
                <a:solidFill>
                  <a:schemeClr val="tx2"/>
                </a:solidFill>
                <a:latin typeface="Book Antiqua" panose="02040602050305030304" pitchFamily="18" charset="0"/>
              </a:rPr>
              <a:t> </a:t>
            </a:r>
            <a:r>
              <a:rPr lang="en-US" sz="3600" b="1" dirty="0" err="1">
                <a:solidFill>
                  <a:schemeClr val="tx2"/>
                </a:solidFill>
                <a:latin typeface="Book Antiqua" panose="02040602050305030304" pitchFamily="18" charset="0"/>
              </a:rPr>
              <a:t>Implementasi</a:t>
            </a:r>
            <a:r>
              <a:rPr lang="en-US" sz="3600" b="1" dirty="0">
                <a:solidFill>
                  <a:schemeClr val="tx2"/>
                </a:solidFill>
                <a:latin typeface="Book Antiqua" panose="02040602050305030304" pitchFamily="18" charset="0"/>
              </a:rPr>
              <a:t> Data Table</a:t>
            </a:r>
          </a:p>
        </p:txBody>
      </p:sp>
    </p:spTree>
    <p:extLst>
      <p:ext uri="{BB962C8B-B14F-4D97-AF65-F5344CB8AC3E}">
        <p14:creationId xmlns:p14="http://schemas.microsoft.com/office/powerpoint/2010/main" val="2666504887"/>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11272"/>
                                        </p:tgtEl>
                                        <p:attrNameLst>
                                          <p:attrName>style.visibility</p:attrName>
                                        </p:attrNameLst>
                                      </p:cBhvr>
                                      <p:to>
                                        <p:strVal val="visible"/>
                                      </p:to>
                                    </p:set>
                                    <p:animEffect transition="in" filter="plus(in)">
                                      <p:cBhvr>
                                        <p:cTn id="7" dur="500"/>
                                        <p:tgtEl>
                                          <p:spTgt spid="11272"/>
                                        </p:tgtEl>
                                      </p:cBhvr>
                                    </p:animEffect>
                                  </p:childTnLst>
                                </p:cTn>
                              </p:par>
                            </p:childTnLst>
                          </p:cTn>
                        </p:par>
                      </p:childTnLst>
                    </p:cTn>
                  </p:par>
                  <p:par>
                    <p:cTn id="8" fill="hold">
                      <p:stCondLst>
                        <p:cond delay="indefinite"/>
                      </p:stCondLst>
                      <p:childTnLst>
                        <p:par>
                          <p:cTn id="9" fill="hold">
                            <p:stCondLst>
                              <p:cond delay="0"/>
                            </p:stCondLst>
                            <p:childTnLst>
                              <p:par>
                                <p:cTn id="10" presetID="7" presetClass="entr" presetSubtype="4" fill="hold" grpId="0" nodeType="clickEffect">
                                  <p:stCondLst>
                                    <p:cond delay="0"/>
                                  </p:stCondLst>
                                  <p:childTnLst>
                                    <p:set>
                                      <p:cBhvr>
                                        <p:cTn id="11" dur="1" fill="hold">
                                          <p:stCondLst>
                                            <p:cond delay="0"/>
                                          </p:stCondLst>
                                        </p:cTn>
                                        <p:tgtEl>
                                          <p:spTgt spid="11271"/>
                                        </p:tgtEl>
                                        <p:attrNameLst>
                                          <p:attrName>style.visibility</p:attrName>
                                        </p:attrNameLst>
                                      </p:cBhvr>
                                      <p:to>
                                        <p:strVal val="visible"/>
                                      </p:to>
                                    </p:set>
                                    <p:anim calcmode="lin" valueType="num">
                                      <p:cBhvr additive="base">
                                        <p:cTn id="12" dur="500" fill="hold"/>
                                        <p:tgtEl>
                                          <p:spTgt spid="11271"/>
                                        </p:tgtEl>
                                        <p:attrNameLst>
                                          <p:attrName>ppt_x</p:attrName>
                                        </p:attrNameLst>
                                      </p:cBhvr>
                                      <p:tavLst>
                                        <p:tav tm="0">
                                          <p:val>
                                            <p:strVal val="#ppt_x"/>
                                          </p:val>
                                        </p:tav>
                                        <p:tav tm="100000">
                                          <p:val>
                                            <p:strVal val="#ppt_x"/>
                                          </p:val>
                                        </p:tav>
                                      </p:tavLst>
                                    </p:anim>
                                    <p:anim calcmode="lin" valueType="num">
                                      <p:cBhvr additive="base">
                                        <p:cTn id="13" dur="500" fill="hold"/>
                                        <p:tgtEl>
                                          <p:spTgt spid="11271"/>
                                        </p:tgtEl>
                                        <p:attrNameLst>
                                          <p:attrName>ppt_y</p:attrName>
                                        </p:attrNameLst>
                                      </p:cBhvr>
                                      <p:tavLst>
                                        <p:tav tm="0">
                                          <p:val>
                                            <p:strVal val="1+#ppt_h/2"/>
                                          </p:val>
                                        </p:tav>
                                        <p:tav tm="100000">
                                          <p:val>
                                            <p:strVal val="#ppt_y"/>
                                          </p:val>
                                        </p:tav>
                                      </p:tavLst>
                                    </p:anim>
                                  </p:childTnLst>
                                </p:cTn>
                              </p:par>
                              <p:par>
                                <p:cTn id="14" presetID="7" presetClass="entr" presetSubtype="4" fill="hold" nodeType="withEffect">
                                  <p:stCondLst>
                                    <p:cond delay="0"/>
                                  </p:stCondLst>
                                  <p:childTnLst>
                                    <p:set>
                                      <p:cBhvr>
                                        <p:cTn id="15" dur="1" fill="hold">
                                          <p:stCondLst>
                                            <p:cond delay="0"/>
                                          </p:stCondLst>
                                        </p:cTn>
                                        <p:tgtEl>
                                          <p:spTgt spid="11266"/>
                                        </p:tgtEl>
                                        <p:attrNameLst>
                                          <p:attrName>style.visibility</p:attrName>
                                        </p:attrNameLst>
                                      </p:cBhvr>
                                      <p:to>
                                        <p:strVal val="visible"/>
                                      </p:to>
                                    </p:set>
                                    <p:anim calcmode="lin" valueType="num">
                                      <p:cBhvr additive="base">
                                        <p:cTn id="16" dur="500" fill="hold"/>
                                        <p:tgtEl>
                                          <p:spTgt spid="11266"/>
                                        </p:tgtEl>
                                        <p:attrNameLst>
                                          <p:attrName>ppt_x</p:attrName>
                                        </p:attrNameLst>
                                      </p:cBhvr>
                                      <p:tavLst>
                                        <p:tav tm="0">
                                          <p:val>
                                            <p:strVal val="#ppt_x"/>
                                          </p:val>
                                        </p:tav>
                                        <p:tav tm="100000">
                                          <p:val>
                                            <p:strVal val="#ppt_x"/>
                                          </p:val>
                                        </p:tav>
                                      </p:tavLst>
                                    </p:anim>
                                    <p:anim calcmode="lin" valueType="num">
                                      <p:cBhvr additive="base">
                                        <p:cTn id="17" dur="500" fill="hold"/>
                                        <p:tgtEl>
                                          <p:spTgt spid="11266"/>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7" presetClass="entr" presetSubtype="8" fill="hold" grpId="0" nodeType="clickEffect">
                                  <p:stCondLst>
                                    <p:cond delay="0"/>
                                  </p:stCondLst>
                                  <p:childTnLst>
                                    <p:set>
                                      <p:cBhvr>
                                        <p:cTn id="21" dur="1" fill="hold">
                                          <p:stCondLst>
                                            <p:cond delay="0"/>
                                          </p:stCondLst>
                                        </p:cTn>
                                        <p:tgtEl>
                                          <p:spTgt spid="11269"/>
                                        </p:tgtEl>
                                        <p:attrNameLst>
                                          <p:attrName>style.visibility</p:attrName>
                                        </p:attrNameLst>
                                      </p:cBhvr>
                                      <p:to>
                                        <p:strVal val="visible"/>
                                      </p:to>
                                    </p:set>
                                    <p:anim calcmode="lin" valueType="num">
                                      <p:cBhvr additive="base">
                                        <p:cTn id="22" dur="500" fill="hold"/>
                                        <p:tgtEl>
                                          <p:spTgt spid="11269"/>
                                        </p:tgtEl>
                                        <p:attrNameLst>
                                          <p:attrName>ppt_x</p:attrName>
                                        </p:attrNameLst>
                                      </p:cBhvr>
                                      <p:tavLst>
                                        <p:tav tm="0">
                                          <p:val>
                                            <p:strVal val="0-#ppt_w/2"/>
                                          </p:val>
                                        </p:tav>
                                        <p:tav tm="100000">
                                          <p:val>
                                            <p:strVal val="#ppt_x"/>
                                          </p:val>
                                        </p:tav>
                                      </p:tavLst>
                                    </p:anim>
                                    <p:anim calcmode="lin" valueType="num">
                                      <p:cBhvr additive="base">
                                        <p:cTn id="23" dur="500" fill="hold"/>
                                        <p:tgtEl>
                                          <p:spTgt spid="11269"/>
                                        </p:tgtEl>
                                        <p:attrNameLst>
                                          <p:attrName>ppt_y</p:attrName>
                                        </p:attrNameLst>
                                      </p:cBhvr>
                                      <p:tavLst>
                                        <p:tav tm="0">
                                          <p:val>
                                            <p:strVal val="#ppt_y"/>
                                          </p:val>
                                        </p:tav>
                                        <p:tav tm="100000">
                                          <p:val>
                                            <p:strVal val="#ppt_y"/>
                                          </p:val>
                                        </p:tav>
                                      </p:tavLst>
                                    </p:anim>
                                  </p:childTnLst>
                                </p:cTn>
                              </p:par>
                              <p:par>
                                <p:cTn id="24" presetID="7" presetClass="entr" presetSubtype="8" fill="hold" nodeType="withEffect">
                                  <p:stCondLst>
                                    <p:cond delay="0"/>
                                  </p:stCondLst>
                                  <p:childTnLst>
                                    <p:set>
                                      <p:cBhvr>
                                        <p:cTn id="25" dur="1" fill="hold">
                                          <p:stCondLst>
                                            <p:cond delay="0"/>
                                          </p:stCondLst>
                                        </p:cTn>
                                        <p:tgtEl>
                                          <p:spTgt spid="11267"/>
                                        </p:tgtEl>
                                        <p:attrNameLst>
                                          <p:attrName>style.visibility</p:attrName>
                                        </p:attrNameLst>
                                      </p:cBhvr>
                                      <p:to>
                                        <p:strVal val="visible"/>
                                      </p:to>
                                    </p:set>
                                    <p:anim calcmode="lin" valueType="num">
                                      <p:cBhvr additive="base">
                                        <p:cTn id="26" dur="500" fill="hold"/>
                                        <p:tgtEl>
                                          <p:spTgt spid="11267"/>
                                        </p:tgtEl>
                                        <p:attrNameLst>
                                          <p:attrName>ppt_x</p:attrName>
                                        </p:attrNameLst>
                                      </p:cBhvr>
                                      <p:tavLst>
                                        <p:tav tm="0">
                                          <p:val>
                                            <p:strVal val="0-#ppt_w/2"/>
                                          </p:val>
                                        </p:tav>
                                        <p:tav tm="100000">
                                          <p:val>
                                            <p:strVal val="#ppt_x"/>
                                          </p:val>
                                        </p:tav>
                                      </p:tavLst>
                                    </p:anim>
                                    <p:anim calcmode="lin" valueType="num">
                                      <p:cBhvr additive="base">
                                        <p:cTn id="27" dur="500" fill="hold"/>
                                        <p:tgtEl>
                                          <p:spTgt spid="11267"/>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7" presetClass="entr" presetSubtype="1" fill="hold" grpId="0" nodeType="clickEffect">
                                  <p:stCondLst>
                                    <p:cond delay="0"/>
                                  </p:stCondLst>
                                  <p:childTnLst>
                                    <p:set>
                                      <p:cBhvr>
                                        <p:cTn id="31" dur="1" fill="hold">
                                          <p:stCondLst>
                                            <p:cond delay="0"/>
                                          </p:stCondLst>
                                        </p:cTn>
                                        <p:tgtEl>
                                          <p:spTgt spid="11270"/>
                                        </p:tgtEl>
                                        <p:attrNameLst>
                                          <p:attrName>style.visibility</p:attrName>
                                        </p:attrNameLst>
                                      </p:cBhvr>
                                      <p:to>
                                        <p:strVal val="visible"/>
                                      </p:to>
                                    </p:set>
                                    <p:anim calcmode="lin" valueType="num">
                                      <p:cBhvr additive="base">
                                        <p:cTn id="32" dur="500" fill="hold"/>
                                        <p:tgtEl>
                                          <p:spTgt spid="11270"/>
                                        </p:tgtEl>
                                        <p:attrNameLst>
                                          <p:attrName>ppt_x</p:attrName>
                                        </p:attrNameLst>
                                      </p:cBhvr>
                                      <p:tavLst>
                                        <p:tav tm="0">
                                          <p:val>
                                            <p:strVal val="#ppt_x"/>
                                          </p:val>
                                        </p:tav>
                                        <p:tav tm="100000">
                                          <p:val>
                                            <p:strVal val="#ppt_x"/>
                                          </p:val>
                                        </p:tav>
                                      </p:tavLst>
                                    </p:anim>
                                    <p:anim calcmode="lin" valueType="num">
                                      <p:cBhvr additive="base">
                                        <p:cTn id="33" dur="500" fill="hold"/>
                                        <p:tgtEl>
                                          <p:spTgt spid="11270"/>
                                        </p:tgtEl>
                                        <p:attrNameLst>
                                          <p:attrName>ppt_y</p:attrName>
                                        </p:attrNameLst>
                                      </p:cBhvr>
                                      <p:tavLst>
                                        <p:tav tm="0">
                                          <p:val>
                                            <p:strVal val="0-#ppt_h/2"/>
                                          </p:val>
                                        </p:tav>
                                        <p:tav tm="100000">
                                          <p:val>
                                            <p:strVal val="#ppt_y"/>
                                          </p:val>
                                        </p:tav>
                                      </p:tavLst>
                                    </p:anim>
                                  </p:childTnLst>
                                </p:cTn>
                              </p:par>
                              <p:par>
                                <p:cTn id="34" presetID="7" presetClass="entr" presetSubtype="1" fill="hold" nodeType="withEffect">
                                  <p:stCondLst>
                                    <p:cond delay="0"/>
                                  </p:stCondLst>
                                  <p:childTnLst>
                                    <p:set>
                                      <p:cBhvr>
                                        <p:cTn id="35" dur="1" fill="hold">
                                          <p:stCondLst>
                                            <p:cond delay="0"/>
                                          </p:stCondLst>
                                        </p:cTn>
                                        <p:tgtEl>
                                          <p:spTgt spid="11268"/>
                                        </p:tgtEl>
                                        <p:attrNameLst>
                                          <p:attrName>style.visibility</p:attrName>
                                        </p:attrNameLst>
                                      </p:cBhvr>
                                      <p:to>
                                        <p:strVal val="visible"/>
                                      </p:to>
                                    </p:set>
                                    <p:anim calcmode="lin" valueType="num">
                                      <p:cBhvr additive="base">
                                        <p:cTn id="36" dur="500" fill="hold"/>
                                        <p:tgtEl>
                                          <p:spTgt spid="11268"/>
                                        </p:tgtEl>
                                        <p:attrNameLst>
                                          <p:attrName>ppt_x</p:attrName>
                                        </p:attrNameLst>
                                      </p:cBhvr>
                                      <p:tavLst>
                                        <p:tav tm="0">
                                          <p:val>
                                            <p:strVal val="#ppt_x"/>
                                          </p:val>
                                        </p:tav>
                                        <p:tav tm="100000">
                                          <p:val>
                                            <p:strVal val="#ppt_x"/>
                                          </p:val>
                                        </p:tav>
                                      </p:tavLst>
                                    </p:anim>
                                    <p:anim calcmode="lin" valueType="num">
                                      <p:cBhvr additive="base">
                                        <p:cTn id="37" dur="500" fill="hold"/>
                                        <p:tgtEl>
                                          <p:spTgt spid="1126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p:bldP spid="11270" grpId="0"/>
      <p:bldP spid="11271" grpId="0"/>
      <p:bldP spid="1127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cityscape">
            <a:extLst>
              <a:ext uri="{FF2B5EF4-FFF2-40B4-BE49-F238E27FC236}">
                <a16:creationId xmlns:a16="http://schemas.microsoft.com/office/drawing/2014/main" id="{3A7EDB62-3E60-F44C-AE34-9495623E004A}"/>
              </a:ext>
            </a:extLst>
          </p:cNvPr>
          <p:cNvPicPr>
            <a:picLocks noGrp="1" noChangeAspect="1"/>
          </p:cNvPicPr>
          <p:nvPr>
            <p:ph type="pic" sz="quarter" idx="10"/>
          </p:nvPr>
        </p:nvPicPr>
        <p:blipFill>
          <a:blip r:embed="rId3" cstate="print">
            <a:extLst>
              <a:ext uri="{28A0092B-C50C-407E-A947-70E740481C1C}">
                <a14:useLocalDpi xmlns:a14="http://schemas.microsoft.com/office/drawing/2010/main"/>
              </a:ext>
            </a:extLst>
          </a:blip>
          <a:srcRect/>
          <a:stretch>
            <a:fillRect/>
          </a:stretch>
        </p:blipFill>
        <p:spPr/>
      </p:pic>
      <p:sp>
        <p:nvSpPr>
          <p:cNvPr id="7" name="Title 6">
            <a:extLst>
              <a:ext uri="{FF2B5EF4-FFF2-40B4-BE49-F238E27FC236}">
                <a16:creationId xmlns:a16="http://schemas.microsoft.com/office/drawing/2014/main" id="{39B0EC6D-03DD-4CEE-9979-34A964DCA45D}"/>
              </a:ext>
            </a:extLst>
          </p:cNvPr>
          <p:cNvSpPr>
            <a:spLocks noGrp="1"/>
          </p:cNvSpPr>
          <p:nvPr>
            <p:ph type="title"/>
          </p:nvPr>
        </p:nvSpPr>
        <p:spPr/>
        <p:txBody>
          <a:bodyPr/>
          <a:lstStyle/>
          <a:p>
            <a:r>
              <a:rPr lang="en-US" dirty="0"/>
              <a:t>Thank you</a:t>
            </a:r>
          </a:p>
        </p:txBody>
      </p:sp>
      <p:sp>
        <p:nvSpPr>
          <p:cNvPr id="2" name="Subtitle 1">
            <a:extLst>
              <a:ext uri="{FF2B5EF4-FFF2-40B4-BE49-F238E27FC236}">
                <a16:creationId xmlns:a16="http://schemas.microsoft.com/office/drawing/2014/main" id="{10F9F51E-A3D5-4726-BACE-D5CDD8A46429}"/>
              </a:ext>
            </a:extLst>
          </p:cNvPr>
          <p:cNvSpPr>
            <a:spLocks noGrp="1"/>
          </p:cNvSpPr>
          <p:nvPr>
            <p:ph type="subTitle" idx="1"/>
          </p:nvPr>
        </p:nvSpPr>
        <p:spPr/>
        <p:txBody>
          <a:bodyPr/>
          <a:lstStyle/>
          <a:p>
            <a:r>
              <a:rPr lang="en-US" dirty="0"/>
              <a:t> +62 (0341) 404424 – 404425</a:t>
            </a:r>
          </a:p>
        </p:txBody>
      </p:sp>
      <p:sp>
        <p:nvSpPr>
          <p:cNvPr id="5" name="Text Placeholder 4">
            <a:extLst>
              <a:ext uri="{FF2B5EF4-FFF2-40B4-BE49-F238E27FC236}">
                <a16:creationId xmlns:a16="http://schemas.microsoft.com/office/drawing/2014/main" id="{F91501E1-4EA1-44EB-AF62-6F74678A2331}"/>
              </a:ext>
            </a:extLst>
          </p:cNvPr>
          <p:cNvSpPr>
            <a:spLocks noGrp="1"/>
          </p:cNvSpPr>
          <p:nvPr>
            <p:ph type="body" sz="quarter" idx="11"/>
          </p:nvPr>
        </p:nvSpPr>
        <p:spPr/>
        <p:txBody>
          <a:bodyPr/>
          <a:lstStyle/>
          <a:p>
            <a:r>
              <a:rPr lang="en-US" dirty="0"/>
              <a:t>https://jti.polinema.ac.id/</a:t>
            </a:r>
          </a:p>
        </p:txBody>
      </p:sp>
    </p:spTree>
    <p:extLst>
      <p:ext uri="{BB962C8B-B14F-4D97-AF65-F5344CB8AC3E}">
        <p14:creationId xmlns:p14="http://schemas.microsoft.com/office/powerpoint/2010/main" val="29288024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ampungan Nomor Slide 3"/>
          <p:cNvSpPr>
            <a:spLocks noGrp="1"/>
          </p:cNvSpPr>
          <p:nvPr>
            <p:ph type="sldNum" sz="quarter" idx="12"/>
          </p:nvPr>
        </p:nvSpPr>
        <p:spPr/>
        <p:txBody>
          <a:bodyPr/>
          <a:lstStyle/>
          <a:p>
            <a:fld id="{C5D243CA-806E-402E-87EA-B001B6507DFC}" type="slidenum">
              <a:rPr lang="id-ID" smtClean="0"/>
              <a:t>43</a:t>
            </a:fld>
            <a:endParaRPr lang="id-ID"/>
          </a:p>
        </p:txBody>
      </p:sp>
      <p:sp>
        <p:nvSpPr>
          <p:cNvPr id="5" name="Kotak Teks 4"/>
          <p:cNvSpPr txBox="1"/>
          <p:nvPr/>
        </p:nvSpPr>
        <p:spPr>
          <a:xfrm>
            <a:off x="1703512" y="3356992"/>
            <a:ext cx="8784976" cy="1323439"/>
          </a:xfrm>
          <a:prstGeom prst="rect">
            <a:avLst/>
          </a:prstGeom>
          <a:noFill/>
        </p:spPr>
        <p:txBody>
          <a:bodyPr wrap="square" rtlCol="0">
            <a:spAutoFit/>
          </a:bodyPr>
          <a:lstStyle/>
          <a:p>
            <a:pPr algn="ctr"/>
            <a:r>
              <a:rPr lang="id-ID" sz="8000" dirty="0">
                <a:solidFill>
                  <a:schemeClr val="tx2"/>
                </a:solidFill>
                <a:latin typeface="Brush Script MT" charset="0"/>
                <a:ea typeface="Brush Script MT" charset="0"/>
                <a:cs typeface="Brush Script MT" charset="0"/>
              </a:rPr>
              <a:t>Terima Kasih</a:t>
            </a:r>
          </a:p>
        </p:txBody>
      </p:sp>
    </p:spTree>
    <p:extLst>
      <p:ext uri="{BB962C8B-B14F-4D97-AF65-F5344CB8AC3E}">
        <p14:creationId xmlns:p14="http://schemas.microsoft.com/office/powerpoint/2010/main" val="2465895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Latihan</a:t>
            </a:r>
            <a:r>
              <a:rPr lang="en-US" dirty="0"/>
              <a:t> 1</a:t>
            </a:r>
            <a:endParaRPr lang="id-ID" dirty="0"/>
          </a:p>
        </p:txBody>
      </p:sp>
      <p:sp>
        <p:nvSpPr>
          <p:cNvPr id="3" name="Content Placeholder 2"/>
          <p:cNvSpPr>
            <a:spLocks noGrp="1"/>
          </p:cNvSpPr>
          <p:nvPr>
            <p:ph idx="1"/>
          </p:nvPr>
        </p:nvSpPr>
        <p:spPr>
          <a:xfrm>
            <a:off x="1981200" y="1340768"/>
            <a:ext cx="8229600" cy="4896544"/>
          </a:xfrm>
        </p:spPr>
        <p:txBody>
          <a:bodyPr/>
          <a:lstStyle/>
          <a:p>
            <a:r>
              <a:rPr lang="id-ID" dirty="0"/>
              <a:t>Buatlah model relasional dari ERD berikut ini :</a:t>
            </a:r>
          </a:p>
          <a:p>
            <a:pPr marL="114300" indent="0">
              <a:buNone/>
            </a:pPr>
            <a:endParaRPr lang="id-ID" dirty="0"/>
          </a:p>
        </p:txBody>
      </p:sp>
      <p:sp>
        <p:nvSpPr>
          <p:cNvPr id="4" name="Slide Number Placeholder 3"/>
          <p:cNvSpPr>
            <a:spLocks noGrp="1"/>
          </p:cNvSpPr>
          <p:nvPr>
            <p:ph type="sldNum" sz="quarter" idx="12"/>
          </p:nvPr>
        </p:nvSpPr>
        <p:spPr/>
        <p:txBody>
          <a:bodyPr/>
          <a:lstStyle/>
          <a:p>
            <a:fld id="{C5D243CA-806E-402E-87EA-B001B6507DFC}" type="slidenum">
              <a:rPr lang="id-ID" smtClean="0"/>
              <a:t>44</a:t>
            </a:fld>
            <a:endParaRPr lang="id-ID"/>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2078" t="24675" r="43961" b="8441"/>
          <a:stretch/>
        </p:blipFill>
        <p:spPr bwMode="auto">
          <a:xfrm>
            <a:off x="2996540" y="1805049"/>
            <a:ext cx="5359730" cy="4892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1832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Jawaban</a:t>
            </a:r>
            <a:r>
              <a:rPr lang="en-US" b="1" dirty="0"/>
              <a:t> </a:t>
            </a:r>
            <a:r>
              <a:rPr lang="en-US" b="1" dirty="0" err="1"/>
              <a:t>latihan</a:t>
            </a:r>
            <a:r>
              <a:rPr lang="en-US" b="1" dirty="0"/>
              <a:t> 1</a:t>
            </a:r>
            <a:r>
              <a:rPr lang="id-ID" b="1" dirty="0"/>
              <a:t> </a:t>
            </a:r>
          </a:p>
        </p:txBody>
      </p:sp>
      <p:sp>
        <p:nvSpPr>
          <p:cNvPr id="3" name="Content Placeholder 2"/>
          <p:cNvSpPr>
            <a:spLocks noGrp="1"/>
          </p:cNvSpPr>
          <p:nvPr>
            <p:ph idx="1"/>
          </p:nvPr>
        </p:nvSpPr>
        <p:spPr/>
        <p:txBody>
          <a:bodyPr/>
          <a:lstStyle/>
          <a:p>
            <a:r>
              <a:rPr lang="id-ID" dirty="0"/>
              <a:t>STUDENT(</a:t>
            </a:r>
            <a:r>
              <a:rPr lang="id-ID" u="sng" dirty="0"/>
              <a:t>studno</a:t>
            </a:r>
            <a:r>
              <a:rPr lang="id-ID" dirty="0"/>
              <a:t>, givenname, familyname, hons, tutor, tutorroom, slot, year)</a:t>
            </a:r>
          </a:p>
          <a:p>
            <a:r>
              <a:rPr lang="id-ID" dirty="0"/>
              <a:t>ENROL(</a:t>
            </a:r>
            <a:r>
              <a:rPr lang="id-ID" u="sng" dirty="0"/>
              <a:t>studno</a:t>
            </a:r>
            <a:r>
              <a:rPr lang="id-ID" dirty="0"/>
              <a:t>, </a:t>
            </a:r>
            <a:r>
              <a:rPr lang="id-ID" u="sng" dirty="0"/>
              <a:t>courseno</a:t>
            </a:r>
            <a:r>
              <a:rPr lang="id-ID" dirty="0"/>
              <a:t>,labmark,exammark)</a:t>
            </a:r>
          </a:p>
          <a:p>
            <a:r>
              <a:rPr lang="id-ID" dirty="0"/>
              <a:t>COURSE(</a:t>
            </a:r>
            <a:r>
              <a:rPr lang="id-ID" u="sng" dirty="0"/>
              <a:t>courseno</a:t>
            </a:r>
            <a:r>
              <a:rPr lang="id-ID" dirty="0"/>
              <a:t>, subject, equip)</a:t>
            </a:r>
          </a:p>
          <a:p>
            <a:r>
              <a:rPr lang="id-ID" dirty="0"/>
              <a:t>STAFF(</a:t>
            </a:r>
            <a:r>
              <a:rPr lang="id-ID" u="sng" dirty="0"/>
              <a:t>lecturer</a:t>
            </a:r>
            <a:r>
              <a:rPr lang="id-ID" dirty="0"/>
              <a:t>,</a:t>
            </a:r>
            <a:r>
              <a:rPr lang="id-ID" u="sng" dirty="0"/>
              <a:t>roomno</a:t>
            </a:r>
            <a:r>
              <a:rPr lang="id-ID" dirty="0"/>
              <a:t>,appraiser, approom)</a:t>
            </a:r>
          </a:p>
          <a:p>
            <a:r>
              <a:rPr lang="id-ID" dirty="0"/>
              <a:t>TEACH(</a:t>
            </a:r>
            <a:r>
              <a:rPr lang="id-ID" u="sng" dirty="0"/>
              <a:t>courseno</a:t>
            </a:r>
            <a:r>
              <a:rPr lang="id-ID" dirty="0"/>
              <a:t>,</a:t>
            </a:r>
            <a:r>
              <a:rPr lang="id-ID" u="sng" dirty="0"/>
              <a:t> lecturer</a:t>
            </a:r>
            <a:r>
              <a:rPr lang="id-ID" dirty="0"/>
              <a:t>,lecroom )</a:t>
            </a:r>
          </a:p>
          <a:p>
            <a:r>
              <a:rPr lang="id-ID" dirty="0"/>
              <a:t>YEAR(</a:t>
            </a:r>
            <a:r>
              <a:rPr lang="id-ID" u="sng" dirty="0"/>
              <a:t>year</a:t>
            </a:r>
            <a:r>
              <a:rPr lang="id-ID" dirty="0"/>
              <a:t>, yeartutor, yeartutorroom)</a:t>
            </a:r>
          </a:p>
          <a:p>
            <a:r>
              <a:rPr lang="id-ID" dirty="0"/>
              <a:t>SCHOOL(</a:t>
            </a:r>
            <a:r>
              <a:rPr lang="id-ID" u="sng" dirty="0"/>
              <a:t>hons</a:t>
            </a:r>
            <a:r>
              <a:rPr lang="id-ID" dirty="0"/>
              <a:t>, faculty)</a:t>
            </a:r>
          </a:p>
        </p:txBody>
      </p:sp>
      <p:sp>
        <p:nvSpPr>
          <p:cNvPr id="4" name="Slide Number Placeholder 3"/>
          <p:cNvSpPr>
            <a:spLocks noGrp="1"/>
          </p:cNvSpPr>
          <p:nvPr>
            <p:ph type="sldNum" sz="quarter" idx="12"/>
          </p:nvPr>
        </p:nvSpPr>
        <p:spPr/>
        <p:txBody>
          <a:bodyPr/>
          <a:lstStyle/>
          <a:p>
            <a:fld id="{C5D243CA-806E-402E-87EA-B001B6507DFC}" type="slidenum">
              <a:rPr lang="id-ID" smtClean="0"/>
              <a:t>45</a:t>
            </a:fld>
            <a:endParaRPr lang="id-ID"/>
          </a:p>
        </p:txBody>
      </p:sp>
    </p:spTree>
    <p:extLst>
      <p:ext uri="{BB962C8B-B14F-4D97-AF65-F5344CB8AC3E}">
        <p14:creationId xmlns:p14="http://schemas.microsoft.com/office/powerpoint/2010/main" val="22249985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7A1D1-73F7-493D-8EBF-8F5B36352D38}"/>
              </a:ext>
            </a:extLst>
          </p:cNvPr>
          <p:cNvSpPr>
            <a:spLocks noGrp="1"/>
          </p:cNvSpPr>
          <p:nvPr>
            <p:ph type="title"/>
          </p:nvPr>
        </p:nvSpPr>
        <p:spPr/>
        <p:txBody>
          <a:bodyPr/>
          <a:lstStyle/>
          <a:p>
            <a:r>
              <a:rPr lang="en-US" dirty="0"/>
              <a:t>LATIHAN 2</a:t>
            </a:r>
            <a:endParaRPr lang="en-ID" dirty="0"/>
          </a:p>
        </p:txBody>
      </p:sp>
      <p:sp>
        <p:nvSpPr>
          <p:cNvPr id="4" name="Slide Number Placeholder 3">
            <a:extLst>
              <a:ext uri="{FF2B5EF4-FFF2-40B4-BE49-F238E27FC236}">
                <a16:creationId xmlns:a16="http://schemas.microsoft.com/office/drawing/2014/main" id="{997A1617-B03B-4CED-9BC0-687450725760}"/>
              </a:ext>
            </a:extLst>
          </p:cNvPr>
          <p:cNvSpPr>
            <a:spLocks noGrp="1"/>
          </p:cNvSpPr>
          <p:nvPr>
            <p:ph type="sldNum" sz="quarter" idx="12"/>
          </p:nvPr>
        </p:nvSpPr>
        <p:spPr/>
        <p:txBody>
          <a:bodyPr/>
          <a:lstStyle/>
          <a:p>
            <a:fld id="{C5D243CA-806E-402E-87EA-B001B6507DFC}" type="slidenum">
              <a:rPr lang="id-ID" smtClean="0">
                <a:solidFill>
                  <a:srgbClr val="2F5897"/>
                </a:solidFill>
              </a:rPr>
              <a:pPr/>
              <a:t>46</a:t>
            </a:fld>
            <a:endParaRPr lang="id-ID">
              <a:solidFill>
                <a:srgbClr val="2F5897"/>
              </a:solidFill>
            </a:endParaRPr>
          </a:p>
        </p:txBody>
      </p:sp>
      <p:pic>
        <p:nvPicPr>
          <p:cNvPr id="7" name="Content Placeholder 6">
            <a:extLst>
              <a:ext uri="{FF2B5EF4-FFF2-40B4-BE49-F238E27FC236}">
                <a16:creationId xmlns:a16="http://schemas.microsoft.com/office/drawing/2014/main" id="{26B9DA59-A1D6-4F55-A2D0-C6205BC1BBA0}"/>
              </a:ext>
            </a:extLst>
          </p:cNvPr>
          <p:cNvPicPr>
            <a:picLocks noGrp="1" noChangeAspect="1"/>
          </p:cNvPicPr>
          <p:nvPr>
            <p:ph idx="1"/>
          </p:nvPr>
        </p:nvPicPr>
        <p:blipFill>
          <a:blip r:embed="rId2"/>
          <a:stretch>
            <a:fillRect/>
          </a:stretch>
        </p:blipFill>
        <p:spPr>
          <a:xfrm>
            <a:off x="1567543" y="1339895"/>
            <a:ext cx="8207051" cy="4386527"/>
          </a:xfrm>
        </p:spPr>
      </p:pic>
    </p:spTree>
    <p:extLst>
      <p:ext uri="{BB962C8B-B14F-4D97-AF65-F5344CB8AC3E}">
        <p14:creationId xmlns:p14="http://schemas.microsoft.com/office/powerpoint/2010/main" val="30118645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Jawaban</a:t>
            </a:r>
            <a:r>
              <a:rPr lang="en-US" b="1" dirty="0"/>
              <a:t> </a:t>
            </a:r>
            <a:r>
              <a:rPr lang="en-US" b="1" dirty="0" err="1"/>
              <a:t>latihan</a:t>
            </a:r>
            <a:r>
              <a:rPr lang="en-US" b="1" dirty="0"/>
              <a:t> 2</a:t>
            </a:r>
            <a:r>
              <a:rPr lang="id-ID" b="1" dirty="0"/>
              <a:t> </a:t>
            </a:r>
          </a:p>
        </p:txBody>
      </p:sp>
      <p:sp>
        <p:nvSpPr>
          <p:cNvPr id="4" name="Slide Number Placeholder 3"/>
          <p:cNvSpPr>
            <a:spLocks noGrp="1"/>
          </p:cNvSpPr>
          <p:nvPr>
            <p:ph type="sldNum" sz="quarter" idx="12"/>
          </p:nvPr>
        </p:nvSpPr>
        <p:spPr/>
        <p:txBody>
          <a:bodyPr/>
          <a:lstStyle/>
          <a:p>
            <a:fld id="{C5D243CA-806E-402E-87EA-B001B6507DFC}" type="slidenum">
              <a:rPr lang="id-ID" smtClean="0"/>
              <a:t>47</a:t>
            </a:fld>
            <a:endParaRPr lang="id-ID"/>
          </a:p>
        </p:txBody>
      </p:sp>
      <p:pic>
        <p:nvPicPr>
          <p:cNvPr id="6" name="Picture 5">
            <a:extLst>
              <a:ext uri="{FF2B5EF4-FFF2-40B4-BE49-F238E27FC236}">
                <a16:creationId xmlns:a16="http://schemas.microsoft.com/office/drawing/2014/main" id="{EFA7E7A0-47F8-4A8F-AE7E-60E69AC5DE87}"/>
              </a:ext>
            </a:extLst>
          </p:cNvPr>
          <p:cNvPicPr>
            <a:picLocks noChangeAspect="1"/>
          </p:cNvPicPr>
          <p:nvPr/>
        </p:nvPicPr>
        <p:blipFill>
          <a:blip r:embed="rId2"/>
          <a:stretch>
            <a:fillRect/>
          </a:stretch>
        </p:blipFill>
        <p:spPr>
          <a:xfrm>
            <a:off x="1670155" y="1968240"/>
            <a:ext cx="7595952" cy="1460760"/>
          </a:xfrm>
          <a:prstGeom prst="rect">
            <a:avLst/>
          </a:prstGeom>
        </p:spPr>
      </p:pic>
    </p:spTree>
    <p:extLst>
      <p:ext uri="{BB962C8B-B14F-4D97-AF65-F5344CB8AC3E}">
        <p14:creationId xmlns:p14="http://schemas.microsoft.com/office/powerpoint/2010/main" val="19867877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id-ID" dirty="0"/>
              <a:t>Referensi</a:t>
            </a:r>
          </a:p>
        </p:txBody>
      </p:sp>
      <p:sp>
        <p:nvSpPr>
          <p:cNvPr id="3" name="Tampungan Konten 2"/>
          <p:cNvSpPr>
            <a:spLocks noGrp="1"/>
          </p:cNvSpPr>
          <p:nvPr>
            <p:ph idx="1"/>
          </p:nvPr>
        </p:nvSpPr>
        <p:spPr/>
        <p:txBody>
          <a:bodyPr>
            <a:normAutofit lnSpcReduction="10000"/>
          </a:bodyPr>
          <a:lstStyle/>
          <a:p>
            <a:r>
              <a:rPr lang="en-US" dirty="0" err="1"/>
              <a:t>Dwi</a:t>
            </a:r>
            <a:r>
              <a:rPr lang="en-US" dirty="0"/>
              <a:t> </a:t>
            </a:r>
            <a:r>
              <a:rPr lang="en-US" dirty="0" err="1"/>
              <a:t>Puspitasari</a:t>
            </a:r>
            <a:r>
              <a:rPr lang="en-US" dirty="0"/>
              <a:t>, </a:t>
            </a:r>
            <a:r>
              <a:rPr lang="en-US" dirty="0" err="1"/>
              <a:t>S.Kom</a:t>
            </a:r>
            <a:r>
              <a:rPr lang="en-US" dirty="0"/>
              <a:t>, “</a:t>
            </a:r>
            <a:r>
              <a:rPr lang="en-US" b="1" dirty="0" err="1"/>
              <a:t>Buku</a:t>
            </a:r>
            <a:r>
              <a:rPr lang="en-US" b="1" dirty="0"/>
              <a:t> Ajar </a:t>
            </a:r>
            <a:r>
              <a:rPr lang="en-US" b="1" dirty="0" err="1"/>
              <a:t>Dasar</a:t>
            </a:r>
            <a:r>
              <a:rPr lang="en-US" b="1" dirty="0"/>
              <a:t> Basis Data</a:t>
            </a:r>
            <a:r>
              <a:rPr lang="en-US" dirty="0"/>
              <a:t>”, </a:t>
            </a:r>
            <a:r>
              <a:rPr lang="en-US" i="1" dirty="0"/>
              <a:t>Program </a:t>
            </a:r>
            <a:r>
              <a:rPr lang="en-US" i="1" dirty="0" err="1"/>
              <a:t>Studi</a:t>
            </a:r>
            <a:r>
              <a:rPr lang="en-US" i="1" dirty="0"/>
              <a:t> </a:t>
            </a:r>
            <a:r>
              <a:rPr lang="en-US" i="1" dirty="0" err="1"/>
              <a:t>Manajemen</a:t>
            </a:r>
            <a:r>
              <a:rPr lang="en-US" i="1" dirty="0"/>
              <a:t> </a:t>
            </a:r>
            <a:r>
              <a:rPr lang="en-US" i="1" dirty="0" err="1"/>
              <a:t>Informatika</a:t>
            </a:r>
            <a:r>
              <a:rPr lang="en-US" i="1" dirty="0"/>
              <a:t> </a:t>
            </a:r>
            <a:r>
              <a:rPr lang="en-US" i="1" dirty="0" err="1"/>
              <a:t>Politeknik</a:t>
            </a:r>
            <a:r>
              <a:rPr lang="en-US" i="1" dirty="0"/>
              <a:t> </a:t>
            </a:r>
            <a:r>
              <a:rPr lang="en-US" i="1" dirty="0" err="1"/>
              <a:t>Negeri</a:t>
            </a:r>
            <a:r>
              <a:rPr lang="en-US" i="1" dirty="0"/>
              <a:t> Malang</a:t>
            </a:r>
            <a:r>
              <a:rPr lang="en-US" dirty="0"/>
              <a:t>, 2012.</a:t>
            </a:r>
            <a:endParaRPr lang="id-ID" dirty="0"/>
          </a:p>
          <a:p>
            <a:r>
              <a:rPr lang="id-ID" dirty="0"/>
              <a:t>indrajani.  Pengantar Sistem Basis Data Case Study All in One. Elex Media Komputindo. 2014</a:t>
            </a:r>
          </a:p>
          <a:p>
            <a:r>
              <a:rPr lang="id-ID" dirty="0"/>
              <a:t>Fathansyah, “</a:t>
            </a:r>
            <a:r>
              <a:rPr lang="id-ID" b="1" dirty="0"/>
              <a:t>Basisdata Revisi Kedua</a:t>
            </a:r>
            <a:r>
              <a:rPr lang="id-ID" dirty="0"/>
              <a:t>”, Bandung: Informatika, 2015.</a:t>
            </a:r>
          </a:p>
          <a:p>
            <a:r>
              <a:rPr lang="id-ID" dirty="0">
                <a:hlinkClick r:id="rId2"/>
              </a:rPr>
              <a:t>http://www.dcs.warwick.ac.uk/~hugh/TTM/The-Relational-Model.pdf</a:t>
            </a:r>
            <a:endParaRPr lang="id-ID" dirty="0"/>
          </a:p>
          <a:p>
            <a:r>
              <a:rPr lang="id-ID" dirty="0">
                <a:hlinkClick r:id="rId3"/>
              </a:rPr>
              <a:t>http://infolab.stanford.edu/~ullman/focs/ch08.pdf</a:t>
            </a:r>
            <a:endParaRPr lang="id-ID" dirty="0"/>
          </a:p>
          <a:p>
            <a:r>
              <a:rPr lang="id-ID" dirty="0">
                <a:hlinkClick r:id="rId4"/>
              </a:rPr>
              <a:t>http://www.inf.unibz.it/~nutt/IDBs1011/IDBSlides/5-db-erToRel.pdfInf</a:t>
            </a:r>
            <a:endParaRPr lang="id-ID" dirty="0"/>
          </a:p>
          <a:p>
            <a:r>
              <a:rPr lang="id-ID" dirty="0">
                <a:hlinkClick r:id="rId5"/>
              </a:rPr>
              <a:t>http://teknikinformatika.fasilkom.mercubuana.ac.id/wp-content/uploads/2015/03/3.-Modul-3-Model-Data-Relasional.pdf</a:t>
            </a:r>
            <a:endParaRPr lang="id-ID" dirty="0"/>
          </a:p>
          <a:p>
            <a:endParaRPr lang="id-ID" dirty="0"/>
          </a:p>
          <a:p>
            <a:endParaRPr lang="en-US" dirty="0"/>
          </a:p>
        </p:txBody>
      </p:sp>
      <p:sp>
        <p:nvSpPr>
          <p:cNvPr id="4" name="Tampungan Nomor Slide 3"/>
          <p:cNvSpPr>
            <a:spLocks noGrp="1"/>
          </p:cNvSpPr>
          <p:nvPr>
            <p:ph type="sldNum" sz="quarter" idx="12"/>
          </p:nvPr>
        </p:nvSpPr>
        <p:spPr/>
        <p:txBody>
          <a:bodyPr/>
          <a:lstStyle/>
          <a:p>
            <a:fld id="{C5D243CA-806E-402E-87EA-B001B6507DFC}" type="slidenum">
              <a:rPr lang="id-ID" smtClean="0"/>
              <a:t>48</a:t>
            </a:fld>
            <a:endParaRPr lang="id-ID"/>
          </a:p>
        </p:txBody>
      </p:sp>
    </p:spTree>
    <p:extLst>
      <p:ext uri="{BB962C8B-B14F-4D97-AF65-F5344CB8AC3E}">
        <p14:creationId xmlns:p14="http://schemas.microsoft.com/office/powerpoint/2010/main" val="17884749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logo of a building&#10;&#10;Description automatically generated">
            <a:extLst>
              <a:ext uri="{FF2B5EF4-FFF2-40B4-BE49-F238E27FC236}">
                <a16:creationId xmlns:a16="http://schemas.microsoft.com/office/drawing/2014/main" id="{4ACCE03E-2AD9-A171-A93F-725853B00A7F}"/>
              </a:ext>
            </a:extLst>
          </p:cNvPr>
          <p:cNvPicPr>
            <a:picLocks noGrp="1" noChangeAspect="1"/>
          </p:cNvPicPr>
          <p:nvPr>
            <p:ph type="pic" sz="quarter" idx="10"/>
          </p:nvPr>
        </p:nvPicPr>
        <p:blipFill rotWithShape="1">
          <a:blip r:embed="rId3"/>
          <a:srcRect l="12740" r="12262" b="3"/>
          <a:stretch/>
        </p:blipFill>
        <p:spPr>
          <a:xfrm>
            <a:off x="710812" y="728545"/>
            <a:ext cx="5305661" cy="5305661"/>
          </a:xfrm>
          <a:noFill/>
        </p:spPr>
      </p:pic>
      <p:sp>
        <p:nvSpPr>
          <p:cNvPr id="5" name="Subtitle 4">
            <a:extLst>
              <a:ext uri="{FF2B5EF4-FFF2-40B4-BE49-F238E27FC236}">
                <a16:creationId xmlns:a16="http://schemas.microsoft.com/office/drawing/2014/main" id="{E3C40962-BA6A-43E4-97BA-511A9B90CF41}"/>
              </a:ext>
            </a:extLst>
          </p:cNvPr>
          <p:cNvSpPr>
            <a:spLocks noGrp="1"/>
          </p:cNvSpPr>
          <p:nvPr>
            <p:ph type="subTitle" idx="1"/>
          </p:nvPr>
        </p:nvSpPr>
        <p:spPr>
          <a:xfrm>
            <a:off x="7002130" y="4484691"/>
            <a:ext cx="4540440" cy="503167"/>
          </a:xfrm>
        </p:spPr>
        <p:txBody>
          <a:bodyPr>
            <a:normAutofit/>
          </a:bodyPr>
          <a:lstStyle/>
          <a:p>
            <a:r>
              <a:rPr lang="en-US" dirty="0"/>
              <a:t> +62 (0341) 404424 – 404425</a:t>
            </a:r>
          </a:p>
        </p:txBody>
      </p:sp>
      <p:sp>
        <p:nvSpPr>
          <p:cNvPr id="7" name="Text Placeholder 6">
            <a:extLst>
              <a:ext uri="{FF2B5EF4-FFF2-40B4-BE49-F238E27FC236}">
                <a16:creationId xmlns:a16="http://schemas.microsoft.com/office/drawing/2014/main" id="{11FDFFBF-E125-47CF-AAE0-ACC45013CE38}"/>
              </a:ext>
            </a:extLst>
          </p:cNvPr>
          <p:cNvSpPr>
            <a:spLocks noGrp="1"/>
          </p:cNvSpPr>
          <p:nvPr>
            <p:ph type="body" sz="quarter" idx="11"/>
          </p:nvPr>
        </p:nvSpPr>
        <p:spPr>
          <a:xfrm>
            <a:off x="7002320" y="5012635"/>
            <a:ext cx="4533900" cy="503238"/>
          </a:xfrm>
        </p:spPr>
        <p:txBody>
          <a:bodyPr>
            <a:normAutofit/>
          </a:bodyPr>
          <a:lstStyle/>
          <a:p>
            <a:r>
              <a:rPr lang="en-US" dirty="0"/>
              <a:t>https://jti.polinema.ac.id/</a:t>
            </a:r>
          </a:p>
        </p:txBody>
      </p:sp>
      <p:sp>
        <p:nvSpPr>
          <p:cNvPr id="6" name="Title 5">
            <a:extLst>
              <a:ext uri="{FF2B5EF4-FFF2-40B4-BE49-F238E27FC236}">
                <a16:creationId xmlns:a16="http://schemas.microsoft.com/office/drawing/2014/main" id="{95D612B9-68B9-4C9F-98FE-CEE07DB1F00D}"/>
              </a:ext>
            </a:extLst>
          </p:cNvPr>
          <p:cNvSpPr>
            <a:spLocks noGrp="1"/>
          </p:cNvSpPr>
          <p:nvPr>
            <p:ph type="title"/>
          </p:nvPr>
        </p:nvSpPr>
        <p:spPr>
          <a:xfrm>
            <a:off x="6469778" y="3158641"/>
            <a:ext cx="5011410" cy="921807"/>
          </a:xfrm>
        </p:spPr>
        <p:txBody>
          <a:bodyPr wrap="square" anchor="ctr">
            <a:normAutofit/>
          </a:bodyPr>
          <a:lstStyle/>
          <a:p>
            <a:r>
              <a:rPr lang="en-US" dirty="0"/>
              <a:t>Thank you!</a:t>
            </a:r>
          </a:p>
        </p:txBody>
      </p:sp>
    </p:spTree>
    <p:extLst>
      <p:ext uri="{BB962C8B-B14F-4D97-AF65-F5344CB8AC3E}">
        <p14:creationId xmlns:p14="http://schemas.microsoft.com/office/powerpoint/2010/main" val="1124779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      Sejarah</a:t>
            </a:r>
          </a:p>
        </p:txBody>
      </p:sp>
      <p:sp>
        <p:nvSpPr>
          <p:cNvPr id="4" name="Slide Number Placeholder 3"/>
          <p:cNvSpPr>
            <a:spLocks noGrp="1"/>
          </p:cNvSpPr>
          <p:nvPr>
            <p:ph type="sldNum" sz="quarter" idx="12"/>
          </p:nvPr>
        </p:nvSpPr>
        <p:spPr/>
        <p:txBody>
          <a:bodyPr/>
          <a:lstStyle/>
          <a:p>
            <a:fld id="{C5D243CA-806E-402E-87EA-B001B6507DFC}" type="slidenum">
              <a:rPr lang="id-ID">
                <a:solidFill>
                  <a:srgbClr val="2F5897"/>
                </a:solidFill>
                <a:latin typeface="Century Gothic"/>
              </a:rPr>
              <a:pPr/>
              <a:t>5</a:t>
            </a:fld>
            <a:endParaRPr lang="id-ID">
              <a:solidFill>
                <a:srgbClr val="2F5897"/>
              </a:solidFill>
              <a:latin typeface="Century Gothic"/>
            </a:endParaRPr>
          </a:p>
        </p:txBody>
      </p:sp>
      <p:graphicFrame>
        <p:nvGraphicFramePr>
          <p:cNvPr id="5" name="Diagram 4"/>
          <p:cNvGraphicFramePr/>
          <p:nvPr/>
        </p:nvGraphicFramePr>
        <p:xfrm>
          <a:off x="2567608" y="1597248"/>
          <a:ext cx="6912768" cy="49280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9267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6"/>
          <p:cNvSpPr>
            <a:spLocks noGrp="1"/>
          </p:cNvSpPr>
          <p:nvPr>
            <p:ph type="sldNum" sz="quarter" idx="12"/>
          </p:nvPr>
        </p:nvSpPr>
        <p:spPr/>
        <p:txBody>
          <a:bodyPr/>
          <a:lstStyle/>
          <a:p>
            <a:fld id="{B6615F1D-C5F9-4CCC-998B-6E71F1CA7520}" type="slidenum">
              <a:rPr lang="en-US">
                <a:solidFill>
                  <a:srgbClr val="2F5897"/>
                </a:solidFill>
                <a:latin typeface="Century Gothic"/>
              </a:rPr>
              <a:pPr/>
              <a:t>6</a:t>
            </a:fld>
            <a:endParaRPr lang="en-US">
              <a:solidFill>
                <a:srgbClr val="2F5897"/>
              </a:solidFill>
              <a:latin typeface="Century Gothic"/>
            </a:endParaRPr>
          </a:p>
        </p:txBody>
      </p:sp>
      <p:sp>
        <p:nvSpPr>
          <p:cNvPr id="149506" name="Rectangle 2"/>
          <p:cNvSpPr>
            <a:spLocks noGrp="1" noChangeArrowheads="1"/>
          </p:cNvSpPr>
          <p:nvPr>
            <p:ph type="title"/>
          </p:nvPr>
        </p:nvSpPr>
        <p:spPr>
          <a:xfrm>
            <a:off x="1828800" y="304800"/>
            <a:ext cx="8153400" cy="1143000"/>
          </a:xfrm>
        </p:spPr>
        <p:txBody>
          <a:bodyPr>
            <a:normAutofit/>
          </a:bodyPr>
          <a:lstStyle/>
          <a:p>
            <a:r>
              <a:rPr lang="en-US" sz="2800" dirty="0" err="1"/>
              <a:t>Codd’s</a:t>
            </a:r>
            <a:r>
              <a:rPr lang="en-US" sz="2800" dirty="0"/>
              <a:t> Relational Database</a:t>
            </a:r>
          </a:p>
        </p:txBody>
      </p:sp>
      <p:pic>
        <p:nvPicPr>
          <p:cNvPr id="149507" name="Picture 3" descr="Tbl03-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0630" y="1224136"/>
            <a:ext cx="5145650" cy="5589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550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Keuntungan</a:t>
            </a:r>
          </a:p>
        </p:txBody>
      </p:sp>
      <p:graphicFrame>
        <p:nvGraphicFramePr>
          <p:cNvPr id="5" name="Content Placeholder 4"/>
          <p:cNvGraphicFramePr>
            <a:graphicFrameLocks noGrp="1"/>
          </p:cNvGraphicFramePr>
          <p:nvPr>
            <p:ph idx="1"/>
          </p:nvPr>
        </p:nvGraphicFramePr>
        <p:xfrm>
          <a:off x="2413248" y="1700808"/>
          <a:ext cx="7211144" cy="38884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C5D243CA-806E-402E-87EA-B001B6507DFC}" type="slidenum">
              <a:rPr lang="id-ID">
                <a:solidFill>
                  <a:srgbClr val="2F5897"/>
                </a:solidFill>
                <a:latin typeface="Century Gothic"/>
              </a:rPr>
              <a:pPr/>
              <a:t>7</a:t>
            </a:fld>
            <a:endParaRPr lang="id-ID">
              <a:solidFill>
                <a:srgbClr val="2F5897"/>
              </a:solidFill>
              <a:latin typeface="Century Gothic"/>
            </a:endParaRPr>
          </a:p>
        </p:txBody>
      </p:sp>
    </p:spTree>
    <p:extLst>
      <p:ext uri="{BB962C8B-B14F-4D97-AF65-F5344CB8AC3E}">
        <p14:creationId xmlns:p14="http://schemas.microsoft.com/office/powerpoint/2010/main" val="3894185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Tools model relasional</a:t>
            </a:r>
          </a:p>
        </p:txBody>
      </p:sp>
      <p:sp>
        <p:nvSpPr>
          <p:cNvPr id="3" name="Content Placeholder 2"/>
          <p:cNvSpPr>
            <a:spLocks noGrp="1"/>
          </p:cNvSpPr>
          <p:nvPr>
            <p:ph idx="1"/>
          </p:nvPr>
        </p:nvSpPr>
        <p:spPr/>
        <p:txBody>
          <a:bodyPr>
            <a:normAutofit fontScale="92500" lnSpcReduction="10000"/>
          </a:bodyPr>
          <a:lstStyle/>
          <a:p>
            <a:r>
              <a:rPr lang="id-ID" dirty="0"/>
              <a:t>DBMS</a:t>
            </a:r>
          </a:p>
          <a:p>
            <a:pPr marL="617220" lvl="2">
              <a:buClr>
                <a:schemeClr val="accent1"/>
              </a:buClr>
            </a:pPr>
            <a:r>
              <a:rPr lang="id-ID" dirty="0"/>
              <a:t>DB2 (IBM)</a:t>
            </a:r>
          </a:p>
          <a:p>
            <a:pPr marL="617220" lvl="2">
              <a:buClr>
                <a:schemeClr val="accent1"/>
              </a:buClr>
            </a:pPr>
            <a:r>
              <a:rPr lang="id-ID" dirty="0"/>
              <a:t>Rdb/VMS (Digital Equipment Corporation)</a:t>
            </a:r>
          </a:p>
          <a:p>
            <a:pPr marL="617220" lvl="2">
              <a:buClr>
                <a:schemeClr val="accent1"/>
              </a:buClr>
            </a:pPr>
            <a:r>
              <a:rPr lang="id-ID" dirty="0"/>
              <a:t>Oracle (Oracle Corporation)</a:t>
            </a:r>
          </a:p>
          <a:p>
            <a:pPr marL="617220" lvl="2">
              <a:buClr>
                <a:schemeClr val="accent1"/>
              </a:buClr>
            </a:pPr>
            <a:r>
              <a:rPr lang="id-ID" dirty="0"/>
              <a:t>Informix (Informix Corporation)</a:t>
            </a:r>
          </a:p>
          <a:p>
            <a:pPr marL="617220" lvl="2">
              <a:buClr>
                <a:schemeClr val="accent1"/>
              </a:buClr>
            </a:pPr>
            <a:r>
              <a:rPr lang="id-ID" dirty="0"/>
              <a:t>Ingres (ASK Group Inc)</a:t>
            </a:r>
          </a:p>
          <a:p>
            <a:pPr marL="617220" lvl="2">
              <a:buClr>
                <a:schemeClr val="accent1"/>
              </a:buClr>
            </a:pPr>
            <a:r>
              <a:rPr lang="id-ID" dirty="0"/>
              <a:t>Sybase (Sybase Inc)</a:t>
            </a:r>
            <a:endParaRPr lang="en-US" dirty="0"/>
          </a:p>
          <a:p>
            <a:pPr marL="617220" lvl="2">
              <a:buClr>
                <a:schemeClr val="accent1"/>
              </a:buClr>
            </a:pPr>
            <a:endParaRPr lang="en-US" dirty="0"/>
          </a:p>
          <a:p>
            <a:pPr lvl="0">
              <a:lnSpc>
                <a:spcPct val="90000"/>
              </a:lnSpc>
              <a:spcBef>
                <a:spcPts val="480"/>
              </a:spcBef>
              <a:buSzPts val="2400"/>
              <a:buFont typeface="Arial"/>
              <a:buChar char="•"/>
            </a:pPr>
            <a:r>
              <a:rPr lang="id-ID" dirty="0">
                <a:solidFill>
                  <a:schemeClr val="dk2"/>
                </a:solidFill>
                <a:ea typeface="Century Gothic"/>
                <a:cs typeface="Century Gothic"/>
                <a:sym typeface="Century Gothic"/>
              </a:rPr>
              <a:t>PC</a:t>
            </a:r>
            <a:endParaRPr lang="id-ID" dirty="0"/>
          </a:p>
          <a:p>
            <a:pPr lvl="1" indent="-233680">
              <a:lnSpc>
                <a:spcPct val="90000"/>
              </a:lnSpc>
              <a:spcBef>
                <a:spcPts val="400"/>
              </a:spcBef>
              <a:buSzPts val="2000"/>
              <a:buFont typeface="Arial"/>
              <a:buChar char="•"/>
            </a:pPr>
            <a:r>
              <a:rPr lang="id-ID" dirty="0">
                <a:solidFill>
                  <a:schemeClr val="dk2"/>
                </a:solidFill>
                <a:ea typeface="Century Gothic"/>
                <a:cs typeface="Century Gothic"/>
                <a:sym typeface="Century Gothic"/>
              </a:rPr>
              <a:t>R:Base Family </a:t>
            </a:r>
            <a:endParaRPr lang="id-ID" dirty="0"/>
          </a:p>
          <a:p>
            <a:pPr lvl="1" indent="-233680">
              <a:lnSpc>
                <a:spcPct val="90000"/>
              </a:lnSpc>
              <a:spcBef>
                <a:spcPts val="400"/>
              </a:spcBef>
              <a:buSzPts val="2000"/>
              <a:buFont typeface="Arial"/>
              <a:buChar char="•"/>
            </a:pPr>
            <a:r>
              <a:rPr lang="id-ID" dirty="0">
                <a:solidFill>
                  <a:schemeClr val="dk2"/>
                </a:solidFill>
                <a:ea typeface="Century Gothic"/>
                <a:cs typeface="Century Gothic"/>
                <a:sym typeface="Century Gothic"/>
              </a:rPr>
              <a:t>dBase Family</a:t>
            </a:r>
            <a:endParaRPr lang="id-ID" dirty="0"/>
          </a:p>
          <a:p>
            <a:pPr lvl="1" indent="-233680">
              <a:lnSpc>
                <a:spcPct val="90000"/>
              </a:lnSpc>
              <a:spcBef>
                <a:spcPts val="400"/>
              </a:spcBef>
              <a:buSzPts val="2000"/>
              <a:buFont typeface="Arial"/>
              <a:buChar char="•"/>
            </a:pPr>
            <a:r>
              <a:rPr lang="id-ID" dirty="0">
                <a:solidFill>
                  <a:schemeClr val="dk2"/>
                </a:solidFill>
                <a:ea typeface="Century Gothic"/>
                <a:cs typeface="Century Gothic"/>
                <a:sym typeface="Century Gothic"/>
              </a:rPr>
              <a:t>Microsoft SQL</a:t>
            </a:r>
            <a:endParaRPr lang="id-ID" dirty="0"/>
          </a:p>
          <a:p>
            <a:pPr lvl="1" indent="-233680">
              <a:lnSpc>
                <a:spcPct val="90000"/>
              </a:lnSpc>
              <a:spcBef>
                <a:spcPts val="400"/>
              </a:spcBef>
              <a:buSzPts val="2000"/>
              <a:buFont typeface="Arial"/>
              <a:buChar char="•"/>
            </a:pPr>
            <a:r>
              <a:rPr lang="id-ID" dirty="0">
                <a:solidFill>
                  <a:schemeClr val="dk2"/>
                </a:solidFill>
                <a:ea typeface="Century Gothic"/>
                <a:cs typeface="Century Gothic"/>
                <a:sym typeface="Century Gothic"/>
              </a:rPr>
              <a:t>Visual FoxPro</a:t>
            </a:r>
          </a:p>
          <a:p>
            <a:pPr marL="617220" lvl="2">
              <a:buClr>
                <a:schemeClr val="accent1"/>
              </a:buClr>
            </a:pPr>
            <a:endParaRPr lang="en-US" dirty="0"/>
          </a:p>
        </p:txBody>
      </p:sp>
      <p:sp>
        <p:nvSpPr>
          <p:cNvPr id="4" name="Slide Number Placeholder 3"/>
          <p:cNvSpPr>
            <a:spLocks noGrp="1"/>
          </p:cNvSpPr>
          <p:nvPr>
            <p:ph type="sldNum" sz="quarter" idx="12"/>
          </p:nvPr>
        </p:nvSpPr>
        <p:spPr/>
        <p:txBody>
          <a:bodyPr/>
          <a:lstStyle/>
          <a:p>
            <a:fld id="{C5D243CA-806E-402E-87EA-B001B6507DFC}" type="slidenum">
              <a:rPr lang="id-ID">
                <a:solidFill>
                  <a:srgbClr val="2F5897"/>
                </a:solidFill>
                <a:latin typeface="Century Gothic"/>
              </a:rPr>
              <a:pPr/>
              <a:t>8</a:t>
            </a:fld>
            <a:endParaRPr lang="id-ID">
              <a:solidFill>
                <a:srgbClr val="2F5897"/>
              </a:solidFill>
              <a:latin typeface="Century Gothic"/>
            </a:endParaRPr>
          </a:p>
        </p:txBody>
      </p:sp>
    </p:spTree>
    <p:extLst>
      <p:ext uri="{BB962C8B-B14F-4D97-AF65-F5344CB8AC3E}">
        <p14:creationId xmlns:p14="http://schemas.microsoft.com/office/powerpoint/2010/main" val="3510082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2400" dirty="0"/>
              <a:t>Istilah-istilah model relasional</a:t>
            </a:r>
          </a:p>
        </p:txBody>
      </p:sp>
      <p:sp>
        <p:nvSpPr>
          <p:cNvPr id="5" name="Slide Number Placeholder 4"/>
          <p:cNvSpPr>
            <a:spLocks noGrp="1"/>
          </p:cNvSpPr>
          <p:nvPr>
            <p:ph type="sldNum" sz="quarter" idx="12"/>
          </p:nvPr>
        </p:nvSpPr>
        <p:spPr/>
        <p:txBody>
          <a:bodyPr/>
          <a:lstStyle/>
          <a:p>
            <a:fld id="{7E9149E6-1C22-4600-9C52-8189EF0840D4}" type="slidenum">
              <a:rPr lang="en-US">
                <a:solidFill>
                  <a:srgbClr val="2F5897"/>
                </a:solidFill>
                <a:latin typeface="Century Gothic"/>
              </a:rPr>
              <a:pPr/>
              <a:t>9</a:t>
            </a:fld>
            <a:endParaRPr lang="en-US">
              <a:solidFill>
                <a:srgbClr val="2F5897"/>
              </a:solidFill>
              <a:latin typeface="Century Gothic"/>
            </a:endParaRPr>
          </a:p>
        </p:txBody>
      </p:sp>
      <p:graphicFrame>
        <p:nvGraphicFramePr>
          <p:cNvPr id="6" name="Diagram 5"/>
          <p:cNvGraphicFramePr/>
          <p:nvPr/>
        </p:nvGraphicFramePr>
        <p:xfrm>
          <a:off x="2279576" y="1628800"/>
          <a:ext cx="7416824" cy="4680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62812060"/>
      </p:ext>
    </p:extLst>
  </p:cSld>
  <p:clrMapOvr>
    <a:masterClrMapping/>
  </p:clrMapOvr>
</p:sld>
</file>

<file path=ppt/theme/theme1.xml><?xml version="1.0" encoding="utf-8"?>
<a:theme xmlns:a="http://schemas.openxmlformats.org/drawingml/2006/main" name="Office Theme">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ntoso v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076243_Blue spheres presentation_RVA_v5" id="{E4C0B511-76E7-4C07-AFEA-8FEA0A5A8C84}" vid="{3A463146-28EF-4F73-B63C-03710F66E2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07E3D-60A7-4F4E-8208-D9CCD01982CB}">
  <ds:schemaRefs>
    <ds:schemaRef ds:uri="http://schemas.microsoft.com/sharepoint/v3/contenttype/forms"/>
  </ds:schemaRefs>
</ds:datastoreItem>
</file>

<file path=customXml/itemProps2.xml><?xml version="1.0" encoding="utf-8"?>
<ds:datastoreItem xmlns:ds="http://schemas.openxmlformats.org/officeDocument/2006/customXml" ds:itemID="{CEA9B47F-3DD8-4645-81DC-B88780643C0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31071E6-22AE-499A-B09C-BF21CF5F74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Blue spheres presentation</Template>
  <TotalTime>24</TotalTime>
  <Words>2383</Words>
  <Application>Microsoft Macintosh PowerPoint</Application>
  <PresentationFormat>Widescreen</PresentationFormat>
  <Paragraphs>603</Paragraphs>
  <Slides>49</Slides>
  <Notes>9</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49</vt:i4>
      </vt:variant>
    </vt:vector>
  </HeadingPairs>
  <TitlesOfParts>
    <vt:vector size="60" baseType="lpstr">
      <vt:lpstr>Brush Script MT</vt:lpstr>
      <vt:lpstr>Arial</vt:lpstr>
      <vt:lpstr>Book Antiqua</vt:lpstr>
      <vt:lpstr>Calibri</vt:lpstr>
      <vt:lpstr>Century Gothic</vt:lpstr>
      <vt:lpstr>Corbel</vt:lpstr>
      <vt:lpstr>Times New Roman</vt:lpstr>
      <vt:lpstr>Wingdings</vt:lpstr>
      <vt:lpstr>Office Theme</vt:lpstr>
      <vt:lpstr>Bitmap Image</vt:lpstr>
      <vt:lpstr>Image</vt:lpstr>
      <vt:lpstr>Pemetaan ERD ke Model Relasional Bagian-1</vt:lpstr>
      <vt:lpstr>Pemetaan ERD ke Model Relasional Bagian-1</vt:lpstr>
      <vt:lpstr>Pokok Bahasan</vt:lpstr>
      <vt:lpstr>PENDAHULUAN</vt:lpstr>
      <vt:lpstr>      Sejarah</vt:lpstr>
      <vt:lpstr>Codd’s Relational Database</vt:lpstr>
      <vt:lpstr>Keuntungan</vt:lpstr>
      <vt:lpstr>Tools model relasional</vt:lpstr>
      <vt:lpstr>Istilah-istilah model relasional</vt:lpstr>
      <vt:lpstr>Contoh Basis data model relasional</vt:lpstr>
      <vt:lpstr>Contoh bagian model relasional</vt:lpstr>
      <vt:lpstr>Relasi basis data</vt:lpstr>
      <vt:lpstr>Sifat-sifat relasi</vt:lpstr>
      <vt:lpstr>PowerPoint Presentation</vt:lpstr>
      <vt:lpstr>relasional</vt:lpstr>
      <vt:lpstr>ReLational key</vt:lpstr>
      <vt:lpstr>Ilustrasi</vt:lpstr>
      <vt:lpstr>Contoh relational key</vt:lpstr>
      <vt:lpstr>Relational integrity</vt:lpstr>
      <vt:lpstr>Contoh relational integrity</vt:lpstr>
      <vt:lpstr>Peraturan Mapping  (ERD ke Model relasional)</vt:lpstr>
      <vt:lpstr>Transformasi dasar</vt:lpstr>
      <vt:lpstr>Transformasi dasar</vt:lpstr>
      <vt:lpstr> Atribut multivalue</vt:lpstr>
      <vt:lpstr>Derajat relasi 1-1</vt:lpstr>
      <vt:lpstr>Derajat relasi 1-N</vt:lpstr>
      <vt:lpstr>Derajat relasi n-n</vt:lpstr>
      <vt:lpstr>Entitas lemah</vt:lpstr>
      <vt:lpstr>Relasi tunggal (Unary relation)</vt:lpstr>
      <vt:lpstr>PowerPoint Presentation</vt:lpstr>
      <vt:lpstr>Multi-entitas(n-ary relation)</vt:lpstr>
      <vt:lpstr>Relasi ganda (redudant relation)</vt:lpstr>
      <vt:lpstr>Spesialisasi dan generalisasi</vt:lpstr>
      <vt:lpstr>Mapping ke Skema Relasi (1)</vt:lpstr>
      <vt:lpstr>Mapping ke Skema Relasi (2)</vt:lpstr>
      <vt:lpstr>Mapping ke Skema Relasi (3)</vt:lpstr>
      <vt:lpstr>Mapping ke Skema Relasi (4)</vt:lpstr>
      <vt:lpstr>Mapping ke Skema Relasi (5)</vt:lpstr>
      <vt:lpstr>PowerPoint Presentation</vt:lpstr>
      <vt:lpstr>PowerPoint Presentation</vt:lpstr>
      <vt:lpstr>PowerPoint Presentation</vt:lpstr>
      <vt:lpstr>Thank you</vt:lpstr>
      <vt:lpstr>PowerPoint Presentation</vt:lpstr>
      <vt:lpstr>Latihan 1</vt:lpstr>
      <vt:lpstr>Jawaban latihan 1 </vt:lpstr>
      <vt:lpstr>LATIHAN 2</vt:lpstr>
      <vt:lpstr>Jawaban latihan 2 </vt:lpstr>
      <vt:lpstr>Referensi</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Annisa Puspa Kirana</dc:creator>
  <cp:lastModifiedBy>yunhasnawa</cp:lastModifiedBy>
  <cp:revision>2</cp:revision>
  <dcterms:created xsi:type="dcterms:W3CDTF">2024-02-13T05:00:34Z</dcterms:created>
  <dcterms:modified xsi:type="dcterms:W3CDTF">2024-03-17T12:01:42Z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