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78" r:id="rId4"/>
    <p:sldId id="260" r:id="rId5"/>
    <p:sldId id="264" r:id="rId6"/>
    <p:sldId id="275" r:id="rId7"/>
    <p:sldId id="268" r:id="rId8"/>
    <p:sldId id="261" r:id="rId9"/>
    <p:sldId id="316" r:id="rId10"/>
    <p:sldId id="267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7" r:id="rId21"/>
    <p:sldId id="328" r:id="rId22"/>
    <p:sldId id="329" r:id="rId23"/>
    <p:sldId id="330" r:id="rId24"/>
  </p:sldIdLst>
  <p:sldSz cx="9144000" cy="5143500" type="screen16x9"/>
  <p:notesSz cx="6858000" cy="9144000"/>
  <p:embeddedFontLst>
    <p:embeddedFont>
      <p:font typeface="Palanquin" panose="020B0004020203020204" pitchFamily="34" charset="77"/>
      <p:regular r:id="rId26"/>
      <p:bold r:id="rId27"/>
    </p:embeddedFont>
    <p:embeddedFont>
      <p:font typeface="Signika" pitchFamily="2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4BA391-3B4C-4C8D-A049-3E21F88CA766}">
  <a:tblStyle styleId="{054BA391-3B4C-4C8D-A049-3E21F88CA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646"/>
    <p:restoredTop sz="94664"/>
  </p:normalViewPr>
  <p:slideViewPr>
    <p:cSldViewPr snapToGrid="0">
      <p:cViewPr>
        <p:scale>
          <a:sx n="186" d="100"/>
          <a:sy n="186" d="100"/>
        </p:scale>
        <p:origin x="-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629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80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54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34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20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25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19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795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5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537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60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418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73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9700d4d0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9700d4d0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2104dd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2104dd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3fb04b9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3fb04b9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3ee93297a_0_2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3ee93297a_0_2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62410c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62410c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62410c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62410c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7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 hasCustomPrompt="1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64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evianfairuz@polinema.ac.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Kontrak</a:t>
            </a:r>
            <a:r>
              <a:rPr lang="en" dirty="0"/>
              <a:t> </a:t>
            </a:r>
            <a:r>
              <a:rPr lang="en" dirty="0" err="1"/>
              <a:t>Perkuliahan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MATEMATIKA 2</a:t>
            </a:r>
            <a:endParaRPr sz="1800"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30">
            <a:hlinkClick r:id="rId3" action="ppaction://hlinksldjump"/>
          </p:cNvPr>
          <p:cNvSpPr txBox="1"/>
          <p:nvPr/>
        </p:nvSpPr>
        <p:spPr>
          <a:xfrm>
            <a:off x="5763985" y="3881400"/>
            <a:ext cx="2666791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Adevian</a:t>
            </a:r>
            <a:r>
              <a:rPr lang="en" sz="12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 Fairuz Pratama,S.ST.,</a:t>
            </a:r>
            <a:r>
              <a:rPr lang="en" sz="1200" dirty="0" err="1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M.Eng</a:t>
            </a:r>
            <a:endParaRPr sz="12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</a:t>
            </a:r>
            <a:r>
              <a:rPr lang="en" dirty="0" err="1"/>
              <a:t>Penyajian</a:t>
            </a:r>
            <a:r>
              <a:rPr lang="en" dirty="0"/>
              <a:t> </a:t>
            </a:r>
            <a:r>
              <a:rPr lang="en" dirty="0" err="1"/>
              <a:t>Himpunan</a:t>
            </a:r>
            <a:endParaRPr dirty="0"/>
          </a:p>
        </p:txBody>
      </p:sp>
      <p:sp>
        <p:nvSpPr>
          <p:cNvPr id="414" name="Google Shape;414;p41"/>
          <p:cNvSpPr txBox="1"/>
          <p:nvPr/>
        </p:nvSpPr>
        <p:spPr>
          <a:xfrm>
            <a:off x="834942" y="1379847"/>
            <a:ext cx="7595782" cy="5726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1. </a:t>
            </a:r>
            <a:r>
              <a:rPr lang="en" sz="16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Enumerasi</a:t>
            </a:r>
            <a:endParaRPr lang="en" sz="16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    </a:t>
            </a:r>
            <a:r>
              <a:rPr lang="en" sz="1600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Setiap</a:t>
            </a:r>
            <a:r>
              <a:rPr lang="en" sz="1600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anggota</a:t>
            </a:r>
            <a:r>
              <a:rPr lang="en" sz="1600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himpunan</a:t>
            </a:r>
            <a:r>
              <a:rPr lang="en" sz="1600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didaftarkan</a:t>
            </a:r>
            <a:r>
              <a:rPr lang="en" sz="1600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secara</a:t>
            </a:r>
            <a:r>
              <a:rPr lang="en" sz="1600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rinci</a:t>
            </a:r>
            <a:r>
              <a:rPr lang="en" sz="1600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.</a:t>
            </a:r>
            <a:endParaRPr lang="en" sz="16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834941" y="2085561"/>
            <a:ext cx="7595783" cy="23384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2239143"/>
            <a:ext cx="7030916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1.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empat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asli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pertama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{1, 2, 3, 4}.   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lima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genap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positif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pertama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{4, 6, 8, 10}.             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kucing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Amir, 10,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paku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= {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c}, 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= {</a:t>
            </a:r>
            <a:r>
              <a:rPr lang="en-US" altLang="en-US" sz="1400" i="1" dirty="0">
                <a:solidFill>
                  <a:schemeClr val="bg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solidFill>
                  <a:schemeClr val="bg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{</a:t>
            </a:r>
            <a:r>
              <a:rPr lang="en-US" altLang="en-US" sz="1400" i="1" dirty="0">
                <a:solidFill>
                  <a:schemeClr val="bg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bg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}</a:t>
            </a:r>
            <a:r>
              <a:rPr lang="en-US" altLang="en-US" sz="1400" dirty="0">
                <a:solidFill>
                  <a:schemeClr val="tx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solidFill>
                  <a:schemeClr val="bg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{{</a:t>
            </a:r>
            <a:r>
              <a:rPr lang="en-US" altLang="en-US" sz="1400" i="1" dirty="0" err="1">
                <a:solidFill>
                  <a:schemeClr val="bg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a,b,c</a:t>
            </a:r>
            <a:r>
              <a:rPr lang="en-US" altLang="en-US" sz="1400" dirty="0">
                <a:solidFill>
                  <a:schemeClr val="bg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}}</a:t>
            </a:r>
            <a:r>
              <a:rPr lang="en-US" alt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= { {} }						            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100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buah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asli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pertama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 {1, 2, ..., 100 }	  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-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bulat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ditulis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sebagai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{…, -2, -1, 0, 1, 2, …}.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</a:t>
            </a:r>
            <a:r>
              <a:rPr lang="en" dirty="0" err="1"/>
              <a:t>Penyajian</a:t>
            </a:r>
            <a:r>
              <a:rPr lang="en" dirty="0"/>
              <a:t> </a:t>
            </a:r>
            <a:r>
              <a:rPr lang="en" dirty="0" err="1"/>
              <a:t>Himpunan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57313"/>
            <a:ext cx="7595783" cy="306673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567625"/>
            <a:ext cx="7030916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Keanggotaan</a:t>
            </a:r>
            <a:endParaRPr lang="en-US" alt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: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merupakan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anggota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: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bukan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merupakan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anggota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 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2.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Misalkan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	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{1, 2, 3, 4}, 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= {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c}, 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     	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{{}}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	3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	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  		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  	{}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	{}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87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</a:t>
            </a:r>
            <a:r>
              <a:rPr lang="en" dirty="0" err="1"/>
              <a:t>Penyajian</a:t>
            </a:r>
            <a:r>
              <a:rPr lang="en" dirty="0"/>
              <a:t> </a:t>
            </a:r>
            <a:r>
              <a:rPr lang="en" dirty="0" err="1"/>
              <a:t>Himpunan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57313"/>
            <a:ext cx="7595783" cy="306673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567625"/>
            <a:ext cx="7030916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 3.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: 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= {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},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= { {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} },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= {{{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}}},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  <a:p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en-US" sz="16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66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</a:t>
            </a:r>
            <a:r>
              <a:rPr lang="en" dirty="0" err="1"/>
              <a:t>Penyajian</a:t>
            </a:r>
            <a:r>
              <a:rPr lang="en" dirty="0"/>
              <a:t> </a:t>
            </a:r>
            <a:r>
              <a:rPr lang="en" dirty="0" err="1"/>
              <a:t>Himpunan</a:t>
            </a:r>
            <a:endParaRPr dirty="0"/>
          </a:p>
        </p:txBody>
      </p:sp>
      <p:sp>
        <p:nvSpPr>
          <p:cNvPr id="414" name="Google Shape;414;p41"/>
          <p:cNvSpPr txBox="1"/>
          <p:nvPr/>
        </p:nvSpPr>
        <p:spPr>
          <a:xfrm>
            <a:off x="834942" y="1379847"/>
            <a:ext cx="7595782" cy="5726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2. </a:t>
            </a:r>
            <a:r>
              <a:rPr lang="en" sz="16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Simbol</a:t>
            </a: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– </a:t>
            </a:r>
            <a:r>
              <a:rPr lang="en" sz="16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Simbol</a:t>
            </a: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Baku</a:t>
            </a:r>
          </a:p>
        </p:txBody>
      </p:sp>
      <p:sp>
        <p:nvSpPr>
          <p:cNvPr id="416" name="Google Shape;416;p41"/>
          <p:cNvSpPr/>
          <p:nvPr/>
        </p:nvSpPr>
        <p:spPr>
          <a:xfrm>
            <a:off x="834941" y="2085561"/>
            <a:ext cx="7595783" cy="23384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2239143"/>
            <a:ext cx="703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P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=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bulat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positif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=  { 1, 2, 3, ...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=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alami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(natural)  =  { 1, 2, ...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Z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=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bulat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 =  { ..., -2, -1, 0, 1, 2, ...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Q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=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rasional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R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=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riil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=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kompleks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yang universal: </a:t>
            </a:r>
            <a:r>
              <a:rPr lang="en-US" alt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semesta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disimbolkan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U. 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Misalkan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U = {1, 2, 3, 4, 5} dan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adalah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bagian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dari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U,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{1, 3, 5}.</a:t>
            </a:r>
          </a:p>
        </p:txBody>
      </p:sp>
    </p:spTree>
    <p:extLst>
      <p:ext uri="{BB962C8B-B14F-4D97-AF65-F5344CB8AC3E}">
        <p14:creationId xmlns:p14="http://schemas.microsoft.com/office/powerpoint/2010/main" val="145868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</a:t>
            </a:r>
            <a:r>
              <a:rPr lang="en" dirty="0" err="1"/>
              <a:t>Penyajian</a:t>
            </a:r>
            <a:r>
              <a:rPr lang="en" dirty="0"/>
              <a:t> </a:t>
            </a:r>
            <a:r>
              <a:rPr lang="en" dirty="0" err="1"/>
              <a:t>Himpunan</a:t>
            </a:r>
            <a:endParaRPr dirty="0"/>
          </a:p>
        </p:txBody>
      </p:sp>
      <p:sp>
        <p:nvSpPr>
          <p:cNvPr id="414" name="Google Shape;414;p41"/>
          <p:cNvSpPr txBox="1"/>
          <p:nvPr/>
        </p:nvSpPr>
        <p:spPr>
          <a:xfrm>
            <a:off x="834942" y="1379847"/>
            <a:ext cx="7595782" cy="5726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3. </a:t>
            </a:r>
            <a:r>
              <a:rPr lang="en" sz="16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Notasi</a:t>
            </a: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" sz="16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Pembentuk</a:t>
            </a:r>
            <a:r>
              <a:rPr lang="e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" sz="16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Himpunan</a:t>
            </a:r>
            <a:endParaRPr lang="en" sz="16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834941" y="2085561"/>
            <a:ext cx="7595783" cy="23384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2239143"/>
            <a:ext cx="7030916" cy="20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ts val="1200"/>
              </a:lnSpc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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syarat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dipenuhi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oleh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}	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ts val="12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ts val="12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ts val="1200"/>
              </a:lnSpc>
            </a:pP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4.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lnSpc>
                <a:spcPts val="1200"/>
              </a:lnSpc>
            </a:pP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ts val="12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bilangan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bulat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positif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kecil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5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3895" indent="-683895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bilangan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bulat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positif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kecil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5}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3895" indent="-413385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= 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5 }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ts val="12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ekuivalen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{1, 2, 3, 4}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228600">
              <a:lnSpc>
                <a:spcPts val="12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(ii) 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mengambil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kuliah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IF2151}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8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Kardinalitas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34530"/>
            <a:ext cx="7595783" cy="30895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497734"/>
            <a:ext cx="7030916" cy="2637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Jumlah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elemen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di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dalam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disebut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kardinal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dari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himpunan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Notasi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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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6.</a:t>
            </a:r>
            <a:endParaRPr lang="en-US" alt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) 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|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merupakan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prima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lebih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kecil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dari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20 },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{2, 3, 5, 7, 11, 13, 17, 19}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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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8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(ii) 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kucing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Amir, 10,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paku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},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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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(iii) 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}, {{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}} }, </a:t>
            </a:r>
            <a:r>
              <a:rPr lang="en-US" alt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</a:t>
            </a:r>
            <a:r>
              <a:rPr lang="en-US" altLang="en-US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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= 3	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29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Himpunan</a:t>
            </a:r>
            <a:r>
              <a:rPr lang="en" dirty="0"/>
              <a:t> </a:t>
            </a:r>
            <a:r>
              <a:rPr lang="en" dirty="0" err="1"/>
              <a:t>Kosong</a:t>
            </a:r>
            <a:r>
              <a:rPr lang="en" dirty="0"/>
              <a:t> (</a:t>
            </a:r>
            <a:r>
              <a:rPr lang="en" i="1" dirty="0"/>
              <a:t>null set</a:t>
            </a:r>
            <a:r>
              <a:rPr lang="en" dirty="0"/>
              <a:t>)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34530"/>
            <a:ext cx="7595783" cy="30895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497734"/>
            <a:ext cx="703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kardinal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kosong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 set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/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7.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= 0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ii)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orang Indonesia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bulan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= 0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 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2286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{{ }}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juga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ditulis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{{ }, {{ }}}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juga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ditulis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kosong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kosong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4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Himpunan</a:t>
            </a:r>
            <a:r>
              <a:rPr lang="en" dirty="0"/>
              <a:t> Bagian (</a:t>
            </a:r>
            <a:r>
              <a:rPr lang="en" i="1" dirty="0"/>
              <a:t>Subset</a:t>
            </a:r>
            <a:r>
              <a:rPr lang="en" dirty="0"/>
              <a:t>)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34530"/>
            <a:ext cx="7595783" cy="30895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497734"/>
            <a:ext cx="7030916" cy="1339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dikatakan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dikatakan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superset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1200"/>
              </a:lnSpc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Diagram Venn: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9920EA-4995-A4FE-92FB-9A6BBCB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6" y="2849111"/>
            <a:ext cx="8219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FE1F59-E84D-AAE7-DC0F-44580720A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80487"/>
              </p:ext>
            </p:extLst>
          </p:nvPr>
        </p:nvGraphicFramePr>
        <p:xfrm>
          <a:off x="1507526" y="2849112"/>
          <a:ext cx="2100648" cy="13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839700" imgH="8369300" progId="Visio.Drawing.5">
                  <p:embed/>
                </p:oleObj>
              </mc:Choice>
              <mc:Fallback>
                <p:oleObj r:id="rId3" imgW="12839700" imgH="8369300" progId="Visio.Drawing.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526" y="2849112"/>
                        <a:ext cx="2100648" cy="1369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33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834941" y="675916"/>
            <a:ext cx="7595783" cy="374813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892249"/>
            <a:ext cx="7030916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 { 1, 2, 3}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{1, 2, 3, 4, 5}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(ii) {1, 2, 3}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{1, 2, 3}	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(iii) 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|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4,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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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 } dan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indent="-9144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| 2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4, 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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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 }, 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		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indent="-9144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TEOREMA 1.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sembarang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hal-hal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sendiri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kosong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(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(c) 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9920EA-4995-A4FE-92FB-9A6BBCB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6" y="2849111"/>
            <a:ext cx="8219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Himpunan</a:t>
            </a:r>
            <a:r>
              <a:rPr lang="en" dirty="0"/>
              <a:t> yang Sama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34530"/>
            <a:ext cx="7595783" cy="30895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497734"/>
            <a:ext cx="7030916" cy="233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sebaliknya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Jika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demikian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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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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9920EA-4995-A4FE-92FB-9A6BBCB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6" y="2849111"/>
            <a:ext cx="8219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591550" y="1110173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Profil</a:t>
            </a:r>
            <a:r>
              <a:rPr lang="en" dirty="0"/>
              <a:t> </a:t>
            </a:r>
            <a:r>
              <a:rPr lang="en" dirty="0" err="1"/>
              <a:t>Pengajar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1645518" y="1686173"/>
            <a:ext cx="5856331" cy="2695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Adevian</a:t>
            </a:r>
            <a:r>
              <a:rPr lang="en" sz="1400" dirty="0"/>
              <a:t> Fairuz </a:t>
            </a:r>
            <a:r>
              <a:rPr lang="en" sz="1400" dirty="0" err="1"/>
              <a:t>Pratama</a:t>
            </a:r>
            <a:r>
              <a:rPr lang="en" sz="1400" dirty="0"/>
              <a:t>, S.ST., </a:t>
            </a:r>
            <a:r>
              <a:rPr lang="en" sz="1400" dirty="0" err="1"/>
              <a:t>M.Eng</a:t>
            </a:r>
            <a:endParaRPr lang="en" sz="14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Pendidikan: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/>
              <a:t>D4 Teknik </a:t>
            </a:r>
            <a:r>
              <a:rPr lang="en" sz="1400" dirty="0" err="1"/>
              <a:t>Informatika</a:t>
            </a:r>
            <a:r>
              <a:rPr lang="en" sz="1400" dirty="0"/>
              <a:t> </a:t>
            </a:r>
            <a:r>
              <a:rPr lang="en" sz="1400" dirty="0" err="1"/>
              <a:t>Politeknik</a:t>
            </a:r>
            <a:r>
              <a:rPr lang="en" sz="1400" dirty="0"/>
              <a:t> Negeri Malang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/>
              <a:t>S2 Computer Science Shenyang Aerospace University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err="1"/>
              <a:t>Fokus</a:t>
            </a:r>
            <a:r>
              <a:rPr lang="en" sz="1400" b="1" dirty="0"/>
              <a:t> </a:t>
            </a:r>
            <a:r>
              <a:rPr lang="en" sz="1400" b="1" dirty="0" err="1"/>
              <a:t>Riset</a:t>
            </a:r>
            <a:r>
              <a:rPr lang="en" sz="1400" b="1" dirty="0"/>
              <a:t>: </a:t>
            </a:r>
            <a:r>
              <a:rPr lang="en" sz="1400" dirty="0"/>
              <a:t>SPK, Medical Image Processing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Email: </a:t>
            </a:r>
            <a:r>
              <a:rPr lang="en" sz="1400" dirty="0">
                <a:hlinkClick r:id="rId3"/>
              </a:rPr>
              <a:t>adevianfairuz@polinema.ac.id</a:t>
            </a:r>
            <a:endParaRPr lang="en" sz="14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Telp/WA: </a:t>
            </a:r>
            <a:r>
              <a:rPr lang="en" sz="1400" dirty="0"/>
              <a:t>081333156702</a:t>
            </a:r>
          </a:p>
        </p:txBody>
      </p:sp>
      <p:grpSp>
        <p:nvGrpSpPr>
          <p:cNvPr id="202" name="Google Shape;202;p32"/>
          <p:cNvGrpSpPr/>
          <p:nvPr/>
        </p:nvGrpSpPr>
        <p:grpSpPr>
          <a:xfrm>
            <a:off x="697512" y="1446659"/>
            <a:ext cx="1349664" cy="912572"/>
            <a:chOff x="1023426" y="3412746"/>
            <a:chExt cx="1242670" cy="840151"/>
          </a:xfrm>
        </p:grpSpPr>
        <p:sp>
          <p:nvSpPr>
            <p:cNvPr id="203" name="Google Shape;203;p32"/>
            <p:cNvSpPr/>
            <p:nvPr/>
          </p:nvSpPr>
          <p:spPr>
            <a:xfrm flipH="1">
              <a:off x="1023426" y="3413217"/>
              <a:ext cx="1242670" cy="810068"/>
            </a:xfrm>
            <a:custGeom>
              <a:avLst/>
              <a:gdLst/>
              <a:ahLst/>
              <a:cxnLst/>
              <a:rect l="l" t="t" r="r" b="b"/>
              <a:pathLst>
                <a:path w="96331" h="62796" extrusionOk="0">
                  <a:moveTo>
                    <a:pt x="4438" y="1"/>
                  </a:moveTo>
                  <a:cubicBezTo>
                    <a:pt x="2005" y="144"/>
                    <a:pt x="1" y="2291"/>
                    <a:pt x="144" y="4724"/>
                  </a:cubicBezTo>
                  <a:lnTo>
                    <a:pt x="144" y="46949"/>
                  </a:lnTo>
                  <a:cubicBezTo>
                    <a:pt x="1" y="49382"/>
                    <a:pt x="1862" y="51529"/>
                    <a:pt x="4438" y="51672"/>
                  </a:cubicBezTo>
                  <a:lnTo>
                    <a:pt x="9018" y="51672"/>
                  </a:lnTo>
                  <a:lnTo>
                    <a:pt x="9018" y="61119"/>
                  </a:lnTo>
                  <a:cubicBezTo>
                    <a:pt x="8825" y="62088"/>
                    <a:pt x="9615" y="62795"/>
                    <a:pt x="10457" y="62795"/>
                  </a:cubicBezTo>
                  <a:cubicBezTo>
                    <a:pt x="10858" y="62795"/>
                    <a:pt x="11271" y="62634"/>
                    <a:pt x="11595" y="62264"/>
                  </a:cubicBezTo>
                  <a:lnTo>
                    <a:pt x="21185" y="51529"/>
                  </a:lnTo>
                  <a:lnTo>
                    <a:pt x="91893" y="51529"/>
                  </a:lnTo>
                  <a:cubicBezTo>
                    <a:pt x="94470" y="51386"/>
                    <a:pt x="96330" y="49382"/>
                    <a:pt x="96187" y="46806"/>
                  </a:cubicBezTo>
                  <a:lnTo>
                    <a:pt x="96187" y="4724"/>
                  </a:lnTo>
                  <a:cubicBezTo>
                    <a:pt x="96330" y="2291"/>
                    <a:pt x="94470" y="144"/>
                    <a:pt x="9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023426" y="3412746"/>
              <a:ext cx="1242670" cy="840151"/>
            </a:xfrm>
            <a:custGeom>
              <a:avLst/>
              <a:gdLst/>
              <a:ahLst/>
              <a:cxnLst/>
              <a:rect l="l" t="t" r="r" b="b"/>
              <a:pathLst>
                <a:path w="96331" h="65128" fill="none" extrusionOk="0">
                  <a:moveTo>
                    <a:pt x="4438" y="1"/>
                  </a:moveTo>
                  <a:lnTo>
                    <a:pt x="91893" y="1"/>
                  </a:lnTo>
                  <a:cubicBezTo>
                    <a:pt x="94469" y="1"/>
                    <a:pt x="96330" y="2148"/>
                    <a:pt x="96187" y="4724"/>
                  </a:cubicBezTo>
                  <a:lnTo>
                    <a:pt x="96187" y="46806"/>
                  </a:lnTo>
                  <a:cubicBezTo>
                    <a:pt x="96330" y="49383"/>
                    <a:pt x="94469" y="51386"/>
                    <a:pt x="91893" y="51530"/>
                  </a:cubicBezTo>
                  <a:lnTo>
                    <a:pt x="87456" y="51530"/>
                  </a:lnTo>
                  <a:lnTo>
                    <a:pt x="87456" y="65127"/>
                  </a:lnTo>
                  <a:lnTo>
                    <a:pt x="75146" y="51530"/>
                  </a:lnTo>
                  <a:lnTo>
                    <a:pt x="4438" y="51530"/>
                  </a:lnTo>
                  <a:cubicBezTo>
                    <a:pt x="1861" y="51386"/>
                    <a:pt x="0" y="49383"/>
                    <a:pt x="144" y="46806"/>
                  </a:cubicBezTo>
                  <a:lnTo>
                    <a:pt x="144" y="4724"/>
                  </a:lnTo>
                  <a:cubicBezTo>
                    <a:pt x="0" y="2148"/>
                    <a:pt x="1861" y="1"/>
                    <a:pt x="443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2"/>
          <p:cNvGrpSpPr/>
          <p:nvPr/>
        </p:nvGrpSpPr>
        <p:grpSpPr>
          <a:xfrm>
            <a:off x="7414692" y="2352747"/>
            <a:ext cx="1016081" cy="1413062"/>
            <a:chOff x="6775075" y="-938225"/>
            <a:chExt cx="1676425" cy="2331400"/>
          </a:xfrm>
        </p:grpSpPr>
        <p:sp>
          <p:nvSpPr>
            <p:cNvPr id="206" name="Google Shape;206;p32"/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381300" y="189875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834941" y="675916"/>
            <a:ext cx="7595783" cy="374813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892249"/>
            <a:ext cx="7030916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9.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 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3, 5, 8, 5 }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{5, 3, 8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(ii) 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3, 5, 8, 5 }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{3, 8},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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tiga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aksioma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(c)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9920EA-4995-A4FE-92FB-9A6BBCB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6" y="2849111"/>
            <a:ext cx="8219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Himpunan</a:t>
            </a:r>
            <a:r>
              <a:rPr lang="en" dirty="0"/>
              <a:t> yang </a:t>
            </a:r>
            <a:r>
              <a:rPr lang="en" dirty="0" err="1"/>
              <a:t>Ekuivalen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34530"/>
            <a:ext cx="7595783" cy="30895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497734"/>
            <a:ext cx="7030916" cy="2637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dikatakan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ekuivalen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kardinal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~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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50000"/>
              </a:lnSpc>
            </a:pP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10.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1, 3, 5, 7 }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~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4	          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9920EA-4995-A4FE-92FB-9A6BBCB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6" y="2849111"/>
            <a:ext cx="8219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Himpunan</a:t>
            </a:r>
            <a:r>
              <a:rPr lang="en" dirty="0"/>
              <a:t> </a:t>
            </a:r>
            <a:r>
              <a:rPr lang="en" dirty="0" err="1"/>
              <a:t>Saling</a:t>
            </a:r>
            <a:r>
              <a:rPr lang="en" dirty="0"/>
              <a:t> Lepas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34530"/>
            <a:ext cx="7595783" cy="30895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497734"/>
            <a:ext cx="70309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dan B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dikatakan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saling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lepas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disjoint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//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Diagram Venn: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tabLst>
                <a:tab pos="270510" algn="l"/>
              </a:tabLst>
            </a:pP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tabLst>
                <a:tab pos="270510" algn="l"/>
              </a:tabLst>
            </a:pPr>
            <a:endParaRPr lang="en-ID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tabLst>
                <a:tab pos="270510" algn="l"/>
              </a:tabLst>
            </a:pP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/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11.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2" charset="2"/>
              </a:rPr>
              <a:t>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8 }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10, 20, 30, ...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//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9920EA-4995-A4FE-92FB-9A6BBCB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6" y="2849111"/>
            <a:ext cx="8219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4270E12-9E8A-6D70-5778-35A361C2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084" y="21496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B7F3308-CE30-3476-CBFE-A3928741D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873863"/>
              </p:ext>
            </p:extLst>
          </p:nvPr>
        </p:nvGraphicFramePr>
        <p:xfrm>
          <a:off x="2871538" y="2229851"/>
          <a:ext cx="2006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839700" imgH="8369300" progId="Visio.Drawing.5">
                  <p:embed/>
                </p:oleObj>
              </mc:Choice>
              <mc:Fallback>
                <p:oleObj r:id="rId3" imgW="12839700" imgH="8369300" progId="Visio.Drawing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538" y="2229851"/>
                        <a:ext cx="20066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43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Himpunan</a:t>
            </a:r>
            <a:r>
              <a:rPr lang="en" dirty="0"/>
              <a:t> Kuasa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34530"/>
            <a:ext cx="7595783" cy="30895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130951" y="1497734"/>
            <a:ext cx="703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set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termasuk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kosong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sendiri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                      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r>
              <a:rPr lang="en-US" i="1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  <a:r>
              <a:rPr lang="en-US" i="1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15900"/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12.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7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1, 2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=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{ 1 }, { 2 }, { 1, 2 }}			           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/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15900" algn="just"/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13.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kosong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=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},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}) =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{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}}.			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9920EA-4995-A4FE-92FB-9A6BBCB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6" y="2849111"/>
            <a:ext cx="8219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4270E12-9E8A-6D70-5778-35A361C2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084" y="21496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Pokok</a:t>
            </a:r>
            <a:r>
              <a:rPr lang="en" dirty="0"/>
              <a:t> </a:t>
            </a:r>
            <a:r>
              <a:rPr lang="en" dirty="0" err="1"/>
              <a:t>Bahasan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1491A9-A5C1-E78E-5D2E-6890C293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56558"/>
              </p:ext>
            </p:extLst>
          </p:nvPr>
        </p:nvGraphicFramePr>
        <p:xfrm>
          <a:off x="715738" y="1201750"/>
          <a:ext cx="6052457" cy="3337560"/>
        </p:xfrm>
        <a:graphic>
          <a:graphicData uri="http://schemas.openxmlformats.org/drawingml/2006/table">
            <a:tbl>
              <a:tblPr firstRow="1" bandRow="1">
                <a:tableStyleId>{054BA391-3B4C-4C8D-A049-3E21F88CA766}</a:tableStyleId>
              </a:tblPr>
              <a:tblGrid>
                <a:gridCol w="884464">
                  <a:extLst>
                    <a:ext uri="{9D8B030D-6E8A-4147-A177-3AD203B41FA5}">
                      <a16:colId xmlns:a16="http://schemas.microsoft.com/office/drawing/2014/main" val="574333319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1124642823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065629234"/>
                    </a:ext>
                  </a:extLst>
                </a:gridCol>
                <a:gridCol w="2032907">
                  <a:extLst>
                    <a:ext uri="{9D8B030D-6E8A-4147-A177-3AD203B41FA5}">
                      <a16:colId xmlns:a16="http://schemas.microsoft.com/office/drawing/2014/main" val="2239948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1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Himpunan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10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Matriks 4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86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2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cs typeface="Palanquin"/>
                          <a:sym typeface="Palanquin"/>
                        </a:rPr>
                        <a:t>Operasi Himpunan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11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Matriks 5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179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3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Relasi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12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Sistem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Persamaan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Linear 1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8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4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Fungsi 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13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Sistem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Persamaan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Linear 2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8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5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Kuis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1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14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Kuis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2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2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6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Matriks 1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15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Persamaan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Non-Linear 1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6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7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Matriks 2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16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Persamaan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Non-Linear 2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55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8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Matriks 3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17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UAS</a:t>
                      </a:r>
                      <a:endParaRPr lang="en-US" sz="1200" dirty="0">
                        <a:solidFill>
                          <a:schemeClr val="dk1"/>
                        </a:solidFill>
                        <a:latin typeface=""/>
                        <a:sym typeface="Palanquin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986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Minggu 9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UTS</a:t>
                      </a:r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66033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4104725" y="1364954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Sistem</a:t>
            </a:r>
            <a:br>
              <a:rPr lang="en" sz="4000" dirty="0"/>
            </a:br>
            <a:r>
              <a:rPr lang="en" sz="4000" dirty="0" err="1"/>
              <a:t>Evaluasi</a:t>
            </a:r>
            <a:endParaRPr sz="4000" dirty="0"/>
          </a:p>
        </p:txBody>
      </p:sp>
      <p:grpSp>
        <p:nvGrpSpPr>
          <p:cNvPr id="255" name="Google Shape;255;p34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256" name="Google Shape;256;p34"/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4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5B28D3E-8D6C-C619-8005-DC0428810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12234"/>
              </p:ext>
            </p:extLst>
          </p:nvPr>
        </p:nvGraphicFramePr>
        <p:xfrm>
          <a:off x="4163156" y="2377205"/>
          <a:ext cx="2663630" cy="1828800"/>
        </p:xfrm>
        <a:graphic>
          <a:graphicData uri="http://schemas.openxmlformats.org/drawingml/2006/table">
            <a:tbl>
              <a:tblPr firstRow="1" bandRow="1">
                <a:tableStyleId>{054BA391-3B4C-4C8D-A049-3E21F88CA766}</a:tableStyleId>
              </a:tblPr>
              <a:tblGrid>
                <a:gridCol w="866343">
                  <a:extLst>
                    <a:ext uri="{9D8B030D-6E8A-4147-A177-3AD203B41FA5}">
                      <a16:colId xmlns:a16="http://schemas.microsoft.com/office/drawing/2014/main" val="2096843704"/>
                    </a:ext>
                  </a:extLst>
                </a:gridCol>
                <a:gridCol w="262142">
                  <a:extLst>
                    <a:ext uri="{9D8B030D-6E8A-4147-A177-3AD203B41FA5}">
                      <a16:colId xmlns:a16="http://schemas.microsoft.com/office/drawing/2014/main" val="1556678415"/>
                    </a:ext>
                  </a:extLst>
                </a:gridCol>
                <a:gridCol w="1535145">
                  <a:extLst>
                    <a:ext uri="{9D8B030D-6E8A-4147-A177-3AD203B41FA5}">
                      <a16:colId xmlns:a16="http://schemas.microsoft.com/office/drawing/2014/main" val="359543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Kuis</a:t>
                      </a:r>
                      <a:endParaRPr lang="en-US" sz="16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Bobot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30%</a:t>
                      </a:r>
                      <a:endParaRPr lang="en-US" sz="16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9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Tugas</a:t>
                      </a:r>
                      <a:endParaRPr lang="en-US" sz="16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Bobot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30%</a:t>
                      </a:r>
                      <a:endParaRPr lang="en-US" sz="16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51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UAS</a:t>
                      </a:r>
                      <a:endParaRPr lang="en-US" sz="16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Bobot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 40%</a:t>
                      </a:r>
                      <a:endParaRPr lang="en-US" sz="16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6341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713225" y="599795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Tata </a:t>
            </a:r>
            <a:r>
              <a:rPr lang="en" sz="4000" dirty="0" err="1"/>
              <a:t>Tertib</a:t>
            </a:r>
            <a:r>
              <a:rPr lang="en" sz="4000" dirty="0"/>
              <a:t> </a:t>
            </a:r>
            <a:r>
              <a:rPr lang="en" sz="4000" dirty="0" err="1"/>
              <a:t>Perkuliahan</a:t>
            </a:r>
            <a:endParaRPr sz="4000" dirty="0"/>
          </a:p>
        </p:txBody>
      </p:sp>
      <p:sp>
        <p:nvSpPr>
          <p:cNvPr id="321" name="Google Shape;321;p38"/>
          <p:cNvSpPr txBox="1">
            <a:spLocks noGrp="1"/>
          </p:cNvSpPr>
          <p:nvPr>
            <p:ph type="subTitle" idx="1"/>
          </p:nvPr>
        </p:nvSpPr>
        <p:spPr>
          <a:xfrm>
            <a:off x="713203" y="1784790"/>
            <a:ext cx="5437766" cy="266747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Hadir</a:t>
            </a:r>
            <a:r>
              <a:rPr lang="en-US" sz="1600" dirty="0"/>
              <a:t> di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jadwal</a:t>
            </a:r>
            <a:r>
              <a:rPr lang="en-US" sz="1600" dirty="0"/>
              <a:t> yang </a:t>
            </a:r>
            <a:r>
              <a:rPr lang="en-US" sz="1600" dirty="0" err="1"/>
              <a:t>ditentukan</a:t>
            </a:r>
            <a:r>
              <a:rPr lang="en-US" sz="1600" dirty="0"/>
              <a:t>, </a:t>
            </a:r>
            <a:r>
              <a:rPr lang="en-US" sz="1600" dirty="0" err="1"/>
              <a:t>toleransi</a:t>
            </a:r>
            <a:r>
              <a:rPr lang="en-US" sz="1600" dirty="0"/>
              <a:t> </a:t>
            </a:r>
            <a:r>
              <a:rPr lang="en-US" sz="1600" dirty="0" err="1"/>
              <a:t>keterlambatan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10 </a:t>
            </a:r>
            <a:r>
              <a:rPr lang="en-US" sz="1600" dirty="0" err="1"/>
              <a:t>menit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Jika </a:t>
            </a:r>
            <a:r>
              <a:rPr lang="en-US" sz="1600" dirty="0" err="1"/>
              <a:t>keterlambatan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10 </a:t>
            </a:r>
            <a:r>
              <a:rPr lang="en-US" sz="1600" dirty="0" err="1"/>
              <a:t>menit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pemberitahuan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Alpha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Memakai</a:t>
            </a:r>
            <a:r>
              <a:rPr lang="en-US" sz="1600" dirty="0"/>
              <a:t> </a:t>
            </a:r>
            <a:r>
              <a:rPr lang="en-US" sz="1600" dirty="0" err="1"/>
              <a:t>pakaian</a:t>
            </a:r>
            <a:r>
              <a:rPr lang="en-US" sz="1600" dirty="0"/>
              <a:t> </a:t>
            </a:r>
            <a:r>
              <a:rPr lang="en-US" sz="1600" dirty="0" err="1"/>
              <a:t>rapi</a:t>
            </a:r>
            <a:r>
              <a:rPr lang="en-US" sz="1600" dirty="0"/>
              <a:t> (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kaos</a:t>
            </a:r>
            <a:r>
              <a:rPr lang="en-U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Pengumpulan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deadline di LMS,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keterlambatan</a:t>
            </a:r>
            <a:r>
              <a:rPr lang="en-US" sz="1600" dirty="0"/>
              <a:t> per </a:t>
            </a:r>
            <a:r>
              <a:rPr lang="en-US" sz="1600" dirty="0" err="1"/>
              <a:t>minggu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dikurangi</a:t>
            </a:r>
            <a:r>
              <a:rPr lang="en-US" sz="1600" dirty="0"/>
              <a:t> 5 </a:t>
            </a:r>
            <a:r>
              <a:rPr lang="en-US" sz="1600" dirty="0" err="1"/>
              <a:t>poin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23" name="Google Shape;323;p38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38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325" name="Google Shape;325;p38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/>
          <p:nvPr/>
        </p:nvSpPr>
        <p:spPr>
          <a:xfrm>
            <a:off x="817441" y="72765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Deskripsi</a:t>
            </a: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MK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76" name="Google Shape;576;p49"/>
          <p:cNvSpPr/>
          <p:nvPr/>
        </p:nvSpPr>
        <p:spPr>
          <a:xfrm>
            <a:off x="817441" y="1358165"/>
            <a:ext cx="3493302" cy="305768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Matematika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2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materi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dasar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matematika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lanjutan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dari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Matematika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1 yang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diharapkan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mampu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menunjang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mempermudah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mempelajari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dasar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pemrograman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</a:p>
        </p:txBody>
      </p:sp>
      <p:sp>
        <p:nvSpPr>
          <p:cNvPr id="577" name="Google Shape;577;p49"/>
          <p:cNvSpPr/>
          <p:nvPr/>
        </p:nvSpPr>
        <p:spPr>
          <a:xfrm>
            <a:off x="4571999" y="1358164"/>
            <a:ext cx="3754559" cy="30576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Menguasai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konsep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himpunan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relasi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fungsi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matriks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,,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penyelesaian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sistem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persamaan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linear dan </a:t>
            </a:r>
            <a:r>
              <a:rPr lang="en-US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persamaan</a:t>
            </a:r>
            <a:r>
              <a:rPr lang="en-US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non-linear.</a:t>
            </a:r>
            <a:endParaRPr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" name="Google Shape;575;p49">
            <a:extLst>
              <a:ext uri="{FF2B5EF4-FFF2-40B4-BE49-F238E27FC236}">
                <a16:creationId xmlns:a16="http://schemas.microsoft.com/office/drawing/2014/main" id="{1F0B53A1-A90C-F1C6-7E04-D949652C339C}"/>
              </a:ext>
            </a:extLst>
          </p:cNvPr>
          <p:cNvSpPr txBox="1"/>
          <p:nvPr/>
        </p:nvSpPr>
        <p:spPr>
          <a:xfrm>
            <a:off x="4572000" y="72765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Tujuan</a:t>
            </a: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MK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2526070" y="2138391"/>
            <a:ext cx="4145312" cy="2039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err="1"/>
              <a:t>Himpunan</a:t>
            </a:r>
            <a:endParaRPr sz="3800" dirty="0"/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2"/>
          </p:nvPr>
        </p:nvSpPr>
        <p:spPr>
          <a:xfrm>
            <a:off x="2634750" y="1496447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endParaRPr dirty="0"/>
          </a:p>
        </p:txBody>
      </p:sp>
      <p:sp>
        <p:nvSpPr>
          <p:cNvPr id="430" name="Google Shape;430;p42"/>
          <p:cNvSpPr/>
          <p:nvPr/>
        </p:nvSpPr>
        <p:spPr>
          <a:xfrm>
            <a:off x="-486803" y="-343225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7951401" y="1895000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2"/>
          <p:cNvGrpSpPr/>
          <p:nvPr/>
        </p:nvGrpSpPr>
        <p:grpSpPr>
          <a:xfrm>
            <a:off x="1402300" y="1546900"/>
            <a:ext cx="718900" cy="1085700"/>
            <a:chOff x="248275" y="3381125"/>
            <a:chExt cx="718900" cy="1085700"/>
          </a:xfrm>
        </p:grpSpPr>
        <p:sp>
          <p:nvSpPr>
            <p:cNvPr id="433" name="Google Shape;433;p42"/>
            <p:cNvSpPr/>
            <p:nvPr/>
          </p:nvSpPr>
          <p:spPr>
            <a:xfrm>
              <a:off x="248275" y="3381125"/>
              <a:ext cx="718900" cy="1085700"/>
            </a:xfrm>
            <a:custGeom>
              <a:avLst/>
              <a:gdLst/>
              <a:ahLst/>
              <a:cxnLst/>
              <a:rect l="l" t="t" r="r" b="b"/>
              <a:pathLst>
                <a:path w="28756" h="43428" fill="none" extrusionOk="0">
                  <a:moveTo>
                    <a:pt x="28756" y="9932"/>
                  </a:moveTo>
                  <a:lnTo>
                    <a:pt x="28756" y="1"/>
                  </a:lnTo>
                  <a:lnTo>
                    <a:pt x="0" y="1"/>
                  </a:lnTo>
                  <a:lnTo>
                    <a:pt x="0" y="9345"/>
                  </a:lnTo>
                  <a:cubicBezTo>
                    <a:pt x="1355" y="11918"/>
                    <a:pt x="2257" y="16523"/>
                    <a:pt x="2257" y="21714"/>
                  </a:cubicBezTo>
                  <a:cubicBezTo>
                    <a:pt x="2257" y="26951"/>
                    <a:pt x="1400" y="31510"/>
                    <a:pt x="0" y="34083"/>
                  </a:cubicBezTo>
                  <a:lnTo>
                    <a:pt x="0" y="43428"/>
                  </a:lnTo>
                  <a:lnTo>
                    <a:pt x="28756" y="43428"/>
                  </a:lnTo>
                  <a:lnTo>
                    <a:pt x="28756" y="33496"/>
                  </a:lnTo>
                  <a:cubicBezTo>
                    <a:pt x="27582" y="30878"/>
                    <a:pt x="26770" y="26590"/>
                    <a:pt x="26770" y="21714"/>
                  </a:cubicBezTo>
                  <a:cubicBezTo>
                    <a:pt x="26770" y="16884"/>
                    <a:pt x="27582" y="12596"/>
                    <a:pt x="28756" y="9932"/>
                  </a:cubicBezTo>
                  <a:close/>
                  <a:moveTo>
                    <a:pt x="7990" y="29930"/>
                  </a:moveTo>
                  <a:lnTo>
                    <a:pt x="7990" y="1"/>
                  </a:lnTo>
                  <a:lnTo>
                    <a:pt x="20766" y="1"/>
                  </a:lnTo>
                  <a:lnTo>
                    <a:pt x="20766" y="29930"/>
                  </a:lnTo>
                  <a:cubicBezTo>
                    <a:pt x="20766" y="33451"/>
                    <a:pt x="17922" y="36295"/>
                    <a:pt x="14401" y="36295"/>
                  </a:cubicBezTo>
                  <a:lnTo>
                    <a:pt x="14401" y="36295"/>
                  </a:lnTo>
                  <a:cubicBezTo>
                    <a:pt x="10880" y="36295"/>
                    <a:pt x="7990" y="33451"/>
                    <a:pt x="7990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448025" y="3381125"/>
              <a:ext cx="58700" cy="871275"/>
            </a:xfrm>
            <a:custGeom>
              <a:avLst/>
              <a:gdLst/>
              <a:ahLst/>
              <a:cxnLst/>
              <a:rect l="l" t="t" r="r" b="b"/>
              <a:pathLst>
                <a:path w="2348" h="34851" fill="none" extrusionOk="0">
                  <a:moveTo>
                    <a:pt x="2348" y="1"/>
                  </a:moveTo>
                  <a:lnTo>
                    <a:pt x="0" y="1"/>
                  </a:lnTo>
                  <a:lnTo>
                    <a:pt x="0" y="29930"/>
                  </a:lnTo>
                  <a:cubicBezTo>
                    <a:pt x="0" y="31826"/>
                    <a:pt x="858" y="33632"/>
                    <a:pt x="2348" y="3485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608275" y="3381125"/>
              <a:ext cx="159150" cy="907400"/>
            </a:xfrm>
            <a:custGeom>
              <a:avLst/>
              <a:gdLst/>
              <a:ahLst/>
              <a:cxnLst/>
              <a:rect l="l" t="t" r="r" b="b"/>
              <a:pathLst>
                <a:path w="6366" h="36296" fill="none" extrusionOk="0">
                  <a:moveTo>
                    <a:pt x="6366" y="29930"/>
                  </a:moveTo>
                  <a:lnTo>
                    <a:pt x="6366" y="1"/>
                  </a:lnTo>
                  <a:lnTo>
                    <a:pt x="1" y="1"/>
                  </a:lnTo>
                  <a:lnTo>
                    <a:pt x="1" y="36295"/>
                  </a:lnTo>
                  <a:cubicBezTo>
                    <a:pt x="3522" y="36295"/>
                    <a:pt x="6366" y="33451"/>
                    <a:pt x="6366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506700" y="3381125"/>
              <a:ext cx="101600" cy="907400"/>
            </a:xfrm>
            <a:custGeom>
              <a:avLst/>
              <a:gdLst/>
              <a:ahLst/>
              <a:cxnLst/>
              <a:rect l="l" t="t" r="r" b="b"/>
              <a:pathLst>
                <a:path w="4064" h="36296" fill="none" extrusionOk="0">
                  <a:moveTo>
                    <a:pt x="4064" y="36295"/>
                  </a:moveTo>
                  <a:lnTo>
                    <a:pt x="4064" y="1"/>
                  </a:lnTo>
                  <a:lnTo>
                    <a:pt x="1" y="1"/>
                  </a:lnTo>
                  <a:lnTo>
                    <a:pt x="1" y="34851"/>
                  </a:lnTo>
                  <a:cubicBezTo>
                    <a:pt x="1129" y="35799"/>
                    <a:pt x="2574" y="36295"/>
                    <a:pt x="4064" y="36295"/>
                  </a:cubicBezTo>
                  <a:close/>
                  <a:moveTo>
                    <a:pt x="1716" y="15710"/>
                  </a:moveTo>
                  <a:cubicBezTo>
                    <a:pt x="2755" y="15710"/>
                    <a:pt x="3251" y="16974"/>
                    <a:pt x="2529" y="17697"/>
                  </a:cubicBezTo>
                  <a:cubicBezTo>
                    <a:pt x="1761" y="18419"/>
                    <a:pt x="543" y="17877"/>
                    <a:pt x="543" y="16839"/>
                  </a:cubicBezTo>
                  <a:cubicBezTo>
                    <a:pt x="543" y="16207"/>
                    <a:pt x="1084" y="15665"/>
                    <a:pt x="1716" y="1571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520250" y="3763725"/>
              <a:ext cx="67750" cy="67725"/>
            </a:xfrm>
            <a:custGeom>
              <a:avLst/>
              <a:gdLst/>
              <a:ahLst/>
              <a:cxnLst/>
              <a:rect l="l" t="t" r="r" b="b"/>
              <a:pathLst>
                <a:path w="2710" h="2709" fill="none" extrusionOk="0">
                  <a:moveTo>
                    <a:pt x="1174" y="2709"/>
                  </a:moveTo>
                  <a:cubicBezTo>
                    <a:pt x="2213" y="2709"/>
                    <a:pt x="2709" y="1445"/>
                    <a:pt x="1987" y="722"/>
                  </a:cubicBezTo>
                  <a:cubicBezTo>
                    <a:pt x="1219" y="0"/>
                    <a:pt x="1" y="542"/>
                    <a:pt x="1" y="1535"/>
                  </a:cubicBezTo>
                  <a:cubicBezTo>
                    <a:pt x="1" y="2212"/>
                    <a:pt x="542" y="2709"/>
                    <a:pt x="1174" y="270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42"/>
          <p:cNvSpPr/>
          <p:nvPr/>
        </p:nvSpPr>
        <p:spPr>
          <a:xfrm>
            <a:off x="7893150" y="1750900"/>
            <a:ext cx="537489" cy="1343746"/>
          </a:xfrm>
          <a:custGeom>
            <a:avLst/>
            <a:gdLst/>
            <a:ahLst/>
            <a:cxnLst/>
            <a:rect l="l" t="t" r="r" b="b"/>
            <a:pathLst>
              <a:path w="11361" h="28403" fill="none" extrusionOk="0">
                <a:moveTo>
                  <a:pt x="0" y="5334"/>
                </a:moveTo>
                <a:lnTo>
                  <a:pt x="0" y="22115"/>
                </a:lnTo>
                <a:lnTo>
                  <a:pt x="1214" y="22115"/>
                </a:lnTo>
                <a:lnTo>
                  <a:pt x="1214" y="5334"/>
                </a:lnTo>
                <a:cubicBezTo>
                  <a:pt x="1214" y="2863"/>
                  <a:pt x="3209" y="868"/>
                  <a:pt x="5680" y="868"/>
                </a:cubicBezTo>
                <a:cubicBezTo>
                  <a:pt x="8152" y="868"/>
                  <a:pt x="10147" y="2863"/>
                  <a:pt x="10147" y="5334"/>
                </a:cubicBezTo>
                <a:lnTo>
                  <a:pt x="10147" y="23849"/>
                </a:lnTo>
                <a:cubicBezTo>
                  <a:pt x="10147" y="25692"/>
                  <a:pt x="8651" y="27188"/>
                  <a:pt x="6808" y="27188"/>
                </a:cubicBezTo>
                <a:cubicBezTo>
                  <a:pt x="4965" y="27188"/>
                  <a:pt x="3469" y="25692"/>
                  <a:pt x="3469" y="23849"/>
                </a:cubicBezTo>
                <a:lnTo>
                  <a:pt x="3512" y="6288"/>
                </a:lnTo>
                <a:cubicBezTo>
                  <a:pt x="3512" y="4987"/>
                  <a:pt x="4596" y="3903"/>
                  <a:pt x="5897" y="3903"/>
                </a:cubicBezTo>
                <a:cubicBezTo>
                  <a:pt x="7220" y="3903"/>
                  <a:pt x="8304" y="4987"/>
                  <a:pt x="8304" y="6288"/>
                </a:cubicBezTo>
                <a:lnTo>
                  <a:pt x="8304" y="16196"/>
                </a:lnTo>
                <a:lnTo>
                  <a:pt x="9518" y="16196"/>
                </a:lnTo>
                <a:lnTo>
                  <a:pt x="9518" y="6288"/>
                </a:lnTo>
                <a:cubicBezTo>
                  <a:pt x="9496" y="4315"/>
                  <a:pt x="7892" y="2689"/>
                  <a:pt x="5897" y="2689"/>
                </a:cubicBezTo>
                <a:cubicBezTo>
                  <a:pt x="3924" y="2689"/>
                  <a:pt x="2298" y="4315"/>
                  <a:pt x="2298" y="6288"/>
                </a:cubicBezTo>
                <a:lnTo>
                  <a:pt x="2255" y="23849"/>
                </a:lnTo>
                <a:cubicBezTo>
                  <a:pt x="2255" y="26364"/>
                  <a:pt x="4293" y="28402"/>
                  <a:pt x="6808" y="28402"/>
                </a:cubicBezTo>
                <a:cubicBezTo>
                  <a:pt x="9323" y="28402"/>
                  <a:pt x="11361" y="26364"/>
                  <a:pt x="11361" y="23849"/>
                </a:cubicBezTo>
                <a:lnTo>
                  <a:pt x="11361" y="5334"/>
                </a:lnTo>
                <a:cubicBezTo>
                  <a:pt x="11187" y="2342"/>
                  <a:pt x="8694" y="1"/>
                  <a:pt x="5680" y="1"/>
                </a:cubicBezTo>
                <a:cubicBezTo>
                  <a:pt x="2688" y="1"/>
                  <a:pt x="195" y="2342"/>
                  <a:pt x="0" y="5334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1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7174350" y="242125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650600" y="35657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Definisi</a:t>
            </a:r>
            <a:r>
              <a:rPr lang="en" dirty="0"/>
              <a:t> </a:t>
            </a:r>
            <a:r>
              <a:rPr lang="en" dirty="0" err="1"/>
              <a:t>Himpunan</a:t>
            </a:r>
            <a:endParaRPr dirty="0"/>
          </a:p>
        </p:txBody>
      </p:sp>
      <p:sp>
        <p:nvSpPr>
          <p:cNvPr id="281" name="Google Shape;281;p35"/>
          <p:cNvSpPr txBox="1"/>
          <p:nvPr/>
        </p:nvSpPr>
        <p:spPr>
          <a:xfrm flipH="1">
            <a:off x="848912" y="1530350"/>
            <a:ext cx="7174538" cy="6535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Himpunan</a:t>
            </a:r>
            <a:r>
              <a:rPr lang="en-US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adalah</a:t>
            </a:r>
            <a:r>
              <a:rPr lang="en-US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kumpulan</a:t>
            </a:r>
            <a:r>
              <a:rPr lang="en-US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objek-objek</a:t>
            </a:r>
            <a:r>
              <a:rPr lang="en-US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berbeda</a:t>
            </a:r>
            <a:endParaRPr sz="1600" b="1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 flipH="1">
            <a:off x="848912" y="2584850"/>
            <a:ext cx="7174538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Objek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di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dalam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himpunan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disebut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elemen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unsur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atau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anggota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 flipH="1">
            <a:off x="848912" y="3374700"/>
            <a:ext cx="7174538" cy="6486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HMTI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adalah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contoh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sebuah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himpunan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di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dalamnya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berisi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anggota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yaitu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mahasiswa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 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T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iap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mahasiswa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berbeda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satu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sama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lain.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 Set </a:t>
            </a:r>
            <a:r>
              <a:rPr lang="en" dirty="0" err="1"/>
              <a:t>Huruf</a:t>
            </a:r>
            <a:r>
              <a:rPr lang="en" dirty="0"/>
              <a:t> (</a:t>
            </a:r>
            <a:r>
              <a:rPr lang="en" dirty="0" err="1"/>
              <a:t>Besar</a:t>
            </a:r>
            <a:r>
              <a:rPr lang="en" dirty="0"/>
              <a:t> dan Kecil)</a:t>
            </a:r>
            <a:endParaRPr dirty="0"/>
          </a:p>
        </p:txBody>
      </p:sp>
      <p:pic>
        <p:nvPicPr>
          <p:cNvPr id="2" name="Picture 4" descr="D:\Dataku\Matematik Diskrit\Transparansi\ABC-Train-Letters.jpg">
            <a:extLst>
              <a:ext uri="{FF2B5EF4-FFF2-40B4-BE49-F238E27FC236}">
                <a16:creationId xmlns:a16="http://schemas.microsoft.com/office/drawing/2014/main" id="{B2884184-5A59-EC86-62A5-10717AD8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92" y="1311384"/>
            <a:ext cx="3186815" cy="329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1895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1755</Words>
  <Application>Microsoft Macintosh PowerPoint</Application>
  <PresentationFormat>On-screen Show (16:9)</PresentationFormat>
  <Paragraphs>215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Palanquin</vt:lpstr>
      <vt:lpstr>Symbol</vt:lpstr>
      <vt:lpstr>Arial</vt:lpstr>
      <vt:lpstr>Signika</vt:lpstr>
      <vt:lpstr>University Digital Choice Boards by Slidesgo</vt:lpstr>
      <vt:lpstr>Visio.Drawing.5</vt:lpstr>
      <vt:lpstr>Kontrak Perkuliahan</vt:lpstr>
      <vt:lpstr>Profil Pengajar</vt:lpstr>
      <vt:lpstr>Pokok Bahasan</vt:lpstr>
      <vt:lpstr>Sistem Evaluasi</vt:lpstr>
      <vt:lpstr>Tata Tertib Perkuliahan</vt:lpstr>
      <vt:lpstr>PowerPoint Presentation</vt:lpstr>
      <vt:lpstr>Himpunan</vt:lpstr>
      <vt:lpstr>Definisi Himpunan</vt:lpstr>
      <vt:lpstr>Satu Set Huruf (Besar dan Kecil)</vt:lpstr>
      <vt:lpstr>Cara Penyajian Himpunan</vt:lpstr>
      <vt:lpstr>Cara Penyajian Himpunan</vt:lpstr>
      <vt:lpstr>Cara Penyajian Himpunan</vt:lpstr>
      <vt:lpstr>Cara Penyajian Himpunan</vt:lpstr>
      <vt:lpstr>Cara Penyajian Himpunan</vt:lpstr>
      <vt:lpstr>Kardinalitas</vt:lpstr>
      <vt:lpstr>Himpunan Kosong (null set)</vt:lpstr>
      <vt:lpstr>Himpunan Bagian (Subset)</vt:lpstr>
      <vt:lpstr>PowerPoint Presentation</vt:lpstr>
      <vt:lpstr>Himpunan yang Sama</vt:lpstr>
      <vt:lpstr>PowerPoint Presentation</vt:lpstr>
      <vt:lpstr>Himpunan yang Ekuivalen</vt:lpstr>
      <vt:lpstr>Himpunan Saling Lepas</vt:lpstr>
      <vt:lpstr>Himpunan Kuasa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Perkuliahan</dc:title>
  <cp:lastModifiedBy>Microsoft Office User</cp:lastModifiedBy>
  <cp:revision>90</cp:revision>
  <dcterms:modified xsi:type="dcterms:W3CDTF">2023-02-17T04:23:51Z</dcterms:modified>
</cp:coreProperties>
</file>