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1"/>
  </p:notesMasterIdLst>
  <p:sldIdLst>
    <p:sldId id="300" r:id="rId2"/>
    <p:sldId id="301" r:id="rId3"/>
    <p:sldId id="304" r:id="rId4"/>
    <p:sldId id="302" r:id="rId5"/>
    <p:sldId id="303" r:id="rId6"/>
    <p:sldId id="258" r:id="rId7"/>
    <p:sldId id="256" r:id="rId8"/>
    <p:sldId id="305" r:id="rId9"/>
    <p:sldId id="306" r:id="rId10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Coming Soon" panose="02000000000000000000" pitchFamily="2" charset="0"/>
      <p:regular r:id="rId17"/>
    </p:embeddedFont>
    <p:embeddedFont>
      <p:font typeface="Concert One" pitchFamily="2" charset="77"/>
      <p:regular r:id="rId18"/>
    </p:embeddedFont>
    <p:embeddedFont>
      <p:font typeface="Roboto Mono Medium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CBD3D0-D8BC-4E91-9F34-CEE2B3CA35CD}">
  <a:tblStyle styleId="{45CBD3D0-D8BC-4E91-9F34-CEE2B3CA35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36" d="100"/>
          <a:sy n="13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12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770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82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7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97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  <p:sldLayoutId id="2147483659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t="16970" r="8892" b="21025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673000" y="1500307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MATRIKS</a:t>
            </a:r>
            <a:endParaRPr sz="600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D6CD7CC-C6A6-4B41-A573-B111EB34D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648" y="176594"/>
            <a:ext cx="956184" cy="9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Google Shape;1364;p40">
            <a:extLst>
              <a:ext uri="{FF2B5EF4-FFF2-40B4-BE49-F238E27FC236}">
                <a16:creationId xmlns:a16="http://schemas.microsoft.com/office/drawing/2014/main" id="{5AFA17E7-BD20-4A78-A380-921ABC46EDC8}"/>
              </a:ext>
            </a:extLst>
          </p:cNvPr>
          <p:cNvSpPr txBox="1">
            <a:spLocks/>
          </p:cNvSpPr>
          <p:nvPr/>
        </p:nvSpPr>
        <p:spPr>
          <a:xfrm>
            <a:off x="2128370" y="2750213"/>
            <a:ext cx="494024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/>
              <a:buNone/>
              <a:defRPr sz="1400" b="0" i="0" u="none" strike="noStrike" cap="none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 i="0" u="none" strike="noStrike" cap="none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pPr marL="0" indent="0"/>
            <a:r>
              <a:rPr lang="en-ID" sz="1600" dirty="0" err="1"/>
              <a:t>Adevian</a:t>
            </a:r>
            <a:r>
              <a:rPr lang="en-ID" sz="1600" dirty="0"/>
              <a:t> Fairuz Pratama,S.ST.,</a:t>
            </a:r>
            <a:r>
              <a:rPr lang="en-ID" sz="1600" dirty="0" err="1"/>
              <a:t>M.Eng</a:t>
            </a:r>
            <a:endParaRPr lang="en-ID" sz="1600" dirty="0"/>
          </a:p>
          <a:p>
            <a:pPr marL="0" indent="0"/>
            <a:endParaRPr lang="en-ID" dirty="0"/>
          </a:p>
          <a:p>
            <a:pPr marL="0" indent="0"/>
            <a:r>
              <a:rPr lang="en-ID" sz="1100" dirty="0" err="1"/>
              <a:t>Sistem</a:t>
            </a:r>
            <a:r>
              <a:rPr lang="en-ID" sz="1100" dirty="0"/>
              <a:t> </a:t>
            </a:r>
            <a:r>
              <a:rPr lang="en-ID" sz="1100" dirty="0" err="1"/>
              <a:t>Informasi</a:t>
            </a:r>
            <a:r>
              <a:rPr lang="en-ID" sz="1100" dirty="0"/>
              <a:t> </a:t>
            </a:r>
            <a:r>
              <a:rPr lang="en-ID" sz="1100" dirty="0" err="1"/>
              <a:t>Bisnis</a:t>
            </a:r>
            <a:endParaRPr lang="en-ID" sz="1100" dirty="0"/>
          </a:p>
          <a:p>
            <a:pPr marL="0" indent="0"/>
            <a:r>
              <a:rPr lang="en-ID" sz="1100" dirty="0" err="1"/>
              <a:t>Politeknik</a:t>
            </a:r>
            <a:r>
              <a:rPr lang="en-ID" sz="1100" dirty="0"/>
              <a:t> Negeri Malang</a:t>
            </a:r>
          </a:p>
          <a:p>
            <a:pPr marL="0" indent="0"/>
            <a:r>
              <a:rPr lang="en-ID" sz="1100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12440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655395" y="44053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Definisi</a:t>
            </a:r>
            <a:endParaRPr sz="4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Google Shape;389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11426" y="1369466"/>
                <a:ext cx="4001700" cy="277482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438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ID" sz="1600" dirty="0"/>
                  <a:t>M</a:t>
                </a:r>
                <a:r>
                  <a:rPr lang="en" sz="1600" dirty="0" err="1"/>
                  <a:t>atriks</a:t>
                </a:r>
                <a:r>
                  <a:rPr lang="en" sz="1600" dirty="0"/>
                  <a:t> </a:t>
                </a:r>
                <a:r>
                  <a:rPr lang="en" sz="1600" dirty="0" err="1"/>
                  <a:t>adalah</a:t>
                </a:r>
                <a:r>
                  <a:rPr lang="en" sz="1600" dirty="0"/>
                  <a:t> </a:t>
                </a:r>
                <a:r>
                  <a:rPr lang="en" sz="1600" dirty="0" err="1"/>
                  <a:t>himpunan</a:t>
                </a:r>
                <a:r>
                  <a:rPr lang="en" sz="1600" dirty="0"/>
                  <a:t> </a:t>
                </a:r>
                <a:r>
                  <a:rPr lang="en" sz="1600" dirty="0" err="1"/>
                  <a:t>bilangan</a:t>
                </a:r>
                <a:r>
                  <a:rPr lang="en" sz="1600" dirty="0"/>
                  <a:t> real </a:t>
                </a:r>
                <a:r>
                  <a:rPr lang="en" sz="1600" dirty="0" err="1"/>
                  <a:t>atau</a:t>
                </a:r>
                <a:r>
                  <a:rPr lang="en" sz="1600" dirty="0"/>
                  <a:t> </a:t>
                </a:r>
                <a:r>
                  <a:rPr lang="en" sz="1600" dirty="0" err="1"/>
                  <a:t>kompleks</a:t>
                </a:r>
                <a:r>
                  <a:rPr lang="en" sz="1600" dirty="0"/>
                  <a:t> yang </a:t>
                </a:r>
                <a:r>
                  <a:rPr lang="en" sz="1600" dirty="0" err="1"/>
                  <a:t>tersusun</a:t>
                </a:r>
                <a:r>
                  <a:rPr lang="en" sz="1600" dirty="0"/>
                  <a:t> </a:t>
                </a:r>
                <a:r>
                  <a:rPr lang="en" sz="1600" dirty="0" err="1"/>
                  <a:t>dalam</a:t>
                </a:r>
                <a:r>
                  <a:rPr lang="en" sz="1600" dirty="0"/>
                  <a:t> baris dan </a:t>
                </a:r>
                <a:r>
                  <a:rPr lang="en" sz="1600" dirty="0" err="1"/>
                  <a:t>kolom</a:t>
                </a:r>
                <a:r>
                  <a:rPr lang="en" sz="1600" dirty="0"/>
                  <a:t> </a:t>
                </a:r>
                <a:r>
                  <a:rPr lang="en" sz="1600" dirty="0" err="1"/>
                  <a:t>untuk</a:t>
                </a:r>
                <a:r>
                  <a:rPr lang="en" sz="1600" dirty="0"/>
                  <a:t> </a:t>
                </a:r>
                <a:r>
                  <a:rPr lang="en" sz="1600" dirty="0" err="1"/>
                  <a:t>membentuk</a:t>
                </a:r>
                <a:r>
                  <a:rPr lang="en" sz="1600" dirty="0"/>
                  <a:t> </a:t>
                </a:r>
                <a:r>
                  <a:rPr lang="en" sz="1600" dirty="0" err="1"/>
                  <a:t>susunan</a:t>
                </a:r>
                <a:r>
                  <a:rPr lang="en" sz="1600" dirty="0"/>
                  <a:t> </a:t>
                </a:r>
                <a:r>
                  <a:rPr lang="en" sz="1600" dirty="0" err="1"/>
                  <a:t>segiempat</a:t>
                </a:r>
                <a:r>
                  <a:rPr lang="en" sz="1600" dirty="0"/>
                  <a:t>.</a:t>
                </a:r>
              </a:p>
              <a:p>
                <a:pPr marL="0" lvl="0" indent="4381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ID" sz="1600" dirty="0"/>
                  <a:t>M</a:t>
                </a:r>
                <a:r>
                  <a:rPr lang="en" sz="1600" dirty="0" err="1"/>
                  <a:t>atriks</a:t>
                </a:r>
                <a:r>
                  <a:rPr lang="en" sz="1600" dirty="0"/>
                  <a:t> yang </a:t>
                </a:r>
                <a:r>
                  <a:rPr lang="en" sz="1600" dirty="0" err="1"/>
                  <a:t>memiliki</a:t>
                </a:r>
                <a:r>
                  <a:rPr lang="en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baris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kolom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disebut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dan </a:t>
                </a:r>
                <a:r>
                  <a:rPr lang="en-US" sz="1600" dirty="0" err="1"/>
                  <a:t>berordo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.</a:t>
                </a:r>
                <a:endParaRPr sz="1600" dirty="0"/>
              </a:p>
            </p:txBody>
          </p:sp>
        </mc:Choice>
        <mc:Fallback xmlns="">
          <p:sp>
            <p:nvSpPr>
              <p:cNvPr id="389" name="Google Shape;38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11426" y="1369466"/>
                <a:ext cx="4001700" cy="2774828"/>
              </a:xfrm>
              <a:prstGeom prst="rect">
                <a:avLst/>
              </a:prstGeom>
              <a:blipFill>
                <a:blip r:embed="rId3"/>
                <a:stretch>
                  <a:fillRect l="-949" b="-1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610" y="1260159"/>
            <a:ext cx="2610150" cy="200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841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Google Shape;389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74850" y="493776"/>
                <a:ext cx="3964862" cy="295557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id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id-ID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d-ID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id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id-ID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D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id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ID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id-ID" sz="18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id-ID" sz="18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ID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114300" indent="0" algn="l">
                  <a:lnSpc>
                    <a:spcPct val="150000"/>
                  </a:lnSpc>
                  <a:buNone/>
                </a:pPr>
                <a:r>
                  <a:rPr lang="id-ID" sz="160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Cara membaca matriks di atas seperti berikut:</a:t>
                </a:r>
                <a:endParaRPr lang="en-ID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id-ID" sz="160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  dibaca baris ke-1 dan kolom ke-1;</a:t>
                </a:r>
                <a:endParaRPr lang="en-ID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d-ID" sz="160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  dibaca baris ke-1 dan kolom ke-2; atau</a:t>
                </a:r>
                <a:endParaRPr lang="en-ID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id-ID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d-ID" sz="1600">
                    <a:effectLst/>
                    <a:latin typeface="Book Antiqua" panose="02040602050305030304" pitchFamily="18" charset="0"/>
                    <a:ea typeface="Times New Roman" panose="02020603050405020304" pitchFamily="18" charset="0"/>
                  </a:rPr>
                  <a:t>   dibaca baris ke-i dan kolom ke-j.</a:t>
                </a:r>
                <a:endParaRPr lang="en-ID" sz="16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14300" indent="0" algn="l">
                  <a:lnSpc>
                    <a:spcPct val="150000"/>
                  </a:lnSpc>
                  <a:buNone/>
                </a:pPr>
                <a:endParaRPr lang="en-ID" sz="1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9" name="Google Shape;38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74850" y="493776"/>
                <a:ext cx="3964862" cy="2955574"/>
              </a:xfrm>
              <a:prstGeom prst="rect">
                <a:avLst/>
              </a:prstGeom>
              <a:blipFill>
                <a:blip r:embed="rId3"/>
                <a:stretch>
                  <a:fillRect b="-278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535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856563" y="1117193"/>
            <a:ext cx="1660573" cy="5586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Contoh</a:t>
            </a:r>
            <a:endParaRPr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Google Shape;389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11426" y="1721580"/>
                <a:ext cx="3818557" cy="2422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D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1600" dirty="0"/>
                  <a:t> ;</a:t>
                </a:r>
              </a:p>
              <a:p>
                <a:pPr marL="0" lvl="0" indent="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/>
                  <a:t>yang </a:t>
                </a:r>
                <a:r>
                  <a:rPr lang="en-US" sz="1600" dirty="0" err="1"/>
                  <a:t>terdiri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2 baris dan 3 </a:t>
                </a:r>
                <a:r>
                  <a:rPr lang="en-US" sz="1600" dirty="0" err="1"/>
                  <a:t>kolom</a:t>
                </a:r>
                <a:r>
                  <a:rPr lang="en-US" sz="1600" dirty="0"/>
                  <a:t>; </a:t>
                </a:r>
                <a:r>
                  <a:rPr lang="en-US" sz="1600" dirty="0" err="1"/>
                  <a:t>dimana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5, 7, 2, 6, 3, 8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adalah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elemen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.</a:t>
                </a:r>
                <a:endParaRPr sz="1600" dirty="0"/>
              </a:p>
            </p:txBody>
          </p:sp>
        </mc:Choice>
        <mc:Fallback xmlns="">
          <p:sp>
            <p:nvSpPr>
              <p:cNvPr id="389" name="Google Shape;38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11426" y="1721580"/>
                <a:ext cx="3818557" cy="2422713"/>
              </a:xfrm>
              <a:prstGeom prst="rect">
                <a:avLst/>
              </a:prstGeom>
              <a:blipFill>
                <a:blip r:embed="rId3"/>
                <a:stretch>
                  <a:fillRect l="-997" r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1" name="Google Shape;3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4818" y="1584422"/>
            <a:ext cx="1892046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5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Google Shape;389;p4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11426" y="765594"/>
                <a:ext cx="3818557" cy="3378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 algn="l">
                  <a:lnSpc>
                    <a:spcPct val="150000"/>
                  </a:lnSpc>
                </a:pPr>
                <a:r>
                  <a:rPr lang="en-US" sz="1600" b="1" dirty="0" err="1"/>
                  <a:t>Matriks</a:t>
                </a:r>
                <a:r>
                  <a:rPr lang="en-US" sz="1600" b="1" dirty="0"/>
                  <a:t> baris </a:t>
                </a:r>
                <a:r>
                  <a:rPr lang="en-US" sz="1600" dirty="0"/>
                  <a:t>:</a:t>
                </a:r>
              </a:p>
              <a:p>
                <a:pPr marL="46038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err="1"/>
                  <a:t>Matriks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hanya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terdiri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1 baris.</a:t>
                </a:r>
              </a:p>
              <a:p>
                <a:pPr marL="0" lvl="0" indent="46038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err="1"/>
                  <a:t>Contoh</a:t>
                </a:r>
                <a:r>
                  <a:rPr lang="en-US" sz="1600" dirty="0"/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    2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285750" indent="-285750" algn="l">
                  <a:lnSpc>
                    <a:spcPct val="150000"/>
                  </a:lnSpc>
                </a:pPr>
                <a:r>
                  <a:rPr lang="en-US" sz="1600" b="1" dirty="0" err="1"/>
                  <a:t>Matriks</a:t>
                </a:r>
                <a:r>
                  <a:rPr lang="en-US" sz="1600" b="1" dirty="0"/>
                  <a:t> </a:t>
                </a:r>
                <a:r>
                  <a:rPr lang="en-US" sz="1600" b="1" dirty="0" err="1"/>
                  <a:t>kolom</a:t>
                </a:r>
                <a:r>
                  <a:rPr lang="en-US" sz="1600" b="1" dirty="0"/>
                  <a:t> </a:t>
                </a:r>
                <a:r>
                  <a:rPr lang="en-US" sz="1600" dirty="0"/>
                  <a:t>: </a:t>
                </a:r>
              </a:p>
              <a:p>
                <a:pPr marL="46038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err="1"/>
                  <a:t>Matriks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hanya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terdiri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dari</a:t>
                </a:r>
                <a:r>
                  <a:rPr lang="en-US" sz="1600" dirty="0"/>
                  <a:t> 1 </a:t>
                </a:r>
                <a:r>
                  <a:rPr lang="en-US" sz="1600" dirty="0" err="1"/>
                  <a:t>kolom</a:t>
                </a:r>
                <a:r>
                  <a:rPr lang="en-US" sz="1600" dirty="0"/>
                  <a:t>.</a:t>
                </a:r>
              </a:p>
              <a:p>
                <a:pPr marL="0" lvl="0" indent="46038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 err="1"/>
                  <a:t>Contoh</a:t>
                </a:r>
                <a:r>
                  <a:rPr lang="en-US" sz="1600" dirty="0"/>
                  <a:t> :</a:t>
                </a:r>
                <a:endParaRPr sz="1600" dirty="0"/>
              </a:p>
            </p:txBody>
          </p:sp>
        </mc:Choice>
        <mc:Fallback xmlns="">
          <p:sp>
            <p:nvSpPr>
              <p:cNvPr id="389" name="Google Shape;389;p4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11426" y="765594"/>
                <a:ext cx="3818557" cy="3378700"/>
              </a:xfrm>
              <a:prstGeom prst="rect">
                <a:avLst/>
              </a:prstGeom>
              <a:blipFill>
                <a:blip r:embed="rId3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89;p41">
                <a:extLst>
                  <a:ext uri="{FF2B5EF4-FFF2-40B4-BE49-F238E27FC236}">
                    <a16:creationId xmlns:a16="http://schemas.microsoft.com/office/drawing/2014/main" id="{09F3F16C-81E4-4425-86FE-4CE611B60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8717" y="3214436"/>
                <a:ext cx="987553" cy="987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○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■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○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■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 Mono Medium"/>
                  <a:buChar char="○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342900" algn="ctr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800"/>
                  <a:buFont typeface="Roboto Mono Medium"/>
                  <a:buChar char="■"/>
                  <a:defRPr sz="18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365125" algn="l">
                  <a:lnSpc>
                    <a:spcPct val="150000"/>
                  </a:lnSpc>
                  <a:spcAft>
                    <a:spcPts val="600"/>
                  </a:spcAft>
                  <a:buFont typeface="Roboto Mono Medium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60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600" dirty="0"/>
              </a:p>
            </p:txBody>
          </p:sp>
        </mc:Choice>
        <mc:Fallback xmlns="">
          <p:sp>
            <p:nvSpPr>
              <p:cNvPr id="7" name="Google Shape;389;p41">
                <a:extLst>
                  <a:ext uri="{FF2B5EF4-FFF2-40B4-BE49-F238E27FC236}">
                    <a16:creationId xmlns:a16="http://schemas.microsoft.com/office/drawing/2014/main" id="{09F3F16C-81E4-4425-86FE-4CE611B60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717" y="3214436"/>
                <a:ext cx="987553" cy="987552"/>
              </a:xfrm>
              <a:prstGeom prst="rect">
                <a:avLst/>
              </a:prstGeom>
              <a:blipFill>
                <a:blip r:embed="rId4"/>
                <a:stretch>
                  <a:fillRect r="-7595" b="-164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5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625245" y="524191"/>
            <a:ext cx="32953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err="1"/>
              <a:t>Notasi</a:t>
            </a:r>
            <a:r>
              <a:rPr lang="en" sz="3600" dirty="0"/>
              <a:t> </a:t>
            </a:r>
            <a:r>
              <a:rPr lang="en" sz="3600" dirty="0" err="1"/>
              <a:t>Matriks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1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18454" y="1037787"/>
                <a:ext cx="3459770" cy="3295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7938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dirty="0"/>
                  <a:t>M</a:t>
                </a:r>
                <a:r>
                  <a:rPr lang="en" dirty="0" err="1"/>
                  <a:t>atriks</a:t>
                </a:r>
                <a:r>
                  <a:rPr lang="en" dirty="0"/>
                  <a:t> </a:t>
                </a:r>
                <a:r>
                  <a:rPr lang="en" dirty="0" err="1"/>
                  <a:t>dapat</a:t>
                </a:r>
                <a:r>
                  <a:rPr lang="en" dirty="0"/>
                  <a:t> </a:t>
                </a:r>
                <a:r>
                  <a:rPr lang="en" dirty="0" err="1"/>
                  <a:t>dinotasikan</a:t>
                </a:r>
                <a:r>
                  <a:rPr lang="en" dirty="0"/>
                  <a:t> </a:t>
                </a:r>
                <a:r>
                  <a:rPr lang="en" dirty="0" err="1"/>
                  <a:t>dengan</a:t>
                </a:r>
                <a:r>
                  <a:rPr lang="en" dirty="0"/>
                  <a:t> </a:t>
                </a:r>
                <a:r>
                  <a:rPr lang="en" dirty="0" err="1"/>
                  <a:t>tanda</a:t>
                </a:r>
                <a:r>
                  <a:rPr lang="en" dirty="0"/>
                  <a:t> </a:t>
                </a:r>
                <a:r>
                  <a:rPr lang="en" dirty="0" err="1"/>
                  <a:t>kurung</a:t>
                </a:r>
                <a:r>
                  <a:rPr lang="en" dirty="0"/>
                  <a:t> </a:t>
                </a:r>
                <a:r>
                  <a:rPr lang="en" dirty="0" err="1"/>
                  <a:t>atau</a:t>
                </a:r>
                <a:r>
                  <a:rPr lang="en" dirty="0"/>
                  <a:t> </a:t>
                </a:r>
                <a:r>
                  <a:rPr lang="en" dirty="0" err="1"/>
                  <a:t>satu</a:t>
                </a:r>
                <a:r>
                  <a:rPr lang="en" dirty="0"/>
                  <a:t> </a:t>
                </a:r>
                <a:r>
                  <a:rPr lang="en" dirty="0" err="1"/>
                  <a:t>huruf</a:t>
                </a:r>
                <a:r>
                  <a:rPr lang="en" dirty="0"/>
                  <a:t> yang </a:t>
                </a:r>
                <a:r>
                  <a:rPr lang="en" dirty="0" err="1"/>
                  <a:t>dicetak</a:t>
                </a:r>
                <a:r>
                  <a:rPr lang="en" dirty="0"/>
                  <a:t> </a:t>
                </a:r>
                <a:r>
                  <a:rPr lang="en" dirty="0" err="1"/>
                  <a:t>teba</a:t>
                </a:r>
                <a:r>
                  <a:rPr lang="en" dirty="0"/>
                  <a:t>l.</a:t>
                </a:r>
                <a:endParaRPr lang="en" baseline="-25000" dirty="0"/>
              </a:p>
              <a:p>
                <a:pPr marL="0" lvl="0" indent="438150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lvl="0" indent="0" algn="l"/>
                <a:endParaRPr lang="en" dirty="0"/>
              </a:p>
              <a:p>
                <a:pPr marL="0" lvl="0" indent="0" algn="l">
                  <a:lnSpc>
                    <a:spcPct val="150000"/>
                  </a:lnSpc>
                </a:pPr>
                <a:r>
                  <a:rPr lang="en-ID" dirty="0"/>
                  <a:t>d</a:t>
                </a:r>
                <a:r>
                  <a:rPr lang="en" dirty="0" err="1"/>
                  <a:t>apat</a:t>
                </a:r>
                <a:r>
                  <a:rPr lang="en" dirty="0"/>
                  <a:t> </a:t>
                </a:r>
                <a:r>
                  <a:rPr lang="en" dirty="0" err="1"/>
                  <a:t>dinotasikan</a:t>
                </a:r>
                <a:r>
                  <a:rPr lang="en" dirty="0"/>
                  <a:t> </a:t>
                </a:r>
                <a:r>
                  <a:rPr lang="en" dirty="0" err="1"/>
                  <a:t>dengan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dirty="0"/>
                  <a:t> </a:t>
                </a:r>
                <a:r>
                  <a:rPr lang="en" dirty="0" err="1"/>
                  <a:t>atau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dirty="0"/>
                  <a:t> </a:t>
                </a:r>
                <a:r>
                  <a:rPr lang="en" dirty="0" err="1"/>
                  <a:t>atau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" dirty="0"/>
                  <a:t>.</a:t>
                </a:r>
                <a:endParaRPr lang="en" b="1" dirty="0"/>
              </a:p>
            </p:txBody>
          </p:sp>
        </mc:Choice>
        <mc:Fallback xmlns="">
          <p:sp>
            <p:nvSpPr>
              <p:cNvPr id="198" name="Google Shape;198;p3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8454" y="1037787"/>
                <a:ext cx="3459770" cy="3295172"/>
              </a:xfrm>
              <a:prstGeom prst="rect">
                <a:avLst/>
              </a:prstGeom>
              <a:blipFill>
                <a:blip r:embed="rId3"/>
                <a:stretch>
                  <a:fillRect l="-730" b="-8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Google Shape;198;p31">
                <a:extLst>
                  <a:ext uri="{FF2B5EF4-FFF2-40B4-BE49-F238E27FC236}">
                    <a16:creationId xmlns:a16="http://schemas.microsoft.com/office/drawing/2014/main" id="{6920A6E5-386F-4E4D-BF92-9AF734623D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5776" y="1301739"/>
                <a:ext cx="3459770" cy="3295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Roboto Mono Medium"/>
                  <a:buNone/>
                  <a:defRPr sz="16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9pPr>
              </a:lstStyle>
              <a:p>
                <a:pPr marL="0" indent="7938">
                  <a:lnSpc>
                    <a:spcPct val="150000"/>
                  </a:lnSpc>
                </a:pPr>
                <a:r>
                  <a:rPr lang="en-US" dirty="0"/>
                  <a:t>Sama </a:t>
                </a:r>
                <a:r>
                  <a:rPr lang="en-US" dirty="0" err="1"/>
                  <a:t>halnya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endParaRPr lang="en" baseline="-25000" dirty="0"/>
              </a:p>
              <a:p>
                <a:pPr marL="0" indent="438150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" dirty="0"/>
              </a:p>
              <a:p>
                <a:pPr marL="0" indent="438150" algn="l">
                  <a:lnSpc>
                    <a:spcPct val="150000"/>
                  </a:lnSpc>
                </a:pPr>
                <a:endParaRPr lang="en" dirty="0"/>
              </a:p>
              <a:p>
                <a:pPr marL="0" indent="0">
                  <a:lnSpc>
                    <a:spcPct val="150000"/>
                  </a:lnSpc>
                </a:pPr>
                <a:r>
                  <a:rPr lang="en-ID" dirty="0"/>
                  <a:t>d</a:t>
                </a:r>
                <a:r>
                  <a:rPr lang="en" dirty="0" err="1"/>
                  <a:t>apat</a:t>
                </a:r>
                <a:r>
                  <a:rPr lang="en" dirty="0"/>
                  <a:t> </a:t>
                </a:r>
                <a:r>
                  <a:rPr lang="en" dirty="0" err="1"/>
                  <a:t>dinotasikan</a:t>
                </a:r>
                <a:r>
                  <a:rPr lang="en" dirty="0"/>
                  <a:t> </a:t>
                </a:r>
                <a:r>
                  <a:rPr lang="en" dirty="0" err="1"/>
                  <a:t>dengan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dirty="0"/>
                  <a:t> </a:t>
                </a:r>
                <a:r>
                  <a:rPr lang="en" dirty="0" err="1"/>
                  <a:t>atau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dirty="0"/>
                  <a:t> </a:t>
                </a:r>
                <a:r>
                  <a:rPr lang="en" dirty="0" err="1"/>
                  <a:t>atau</a:t>
                </a:r>
                <a:r>
                  <a:rPr lang="en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" dirty="0"/>
                  <a:t>.</a:t>
                </a:r>
                <a:endParaRPr lang="en" b="1" dirty="0"/>
              </a:p>
            </p:txBody>
          </p:sp>
        </mc:Choice>
        <mc:Fallback xmlns="">
          <p:sp>
            <p:nvSpPr>
              <p:cNvPr id="28" name="Google Shape;198;p31">
                <a:extLst>
                  <a:ext uri="{FF2B5EF4-FFF2-40B4-BE49-F238E27FC236}">
                    <a16:creationId xmlns:a16="http://schemas.microsoft.com/office/drawing/2014/main" id="{6920A6E5-386F-4E4D-BF92-9AF73462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76" y="1301739"/>
                <a:ext cx="3459770" cy="3295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905463"/>
            <a:ext cx="6079800" cy="68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Matriks yang Sama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1581362" y="124970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7010936" y="1242358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89;p41">
                <a:extLst>
                  <a:ext uri="{FF2B5EF4-FFF2-40B4-BE49-F238E27FC236}">
                    <a16:creationId xmlns:a16="http://schemas.microsoft.com/office/drawing/2014/main" id="{A39C88B6-72E8-4A1D-867F-3CDDDCC4B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8528" y="1593947"/>
                <a:ext cx="6079800" cy="26440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 Mono Medium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2pPr>
                <a:lvl3pPr marL="1371600" marR="0" lvl="2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3pPr>
                <a:lvl4pPr marL="1828800" marR="0" lvl="3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4pPr>
                <a:lvl5pPr marL="2286000" marR="0" lvl="4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5pPr>
                <a:lvl6pPr marL="2743200" marR="0" lvl="5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6pPr>
                <a:lvl7pPr marL="3200400" marR="0" lvl="6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7pPr>
                <a:lvl8pPr marL="3657600" marR="0" lvl="7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8pPr>
                <a:lvl9pPr marL="4114800" marR="0" lvl="8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9pPr>
              </a:lstStyle>
              <a:p>
                <a:pPr marL="0" indent="365125" algn="l">
                  <a:lnSpc>
                    <a:spcPct val="150000"/>
                  </a:lnSpc>
                </a:pPr>
                <a:r>
                  <a:rPr lang="en-US" sz="1600" dirty="0" err="1"/>
                  <a:t>Dua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dikatakan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sama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jika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semua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elemen</a:t>
                </a:r>
                <a:r>
                  <a:rPr lang="en-US" sz="1600" dirty="0"/>
                  <a:t> yang </a:t>
                </a:r>
                <a:r>
                  <a:rPr lang="en-US" sz="1600" dirty="0" err="1"/>
                  <a:t>bersesuaian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sama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sehingga</a:t>
                </a:r>
                <a:r>
                  <a:rPr lang="en-US" sz="1600" dirty="0"/>
                  <a:t> 2 </a:t>
                </a:r>
                <a:r>
                  <a:rPr lang="en-US" sz="1600" dirty="0" err="1"/>
                  <a:t>matriks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harus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memiliki</a:t>
                </a:r>
                <a:r>
                  <a:rPr lang="en-US" sz="1600" dirty="0"/>
                  <a:t> ordo yang </a:t>
                </a:r>
                <a:r>
                  <a:rPr lang="en-US" sz="1600" dirty="0" err="1"/>
                  <a:t>sama</a:t>
                </a:r>
                <a:r>
                  <a:rPr lang="en-US" sz="1600" dirty="0"/>
                  <a:t>.</a:t>
                </a:r>
              </a:p>
              <a:p>
                <a:pPr marL="0" indent="365125"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365125" algn="l">
                  <a:lnSpc>
                    <a:spcPct val="150000"/>
                  </a:lnSpc>
                </a:pPr>
                <a:r>
                  <a:rPr lang="en-US" sz="1600" dirty="0"/>
                  <a:t>      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6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/>
                  <a:t>, </a:t>
                </a:r>
                <a:r>
                  <a:rPr lang="en-US" sz="1600" dirty="0" err="1"/>
                  <a:t>dst</a:t>
                </a:r>
                <a:r>
                  <a:rPr lang="en-US" sz="1600" dirty="0"/>
                  <a:t>.</a:t>
                </a:r>
              </a:p>
              <a:p>
                <a:pPr marL="0" indent="0" algn="l">
                  <a:lnSpc>
                    <a:spcPct val="150000"/>
                  </a:lnSpc>
                </a:pPr>
                <a:r>
                  <a:rPr lang="en-US" sz="1600" dirty="0"/>
                  <a:t>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maka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untuk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semua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dan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1" name="Google Shape;389;p41">
                <a:extLst>
                  <a:ext uri="{FF2B5EF4-FFF2-40B4-BE49-F238E27FC236}">
                    <a16:creationId xmlns:a16="http://schemas.microsoft.com/office/drawing/2014/main" id="{A39C88B6-72E8-4A1D-867F-3CDDDCC4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28" y="1593947"/>
                <a:ext cx="6079800" cy="2644089"/>
              </a:xfrm>
              <a:prstGeom prst="rect">
                <a:avLst/>
              </a:prstGeom>
              <a:blipFill>
                <a:blip r:embed="rId3"/>
                <a:stretch>
                  <a:fillRect l="-417" b="-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32100" y="905463"/>
            <a:ext cx="6079800" cy="68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Matriks yang Sama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1581362" y="124970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7010936" y="1242358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389;p41">
                <a:extLst>
                  <a:ext uri="{FF2B5EF4-FFF2-40B4-BE49-F238E27FC236}">
                    <a16:creationId xmlns:a16="http://schemas.microsoft.com/office/drawing/2014/main" id="{A39C88B6-72E8-4A1D-867F-3CDDDCC4BD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8528" y="1499978"/>
                <a:ext cx="5673372" cy="2738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 Mono Medium"/>
                  <a:buNone/>
                  <a:defRPr sz="1400" b="0" i="0" u="none" strike="noStrike" cap="none">
                    <a:solidFill>
                      <a:schemeClr val="dk2"/>
                    </a:solidFill>
                    <a:latin typeface="Roboto Mono Medium"/>
                    <a:ea typeface="Roboto Mono Medium"/>
                    <a:cs typeface="Roboto Mono Medium"/>
                    <a:sym typeface="Roboto Mono Medium"/>
                  </a:defRPr>
                </a:lvl1pPr>
                <a:lvl2pPr marL="914400" marR="0" lvl="1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2pPr>
                <a:lvl3pPr marL="1371600" marR="0" lvl="2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3pPr>
                <a:lvl4pPr marL="1828800" marR="0" lvl="3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4pPr>
                <a:lvl5pPr marL="2286000" marR="0" lvl="4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5pPr>
                <a:lvl6pPr marL="2743200" marR="0" lvl="5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6pPr>
                <a:lvl7pPr marL="3200400" marR="0" lvl="6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7pPr>
                <a:lvl8pPr marL="3657600" marR="0" lvl="7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8pPr>
                <a:lvl9pPr marL="4114800" marR="0" lvl="8" indent="-31750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B5394"/>
                  </a:buClr>
                  <a:buSzPts val="1800"/>
                  <a:buFont typeface="Coming Soon"/>
                  <a:buNone/>
                  <a:defRPr sz="1800" b="1" i="0" u="none" strike="noStrike" cap="none">
                    <a:solidFill>
                      <a:srgbClr val="0B5394"/>
                    </a:solidFill>
                    <a:latin typeface="Coming Soon"/>
                    <a:ea typeface="Coming Soon"/>
                    <a:cs typeface="Coming Soon"/>
                    <a:sym typeface="Coming Soon"/>
                  </a:defRPr>
                </a:lvl9pPr>
              </a:lstStyle>
              <a:p>
                <a:pPr marL="0" indent="365125" algn="l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1600" b="0"/>
                  <a:t> Jika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/>
                  <a:t> maka</a:t>
                </a:r>
              </a:p>
              <a:p>
                <a:pPr marL="0" indent="365125" algn="l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/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sz="1600"/>
                  <a:t>,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=5−8=−3</m:t>
                    </m:r>
                  </m:oMath>
                </a14:m>
                <a:r>
                  <a:rPr lang="en-US" sz="1600"/>
                  <a:t> </a:t>
                </a:r>
              </a:p>
            </p:txBody>
          </p:sp>
        </mc:Choice>
        <mc:Fallback xmlns="">
          <p:sp>
            <p:nvSpPr>
              <p:cNvPr id="11" name="Google Shape;389;p41">
                <a:extLst>
                  <a:ext uri="{FF2B5EF4-FFF2-40B4-BE49-F238E27FC236}">
                    <a16:creationId xmlns:a16="http://schemas.microsoft.com/office/drawing/2014/main" id="{A39C88B6-72E8-4A1D-867F-3CDDDCC4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528" y="1499978"/>
                <a:ext cx="5673372" cy="2738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88;p41">
            <a:extLst>
              <a:ext uri="{FF2B5EF4-FFF2-40B4-BE49-F238E27FC236}">
                <a16:creationId xmlns:a16="http://schemas.microsoft.com/office/drawing/2014/main" id="{6E5504CE-48C7-4A5D-BAC9-12102AD6E467}"/>
              </a:ext>
            </a:extLst>
          </p:cNvPr>
          <p:cNvSpPr txBox="1">
            <a:spLocks/>
          </p:cNvSpPr>
          <p:nvPr/>
        </p:nvSpPr>
        <p:spPr>
          <a:xfrm>
            <a:off x="1723159" y="1499978"/>
            <a:ext cx="1660573" cy="55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oncert One"/>
              <a:buNone/>
              <a:defRPr sz="60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800" b="0">
                <a:solidFill>
                  <a:schemeClr val="tx1"/>
                </a:solidFill>
              </a:rPr>
              <a:t>Contoh</a:t>
            </a:r>
          </a:p>
        </p:txBody>
      </p:sp>
      <p:pic>
        <p:nvPicPr>
          <p:cNvPr id="7" name="Google Shape;391;p41">
            <a:extLst>
              <a:ext uri="{FF2B5EF4-FFF2-40B4-BE49-F238E27FC236}">
                <a16:creationId xmlns:a16="http://schemas.microsoft.com/office/drawing/2014/main" id="{A4796D24-475B-4349-8DF9-F34B8E02B3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414" y="1912343"/>
            <a:ext cx="1892046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649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9;p41">
            <a:extLst>
              <a:ext uri="{FF2B5EF4-FFF2-40B4-BE49-F238E27FC236}">
                <a16:creationId xmlns:a16="http://schemas.microsoft.com/office/drawing/2014/main" id="{87A8ED8B-2253-4733-9EA3-825358B6BECA}"/>
              </a:ext>
            </a:extLst>
          </p:cNvPr>
          <p:cNvSpPr txBox="1">
            <a:spLocks/>
          </p:cNvSpPr>
          <p:nvPr/>
        </p:nvSpPr>
        <p:spPr>
          <a:xfrm>
            <a:off x="598580" y="1361873"/>
            <a:ext cx="3964862" cy="3323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id-ID" sz="1600" dirty="0">
                <a:latin typeface="Roboto Mono Medium" panose="020B0604020202020204" charset="0"/>
                <a:ea typeface="Roboto Mono Medium" panose="020B0604020202020204" charset="0"/>
              </a:rPr>
              <a:t>Matriks Nol, yaitu matriks yang semua elemennya adalah angka nol.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</a:endParaRPr>
          </a:p>
          <a:p>
            <a:pPr marL="114300"/>
            <a:endParaRPr lang="en-US" sz="1600" dirty="0">
              <a:latin typeface="Roboto Mono Medium" panose="020B0604020202020204" charset="0"/>
              <a:ea typeface="Roboto Mono Medium" panose="020B0604020202020204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id-ID" sz="1600" dirty="0">
                <a:effectLst/>
                <a:latin typeface="Roboto Mono Medium" panose="020B0604020202020204" charset="0"/>
                <a:ea typeface="Roboto Mono Medium" panose="020B0604020202020204" charset="0"/>
                <a:cs typeface="Times New Roman" panose="02020603050405020304" pitchFamily="18" charset="0"/>
              </a:rPr>
              <a:t>Matriks </a:t>
            </a:r>
            <a:r>
              <a:rPr lang="id-ID" sz="1600" dirty="0">
                <a:latin typeface="Roboto Mono Medium" panose="020B0604020202020204" charset="0"/>
                <a:ea typeface="Roboto Mono Medium" panose="020B0604020202020204" charset="0"/>
                <a:cs typeface="Times New Roman" panose="02020603050405020304" pitchFamily="18" charset="0"/>
              </a:rPr>
              <a:t>B</a:t>
            </a:r>
            <a:r>
              <a:rPr lang="id-ID" sz="1600" dirty="0">
                <a:effectLst/>
                <a:latin typeface="Roboto Mono Medium" panose="020B0604020202020204" charset="0"/>
                <a:ea typeface="Roboto Mono Medium" panose="020B0604020202020204" charset="0"/>
                <a:cs typeface="Times New Roman" panose="02020603050405020304" pitchFamily="18" charset="0"/>
              </a:rPr>
              <a:t>aris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marL="114300"/>
            <a:endParaRPr lang="id-ID" sz="1600" dirty="0">
              <a:effectLst/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id-ID" sz="1600" dirty="0">
                <a:latin typeface="Roboto Mono Medium" panose="020B0604020202020204" charset="0"/>
                <a:ea typeface="Roboto Mono Medium" panose="020B0604020202020204" charset="0"/>
                <a:cs typeface="Times New Roman" panose="02020603050405020304" pitchFamily="18" charset="0"/>
              </a:rPr>
              <a:t>Matriks Kolom</a:t>
            </a:r>
            <a:endParaRPr lang="id-ID" sz="1600" dirty="0">
              <a:effectLst/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76;p29">
            <a:extLst>
              <a:ext uri="{FF2B5EF4-FFF2-40B4-BE49-F238E27FC236}">
                <a16:creationId xmlns:a16="http://schemas.microsoft.com/office/drawing/2014/main" id="{B5F95131-08C8-4152-BB63-ABB308FCC71F}"/>
              </a:ext>
            </a:extLst>
          </p:cNvPr>
          <p:cNvSpPr txBox="1">
            <a:spLocks/>
          </p:cNvSpPr>
          <p:nvPr/>
        </p:nvSpPr>
        <p:spPr>
          <a:xfrm>
            <a:off x="423147" y="535812"/>
            <a:ext cx="4148853" cy="6884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4400">
                <a:latin typeface="Concert One" panose="020B0604020202020204" charset="0"/>
              </a:rPr>
              <a:t>Jenis” Matriks</a:t>
            </a:r>
            <a:endParaRPr lang="en-ID" sz="4400">
              <a:solidFill>
                <a:schemeClr val="accent2"/>
              </a:solidFill>
              <a:latin typeface="Concert One" panose="020B0604020202020204" charset="0"/>
            </a:endParaRPr>
          </a:p>
        </p:txBody>
      </p:sp>
      <p:pic>
        <p:nvPicPr>
          <p:cNvPr id="5" name="Google Shape;391;p41">
            <a:extLst>
              <a:ext uri="{FF2B5EF4-FFF2-40B4-BE49-F238E27FC236}">
                <a16:creationId xmlns:a16="http://schemas.microsoft.com/office/drawing/2014/main" id="{1D04E592-24DC-463C-A314-EF8423E007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146" y="1123924"/>
            <a:ext cx="4140295" cy="1003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89;p41">
            <a:extLst>
              <a:ext uri="{FF2B5EF4-FFF2-40B4-BE49-F238E27FC236}">
                <a16:creationId xmlns:a16="http://schemas.microsoft.com/office/drawing/2014/main" id="{03039564-6DC4-432A-BD24-06CE653FF87F}"/>
              </a:ext>
            </a:extLst>
          </p:cNvPr>
          <p:cNvSpPr txBox="1">
            <a:spLocks/>
          </p:cNvSpPr>
          <p:nvPr/>
        </p:nvSpPr>
        <p:spPr>
          <a:xfrm>
            <a:off x="4988684" y="411828"/>
            <a:ext cx="3556736" cy="427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d-ID" sz="1600" dirty="0">
                <a:effectLst/>
                <a:latin typeface="Roboto Mono Medium" panose="020B0604020202020204" charset="0"/>
                <a:ea typeface="Roboto Mono Medium" panose="020B0604020202020204" charset="0"/>
              </a:rPr>
              <a:t>Matriks persegi, yaitu matriks yang mempunyai jumlah baris dan kolom yang sama.</a:t>
            </a:r>
            <a:endParaRPr lang="en-US" sz="1600" dirty="0">
              <a:latin typeface="Roboto Mono Medium" panose="020B0604020202020204" charset="0"/>
              <a:ea typeface="Roboto Mono Medium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d-ID" sz="1600" dirty="0"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600" dirty="0">
                <a:latin typeface="Roboto Mono Medium" panose="020B0604020202020204" charset="0"/>
                <a:ea typeface="Roboto Mono Medium" panose="020B0604020202020204" charset="0"/>
                <a:cs typeface="Times New Roman" panose="02020603050405020304" pitchFamily="18" charset="0"/>
              </a:rPr>
              <a:t>Matriks identitas, yaitu matriks konstanta dengan elemen diagonal utama adalah angka satu.</a:t>
            </a:r>
            <a:endParaRPr lang="en-US" sz="1600" dirty="0">
              <a:latin typeface="Roboto Mono Medium" panose="020B0604020202020204" charset="0"/>
              <a:ea typeface="Roboto Mono Medium" panose="020B060402020202020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D" sz="1600" dirty="0">
              <a:effectLst/>
              <a:latin typeface="Roboto Mono Medium" panose="020B0604020202020204" charset="0"/>
              <a:ea typeface="Roboto Mono Medium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4405C0-4104-BA36-3920-584A603B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500" y="3524772"/>
            <a:ext cx="1413551" cy="74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970716-521C-E1D4-AB3E-41CFC60C8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29" y="2205739"/>
            <a:ext cx="1161010" cy="504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56655E-8383-071B-3A61-9540AFB08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501" y="1544520"/>
            <a:ext cx="1413551" cy="714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C07F0-4573-0B2A-957E-9A76ED863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146" y="3222235"/>
            <a:ext cx="1244421" cy="263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D8A788-0413-D8FF-CBD6-0187E6DB59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208" y="3486203"/>
            <a:ext cx="356164" cy="712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63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336</Words>
  <Application>Microsoft Macintosh PowerPoint</Application>
  <PresentationFormat>On-screen Show (16:9)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Cambria Math</vt:lpstr>
      <vt:lpstr>Book Antiqua</vt:lpstr>
      <vt:lpstr>Arial</vt:lpstr>
      <vt:lpstr>Concert One</vt:lpstr>
      <vt:lpstr>Coming Soon</vt:lpstr>
      <vt:lpstr>Times New Roman</vt:lpstr>
      <vt:lpstr>Roboto Mono Medium</vt:lpstr>
      <vt:lpstr>Notebook Lesson by Slidesgo</vt:lpstr>
      <vt:lpstr>MATRIKS</vt:lpstr>
      <vt:lpstr>Definisi</vt:lpstr>
      <vt:lpstr>PowerPoint Presentation</vt:lpstr>
      <vt:lpstr>Contoh</vt:lpstr>
      <vt:lpstr>PowerPoint Presentation</vt:lpstr>
      <vt:lpstr>Notasi Matriks</vt:lpstr>
      <vt:lpstr>Matriks yang Sama</vt:lpstr>
      <vt:lpstr>Matriks yang Sama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</dc:title>
  <cp:lastModifiedBy>Adevian Fairuz</cp:lastModifiedBy>
  <cp:revision>18</cp:revision>
  <dcterms:modified xsi:type="dcterms:W3CDTF">2024-03-26T04:38:27Z</dcterms:modified>
</cp:coreProperties>
</file>